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80" r:id="rId2"/>
  </p:sldMasterIdLst>
  <p:notesMasterIdLst>
    <p:notesMasterId r:id="rId3"/>
  </p:notesMasterIdLst>
  <p:sldIdLst>
    <p:sldId id="346" r:id="rId4"/>
    <p:sldId id="334" r:id="rId5"/>
    <p:sldId id="331" r:id="rId6"/>
    <p:sldId id="332" r:id="rId7"/>
    <p:sldId id="333" r:id="rId8"/>
    <p:sldId id="317" r:id="rId9"/>
    <p:sldId id="294" r:id="rId10"/>
    <p:sldId id="296" r:id="rId11"/>
    <p:sldId id="305" r:id="rId12"/>
    <p:sldId id="318" r:id="rId13"/>
    <p:sldId id="319" r:id="rId14"/>
    <p:sldId id="320" r:id="rId15"/>
    <p:sldId id="321" r:id="rId16"/>
    <p:sldId id="322" r:id="rId17"/>
    <p:sldId id="323" r:id="rId18"/>
    <p:sldId id="324" r:id="rId19"/>
    <p:sldId id="325" r:id="rId20"/>
    <p:sldId id="326" r:id="rId21"/>
    <p:sldId id="327" r:id="rId22"/>
    <p:sldId id="335" r:id="rId23"/>
    <p:sldId id="336" r:id="rId24"/>
    <p:sldId id="337" r:id="rId25"/>
    <p:sldId id="347" r:id="rId26"/>
  </p:sldIdLst>
  <p:sldSz cx="12192000" cy="6858000"/>
  <p:notesSz cx="6858000" cy="9144000"/>
  <p:custDataLst>
    <p:tags r:id="rId27"/>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6314" autoAdjust="0"/>
  </p:normalViewPr>
  <p:slideViewPr>
    <p:cSldViewPr snapToGrid="0">
      <p:cViewPr varScale="1">
        <p:scale>
          <a:sx n="108" d="100"/>
          <a:sy n="108" d="100"/>
        </p:scale>
        <p:origin x="756" y="11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33"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smtClean="0">
                <a:latin typeface="+mn-lt"/>
                <a:ea typeface="+mn-ea"/>
              </a:defRPr>
            </a:lvl1pPr>
          </a:lstStyle>
          <a:p>
            <a:pPr>
              <a:defRPr/>
            </a:pPr>
            <a:fld id="{86C39834-993C-4B51-8E5A-2F8CF242AC7E}" type="datetimeFigureOut">
              <a:rPr lang="zh-CN" altLang="en-US"/>
              <a:pPr>
                <a:defRPr/>
              </a:pPr>
              <a:t>2020/8/25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ct val="0"/>
              </a:spcBef>
              <a:spcAft>
                <a:spcPct val="0"/>
              </a:spcAft>
              <a:defRPr sz="1200" smtClean="0">
                <a:latin typeface="+mn-lt"/>
                <a:ea typeface="+mn-ea"/>
              </a:defRPr>
            </a:lvl1pPr>
          </a:lstStyle>
          <a:p>
            <a:pPr>
              <a:defRPr/>
            </a:pPr>
            <a:fld id="{6B6478C8-D6E9-4B2A-A222-8B15D712B265}" type="slidenum">
              <a:rPr lang="zh-CN" altLang="en-US"/>
              <a:pPr>
                <a:defRPr/>
              </a:pPr>
              <a:t>‹#›</a:t>
            </a:fld>
            <a:endParaRPr lang="zh-CN" altLang="en-US"/>
          </a:p>
        </p:txBody>
      </p:sp>
    </p:spTree>
    <p:extLst>
      <p:ext uri="{BB962C8B-B14F-4D97-AF65-F5344CB8AC3E}">
        <p14:creationId val="3876549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289560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174570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739788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98226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572961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631947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665467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690166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839949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250159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557830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809990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261793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300350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78041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871992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335144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722369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724075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870462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54848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003523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0071269"/>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pic>
        <p:nvPicPr>
          <p:cNvPr id="2" name="图片 6"/>
          <p:cNvPicPr>
            <a:picLocks noChangeAspect="1"/>
          </p:cNvPicPr>
          <p:nvPr userDrawn="1"/>
        </p:nvPicPr>
        <p:blipFill>
          <a:blip r:embed="rId1">
            <a:extLst>
              <a:ext uri="{28A0092B-C50C-407E-A947-70E740481C1C}">
                <a14:useLocalDpi val="0"/>
              </a:ext>
            </a:extLst>
          </a:blip>
          <a:stretch>
            <a:fillRect/>
          </a:stretch>
        </p:blipFill>
        <p:spPr bwMode="auto">
          <a:xfrm>
            <a:off x="0" y="0"/>
            <a:ext cx="12192000" cy="68564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62274377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617698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556883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316245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61810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spTree>
    <p:extLst>
      <p:ext uri="{BB962C8B-B14F-4D97-AF65-F5344CB8AC3E}">
        <p14:creationId val="425975765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92266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226584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28264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085214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045993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095646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246394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93E17565-136F-4581-898D-011EB763DB2C}" type="datetimeFigureOut">
              <a:rPr lang="zh-CN" altLang="en-US"/>
              <a:pPr>
                <a:defRPr/>
              </a:pPr>
              <a:t>2020/8/25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D7F151C8-D426-4469-B7E8-6DA7F67540D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Lst>
  <p:transition/>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pPr>
              <a:t>2020/8/25</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val="30368737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9.png" Type="http://schemas.openxmlformats.org/officeDocument/2006/relationships/image"/><Relationship Id="rId4"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20.png" Type="http://schemas.openxmlformats.org/officeDocument/2006/relationships/image"/><Relationship Id="rId4"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1.png" Type="http://schemas.openxmlformats.org/officeDocument/2006/relationships/image"/><Relationship Id="rId4"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2.png" Type="http://schemas.openxmlformats.org/officeDocument/2006/relationships/image"/><Relationship Id="rId4"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2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7.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30.png" Type="http://schemas.openxmlformats.org/officeDocument/2006/relationships/image"/><Relationship Id="rId7"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31.pn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 Id="rId6"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34.png"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 Id="rId6" Target="../media/image37.png" Type="http://schemas.openxmlformats.org/officeDocument/2006/relationships/image"/><Relationship Id="rId7"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3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39.jpeg" Type="http://schemas.openxmlformats.org/officeDocument/2006/relationships/image"/><Relationship Id="rId4" Target="../media/image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40.png" Type="http://schemas.openxmlformats.org/officeDocument/2006/relationships/image"/><Relationship Id="rId4"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5.png" Type="http://schemas.openxmlformats.org/officeDocument/2006/relationships/image"/><Relationship Id="rId4" Target="../media/image41.png" Type="http://schemas.openxmlformats.org/officeDocument/2006/relationships/image"/><Relationship Id="rId5" Target="../media/image42.png" Type="http://schemas.openxmlformats.org/officeDocument/2006/relationships/image"/><Relationship Id="rId6"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png" Type="http://schemas.openxmlformats.org/officeDocument/2006/relationships/image"/><Relationship Id="rId6" Target="../media/image12.jpeg" Type="http://schemas.openxmlformats.org/officeDocument/2006/relationships/image"/><Relationship Id="rId7"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3.png" Type="http://schemas.openxmlformats.org/officeDocument/2006/relationships/image"/><Relationship Id="rId4"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 Id="rId4"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7.png" Type="http://schemas.openxmlformats.org/officeDocument/2006/relationships/image"/><Relationship Id="rId4"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6" name="文本框 235"/>
          <p:cNvSpPr txBox="1">
            <a:spLocks noChangeArrowheads="1"/>
          </p:cNvSpPr>
          <p:nvPr/>
        </p:nvSpPr>
        <p:spPr bwMode="auto">
          <a:xfrm>
            <a:off x="6810828" y="4470623"/>
            <a:ext cx="523714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eaLnBrk="1" hangingPunct="1"/>
            <a:r>
              <a:rPr altLang="en-US" lang="zh-CN" sz="2000">
                <a:blipFill dpi="0" rotWithShape="1">
                  <a:blip r:embed="rId3"/>
                  <a:stretch>
                    <a:fillRect/>
                  </a:stretch>
                </a:blipFill>
                <a:latin charset="-128" panose="02020609040205080304" pitchFamily="49" typeface="MS Mincho"/>
                <a:ea charset="-128" panose="02020609040205080304" pitchFamily="49" typeface="MS Mincho"/>
              </a:rPr>
              <a:t>汇报人：优页PPT  日期：XX年XX月XX日</a:t>
            </a:r>
          </a:p>
        </p:txBody>
      </p:sp>
      <p:sp>
        <p:nvSpPr>
          <p:cNvPr id="237" name="文本框 236"/>
          <p:cNvSpPr txBox="1"/>
          <p:nvPr/>
        </p:nvSpPr>
        <p:spPr>
          <a:xfrm>
            <a:off x="6416975" y="1986984"/>
            <a:ext cx="1610183" cy="2194560"/>
          </a:xfrm>
          <a:prstGeom prst="rect">
            <a:avLst/>
          </a:prstGeom>
          <a:noFill/>
        </p:spPr>
        <p:txBody>
          <a:bodyPr>
            <a:spAutoFit/>
          </a:bodyPr>
          <a:lstStyle/>
          <a:p>
            <a:pPr algn="ctr" eaLnBrk="1" fontAlgn="auto" hangingPunct="1">
              <a:spcBef>
                <a:spcPct val="0"/>
              </a:spcBef>
              <a:spcAft>
                <a:spcPct val="0"/>
              </a:spcAft>
              <a:defRPr/>
            </a:pPr>
            <a:r>
              <a:rPr altLang="en-US" lang="zh-CN" sz="13800">
                <a:blipFill dpi="0" rotWithShape="1">
                  <a:blip r:embed="rId4"/>
                  <a:stretch>
                    <a:fillRect/>
                  </a:stretch>
                </a:blipFill>
                <a:latin charset="-122" panose="02000000000000000000" pitchFamily="2" typeface="方正苏新诗柳楷简体"/>
                <a:ea charset="-122" panose="02000000000000000000" pitchFamily="2" typeface="方正苏新诗柳楷简体"/>
              </a:rPr>
              <a:t>成</a:t>
            </a:r>
          </a:p>
        </p:txBody>
      </p:sp>
      <p:sp>
        <p:nvSpPr>
          <p:cNvPr id="238" name="文本框 237"/>
          <p:cNvSpPr txBox="1"/>
          <p:nvPr/>
        </p:nvSpPr>
        <p:spPr>
          <a:xfrm>
            <a:off x="7666807" y="2529872"/>
            <a:ext cx="1496834" cy="1554480"/>
          </a:xfrm>
          <a:prstGeom prst="rect">
            <a:avLst/>
          </a:prstGeom>
          <a:noFill/>
        </p:spPr>
        <p:txBody>
          <a:bodyPr>
            <a:spAutoFit/>
          </a:bodyPr>
          <a:lstStyle/>
          <a:p>
            <a:pPr algn="ctr" eaLnBrk="1" fontAlgn="auto" hangingPunct="1">
              <a:spcBef>
                <a:spcPct val="0"/>
              </a:spcBef>
              <a:spcAft>
                <a:spcPct val="0"/>
              </a:spcAft>
              <a:defRPr/>
            </a:pPr>
            <a:r>
              <a:rPr altLang="en-US" lang="zh-CN" sz="9600">
                <a:blipFill dpi="0" rotWithShape="1">
                  <a:blip r:embed="rId4"/>
                  <a:stretch>
                    <a:fillRect/>
                  </a:stretch>
                </a:blipFill>
                <a:latin charset="-122" panose="02000000000000000000" pitchFamily="2" typeface="方正苏新诗柳楷简体"/>
                <a:ea charset="-122" panose="02000000000000000000" pitchFamily="2" typeface="方正苏新诗柳楷简体"/>
              </a:rPr>
              <a:t>都</a:t>
            </a:r>
          </a:p>
        </p:txBody>
      </p:sp>
      <p:sp>
        <p:nvSpPr>
          <p:cNvPr id="239" name="文本框 238"/>
          <p:cNvSpPr txBox="1"/>
          <p:nvPr/>
        </p:nvSpPr>
        <p:spPr>
          <a:xfrm>
            <a:off x="8682057" y="2086462"/>
            <a:ext cx="1496834" cy="1554480"/>
          </a:xfrm>
          <a:prstGeom prst="rect">
            <a:avLst/>
          </a:prstGeom>
          <a:noFill/>
        </p:spPr>
        <p:txBody>
          <a:bodyPr>
            <a:spAutoFit/>
          </a:bodyPr>
          <a:lstStyle/>
          <a:p>
            <a:pPr algn="ctr" eaLnBrk="1" fontAlgn="auto" hangingPunct="1">
              <a:spcBef>
                <a:spcPct val="0"/>
              </a:spcBef>
              <a:spcAft>
                <a:spcPct val="0"/>
              </a:spcAft>
              <a:defRPr/>
            </a:pPr>
            <a:r>
              <a:rPr altLang="en-US" lang="zh-CN" sz="9600">
                <a:blipFill dpi="0" rotWithShape="1">
                  <a:blip r:embed="rId4"/>
                  <a:stretch>
                    <a:fillRect/>
                  </a:stretch>
                </a:blipFill>
                <a:latin charset="-122" panose="02000000000000000000" pitchFamily="2" typeface="方正苏新诗柳楷简体"/>
                <a:ea charset="-122" panose="02000000000000000000" pitchFamily="2" typeface="方正苏新诗柳楷简体"/>
              </a:rPr>
              <a:t>印</a:t>
            </a:r>
          </a:p>
        </p:txBody>
      </p:sp>
      <p:sp>
        <p:nvSpPr>
          <p:cNvPr id="240" name="文本框 239"/>
          <p:cNvSpPr txBox="1"/>
          <p:nvPr/>
        </p:nvSpPr>
        <p:spPr>
          <a:xfrm>
            <a:off x="9755712" y="2315771"/>
            <a:ext cx="1496834" cy="1554480"/>
          </a:xfrm>
          <a:prstGeom prst="rect">
            <a:avLst/>
          </a:prstGeom>
          <a:noFill/>
        </p:spPr>
        <p:txBody>
          <a:bodyPr>
            <a:spAutoFit/>
          </a:bodyPr>
          <a:lstStyle/>
          <a:p>
            <a:pPr algn="ctr" eaLnBrk="1" fontAlgn="auto" hangingPunct="1">
              <a:spcBef>
                <a:spcPct val="0"/>
              </a:spcBef>
              <a:spcAft>
                <a:spcPct val="0"/>
              </a:spcAft>
              <a:defRPr/>
            </a:pPr>
            <a:r>
              <a:rPr altLang="en-US" lang="zh-CN" sz="9600">
                <a:blipFill dpi="0" rotWithShape="1">
                  <a:blip r:embed="rId4"/>
                  <a:stretch>
                    <a:fillRect/>
                  </a:stretch>
                </a:blipFill>
                <a:latin charset="-122" panose="02000000000000000000" pitchFamily="2" typeface="方正苏新诗柳楷简体"/>
                <a:ea charset="-122" panose="02000000000000000000" pitchFamily="2" typeface="方正苏新诗柳楷简体"/>
              </a:rPr>
              <a:t>象</a:t>
            </a:r>
          </a:p>
        </p:txBody>
      </p:sp>
      <p:sp>
        <p:nvSpPr>
          <p:cNvPr id="13" name="Freeform 5"/>
          <p:cNvSpPr/>
          <p:nvPr/>
        </p:nvSpPr>
        <p:spPr bwMode="auto">
          <a:xfrm flipH="1">
            <a:off x="9413446" y="207123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blipFill dpi="0" rotWithShape="1">
                <a:blip r:embed="rId5"/>
                <a:stretch>
                  <a:fillRect/>
                </a:stretch>
              </a:blipFill>
            </a:endParaRPr>
          </a:p>
        </p:txBody>
      </p:sp>
      <p:grpSp>
        <p:nvGrpSpPr>
          <p:cNvPr id="25" name="Group 4"/>
          <p:cNvGrpSpPr>
            <a:grpSpLocks noChangeAspect="1"/>
          </p:cNvGrpSpPr>
          <p:nvPr/>
        </p:nvGrpSpPr>
        <p:grpSpPr>
          <a:xfrm flipH="1">
            <a:off x="7844016" y="2272409"/>
            <a:ext cx="922682" cy="321045"/>
            <a:chOff x="3092" y="656"/>
            <a:chExt cx="1802" cy="627"/>
          </a:xfrm>
          <a:solidFill>
            <a:srgbClr val="C00000"/>
          </a:solidFill>
        </p:grpSpPr>
        <p:sp>
          <p:nvSpPr>
            <p:cNvPr id="26" name="Freeform 5"/>
            <p:cNvSpPr/>
            <p:nvPr/>
          </p:nvSpPr>
          <p:spPr bwMode="auto">
            <a:xfrm flipH="1">
              <a:off x="3802" y="94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blipFill dpi="0" rotWithShape="1">
                  <a:blip r:embed="rId5"/>
                  <a:stretch>
                    <a:fillRect/>
                  </a:stretch>
                </a:blipFill>
              </a:endParaRPr>
            </a:p>
          </p:txBody>
        </p:sp>
        <p:sp>
          <p:nvSpPr>
            <p:cNvPr id="27" name="Freeform 6"/>
            <p:cNvSpPr>
              <a:spLocks noEditPoints="1"/>
            </p:cNvSpPr>
            <p:nvPr/>
          </p:nvSpPr>
          <p:spPr bwMode="auto">
            <a:xfrm>
              <a:off x="3404" y="656"/>
              <a:ext cx="1490" cy="525"/>
            </a:xfrm>
            <a:custGeom>
              <a:gdLst>
                <a:gd fmla="*/ 241 w 382" name="T0"/>
                <a:gd fmla="*/ 91 h 133" name="T1"/>
                <a:gd fmla="*/ 193 w 382" name="T2"/>
                <a:gd fmla="*/ 50 h 133" name="T3"/>
                <a:gd fmla="*/ 215 w 382" name="T4"/>
                <a:gd fmla="*/ 70 h 133" name="T5"/>
                <a:gd fmla="*/ 229 w 382" name="T6"/>
                <a:gd fmla="*/ 42 h 133" name="T7"/>
                <a:gd fmla="*/ 219 w 382" name="T8"/>
                <a:gd fmla="*/ 23 h 133" name="T9"/>
                <a:gd fmla="*/ 172 w 382" name="T10"/>
                <a:gd fmla="*/ 18 h 133" name="T11"/>
                <a:gd fmla="*/ 130 w 382" name="T12"/>
                <a:gd fmla="*/ 32 h 133" name="T13"/>
                <a:gd fmla="*/ 143 w 382" name="T14"/>
                <a:gd fmla="*/ 22 h 133" name="T15"/>
                <a:gd fmla="*/ 103 w 382" name="T16"/>
                <a:gd fmla="*/ 18 h 133" name="T17"/>
                <a:gd fmla="*/ 72 w 382" name="T18"/>
                <a:gd fmla="*/ 18 h 133" name="T19"/>
                <a:gd fmla="*/ 46 w 382" name="T20"/>
                <a:gd fmla="*/ 35 h 133" name="T21"/>
                <a:gd fmla="*/ 15 w 382" name="T22"/>
                <a:gd fmla="*/ 68 h 133" name="T23"/>
                <a:gd fmla="*/ 14 w 382" name="T24"/>
                <a:gd fmla="*/ 108 h 133" name="T25"/>
                <a:gd fmla="*/ 57 w 382" name="T26"/>
                <a:gd fmla="*/ 121 h 133" name="T27"/>
                <a:gd fmla="*/ 140 w 382" name="T28"/>
                <a:gd fmla="*/ 123 h 133" name="T29"/>
                <a:gd fmla="*/ 168 w 382" name="T30"/>
                <a:gd fmla="*/ 119 h 133" name="T31"/>
                <a:gd fmla="*/ 75 w 382" name="T32"/>
                <a:gd fmla="*/ 122 h 133" name="T33"/>
                <a:gd fmla="*/ 51 w 382" name="T34"/>
                <a:gd fmla="*/ 117 h 133" name="T35"/>
                <a:gd fmla="*/ 23 w 382" name="T36"/>
                <a:gd fmla="*/ 124 h 133" name="T37"/>
                <a:gd fmla="*/ 4 w 382" name="T38"/>
                <a:gd fmla="*/ 96 h 133" name="T39"/>
                <a:gd fmla="*/ 19 w 382" name="T40"/>
                <a:gd fmla="*/ 59 h 133" name="T41"/>
                <a:gd fmla="*/ 35 w 382" name="T42"/>
                <a:gd fmla="*/ 36 h 133" name="T43"/>
                <a:gd fmla="*/ 69 w 382" name="T44"/>
                <a:gd fmla="*/ 18 h 133" name="T45"/>
                <a:gd fmla="*/ 95 w 382" name="T46"/>
                <a:gd fmla="*/ 19 h 133" name="T47"/>
                <a:gd fmla="*/ 141 w 382" name="T48"/>
                <a:gd fmla="*/ 16 h 133" name="T49"/>
                <a:gd fmla="*/ 119 w 382" name="T50"/>
                <a:gd fmla="*/ 24 h 133" name="T51"/>
                <a:gd fmla="*/ 158 w 382" name="T52"/>
                <a:gd fmla="*/ 15 h 133" name="T53"/>
                <a:gd fmla="*/ 166 w 382" name="T54"/>
                <a:gd fmla="*/ 36 h 133" name="T55"/>
                <a:gd fmla="*/ 158 w 382" name="T56"/>
                <a:gd fmla="*/ 48 h 133" name="T57"/>
                <a:gd fmla="*/ 158 w 382" name="T58"/>
                <a:gd fmla="*/ 67 h 133" name="T59"/>
                <a:gd fmla="*/ 142 w 382" name="T60"/>
                <a:gd fmla="*/ 77 h 133" name="T61"/>
                <a:gd fmla="*/ 123 w 382" name="T62"/>
                <a:gd fmla="*/ 37 h 133" name="T63"/>
                <a:gd fmla="*/ 123 w 382" name="T64"/>
                <a:gd fmla="*/ 61 h 133" name="T65"/>
                <a:gd fmla="*/ 102 w 382" name="T66"/>
                <a:gd fmla="*/ 72 h 133" name="T67"/>
                <a:gd fmla="*/ 79 w 382" name="T68"/>
                <a:gd fmla="*/ 69 h 133" name="T69"/>
                <a:gd fmla="*/ 49 w 382" name="T70"/>
                <a:gd fmla="*/ 90 h 133" name="T71"/>
                <a:gd fmla="*/ 128 w 382" name="T72"/>
                <a:gd fmla="*/ 117 h 133" name="T73"/>
                <a:gd fmla="*/ 127 w 382" name="T74"/>
                <a:gd fmla="*/ 114 h 133" name="T75"/>
                <a:gd fmla="*/ 50 w 382" name="T76"/>
                <a:gd fmla="*/ 67 h 133" name="T77"/>
                <a:gd fmla="*/ 74 w 382" name="T78"/>
                <a:gd fmla="*/ 70 h 133" name="T79"/>
                <a:gd fmla="*/ 102 w 382" name="T80"/>
                <a:gd fmla="*/ 74 h 133" name="T81"/>
                <a:gd fmla="*/ 125 w 382" name="T82"/>
                <a:gd fmla="*/ 59 h 133" name="T83"/>
                <a:gd fmla="*/ 123 w 382" name="T84"/>
                <a:gd fmla="*/ 40 h 133" name="T85"/>
                <a:gd fmla="*/ 159 w 382" name="T86"/>
                <a:gd fmla="*/ 77 h 133" name="T87"/>
                <a:gd fmla="*/ 200 w 382" name="T88"/>
                <a:gd fmla="*/ 103 h 133" name="T89"/>
                <a:gd fmla="*/ 230 w 382" name="T90"/>
                <a:gd fmla="*/ 104 h 133" name="T91"/>
                <a:gd fmla="*/ 259 w 382" name="T92"/>
                <a:gd fmla="*/ 106 h 133" name="T93"/>
                <a:gd fmla="*/ 382 w 382" name="T94"/>
                <a:gd fmla="*/ 97 h 133" name="T95"/>
                <a:gd fmla="*/ 315 w 382" name="T96"/>
                <a:gd fmla="*/ 97 h 133" name="T97"/>
                <a:gd fmla="*/ 244 w 382" name="T98"/>
                <a:gd fmla="*/ 113 h 133" name="T99"/>
                <a:gd fmla="*/ 219 w 382" name="T100"/>
                <a:gd fmla="*/ 109 h 133" name="T101"/>
                <a:gd fmla="*/ 189 w 382" name="T102"/>
                <a:gd fmla="*/ 92 h 133" name="T103"/>
                <a:gd fmla="*/ 161 w 382" name="T104"/>
                <a:gd fmla="*/ 66 h 133" name="T105"/>
                <a:gd fmla="*/ 156 w 382" name="T106"/>
                <a:gd fmla="*/ 41 h 133" name="T107"/>
                <a:gd fmla="*/ 174 w 382" name="T108"/>
                <a:gd fmla="*/ 31 h 133" name="T109"/>
                <a:gd fmla="*/ 211 w 382" name="T110"/>
                <a:gd fmla="*/ 26 h 133" name="T111"/>
                <a:gd fmla="*/ 220 w 382" name="T112"/>
                <a:gd fmla="*/ 43 h 133" name="T113"/>
                <a:gd fmla="*/ 226 w 382" name="T114"/>
                <a:gd fmla="*/ 64 h 133" name="T115"/>
                <a:gd fmla="*/ 194 w 382" name="T116"/>
                <a:gd fmla="*/ 58 h 133" name="T117"/>
                <a:gd fmla="*/ 200 w 382" name="T118"/>
                <a:gd fmla="*/ 86 h 133" name="T119"/>
                <a:gd fmla="*/ 359 w 382" name="T120"/>
                <a:gd fmla="*/ 94 h 13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3" w="382">
                  <a:moveTo>
                    <a:pt x="331" y="89"/>
                  </a:moveTo>
                  <a:cubicBezTo>
                    <a:pt x="322" y="89"/>
                    <a:pt x="313" y="89"/>
                    <a:pt x="304" y="90"/>
                  </a:cubicBezTo>
                  <a:cubicBezTo>
                    <a:pt x="300" y="90"/>
                    <a:pt x="296" y="90"/>
                    <a:pt x="292" y="90"/>
                  </a:cubicBezTo>
                  <a:cubicBezTo>
                    <a:pt x="281" y="91"/>
                    <a:pt x="270" y="92"/>
                    <a:pt x="259" y="92"/>
                  </a:cubicBezTo>
                  <a:cubicBezTo>
                    <a:pt x="253" y="92"/>
                    <a:pt x="247" y="91"/>
                    <a:pt x="241" y="91"/>
                  </a:cubicBezTo>
                  <a:cubicBezTo>
                    <a:pt x="224" y="89"/>
                    <a:pt x="212" y="87"/>
                    <a:pt x="201" y="83"/>
                  </a:cubicBezTo>
                  <a:cubicBezTo>
                    <a:pt x="191" y="79"/>
                    <a:pt x="179" y="74"/>
                    <a:pt x="177" y="64"/>
                  </a:cubicBezTo>
                  <a:cubicBezTo>
                    <a:pt x="176" y="59"/>
                    <a:pt x="178" y="53"/>
                    <a:pt x="183" y="50"/>
                  </a:cubicBezTo>
                  <a:cubicBezTo>
                    <a:pt x="185" y="49"/>
                    <a:pt x="189" y="47"/>
                    <a:pt x="191" y="48"/>
                  </a:cubicBezTo>
                  <a:cubicBezTo>
                    <a:pt x="192" y="48"/>
                    <a:pt x="193" y="49"/>
                    <a:pt x="193" y="50"/>
                  </a:cubicBezTo>
                  <a:cubicBezTo>
                    <a:pt x="194" y="52"/>
                    <a:pt x="193" y="55"/>
                    <a:pt x="192" y="57"/>
                  </a:cubicBezTo>
                  <a:cubicBezTo>
                    <a:pt x="191" y="59"/>
                    <a:pt x="191" y="61"/>
                    <a:pt x="191" y="62"/>
                  </a:cubicBezTo>
                  <a:cubicBezTo>
                    <a:pt x="190" y="67"/>
                    <a:pt x="192" y="71"/>
                    <a:pt x="195" y="74"/>
                  </a:cubicBezTo>
                  <a:cubicBezTo>
                    <a:pt x="198" y="77"/>
                    <a:pt x="202" y="78"/>
                    <a:pt x="207" y="77"/>
                  </a:cubicBezTo>
                  <a:cubicBezTo>
                    <a:pt x="211" y="76"/>
                    <a:pt x="215" y="73"/>
                    <a:pt x="215" y="70"/>
                  </a:cubicBezTo>
                  <a:cubicBezTo>
                    <a:pt x="216" y="65"/>
                    <a:pt x="220" y="65"/>
                    <a:pt x="226" y="66"/>
                  </a:cubicBezTo>
                  <a:cubicBezTo>
                    <a:pt x="230" y="67"/>
                    <a:pt x="235" y="67"/>
                    <a:pt x="238" y="65"/>
                  </a:cubicBezTo>
                  <a:cubicBezTo>
                    <a:pt x="242" y="61"/>
                    <a:pt x="244" y="56"/>
                    <a:pt x="243" y="52"/>
                  </a:cubicBezTo>
                  <a:cubicBezTo>
                    <a:pt x="242" y="47"/>
                    <a:pt x="238" y="44"/>
                    <a:pt x="234" y="43"/>
                  </a:cubicBezTo>
                  <a:cubicBezTo>
                    <a:pt x="233" y="42"/>
                    <a:pt x="231" y="42"/>
                    <a:pt x="229" y="42"/>
                  </a:cubicBezTo>
                  <a:cubicBezTo>
                    <a:pt x="227" y="42"/>
                    <a:pt x="223" y="43"/>
                    <a:pt x="222" y="42"/>
                  </a:cubicBezTo>
                  <a:cubicBezTo>
                    <a:pt x="221" y="41"/>
                    <a:pt x="222" y="39"/>
                    <a:pt x="223" y="37"/>
                  </a:cubicBezTo>
                  <a:cubicBezTo>
                    <a:pt x="224" y="34"/>
                    <a:pt x="224" y="34"/>
                    <a:pt x="224" y="34"/>
                  </a:cubicBezTo>
                  <a:cubicBezTo>
                    <a:pt x="225" y="31"/>
                    <a:pt x="225" y="29"/>
                    <a:pt x="224" y="27"/>
                  </a:cubicBezTo>
                  <a:cubicBezTo>
                    <a:pt x="223" y="25"/>
                    <a:pt x="222" y="24"/>
                    <a:pt x="219" y="23"/>
                  </a:cubicBezTo>
                  <a:cubicBezTo>
                    <a:pt x="216" y="22"/>
                    <a:pt x="213" y="23"/>
                    <a:pt x="211" y="24"/>
                  </a:cubicBezTo>
                  <a:cubicBezTo>
                    <a:pt x="207" y="24"/>
                    <a:pt x="204" y="25"/>
                    <a:pt x="201" y="22"/>
                  </a:cubicBezTo>
                  <a:cubicBezTo>
                    <a:pt x="200" y="21"/>
                    <a:pt x="199" y="20"/>
                    <a:pt x="198" y="19"/>
                  </a:cubicBezTo>
                  <a:cubicBezTo>
                    <a:pt x="196" y="15"/>
                    <a:pt x="193" y="12"/>
                    <a:pt x="188" y="11"/>
                  </a:cubicBezTo>
                  <a:cubicBezTo>
                    <a:pt x="181" y="11"/>
                    <a:pt x="176" y="14"/>
                    <a:pt x="172" y="18"/>
                  </a:cubicBezTo>
                  <a:cubicBezTo>
                    <a:pt x="168" y="14"/>
                    <a:pt x="162" y="12"/>
                    <a:pt x="158" y="12"/>
                  </a:cubicBezTo>
                  <a:cubicBezTo>
                    <a:pt x="155" y="13"/>
                    <a:pt x="152" y="14"/>
                    <a:pt x="150" y="16"/>
                  </a:cubicBezTo>
                  <a:cubicBezTo>
                    <a:pt x="148" y="19"/>
                    <a:pt x="147" y="21"/>
                    <a:pt x="146" y="24"/>
                  </a:cubicBezTo>
                  <a:cubicBezTo>
                    <a:pt x="145" y="26"/>
                    <a:pt x="144" y="29"/>
                    <a:pt x="142" y="31"/>
                  </a:cubicBezTo>
                  <a:cubicBezTo>
                    <a:pt x="140" y="33"/>
                    <a:pt x="136" y="34"/>
                    <a:pt x="130" y="32"/>
                  </a:cubicBezTo>
                  <a:cubicBezTo>
                    <a:pt x="127" y="31"/>
                    <a:pt x="121" y="28"/>
                    <a:pt x="121" y="24"/>
                  </a:cubicBezTo>
                  <a:cubicBezTo>
                    <a:pt x="121" y="22"/>
                    <a:pt x="123" y="20"/>
                    <a:pt x="124" y="20"/>
                  </a:cubicBezTo>
                  <a:cubicBezTo>
                    <a:pt x="125" y="20"/>
                    <a:pt x="125" y="20"/>
                    <a:pt x="125" y="21"/>
                  </a:cubicBezTo>
                  <a:cubicBezTo>
                    <a:pt x="126" y="23"/>
                    <a:pt x="128" y="28"/>
                    <a:pt x="134" y="29"/>
                  </a:cubicBezTo>
                  <a:cubicBezTo>
                    <a:pt x="138" y="30"/>
                    <a:pt x="142" y="27"/>
                    <a:pt x="143" y="22"/>
                  </a:cubicBezTo>
                  <a:cubicBezTo>
                    <a:pt x="143" y="20"/>
                    <a:pt x="144" y="17"/>
                    <a:pt x="143" y="15"/>
                  </a:cubicBezTo>
                  <a:cubicBezTo>
                    <a:pt x="141" y="8"/>
                    <a:pt x="132" y="0"/>
                    <a:pt x="125" y="0"/>
                  </a:cubicBezTo>
                  <a:cubicBezTo>
                    <a:pt x="119" y="0"/>
                    <a:pt x="113" y="1"/>
                    <a:pt x="110" y="7"/>
                  </a:cubicBezTo>
                  <a:cubicBezTo>
                    <a:pt x="109" y="10"/>
                    <a:pt x="109" y="10"/>
                    <a:pt x="109" y="10"/>
                  </a:cubicBezTo>
                  <a:cubicBezTo>
                    <a:pt x="108" y="13"/>
                    <a:pt x="106" y="17"/>
                    <a:pt x="103" y="18"/>
                  </a:cubicBezTo>
                  <a:cubicBezTo>
                    <a:pt x="101" y="18"/>
                    <a:pt x="99" y="17"/>
                    <a:pt x="96" y="16"/>
                  </a:cubicBezTo>
                  <a:cubicBezTo>
                    <a:pt x="93" y="15"/>
                    <a:pt x="90" y="14"/>
                    <a:pt x="87" y="15"/>
                  </a:cubicBezTo>
                  <a:cubicBezTo>
                    <a:pt x="85" y="15"/>
                    <a:pt x="83" y="17"/>
                    <a:pt x="81" y="18"/>
                  </a:cubicBezTo>
                  <a:cubicBezTo>
                    <a:pt x="79" y="20"/>
                    <a:pt x="76" y="22"/>
                    <a:pt x="74" y="21"/>
                  </a:cubicBezTo>
                  <a:cubicBezTo>
                    <a:pt x="73" y="21"/>
                    <a:pt x="72" y="19"/>
                    <a:pt x="72" y="18"/>
                  </a:cubicBezTo>
                  <a:cubicBezTo>
                    <a:pt x="71" y="17"/>
                    <a:pt x="71" y="17"/>
                    <a:pt x="71" y="17"/>
                  </a:cubicBezTo>
                  <a:cubicBezTo>
                    <a:pt x="68" y="11"/>
                    <a:pt x="61" y="7"/>
                    <a:pt x="54" y="9"/>
                  </a:cubicBezTo>
                  <a:cubicBezTo>
                    <a:pt x="50" y="11"/>
                    <a:pt x="48" y="15"/>
                    <a:pt x="47" y="22"/>
                  </a:cubicBezTo>
                  <a:cubicBezTo>
                    <a:pt x="47" y="23"/>
                    <a:pt x="48" y="24"/>
                    <a:pt x="48" y="26"/>
                  </a:cubicBezTo>
                  <a:cubicBezTo>
                    <a:pt x="48" y="29"/>
                    <a:pt x="49" y="33"/>
                    <a:pt x="46" y="35"/>
                  </a:cubicBezTo>
                  <a:cubicBezTo>
                    <a:pt x="44" y="37"/>
                    <a:pt x="40" y="35"/>
                    <a:pt x="36" y="33"/>
                  </a:cubicBezTo>
                  <a:cubicBezTo>
                    <a:pt x="33" y="32"/>
                    <a:pt x="33" y="32"/>
                    <a:pt x="33" y="32"/>
                  </a:cubicBezTo>
                  <a:cubicBezTo>
                    <a:pt x="25" y="29"/>
                    <a:pt x="19" y="31"/>
                    <a:pt x="15" y="36"/>
                  </a:cubicBezTo>
                  <a:cubicBezTo>
                    <a:pt x="12" y="42"/>
                    <a:pt x="12" y="52"/>
                    <a:pt x="17" y="57"/>
                  </a:cubicBezTo>
                  <a:cubicBezTo>
                    <a:pt x="14" y="60"/>
                    <a:pt x="14" y="63"/>
                    <a:pt x="15" y="68"/>
                  </a:cubicBezTo>
                  <a:cubicBezTo>
                    <a:pt x="15" y="70"/>
                    <a:pt x="15" y="72"/>
                    <a:pt x="14" y="74"/>
                  </a:cubicBezTo>
                  <a:cubicBezTo>
                    <a:pt x="13" y="75"/>
                    <a:pt x="12" y="76"/>
                    <a:pt x="10" y="77"/>
                  </a:cubicBezTo>
                  <a:cubicBezTo>
                    <a:pt x="9" y="77"/>
                    <a:pt x="7" y="78"/>
                    <a:pt x="6" y="79"/>
                  </a:cubicBezTo>
                  <a:cubicBezTo>
                    <a:pt x="1" y="83"/>
                    <a:pt x="0" y="91"/>
                    <a:pt x="2" y="97"/>
                  </a:cubicBezTo>
                  <a:cubicBezTo>
                    <a:pt x="4" y="102"/>
                    <a:pt x="8" y="106"/>
                    <a:pt x="14" y="108"/>
                  </a:cubicBezTo>
                  <a:cubicBezTo>
                    <a:pt x="15" y="108"/>
                    <a:pt x="17" y="109"/>
                    <a:pt x="19" y="109"/>
                  </a:cubicBezTo>
                  <a:cubicBezTo>
                    <a:pt x="17" y="115"/>
                    <a:pt x="18" y="121"/>
                    <a:pt x="20" y="125"/>
                  </a:cubicBezTo>
                  <a:cubicBezTo>
                    <a:pt x="24" y="131"/>
                    <a:pt x="31" y="133"/>
                    <a:pt x="38" y="132"/>
                  </a:cubicBezTo>
                  <a:cubicBezTo>
                    <a:pt x="45" y="131"/>
                    <a:pt x="52" y="126"/>
                    <a:pt x="54" y="119"/>
                  </a:cubicBezTo>
                  <a:cubicBezTo>
                    <a:pt x="55" y="119"/>
                    <a:pt x="56" y="120"/>
                    <a:pt x="57" y="121"/>
                  </a:cubicBezTo>
                  <a:cubicBezTo>
                    <a:pt x="61" y="123"/>
                    <a:pt x="65" y="126"/>
                    <a:pt x="72" y="125"/>
                  </a:cubicBezTo>
                  <a:cubicBezTo>
                    <a:pt x="75" y="125"/>
                    <a:pt x="75" y="125"/>
                    <a:pt x="75" y="125"/>
                  </a:cubicBezTo>
                  <a:cubicBezTo>
                    <a:pt x="79" y="124"/>
                    <a:pt x="82" y="124"/>
                    <a:pt x="86" y="125"/>
                  </a:cubicBezTo>
                  <a:cubicBezTo>
                    <a:pt x="102" y="131"/>
                    <a:pt x="118" y="128"/>
                    <a:pt x="133" y="125"/>
                  </a:cubicBezTo>
                  <a:cubicBezTo>
                    <a:pt x="140" y="123"/>
                    <a:pt x="140" y="123"/>
                    <a:pt x="140" y="123"/>
                  </a:cubicBezTo>
                  <a:cubicBezTo>
                    <a:pt x="146" y="122"/>
                    <a:pt x="152" y="121"/>
                    <a:pt x="158" y="120"/>
                  </a:cubicBezTo>
                  <a:cubicBezTo>
                    <a:pt x="160" y="120"/>
                    <a:pt x="162" y="120"/>
                    <a:pt x="163" y="120"/>
                  </a:cubicBezTo>
                  <a:cubicBezTo>
                    <a:pt x="166" y="120"/>
                    <a:pt x="169" y="120"/>
                    <a:pt x="172" y="119"/>
                  </a:cubicBezTo>
                  <a:cubicBezTo>
                    <a:pt x="173" y="119"/>
                    <a:pt x="175" y="120"/>
                    <a:pt x="174" y="119"/>
                  </a:cubicBezTo>
                  <a:cubicBezTo>
                    <a:pt x="173" y="119"/>
                    <a:pt x="168" y="119"/>
                    <a:pt x="168" y="119"/>
                  </a:cubicBezTo>
                  <a:cubicBezTo>
                    <a:pt x="159" y="118"/>
                    <a:pt x="150" y="119"/>
                    <a:pt x="142" y="121"/>
                  </a:cubicBezTo>
                  <a:cubicBezTo>
                    <a:pt x="139" y="121"/>
                    <a:pt x="137" y="122"/>
                    <a:pt x="134" y="122"/>
                  </a:cubicBezTo>
                  <a:cubicBezTo>
                    <a:pt x="122" y="124"/>
                    <a:pt x="110" y="127"/>
                    <a:pt x="97" y="125"/>
                  </a:cubicBezTo>
                  <a:cubicBezTo>
                    <a:pt x="94" y="125"/>
                    <a:pt x="90" y="124"/>
                    <a:pt x="87" y="123"/>
                  </a:cubicBezTo>
                  <a:cubicBezTo>
                    <a:pt x="83" y="121"/>
                    <a:pt x="79" y="122"/>
                    <a:pt x="75" y="122"/>
                  </a:cubicBezTo>
                  <a:cubicBezTo>
                    <a:pt x="71" y="123"/>
                    <a:pt x="71" y="123"/>
                    <a:pt x="71" y="123"/>
                  </a:cubicBezTo>
                  <a:cubicBezTo>
                    <a:pt x="66" y="123"/>
                    <a:pt x="63" y="121"/>
                    <a:pt x="59" y="118"/>
                  </a:cubicBezTo>
                  <a:cubicBezTo>
                    <a:pt x="57" y="117"/>
                    <a:pt x="55" y="116"/>
                    <a:pt x="54" y="115"/>
                  </a:cubicBezTo>
                  <a:cubicBezTo>
                    <a:pt x="53" y="115"/>
                    <a:pt x="52" y="115"/>
                    <a:pt x="52" y="115"/>
                  </a:cubicBezTo>
                  <a:cubicBezTo>
                    <a:pt x="51" y="115"/>
                    <a:pt x="51" y="117"/>
                    <a:pt x="51" y="117"/>
                  </a:cubicBezTo>
                  <a:cubicBezTo>
                    <a:pt x="51" y="118"/>
                    <a:pt x="51" y="119"/>
                    <a:pt x="51" y="119"/>
                  </a:cubicBezTo>
                  <a:cubicBezTo>
                    <a:pt x="50" y="121"/>
                    <a:pt x="50" y="122"/>
                    <a:pt x="49" y="123"/>
                  </a:cubicBezTo>
                  <a:cubicBezTo>
                    <a:pt x="47" y="125"/>
                    <a:pt x="45" y="127"/>
                    <a:pt x="42" y="128"/>
                  </a:cubicBezTo>
                  <a:cubicBezTo>
                    <a:pt x="41" y="129"/>
                    <a:pt x="39" y="129"/>
                    <a:pt x="38" y="129"/>
                  </a:cubicBezTo>
                  <a:cubicBezTo>
                    <a:pt x="31" y="131"/>
                    <a:pt x="26" y="129"/>
                    <a:pt x="23" y="124"/>
                  </a:cubicBezTo>
                  <a:cubicBezTo>
                    <a:pt x="21" y="121"/>
                    <a:pt x="20" y="117"/>
                    <a:pt x="21" y="114"/>
                  </a:cubicBezTo>
                  <a:cubicBezTo>
                    <a:pt x="21" y="112"/>
                    <a:pt x="22" y="110"/>
                    <a:pt x="22" y="108"/>
                  </a:cubicBezTo>
                  <a:cubicBezTo>
                    <a:pt x="22" y="107"/>
                    <a:pt x="21" y="106"/>
                    <a:pt x="19" y="106"/>
                  </a:cubicBezTo>
                  <a:cubicBezTo>
                    <a:pt x="18" y="106"/>
                    <a:pt x="16" y="106"/>
                    <a:pt x="15" y="105"/>
                  </a:cubicBezTo>
                  <a:cubicBezTo>
                    <a:pt x="10" y="104"/>
                    <a:pt x="6" y="100"/>
                    <a:pt x="4" y="96"/>
                  </a:cubicBezTo>
                  <a:cubicBezTo>
                    <a:pt x="3" y="91"/>
                    <a:pt x="4" y="84"/>
                    <a:pt x="8" y="81"/>
                  </a:cubicBezTo>
                  <a:cubicBezTo>
                    <a:pt x="9" y="80"/>
                    <a:pt x="10" y="80"/>
                    <a:pt x="11" y="79"/>
                  </a:cubicBezTo>
                  <a:cubicBezTo>
                    <a:pt x="13" y="78"/>
                    <a:pt x="15" y="77"/>
                    <a:pt x="16" y="76"/>
                  </a:cubicBezTo>
                  <a:cubicBezTo>
                    <a:pt x="18" y="73"/>
                    <a:pt x="18" y="70"/>
                    <a:pt x="17" y="67"/>
                  </a:cubicBezTo>
                  <a:cubicBezTo>
                    <a:pt x="17" y="65"/>
                    <a:pt x="17" y="61"/>
                    <a:pt x="19" y="59"/>
                  </a:cubicBezTo>
                  <a:cubicBezTo>
                    <a:pt x="22" y="57"/>
                    <a:pt x="17" y="54"/>
                    <a:pt x="16" y="52"/>
                  </a:cubicBezTo>
                  <a:cubicBezTo>
                    <a:pt x="15" y="49"/>
                    <a:pt x="15" y="46"/>
                    <a:pt x="16" y="43"/>
                  </a:cubicBezTo>
                  <a:cubicBezTo>
                    <a:pt x="16" y="41"/>
                    <a:pt x="17" y="39"/>
                    <a:pt x="18" y="38"/>
                  </a:cubicBezTo>
                  <a:cubicBezTo>
                    <a:pt x="21" y="33"/>
                    <a:pt x="26" y="32"/>
                    <a:pt x="33" y="35"/>
                  </a:cubicBezTo>
                  <a:cubicBezTo>
                    <a:pt x="35" y="36"/>
                    <a:pt x="35" y="36"/>
                    <a:pt x="35" y="36"/>
                  </a:cubicBezTo>
                  <a:cubicBezTo>
                    <a:pt x="39" y="37"/>
                    <a:pt x="44" y="40"/>
                    <a:pt x="48" y="37"/>
                  </a:cubicBezTo>
                  <a:cubicBezTo>
                    <a:pt x="51" y="34"/>
                    <a:pt x="51" y="29"/>
                    <a:pt x="50" y="25"/>
                  </a:cubicBezTo>
                  <a:cubicBezTo>
                    <a:pt x="50" y="24"/>
                    <a:pt x="50" y="23"/>
                    <a:pt x="50" y="22"/>
                  </a:cubicBezTo>
                  <a:cubicBezTo>
                    <a:pt x="50" y="18"/>
                    <a:pt x="51" y="13"/>
                    <a:pt x="55" y="12"/>
                  </a:cubicBezTo>
                  <a:cubicBezTo>
                    <a:pt x="60" y="10"/>
                    <a:pt x="66" y="14"/>
                    <a:pt x="69" y="18"/>
                  </a:cubicBezTo>
                  <a:cubicBezTo>
                    <a:pt x="69" y="19"/>
                    <a:pt x="69" y="19"/>
                    <a:pt x="69" y="19"/>
                  </a:cubicBezTo>
                  <a:cubicBezTo>
                    <a:pt x="70" y="21"/>
                    <a:pt x="71" y="23"/>
                    <a:pt x="73" y="23"/>
                  </a:cubicBezTo>
                  <a:cubicBezTo>
                    <a:pt x="76" y="25"/>
                    <a:pt x="80" y="22"/>
                    <a:pt x="83" y="20"/>
                  </a:cubicBezTo>
                  <a:cubicBezTo>
                    <a:pt x="85" y="19"/>
                    <a:pt x="86" y="18"/>
                    <a:pt x="88" y="17"/>
                  </a:cubicBezTo>
                  <a:cubicBezTo>
                    <a:pt x="90" y="17"/>
                    <a:pt x="92" y="18"/>
                    <a:pt x="95" y="19"/>
                  </a:cubicBezTo>
                  <a:cubicBezTo>
                    <a:pt x="98" y="20"/>
                    <a:pt x="101" y="21"/>
                    <a:pt x="104" y="20"/>
                  </a:cubicBezTo>
                  <a:cubicBezTo>
                    <a:pt x="108" y="19"/>
                    <a:pt x="110" y="14"/>
                    <a:pt x="111" y="11"/>
                  </a:cubicBezTo>
                  <a:cubicBezTo>
                    <a:pt x="112" y="8"/>
                    <a:pt x="112" y="8"/>
                    <a:pt x="112" y="8"/>
                  </a:cubicBezTo>
                  <a:cubicBezTo>
                    <a:pt x="115" y="4"/>
                    <a:pt x="118" y="2"/>
                    <a:pt x="125" y="2"/>
                  </a:cubicBezTo>
                  <a:cubicBezTo>
                    <a:pt x="131" y="2"/>
                    <a:pt x="139" y="10"/>
                    <a:pt x="141" y="16"/>
                  </a:cubicBezTo>
                  <a:cubicBezTo>
                    <a:pt x="141" y="18"/>
                    <a:pt x="141" y="20"/>
                    <a:pt x="141" y="21"/>
                  </a:cubicBezTo>
                  <a:cubicBezTo>
                    <a:pt x="140" y="24"/>
                    <a:pt x="137" y="27"/>
                    <a:pt x="134" y="27"/>
                  </a:cubicBezTo>
                  <a:cubicBezTo>
                    <a:pt x="131" y="26"/>
                    <a:pt x="129" y="24"/>
                    <a:pt x="128" y="20"/>
                  </a:cubicBezTo>
                  <a:cubicBezTo>
                    <a:pt x="127" y="17"/>
                    <a:pt x="125" y="17"/>
                    <a:pt x="124" y="17"/>
                  </a:cubicBezTo>
                  <a:cubicBezTo>
                    <a:pt x="121" y="17"/>
                    <a:pt x="119" y="21"/>
                    <a:pt x="119" y="24"/>
                  </a:cubicBezTo>
                  <a:cubicBezTo>
                    <a:pt x="118" y="29"/>
                    <a:pt x="124" y="33"/>
                    <a:pt x="130" y="34"/>
                  </a:cubicBezTo>
                  <a:cubicBezTo>
                    <a:pt x="136" y="36"/>
                    <a:pt x="141" y="36"/>
                    <a:pt x="144" y="33"/>
                  </a:cubicBezTo>
                  <a:cubicBezTo>
                    <a:pt x="147" y="30"/>
                    <a:pt x="148" y="27"/>
                    <a:pt x="149" y="25"/>
                  </a:cubicBezTo>
                  <a:cubicBezTo>
                    <a:pt x="149" y="22"/>
                    <a:pt x="150" y="20"/>
                    <a:pt x="152" y="18"/>
                  </a:cubicBezTo>
                  <a:cubicBezTo>
                    <a:pt x="153" y="16"/>
                    <a:pt x="156" y="15"/>
                    <a:pt x="158" y="15"/>
                  </a:cubicBezTo>
                  <a:cubicBezTo>
                    <a:pt x="162" y="15"/>
                    <a:pt x="167" y="17"/>
                    <a:pt x="170" y="20"/>
                  </a:cubicBezTo>
                  <a:cubicBezTo>
                    <a:pt x="170" y="20"/>
                    <a:pt x="171" y="20"/>
                    <a:pt x="171" y="20"/>
                  </a:cubicBezTo>
                  <a:cubicBezTo>
                    <a:pt x="171" y="21"/>
                    <a:pt x="171" y="21"/>
                    <a:pt x="172" y="22"/>
                  </a:cubicBezTo>
                  <a:cubicBezTo>
                    <a:pt x="173" y="25"/>
                    <a:pt x="172" y="28"/>
                    <a:pt x="172" y="30"/>
                  </a:cubicBezTo>
                  <a:cubicBezTo>
                    <a:pt x="170" y="36"/>
                    <a:pt x="168" y="37"/>
                    <a:pt x="166" y="36"/>
                  </a:cubicBezTo>
                  <a:cubicBezTo>
                    <a:pt x="165" y="36"/>
                    <a:pt x="164" y="36"/>
                    <a:pt x="163" y="35"/>
                  </a:cubicBezTo>
                  <a:cubicBezTo>
                    <a:pt x="161" y="34"/>
                    <a:pt x="158" y="33"/>
                    <a:pt x="156" y="34"/>
                  </a:cubicBezTo>
                  <a:cubicBezTo>
                    <a:pt x="155" y="35"/>
                    <a:pt x="154" y="35"/>
                    <a:pt x="154" y="37"/>
                  </a:cubicBezTo>
                  <a:cubicBezTo>
                    <a:pt x="153" y="39"/>
                    <a:pt x="153" y="41"/>
                    <a:pt x="154" y="42"/>
                  </a:cubicBezTo>
                  <a:cubicBezTo>
                    <a:pt x="155" y="44"/>
                    <a:pt x="156" y="46"/>
                    <a:pt x="158" y="48"/>
                  </a:cubicBezTo>
                  <a:cubicBezTo>
                    <a:pt x="160" y="50"/>
                    <a:pt x="160" y="50"/>
                    <a:pt x="160" y="50"/>
                  </a:cubicBezTo>
                  <a:cubicBezTo>
                    <a:pt x="162" y="51"/>
                    <a:pt x="164" y="54"/>
                    <a:pt x="165" y="56"/>
                  </a:cubicBezTo>
                  <a:cubicBezTo>
                    <a:pt x="165" y="58"/>
                    <a:pt x="163" y="59"/>
                    <a:pt x="162" y="61"/>
                  </a:cubicBezTo>
                  <a:cubicBezTo>
                    <a:pt x="160" y="62"/>
                    <a:pt x="159" y="63"/>
                    <a:pt x="158" y="65"/>
                  </a:cubicBezTo>
                  <a:cubicBezTo>
                    <a:pt x="158" y="66"/>
                    <a:pt x="158" y="67"/>
                    <a:pt x="158" y="67"/>
                  </a:cubicBezTo>
                  <a:cubicBezTo>
                    <a:pt x="158" y="68"/>
                    <a:pt x="158" y="69"/>
                    <a:pt x="158" y="70"/>
                  </a:cubicBezTo>
                  <a:cubicBezTo>
                    <a:pt x="157" y="74"/>
                    <a:pt x="157" y="74"/>
                    <a:pt x="157" y="74"/>
                  </a:cubicBezTo>
                  <a:cubicBezTo>
                    <a:pt x="157" y="74"/>
                    <a:pt x="157" y="74"/>
                    <a:pt x="157" y="74"/>
                  </a:cubicBezTo>
                  <a:cubicBezTo>
                    <a:pt x="156" y="78"/>
                    <a:pt x="154" y="80"/>
                    <a:pt x="151" y="80"/>
                  </a:cubicBezTo>
                  <a:cubicBezTo>
                    <a:pt x="148" y="80"/>
                    <a:pt x="144" y="79"/>
                    <a:pt x="142" y="77"/>
                  </a:cubicBezTo>
                  <a:cubicBezTo>
                    <a:pt x="141" y="76"/>
                    <a:pt x="139" y="74"/>
                    <a:pt x="139" y="71"/>
                  </a:cubicBezTo>
                  <a:cubicBezTo>
                    <a:pt x="139" y="68"/>
                    <a:pt x="140" y="65"/>
                    <a:pt x="142" y="63"/>
                  </a:cubicBezTo>
                  <a:cubicBezTo>
                    <a:pt x="142" y="62"/>
                    <a:pt x="143" y="61"/>
                    <a:pt x="145" y="61"/>
                  </a:cubicBezTo>
                  <a:cubicBezTo>
                    <a:pt x="147" y="60"/>
                    <a:pt x="148" y="60"/>
                    <a:pt x="147" y="57"/>
                  </a:cubicBezTo>
                  <a:cubicBezTo>
                    <a:pt x="146" y="46"/>
                    <a:pt x="137" y="39"/>
                    <a:pt x="123" y="37"/>
                  </a:cubicBezTo>
                  <a:cubicBezTo>
                    <a:pt x="115" y="37"/>
                    <a:pt x="108" y="39"/>
                    <a:pt x="103" y="44"/>
                  </a:cubicBezTo>
                  <a:cubicBezTo>
                    <a:pt x="101" y="47"/>
                    <a:pt x="100" y="49"/>
                    <a:pt x="100" y="51"/>
                  </a:cubicBezTo>
                  <a:cubicBezTo>
                    <a:pt x="100" y="53"/>
                    <a:pt x="102" y="55"/>
                    <a:pt x="104" y="56"/>
                  </a:cubicBezTo>
                  <a:cubicBezTo>
                    <a:pt x="107" y="57"/>
                    <a:pt x="110" y="57"/>
                    <a:pt x="113" y="58"/>
                  </a:cubicBezTo>
                  <a:cubicBezTo>
                    <a:pt x="117" y="58"/>
                    <a:pt x="121" y="59"/>
                    <a:pt x="123" y="61"/>
                  </a:cubicBezTo>
                  <a:cubicBezTo>
                    <a:pt x="125" y="62"/>
                    <a:pt x="126" y="64"/>
                    <a:pt x="126" y="66"/>
                  </a:cubicBezTo>
                  <a:cubicBezTo>
                    <a:pt x="125" y="69"/>
                    <a:pt x="123" y="72"/>
                    <a:pt x="120" y="73"/>
                  </a:cubicBezTo>
                  <a:cubicBezTo>
                    <a:pt x="118" y="75"/>
                    <a:pt x="115" y="75"/>
                    <a:pt x="112" y="74"/>
                  </a:cubicBezTo>
                  <a:cubicBezTo>
                    <a:pt x="109" y="73"/>
                    <a:pt x="109" y="73"/>
                    <a:pt x="109" y="73"/>
                  </a:cubicBezTo>
                  <a:cubicBezTo>
                    <a:pt x="107" y="72"/>
                    <a:pt x="104" y="71"/>
                    <a:pt x="102" y="72"/>
                  </a:cubicBezTo>
                  <a:cubicBezTo>
                    <a:pt x="96" y="72"/>
                    <a:pt x="95" y="76"/>
                    <a:pt x="94" y="79"/>
                  </a:cubicBezTo>
                  <a:cubicBezTo>
                    <a:pt x="93" y="81"/>
                    <a:pt x="93" y="83"/>
                    <a:pt x="91" y="84"/>
                  </a:cubicBezTo>
                  <a:cubicBezTo>
                    <a:pt x="88" y="88"/>
                    <a:pt x="81" y="89"/>
                    <a:pt x="77" y="86"/>
                  </a:cubicBezTo>
                  <a:cubicBezTo>
                    <a:pt x="72" y="82"/>
                    <a:pt x="73" y="76"/>
                    <a:pt x="77" y="72"/>
                  </a:cubicBezTo>
                  <a:cubicBezTo>
                    <a:pt x="79" y="69"/>
                    <a:pt x="79" y="69"/>
                    <a:pt x="79" y="69"/>
                  </a:cubicBezTo>
                  <a:cubicBezTo>
                    <a:pt x="82" y="66"/>
                    <a:pt x="85" y="63"/>
                    <a:pt x="85" y="59"/>
                  </a:cubicBezTo>
                  <a:cubicBezTo>
                    <a:pt x="85" y="57"/>
                    <a:pt x="84" y="56"/>
                    <a:pt x="82" y="54"/>
                  </a:cubicBezTo>
                  <a:cubicBezTo>
                    <a:pt x="77" y="50"/>
                    <a:pt x="69" y="50"/>
                    <a:pt x="63" y="52"/>
                  </a:cubicBezTo>
                  <a:cubicBezTo>
                    <a:pt x="56" y="54"/>
                    <a:pt x="51" y="59"/>
                    <a:pt x="48" y="66"/>
                  </a:cubicBezTo>
                  <a:cubicBezTo>
                    <a:pt x="45" y="74"/>
                    <a:pt x="45" y="83"/>
                    <a:pt x="49" y="90"/>
                  </a:cubicBezTo>
                  <a:cubicBezTo>
                    <a:pt x="58" y="104"/>
                    <a:pt x="75" y="109"/>
                    <a:pt x="88" y="112"/>
                  </a:cubicBezTo>
                  <a:cubicBezTo>
                    <a:pt x="94" y="113"/>
                    <a:pt x="94" y="113"/>
                    <a:pt x="94" y="113"/>
                  </a:cubicBezTo>
                  <a:cubicBezTo>
                    <a:pt x="100" y="114"/>
                    <a:pt x="100" y="114"/>
                    <a:pt x="100" y="114"/>
                  </a:cubicBezTo>
                  <a:cubicBezTo>
                    <a:pt x="109" y="116"/>
                    <a:pt x="117" y="117"/>
                    <a:pt x="127" y="117"/>
                  </a:cubicBezTo>
                  <a:cubicBezTo>
                    <a:pt x="128" y="117"/>
                    <a:pt x="128" y="117"/>
                    <a:pt x="128" y="117"/>
                  </a:cubicBezTo>
                  <a:cubicBezTo>
                    <a:pt x="144" y="117"/>
                    <a:pt x="162" y="115"/>
                    <a:pt x="178" y="117"/>
                  </a:cubicBezTo>
                  <a:cubicBezTo>
                    <a:pt x="183" y="117"/>
                    <a:pt x="192" y="118"/>
                    <a:pt x="193" y="119"/>
                  </a:cubicBezTo>
                  <a:cubicBezTo>
                    <a:pt x="190" y="117"/>
                    <a:pt x="183" y="116"/>
                    <a:pt x="178" y="116"/>
                  </a:cubicBezTo>
                  <a:cubicBezTo>
                    <a:pt x="161" y="113"/>
                    <a:pt x="144" y="114"/>
                    <a:pt x="128" y="114"/>
                  </a:cubicBezTo>
                  <a:cubicBezTo>
                    <a:pt x="127" y="114"/>
                    <a:pt x="127" y="114"/>
                    <a:pt x="127" y="114"/>
                  </a:cubicBezTo>
                  <a:cubicBezTo>
                    <a:pt x="118" y="114"/>
                    <a:pt x="109" y="114"/>
                    <a:pt x="101" y="112"/>
                  </a:cubicBezTo>
                  <a:cubicBezTo>
                    <a:pt x="95" y="111"/>
                    <a:pt x="95" y="111"/>
                    <a:pt x="95" y="111"/>
                  </a:cubicBezTo>
                  <a:cubicBezTo>
                    <a:pt x="88" y="109"/>
                    <a:pt x="88" y="109"/>
                    <a:pt x="88" y="109"/>
                  </a:cubicBezTo>
                  <a:cubicBezTo>
                    <a:pt x="75" y="106"/>
                    <a:pt x="59" y="102"/>
                    <a:pt x="51" y="88"/>
                  </a:cubicBezTo>
                  <a:cubicBezTo>
                    <a:pt x="48" y="82"/>
                    <a:pt x="48" y="74"/>
                    <a:pt x="50" y="67"/>
                  </a:cubicBezTo>
                  <a:cubicBezTo>
                    <a:pt x="53" y="61"/>
                    <a:pt x="58" y="56"/>
                    <a:pt x="64" y="54"/>
                  </a:cubicBezTo>
                  <a:cubicBezTo>
                    <a:pt x="69" y="52"/>
                    <a:pt x="77" y="53"/>
                    <a:pt x="80" y="56"/>
                  </a:cubicBezTo>
                  <a:cubicBezTo>
                    <a:pt x="82" y="57"/>
                    <a:pt x="82" y="58"/>
                    <a:pt x="82" y="59"/>
                  </a:cubicBezTo>
                  <a:cubicBezTo>
                    <a:pt x="82" y="62"/>
                    <a:pt x="80" y="65"/>
                    <a:pt x="77" y="67"/>
                  </a:cubicBezTo>
                  <a:cubicBezTo>
                    <a:pt x="74" y="70"/>
                    <a:pt x="74" y="70"/>
                    <a:pt x="74" y="70"/>
                  </a:cubicBezTo>
                  <a:cubicBezTo>
                    <a:pt x="71" y="75"/>
                    <a:pt x="69" y="83"/>
                    <a:pt x="75" y="87"/>
                  </a:cubicBezTo>
                  <a:cubicBezTo>
                    <a:pt x="80" y="92"/>
                    <a:pt x="88" y="91"/>
                    <a:pt x="93" y="86"/>
                  </a:cubicBezTo>
                  <a:cubicBezTo>
                    <a:pt x="95" y="84"/>
                    <a:pt x="96" y="82"/>
                    <a:pt x="96" y="80"/>
                  </a:cubicBezTo>
                  <a:cubicBezTo>
                    <a:pt x="97" y="77"/>
                    <a:pt x="98" y="75"/>
                    <a:pt x="102" y="74"/>
                  </a:cubicBezTo>
                  <a:cubicBezTo>
                    <a:pt x="102" y="74"/>
                    <a:pt x="102" y="74"/>
                    <a:pt x="102" y="74"/>
                  </a:cubicBezTo>
                  <a:cubicBezTo>
                    <a:pt x="104" y="74"/>
                    <a:pt x="106" y="75"/>
                    <a:pt x="108" y="76"/>
                  </a:cubicBezTo>
                  <a:cubicBezTo>
                    <a:pt x="111" y="77"/>
                    <a:pt x="111" y="77"/>
                    <a:pt x="111" y="77"/>
                  </a:cubicBezTo>
                  <a:cubicBezTo>
                    <a:pt x="115" y="77"/>
                    <a:pt x="118" y="78"/>
                    <a:pt x="122" y="76"/>
                  </a:cubicBezTo>
                  <a:cubicBezTo>
                    <a:pt x="125" y="73"/>
                    <a:pt x="128" y="70"/>
                    <a:pt x="128" y="66"/>
                  </a:cubicBezTo>
                  <a:cubicBezTo>
                    <a:pt x="128" y="63"/>
                    <a:pt x="127" y="61"/>
                    <a:pt x="125" y="59"/>
                  </a:cubicBezTo>
                  <a:cubicBezTo>
                    <a:pt x="122" y="56"/>
                    <a:pt x="117" y="56"/>
                    <a:pt x="113" y="55"/>
                  </a:cubicBezTo>
                  <a:cubicBezTo>
                    <a:pt x="110" y="55"/>
                    <a:pt x="108" y="55"/>
                    <a:pt x="105" y="53"/>
                  </a:cubicBezTo>
                  <a:cubicBezTo>
                    <a:pt x="104" y="53"/>
                    <a:pt x="103" y="52"/>
                    <a:pt x="103" y="51"/>
                  </a:cubicBezTo>
                  <a:cubicBezTo>
                    <a:pt x="102" y="50"/>
                    <a:pt x="103" y="48"/>
                    <a:pt x="105" y="46"/>
                  </a:cubicBezTo>
                  <a:cubicBezTo>
                    <a:pt x="109" y="41"/>
                    <a:pt x="116" y="39"/>
                    <a:pt x="123" y="40"/>
                  </a:cubicBezTo>
                  <a:cubicBezTo>
                    <a:pt x="136" y="41"/>
                    <a:pt x="144" y="48"/>
                    <a:pt x="145" y="58"/>
                  </a:cubicBezTo>
                  <a:cubicBezTo>
                    <a:pt x="139" y="60"/>
                    <a:pt x="137" y="64"/>
                    <a:pt x="137" y="71"/>
                  </a:cubicBezTo>
                  <a:cubicBezTo>
                    <a:pt x="137" y="74"/>
                    <a:pt x="138" y="77"/>
                    <a:pt x="140" y="79"/>
                  </a:cubicBezTo>
                  <a:cubicBezTo>
                    <a:pt x="143" y="82"/>
                    <a:pt x="147" y="83"/>
                    <a:pt x="151" y="83"/>
                  </a:cubicBezTo>
                  <a:cubicBezTo>
                    <a:pt x="155" y="82"/>
                    <a:pt x="157" y="81"/>
                    <a:pt x="159" y="77"/>
                  </a:cubicBezTo>
                  <a:cubicBezTo>
                    <a:pt x="162" y="82"/>
                    <a:pt x="167" y="86"/>
                    <a:pt x="170" y="87"/>
                  </a:cubicBezTo>
                  <a:cubicBezTo>
                    <a:pt x="174" y="90"/>
                    <a:pt x="178" y="92"/>
                    <a:pt x="184" y="94"/>
                  </a:cubicBezTo>
                  <a:cubicBezTo>
                    <a:pt x="188" y="95"/>
                    <a:pt x="188" y="95"/>
                    <a:pt x="188" y="95"/>
                  </a:cubicBezTo>
                  <a:cubicBezTo>
                    <a:pt x="192" y="95"/>
                    <a:pt x="195" y="96"/>
                    <a:pt x="197" y="98"/>
                  </a:cubicBezTo>
                  <a:cubicBezTo>
                    <a:pt x="199" y="99"/>
                    <a:pt x="199" y="101"/>
                    <a:pt x="200" y="103"/>
                  </a:cubicBezTo>
                  <a:cubicBezTo>
                    <a:pt x="200" y="106"/>
                    <a:pt x="200" y="106"/>
                    <a:pt x="200" y="106"/>
                  </a:cubicBezTo>
                  <a:cubicBezTo>
                    <a:pt x="202" y="109"/>
                    <a:pt x="204" y="112"/>
                    <a:pt x="208" y="113"/>
                  </a:cubicBezTo>
                  <a:cubicBezTo>
                    <a:pt x="212" y="114"/>
                    <a:pt x="217" y="114"/>
                    <a:pt x="220" y="112"/>
                  </a:cubicBezTo>
                  <a:cubicBezTo>
                    <a:pt x="222" y="111"/>
                    <a:pt x="223" y="109"/>
                    <a:pt x="224" y="108"/>
                  </a:cubicBezTo>
                  <a:cubicBezTo>
                    <a:pt x="226" y="106"/>
                    <a:pt x="228" y="104"/>
                    <a:pt x="230" y="104"/>
                  </a:cubicBezTo>
                  <a:cubicBezTo>
                    <a:pt x="232" y="104"/>
                    <a:pt x="234" y="104"/>
                    <a:pt x="236" y="106"/>
                  </a:cubicBezTo>
                  <a:cubicBezTo>
                    <a:pt x="237" y="107"/>
                    <a:pt x="237" y="108"/>
                    <a:pt x="238" y="109"/>
                  </a:cubicBezTo>
                  <a:cubicBezTo>
                    <a:pt x="239" y="111"/>
                    <a:pt x="240" y="114"/>
                    <a:pt x="242" y="115"/>
                  </a:cubicBezTo>
                  <a:cubicBezTo>
                    <a:pt x="245" y="116"/>
                    <a:pt x="247" y="116"/>
                    <a:pt x="249" y="116"/>
                  </a:cubicBezTo>
                  <a:cubicBezTo>
                    <a:pt x="253" y="114"/>
                    <a:pt x="257" y="110"/>
                    <a:pt x="259" y="106"/>
                  </a:cubicBezTo>
                  <a:cubicBezTo>
                    <a:pt x="261" y="101"/>
                    <a:pt x="265" y="100"/>
                    <a:pt x="273" y="101"/>
                  </a:cubicBezTo>
                  <a:cubicBezTo>
                    <a:pt x="278" y="101"/>
                    <a:pt x="283" y="102"/>
                    <a:pt x="289" y="102"/>
                  </a:cubicBezTo>
                  <a:cubicBezTo>
                    <a:pt x="298" y="102"/>
                    <a:pt x="307" y="100"/>
                    <a:pt x="316" y="99"/>
                  </a:cubicBezTo>
                  <a:cubicBezTo>
                    <a:pt x="322" y="98"/>
                    <a:pt x="329" y="97"/>
                    <a:pt x="335" y="97"/>
                  </a:cubicBezTo>
                  <a:cubicBezTo>
                    <a:pt x="351" y="95"/>
                    <a:pt x="366" y="95"/>
                    <a:pt x="382" y="97"/>
                  </a:cubicBezTo>
                  <a:cubicBezTo>
                    <a:pt x="376" y="95"/>
                    <a:pt x="373" y="94"/>
                    <a:pt x="369" y="94"/>
                  </a:cubicBezTo>
                  <a:cubicBezTo>
                    <a:pt x="361" y="92"/>
                    <a:pt x="354" y="91"/>
                    <a:pt x="346" y="90"/>
                  </a:cubicBezTo>
                  <a:cubicBezTo>
                    <a:pt x="341" y="90"/>
                    <a:pt x="336" y="89"/>
                    <a:pt x="331" y="89"/>
                  </a:cubicBezTo>
                  <a:close/>
                  <a:moveTo>
                    <a:pt x="335" y="94"/>
                  </a:moveTo>
                  <a:cubicBezTo>
                    <a:pt x="329" y="94"/>
                    <a:pt x="322" y="96"/>
                    <a:pt x="315" y="97"/>
                  </a:cubicBezTo>
                  <a:cubicBezTo>
                    <a:pt x="307" y="98"/>
                    <a:pt x="298" y="99"/>
                    <a:pt x="289" y="99"/>
                  </a:cubicBezTo>
                  <a:cubicBezTo>
                    <a:pt x="283" y="99"/>
                    <a:pt x="278" y="99"/>
                    <a:pt x="273" y="98"/>
                  </a:cubicBezTo>
                  <a:cubicBezTo>
                    <a:pt x="265" y="97"/>
                    <a:pt x="259" y="99"/>
                    <a:pt x="256" y="105"/>
                  </a:cubicBezTo>
                  <a:cubicBezTo>
                    <a:pt x="255" y="107"/>
                    <a:pt x="252" y="112"/>
                    <a:pt x="248" y="113"/>
                  </a:cubicBezTo>
                  <a:cubicBezTo>
                    <a:pt x="247" y="114"/>
                    <a:pt x="245" y="113"/>
                    <a:pt x="244" y="113"/>
                  </a:cubicBezTo>
                  <a:cubicBezTo>
                    <a:pt x="242" y="112"/>
                    <a:pt x="241" y="110"/>
                    <a:pt x="240" y="108"/>
                  </a:cubicBezTo>
                  <a:cubicBezTo>
                    <a:pt x="240" y="107"/>
                    <a:pt x="239" y="105"/>
                    <a:pt x="238" y="104"/>
                  </a:cubicBezTo>
                  <a:cubicBezTo>
                    <a:pt x="236" y="102"/>
                    <a:pt x="233" y="101"/>
                    <a:pt x="230" y="102"/>
                  </a:cubicBezTo>
                  <a:cubicBezTo>
                    <a:pt x="226" y="102"/>
                    <a:pt x="224" y="104"/>
                    <a:pt x="222" y="106"/>
                  </a:cubicBezTo>
                  <a:cubicBezTo>
                    <a:pt x="221" y="108"/>
                    <a:pt x="220" y="109"/>
                    <a:pt x="219" y="109"/>
                  </a:cubicBezTo>
                  <a:cubicBezTo>
                    <a:pt x="216" y="111"/>
                    <a:pt x="212" y="112"/>
                    <a:pt x="209" y="111"/>
                  </a:cubicBezTo>
                  <a:cubicBezTo>
                    <a:pt x="206" y="110"/>
                    <a:pt x="204" y="108"/>
                    <a:pt x="203" y="105"/>
                  </a:cubicBezTo>
                  <a:cubicBezTo>
                    <a:pt x="202" y="103"/>
                    <a:pt x="202" y="103"/>
                    <a:pt x="202" y="103"/>
                  </a:cubicBezTo>
                  <a:cubicBezTo>
                    <a:pt x="202" y="100"/>
                    <a:pt x="201" y="98"/>
                    <a:pt x="199" y="96"/>
                  </a:cubicBezTo>
                  <a:cubicBezTo>
                    <a:pt x="196" y="93"/>
                    <a:pt x="192" y="93"/>
                    <a:pt x="189" y="92"/>
                  </a:cubicBezTo>
                  <a:cubicBezTo>
                    <a:pt x="185" y="91"/>
                    <a:pt x="185" y="91"/>
                    <a:pt x="185" y="91"/>
                  </a:cubicBezTo>
                  <a:cubicBezTo>
                    <a:pt x="179" y="90"/>
                    <a:pt x="175" y="88"/>
                    <a:pt x="171" y="85"/>
                  </a:cubicBezTo>
                  <a:cubicBezTo>
                    <a:pt x="165" y="81"/>
                    <a:pt x="161" y="77"/>
                    <a:pt x="160" y="74"/>
                  </a:cubicBezTo>
                  <a:cubicBezTo>
                    <a:pt x="160" y="71"/>
                    <a:pt x="160" y="71"/>
                    <a:pt x="160" y="71"/>
                  </a:cubicBezTo>
                  <a:cubicBezTo>
                    <a:pt x="160" y="69"/>
                    <a:pt x="160" y="67"/>
                    <a:pt x="161" y="66"/>
                  </a:cubicBezTo>
                  <a:cubicBezTo>
                    <a:pt x="161" y="65"/>
                    <a:pt x="162" y="63"/>
                    <a:pt x="163" y="62"/>
                  </a:cubicBezTo>
                  <a:cubicBezTo>
                    <a:pt x="165" y="61"/>
                    <a:pt x="167" y="59"/>
                    <a:pt x="167" y="56"/>
                  </a:cubicBezTo>
                  <a:cubicBezTo>
                    <a:pt x="167" y="52"/>
                    <a:pt x="164" y="50"/>
                    <a:pt x="162" y="48"/>
                  </a:cubicBezTo>
                  <a:cubicBezTo>
                    <a:pt x="160" y="46"/>
                    <a:pt x="160" y="46"/>
                    <a:pt x="160" y="46"/>
                  </a:cubicBezTo>
                  <a:cubicBezTo>
                    <a:pt x="159" y="45"/>
                    <a:pt x="157" y="43"/>
                    <a:pt x="156" y="41"/>
                  </a:cubicBezTo>
                  <a:cubicBezTo>
                    <a:pt x="156" y="40"/>
                    <a:pt x="155" y="39"/>
                    <a:pt x="156" y="38"/>
                  </a:cubicBezTo>
                  <a:cubicBezTo>
                    <a:pt x="156" y="37"/>
                    <a:pt x="156" y="37"/>
                    <a:pt x="157" y="37"/>
                  </a:cubicBezTo>
                  <a:cubicBezTo>
                    <a:pt x="158" y="36"/>
                    <a:pt x="160" y="37"/>
                    <a:pt x="162" y="38"/>
                  </a:cubicBezTo>
                  <a:cubicBezTo>
                    <a:pt x="163" y="38"/>
                    <a:pt x="164" y="39"/>
                    <a:pt x="165" y="39"/>
                  </a:cubicBezTo>
                  <a:cubicBezTo>
                    <a:pt x="170" y="40"/>
                    <a:pt x="173" y="37"/>
                    <a:pt x="174" y="31"/>
                  </a:cubicBezTo>
                  <a:cubicBezTo>
                    <a:pt x="175" y="28"/>
                    <a:pt x="175" y="23"/>
                    <a:pt x="173" y="20"/>
                  </a:cubicBezTo>
                  <a:cubicBezTo>
                    <a:pt x="177" y="16"/>
                    <a:pt x="182" y="13"/>
                    <a:pt x="187" y="14"/>
                  </a:cubicBezTo>
                  <a:cubicBezTo>
                    <a:pt x="191" y="14"/>
                    <a:pt x="194" y="17"/>
                    <a:pt x="196" y="20"/>
                  </a:cubicBezTo>
                  <a:cubicBezTo>
                    <a:pt x="197" y="21"/>
                    <a:pt x="198" y="23"/>
                    <a:pt x="199" y="24"/>
                  </a:cubicBezTo>
                  <a:cubicBezTo>
                    <a:pt x="203" y="28"/>
                    <a:pt x="207" y="27"/>
                    <a:pt x="211" y="26"/>
                  </a:cubicBezTo>
                  <a:cubicBezTo>
                    <a:pt x="214" y="25"/>
                    <a:pt x="216" y="25"/>
                    <a:pt x="219" y="26"/>
                  </a:cubicBezTo>
                  <a:cubicBezTo>
                    <a:pt x="220" y="26"/>
                    <a:pt x="221" y="27"/>
                    <a:pt x="222" y="28"/>
                  </a:cubicBezTo>
                  <a:cubicBezTo>
                    <a:pt x="223" y="29"/>
                    <a:pt x="223" y="31"/>
                    <a:pt x="222" y="33"/>
                  </a:cubicBezTo>
                  <a:cubicBezTo>
                    <a:pt x="221" y="36"/>
                    <a:pt x="221" y="36"/>
                    <a:pt x="221" y="36"/>
                  </a:cubicBezTo>
                  <a:cubicBezTo>
                    <a:pt x="220" y="38"/>
                    <a:pt x="218" y="41"/>
                    <a:pt x="220" y="43"/>
                  </a:cubicBezTo>
                  <a:cubicBezTo>
                    <a:pt x="222" y="45"/>
                    <a:pt x="225" y="45"/>
                    <a:pt x="229" y="45"/>
                  </a:cubicBezTo>
                  <a:cubicBezTo>
                    <a:pt x="231" y="45"/>
                    <a:pt x="232" y="45"/>
                    <a:pt x="233" y="45"/>
                  </a:cubicBezTo>
                  <a:cubicBezTo>
                    <a:pt x="237" y="46"/>
                    <a:pt x="239" y="49"/>
                    <a:pt x="240" y="52"/>
                  </a:cubicBezTo>
                  <a:cubicBezTo>
                    <a:pt x="241" y="56"/>
                    <a:pt x="240" y="60"/>
                    <a:pt x="237" y="63"/>
                  </a:cubicBezTo>
                  <a:cubicBezTo>
                    <a:pt x="234" y="65"/>
                    <a:pt x="230" y="64"/>
                    <a:pt x="226" y="64"/>
                  </a:cubicBezTo>
                  <a:cubicBezTo>
                    <a:pt x="221" y="63"/>
                    <a:pt x="215" y="62"/>
                    <a:pt x="213" y="69"/>
                  </a:cubicBezTo>
                  <a:cubicBezTo>
                    <a:pt x="212" y="73"/>
                    <a:pt x="209" y="74"/>
                    <a:pt x="206" y="75"/>
                  </a:cubicBezTo>
                  <a:cubicBezTo>
                    <a:pt x="203" y="75"/>
                    <a:pt x="199" y="74"/>
                    <a:pt x="197" y="72"/>
                  </a:cubicBezTo>
                  <a:cubicBezTo>
                    <a:pt x="194" y="70"/>
                    <a:pt x="193" y="66"/>
                    <a:pt x="193" y="63"/>
                  </a:cubicBezTo>
                  <a:cubicBezTo>
                    <a:pt x="193" y="61"/>
                    <a:pt x="194" y="60"/>
                    <a:pt x="194" y="58"/>
                  </a:cubicBezTo>
                  <a:cubicBezTo>
                    <a:pt x="195" y="55"/>
                    <a:pt x="197" y="52"/>
                    <a:pt x="196" y="49"/>
                  </a:cubicBezTo>
                  <a:cubicBezTo>
                    <a:pt x="195" y="47"/>
                    <a:pt x="194" y="46"/>
                    <a:pt x="192" y="45"/>
                  </a:cubicBezTo>
                  <a:cubicBezTo>
                    <a:pt x="189" y="44"/>
                    <a:pt x="184" y="47"/>
                    <a:pt x="181" y="48"/>
                  </a:cubicBezTo>
                  <a:cubicBezTo>
                    <a:pt x="176" y="52"/>
                    <a:pt x="173" y="58"/>
                    <a:pt x="174" y="64"/>
                  </a:cubicBezTo>
                  <a:cubicBezTo>
                    <a:pt x="177" y="76"/>
                    <a:pt x="189" y="81"/>
                    <a:pt x="200" y="86"/>
                  </a:cubicBezTo>
                  <a:cubicBezTo>
                    <a:pt x="212" y="89"/>
                    <a:pt x="224" y="92"/>
                    <a:pt x="240" y="93"/>
                  </a:cubicBezTo>
                  <a:cubicBezTo>
                    <a:pt x="247" y="94"/>
                    <a:pt x="253" y="94"/>
                    <a:pt x="259" y="94"/>
                  </a:cubicBezTo>
                  <a:cubicBezTo>
                    <a:pt x="270" y="94"/>
                    <a:pt x="281" y="93"/>
                    <a:pt x="292" y="93"/>
                  </a:cubicBezTo>
                  <a:cubicBezTo>
                    <a:pt x="305" y="92"/>
                    <a:pt x="318" y="91"/>
                    <a:pt x="331" y="92"/>
                  </a:cubicBezTo>
                  <a:cubicBezTo>
                    <a:pt x="340" y="92"/>
                    <a:pt x="350" y="93"/>
                    <a:pt x="359" y="94"/>
                  </a:cubicBezTo>
                  <a:cubicBezTo>
                    <a:pt x="351" y="93"/>
                    <a:pt x="343" y="93"/>
                    <a:pt x="335"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blipFill dpi="0" rotWithShape="1">
                  <a:blip r:embed="rId5"/>
                  <a:stretch>
                    <a:fillRect/>
                  </a:stretch>
                </a:blipFill>
              </a:endParaRPr>
            </a:p>
          </p:txBody>
        </p:sp>
        <p:sp>
          <p:nvSpPr>
            <p:cNvPr id="28" name="Freeform 7"/>
            <p:cNvSpPr>
              <a:spLocks noEditPoints="1"/>
            </p:cNvSpPr>
            <p:nvPr/>
          </p:nvSpPr>
          <p:spPr bwMode="auto">
            <a:xfrm>
              <a:off x="3092" y="952"/>
              <a:ext cx="807" cy="331"/>
            </a:xfrm>
            <a:custGeom>
              <a:gdLst>
                <a:gd fmla="*/ 197 w 207" name="T0"/>
                <a:gd fmla="*/ 77 h 84" name="T1"/>
                <a:gd fmla="*/ 162 w 207" name="T2"/>
                <a:gd fmla="*/ 77 h 84" name="T3"/>
                <a:gd fmla="*/ 118 w 207" name="T4"/>
                <a:gd fmla="*/ 77 h 84" name="T5"/>
                <a:gd fmla="*/ 101 w 207" name="T6"/>
                <a:gd fmla="*/ 76 h 84" name="T7"/>
                <a:gd fmla="*/ 85 w 207" name="T8"/>
                <a:gd fmla="*/ 75 h 84" name="T9"/>
                <a:gd fmla="*/ 53 w 207" name="T10"/>
                <a:gd fmla="*/ 58 h 84" name="T11"/>
                <a:gd fmla="*/ 51 w 207" name="T12"/>
                <a:gd fmla="*/ 57 h 84" name="T13"/>
                <a:gd fmla="*/ 25 w 207" name="T14"/>
                <a:gd fmla="*/ 48 h 84" name="T15"/>
                <a:gd fmla="*/ 32 w 207" name="T16"/>
                <a:gd fmla="*/ 31 h 84" name="T17"/>
                <a:gd fmla="*/ 41 w 207" name="T18"/>
                <a:gd fmla="*/ 25 h 84" name="T19"/>
                <a:gd fmla="*/ 50 w 207" name="T20"/>
                <a:gd fmla="*/ 23 h 84" name="T21"/>
                <a:gd fmla="*/ 39 w 207" name="T22"/>
                <a:gd fmla="*/ 1 h 84" name="T23"/>
                <a:gd fmla="*/ 18 w 207" name="T24"/>
                <a:gd fmla="*/ 15 h 84" name="T25"/>
                <a:gd fmla="*/ 6 w 207" name="T26"/>
                <a:gd fmla="*/ 19 h 84" name="T27"/>
                <a:gd fmla="*/ 0 w 207" name="T28"/>
                <a:gd fmla="*/ 31 h 84" name="T29"/>
                <a:gd fmla="*/ 0 w 207" name="T30"/>
                <a:gd fmla="*/ 44 h 84" name="T31"/>
                <a:gd fmla="*/ 6 w 207" name="T32"/>
                <a:gd fmla="*/ 54 h 84" name="T33"/>
                <a:gd fmla="*/ 11 w 207" name="T34"/>
                <a:gd fmla="*/ 58 h 84" name="T35"/>
                <a:gd fmla="*/ 7 w 207" name="T36"/>
                <a:gd fmla="*/ 70 h 84" name="T37"/>
                <a:gd fmla="*/ 29 w 207" name="T38"/>
                <a:gd fmla="*/ 72 h 84" name="T39"/>
                <a:gd fmla="*/ 45 w 207" name="T40"/>
                <a:gd fmla="*/ 71 h 84" name="T41"/>
                <a:gd fmla="*/ 83 w 207" name="T42"/>
                <a:gd fmla="*/ 82 h 84" name="T43"/>
                <a:gd fmla="*/ 145 w 207" name="T44"/>
                <a:gd fmla="*/ 84 h 84" name="T45"/>
                <a:gd fmla="*/ 200 w 207" name="T46"/>
                <a:gd fmla="*/ 78 h 84" name="T47"/>
                <a:gd fmla="*/ 175 w 207" name="T48"/>
                <a:gd fmla="*/ 80 h 84" name="T49"/>
                <a:gd fmla="*/ 151 w 207" name="T50"/>
                <a:gd fmla="*/ 81 h 84" name="T51"/>
                <a:gd fmla="*/ 92 w 207" name="T52"/>
                <a:gd fmla="*/ 80 h 84" name="T53"/>
                <a:gd fmla="*/ 48 w 207" name="T54"/>
                <a:gd fmla="*/ 70 h 84" name="T55"/>
                <a:gd fmla="*/ 35 w 207" name="T56"/>
                <a:gd fmla="*/ 66 h 84" name="T57"/>
                <a:gd fmla="*/ 28 w 207" name="T58"/>
                <a:gd fmla="*/ 70 h 84" name="T59"/>
                <a:gd fmla="*/ 21 w 207" name="T60"/>
                <a:gd fmla="*/ 73 h 84" name="T61"/>
                <a:gd fmla="*/ 9 w 207" name="T62"/>
                <a:gd fmla="*/ 69 h 84" name="T63"/>
                <a:gd fmla="*/ 13 w 207" name="T64"/>
                <a:gd fmla="*/ 60 h 84" name="T65"/>
                <a:gd fmla="*/ 17 w 207" name="T66"/>
                <a:gd fmla="*/ 52 h 84" name="T67"/>
                <a:gd fmla="*/ 12 w 207" name="T68"/>
                <a:gd fmla="*/ 53 h 84" name="T69"/>
                <a:gd fmla="*/ 3 w 207" name="T70"/>
                <a:gd fmla="*/ 44 h 84" name="T71"/>
                <a:gd fmla="*/ 9 w 207" name="T72"/>
                <a:gd fmla="*/ 35 h 84" name="T73"/>
                <a:gd fmla="*/ 2 w 207" name="T74"/>
                <a:gd fmla="*/ 31 h 84" name="T75"/>
                <a:gd fmla="*/ 16 w 207" name="T76"/>
                <a:gd fmla="*/ 23 h 84" name="T77"/>
                <a:gd fmla="*/ 18 w 207" name="T78"/>
                <a:gd fmla="*/ 23 h 84" name="T79"/>
                <a:gd fmla="*/ 27 w 207" name="T80"/>
                <a:gd fmla="*/ 5 h 84" name="T81"/>
                <a:gd fmla="*/ 48 w 207" name="T82"/>
                <a:gd fmla="*/ 15 h 84" name="T83"/>
                <a:gd fmla="*/ 42 w 207" name="T84"/>
                <a:gd fmla="*/ 22 h 84" name="T85"/>
                <a:gd fmla="*/ 32 w 207" name="T86"/>
                <a:gd fmla="*/ 25 h 84" name="T87"/>
                <a:gd fmla="*/ 27 w 207" name="T88"/>
                <a:gd fmla="*/ 29 h 84" name="T89"/>
                <a:gd fmla="*/ 22 w 207" name="T90"/>
                <a:gd fmla="*/ 49 h 84" name="T91"/>
                <a:gd fmla="*/ 36 w 207" name="T92"/>
                <a:gd fmla="*/ 60 h 84" name="T93"/>
                <a:gd fmla="*/ 76 w 207" name="T94"/>
                <a:gd fmla="*/ 76 h 84" name="T95"/>
                <a:gd fmla="*/ 96 w 207" name="T96"/>
                <a:gd fmla="*/ 79 h 84" name="T97"/>
                <a:gd fmla="*/ 108 w 207" name="T98"/>
                <a:gd fmla="*/ 79 h 84" name="T99"/>
                <a:gd fmla="*/ 174 w 207" name="T100"/>
                <a:gd fmla="*/ 79 h 84" name="T101"/>
                <a:gd fmla="*/ 175 w 207" name="T102"/>
                <a:gd fmla="*/ 80 h 8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4" w="206">
                  <a:moveTo>
                    <a:pt x="207" y="76"/>
                  </a:moveTo>
                  <a:cubicBezTo>
                    <a:pt x="202" y="77"/>
                    <a:pt x="199" y="77"/>
                    <a:pt x="197" y="77"/>
                  </a:cubicBezTo>
                  <a:cubicBezTo>
                    <a:pt x="191" y="77"/>
                    <a:pt x="186" y="77"/>
                    <a:pt x="180" y="77"/>
                  </a:cubicBezTo>
                  <a:cubicBezTo>
                    <a:pt x="174" y="77"/>
                    <a:pt x="168" y="77"/>
                    <a:pt x="162" y="77"/>
                  </a:cubicBezTo>
                  <a:cubicBezTo>
                    <a:pt x="151" y="77"/>
                    <a:pt x="139" y="77"/>
                    <a:pt x="127" y="77"/>
                  </a:cubicBezTo>
                  <a:cubicBezTo>
                    <a:pt x="124" y="78"/>
                    <a:pt x="121" y="78"/>
                    <a:pt x="118" y="77"/>
                  </a:cubicBezTo>
                  <a:cubicBezTo>
                    <a:pt x="114" y="77"/>
                    <a:pt x="111" y="77"/>
                    <a:pt x="108" y="77"/>
                  </a:cubicBezTo>
                  <a:cubicBezTo>
                    <a:pt x="101" y="76"/>
                    <a:pt x="101" y="76"/>
                    <a:pt x="101" y="76"/>
                  </a:cubicBezTo>
                  <a:cubicBezTo>
                    <a:pt x="96" y="76"/>
                    <a:pt x="96" y="76"/>
                    <a:pt x="96" y="76"/>
                  </a:cubicBezTo>
                  <a:cubicBezTo>
                    <a:pt x="92" y="76"/>
                    <a:pt x="89" y="76"/>
                    <a:pt x="85" y="75"/>
                  </a:cubicBezTo>
                  <a:cubicBezTo>
                    <a:pt x="82" y="75"/>
                    <a:pt x="79" y="74"/>
                    <a:pt x="76" y="74"/>
                  </a:cubicBezTo>
                  <a:cubicBezTo>
                    <a:pt x="64" y="71"/>
                    <a:pt x="57" y="66"/>
                    <a:pt x="53" y="58"/>
                  </a:cubicBezTo>
                  <a:cubicBezTo>
                    <a:pt x="53" y="58"/>
                    <a:pt x="53" y="57"/>
                    <a:pt x="52" y="57"/>
                  </a:cubicBezTo>
                  <a:cubicBezTo>
                    <a:pt x="52" y="57"/>
                    <a:pt x="52" y="57"/>
                    <a:pt x="51" y="57"/>
                  </a:cubicBezTo>
                  <a:cubicBezTo>
                    <a:pt x="47" y="59"/>
                    <a:pt x="42" y="60"/>
                    <a:pt x="37" y="58"/>
                  </a:cubicBezTo>
                  <a:cubicBezTo>
                    <a:pt x="31" y="56"/>
                    <a:pt x="27" y="53"/>
                    <a:pt x="25" y="48"/>
                  </a:cubicBezTo>
                  <a:cubicBezTo>
                    <a:pt x="22" y="42"/>
                    <a:pt x="24" y="34"/>
                    <a:pt x="28" y="31"/>
                  </a:cubicBezTo>
                  <a:cubicBezTo>
                    <a:pt x="30" y="30"/>
                    <a:pt x="31" y="31"/>
                    <a:pt x="32" y="31"/>
                  </a:cubicBezTo>
                  <a:cubicBezTo>
                    <a:pt x="35" y="31"/>
                    <a:pt x="34" y="28"/>
                    <a:pt x="35" y="26"/>
                  </a:cubicBezTo>
                  <a:cubicBezTo>
                    <a:pt x="36" y="24"/>
                    <a:pt x="38" y="24"/>
                    <a:pt x="41" y="25"/>
                  </a:cubicBezTo>
                  <a:cubicBezTo>
                    <a:pt x="42" y="25"/>
                    <a:pt x="42" y="25"/>
                    <a:pt x="42" y="25"/>
                  </a:cubicBezTo>
                  <a:cubicBezTo>
                    <a:pt x="44" y="25"/>
                    <a:pt x="48" y="26"/>
                    <a:pt x="50" y="23"/>
                  </a:cubicBezTo>
                  <a:cubicBezTo>
                    <a:pt x="52" y="20"/>
                    <a:pt x="51" y="15"/>
                    <a:pt x="51" y="14"/>
                  </a:cubicBezTo>
                  <a:cubicBezTo>
                    <a:pt x="49" y="8"/>
                    <a:pt x="45" y="3"/>
                    <a:pt x="39" y="1"/>
                  </a:cubicBezTo>
                  <a:cubicBezTo>
                    <a:pt x="35" y="0"/>
                    <a:pt x="30" y="0"/>
                    <a:pt x="26" y="2"/>
                  </a:cubicBezTo>
                  <a:cubicBezTo>
                    <a:pt x="20" y="5"/>
                    <a:pt x="19" y="10"/>
                    <a:pt x="18" y="15"/>
                  </a:cubicBezTo>
                  <a:cubicBezTo>
                    <a:pt x="18" y="17"/>
                    <a:pt x="17" y="18"/>
                    <a:pt x="17" y="20"/>
                  </a:cubicBezTo>
                  <a:cubicBezTo>
                    <a:pt x="13" y="17"/>
                    <a:pt x="9" y="17"/>
                    <a:pt x="6" y="19"/>
                  </a:cubicBezTo>
                  <a:cubicBezTo>
                    <a:pt x="2" y="21"/>
                    <a:pt x="0" y="25"/>
                    <a:pt x="0" y="29"/>
                  </a:cubicBezTo>
                  <a:cubicBezTo>
                    <a:pt x="0" y="30"/>
                    <a:pt x="0" y="31"/>
                    <a:pt x="0" y="31"/>
                  </a:cubicBezTo>
                  <a:cubicBezTo>
                    <a:pt x="1" y="34"/>
                    <a:pt x="2" y="35"/>
                    <a:pt x="5" y="36"/>
                  </a:cubicBezTo>
                  <a:cubicBezTo>
                    <a:pt x="2" y="38"/>
                    <a:pt x="1" y="41"/>
                    <a:pt x="0" y="44"/>
                  </a:cubicBezTo>
                  <a:cubicBezTo>
                    <a:pt x="0" y="44"/>
                    <a:pt x="0" y="44"/>
                    <a:pt x="0" y="44"/>
                  </a:cubicBezTo>
                  <a:cubicBezTo>
                    <a:pt x="0" y="48"/>
                    <a:pt x="3" y="52"/>
                    <a:pt x="6" y="54"/>
                  </a:cubicBezTo>
                  <a:cubicBezTo>
                    <a:pt x="9" y="55"/>
                    <a:pt x="12" y="56"/>
                    <a:pt x="14" y="55"/>
                  </a:cubicBezTo>
                  <a:cubicBezTo>
                    <a:pt x="13" y="56"/>
                    <a:pt x="12" y="57"/>
                    <a:pt x="11" y="58"/>
                  </a:cubicBezTo>
                  <a:cubicBezTo>
                    <a:pt x="10" y="60"/>
                    <a:pt x="9" y="61"/>
                    <a:pt x="8" y="62"/>
                  </a:cubicBezTo>
                  <a:cubicBezTo>
                    <a:pt x="6" y="64"/>
                    <a:pt x="6" y="67"/>
                    <a:pt x="7" y="70"/>
                  </a:cubicBezTo>
                  <a:cubicBezTo>
                    <a:pt x="7" y="72"/>
                    <a:pt x="9" y="74"/>
                    <a:pt x="11" y="75"/>
                  </a:cubicBezTo>
                  <a:cubicBezTo>
                    <a:pt x="17" y="78"/>
                    <a:pt x="24" y="75"/>
                    <a:pt x="29" y="72"/>
                  </a:cubicBezTo>
                  <a:cubicBezTo>
                    <a:pt x="31" y="70"/>
                    <a:pt x="34" y="69"/>
                    <a:pt x="36" y="69"/>
                  </a:cubicBezTo>
                  <a:cubicBezTo>
                    <a:pt x="39" y="68"/>
                    <a:pt x="42" y="70"/>
                    <a:pt x="45" y="71"/>
                  </a:cubicBezTo>
                  <a:cubicBezTo>
                    <a:pt x="46" y="72"/>
                    <a:pt x="46" y="72"/>
                    <a:pt x="46" y="72"/>
                  </a:cubicBezTo>
                  <a:cubicBezTo>
                    <a:pt x="57" y="77"/>
                    <a:pt x="70" y="80"/>
                    <a:pt x="83" y="82"/>
                  </a:cubicBezTo>
                  <a:cubicBezTo>
                    <a:pt x="92" y="82"/>
                    <a:pt x="92" y="82"/>
                    <a:pt x="92" y="82"/>
                  </a:cubicBezTo>
                  <a:cubicBezTo>
                    <a:pt x="108" y="84"/>
                    <a:pt x="126" y="84"/>
                    <a:pt x="145" y="84"/>
                  </a:cubicBezTo>
                  <a:cubicBezTo>
                    <a:pt x="151" y="84"/>
                    <a:pt x="157" y="83"/>
                    <a:pt x="163" y="83"/>
                  </a:cubicBezTo>
                  <a:cubicBezTo>
                    <a:pt x="176" y="82"/>
                    <a:pt x="184" y="81"/>
                    <a:pt x="200" y="78"/>
                  </a:cubicBezTo>
                  <a:cubicBezTo>
                    <a:pt x="201" y="78"/>
                    <a:pt x="205" y="77"/>
                    <a:pt x="207" y="76"/>
                  </a:cubicBezTo>
                  <a:close/>
                  <a:moveTo>
                    <a:pt x="175" y="80"/>
                  </a:moveTo>
                  <a:cubicBezTo>
                    <a:pt x="175" y="80"/>
                    <a:pt x="174" y="80"/>
                    <a:pt x="174" y="80"/>
                  </a:cubicBezTo>
                  <a:cubicBezTo>
                    <a:pt x="166" y="80"/>
                    <a:pt x="159" y="81"/>
                    <a:pt x="151" y="81"/>
                  </a:cubicBezTo>
                  <a:cubicBezTo>
                    <a:pt x="149" y="81"/>
                    <a:pt x="147" y="81"/>
                    <a:pt x="145" y="81"/>
                  </a:cubicBezTo>
                  <a:cubicBezTo>
                    <a:pt x="126" y="82"/>
                    <a:pt x="108" y="81"/>
                    <a:pt x="92" y="80"/>
                  </a:cubicBezTo>
                  <a:cubicBezTo>
                    <a:pt x="83" y="79"/>
                    <a:pt x="83" y="79"/>
                    <a:pt x="83" y="79"/>
                  </a:cubicBezTo>
                  <a:cubicBezTo>
                    <a:pt x="70" y="78"/>
                    <a:pt x="58" y="75"/>
                    <a:pt x="48" y="70"/>
                  </a:cubicBezTo>
                  <a:cubicBezTo>
                    <a:pt x="46" y="69"/>
                    <a:pt x="46" y="69"/>
                    <a:pt x="46" y="69"/>
                  </a:cubicBezTo>
                  <a:cubicBezTo>
                    <a:pt x="43" y="67"/>
                    <a:pt x="39" y="66"/>
                    <a:pt x="35" y="66"/>
                  </a:cubicBezTo>
                  <a:cubicBezTo>
                    <a:pt x="33" y="66"/>
                    <a:pt x="31" y="68"/>
                    <a:pt x="29" y="69"/>
                  </a:cubicBezTo>
                  <a:cubicBezTo>
                    <a:pt x="28" y="70"/>
                    <a:pt x="28" y="70"/>
                    <a:pt x="28" y="70"/>
                  </a:cubicBezTo>
                  <a:cubicBezTo>
                    <a:pt x="27" y="70"/>
                    <a:pt x="27" y="70"/>
                    <a:pt x="27" y="70"/>
                  </a:cubicBezTo>
                  <a:cubicBezTo>
                    <a:pt x="25" y="71"/>
                    <a:pt x="23" y="72"/>
                    <a:pt x="21" y="73"/>
                  </a:cubicBezTo>
                  <a:cubicBezTo>
                    <a:pt x="18" y="74"/>
                    <a:pt x="15" y="74"/>
                    <a:pt x="13" y="73"/>
                  </a:cubicBezTo>
                  <a:cubicBezTo>
                    <a:pt x="11" y="72"/>
                    <a:pt x="10" y="71"/>
                    <a:pt x="9" y="69"/>
                  </a:cubicBezTo>
                  <a:cubicBezTo>
                    <a:pt x="9" y="67"/>
                    <a:pt x="9" y="65"/>
                    <a:pt x="10" y="64"/>
                  </a:cubicBezTo>
                  <a:cubicBezTo>
                    <a:pt x="11" y="62"/>
                    <a:pt x="12" y="61"/>
                    <a:pt x="13" y="60"/>
                  </a:cubicBezTo>
                  <a:cubicBezTo>
                    <a:pt x="14" y="59"/>
                    <a:pt x="16" y="57"/>
                    <a:pt x="17" y="56"/>
                  </a:cubicBezTo>
                  <a:cubicBezTo>
                    <a:pt x="17" y="55"/>
                    <a:pt x="19" y="53"/>
                    <a:pt x="17" y="52"/>
                  </a:cubicBezTo>
                  <a:cubicBezTo>
                    <a:pt x="16" y="51"/>
                    <a:pt x="16" y="51"/>
                    <a:pt x="15" y="52"/>
                  </a:cubicBezTo>
                  <a:cubicBezTo>
                    <a:pt x="14" y="52"/>
                    <a:pt x="13" y="53"/>
                    <a:pt x="12" y="53"/>
                  </a:cubicBezTo>
                  <a:cubicBezTo>
                    <a:pt x="11" y="53"/>
                    <a:pt x="9" y="53"/>
                    <a:pt x="8" y="52"/>
                  </a:cubicBezTo>
                  <a:cubicBezTo>
                    <a:pt x="5" y="50"/>
                    <a:pt x="3" y="47"/>
                    <a:pt x="3" y="44"/>
                  </a:cubicBezTo>
                  <a:cubicBezTo>
                    <a:pt x="3" y="40"/>
                    <a:pt x="6" y="38"/>
                    <a:pt x="8" y="37"/>
                  </a:cubicBezTo>
                  <a:cubicBezTo>
                    <a:pt x="9" y="36"/>
                    <a:pt x="9" y="36"/>
                    <a:pt x="9" y="35"/>
                  </a:cubicBezTo>
                  <a:cubicBezTo>
                    <a:pt x="9" y="35"/>
                    <a:pt x="8" y="34"/>
                    <a:pt x="8" y="34"/>
                  </a:cubicBezTo>
                  <a:cubicBezTo>
                    <a:pt x="5" y="34"/>
                    <a:pt x="3" y="33"/>
                    <a:pt x="2" y="31"/>
                  </a:cubicBezTo>
                  <a:cubicBezTo>
                    <a:pt x="2" y="27"/>
                    <a:pt x="4" y="23"/>
                    <a:pt x="7" y="21"/>
                  </a:cubicBezTo>
                  <a:cubicBezTo>
                    <a:pt x="9" y="20"/>
                    <a:pt x="13" y="19"/>
                    <a:pt x="16" y="23"/>
                  </a:cubicBezTo>
                  <a:cubicBezTo>
                    <a:pt x="17" y="23"/>
                    <a:pt x="17" y="24"/>
                    <a:pt x="17" y="23"/>
                  </a:cubicBezTo>
                  <a:cubicBezTo>
                    <a:pt x="18" y="23"/>
                    <a:pt x="18" y="23"/>
                    <a:pt x="18" y="23"/>
                  </a:cubicBezTo>
                  <a:cubicBezTo>
                    <a:pt x="19" y="20"/>
                    <a:pt x="20" y="18"/>
                    <a:pt x="20" y="16"/>
                  </a:cubicBezTo>
                  <a:cubicBezTo>
                    <a:pt x="22" y="11"/>
                    <a:pt x="22" y="7"/>
                    <a:pt x="27" y="5"/>
                  </a:cubicBezTo>
                  <a:cubicBezTo>
                    <a:pt x="31" y="3"/>
                    <a:pt x="35" y="3"/>
                    <a:pt x="38" y="4"/>
                  </a:cubicBezTo>
                  <a:cubicBezTo>
                    <a:pt x="43" y="5"/>
                    <a:pt x="47" y="9"/>
                    <a:pt x="48" y="15"/>
                  </a:cubicBezTo>
                  <a:cubicBezTo>
                    <a:pt x="49" y="17"/>
                    <a:pt x="49" y="20"/>
                    <a:pt x="48" y="21"/>
                  </a:cubicBezTo>
                  <a:cubicBezTo>
                    <a:pt x="47" y="23"/>
                    <a:pt x="44" y="23"/>
                    <a:pt x="42" y="22"/>
                  </a:cubicBezTo>
                  <a:cubicBezTo>
                    <a:pt x="41" y="22"/>
                    <a:pt x="41" y="22"/>
                    <a:pt x="41" y="22"/>
                  </a:cubicBezTo>
                  <a:cubicBezTo>
                    <a:pt x="38" y="22"/>
                    <a:pt x="34" y="21"/>
                    <a:pt x="32" y="25"/>
                  </a:cubicBezTo>
                  <a:cubicBezTo>
                    <a:pt x="32" y="26"/>
                    <a:pt x="31" y="27"/>
                    <a:pt x="31" y="28"/>
                  </a:cubicBezTo>
                  <a:cubicBezTo>
                    <a:pt x="30" y="28"/>
                    <a:pt x="28" y="29"/>
                    <a:pt x="27" y="29"/>
                  </a:cubicBezTo>
                  <a:cubicBezTo>
                    <a:pt x="22" y="32"/>
                    <a:pt x="19" y="40"/>
                    <a:pt x="22" y="47"/>
                  </a:cubicBezTo>
                  <a:cubicBezTo>
                    <a:pt x="22" y="48"/>
                    <a:pt x="22" y="48"/>
                    <a:pt x="22" y="49"/>
                  </a:cubicBezTo>
                  <a:cubicBezTo>
                    <a:pt x="22" y="49"/>
                    <a:pt x="22" y="49"/>
                    <a:pt x="22" y="49"/>
                  </a:cubicBezTo>
                  <a:cubicBezTo>
                    <a:pt x="25" y="54"/>
                    <a:pt x="30" y="59"/>
                    <a:pt x="36" y="60"/>
                  </a:cubicBezTo>
                  <a:cubicBezTo>
                    <a:pt x="41" y="62"/>
                    <a:pt x="47" y="62"/>
                    <a:pt x="51" y="60"/>
                  </a:cubicBezTo>
                  <a:cubicBezTo>
                    <a:pt x="55" y="68"/>
                    <a:pt x="64" y="73"/>
                    <a:pt x="76" y="76"/>
                  </a:cubicBezTo>
                  <a:cubicBezTo>
                    <a:pt x="79" y="77"/>
                    <a:pt x="81" y="77"/>
                    <a:pt x="85" y="78"/>
                  </a:cubicBezTo>
                  <a:cubicBezTo>
                    <a:pt x="88" y="78"/>
                    <a:pt x="92" y="78"/>
                    <a:pt x="96" y="79"/>
                  </a:cubicBezTo>
                  <a:cubicBezTo>
                    <a:pt x="101" y="79"/>
                    <a:pt x="101" y="79"/>
                    <a:pt x="101" y="79"/>
                  </a:cubicBezTo>
                  <a:cubicBezTo>
                    <a:pt x="108" y="79"/>
                    <a:pt x="108" y="79"/>
                    <a:pt x="108" y="79"/>
                  </a:cubicBezTo>
                  <a:cubicBezTo>
                    <a:pt x="121" y="80"/>
                    <a:pt x="134" y="80"/>
                    <a:pt x="147" y="80"/>
                  </a:cubicBezTo>
                  <a:cubicBezTo>
                    <a:pt x="156" y="79"/>
                    <a:pt x="165" y="79"/>
                    <a:pt x="174" y="79"/>
                  </a:cubicBezTo>
                  <a:cubicBezTo>
                    <a:pt x="177" y="79"/>
                    <a:pt x="180" y="79"/>
                    <a:pt x="182" y="79"/>
                  </a:cubicBezTo>
                  <a:cubicBezTo>
                    <a:pt x="180" y="79"/>
                    <a:pt x="177" y="80"/>
                    <a:pt x="175"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blipFill dpi="0" rotWithShape="1">
                  <a:blip r:embed="rId5"/>
                  <a:stretch>
                    <a:fillRect/>
                  </a:stretch>
                </a:blipFill>
              </a:endParaRPr>
            </a:p>
          </p:txBody>
        </p:sp>
      </p:grpSp>
      <p:sp>
        <p:nvSpPr>
          <p:cNvPr id="5" name="椭圆 4"/>
          <p:cNvSpPr/>
          <p:nvPr/>
        </p:nvSpPr>
        <p:spPr>
          <a:xfrm>
            <a:off x="6505181" y="4022568"/>
            <a:ext cx="305648" cy="3056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n-ea"/>
              </a:rPr>
              <a:t>大</a:t>
            </a:r>
          </a:p>
        </p:txBody>
      </p:sp>
      <p:sp>
        <p:nvSpPr>
          <p:cNvPr id="183" name="椭圆 182"/>
          <p:cNvSpPr/>
          <p:nvPr/>
        </p:nvSpPr>
        <p:spPr>
          <a:xfrm>
            <a:off x="6880407" y="4023209"/>
            <a:ext cx="305648" cy="3056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n-ea"/>
              </a:rPr>
              <a:t>美</a:t>
            </a:r>
          </a:p>
        </p:txBody>
      </p:sp>
      <p:sp>
        <p:nvSpPr>
          <p:cNvPr id="184" name="椭圆 183"/>
          <p:cNvSpPr/>
          <p:nvPr/>
        </p:nvSpPr>
        <p:spPr>
          <a:xfrm>
            <a:off x="7259970" y="4023209"/>
            <a:ext cx="305648" cy="3056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n-ea"/>
              </a:rPr>
              <a:t>成</a:t>
            </a:r>
          </a:p>
        </p:txBody>
      </p:sp>
      <p:sp>
        <p:nvSpPr>
          <p:cNvPr id="185" name="椭圆 184"/>
          <p:cNvSpPr/>
          <p:nvPr/>
        </p:nvSpPr>
        <p:spPr>
          <a:xfrm>
            <a:off x="7639533" y="4023209"/>
            <a:ext cx="305648" cy="3056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n-ea"/>
              </a:rPr>
              <a:t>都</a:t>
            </a:r>
          </a:p>
        </p:txBody>
      </p:sp>
      <p:sp>
        <p:nvSpPr>
          <p:cNvPr id="186" name="文本框 185"/>
          <p:cNvSpPr txBox="1"/>
          <p:nvPr/>
        </p:nvSpPr>
        <p:spPr bwMode="auto">
          <a:xfrm>
            <a:off x="8102475" y="3985287"/>
            <a:ext cx="3744044" cy="411480"/>
          </a:xfrm>
          <a:prstGeom prst="rect">
            <a:avLst/>
          </a:prstGeom>
          <a:noFill/>
        </p:spPr>
        <p:txBody>
          <a:bodyPr wrap="square">
            <a:spAutoFit/>
          </a:bodyPr>
          <a:lstStyle/>
          <a:p>
            <a:pPr eaLnBrk="1" fontAlgn="auto" hangingPunct="1">
              <a:lnSpc>
                <a:spcPct val="150000"/>
              </a:lnSpc>
              <a:spcBef>
                <a:spcPct val="0"/>
              </a:spcBef>
              <a:spcAft>
                <a:spcPct val="0"/>
              </a:spcAft>
              <a:defRPr/>
            </a:pPr>
            <a:r>
              <a:rPr altLang="en-US" lang="zh-CN" sz="1400">
                <a:solidFill>
                  <a:schemeClr val="tx1">
                    <a:lumMod val="95000"/>
                    <a:lumOff val="5000"/>
                  </a:schemeClr>
                </a:solidFill>
                <a:latin typeface="+mn-ea"/>
              </a:rPr>
              <a:t>成都，简称蓉，四川省省会，特大城市</a:t>
            </a:r>
          </a:p>
        </p:txBody>
      </p:sp>
      <p:sp>
        <p:nvSpPr>
          <p:cNvPr id="20" name="KSO_Shape"/>
          <p:cNvSpPr/>
          <p:nvPr/>
        </p:nvSpPr>
        <p:spPr bwMode="auto">
          <a:xfrm>
            <a:off x="594467" y="862765"/>
            <a:ext cx="5593773" cy="4903874"/>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pattFill prst="ltUpDiag">
            <a:fgClr>
              <a:schemeClr val="bg1">
                <a:lumMod val="50000"/>
              </a:schemeClr>
            </a:fgClr>
            <a:bgClr>
              <a:schemeClr val="bg1"/>
            </a:bgClr>
          </a:pattFill>
          <a:ln w="9525">
            <a:noFill/>
            <a:round/>
          </a:ln>
          <a:extLst/>
        </p:spPr>
        <p:txBody>
          <a:bodyPr/>
          <a:lstStyle/>
          <a:p>
            <a:endParaRPr altLang="en-US" lang="zh-CN">
              <a:latin typeface="Arial"/>
              <a:ea typeface="宋体"/>
            </a:endParaRPr>
          </a:p>
        </p:txBody>
      </p:sp>
      <p:sp>
        <p:nvSpPr>
          <p:cNvPr id="21" name="KSO_Shape"/>
          <p:cNvSpPr/>
          <p:nvPr/>
        </p:nvSpPr>
        <p:spPr bwMode="auto">
          <a:xfrm>
            <a:off x="724237" y="866469"/>
            <a:ext cx="5593773" cy="4903874"/>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blipFill>
            <a:blip r:embed="rId6"/>
            <a:stretch>
              <a:fillRect/>
            </a:stretch>
          </a:blip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Tree>
    <p:extLst>
      <p:ext uri="{BB962C8B-B14F-4D97-AF65-F5344CB8AC3E}">
        <p14:creationId val="4126849867"/>
      </p:ext>
    </p:extLst>
  </p:cSld>
  <p:clrMapOvr>
    <a:masterClrMapping/>
  </p:clrMapOvr>
  <mc:AlternateContent>
    <mc:Choice Requires="p15">
      <p:transition p14:dur="25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ppt_x"/>
                                          </p:val>
                                        </p:tav>
                                        <p:tav tm="100000">
                                          <p:val>
                                            <p:strVal val="#ppt_x"/>
                                          </p:val>
                                        </p:tav>
                                      </p:tavLst>
                                    </p:anim>
                                    <p:anim calcmode="lin" valueType="num">
                                      <p:cBhvr additive="base">
                                        <p:cTn dur="500" fill="hold" id="8"/>
                                        <p:tgtEl>
                                          <p:spTgt spid="20"/>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ppt_x"/>
                                          </p:val>
                                        </p:tav>
                                        <p:tav tm="100000">
                                          <p:val>
                                            <p:strVal val="#ppt_x"/>
                                          </p:val>
                                        </p:tav>
                                      </p:tavLst>
                                    </p:anim>
                                    <p:anim calcmode="lin" valueType="num">
                                      <p:cBhvr additive="base">
                                        <p:cTn dur="500" fill="hold" id="12"/>
                                        <p:tgtEl>
                                          <p:spTgt spid="21"/>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3" presetSubtype="36">
                                  <p:stCondLst>
                                    <p:cond delay="0"/>
                                  </p:stCondLst>
                                  <p:childTnLst>
                                    <p:set>
                                      <p:cBhvr>
                                        <p:cTn dur="1" fill="hold" id="15">
                                          <p:stCondLst>
                                            <p:cond delay="0"/>
                                          </p:stCondLst>
                                        </p:cTn>
                                        <p:tgtEl>
                                          <p:spTgt spid="237"/>
                                        </p:tgtEl>
                                        <p:attrNameLst>
                                          <p:attrName>style.visibility</p:attrName>
                                        </p:attrNameLst>
                                      </p:cBhvr>
                                      <p:to>
                                        <p:strVal val="visible"/>
                                      </p:to>
                                    </p:set>
                                    <p:anim calcmode="lin" valueType="num">
                                      <p:cBhvr>
                                        <p:cTn dur="750" fill="hold" id="16"/>
                                        <p:tgtEl>
                                          <p:spTgt spid="237"/>
                                        </p:tgtEl>
                                        <p:attrNameLst>
                                          <p:attrName>ppt_w</p:attrName>
                                        </p:attrNameLst>
                                      </p:cBhvr>
                                      <p:tavLst>
                                        <p:tav tm="0">
                                          <p:val>
                                            <p:strVal val="(6*min(max(#ppt_w*#ppt_h,.3),1)-7.4)/-.7*#ppt_w"/>
                                          </p:val>
                                        </p:tav>
                                        <p:tav tm="100000">
                                          <p:val>
                                            <p:strVal val="#ppt_w"/>
                                          </p:val>
                                        </p:tav>
                                      </p:tavLst>
                                    </p:anim>
                                    <p:anim calcmode="lin" valueType="num">
                                      <p:cBhvr>
                                        <p:cTn dur="750" fill="hold" id="17"/>
                                        <p:tgtEl>
                                          <p:spTgt spid="237"/>
                                        </p:tgtEl>
                                        <p:attrNameLst>
                                          <p:attrName>ppt_h</p:attrName>
                                        </p:attrNameLst>
                                      </p:cBhvr>
                                      <p:tavLst>
                                        <p:tav tm="0">
                                          <p:val>
                                            <p:strVal val="(6*min(max(#ppt_w*#ppt_h,.3),1)-7.4)/-.7*#ppt_h"/>
                                          </p:val>
                                        </p:tav>
                                        <p:tav tm="100000">
                                          <p:val>
                                            <p:strVal val="#ppt_h"/>
                                          </p:val>
                                        </p:tav>
                                      </p:tavLst>
                                    </p:anim>
                                    <p:anim calcmode="lin" valueType="num">
                                      <p:cBhvr>
                                        <p:cTn dur="750" fill="hold" id="18"/>
                                        <p:tgtEl>
                                          <p:spTgt spid="237"/>
                                        </p:tgtEl>
                                        <p:attrNameLst>
                                          <p:attrName>ppt_x</p:attrName>
                                        </p:attrNameLst>
                                      </p:cBhvr>
                                      <p:tavLst>
                                        <p:tav tm="0">
                                          <p:val>
                                            <p:fltVal val="0.5"/>
                                          </p:val>
                                        </p:tav>
                                        <p:tav tm="100000">
                                          <p:val>
                                            <p:strVal val="#ppt_x"/>
                                          </p:val>
                                        </p:tav>
                                      </p:tavLst>
                                    </p:anim>
                                    <p:anim calcmode="lin" valueType="num">
                                      <p:cBhvr>
                                        <p:cTn dur="750" fill="hold" id="19"/>
                                        <p:tgtEl>
                                          <p:spTgt spid="237"/>
                                        </p:tgtEl>
                                        <p:attrNameLst>
                                          <p:attrName>ppt_y</p:attrName>
                                        </p:attrNameLst>
                                      </p:cBhvr>
                                      <p:tavLst>
                                        <p:tav tm="0">
                                          <p:val>
                                            <p:strVal val="1+(6*min(max(#ppt_w*#ppt_h,.3),1)-7.4)/-.7*#ppt_h/2"/>
                                          </p:val>
                                        </p:tav>
                                        <p:tav tm="100000">
                                          <p:val>
                                            <p:strVal val="#ppt_y"/>
                                          </p:val>
                                        </p:tav>
                                      </p:tavLst>
                                    </p:anim>
                                  </p:childTnLst>
                                </p:cTn>
                              </p:par>
                              <p:par>
                                <p:cTn fill="hold" grpId="0" id="20" nodeType="withEffect" presetClass="entr" presetID="23" presetSubtype="36">
                                  <p:stCondLst>
                                    <p:cond delay="150"/>
                                  </p:stCondLst>
                                  <p:childTnLst>
                                    <p:set>
                                      <p:cBhvr>
                                        <p:cTn dur="1" fill="hold" id="21">
                                          <p:stCondLst>
                                            <p:cond delay="0"/>
                                          </p:stCondLst>
                                        </p:cTn>
                                        <p:tgtEl>
                                          <p:spTgt spid="238"/>
                                        </p:tgtEl>
                                        <p:attrNameLst>
                                          <p:attrName>style.visibility</p:attrName>
                                        </p:attrNameLst>
                                      </p:cBhvr>
                                      <p:to>
                                        <p:strVal val="visible"/>
                                      </p:to>
                                    </p:set>
                                    <p:anim calcmode="lin" valueType="num">
                                      <p:cBhvr>
                                        <p:cTn dur="750" fill="hold" id="22"/>
                                        <p:tgtEl>
                                          <p:spTgt spid="238"/>
                                        </p:tgtEl>
                                        <p:attrNameLst>
                                          <p:attrName>ppt_w</p:attrName>
                                        </p:attrNameLst>
                                      </p:cBhvr>
                                      <p:tavLst>
                                        <p:tav tm="0">
                                          <p:val>
                                            <p:strVal val="(6*min(max(#ppt_w*#ppt_h,.3),1)-7.4)/-.7*#ppt_w"/>
                                          </p:val>
                                        </p:tav>
                                        <p:tav tm="100000">
                                          <p:val>
                                            <p:strVal val="#ppt_w"/>
                                          </p:val>
                                        </p:tav>
                                      </p:tavLst>
                                    </p:anim>
                                    <p:anim calcmode="lin" valueType="num">
                                      <p:cBhvr>
                                        <p:cTn dur="750" fill="hold" id="23"/>
                                        <p:tgtEl>
                                          <p:spTgt spid="238"/>
                                        </p:tgtEl>
                                        <p:attrNameLst>
                                          <p:attrName>ppt_h</p:attrName>
                                        </p:attrNameLst>
                                      </p:cBhvr>
                                      <p:tavLst>
                                        <p:tav tm="0">
                                          <p:val>
                                            <p:strVal val="(6*min(max(#ppt_w*#ppt_h,.3),1)-7.4)/-.7*#ppt_h"/>
                                          </p:val>
                                        </p:tav>
                                        <p:tav tm="100000">
                                          <p:val>
                                            <p:strVal val="#ppt_h"/>
                                          </p:val>
                                        </p:tav>
                                      </p:tavLst>
                                    </p:anim>
                                    <p:anim calcmode="lin" valueType="num">
                                      <p:cBhvr>
                                        <p:cTn dur="750" fill="hold" id="24"/>
                                        <p:tgtEl>
                                          <p:spTgt spid="238"/>
                                        </p:tgtEl>
                                        <p:attrNameLst>
                                          <p:attrName>ppt_x</p:attrName>
                                        </p:attrNameLst>
                                      </p:cBhvr>
                                      <p:tavLst>
                                        <p:tav tm="0">
                                          <p:val>
                                            <p:fltVal val="0.5"/>
                                          </p:val>
                                        </p:tav>
                                        <p:tav tm="100000">
                                          <p:val>
                                            <p:strVal val="#ppt_x"/>
                                          </p:val>
                                        </p:tav>
                                      </p:tavLst>
                                    </p:anim>
                                    <p:anim calcmode="lin" valueType="num">
                                      <p:cBhvr>
                                        <p:cTn dur="750" fill="hold" id="25"/>
                                        <p:tgtEl>
                                          <p:spTgt spid="238"/>
                                        </p:tgtEl>
                                        <p:attrNameLst>
                                          <p:attrName>ppt_y</p:attrName>
                                        </p:attrNameLst>
                                      </p:cBhvr>
                                      <p:tavLst>
                                        <p:tav tm="0">
                                          <p:val>
                                            <p:strVal val="1+(6*min(max(#ppt_w*#ppt_h,.3),1)-7.4)/-.7*#ppt_h/2"/>
                                          </p:val>
                                        </p:tav>
                                        <p:tav tm="100000">
                                          <p:val>
                                            <p:strVal val="#ppt_y"/>
                                          </p:val>
                                        </p:tav>
                                      </p:tavLst>
                                    </p:anim>
                                  </p:childTnLst>
                                </p:cTn>
                              </p:par>
                              <p:par>
                                <p:cTn fill="hold" grpId="0" id="26" nodeType="withEffect" presetClass="entr" presetID="23" presetSubtype="36">
                                  <p:stCondLst>
                                    <p:cond delay="300"/>
                                  </p:stCondLst>
                                  <p:childTnLst>
                                    <p:set>
                                      <p:cBhvr>
                                        <p:cTn dur="1" fill="hold" id="27">
                                          <p:stCondLst>
                                            <p:cond delay="0"/>
                                          </p:stCondLst>
                                        </p:cTn>
                                        <p:tgtEl>
                                          <p:spTgt spid="239"/>
                                        </p:tgtEl>
                                        <p:attrNameLst>
                                          <p:attrName>style.visibility</p:attrName>
                                        </p:attrNameLst>
                                      </p:cBhvr>
                                      <p:to>
                                        <p:strVal val="visible"/>
                                      </p:to>
                                    </p:set>
                                    <p:anim calcmode="lin" valueType="num">
                                      <p:cBhvr>
                                        <p:cTn dur="750" fill="hold" id="28"/>
                                        <p:tgtEl>
                                          <p:spTgt spid="239"/>
                                        </p:tgtEl>
                                        <p:attrNameLst>
                                          <p:attrName>ppt_w</p:attrName>
                                        </p:attrNameLst>
                                      </p:cBhvr>
                                      <p:tavLst>
                                        <p:tav tm="0">
                                          <p:val>
                                            <p:strVal val="(6*min(max(#ppt_w*#ppt_h,.3),1)-7.4)/-.7*#ppt_w"/>
                                          </p:val>
                                        </p:tav>
                                        <p:tav tm="100000">
                                          <p:val>
                                            <p:strVal val="#ppt_w"/>
                                          </p:val>
                                        </p:tav>
                                      </p:tavLst>
                                    </p:anim>
                                    <p:anim calcmode="lin" valueType="num">
                                      <p:cBhvr>
                                        <p:cTn dur="750" fill="hold" id="29"/>
                                        <p:tgtEl>
                                          <p:spTgt spid="239"/>
                                        </p:tgtEl>
                                        <p:attrNameLst>
                                          <p:attrName>ppt_h</p:attrName>
                                        </p:attrNameLst>
                                      </p:cBhvr>
                                      <p:tavLst>
                                        <p:tav tm="0">
                                          <p:val>
                                            <p:strVal val="(6*min(max(#ppt_w*#ppt_h,.3),1)-7.4)/-.7*#ppt_h"/>
                                          </p:val>
                                        </p:tav>
                                        <p:tav tm="100000">
                                          <p:val>
                                            <p:strVal val="#ppt_h"/>
                                          </p:val>
                                        </p:tav>
                                      </p:tavLst>
                                    </p:anim>
                                    <p:anim calcmode="lin" valueType="num">
                                      <p:cBhvr>
                                        <p:cTn dur="750" fill="hold" id="30"/>
                                        <p:tgtEl>
                                          <p:spTgt spid="239"/>
                                        </p:tgtEl>
                                        <p:attrNameLst>
                                          <p:attrName>ppt_x</p:attrName>
                                        </p:attrNameLst>
                                      </p:cBhvr>
                                      <p:tavLst>
                                        <p:tav tm="0">
                                          <p:val>
                                            <p:fltVal val="0.5"/>
                                          </p:val>
                                        </p:tav>
                                        <p:tav tm="100000">
                                          <p:val>
                                            <p:strVal val="#ppt_x"/>
                                          </p:val>
                                        </p:tav>
                                      </p:tavLst>
                                    </p:anim>
                                    <p:anim calcmode="lin" valueType="num">
                                      <p:cBhvr>
                                        <p:cTn dur="750" fill="hold" id="31"/>
                                        <p:tgtEl>
                                          <p:spTgt spid="239"/>
                                        </p:tgtEl>
                                        <p:attrNameLst>
                                          <p:attrName>ppt_y</p:attrName>
                                        </p:attrNameLst>
                                      </p:cBhvr>
                                      <p:tavLst>
                                        <p:tav tm="0">
                                          <p:val>
                                            <p:strVal val="1+(6*min(max(#ppt_w*#ppt_h,.3),1)-7.4)/-.7*#ppt_h/2"/>
                                          </p:val>
                                        </p:tav>
                                        <p:tav tm="100000">
                                          <p:val>
                                            <p:strVal val="#ppt_y"/>
                                          </p:val>
                                        </p:tav>
                                      </p:tavLst>
                                    </p:anim>
                                  </p:childTnLst>
                                </p:cTn>
                              </p:par>
                              <p:par>
                                <p:cTn fill="hold" grpId="0" id="32" nodeType="withEffect" presetClass="entr" presetID="23" presetSubtype="36">
                                  <p:stCondLst>
                                    <p:cond delay="450"/>
                                  </p:stCondLst>
                                  <p:childTnLst>
                                    <p:set>
                                      <p:cBhvr>
                                        <p:cTn dur="1" fill="hold" id="33">
                                          <p:stCondLst>
                                            <p:cond delay="0"/>
                                          </p:stCondLst>
                                        </p:cTn>
                                        <p:tgtEl>
                                          <p:spTgt spid="240"/>
                                        </p:tgtEl>
                                        <p:attrNameLst>
                                          <p:attrName>style.visibility</p:attrName>
                                        </p:attrNameLst>
                                      </p:cBhvr>
                                      <p:to>
                                        <p:strVal val="visible"/>
                                      </p:to>
                                    </p:set>
                                    <p:anim calcmode="lin" valueType="num">
                                      <p:cBhvr>
                                        <p:cTn dur="750" fill="hold" id="34"/>
                                        <p:tgtEl>
                                          <p:spTgt spid="240"/>
                                        </p:tgtEl>
                                        <p:attrNameLst>
                                          <p:attrName>ppt_w</p:attrName>
                                        </p:attrNameLst>
                                      </p:cBhvr>
                                      <p:tavLst>
                                        <p:tav tm="0">
                                          <p:val>
                                            <p:strVal val="(6*min(max(#ppt_w*#ppt_h,.3),1)-7.4)/-.7*#ppt_w"/>
                                          </p:val>
                                        </p:tav>
                                        <p:tav tm="100000">
                                          <p:val>
                                            <p:strVal val="#ppt_w"/>
                                          </p:val>
                                        </p:tav>
                                      </p:tavLst>
                                    </p:anim>
                                    <p:anim calcmode="lin" valueType="num">
                                      <p:cBhvr>
                                        <p:cTn dur="750" fill="hold" id="35"/>
                                        <p:tgtEl>
                                          <p:spTgt spid="240"/>
                                        </p:tgtEl>
                                        <p:attrNameLst>
                                          <p:attrName>ppt_h</p:attrName>
                                        </p:attrNameLst>
                                      </p:cBhvr>
                                      <p:tavLst>
                                        <p:tav tm="0">
                                          <p:val>
                                            <p:strVal val="(6*min(max(#ppt_w*#ppt_h,.3),1)-7.4)/-.7*#ppt_h"/>
                                          </p:val>
                                        </p:tav>
                                        <p:tav tm="100000">
                                          <p:val>
                                            <p:strVal val="#ppt_h"/>
                                          </p:val>
                                        </p:tav>
                                      </p:tavLst>
                                    </p:anim>
                                    <p:anim calcmode="lin" valueType="num">
                                      <p:cBhvr>
                                        <p:cTn dur="750" fill="hold" id="36"/>
                                        <p:tgtEl>
                                          <p:spTgt spid="240"/>
                                        </p:tgtEl>
                                        <p:attrNameLst>
                                          <p:attrName>ppt_x</p:attrName>
                                        </p:attrNameLst>
                                      </p:cBhvr>
                                      <p:tavLst>
                                        <p:tav tm="0">
                                          <p:val>
                                            <p:fltVal val="0.5"/>
                                          </p:val>
                                        </p:tav>
                                        <p:tav tm="100000">
                                          <p:val>
                                            <p:strVal val="#ppt_x"/>
                                          </p:val>
                                        </p:tav>
                                      </p:tavLst>
                                    </p:anim>
                                    <p:anim calcmode="lin" valueType="num">
                                      <p:cBhvr>
                                        <p:cTn dur="750" fill="hold" id="37"/>
                                        <p:tgtEl>
                                          <p:spTgt spid="240"/>
                                        </p:tgtEl>
                                        <p:attrNameLst>
                                          <p:attrName>ppt_y</p:attrName>
                                        </p:attrNameLst>
                                      </p:cBhvr>
                                      <p:tavLst>
                                        <p:tav tm="0">
                                          <p:val>
                                            <p:strVal val="1+(6*min(max(#ppt_w*#ppt_h,.3),1)-7.4)/-.7*#ppt_h/2"/>
                                          </p:val>
                                        </p:tav>
                                        <p:tav tm="100000">
                                          <p:val>
                                            <p:strVal val="#ppt_y"/>
                                          </p:val>
                                        </p:tav>
                                      </p:tavLst>
                                    </p:anim>
                                  </p:childTnLst>
                                </p:cTn>
                              </p:par>
                            </p:childTnLst>
                          </p:cTn>
                        </p:par>
                        <p:par>
                          <p:cTn fill="hold" id="38" nodeType="afterGroup">
                            <p:stCondLst>
                              <p:cond delay="1700"/>
                            </p:stCondLst>
                            <p:childTnLst>
                              <p:par>
                                <p:cTn fill="hold" grpId="0" id="39" nodeType="afterEffect" presetClass="entr" presetID="31" presetSubtype="0">
                                  <p:stCondLst>
                                    <p:cond delay="0"/>
                                  </p:stCondLst>
                                  <p:childTnLst>
                                    <p:set>
                                      <p:cBhvr>
                                        <p:cTn dur="1" fill="hold" id="40">
                                          <p:stCondLst>
                                            <p:cond delay="0"/>
                                          </p:stCondLst>
                                        </p:cTn>
                                        <p:tgtEl>
                                          <p:spTgt spid="236"/>
                                        </p:tgtEl>
                                        <p:attrNameLst>
                                          <p:attrName>style.visibility</p:attrName>
                                        </p:attrNameLst>
                                      </p:cBhvr>
                                      <p:to>
                                        <p:strVal val="visible"/>
                                      </p:to>
                                    </p:set>
                                    <p:anim calcmode="lin" valueType="num">
                                      <p:cBhvr>
                                        <p:cTn dur="750" fill="hold" id="41"/>
                                        <p:tgtEl>
                                          <p:spTgt spid="236"/>
                                        </p:tgtEl>
                                        <p:attrNameLst>
                                          <p:attrName>ppt_w</p:attrName>
                                        </p:attrNameLst>
                                      </p:cBhvr>
                                      <p:tavLst>
                                        <p:tav tm="0">
                                          <p:val>
                                            <p:fltVal val="0"/>
                                          </p:val>
                                        </p:tav>
                                        <p:tav tm="100000">
                                          <p:val>
                                            <p:strVal val="#ppt_w"/>
                                          </p:val>
                                        </p:tav>
                                      </p:tavLst>
                                    </p:anim>
                                    <p:anim calcmode="lin" valueType="num">
                                      <p:cBhvr>
                                        <p:cTn dur="750" fill="hold" id="42"/>
                                        <p:tgtEl>
                                          <p:spTgt spid="236"/>
                                        </p:tgtEl>
                                        <p:attrNameLst>
                                          <p:attrName>ppt_h</p:attrName>
                                        </p:attrNameLst>
                                      </p:cBhvr>
                                      <p:tavLst>
                                        <p:tav tm="0">
                                          <p:val>
                                            <p:fltVal val="0"/>
                                          </p:val>
                                        </p:tav>
                                        <p:tav tm="100000">
                                          <p:val>
                                            <p:strVal val="#ppt_h"/>
                                          </p:val>
                                        </p:tav>
                                      </p:tavLst>
                                    </p:anim>
                                    <p:anim calcmode="lin" valueType="num">
                                      <p:cBhvr>
                                        <p:cTn dur="750" fill="hold" id="43"/>
                                        <p:tgtEl>
                                          <p:spTgt spid="236"/>
                                        </p:tgtEl>
                                        <p:attrNameLst>
                                          <p:attrName>style.rotation</p:attrName>
                                        </p:attrNameLst>
                                      </p:cBhvr>
                                      <p:tavLst>
                                        <p:tav tm="0">
                                          <p:val>
                                            <p:fltVal val="90"/>
                                          </p:val>
                                        </p:tav>
                                        <p:tav tm="100000">
                                          <p:val>
                                            <p:fltVal val="0"/>
                                          </p:val>
                                        </p:tav>
                                      </p:tavLst>
                                    </p:anim>
                                    <p:animEffect filter="fade" transition="in">
                                      <p:cBhvr>
                                        <p:cTn dur="750" id="44"/>
                                        <p:tgtEl>
                                          <p:spTgt spid="236"/>
                                        </p:tgtEl>
                                      </p:cBhvr>
                                    </p:animEffect>
                                  </p:childTnLst>
                                </p:cTn>
                              </p:par>
                            </p:childTnLst>
                          </p:cTn>
                        </p:par>
                        <p:par>
                          <p:cTn fill="hold" id="45" nodeType="afterGroup">
                            <p:stCondLst>
                              <p:cond delay="2450"/>
                            </p:stCondLst>
                            <p:childTnLst>
                              <p:par>
                                <p:cTn fill="hold" grpId="0" id="46" nodeType="afterEffect" presetClass="entr" presetID="14" presetSubtype="10">
                                  <p:stCondLst>
                                    <p:cond delay="0"/>
                                  </p:stCondLst>
                                  <p:childTnLst>
                                    <p:set>
                                      <p:cBhvr>
                                        <p:cTn dur="1" fill="hold" id="47">
                                          <p:stCondLst>
                                            <p:cond delay="0"/>
                                          </p:stCondLst>
                                        </p:cTn>
                                        <p:tgtEl>
                                          <p:spTgt spid="5"/>
                                        </p:tgtEl>
                                        <p:attrNameLst>
                                          <p:attrName>style.visibility</p:attrName>
                                        </p:attrNameLst>
                                      </p:cBhvr>
                                      <p:to>
                                        <p:strVal val="visible"/>
                                      </p:to>
                                    </p:set>
                                    <p:animEffect filter="randombar(horizontal)" transition="in">
                                      <p:cBhvr>
                                        <p:cTn dur="1000" id="48"/>
                                        <p:tgtEl>
                                          <p:spTgt spid="5"/>
                                        </p:tgtEl>
                                      </p:cBhvr>
                                    </p:animEffect>
                                  </p:childTnLst>
                                </p:cTn>
                              </p:par>
                              <p:par>
                                <p:cTn fill="hold" grpId="0" id="49" nodeType="withEffect" presetClass="entr" presetID="14" presetSubtype="10">
                                  <p:stCondLst>
                                    <p:cond delay="0"/>
                                  </p:stCondLst>
                                  <p:childTnLst>
                                    <p:set>
                                      <p:cBhvr>
                                        <p:cTn dur="1" fill="hold" id="50">
                                          <p:stCondLst>
                                            <p:cond delay="0"/>
                                          </p:stCondLst>
                                        </p:cTn>
                                        <p:tgtEl>
                                          <p:spTgt spid="183"/>
                                        </p:tgtEl>
                                        <p:attrNameLst>
                                          <p:attrName>style.visibility</p:attrName>
                                        </p:attrNameLst>
                                      </p:cBhvr>
                                      <p:to>
                                        <p:strVal val="visible"/>
                                      </p:to>
                                    </p:set>
                                    <p:animEffect filter="randombar(horizontal)" transition="in">
                                      <p:cBhvr>
                                        <p:cTn dur="1000" id="51"/>
                                        <p:tgtEl>
                                          <p:spTgt spid="183"/>
                                        </p:tgtEl>
                                      </p:cBhvr>
                                    </p:animEffect>
                                  </p:childTnLst>
                                </p:cTn>
                              </p:par>
                              <p:par>
                                <p:cTn fill="hold" grpId="0" id="52" nodeType="withEffect" presetClass="entr" presetID="14" presetSubtype="10">
                                  <p:stCondLst>
                                    <p:cond delay="0"/>
                                  </p:stCondLst>
                                  <p:childTnLst>
                                    <p:set>
                                      <p:cBhvr>
                                        <p:cTn dur="1" fill="hold" id="53">
                                          <p:stCondLst>
                                            <p:cond delay="0"/>
                                          </p:stCondLst>
                                        </p:cTn>
                                        <p:tgtEl>
                                          <p:spTgt spid="184"/>
                                        </p:tgtEl>
                                        <p:attrNameLst>
                                          <p:attrName>style.visibility</p:attrName>
                                        </p:attrNameLst>
                                      </p:cBhvr>
                                      <p:to>
                                        <p:strVal val="visible"/>
                                      </p:to>
                                    </p:set>
                                    <p:animEffect filter="randombar(horizontal)" transition="in">
                                      <p:cBhvr>
                                        <p:cTn dur="1000" id="54"/>
                                        <p:tgtEl>
                                          <p:spTgt spid="184"/>
                                        </p:tgtEl>
                                      </p:cBhvr>
                                    </p:animEffect>
                                  </p:childTnLst>
                                </p:cTn>
                              </p:par>
                              <p:par>
                                <p:cTn fill="hold" grpId="0" id="55" nodeType="withEffect" presetClass="entr" presetID="14" presetSubtype="10">
                                  <p:stCondLst>
                                    <p:cond delay="0"/>
                                  </p:stCondLst>
                                  <p:childTnLst>
                                    <p:set>
                                      <p:cBhvr>
                                        <p:cTn dur="1" fill="hold" id="56">
                                          <p:stCondLst>
                                            <p:cond delay="0"/>
                                          </p:stCondLst>
                                        </p:cTn>
                                        <p:tgtEl>
                                          <p:spTgt spid="185"/>
                                        </p:tgtEl>
                                        <p:attrNameLst>
                                          <p:attrName>style.visibility</p:attrName>
                                        </p:attrNameLst>
                                      </p:cBhvr>
                                      <p:to>
                                        <p:strVal val="visible"/>
                                      </p:to>
                                    </p:set>
                                    <p:animEffect filter="randombar(horizontal)" transition="in">
                                      <p:cBhvr>
                                        <p:cTn dur="1000" id="57"/>
                                        <p:tgtEl>
                                          <p:spTgt spid="185"/>
                                        </p:tgtEl>
                                      </p:cBhvr>
                                    </p:animEffect>
                                  </p:childTnLst>
                                </p:cTn>
                              </p:par>
                            </p:childTnLst>
                          </p:cTn>
                        </p:par>
                        <p:par>
                          <p:cTn fill="hold" id="58" nodeType="afterGroup">
                            <p:stCondLst>
                              <p:cond delay="3450"/>
                            </p:stCondLst>
                            <p:childTnLst>
                              <p:par>
                                <p:cTn fill="hold" grpId="0" id="59" nodeType="afterEffect" presetClass="entr" presetID="22" presetSubtype="8">
                                  <p:stCondLst>
                                    <p:cond delay="0"/>
                                  </p:stCondLst>
                                  <p:childTnLst>
                                    <p:set>
                                      <p:cBhvr>
                                        <p:cTn dur="1" fill="hold" id="60">
                                          <p:stCondLst>
                                            <p:cond delay="0"/>
                                          </p:stCondLst>
                                        </p:cTn>
                                        <p:tgtEl>
                                          <p:spTgt spid="186"/>
                                        </p:tgtEl>
                                        <p:attrNameLst>
                                          <p:attrName>style.visibility</p:attrName>
                                        </p:attrNameLst>
                                      </p:cBhvr>
                                      <p:to>
                                        <p:strVal val="visible"/>
                                      </p:to>
                                    </p:set>
                                    <p:animEffect filter="wipe(left)" transition="in">
                                      <p:cBhvr>
                                        <p:cTn dur="750" id="61"/>
                                        <p:tgtEl>
                                          <p:spTgt spid="186"/>
                                        </p:tgtEl>
                                      </p:cBhvr>
                                    </p:animEffect>
                                  </p:childTnLst>
                                </p:cTn>
                              </p:par>
                            </p:childTnLst>
                          </p:cTn>
                        </p:par>
                        <p:par>
                          <p:cTn fill="hold" id="62" nodeType="afterGroup">
                            <p:stCondLst>
                              <p:cond delay="4200"/>
                            </p:stCondLst>
                            <p:childTnLst>
                              <p:par>
                                <p:cTn fill="hold" id="63" nodeType="afterEffect" presetClass="entr" presetID="10" presetSubtype="0">
                                  <p:stCondLst>
                                    <p:cond delay="0"/>
                                  </p:stCondLst>
                                  <p:childTnLst>
                                    <p:set>
                                      <p:cBhvr>
                                        <p:cTn dur="1" fill="hold" id="64">
                                          <p:stCondLst>
                                            <p:cond delay="0"/>
                                          </p:stCondLst>
                                        </p:cTn>
                                        <p:tgtEl>
                                          <p:spTgt spid="25"/>
                                        </p:tgtEl>
                                        <p:attrNameLst>
                                          <p:attrName>style.visibility</p:attrName>
                                        </p:attrNameLst>
                                      </p:cBhvr>
                                      <p:to>
                                        <p:strVal val="visible"/>
                                      </p:to>
                                    </p:set>
                                    <p:animEffect filter="fade" transition="in">
                                      <p:cBhvr>
                                        <p:cTn dur="500" id="65"/>
                                        <p:tgtEl>
                                          <p:spTgt spid="25"/>
                                        </p:tgtEl>
                                      </p:cBhvr>
                                    </p:animEffect>
                                  </p:childTnLst>
                                </p:cTn>
                              </p:par>
                              <p:par>
                                <p:cTn accel="50000" decel="50000" fill="hold" id="66" nodeType="withEffect" presetClass="path" presetID="42" presetSubtype="0">
                                  <p:stCondLst>
                                    <p:cond delay="0"/>
                                  </p:stCondLst>
                                  <p:childTnLst>
                                    <p:animMotion origin="layout" path="M -0.09974 0.00671 L 2.08333E-07 3.7037E-07" pathEditMode="relative" ptsTypes="AA" rAng="0">
                                      <p:cBhvr>
                                        <p:cTn dur="1000" fill="hold" id="67"/>
                                        <p:tgtEl>
                                          <p:spTgt spid="25"/>
                                        </p:tgtEl>
                                        <p:attrNameLst>
                                          <p:attrName>ppt_x</p:attrName>
                                          <p:attrName>ppt_y</p:attrName>
                                        </p:attrNameLst>
                                      </p:cBhvr>
                                      <p:rCtr x="4987" y="-347"/>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6"/>
      <p:bldP grpId="0" spid="237"/>
      <p:bldP grpId="0" spid="238"/>
      <p:bldP grpId="0" spid="239"/>
      <p:bldP grpId="0" spid="240"/>
      <p:bldP grpId="0" spid="5"/>
      <p:bldP grpId="0" spid="183"/>
      <p:bldP grpId="0" spid="184"/>
      <p:bldP grpId="0" spid="185"/>
      <p:bldP grpId="0" spid="186"/>
      <p:bldP grpId="0" spid="20"/>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236913" y="2154238"/>
            <a:ext cx="8955087" cy="24542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矩形 4"/>
          <p:cNvSpPr/>
          <p:nvPr/>
        </p:nvSpPr>
        <p:spPr>
          <a:xfrm>
            <a:off x="0" y="2149475"/>
            <a:ext cx="3236913" cy="2459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文本框 5"/>
          <p:cNvSpPr txBox="1">
            <a:spLocks noChangeArrowheads="1"/>
          </p:cNvSpPr>
          <p:nvPr/>
        </p:nvSpPr>
        <p:spPr bwMode="auto">
          <a:xfrm>
            <a:off x="339725" y="2598738"/>
            <a:ext cx="25574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r>
              <a:rPr altLang="en-US" lang="zh-CN" sz="4800">
                <a:solidFill>
                  <a:schemeClr val="bg1"/>
                </a:solidFill>
                <a:latin charset="-122" panose="02000000000000000000" pitchFamily="2" typeface="方正苏新诗柳楷简体"/>
                <a:ea charset="-122" panose="02000000000000000000" pitchFamily="2" typeface="方正苏新诗柳楷简体"/>
              </a:rPr>
              <a:t>景点篇</a:t>
            </a:r>
          </a:p>
        </p:txBody>
      </p:sp>
      <p:sp>
        <p:nvSpPr>
          <p:cNvPr id="7" name="TextBox 21"/>
          <p:cNvSpPr txBox="1">
            <a:spLocks noChangeArrowheads="1"/>
          </p:cNvSpPr>
          <p:nvPr/>
        </p:nvSpPr>
        <p:spPr bwMode="auto">
          <a:xfrm>
            <a:off x="-201813" y="3460750"/>
            <a:ext cx="3678238"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r>
              <a:rPr altLang="zh-CN" lang="en-US" sz="2200">
                <a:solidFill>
                  <a:schemeClr val="bg1"/>
                </a:solidFill>
                <a:latin charset="-122" panose="02000000000000000000" pitchFamily="2" typeface="方正苏新诗柳楷简体"/>
                <a:ea charset="-122" panose="02000000000000000000" pitchFamily="2" typeface="方正苏新诗柳楷简体"/>
              </a:rPr>
              <a:t>Attractions introduction</a:t>
            </a:r>
          </a:p>
        </p:txBody>
      </p:sp>
    </p:spTree>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1+#ppt_w/2"/>
                                          </p:val>
                                        </p:tav>
                                        <p:tav tm="100000">
                                          <p:val>
                                            <p:strVal val="#ppt_x"/>
                                          </p:val>
                                        </p:tav>
                                      </p:tavLst>
                                    </p:anim>
                                    <p:anim calcmode="lin" valueType="num">
                                      <p:cBhvr additive="base">
                                        <p:cTn dur="75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750" id="16"/>
                                        <p:tgtEl>
                                          <p:spTgt spid="6"/>
                                        </p:tgtEl>
                                      </p:cBhvr>
                                    </p:animEffect>
                                  </p:childTnLst>
                                </p:cTn>
                              </p:par>
                            </p:childTnLst>
                          </p:cTn>
                        </p:par>
                        <p:par>
                          <p:cTn fill="hold" id="17" nodeType="afterGroup">
                            <p:stCondLst>
                              <p:cond delay="1500"/>
                            </p:stCondLst>
                            <p:childTnLst>
                              <p:par>
                                <p:cTn fill="hold" grpId="0" id="18" nodeType="afterEffect" presetClass="entr" presetID="12" presetSubtype="1">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500" id="20"/>
                                        <p:tgtEl>
                                          <p:spTgt spid="7"/>
                                        </p:tgtEl>
                                        <p:attrNameLst>
                                          <p:attrName>ppt_y</p:attrName>
                                        </p:attrNameLst>
                                      </p:cBhvr>
                                      <p:tavLst>
                                        <p:tav tm="0">
                                          <p:val>
                                            <p:strVal val="#ppt_y-#ppt_h*1.125000"/>
                                          </p:val>
                                        </p:tav>
                                        <p:tav tm="100000">
                                          <p:val>
                                            <p:strVal val="#ppt_y"/>
                                          </p:val>
                                        </p:tav>
                                      </p:tavLst>
                                    </p:anim>
                                    <p:animEffect filter="wipe(down)" transition="in">
                                      <p:cBhvr>
                                        <p:cTn dur="500" id="2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0" y="1050925"/>
            <a:ext cx="4654550" cy="58070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2" name="组合 11"/>
          <p:cNvGrpSpPr/>
          <p:nvPr/>
        </p:nvGrpSpPr>
        <p:grpSpPr>
          <a:xfrm>
            <a:off x="4654550" y="1746250"/>
            <a:ext cx="6911975" cy="530225"/>
            <a:chOff x="4654296" y="1746504"/>
            <a:chExt cx="6912864" cy="530352"/>
          </a:xfrm>
        </p:grpSpPr>
        <p:sp>
          <p:nvSpPr>
            <p:cNvPr id="9" name="矩形 8"/>
            <p:cNvSpPr/>
            <p:nvPr/>
          </p:nvSpPr>
          <p:spPr>
            <a:xfrm>
              <a:off x="4654296" y="1746504"/>
              <a:ext cx="6912864" cy="530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417" name="文本框 9"/>
            <p:cNvSpPr txBox="1">
              <a:spLocks noChangeArrowheads="1"/>
            </p:cNvSpPr>
            <p:nvPr/>
          </p:nvSpPr>
          <p:spPr bwMode="auto">
            <a:xfrm>
              <a:off x="4828032" y="1831794"/>
              <a:ext cx="6108192" cy="396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eaLnBrk="1" hangingPunct="1"/>
              <a:r>
                <a:rPr altLang="en-US" lang="zh-CN" sz="2000">
                  <a:solidFill>
                    <a:schemeClr val="bg1"/>
                  </a:solidFill>
                  <a:latin typeface="+mn-ea"/>
                </a:rPr>
                <a:t>武侯祠位于成都市武侯区，肇始于公元223年</a:t>
              </a:r>
            </a:p>
          </p:txBody>
        </p:sp>
      </p:grpSp>
      <p:sp>
        <p:nvSpPr>
          <p:cNvPr id="11" name="文本框 10"/>
          <p:cNvSpPr txBox="1"/>
          <p:nvPr/>
        </p:nvSpPr>
        <p:spPr>
          <a:xfrm>
            <a:off x="4822825" y="2461372"/>
            <a:ext cx="6840538" cy="4206241"/>
          </a:xfrm>
          <a:prstGeom prst="rect">
            <a:avLst/>
          </a:prstGeom>
          <a:noFill/>
        </p:spPr>
        <p:txBody>
          <a:bodyPr>
            <a:spAutoFit/>
          </a:bodyPr>
          <a:lstStyle/>
          <a:p>
            <a:pPr eaLnBrk="1" fontAlgn="auto" hangingPunct="1">
              <a:lnSpc>
                <a:spcPct val="150000"/>
              </a:lnSpc>
              <a:spcBef>
                <a:spcPct val="0"/>
              </a:spcBef>
              <a:spcAft>
                <a:spcPct val="0"/>
              </a:spcAft>
              <a:defRPr/>
            </a:pPr>
            <a:r>
              <a:rPr altLang="en-US" lang="zh-CN">
                <a:latin typeface="+mn-ea"/>
                <a:ea typeface="+mn-ea"/>
              </a:rPr>
              <a:t>武侯祠位于成都市武侯区，肇始于公元223年修建刘备惠陵时，它是中国唯一的一座君臣合祀祠庙和最负盛名的诸葛亮、刘备及蜀汉英雄纪念地，也是全国影响最大的三国遗迹博物馆。1961年国务院公布为首批全国重点文物保护单位，2008年评选为首批国家一级博物馆。成都武侯祠现占地15万平方米，由三国历史遗迹区（文物区）、西区（三国文化体验区）以及锦里民俗区（锦里）三部分组成，享有“三国圣地”的美誉。现分文物区、园林区和锦里三部分，面积230亩（15万平方米）。根据武侯祠新 的规划内容，武侯祠将对这三个区域进行更加合理的功能区划，分为三国历史遗迹区、锦里民俗区、三国文化体验区三大板块。</a:t>
            </a:r>
          </a:p>
        </p:txBody>
      </p:sp>
      <p:sp>
        <p:nvSpPr>
          <p:cNvPr id="34" name="文本框 33"/>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35" name="文本框 34"/>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成都介绍</a:t>
            </a:r>
          </a:p>
        </p:txBody>
      </p:sp>
      <p:sp>
        <p:nvSpPr>
          <p:cNvPr id="36" name="文本框 35"/>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accent3"/>
                </a:solidFill>
              </a:rPr>
              <a:t>景点篇</a:t>
            </a:r>
          </a:p>
        </p:txBody>
      </p:sp>
      <p:sp>
        <p:nvSpPr>
          <p:cNvPr id="37" name="文本框 36"/>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38" name="文本框 37"/>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39" name="文本框 38"/>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40" name="图片 39"/>
          <p:cNvPicPr>
            <a:picLocks noChangeAspect="1"/>
          </p:cNvPicPr>
          <p:nvPr/>
        </p:nvPicPr>
        <p:blipFill>
          <a:blip r:embed="rId4">
            <a:extLst>
              <a:ext uri="{28A0092B-C50C-407E-A947-70E740481C1C}">
                <a14:useLocalDpi val="0"/>
              </a:ext>
            </a:extLst>
          </a:blip>
          <a:stretch>
            <a:fillRect/>
          </a:stretch>
        </p:blipFill>
        <p:spPr>
          <a:xfrm>
            <a:off x="370412" y="249272"/>
            <a:ext cx="450025" cy="662695"/>
          </a:xfrm>
          <a:prstGeom prst="rect">
            <a:avLst/>
          </a:prstGeom>
        </p:spPr>
      </p:pic>
      <p:sp>
        <p:nvSpPr>
          <p:cNvPr id="41" name="文本框 40"/>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42" name="文本框 41"/>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2"/>
                                        </p:tgtEl>
                                        <p:attrNameLst>
                                          <p:attrName>style.visibility</p:attrName>
                                        </p:attrNameLst>
                                      </p:cBhvr>
                                      <p:to>
                                        <p:strVal val="visible"/>
                                      </p:to>
                                    </p:set>
                                    <p:animEffect filter="wipe(left)" transition="in">
                                      <p:cBhvr>
                                        <p:cTn dur="750" id="13"/>
                                        <p:tgtEl>
                                          <p:spTgt spid="12"/>
                                        </p:tgtEl>
                                      </p:cBhvr>
                                    </p:animEffect>
                                  </p:childTnLst>
                                </p:cTn>
                              </p:par>
                            </p:childTnLst>
                          </p:cTn>
                        </p:par>
                        <p:par>
                          <p:cTn fill="hold" id="14" nodeType="afterGroup">
                            <p:stCondLst>
                              <p:cond delay="1750"/>
                            </p:stCondLst>
                            <p:childTnLst>
                              <p:par>
                                <p:cTn fill="hold" grpId="0" id="15" nodeType="afterEffect" presetClass="entr" presetID="22" presetSubtype="1">
                                  <p:stCondLst>
                                    <p:cond delay="0"/>
                                  </p:stCondLst>
                                  <p:childTnLst>
                                    <p:set>
                                      <p:cBhvr>
                                        <p:cTn dur="1" fill="hold" id="16">
                                          <p:stCondLst>
                                            <p:cond delay="0"/>
                                          </p:stCondLst>
                                        </p:cTn>
                                        <p:tgtEl>
                                          <p:spTgt spid="11"/>
                                        </p:tgtEl>
                                        <p:attrNameLst>
                                          <p:attrName>style.visibility</p:attrName>
                                        </p:attrNameLst>
                                      </p:cBhvr>
                                      <p:to>
                                        <p:strVal val="visible"/>
                                      </p:to>
                                    </p:set>
                                    <p:animEffect filter="wipe(up)" transition="in">
                                      <p:cBhvr>
                                        <p:cTn dur="75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0" y="1050925"/>
            <a:ext cx="12192000" cy="58070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任意多边形 16"/>
          <p:cNvSpPr/>
          <p:nvPr/>
        </p:nvSpPr>
        <p:spPr>
          <a:xfrm>
            <a:off x="261938" y="3984625"/>
            <a:ext cx="4892675" cy="2651125"/>
          </a:xfrm>
          <a:custGeom>
            <a:gdLst>
              <a:gd fmla="*/ 0 w 4892040" name="connsiteX0"/>
              <a:gd fmla="*/ 0 h 2651616" name="connsiteY0"/>
              <a:gd fmla="*/ 4892040 w 4892040" name="connsiteX1"/>
              <a:gd fmla="*/ 0 h 2651616" name="connsiteY1"/>
              <a:gd fmla="*/ 4892040 w 4892040" name="connsiteX2"/>
              <a:gd fmla="*/ 2341285 h 2651616" name="connsiteY2"/>
              <a:gd fmla="*/ 4576677 w 4892040" name="connsiteX3"/>
              <a:gd fmla="*/ 2651616 h 2651616" name="connsiteY3"/>
              <a:gd fmla="*/ 0 w 4892040" name="connsiteX4"/>
              <a:gd fmla="*/ 2651616 h 26516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51616" w="4892040">
                <a:moveTo>
                  <a:pt x="0" y="0"/>
                </a:moveTo>
                <a:lnTo>
                  <a:pt x="4892040" y="0"/>
                </a:lnTo>
                <a:lnTo>
                  <a:pt x="4892040" y="2341285"/>
                </a:lnTo>
                <a:lnTo>
                  <a:pt x="4576677" y="2651616"/>
                </a:lnTo>
                <a:lnTo>
                  <a:pt x="0" y="2651616"/>
                </a:lnTo>
                <a:close/>
              </a:path>
            </a:pathLst>
          </a:custGeom>
          <a:solidFill>
            <a:schemeClr val="bg1">
              <a:alpha val="80000"/>
            </a:schemeClr>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TextBox 26"/>
          <p:cNvSpPr txBox="1"/>
          <p:nvPr/>
        </p:nvSpPr>
        <p:spPr>
          <a:xfrm>
            <a:off x="338138" y="4049676"/>
            <a:ext cx="4737100" cy="5029201"/>
          </a:xfrm>
          <a:prstGeom prst="rect">
            <a:avLst/>
          </a:prstGeom>
          <a:noFill/>
        </p:spPr>
        <p:txBody>
          <a:bodyPr>
            <a:spAutoFit/>
          </a:bodyPr>
          <a:lstStyle/>
          <a:p>
            <a:pPr algn="just" eaLnBrk="1" fontAlgn="auto" hangingPunct="1">
              <a:lnSpc>
                <a:spcPct val="150000"/>
              </a:lnSpc>
              <a:spcBef>
                <a:spcPct val="0"/>
              </a:spcBef>
              <a:spcAft>
                <a:spcPct val="0"/>
              </a:spcAft>
              <a:defRPr/>
            </a:pPr>
            <a:r>
              <a:rPr altLang="en-US" lang="zh-CN" sz="2400">
                <a:solidFill>
                  <a:schemeClr val="tx1">
                    <a:lumMod val="85000"/>
                    <a:lumOff val="15000"/>
                  </a:schemeClr>
                </a:solidFill>
                <a:latin typeface="+mn-ea"/>
                <a:ea typeface="+mn-ea"/>
                <a:sym charset="0" typeface="Gill Sans"/>
              </a:rPr>
              <a:t>西岭雪山，位于四川省成都市大邑县境内，距成都仅95公里，总面积375平方公里，属世界自然遗产、大熊猫栖息地、AAAA级旅游景区、国家重点风景名胜区，因唐代大诗人杜甫的千古绝句“窗含西岭千秋雪，门泊东吴万里船”而得名。景区内有终年积雪的大雪山，海拔5353米，为成都第一峰。</a:t>
            </a:r>
          </a:p>
        </p:txBody>
      </p:sp>
      <p:sp>
        <p:nvSpPr>
          <p:cNvPr id="15" name="文本框 14"/>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16" name="文本框 15"/>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成都介绍</a:t>
            </a:r>
          </a:p>
        </p:txBody>
      </p:sp>
      <p:sp>
        <p:nvSpPr>
          <p:cNvPr id="18" name="文本框 17"/>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accent3"/>
                </a:solidFill>
              </a:rPr>
              <a:t>景点篇</a:t>
            </a:r>
          </a:p>
        </p:txBody>
      </p:sp>
      <p:sp>
        <p:nvSpPr>
          <p:cNvPr id="19" name="文本框 18"/>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20" name="文本框 19"/>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21" name="文本框 20"/>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22" name="图片 21"/>
          <p:cNvPicPr>
            <a:picLocks noChangeAspect="1"/>
          </p:cNvPicPr>
          <p:nvPr/>
        </p:nvPicPr>
        <p:blipFill>
          <a:blip r:embed="rId4">
            <a:extLst>
              <a:ext uri="{28A0092B-C50C-407E-A947-70E740481C1C}">
                <a14:useLocalDpi val="0"/>
              </a:ext>
            </a:extLst>
          </a:blip>
          <a:stretch>
            <a:fillRect/>
          </a:stretch>
        </p:blipFill>
        <p:spPr>
          <a:xfrm>
            <a:off x="370412" y="249272"/>
            <a:ext cx="450025" cy="662695"/>
          </a:xfrm>
          <a:prstGeom prst="rect">
            <a:avLst/>
          </a:prstGeom>
        </p:spPr>
      </p:pic>
      <p:sp>
        <p:nvSpPr>
          <p:cNvPr id="23" name="文本框 22"/>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24" name="文本框 23"/>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31" presetSubtype="0">
                                  <p:stCondLst>
                                    <p:cond delay="0"/>
                                  </p:stCondLst>
                                  <p:childTnLst>
                                    <p:set>
                                      <p:cBhvr>
                                        <p:cTn dur="1" fill="hold" id="12">
                                          <p:stCondLst>
                                            <p:cond delay="0"/>
                                          </p:stCondLst>
                                        </p:cTn>
                                        <p:tgtEl>
                                          <p:spTgt spid="17"/>
                                        </p:tgtEl>
                                        <p:attrNameLst>
                                          <p:attrName>style.visibility</p:attrName>
                                        </p:attrNameLst>
                                      </p:cBhvr>
                                      <p:to>
                                        <p:strVal val="visible"/>
                                      </p:to>
                                    </p:set>
                                    <p:anim calcmode="lin" valueType="num">
                                      <p:cBhvr>
                                        <p:cTn dur="1000" fill="hold" id="13"/>
                                        <p:tgtEl>
                                          <p:spTgt spid="17"/>
                                        </p:tgtEl>
                                        <p:attrNameLst>
                                          <p:attrName>ppt_w</p:attrName>
                                        </p:attrNameLst>
                                      </p:cBhvr>
                                      <p:tavLst>
                                        <p:tav tm="0">
                                          <p:val>
                                            <p:fltVal val="0"/>
                                          </p:val>
                                        </p:tav>
                                        <p:tav tm="100000">
                                          <p:val>
                                            <p:strVal val="#ppt_w"/>
                                          </p:val>
                                        </p:tav>
                                      </p:tavLst>
                                    </p:anim>
                                    <p:anim calcmode="lin" valueType="num">
                                      <p:cBhvr>
                                        <p:cTn dur="1000" fill="hold" id="14"/>
                                        <p:tgtEl>
                                          <p:spTgt spid="17"/>
                                        </p:tgtEl>
                                        <p:attrNameLst>
                                          <p:attrName>ppt_h</p:attrName>
                                        </p:attrNameLst>
                                      </p:cBhvr>
                                      <p:tavLst>
                                        <p:tav tm="0">
                                          <p:val>
                                            <p:fltVal val="0"/>
                                          </p:val>
                                        </p:tav>
                                        <p:tav tm="100000">
                                          <p:val>
                                            <p:strVal val="#ppt_h"/>
                                          </p:val>
                                        </p:tav>
                                      </p:tavLst>
                                    </p:anim>
                                    <p:anim calcmode="lin" valueType="num">
                                      <p:cBhvr>
                                        <p:cTn dur="1000" fill="hold" id="15"/>
                                        <p:tgtEl>
                                          <p:spTgt spid="17"/>
                                        </p:tgtEl>
                                        <p:attrNameLst>
                                          <p:attrName>style.rotation</p:attrName>
                                        </p:attrNameLst>
                                      </p:cBhvr>
                                      <p:tavLst>
                                        <p:tav tm="0">
                                          <p:val>
                                            <p:fltVal val="90"/>
                                          </p:val>
                                        </p:tav>
                                        <p:tav tm="100000">
                                          <p:val>
                                            <p:fltVal val="0"/>
                                          </p:val>
                                        </p:tav>
                                      </p:tavLst>
                                    </p:anim>
                                    <p:animEffect filter="fade" transition="in">
                                      <p:cBhvr>
                                        <p:cTn dur="1000" id="16"/>
                                        <p:tgtEl>
                                          <p:spTgt spid="17"/>
                                        </p:tgtEl>
                                      </p:cBhvr>
                                    </p:animEffect>
                                  </p:childTnLst>
                                </p:cTn>
                              </p:par>
                            </p:childTnLst>
                          </p:cTn>
                        </p:par>
                        <p:par>
                          <p:cTn fill="hold" id="17" nodeType="afterGroup">
                            <p:stCondLst>
                              <p:cond delay="2000"/>
                            </p:stCondLst>
                            <p:childTnLst>
                              <p:par>
                                <p:cTn fill="hold" grpId="0" id="18" nodeType="afterEffect" presetClass="entr" presetID="10" presetSubtype="0">
                                  <p:stCondLst>
                                    <p:cond delay="0"/>
                                  </p:stCondLst>
                                  <p:iterate type="lt">
                                    <p:tmPct val="15000"/>
                                  </p:iterate>
                                  <p:childTnLst>
                                    <p:set>
                                      <p:cBhvr>
                                        <p:cTn dur="1" fill="hold" id="19">
                                          <p:stCondLst>
                                            <p:cond delay="0"/>
                                          </p:stCondLst>
                                        </p:cTn>
                                        <p:tgtEl>
                                          <p:spTgt spid="14"/>
                                        </p:tgtEl>
                                        <p:attrNameLst>
                                          <p:attrName>style.visibility</p:attrName>
                                        </p:attrNameLst>
                                      </p:cBhvr>
                                      <p:to>
                                        <p:strVal val="visible"/>
                                      </p:to>
                                    </p:set>
                                    <p:animEffect filter="fade" transition="in">
                                      <p:cBhvr>
                                        <p:cTn dur="150" id="20"/>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0" y="1050925"/>
            <a:ext cx="4654550" cy="58070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2" name="组合 11"/>
          <p:cNvGrpSpPr/>
          <p:nvPr/>
        </p:nvGrpSpPr>
        <p:grpSpPr>
          <a:xfrm>
            <a:off x="4654550" y="1746249"/>
            <a:ext cx="6911975" cy="530225"/>
            <a:chOff x="4654296" y="1746504"/>
            <a:chExt cx="6912864" cy="530352"/>
          </a:xfrm>
        </p:grpSpPr>
        <p:sp>
          <p:nvSpPr>
            <p:cNvPr id="9" name="矩形 8"/>
            <p:cNvSpPr/>
            <p:nvPr/>
          </p:nvSpPr>
          <p:spPr>
            <a:xfrm>
              <a:off x="4654296" y="1746504"/>
              <a:ext cx="6912864" cy="530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21513" name="文本框 9"/>
            <p:cNvSpPr txBox="1">
              <a:spLocks noChangeArrowheads="1"/>
            </p:cNvSpPr>
            <p:nvPr/>
          </p:nvSpPr>
          <p:spPr bwMode="auto">
            <a:xfrm>
              <a:off x="4828032" y="1786056"/>
              <a:ext cx="6108192" cy="4573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eaLnBrk="1" hangingPunct="1"/>
              <a:r>
                <a:rPr altLang="en-US" lang="zh-CN" sz="2400">
                  <a:solidFill>
                    <a:schemeClr val="bg1"/>
                  </a:solidFill>
                  <a:latin typeface="+mn-ea"/>
                </a:rPr>
                <a:t>成都版清明上河图——“锦里”</a:t>
              </a:r>
            </a:p>
          </p:txBody>
        </p:sp>
      </p:grpSp>
      <p:sp>
        <p:nvSpPr>
          <p:cNvPr id="11" name="文本框 10"/>
          <p:cNvSpPr txBox="1"/>
          <p:nvPr/>
        </p:nvSpPr>
        <p:spPr>
          <a:xfrm>
            <a:off x="4822825" y="2511357"/>
            <a:ext cx="6840538" cy="4114799"/>
          </a:xfrm>
          <a:prstGeom prst="rect">
            <a:avLst/>
          </a:prstGeom>
          <a:noFill/>
        </p:spPr>
        <p:txBody>
          <a:bodyPr>
            <a:spAutoFit/>
          </a:bodyPr>
          <a:lstStyle/>
          <a:p>
            <a:pPr eaLnBrk="1" fontAlgn="auto" hangingPunct="1">
              <a:lnSpc>
                <a:spcPct val="150000"/>
              </a:lnSpc>
              <a:spcBef>
                <a:spcPct val="0"/>
              </a:spcBef>
              <a:spcAft>
                <a:spcPct val="0"/>
              </a:spcAft>
              <a:defRPr/>
            </a:pPr>
            <a:r>
              <a:rPr altLang="en-US" lang="zh-CN" sz="1600">
                <a:latin typeface="+mn-ea"/>
                <a:ea typeface="+mn-ea"/>
              </a:rPr>
              <a:t>传说中锦里曾是西蜀历史上最古老、最具有商业气息的街道之一，早在秦汉、三国时期便闻名全国。现在，锦里占地30000余平方米，建筑面积14000余万平方米，街道全长550米，以明末清初川西民居作外衣，三国文化与成都民俗作内涵，集旅游购物、休闲娱乐为一体。古街定期举行传统婚礼、民乐、戏剧、民间服装秀等民俗表演，并按照中国传统节日举办特色主题活动，如元宵节、端午节吃粽子大赛，七夕情人节主题活动，中秋赏月会等，让你在一种原汁原味的川西民俗文化氛围中去享受最惬意的休闲娱乐方式。锦里即锦官城。晋-常璩《华阳国志·蜀志》﹕“州夺郡文学为州学，郡更于夷里桥南岸道东边起起文学，有女墙，其道西城，故锦宫也。锦工织锦，濯其中则鲜明，他江则不好，故命曰锦里也。”后即以锦里为成都之代称。</a:t>
            </a:r>
          </a:p>
        </p:txBody>
      </p:sp>
      <p:sp>
        <p:nvSpPr>
          <p:cNvPr id="16" name="文本框 15"/>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17" name="文本框 16"/>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成都介绍</a:t>
            </a:r>
          </a:p>
        </p:txBody>
      </p:sp>
      <p:sp>
        <p:nvSpPr>
          <p:cNvPr id="18" name="文本框 17"/>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accent3"/>
                </a:solidFill>
              </a:rPr>
              <a:t>景点篇</a:t>
            </a:r>
          </a:p>
        </p:txBody>
      </p:sp>
      <p:sp>
        <p:nvSpPr>
          <p:cNvPr id="19" name="文本框 18"/>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20" name="文本框 19"/>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21" name="文本框 20"/>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22" name="图片 21"/>
          <p:cNvPicPr>
            <a:picLocks noChangeAspect="1"/>
          </p:cNvPicPr>
          <p:nvPr/>
        </p:nvPicPr>
        <p:blipFill>
          <a:blip r:embed="rId4">
            <a:extLst>
              <a:ext uri="{28A0092B-C50C-407E-A947-70E740481C1C}">
                <a14:useLocalDpi val="0"/>
              </a:ext>
            </a:extLst>
          </a:blip>
          <a:stretch>
            <a:fillRect/>
          </a:stretch>
        </p:blipFill>
        <p:spPr>
          <a:xfrm>
            <a:off x="370412" y="249272"/>
            <a:ext cx="450025" cy="662695"/>
          </a:xfrm>
          <a:prstGeom prst="rect">
            <a:avLst/>
          </a:prstGeom>
        </p:spPr>
      </p:pic>
      <p:sp>
        <p:nvSpPr>
          <p:cNvPr id="23" name="文本框 22"/>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24" name="文本框 23"/>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2"/>
                                        </p:tgtEl>
                                        <p:attrNameLst>
                                          <p:attrName>style.visibility</p:attrName>
                                        </p:attrNameLst>
                                      </p:cBhvr>
                                      <p:to>
                                        <p:strVal val="visible"/>
                                      </p:to>
                                    </p:set>
                                    <p:animEffect filter="wipe(left)" transition="in">
                                      <p:cBhvr>
                                        <p:cTn dur="750" id="13"/>
                                        <p:tgtEl>
                                          <p:spTgt spid="12"/>
                                        </p:tgtEl>
                                      </p:cBhvr>
                                    </p:animEffect>
                                  </p:childTnLst>
                                </p:cTn>
                              </p:par>
                            </p:childTnLst>
                          </p:cTn>
                        </p:par>
                        <p:par>
                          <p:cTn fill="hold" id="14" nodeType="afterGroup">
                            <p:stCondLst>
                              <p:cond delay="1750"/>
                            </p:stCondLst>
                            <p:childTnLst>
                              <p:par>
                                <p:cTn fill="hold" grpId="0" id="15" nodeType="afterEffect" presetClass="entr" presetID="22" presetSubtype="1">
                                  <p:stCondLst>
                                    <p:cond delay="0"/>
                                  </p:stCondLst>
                                  <p:childTnLst>
                                    <p:set>
                                      <p:cBhvr>
                                        <p:cTn dur="1" fill="hold" id="16">
                                          <p:stCondLst>
                                            <p:cond delay="0"/>
                                          </p:stCondLst>
                                        </p:cTn>
                                        <p:tgtEl>
                                          <p:spTgt spid="11"/>
                                        </p:tgtEl>
                                        <p:attrNameLst>
                                          <p:attrName>style.visibility</p:attrName>
                                        </p:attrNameLst>
                                      </p:cBhvr>
                                      <p:to>
                                        <p:strVal val="visible"/>
                                      </p:to>
                                    </p:set>
                                    <p:animEffect filter="wipe(up)" transition="in">
                                      <p:cBhvr>
                                        <p:cTn dur="75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0" y="1050925"/>
            <a:ext cx="12192000" cy="58070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任意多边形 16"/>
          <p:cNvSpPr/>
          <p:nvPr/>
        </p:nvSpPr>
        <p:spPr>
          <a:xfrm>
            <a:off x="261938" y="3984625"/>
            <a:ext cx="4892675" cy="2651125"/>
          </a:xfrm>
          <a:custGeom>
            <a:gdLst>
              <a:gd fmla="*/ 0 w 4892040" name="connsiteX0"/>
              <a:gd fmla="*/ 0 h 2651616" name="connsiteY0"/>
              <a:gd fmla="*/ 4892040 w 4892040" name="connsiteX1"/>
              <a:gd fmla="*/ 0 h 2651616" name="connsiteY1"/>
              <a:gd fmla="*/ 4892040 w 4892040" name="connsiteX2"/>
              <a:gd fmla="*/ 2341285 h 2651616" name="connsiteY2"/>
              <a:gd fmla="*/ 4576677 w 4892040" name="connsiteX3"/>
              <a:gd fmla="*/ 2651616 h 2651616" name="connsiteY3"/>
              <a:gd fmla="*/ 0 w 4892040" name="connsiteX4"/>
              <a:gd fmla="*/ 2651616 h 26516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51616" w="4892040">
                <a:moveTo>
                  <a:pt x="0" y="0"/>
                </a:moveTo>
                <a:lnTo>
                  <a:pt x="4892040" y="0"/>
                </a:lnTo>
                <a:lnTo>
                  <a:pt x="4892040" y="2341285"/>
                </a:lnTo>
                <a:lnTo>
                  <a:pt x="4576677" y="2651616"/>
                </a:lnTo>
                <a:lnTo>
                  <a:pt x="0" y="2651616"/>
                </a:lnTo>
                <a:close/>
              </a:path>
            </a:pathLst>
          </a:custGeom>
          <a:solidFill>
            <a:schemeClr val="bg1">
              <a:alpha val="80000"/>
            </a:schemeClr>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TextBox 26"/>
          <p:cNvSpPr txBox="1"/>
          <p:nvPr/>
        </p:nvSpPr>
        <p:spPr>
          <a:xfrm>
            <a:off x="338138" y="4010025"/>
            <a:ext cx="4737100" cy="5120640"/>
          </a:xfrm>
          <a:prstGeom prst="rect">
            <a:avLst/>
          </a:prstGeom>
          <a:noFill/>
        </p:spPr>
        <p:txBody>
          <a:bodyPr>
            <a:spAutoFit/>
          </a:bodyPr>
          <a:lstStyle/>
          <a:p>
            <a:pPr algn="just" eaLnBrk="1" fontAlgn="auto" hangingPunct="1">
              <a:lnSpc>
                <a:spcPct val="150000"/>
              </a:lnSpc>
              <a:spcBef>
                <a:spcPct val="0"/>
              </a:spcBef>
              <a:spcAft>
                <a:spcPct val="0"/>
              </a:spcAft>
              <a:defRPr/>
            </a:pPr>
            <a:r>
              <a:rPr altLang="en-US" lang="zh-CN" sz="2000">
                <a:solidFill>
                  <a:schemeClr val="tx1">
                    <a:lumMod val="85000"/>
                    <a:lumOff val="15000"/>
                  </a:schemeClr>
                </a:solidFill>
                <a:latin typeface="+mn-ea"/>
                <a:ea typeface="+mn-ea"/>
                <a:sym charset="0" typeface="Gill Sans"/>
              </a:rPr>
              <a:t>青城山，世界文化遗产，全国重点文物保护单位，国家重点风景名胜区，国家5A级旅游景区，全球道教全真道圣地，中国四大道教名山之一，中国道教发祥地之一。</a:t>
            </a:r>
          </a:p>
          <a:p>
            <a:pPr algn="just" eaLnBrk="1" fontAlgn="auto" hangingPunct="1">
              <a:lnSpc>
                <a:spcPct val="150000"/>
              </a:lnSpc>
              <a:spcBef>
                <a:spcPct val="0"/>
              </a:spcBef>
              <a:spcAft>
                <a:spcPct val="0"/>
              </a:spcAft>
              <a:defRPr/>
            </a:pPr>
            <a:r>
              <a:rPr altLang="en-US" lang="zh-CN" sz="2000">
                <a:solidFill>
                  <a:schemeClr val="tx1">
                    <a:lumMod val="85000"/>
                    <a:lumOff val="15000"/>
                  </a:schemeClr>
                </a:solidFill>
                <a:latin typeface="+mn-ea"/>
                <a:ea typeface="+mn-ea"/>
                <a:sym charset="0" typeface="Gill Sans"/>
              </a:rPr>
              <a:t>青城山位于成都市都江堰市西南，东距成都市区68公里，处于都江堰水利工程西南10公里处。景区面积200平方千米，最高峰老君阁海拔1260米，青城山分为前山和后山，群峰环绕起伏、林木葱茏幽翠，享有“青城天下幽”的美誉。</a:t>
            </a:r>
          </a:p>
        </p:txBody>
      </p:sp>
      <p:sp>
        <p:nvSpPr>
          <p:cNvPr id="15" name="文本框 14"/>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16" name="文本框 15"/>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成都介绍</a:t>
            </a:r>
          </a:p>
        </p:txBody>
      </p:sp>
      <p:sp>
        <p:nvSpPr>
          <p:cNvPr id="18" name="文本框 17"/>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accent3"/>
                </a:solidFill>
              </a:rPr>
              <a:t>景点篇</a:t>
            </a:r>
          </a:p>
        </p:txBody>
      </p:sp>
      <p:sp>
        <p:nvSpPr>
          <p:cNvPr id="19" name="文本框 18"/>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20" name="文本框 19"/>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21" name="文本框 20"/>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22" name="图片 21"/>
          <p:cNvPicPr>
            <a:picLocks noChangeAspect="1"/>
          </p:cNvPicPr>
          <p:nvPr/>
        </p:nvPicPr>
        <p:blipFill>
          <a:blip r:embed="rId4">
            <a:extLst>
              <a:ext uri="{28A0092B-C50C-407E-A947-70E740481C1C}">
                <a14:useLocalDpi val="0"/>
              </a:ext>
            </a:extLst>
          </a:blip>
          <a:stretch>
            <a:fillRect/>
          </a:stretch>
        </p:blipFill>
        <p:spPr>
          <a:xfrm>
            <a:off x="370412" y="249272"/>
            <a:ext cx="450025" cy="662695"/>
          </a:xfrm>
          <a:prstGeom prst="rect">
            <a:avLst/>
          </a:prstGeom>
        </p:spPr>
      </p:pic>
      <p:sp>
        <p:nvSpPr>
          <p:cNvPr id="23" name="文本框 22"/>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24" name="文本框 23"/>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31" presetSubtype="0">
                                  <p:stCondLst>
                                    <p:cond delay="0"/>
                                  </p:stCondLst>
                                  <p:childTnLst>
                                    <p:set>
                                      <p:cBhvr>
                                        <p:cTn dur="1" fill="hold" id="12">
                                          <p:stCondLst>
                                            <p:cond delay="0"/>
                                          </p:stCondLst>
                                        </p:cTn>
                                        <p:tgtEl>
                                          <p:spTgt spid="17"/>
                                        </p:tgtEl>
                                        <p:attrNameLst>
                                          <p:attrName>style.visibility</p:attrName>
                                        </p:attrNameLst>
                                      </p:cBhvr>
                                      <p:to>
                                        <p:strVal val="visible"/>
                                      </p:to>
                                    </p:set>
                                    <p:anim calcmode="lin" valueType="num">
                                      <p:cBhvr>
                                        <p:cTn dur="1000" fill="hold" id="13"/>
                                        <p:tgtEl>
                                          <p:spTgt spid="17"/>
                                        </p:tgtEl>
                                        <p:attrNameLst>
                                          <p:attrName>ppt_w</p:attrName>
                                        </p:attrNameLst>
                                      </p:cBhvr>
                                      <p:tavLst>
                                        <p:tav tm="0">
                                          <p:val>
                                            <p:fltVal val="0"/>
                                          </p:val>
                                        </p:tav>
                                        <p:tav tm="100000">
                                          <p:val>
                                            <p:strVal val="#ppt_w"/>
                                          </p:val>
                                        </p:tav>
                                      </p:tavLst>
                                    </p:anim>
                                    <p:anim calcmode="lin" valueType="num">
                                      <p:cBhvr>
                                        <p:cTn dur="1000" fill="hold" id="14"/>
                                        <p:tgtEl>
                                          <p:spTgt spid="17"/>
                                        </p:tgtEl>
                                        <p:attrNameLst>
                                          <p:attrName>ppt_h</p:attrName>
                                        </p:attrNameLst>
                                      </p:cBhvr>
                                      <p:tavLst>
                                        <p:tav tm="0">
                                          <p:val>
                                            <p:fltVal val="0"/>
                                          </p:val>
                                        </p:tav>
                                        <p:tav tm="100000">
                                          <p:val>
                                            <p:strVal val="#ppt_h"/>
                                          </p:val>
                                        </p:tav>
                                      </p:tavLst>
                                    </p:anim>
                                    <p:anim calcmode="lin" valueType="num">
                                      <p:cBhvr>
                                        <p:cTn dur="1000" fill="hold" id="15"/>
                                        <p:tgtEl>
                                          <p:spTgt spid="17"/>
                                        </p:tgtEl>
                                        <p:attrNameLst>
                                          <p:attrName>style.rotation</p:attrName>
                                        </p:attrNameLst>
                                      </p:cBhvr>
                                      <p:tavLst>
                                        <p:tav tm="0">
                                          <p:val>
                                            <p:fltVal val="90"/>
                                          </p:val>
                                        </p:tav>
                                        <p:tav tm="100000">
                                          <p:val>
                                            <p:fltVal val="0"/>
                                          </p:val>
                                        </p:tav>
                                      </p:tavLst>
                                    </p:anim>
                                    <p:animEffect filter="fade" transition="in">
                                      <p:cBhvr>
                                        <p:cTn dur="1000" id="16"/>
                                        <p:tgtEl>
                                          <p:spTgt spid="17"/>
                                        </p:tgtEl>
                                      </p:cBhvr>
                                    </p:animEffect>
                                  </p:childTnLst>
                                </p:cTn>
                              </p:par>
                            </p:childTnLst>
                          </p:cTn>
                        </p:par>
                        <p:par>
                          <p:cTn fill="hold" id="17" nodeType="afterGroup">
                            <p:stCondLst>
                              <p:cond delay="2000"/>
                            </p:stCondLst>
                            <p:childTnLst>
                              <p:par>
                                <p:cTn fill="hold" grpId="0" id="18" nodeType="afterEffect" presetClass="entr" presetID="10" presetSubtype="0">
                                  <p:stCondLst>
                                    <p:cond delay="0"/>
                                  </p:stCondLst>
                                  <p:iterate type="lt">
                                    <p:tmPct val="15000"/>
                                  </p:iterate>
                                  <p:childTnLst>
                                    <p:set>
                                      <p:cBhvr>
                                        <p:cTn dur="1" fill="hold" id="19">
                                          <p:stCondLst>
                                            <p:cond delay="0"/>
                                          </p:stCondLst>
                                        </p:cTn>
                                        <p:tgtEl>
                                          <p:spTgt spid="14"/>
                                        </p:tgtEl>
                                        <p:attrNameLst>
                                          <p:attrName>style.visibility</p:attrName>
                                        </p:attrNameLst>
                                      </p:cBhvr>
                                      <p:to>
                                        <p:strVal val="visible"/>
                                      </p:to>
                                    </p:set>
                                    <p:animEffect filter="fade" transition="in">
                                      <p:cBhvr>
                                        <p:cTn dur="150" id="20"/>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236913" y="2154238"/>
            <a:ext cx="8955087" cy="24542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矩形 4"/>
          <p:cNvSpPr/>
          <p:nvPr/>
        </p:nvSpPr>
        <p:spPr>
          <a:xfrm>
            <a:off x="0" y="2149475"/>
            <a:ext cx="3236913" cy="2459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文本框 5"/>
          <p:cNvSpPr txBox="1">
            <a:spLocks noChangeArrowheads="1"/>
          </p:cNvSpPr>
          <p:nvPr/>
        </p:nvSpPr>
        <p:spPr bwMode="auto">
          <a:xfrm>
            <a:off x="339725" y="2598738"/>
            <a:ext cx="25574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r>
              <a:rPr altLang="en-US" lang="zh-CN" sz="4800">
                <a:solidFill>
                  <a:schemeClr val="bg1"/>
                </a:solidFill>
                <a:latin charset="-122" panose="02000000000000000000" pitchFamily="2" typeface="方正苏新诗柳楷简体"/>
                <a:ea charset="-122" panose="02000000000000000000" pitchFamily="2" typeface="方正苏新诗柳楷简体"/>
              </a:rPr>
              <a:t>美食篇</a:t>
            </a:r>
          </a:p>
        </p:txBody>
      </p:sp>
      <p:sp>
        <p:nvSpPr>
          <p:cNvPr id="7" name="TextBox 21"/>
          <p:cNvSpPr txBox="1">
            <a:spLocks noChangeArrowheads="1"/>
          </p:cNvSpPr>
          <p:nvPr/>
        </p:nvSpPr>
        <p:spPr bwMode="auto">
          <a:xfrm>
            <a:off x="-201813" y="3460750"/>
            <a:ext cx="367823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r>
              <a:rPr altLang="zh-CN" lang="en-US" sz="2800">
                <a:solidFill>
                  <a:schemeClr val="bg1"/>
                </a:solidFill>
                <a:latin charset="-122" panose="02000000000000000000" pitchFamily="2" typeface="方正苏新诗柳楷简体"/>
                <a:ea charset="-122" panose="02000000000000000000" pitchFamily="2" typeface="方正苏新诗柳楷简体"/>
              </a:rPr>
              <a:t>Food introduction</a:t>
            </a:r>
          </a:p>
        </p:txBody>
      </p:sp>
    </p:spTree>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1+#ppt_w/2"/>
                                          </p:val>
                                        </p:tav>
                                        <p:tav tm="100000">
                                          <p:val>
                                            <p:strVal val="#ppt_x"/>
                                          </p:val>
                                        </p:tav>
                                      </p:tavLst>
                                    </p:anim>
                                    <p:anim calcmode="lin" valueType="num">
                                      <p:cBhvr additive="base">
                                        <p:cTn dur="75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750" id="16"/>
                                        <p:tgtEl>
                                          <p:spTgt spid="6"/>
                                        </p:tgtEl>
                                      </p:cBhvr>
                                    </p:animEffect>
                                  </p:childTnLst>
                                </p:cTn>
                              </p:par>
                            </p:childTnLst>
                          </p:cTn>
                        </p:par>
                        <p:par>
                          <p:cTn fill="hold" id="17" nodeType="afterGroup">
                            <p:stCondLst>
                              <p:cond delay="1500"/>
                            </p:stCondLst>
                            <p:childTnLst>
                              <p:par>
                                <p:cTn fill="hold" grpId="0" id="18" nodeType="afterEffect" presetClass="entr" presetID="12" presetSubtype="1">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500" id="20"/>
                                        <p:tgtEl>
                                          <p:spTgt spid="7"/>
                                        </p:tgtEl>
                                        <p:attrNameLst>
                                          <p:attrName>ppt_y</p:attrName>
                                        </p:attrNameLst>
                                      </p:cBhvr>
                                      <p:tavLst>
                                        <p:tav tm="0">
                                          <p:val>
                                            <p:strVal val="#ppt_y-#ppt_h*1.125000"/>
                                          </p:val>
                                        </p:tav>
                                        <p:tav tm="100000">
                                          <p:val>
                                            <p:strVal val="#ppt_y"/>
                                          </p:val>
                                        </p:tav>
                                      </p:tavLst>
                                    </p:anim>
                                    <p:animEffect filter="wipe(down)" transition="in">
                                      <p:cBhvr>
                                        <p:cTn dur="500" id="2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6108700" y="1323975"/>
            <a:ext cx="5267325" cy="5273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矩形 8"/>
          <p:cNvSpPr/>
          <p:nvPr/>
        </p:nvSpPr>
        <p:spPr>
          <a:xfrm>
            <a:off x="815975" y="1323975"/>
            <a:ext cx="5292725" cy="26447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矩形 9"/>
          <p:cNvSpPr/>
          <p:nvPr/>
        </p:nvSpPr>
        <p:spPr>
          <a:xfrm>
            <a:off x="815975" y="3968750"/>
            <a:ext cx="2659063" cy="264318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矩形 10"/>
          <p:cNvSpPr/>
          <p:nvPr/>
        </p:nvSpPr>
        <p:spPr>
          <a:xfrm>
            <a:off x="3475038" y="3968750"/>
            <a:ext cx="2633662" cy="264318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文本框 12"/>
          <p:cNvSpPr txBox="1"/>
          <p:nvPr/>
        </p:nvSpPr>
        <p:spPr>
          <a:xfrm>
            <a:off x="7189789" y="2612898"/>
            <a:ext cx="3105150" cy="701040"/>
          </a:xfrm>
          <a:prstGeom prst="rect">
            <a:avLst/>
          </a:prstGeom>
          <a:noFill/>
        </p:spPr>
        <p:txBody>
          <a:bodyPr>
            <a:spAutoFit/>
          </a:bodyPr>
          <a:lstStyle/>
          <a:p>
            <a:pPr algn="ctr" eaLnBrk="1" fontAlgn="auto" hangingPunct="1">
              <a:spcBef>
                <a:spcPct val="0"/>
              </a:spcBef>
              <a:spcAft>
                <a:spcPct val="0"/>
              </a:spcAft>
              <a:defRPr/>
            </a:pPr>
            <a:r>
              <a:rPr altLang="en-US" lang="zh-CN" spc="250" sz="4000">
                <a:solidFill>
                  <a:schemeClr val="bg1"/>
                </a:solidFill>
                <a:latin charset="-122" panose="02000000000000000000" pitchFamily="2" typeface="方正苏新诗柳楷简体"/>
                <a:ea charset="-122" panose="02000000000000000000" pitchFamily="2" typeface="方正苏新诗柳楷简体"/>
              </a:rPr>
              <a:t>麻婆豆腐</a:t>
            </a:r>
          </a:p>
        </p:txBody>
      </p:sp>
      <p:sp>
        <p:nvSpPr>
          <p:cNvPr id="14" name="文本框 13"/>
          <p:cNvSpPr txBox="1">
            <a:spLocks noChangeArrowheads="1"/>
          </p:cNvSpPr>
          <p:nvPr/>
        </p:nvSpPr>
        <p:spPr bwMode="auto">
          <a:xfrm>
            <a:off x="6251574" y="3466021"/>
            <a:ext cx="4981575" cy="2560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lnSpc>
                <a:spcPct val="150000"/>
              </a:lnSpc>
            </a:pPr>
            <a:r>
              <a:rPr altLang="en-US" lang="zh-CN">
                <a:solidFill>
                  <a:schemeClr val="bg1"/>
                </a:solidFill>
                <a:latin charset="-122" panose="02000000000000000000" pitchFamily="2" typeface="方正苏新诗柳楷简体"/>
                <a:ea charset="-122" panose="02000000000000000000" pitchFamily="2" typeface="方正苏新诗柳楷简体"/>
              </a:rPr>
              <a:t>麻婆豆腐始创于清朝同治元年（1862年）。在成都万福桥边，有一家原名“陈兴盛饭铺”的店面。女老板面上微麻，人称"陈麻婆"。陈氏对烹制豆腐有一套独特的烹饪技巧，烹制出的豆腐色香味俱全，不同凡响，深得人们喜爱，她创制的烧豆腐，则被称为“陈麻婆豆腐”</a:t>
            </a:r>
          </a:p>
        </p:txBody>
      </p:sp>
      <p:sp>
        <p:nvSpPr>
          <p:cNvPr id="36" name="文本框 35"/>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37" name="文本框 36"/>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澳门介绍</a:t>
            </a:r>
          </a:p>
        </p:txBody>
      </p:sp>
      <p:sp>
        <p:nvSpPr>
          <p:cNvPr id="38" name="文本框 37"/>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39" name="文本框 38"/>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accent3"/>
                </a:solidFill>
              </a:rPr>
              <a:t>美食篇</a:t>
            </a:r>
          </a:p>
        </p:txBody>
      </p:sp>
      <p:sp>
        <p:nvSpPr>
          <p:cNvPr id="40" name="文本框 39"/>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41" name="文本框 40"/>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42" name="图片 41"/>
          <p:cNvPicPr>
            <a:picLocks noChangeAspect="1"/>
          </p:cNvPicPr>
          <p:nvPr/>
        </p:nvPicPr>
        <p:blipFill>
          <a:blip r:embed="rId6">
            <a:extLst>
              <a:ext uri="{28A0092B-C50C-407E-A947-70E740481C1C}">
                <a14:useLocalDpi val="0"/>
              </a:ext>
            </a:extLst>
          </a:blip>
          <a:stretch>
            <a:fillRect/>
          </a:stretch>
        </p:blipFill>
        <p:spPr>
          <a:xfrm>
            <a:off x="370412" y="249272"/>
            <a:ext cx="450025" cy="662695"/>
          </a:xfrm>
          <a:prstGeom prst="rect">
            <a:avLst/>
          </a:prstGeom>
        </p:spPr>
      </p:pic>
      <p:sp>
        <p:nvSpPr>
          <p:cNvPr id="43" name="文本框 42"/>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44" name="文本框 43"/>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id="7"/>
                                        <p:tgtEl>
                                          <p:spTgt spid="9"/>
                                        </p:tgtEl>
                                        <p:attrNameLst>
                                          <p:attrName>ppt_x</p:attrName>
                                        </p:attrNameLst>
                                      </p:cBhvr>
                                      <p:tavLst>
                                        <p:tav tm="0">
                                          <p:val>
                                            <p:strVal val="#ppt_x-#ppt_w*1.125000"/>
                                          </p:val>
                                        </p:tav>
                                        <p:tav tm="100000">
                                          <p:val>
                                            <p:strVal val="#ppt_x"/>
                                          </p:val>
                                        </p:tav>
                                      </p:tavLst>
                                    </p:anim>
                                    <p:animEffect filter="wipe(right)" transition="in">
                                      <p:cBhvr>
                                        <p:cTn dur="500" id="8"/>
                                        <p:tgtEl>
                                          <p:spTgt spid="9"/>
                                        </p:tgtEl>
                                      </p:cBhvr>
                                    </p:animEffect>
                                  </p:childTnLst>
                                </p:cTn>
                              </p:par>
                            </p:childTnLst>
                          </p:cTn>
                        </p:par>
                        <p:par>
                          <p:cTn fill="hold" id="9" nodeType="afterGroup">
                            <p:stCondLst>
                              <p:cond delay="500"/>
                            </p:stCondLst>
                            <p:childTnLst>
                              <p:par>
                                <p:cTn fill="hold" grpId="0" id="10" nodeType="afterEffect" presetClass="entr" presetID="12" presetSubtype="1">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id="12"/>
                                        <p:tgtEl>
                                          <p:spTgt spid="10"/>
                                        </p:tgtEl>
                                        <p:attrNameLst>
                                          <p:attrName>ppt_y</p:attrName>
                                        </p:attrNameLst>
                                      </p:cBhvr>
                                      <p:tavLst>
                                        <p:tav tm="0">
                                          <p:val>
                                            <p:strVal val="#ppt_y-#ppt_h*1.125000"/>
                                          </p:val>
                                        </p:tav>
                                        <p:tav tm="100000">
                                          <p:val>
                                            <p:strVal val="#ppt_y"/>
                                          </p:val>
                                        </p:tav>
                                      </p:tavLst>
                                    </p:anim>
                                    <p:animEffect filter="wipe(down)" transition="in">
                                      <p:cBhvr>
                                        <p:cTn dur="500" id="13"/>
                                        <p:tgtEl>
                                          <p:spTgt spid="10"/>
                                        </p:tgtEl>
                                      </p:cBhvr>
                                    </p:animEffect>
                                  </p:childTnLst>
                                </p:cTn>
                              </p:par>
                            </p:childTnLst>
                          </p:cTn>
                        </p:par>
                        <p:par>
                          <p:cTn fill="hold" id="14" nodeType="afterGroup">
                            <p:stCondLst>
                              <p:cond delay="1000"/>
                            </p:stCondLst>
                            <p:childTnLst>
                              <p:par>
                                <p:cTn fill="hold" grpId="0" id="15" nodeType="afterEffect" presetClass="entr" presetID="12" presetSubtype="8">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id="17"/>
                                        <p:tgtEl>
                                          <p:spTgt spid="11"/>
                                        </p:tgtEl>
                                        <p:attrNameLst>
                                          <p:attrName>ppt_x</p:attrName>
                                        </p:attrNameLst>
                                      </p:cBhvr>
                                      <p:tavLst>
                                        <p:tav tm="0">
                                          <p:val>
                                            <p:strVal val="#ppt_x-#ppt_w*1.125000"/>
                                          </p:val>
                                        </p:tav>
                                        <p:tav tm="100000">
                                          <p:val>
                                            <p:strVal val="#ppt_x"/>
                                          </p:val>
                                        </p:tav>
                                      </p:tavLst>
                                    </p:anim>
                                    <p:animEffect filter="wipe(right)" transition="in">
                                      <p:cBhvr>
                                        <p:cTn dur="500" id="18"/>
                                        <p:tgtEl>
                                          <p:spTgt spid="11"/>
                                        </p:tgtEl>
                                      </p:cBhvr>
                                    </p:animEffect>
                                  </p:childTnLst>
                                </p:cTn>
                              </p:par>
                            </p:childTnLst>
                          </p:cTn>
                        </p:par>
                        <p:par>
                          <p:cTn fill="hold" id="19" nodeType="afterGroup">
                            <p:stCondLst>
                              <p:cond delay="1500"/>
                            </p:stCondLst>
                            <p:childTnLst>
                              <p:par>
                                <p:cTn decel="100000" fill="hold" grpId="0" id="20" nodeType="afterEffect" presetClass="entr" presetID="2" presetSubtype="2">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750" fill="hold" id="22"/>
                                        <p:tgtEl>
                                          <p:spTgt spid="12"/>
                                        </p:tgtEl>
                                        <p:attrNameLst>
                                          <p:attrName>ppt_x</p:attrName>
                                        </p:attrNameLst>
                                      </p:cBhvr>
                                      <p:tavLst>
                                        <p:tav tm="0">
                                          <p:val>
                                            <p:strVal val="1+#ppt_w/2"/>
                                          </p:val>
                                        </p:tav>
                                        <p:tav tm="100000">
                                          <p:val>
                                            <p:strVal val="#ppt_x"/>
                                          </p:val>
                                        </p:tav>
                                      </p:tavLst>
                                    </p:anim>
                                    <p:anim calcmode="lin" valueType="num">
                                      <p:cBhvr additive="base">
                                        <p:cTn dur="750" fill="hold" id="23"/>
                                        <p:tgtEl>
                                          <p:spTgt spid="12"/>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250"/>
                            </p:stCondLst>
                            <p:childTnLst>
                              <p:par>
                                <p:cTn fill="hold" grpId="0" id="25" nodeType="afterEffect" presetClass="entr" presetID="22" presetSubtype="8">
                                  <p:stCondLst>
                                    <p:cond delay="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500" id="27"/>
                                        <p:tgtEl>
                                          <p:spTgt spid="13"/>
                                        </p:tgtEl>
                                      </p:cBhvr>
                                    </p:animEffect>
                                  </p:childTnLst>
                                </p:cTn>
                              </p:par>
                            </p:childTnLst>
                          </p:cTn>
                        </p:par>
                        <p:par>
                          <p:cTn fill="hold" id="28" nodeType="afterGroup">
                            <p:stCondLst>
                              <p:cond delay="2750"/>
                            </p:stCondLst>
                            <p:childTnLst>
                              <p:par>
                                <p:cTn fill="hold" grpId="0" id="29" nodeType="afterEffect" presetClass="entr" presetID="10" presetSubtype="0">
                                  <p:stCondLst>
                                    <p:cond delay="0"/>
                                  </p:stCondLst>
                                  <p:iterate type="lt">
                                    <p:tmPct val="15000"/>
                                  </p:iterate>
                                  <p:childTnLst>
                                    <p:set>
                                      <p:cBhvr>
                                        <p:cTn dur="1" fill="hold" id="30">
                                          <p:stCondLst>
                                            <p:cond delay="0"/>
                                          </p:stCondLst>
                                        </p:cTn>
                                        <p:tgtEl>
                                          <p:spTgt spid="14"/>
                                        </p:tgtEl>
                                        <p:attrNameLst>
                                          <p:attrName>style.visibility</p:attrName>
                                        </p:attrNameLst>
                                      </p:cBhvr>
                                      <p:to>
                                        <p:strVal val="visible"/>
                                      </p:to>
                                    </p:set>
                                    <p:animEffect filter="fade" transition="in">
                                      <p:cBhvr>
                                        <p:cTn dur="150" id="3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9"/>
      <p:bldP grpId="0" spid="10"/>
      <p:bldP grpId="0" spid="11"/>
      <p:bldP grpId="0" spid="13"/>
      <p:bldP grpId="0" spid="1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6096000" y="1306513"/>
            <a:ext cx="2682875" cy="26304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矩形 14"/>
          <p:cNvSpPr/>
          <p:nvPr/>
        </p:nvSpPr>
        <p:spPr>
          <a:xfrm>
            <a:off x="736600" y="1306513"/>
            <a:ext cx="5359400" cy="263048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矩形 15"/>
          <p:cNvSpPr/>
          <p:nvPr/>
        </p:nvSpPr>
        <p:spPr>
          <a:xfrm>
            <a:off x="736600" y="3937000"/>
            <a:ext cx="5359400" cy="269557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矩形 16"/>
          <p:cNvSpPr/>
          <p:nvPr/>
        </p:nvSpPr>
        <p:spPr>
          <a:xfrm>
            <a:off x="6096000" y="3937000"/>
            <a:ext cx="5359400" cy="269557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矩形 18"/>
          <p:cNvSpPr/>
          <p:nvPr/>
        </p:nvSpPr>
        <p:spPr>
          <a:xfrm>
            <a:off x="8775700" y="1306513"/>
            <a:ext cx="2679700" cy="263048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文本框 19"/>
          <p:cNvSpPr txBox="1"/>
          <p:nvPr/>
        </p:nvSpPr>
        <p:spPr>
          <a:xfrm>
            <a:off x="5883274" y="2318230"/>
            <a:ext cx="3105150" cy="762000"/>
          </a:xfrm>
          <a:prstGeom prst="rect">
            <a:avLst/>
          </a:prstGeom>
          <a:noFill/>
        </p:spPr>
        <p:txBody>
          <a:bodyPr>
            <a:spAutoFit/>
          </a:bodyPr>
          <a:lstStyle/>
          <a:p>
            <a:pPr algn="ctr" eaLnBrk="1" fontAlgn="auto" hangingPunct="1">
              <a:spcBef>
                <a:spcPct val="0"/>
              </a:spcBef>
              <a:spcAft>
                <a:spcPct val="0"/>
              </a:spcAft>
              <a:defRPr/>
            </a:pPr>
            <a:r>
              <a:rPr altLang="en-US" lang="zh-CN" spc="250" sz="4400">
                <a:solidFill>
                  <a:schemeClr val="bg1"/>
                </a:solidFill>
                <a:latin charset="-122" panose="02000000000000000000" pitchFamily="2" typeface="方正苏新诗柳楷简体"/>
                <a:ea charset="-122" panose="02000000000000000000" pitchFamily="2" typeface="方正苏新诗柳楷简体"/>
              </a:rPr>
              <a:t>棒棒鸡</a:t>
            </a:r>
          </a:p>
        </p:txBody>
      </p:sp>
      <p:sp>
        <p:nvSpPr>
          <p:cNvPr id="21" name="文本框 20"/>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22" name="文本框 21"/>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澳门介绍</a:t>
            </a:r>
          </a:p>
        </p:txBody>
      </p:sp>
      <p:sp>
        <p:nvSpPr>
          <p:cNvPr id="23" name="文本框 22"/>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24" name="文本框 23"/>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accent3"/>
                </a:solidFill>
              </a:rPr>
              <a:t>美食篇</a:t>
            </a:r>
          </a:p>
        </p:txBody>
      </p:sp>
      <p:sp>
        <p:nvSpPr>
          <p:cNvPr id="25" name="文本框 24"/>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26" name="文本框 25"/>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27" name="图片 26"/>
          <p:cNvPicPr>
            <a:picLocks noChangeAspect="1"/>
          </p:cNvPicPr>
          <p:nvPr/>
        </p:nvPicPr>
        <p:blipFill>
          <a:blip r:embed="rId7">
            <a:extLst>
              <a:ext uri="{28A0092B-C50C-407E-A947-70E740481C1C}">
                <a14:useLocalDpi val="0"/>
              </a:ext>
            </a:extLst>
          </a:blip>
          <a:stretch>
            <a:fillRect/>
          </a:stretch>
        </p:blipFill>
        <p:spPr>
          <a:xfrm>
            <a:off x="370412" y="249272"/>
            <a:ext cx="450025" cy="662695"/>
          </a:xfrm>
          <a:prstGeom prst="rect">
            <a:avLst/>
          </a:prstGeom>
        </p:spPr>
      </p:pic>
      <p:sp>
        <p:nvSpPr>
          <p:cNvPr id="28" name="文本框 27"/>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29" name="文本框 28"/>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 calcmode="lin" valueType="num">
                                      <p:cBhvr>
                                        <p:cTn dur="500" fill="hold" id="9"/>
                                        <p:tgtEl>
                                          <p:spTgt spid="18"/>
                                        </p:tgtEl>
                                        <p:attrNameLst>
                                          <p:attrName>style.rotation</p:attrName>
                                        </p:attrNameLst>
                                      </p:cBhvr>
                                      <p:tavLst>
                                        <p:tav tm="0">
                                          <p:val>
                                            <p:fltVal val="360"/>
                                          </p:val>
                                        </p:tav>
                                        <p:tav tm="100000">
                                          <p:val>
                                            <p:fltVal val="0"/>
                                          </p:val>
                                        </p:tav>
                                      </p:tavLst>
                                    </p:anim>
                                    <p:animEffect filter="fade" transition="in">
                                      <p:cBhvr>
                                        <p:cTn dur="500" id="10"/>
                                        <p:tgtEl>
                                          <p:spTgt spid="18"/>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0"/>
                                        </p:tgtEl>
                                        <p:attrNameLst>
                                          <p:attrName>style.visibility</p:attrName>
                                        </p:attrNameLst>
                                      </p:cBhvr>
                                      <p:to>
                                        <p:strVal val="visible"/>
                                      </p:to>
                                    </p:set>
                                    <p:animEffect filter="wipe(left)" transition="in">
                                      <p:cBhvr>
                                        <p:cTn dur="500" id="14"/>
                                        <p:tgtEl>
                                          <p:spTgt spid="20"/>
                                        </p:tgtEl>
                                      </p:cBhvr>
                                    </p:animEffect>
                                  </p:childTnLst>
                                </p:cTn>
                              </p:par>
                            </p:childTnLst>
                          </p:cTn>
                        </p:par>
                        <p:par>
                          <p:cTn fill="hold" id="15" nodeType="afterGroup">
                            <p:stCondLst>
                              <p:cond delay="1000"/>
                            </p:stCondLst>
                            <p:childTnLst>
                              <p:par>
                                <p:cTn fill="hold" grpId="0" id="16" nodeType="afterEffect" presetClass="entr" presetID="12" presetSubtype="2">
                                  <p:stCondLst>
                                    <p:cond delay="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id="18"/>
                                        <p:tgtEl>
                                          <p:spTgt spid="15"/>
                                        </p:tgtEl>
                                        <p:attrNameLst>
                                          <p:attrName>ppt_x</p:attrName>
                                        </p:attrNameLst>
                                      </p:cBhvr>
                                      <p:tavLst>
                                        <p:tav tm="0">
                                          <p:val>
                                            <p:strVal val="#ppt_x+#ppt_w*1.125000"/>
                                          </p:val>
                                        </p:tav>
                                        <p:tav tm="100000">
                                          <p:val>
                                            <p:strVal val="#ppt_x"/>
                                          </p:val>
                                        </p:tav>
                                      </p:tavLst>
                                    </p:anim>
                                    <p:animEffect filter="wipe(left)" transition="in">
                                      <p:cBhvr>
                                        <p:cTn dur="500" id="19"/>
                                        <p:tgtEl>
                                          <p:spTgt spid="15"/>
                                        </p:tgtEl>
                                      </p:cBhvr>
                                    </p:animEffect>
                                  </p:childTnLst>
                                </p:cTn>
                              </p:par>
                              <p:par>
                                <p:cTn fill="hold" grpId="0" id="20" nodeType="withEffect" presetClass="entr" presetID="12" presetSubtype="8">
                                  <p:stCondLst>
                                    <p:cond delay="0"/>
                                  </p:stCondLst>
                                  <p:childTnLst>
                                    <p:set>
                                      <p:cBhvr>
                                        <p:cTn dur="1" fill="hold" id="21">
                                          <p:stCondLst>
                                            <p:cond delay="0"/>
                                          </p:stCondLst>
                                        </p:cTn>
                                        <p:tgtEl>
                                          <p:spTgt spid="19"/>
                                        </p:tgtEl>
                                        <p:attrNameLst>
                                          <p:attrName>style.visibility</p:attrName>
                                        </p:attrNameLst>
                                      </p:cBhvr>
                                      <p:to>
                                        <p:strVal val="visible"/>
                                      </p:to>
                                    </p:set>
                                    <p:anim calcmode="lin" valueType="num">
                                      <p:cBhvr additive="base">
                                        <p:cTn dur="500" id="22"/>
                                        <p:tgtEl>
                                          <p:spTgt spid="19"/>
                                        </p:tgtEl>
                                        <p:attrNameLst>
                                          <p:attrName>ppt_x</p:attrName>
                                        </p:attrNameLst>
                                      </p:cBhvr>
                                      <p:tavLst>
                                        <p:tav tm="0">
                                          <p:val>
                                            <p:strVal val="#ppt_x-#ppt_w*1.125000"/>
                                          </p:val>
                                        </p:tav>
                                        <p:tav tm="100000">
                                          <p:val>
                                            <p:strVal val="#ppt_x"/>
                                          </p:val>
                                        </p:tav>
                                      </p:tavLst>
                                    </p:anim>
                                    <p:animEffect filter="wipe(right)" transition="in">
                                      <p:cBhvr>
                                        <p:cTn dur="500" id="23"/>
                                        <p:tgtEl>
                                          <p:spTgt spid="19"/>
                                        </p:tgtEl>
                                      </p:cBhvr>
                                    </p:animEffect>
                                  </p:childTnLst>
                                </p:cTn>
                              </p:par>
                            </p:childTnLst>
                          </p:cTn>
                        </p:par>
                        <p:par>
                          <p:cTn fill="hold" id="24" nodeType="afterGroup">
                            <p:stCondLst>
                              <p:cond delay="1500"/>
                            </p:stCondLst>
                            <p:childTnLst>
                              <p:par>
                                <p:cTn fill="hold" grpId="0" id="25" nodeType="afterEffect" presetClass="entr" presetID="12" presetSubtype="1">
                                  <p:stCondLst>
                                    <p:cond delay="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500" id="27"/>
                                        <p:tgtEl>
                                          <p:spTgt spid="16"/>
                                        </p:tgtEl>
                                        <p:attrNameLst>
                                          <p:attrName>ppt_y</p:attrName>
                                        </p:attrNameLst>
                                      </p:cBhvr>
                                      <p:tavLst>
                                        <p:tav tm="0">
                                          <p:val>
                                            <p:strVal val="#ppt_y-#ppt_h*1.125000"/>
                                          </p:val>
                                        </p:tav>
                                        <p:tav tm="100000">
                                          <p:val>
                                            <p:strVal val="#ppt_y"/>
                                          </p:val>
                                        </p:tav>
                                      </p:tavLst>
                                    </p:anim>
                                    <p:animEffect filter="wipe(down)" transition="in">
                                      <p:cBhvr>
                                        <p:cTn dur="500" id="28"/>
                                        <p:tgtEl>
                                          <p:spTgt spid="16"/>
                                        </p:tgtEl>
                                      </p:cBhvr>
                                    </p:animEffect>
                                  </p:childTnLst>
                                </p:cTn>
                              </p:par>
                            </p:childTnLst>
                          </p:cTn>
                        </p:par>
                        <p:par>
                          <p:cTn fill="hold" id="29" nodeType="afterGroup">
                            <p:stCondLst>
                              <p:cond delay="2000"/>
                            </p:stCondLst>
                            <p:childTnLst>
                              <p:par>
                                <p:cTn fill="hold" grpId="0" id="30" nodeType="afterEffect" presetClass="entr" presetID="12" presetSubtype="8">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additive="base">
                                        <p:cTn dur="500" id="32"/>
                                        <p:tgtEl>
                                          <p:spTgt spid="17"/>
                                        </p:tgtEl>
                                        <p:attrNameLst>
                                          <p:attrName>ppt_x</p:attrName>
                                        </p:attrNameLst>
                                      </p:cBhvr>
                                      <p:tavLst>
                                        <p:tav tm="0">
                                          <p:val>
                                            <p:strVal val="#ppt_x-#ppt_w*1.125000"/>
                                          </p:val>
                                        </p:tav>
                                        <p:tav tm="100000">
                                          <p:val>
                                            <p:strVal val="#ppt_x"/>
                                          </p:val>
                                        </p:tav>
                                      </p:tavLst>
                                    </p:anim>
                                    <p:animEffect filter="wipe(right)" transition="in">
                                      <p:cBhvr>
                                        <p:cTn dur="500" id="3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5"/>
      <p:bldP grpId="0" spid="16"/>
      <p:bldP grpId="0" spid="17"/>
      <p:bldP grpId="0" spid="19"/>
      <p:bldP grpId="0" spid="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6108700" y="1323975"/>
            <a:ext cx="5267325" cy="5273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矩形 8"/>
          <p:cNvSpPr/>
          <p:nvPr/>
        </p:nvSpPr>
        <p:spPr>
          <a:xfrm>
            <a:off x="815975" y="1323975"/>
            <a:ext cx="5292725" cy="26447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矩形 9"/>
          <p:cNvSpPr/>
          <p:nvPr/>
        </p:nvSpPr>
        <p:spPr>
          <a:xfrm>
            <a:off x="815975" y="3968750"/>
            <a:ext cx="2659063" cy="264318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矩形 10"/>
          <p:cNvSpPr/>
          <p:nvPr/>
        </p:nvSpPr>
        <p:spPr>
          <a:xfrm>
            <a:off x="3475038" y="3968750"/>
            <a:ext cx="2633662" cy="264318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文本框 12"/>
          <p:cNvSpPr txBox="1"/>
          <p:nvPr/>
        </p:nvSpPr>
        <p:spPr>
          <a:xfrm>
            <a:off x="7189789" y="2384298"/>
            <a:ext cx="3105150" cy="701040"/>
          </a:xfrm>
          <a:prstGeom prst="rect">
            <a:avLst/>
          </a:prstGeom>
          <a:noFill/>
        </p:spPr>
        <p:txBody>
          <a:bodyPr>
            <a:spAutoFit/>
          </a:bodyPr>
          <a:lstStyle/>
          <a:p>
            <a:pPr algn="ctr" eaLnBrk="1" fontAlgn="auto" hangingPunct="1">
              <a:spcBef>
                <a:spcPct val="0"/>
              </a:spcBef>
              <a:spcAft>
                <a:spcPct val="0"/>
              </a:spcAft>
              <a:defRPr/>
            </a:pPr>
            <a:r>
              <a:rPr altLang="en-US" lang="zh-CN" spc="250" sz="4000">
                <a:solidFill>
                  <a:schemeClr val="bg1"/>
                </a:solidFill>
                <a:latin charset="-122" panose="02000000000000000000" pitchFamily="2" typeface="方正苏新诗柳楷简体"/>
                <a:ea charset="-122" panose="02000000000000000000" pitchFamily="2" typeface="方正苏新诗柳楷简体"/>
              </a:rPr>
              <a:t>宫保鸡丁</a:t>
            </a:r>
          </a:p>
        </p:txBody>
      </p:sp>
      <p:sp>
        <p:nvSpPr>
          <p:cNvPr id="14" name="文本框 13"/>
          <p:cNvSpPr txBox="1">
            <a:spLocks noChangeArrowheads="1"/>
          </p:cNvSpPr>
          <p:nvPr/>
        </p:nvSpPr>
        <p:spPr bwMode="auto">
          <a:xfrm>
            <a:off x="6251574" y="3100261"/>
            <a:ext cx="4981575" cy="2834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lnSpc>
                <a:spcPct val="150000"/>
              </a:lnSpc>
            </a:pPr>
            <a:r>
              <a:rPr altLang="en-US" lang="zh-CN" sz="2000">
                <a:solidFill>
                  <a:schemeClr val="bg1"/>
                </a:solidFill>
                <a:latin charset="-122" panose="02000000000000000000" pitchFamily="2" typeface="方正苏新诗柳楷简体"/>
                <a:ea charset="-122" panose="02000000000000000000" pitchFamily="2" typeface="方正苏新诗柳楷简体"/>
              </a:rPr>
              <a:t>宫保鸡丁，是一道闻名中外的特色传统名菜。鲁菜、川菜、贵州菜中都有收录，原料、做法有差别。该菜式的起源与鲁菜中的酱爆鸡丁，和贵州菜的胡辣子鸡丁有关，后被清朝山东巡抚、四川总督丁宝桢改良发扬，形成了一道新菜式——宫保鸡丁</a:t>
            </a:r>
          </a:p>
        </p:txBody>
      </p:sp>
      <p:sp>
        <p:nvSpPr>
          <p:cNvPr id="17" name="文本框 16"/>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18" name="文本框 17"/>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澳门介绍</a:t>
            </a:r>
          </a:p>
        </p:txBody>
      </p:sp>
      <p:sp>
        <p:nvSpPr>
          <p:cNvPr id="19" name="文本框 18"/>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20" name="文本框 19"/>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accent3"/>
                </a:solidFill>
              </a:rPr>
              <a:t>美食篇</a:t>
            </a:r>
          </a:p>
        </p:txBody>
      </p:sp>
      <p:sp>
        <p:nvSpPr>
          <p:cNvPr id="21" name="文本框 20"/>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22" name="文本框 21"/>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23" name="图片 22"/>
          <p:cNvPicPr>
            <a:picLocks noChangeAspect="1"/>
          </p:cNvPicPr>
          <p:nvPr/>
        </p:nvPicPr>
        <p:blipFill>
          <a:blip r:embed="rId6">
            <a:extLst>
              <a:ext uri="{28A0092B-C50C-407E-A947-70E740481C1C}">
                <a14:useLocalDpi val="0"/>
              </a:ext>
            </a:extLst>
          </a:blip>
          <a:stretch>
            <a:fillRect/>
          </a:stretch>
        </p:blipFill>
        <p:spPr>
          <a:xfrm>
            <a:off x="370412" y="249272"/>
            <a:ext cx="450025" cy="662695"/>
          </a:xfrm>
          <a:prstGeom prst="rect">
            <a:avLst/>
          </a:prstGeom>
        </p:spPr>
      </p:pic>
      <p:sp>
        <p:nvSpPr>
          <p:cNvPr id="24" name="文本框 23"/>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25" name="文本框 24"/>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id="7"/>
                                        <p:tgtEl>
                                          <p:spTgt spid="9"/>
                                        </p:tgtEl>
                                        <p:attrNameLst>
                                          <p:attrName>ppt_x</p:attrName>
                                        </p:attrNameLst>
                                      </p:cBhvr>
                                      <p:tavLst>
                                        <p:tav tm="0">
                                          <p:val>
                                            <p:strVal val="#ppt_x-#ppt_w*1.125000"/>
                                          </p:val>
                                        </p:tav>
                                        <p:tav tm="100000">
                                          <p:val>
                                            <p:strVal val="#ppt_x"/>
                                          </p:val>
                                        </p:tav>
                                      </p:tavLst>
                                    </p:anim>
                                    <p:animEffect filter="wipe(right)" transition="in">
                                      <p:cBhvr>
                                        <p:cTn dur="500" id="8"/>
                                        <p:tgtEl>
                                          <p:spTgt spid="9"/>
                                        </p:tgtEl>
                                      </p:cBhvr>
                                    </p:animEffect>
                                  </p:childTnLst>
                                </p:cTn>
                              </p:par>
                            </p:childTnLst>
                          </p:cTn>
                        </p:par>
                        <p:par>
                          <p:cTn fill="hold" id="9" nodeType="afterGroup">
                            <p:stCondLst>
                              <p:cond delay="500"/>
                            </p:stCondLst>
                            <p:childTnLst>
                              <p:par>
                                <p:cTn fill="hold" grpId="0" id="10" nodeType="afterEffect" presetClass="entr" presetID="12" presetSubtype="1">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id="12"/>
                                        <p:tgtEl>
                                          <p:spTgt spid="10"/>
                                        </p:tgtEl>
                                        <p:attrNameLst>
                                          <p:attrName>ppt_y</p:attrName>
                                        </p:attrNameLst>
                                      </p:cBhvr>
                                      <p:tavLst>
                                        <p:tav tm="0">
                                          <p:val>
                                            <p:strVal val="#ppt_y-#ppt_h*1.125000"/>
                                          </p:val>
                                        </p:tav>
                                        <p:tav tm="100000">
                                          <p:val>
                                            <p:strVal val="#ppt_y"/>
                                          </p:val>
                                        </p:tav>
                                      </p:tavLst>
                                    </p:anim>
                                    <p:animEffect filter="wipe(down)" transition="in">
                                      <p:cBhvr>
                                        <p:cTn dur="500" id="13"/>
                                        <p:tgtEl>
                                          <p:spTgt spid="10"/>
                                        </p:tgtEl>
                                      </p:cBhvr>
                                    </p:animEffect>
                                  </p:childTnLst>
                                </p:cTn>
                              </p:par>
                            </p:childTnLst>
                          </p:cTn>
                        </p:par>
                        <p:par>
                          <p:cTn fill="hold" id="14" nodeType="afterGroup">
                            <p:stCondLst>
                              <p:cond delay="1000"/>
                            </p:stCondLst>
                            <p:childTnLst>
                              <p:par>
                                <p:cTn fill="hold" grpId="0" id="15" nodeType="afterEffect" presetClass="entr" presetID="12" presetSubtype="8">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id="17"/>
                                        <p:tgtEl>
                                          <p:spTgt spid="11"/>
                                        </p:tgtEl>
                                        <p:attrNameLst>
                                          <p:attrName>ppt_x</p:attrName>
                                        </p:attrNameLst>
                                      </p:cBhvr>
                                      <p:tavLst>
                                        <p:tav tm="0">
                                          <p:val>
                                            <p:strVal val="#ppt_x-#ppt_w*1.125000"/>
                                          </p:val>
                                        </p:tav>
                                        <p:tav tm="100000">
                                          <p:val>
                                            <p:strVal val="#ppt_x"/>
                                          </p:val>
                                        </p:tav>
                                      </p:tavLst>
                                    </p:anim>
                                    <p:animEffect filter="wipe(right)" transition="in">
                                      <p:cBhvr>
                                        <p:cTn dur="500" id="18"/>
                                        <p:tgtEl>
                                          <p:spTgt spid="11"/>
                                        </p:tgtEl>
                                      </p:cBhvr>
                                    </p:animEffect>
                                  </p:childTnLst>
                                </p:cTn>
                              </p:par>
                            </p:childTnLst>
                          </p:cTn>
                        </p:par>
                        <p:par>
                          <p:cTn fill="hold" id="19" nodeType="afterGroup">
                            <p:stCondLst>
                              <p:cond delay="1500"/>
                            </p:stCondLst>
                            <p:childTnLst>
                              <p:par>
                                <p:cTn decel="100000" fill="hold" grpId="0" id="20" nodeType="afterEffect" presetClass="entr" presetID="2" presetSubtype="2">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750" fill="hold" id="22"/>
                                        <p:tgtEl>
                                          <p:spTgt spid="12"/>
                                        </p:tgtEl>
                                        <p:attrNameLst>
                                          <p:attrName>ppt_x</p:attrName>
                                        </p:attrNameLst>
                                      </p:cBhvr>
                                      <p:tavLst>
                                        <p:tav tm="0">
                                          <p:val>
                                            <p:strVal val="1+#ppt_w/2"/>
                                          </p:val>
                                        </p:tav>
                                        <p:tav tm="100000">
                                          <p:val>
                                            <p:strVal val="#ppt_x"/>
                                          </p:val>
                                        </p:tav>
                                      </p:tavLst>
                                    </p:anim>
                                    <p:anim calcmode="lin" valueType="num">
                                      <p:cBhvr additive="base">
                                        <p:cTn dur="750" fill="hold" id="23"/>
                                        <p:tgtEl>
                                          <p:spTgt spid="12"/>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250"/>
                            </p:stCondLst>
                            <p:childTnLst>
                              <p:par>
                                <p:cTn fill="hold" grpId="0" id="25" nodeType="afterEffect" presetClass="entr" presetID="22" presetSubtype="8">
                                  <p:stCondLst>
                                    <p:cond delay="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500" id="27"/>
                                        <p:tgtEl>
                                          <p:spTgt spid="13"/>
                                        </p:tgtEl>
                                      </p:cBhvr>
                                    </p:animEffect>
                                  </p:childTnLst>
                                </p:cTn>
                              </p:par>
                            </p:childTnLst>
                          </p:cTn>
                        </p:par>
                        <p:par>
                          <p:cTn fill="hold" id="28" nodeType="afterGroup">
                            <p:stCondLst>
                              <p:cond delay="2750"/>
                            </p:stCondLst>
                            <p:childTnLst>
                              <p:par>
                                <p:cTn fill="hold" grpId="0" id="29" nodeType="afterEffect" presetClass="entr" presetID="10" presetSubtype="0">
                                  <p:stCondLst>
                                    <p:cond delay="0"/>
                                  </p:stCondLst>
                                  <p:iterate type="lt">
                                    <p:tmPct val="15000"/>
                                  </p:iterate>
                                  <p:childTnLst>
                                    <p:set>
                                      <p:cBhvr>
                                        <p:cTn dur="1" fill="hold" id="30">
                                          <p:stCondLst>
                                            <p:cond delay="0"/>
                                          </p:stCondLst>
                                        </p:cTn>
                                        <p:tgtEl>
                                          <p:spTgt spid="14"/>
                                        </p:tgtEl>
                                        <p:attrNameLst>
                                          <p:attrName>style.visibility</p:attrName>
                                        </p:attrNameLst>
                                      </p:cBhvr>
                                      <p:to>
                                        <p:strVal val="visible"/>
                                      </p:to>
                                    </p:set>
                                    <p:animEffect filter="fade" transition="in">
                                      <p:cBhvr>
                                        <p:cTn dur="150" id="3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9"/>
      <p:bldP grpId="0" spid="10"/>
      <p:bldP grpId="0" spid="11"/>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6096000" y="1306513"/>
            <a:ext cx="2682875" cy="26304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矩形 14"/>
          <p:cNvSpPr/>
          <p:nvPr/>
        </p:nvSpPr>
        <p:spPr>
          <a:xfrm>
            <a:off x="736600" y="1306513"/>
            <a:ext cx="5359400" cy="263048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矩形 15"/>
          <p:cNvSpPr/>
          <p:nvPr/>
        </p:nvSpPr>
        <p:spPr>
          <a:xfrm>
            <a:off x="736600" y="3937000"/>
            <a:ext cx="5359400" cy="269557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矩形 16"/>
          <p:cNvSpPr/>
          <p:nvPr/>
        </p:nvSpPr>
        <p:spPr>
          <a:xfrm>
            <a:off x="6096000" y="3937000"/>
            <a:ext cx="5359400" cy="269557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矩形 18"/>
          <p:cNvSpPr/>
          <p:nvPr/>
        </p:nvSpPr>
        <p:spPr>
          <a:xfrm>
            <a:off x="8775700" y="1306513"/>
            <a:ext cx="2679700" cy="263048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文本框 19"/>
          <p:cNvSpPr txBox="1"/>
          <p:nvPr/>
        </p:nvSpPr>
        <p:spPr>
          <a:xfrm>
            <a:off x="5883274" y="2328863"/>
            <a:ext cx="3105150" cy="701040"/>
          </a:xfrm>
          <a:prstGeom prst="rect">
            <a:avLst/>
          </a:prstGeom>
          <a:noFill/>
        </p:spPr>
        <p:txBody>
          <a:bodyPr>
            <a:spAutoFit/>
          </a:bodyPr>
          <a:lstStyle/>
          <a:p>
            <a:pPr algn="ctr" eaLnBrk="1" fontAlgn="auto" hangingPunct="1">
              <a:spcBef>
                <a:spcPct val="0"/>
              </a:spcBef>
              <a:spcAft>
                <a:spcPct val="0"/>
              </a:spcAft>
              <a:defRPr/>
            </a:pPr>
            <a:r>
              <a:rPr altLang="en-US" lang="zh-CN" spc="250" sz="4000">
                <a:solidFill>
                  <a:schemeClr val="bg1"/>
                </a:solidFill>
                <a:latin charset="-122" panose="02000000000000000000" pitchFamily="2" typeface="方正苏新诗柳楷简体"/>
                <a:ea charset="-122" panose="02000000000000000000" pitchFamily="2" typeface="方正苏新诗柳楷简体"/>
              </a:rPr>
              <a:t>水煮鱼</a:t>
            </a:r>
          </a:p>
        </p:txBody>
      </p:sp>
      <p:sp>
        <p:nvSpPr>
          <p:cNvPr id="21" name="文本框 20"/>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22" name="文本框 21"/>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澳门介绍</a:t>
            </a:r>
          </a:p>
        </p:txBody>
      </p:sp>
      <p:sp>
        <p:nvSpPr>
          <p:cNvPr id="23" name="文本框 22"/>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24" name="文本框 23"/>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accent3"/>
                </a:solidFill>
              </a:rPr>
              <a:t>美食篇</a:t>
            </a:r>
          </a:p>
        </p:txBody>
      </p:sp>
      <p:sp>
        <p:nvSpPr>
          <p:cNvPr id="25" name="文本框 24"/>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26" name="文本框 25"/>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27" name="图片 26"/>
          <p:cNvPicPr>
            <a:picLocks noChangeAspect="1"/>
          </p:cNvPicPr>
          <p:nvPr/>
        </p:nvPicPr>
        <p:blipFill>
          <a:blip r:embed="rId7">
            <a:extLst>
              <a:ext uri="{28A0092B-C50C-407E-A947-70E740481C1C}">
                <a14:useLocalDpi val="0"/>
              </a:ext>
            </a:extLst>
          </a:blip>
          <a:stretch>
            <a:fillRect/>
          </a:stretch>
        </p:blipFill>
        <p:spPr>
          <a:xfrm>
            <a:off x="370412" y="249272"/>
            <a:ext cx="450025" cy="662695"/>
          </a:xfrm>
          <a:prstGeom prst="rect">
            <a:avLst/>
          </a:prstGeom>
        </p:spPr>
      </p:pic>
      <p:sp>
        <p:nvSpPr>
          <p:cNvPr id="28" name="文本框 27"/>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29" name="文本框 28"/>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 calcmode="lin" valueType="num">
                                      <p:cBhvr>
                                        <p:cTn dur="500" fill="hold" id="9"/>
                                        <p:tgtEl>
                                          <p:spTgt spid="18"/>
                                        </p:tgtEl>
                                        <p:attrNameLst>
                                          <p:attrName>style.rotation</p:attrName>
                                        </p:attrNameLst>
                                      </p:cBhvr>
                                      <p:tavLst>
                                        <p:tav tm="0">
                                          <p:val>
                                            <p:fltVal val="360"/>
                                          </p:val>
                                        </p:tav>
                                        <p:tav tm="100000">
                                          <p:val>
                                            <p:fltVal val="0"/>
                                          </p:val>
                                        </p:tav>
                                      </p:tavLst>
                                    </p:anim>
                                    <p:animEffect filter="fade" transition="in">
                                      <p:cBhvr>
                                        <p:cTn dur="500" id="10"/>
                                        <p:tgtEl>
                                          <p:spTgt spid="18"/>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0"/>
                                        </p:tgtEl>
                                        <p:attrNameLst>
                                          <p:attrName>style.visibility</p:attrName>
                                        </p:attrNameLst>
                                      </p:cBhvr>
                                      <p:to>
                                        <p:strVal val="visible"/>
                                      </p:to>
                                    </p:set>
                                    <p:animEffect filter="wipe(left)" transition="in">
                                      <p:cBhvr>
                                        <p:cTn dur="500" id="14"/>
                                        <p:tgtEl>
                                          <p:spTgt spid="20"/>
                                        </p:tgtEl>
                                      </p:cBhvr>
                                    </p:animEffect>
                                  </p:childTnLst>
                                </p:cTn>
                              </p:par>
                            </p:childTnLst>
                          </p:cTn>
                        </p:par>
                        <p:par>
                          <p:cTn fill="hold" id="15" nodeType="afterGroup">
                            <p:stCondLst>
                              <p:cond delay="1000"/>
                            </p:stCondLst>
                            <p:childTnLst>
                              <p:par>
                                <p:cTn fill="hold" grpId="0" id="16" nodeType="afterEffect" presetClass="entr" presetID="12" presetSubtype="2">
                                  <p:stCondLst>
                                    <p:cond delay="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id="18"/>
                                        <p:tgtEl>
                                          <p:spTgt spid="15"/>
                                        </p:tgtEl>
                                        <p:attrNameLst>
                                          <p:attrName>ppt_x</p:attrName>
                                        </p:attrNameLst>
                                      </p:cBhvr>
                                      <p:tavLst>
                                        <p:tav tm="0">
                                          <p:val>
                                            <p:strVal val="#ppt_x+#ppt_w*1.125000"/>
                                          </p:val>
                                        </p:tav>
                                        <p:tav tm="100000">
                                          <p:val>
                                            <p:strVal val="#ppt_x"/>
                                          </p:val>
                                        </p:tav>
                                      </p:tavLst>
                                    </p:anim>
                                    <p:animEffect filter="wipe(left)" transition="in">
                                      <p:cBhvr>
                                        <p:cTn dur="500" id="19"/>
                                        <p:tgtEl>
                                          <p:spTgt spid="15"/>
                                        </p:tgtEl>
                                      </p:cBhvr>
                                    </p:animEffect>
                                  </p:childTnLst>
                                </p:cTn>
                              </p:par>
                              <p:par>
                                <p:cTn fill="hold" grpId="0" id="20" nodeType="withEffect" presetClass="entr" presetID="12" presetSubtype="8">
                                  <p:stCondLst>
                                    <p:cond delay="0"/>
                                  </p:stCondLst>
                                  <p:childTnLst>
                                    <p:set>
                                      <p:cBhvr>
                                        <p:cTn dur="1" fill="hold" id="21">
                                          <p:stCondLst>
                                            <p:cond delay="0"/>
                                          </p:stCondLst>
                                        </p:cTn>
                                        <p:tgtEl>
                                          <p:spTgt spid="19"/>
                                        </p:tgtEl>
                                        <p:attrNameLst>
                                          <p:attrName>style.visibility</p:attrName>
                                        </p:attrNameLst>
                                      </p:cBhvr>
                                      <p:to>
                                        <p:strVal val="visible"/>
                                      </p:to>
                                    </p:set>
                                    <p:anim calcmode="lin" valueType="num">
                                      <p:cBhvr additive="base">
                                        <p:cTn dur="500" id="22"/>
                                        <p:tgtEl>
                                          <p:spTgt spid="19"/>
                                        </p:tgtEl>
                                        <p:attrNameLst>
                                          <p:attrName>ppt_x</p:attrName>
                                        </p:attrNameLst>
                                      </p:cBhvr>
                                      <p:tavLst>
                                        <p:tav tm="0">
                                          <p:val>
                                            <p:strVal val="#ppt_x-#ppt_w*1.125000"/>
                                          </p:val>
                                        </p:tav>
                                        <p:tav tm="100000">
                                          <p:val>
                                            <p:strVal val="#ppt_x"/>
                                          </p:val>
                                        </p:tav>
                                      </p:tavLst>
                                    </p:anim>
                                    <p:animEffect filter="wipe(right)" transition="in">
                                      <p:cBhvr>
                                        <p:cTn dur="500" id="23"/>
                                        <p:tgtEl>
                                          <p:spTgt spid="19"/>
                                        </p:tgtEl>
                                      </p:cBhvr>
                                    </p:animEffect>
                                  </p:childTnLst>
                                </p:cTn>
                              </p:par>
                            </p:childTnLst>
                          </p:cTn>
                        </p:par>
                        <p:par>
                          <p:cTn fill="hold" id="24" nodeType="afterGroup">
                            <p:stCondLst>
                              <p:cond delay="1500"/>
                            </p:stCondLst>
                            <p:childTnLst>
                              <p:par>
                                <p:cTn fill="hold" grpId="0" id="25" nodeType="afterEffect" presetClass="entr" presetID="12" presetSubtype="1">
                                  <p:stCondLst>
                                    <p:cond delay="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500" id="27"/>
                                        <p:tgtEl>
                                          <p:spTgt spid="16"/>
                                        </p:tgtEl>
                                        <p:attrNameLst>
                                          <p:attrName>ppt_y</p:attrName>
                                        </p:attrNameLst>
                                      </p:cBhvr>
                                      <p:tavLst>
                                        <p:tav tm="0">
                                          <p:val>
                                            <p:strVal val="#ppt_y-#ppt_h*1.125000"/>
                                          </p:val>
                                        </p:tav>
                                        <p:tav tm="100000">
                                          <p:val>
                                            <p:strVal val="#ppt_y"/>
                                          </p:val>
                                        </p:tav>
                                      </p:tavLst>
                                    </p:anim>
                                    <p:animEffect filter="wipe(down)" transition="in">
                                      <p:cBhvr>
                                        <p:cTn dur="500" id="28"/>
                                        <p:tgtEl>
                                          <p:spTgt spid="16"/>
                                        </p:tgtEl>
                                      </p:cBhvr>
                                    </p:animEffect>
                                  </p:childTnLst>
                                </p:cTn>
                              </p:par>
                            </p:childTnLst>
                          </p:cTn>
                        </p:par>
                        <p:par>
                          <p:cTn fill="hold" id="29" nodeType="afterGroup">
                            <p:stCondLst>
                              <p:cond delay="2000"/>
                            </p:stCondLst>
                            <p:childTnLst>
                              <p:par>
                                <p:cTn fill="hold" grpId="0" id="30" nodeType="afterEffect" presetClass="entr" presetID="12" presetSubtype="8">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additive="base">
                                        <p:cTn dur="500" id="32"/>
                                        <p:tgtEl>
                                          <p:spTgt spid="17"/>
                                        </p:tgtEl>
                                        <p:attrNameLst>
                                          <p:attrName>ppt_x</p:attrName>
                                        </p:attrNameLst>
                                      </p:cBhvr>
                                      <p:tavLst>
                                        <p:tav tm="0">
                                          <p:val>
                                            <p:strVal val="#ppt_x-#ppt_w*1.125000"/>
                                          </p:val>
                                        </p:tav>
                                        <p:tav tm="100000">
                                          <p:val>
                                            <p:strVal val="#ppt_x"/>
                                          </p:val>
                                        </p:tav>
                                      </p:tavLst>
                                    </p:anim>
                                    <p:animEffect filter="wipe(right)" transition="in">
                                      <p:cBhvr>
                                        <p:cTn dur="500" id="3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5"/>
      <p:bldP grpId="0" spid="16"/>
      <p:bldP grpId="0" spid="17"/>
      <p:bldP grpId="0" spid="19"/>
      <p:bldP grpId="0" spid="2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236913" y="2154238"/>
            <a:ext cx="8955087" cy="24542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矩形 4"/>
          <p:cNvSpPr/>
          <p:nvPr/>
        </p:nvSpPr>
        <p:spPr>
          <a:xfrm>
            <a:off x="0" y="2149475"/>
            <a:ext cx="3236913" cy="2459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文本框 5"/>
          <p:cNvSpPr txBox="1">
            <a:spLocks noChangeArrowheads="1"/>
          </p:cNvSpPr>
          <p:nvPr/>
        </p:nvSpPr>
        <p:spPr bwMode="auto">
          <a:xfrm>
            <a:off x="339725" y="2609850"/>
            <a:ext cx="255746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r>
              <a:rPr altLang="en-US" lang="zh-CN" sz="4400">
                <a:solidFill>
                  <a:schemeClr val="bg1"/>
                </a:solidFill>
                <a:latin charset="-122" panose="02000000000000000000" pitchFamily="2" typeface="方正苏新诗柳楷简体"/>
                <a:ea charset="-122" panose="02000000000000000000" pitchFamily="2" typeface="方正苏新诗柳楷简体"/>
              </a:rPr>
              <a:t>企业简介</a:t>
            </a:r>
          </a:p>
        </p:txBody>
      </p:sp>
      <p:sp>
        <p:nvSpPr>
          <p:cNvPr id="7" name="TextBox 21"/>
          <p:cNvSpPr txBox="1">
            <a:spLocks noChangeArrowheads="1"/>
          </p:cNvSpPr>
          <p:nvPr/>
        </p:nvSpPr>
        <p:spPr bwMode="auto">
          <a:xfrm>
            <a:off x="1" y="3387725"/>
            <a:ext cx="32369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r>
              <a:rPr altLang="zh-CN" lang="en-US" sz="2400">
                <a:solidFill>
                  <a:schemeClr val="bg1"/>
                </a:solidFill>
                <a:latin charset="-122" panose="02000000000000000000" pitchFamily="2" typeface="方正苏新诗柳楷简体"/>
                <a:ea charset="-122" panose="02000000000000000000" pitchFamily="2" typeface="方正苏新诗柳楷简体"/>
              </a:rPr>
              <a:t>Company Introduction</a:t>
            </a:r>
          </a:p>
        </p:txBody>
      </p:sp>
    </p:spTree>
    <p:extLst>
      <p:ext uri="{BB962C8B-B14F-4D97-AF65-F5344CB8AC3E}">
        <p14:creationId val="833665759"/>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1+#ppt_w/2"/>
                                          </p:val>
                                        </p:tav>
                                        <p:tav tm="100000">
                                          <p:val>
                                            <p:strVal val="#ppt_x"/>
                                          </p:val>
                                        </p:tav>
                                      </p:tavLst>
                                    </p:anim>
                                    <p:anim calcmode="lin" valueType="num">
                                      <p:cBhvr additive="base">
                                        <p:cTn dur="75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750" id="16"/>
                                        <p:tgtEl>
                                          <p:spTgt spid="6"/>
                                        </p:tgtEl>
                                      </p:cBhvr>
                                    </p:animEffect>
                                  </p:childTnLst>
                                </p:cTn>
                              </p:par>
                            </p:childTnLst>
                          </p:cTn>
                        </p:par>
                        <p:par>
                          <p:cTn fill="hold" id="17" nodeType="afterGroup">
                            <p:stCondLst>
                              <p:cond delay="1500"/>
                            </p:stCondLst>
                            <p:childTnLst>
                              <p:par>
                                <p:cTn fill="hold" grpId="0" id="18" nodeType="afterEffect" presetClass="entr" presetID="12" presetSubtype="1">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500" id="20"/>
                                        <p:tgtEl>
                                          <p:spTgt spid="7"/>
                                        </p:tgtEl>
                                        <p:attrNameLst>
                                          <p:attrName>ppt_y</p:attrName>
                                        </p:attrNameLst>
                                      </p:cBhvr>
                                      <p:tavLst>
                                        <p:tav tm="0">
                                          <p:val>
                                            <p:strVal val="#ppt_y-#ppt_h*1.125000"/>
                                          </p:val>
                                        </p:tav>
                                        <p:tav tm="100000">
                                          <p:val>
                                            <p:strVal val="#ppt_y"/>
                                          </p:val>
                                        </p:tav>
                                      </p:tavLst>
                                    </p:anim>
                                    <p:animEffect filter="wipe(down)" transition="in">
                                      <p:cBhvr>
                                        <p:cTn dur="500" id="2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236913" y="2154238"/>
            <a:ext cx="8955087" cy="24542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矩形 4"/>
          <p:cNvSpPr/>
          <p:nvPr/>
        </p:nvSpPr>
        <p:spPr>
          <a:xfrm>
            <a:off x="0" y="2149475"/>
            <a:ext cx="3236913" cy="2459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文本框 5"/>
          <p:cNvSpPr txBox="1">
            <a:spLocks noChangeArrowheads="1"/>
          </p:cNvSpPr>
          <p:nvPr/>
        </p:nvSpPr>
        <p:spPr bwMode="auto">
          <a:xfrm>
            <a:off x="339725" y="2609850"/>
            <a:ext cx="255746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r>
              <a:rPr altLang="en-US" lang="zh-CN" sz="4400">
                <a:solidFill>
                  <a:schemeClr val="bg1"/>
                </a:solidFill>
                <a:latin charset="-122" panose="02000000000000000000" pitchFamily="2" typeface="方正苏新诗柳楷简体"/>
                <a:ea charset="-122" panose="02000000000000000000" pitchFamily="2" typeface="方正苏新诗柳楷简体"/>
              </a:rPr>
              <a:t>联系方式</a:t>
            </a:r>
          </a:p>
        </p:txBody>
      </p:sp>
      <p:sp>
        <p:nvSpPr>
          <p:cNvPr id="7" name="TextBox 21"/>
          <p:cNvSpPr txBox="1">
            <a:spLocks noChangeArrowheads="1"/>
          </p:cNvSpPr>
          <p:nvPr/>
        </p:nvSpPr>
        <p:spPr bwMode="auto">
          <a:xfrm>
            <a:off x="1" y="3387725"/>
            <a:ext cx="32369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r>
              <a:rPr altLang="zh-CN" lang="en-US" sz="2400">
                <a:solidFill>
                  <a:schemeClr val="bg1"/>
                </a:solidFill>
                <a:latin charset="-122" panose="02000000000000000000" pitchFamily="2" typeface="方正苏新诗柳楷简体"/>
                <a:ea charset="-122" panose="02000000000000000000" pitchFamily="2" typeface="方正苏新诗柳楷简体"/>
              </a:rPr>
              <a:t>Contact information</a:t>
            </a:r>
          </a:p>
        </p:txBody>
      </p:sp>
    </p:spTree>
    <p:extLst>
      <p:ext uri="{BB962C8B-B14F-4D97-AF65-F5344CB8AC3E}">
        <p14:creationId val="4124835847"/>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1+#ppt_w/2"/>
                                          </p:val>
                                        </p:tav>
                                        <p:tav tm="100000">
                                          <p:val>
                                            <p:strVal val="#ppt_x"/>
                                          </p:val>
                                        </p:tav>
                                      </p:tavLst>
                                    </p:anim>
                                    <p:anim calcmode="lin" valueType="num">
                                      <p:cBhvr additive="base">
                                        <p:cTn dur="75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750" id="16"/>
                                        <p:tgtEl>
                                          <p:spTgt spid="6"/>
                                        </p:tgtEl>
                                      </p:cBhvr>
                                    </p:animEffect>
                                  </p:childTnLst>
                                </p:cTn>
                              </p:par>
                            </p:childTnLst>
                          </p:cTn>
                        </p:par>
                        <p:par>
                          <p:cTn fill="hold" id="17" nodeType="afterGroup">
                            <p:stCondLst>
                              <p:cond delay="1500"/>
                            </p:stCondLst>
                            <p:childTnLst>
                              <p:par>
                                <p:cTn fill="hold" grpId="0" id="18" nodeType="afterEffect" presetClass="entr" presetID="12" presetSubtype="1">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500" id="20"/>
                                        <p:tgtEl>
                                          <p:spTgt spid="7"/>
                                        </p:tgtEl>
                                        <p:attrNameLst>
                                          <p:attrName>ppt_y</p:attrName>
                                        </p:attrNameLst>
                                      </p:cBhvr>
                                      <p:tavLst>
                                        <p:tav tm="0">
                                          <p:val>
                                            <p:strVal val="#ppt_y-#ppt_h*1.125000"/>
                                          </p:val>
                                        </p:tav>
                                        <p:tav tm="100000">
                                          <p:val>
                                            <p:strVal val="#ppt_y"/>
                                          </p:val>
                                        </p:tav>
                                      </p:tavLst>
                                    </p:anim>
                                    <p:animEffect filter="wipe(down)" transition="in">
                                      <p:cBhvr>
                                        <p:cTn dur="500" id="2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Oval 14"/>
          <p:cNvSpPr/>
          <p:nvPr/>
        </p:nvSpPr>
        <p:spPr>
          <a:xfrm>
            <a:off x="2638355" y="1682864"/>
            <a:ext cx="510981" cy="5109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schemeClr val="bg1"/>
                </a:solidFill>
                <a:latin charset="0" pitchFamily="2" typeface="FontAwesome"/>
              </a:rPr>
              <a:t></a:t>
            </a:r>
          </a:p>
        </p:txBody>
      </p:sp>
      <p:grpSp>
        <p:nvGrpSpPr>
          <p:cNvPr id="14" name="组合 13"/>
          <p:cNvGrpSpPr/>
          <p:nvPr/>
        </p:nvGrpSpPr>
        <p:grpSpPr>
          <a:xfrm>
            <a:off x="1445958" y="2247894"/>
            <a:ext cx="2870033" cy="1172695"/>
            <a:chOff x="1133020" y="1808262"/>
            <a:chExt cx="2152525" cy="739272"/>
          </a:xfrm>
        </p:grpSpPr>
        <p:sp>
          <p:nvSpPr>
            <p:cNvPr id="4" name="Content Placeholder 2"/>
            <p:cNvSpPr txBox="1"/>
            <p:nvPr/>
          </p:nvSpPr>
          <p:spPr>
            <a:xfrm>
              <a:off x="1133020" y="2027135"/>
              <a:ext cx="2152525" cy="520399"/>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940" indent="0" marL="0">
                <a:lnSpc>
                  <a:spcPct val="150000"/>
                </a:lnSpc>
                <a:buNone/>
              </a:pPr>
              <a:r>
                <a:rPr altLang="en-US" lang="zh-CN" sz="1200">
                  <a:solidFill>
                    <a:sysClr lastClr="000000" val="windowText"/>
                  </a:solidFill>
                  <a:latin charset="-122" pitchFamily="34" typeface="微软雅黑"/>
                  <a:ea charset="-122" pitchFamily="34" typeface="微软雅黑"/>
                </a:rPr>
                <a:t>成都市武侯区万达广场F座12-18</a:t>
              </a:r>
            </a:p>
            <a:p>
              <a:pPr algn="ctr" defTabSz="1450940" indent="0" marL="0">
                <a:lnSpc>
                  <a:spcPct val="150000"/>
                </a:lnSpc>
                <a:buNone/>
              </a:pPr>
              <a:r>
                <a:rPr altLang="en-US" lang="zh-CN" sz="1200">
                  <a:solidFill>
                    <a:sysClr lastClr="000000" val="windowText"/>
                  </a:solidFill>
                  <a:latin charset="-122" pitchFamily="34" typeface="微软雅黑"/>
                  <a:ea charset="-122" pitchFamily="34" typeface="微软雅黑"/>
                </a:rPr>
                <a:t>您的内容打在这里，或者通过复制您的文本后，在此框中选择粘贴，并选择</a:t>
              </a:r>
            </a:p>
          </p:txBody>
        </p:sp>
        <p:sp>
          <p:nvSpPr>
            <p:cNvPr id="7" name="文本框 6"/>
            <p:cNvSpPr txBox="1"/>
            <p:nvPr/>
          </p:nvSpPr>
          <p:spPr>
            <a:xfrm>
              <a:off x="1534852" y="1808262"/>
              <a:ext cx="1369393" cy="211362"/>
            </a:xfrm>
            <a:prstGeom prst="rect">
              <a:avLst/>
            </a:prstGeom>
            <a:noFill/>
          </p:spPr>
          <p:txBody>
            <a:bodyPr rtlCol="0" wrap="square">
              <a:spAutoFit/>
            </a:bodyPr>
            <a:lstStyle/>
            <a:p>
              <a:pPr algn="ctr"/>
              <a:r>
                <a:rPr altLang="en-US" lang="zh-CN" sz="1600">
                  <a:latin charset="-122" panose="02010600040101010101" pitchFamily="2" typeface="华文细黑"/>
                </a:rPr>
                <a:t>位置</a:t>
              </a:r>
            </a:p>
          </p:txBody>
        </p:sp>
      </p:grpSp>
      <p:sp>
        <p:nvSpPr>
          <p:cNvPr id="8" name="Oval 14"/>
          <p:cNvSpPr/>
          <p:nvPr/>
        </p:nvSpPr>
        <p:spPr>
          <a:xfrm>
            <a:off x="5625656" y="1682864"/>
            <a:ext cx="510981" cy="5109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schemeClr val="bg1"/>
                </a:solidFill>
                <a:latin charset="0" pitchFamily="2" typeface="FontAwesome"/>
              </a:rPr>
              <a:t></a:t>
            </a:r>
          </a:p>
        </p:txBody>
      </p:sp>
      <p:sp>
        <p:nvSpPr>
          <p:cNvPr id="10" name="Oval 14"/>
          <p:cNvSpPr/>
          <p:nvPr/>
        </p:nvSpPr>
        <p:spPr>
          <a:xfrm>
            <a:off x="8661216" y="1682864"/>
            <a:ext cx="510981" cy="5109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schemeClr val="bg1"/>
                </a:solidFill>
                <a:latin charset="0" pitchFamily="2" typeface="FontAwesome"/>
              </a:rPr>
              <a:t></a:t>
            </a:r>
          </a:p>
        </p:txBody>
      </p:sp>
      <p:grpSp>
        <p:nvGrpSpPr>
          <p:cNvPr id="16" name="组合 15"/>
          <p:cNvGrpSpPr/>
          <p:nvPr/>
        </p:nvGrpSpPr>
        <p:grpSpPr>
          <a:xfrm>
            <a:off x="4437832" y="2247894"/>
            <a:ext cx="2870033" cy="1172695"/>
            <a:chOff x="3385017" y="1808263"/>
            <a:chExt cx="2152525" cy="797397"/>
          </a:xfrm>
        </p:grpSpPr>
        <p:sp>
          <p:nvSpPr>
            <p:cNvPr id="9" name="文本框 8"/>
            <p:cNvSpPr txBox="1"/>
            <p:nvPr/>
          </p:nvSpPr>
          <p:spPr>
            <a:xfrm>
              <a:off x="3618531" y="1808263"/>
              <a:ext cx="1712250" cy="227980"/>
            </a:xfrm>
            <a:prstGeom prst="rect">
              <a:avLst/>
            </a:prstGeom>
            <a:noFill/>
          </p:spPr>
          <p:txBody>
            <a:bodyPr rtlCol="0" wrap="square">
              <a:spAutoFit/>
            </a:bodyPr>
            <a:lstStyle/>
            <a:p>
              <a:pPr algn="ctr"/>
              <a:r>
                <a:rPr altLang="en-US" lang="zh-CN" sz="1600">
                  <a:latin charset="-122" panose="02010600040101010101" pitchFamily="2" typeface="华文细黑"/>
                </a:rPr>
                <a:t>电话</a:t>
              </a:r>
            </a:p>
          </p:txBody>
        </p:sp>
        <p:sp>
          <p:nvSpPr>
            <p:cNvPr id="12" name="Content Placeholder 2"/>
            <p:cNvSpPr txBox="1"/>
            <p:nvPr/>
          </p:nvSpPr>
          <p:spPr>
            <a:xfrm>
              <a:off x="3385017" y="2085261"/>
              <a:ext cx="2152525" cy="520399"/>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940" indent="0" marL="0">
                <a:buNone/>
              </a:pPr>
              <a:r>
                <a:rPr altLang="zh-CN" lang="en-US" sz="1200">
                  <a:solidFill>
                    <a:schemeClr val="tx1">
                      <a:lumMod val="75000"/>
                      <a:lumOff val="25000"/>
                    </a:schemeClr>
                  </a:solidFill>
                  <a:latin charset="-122" panose="02010600040101010101" pitchFamily="2" typeface="华文细黑"/>
                  <a:ea charset="-122" panose="02010600040101010101" pitchFamily="2" typeface="华文细黑"/>
                  <a:cs charset="0" panose="020b0606030504020204" pitchFamily="34" typeface="Open Sans"/>
                </a:rPr>
                <a:t>(+976) 123456789</a:t>
              </a:r>
            </a:p>
            <a:p>
              <a:pPr algn="ctr" defTabSz="1450940" indent="0" marL="0">
                <a:buNone/>
              </a:pPr>
              <a:r>
                <a:rPr altLang="zh-CN" lang="en-US" sz="1200">
                  <a:solidFill>
                    <a:schemeClr val="tx1">
                      <a:lumMod val="75000"/>
                      <a:lumOff val="25000"/>
                    </a:schemeClr>
                  </a:solidFill>
                  <a:latin charset="-122" panose="02010600040101010101" pitchFamily="2" typeface="华文细黑"/>
                  <a:ea charset="-122" panose="02010600040101010101" pitchFamily="2" typeface="华文细黑"/>
                  <a:cs charset="0" panose="020b0606030504020204" pitchFamily="34" typeface="Open Sans"/>
                </a:rPr>
                <a:t>您的内容打在这里，或者通过复制您的文本后，在此框中选择粘贴，并选择</a:t>
              </a:r>
            </a:p>
          </p:txBody>
        </p:sp>
      </p:grpSp>
      <p:grpSp>
        <p:nvGrpSpPr>
          <p:cNvPr id="17" name="组合 16"/>
          <p:cNvGrpSpPr/>
          <p:nvPr/>
        </p:nvGrpSpPr>
        <p:grpSpPr>
          <a:xfrm>
            <a:off x="7530116" y="2247893"/>
            <a:ext cx="2870033" cy="1073771"/>
            <a:chOff x="5647586" y="1808263"/>
            <a:chExt cx="2152525" cy="805328"/>
          </a:xfrm>
        </p:grpSpPr>
        <p:sp>
          <p:nvSpPr>
            <p:cNvPr id="11" name="文本框 10"/>
            <p:cNvSpPr txBox="1"/>
            <p:nvPr/>
          </p:nvSpPr>
          <p:spPr>
            <a:xfrm>
              <a:off x="6017361" y="1808263"/>
              <a:ext cx="1369393" cy="251460"/>
            </a:xfrm>
            <a:prstGeom prst="rect">
              <a:avLst/>
            </a:prstGeom>
            <a:noFill/>
          </p:spPr>
          <p:txBody>
            <a:bodyPr rtlCol="0" wrap="square">
              <a:spAutoFit/>
            </a:bodyPr>
            <a:lstStyle/>
            <a:p>
              <a:pPr algn="ctr"/>
              <a:r>
                <a:rPr altLang="en-US" lang="zh-CN" sz="1600">
                  <a:latin charset="-122" panose="02010600040101010101" pitchFamily="2" typeface="华文细黑"/>
                </a:rPr>
                <a:t>邮箱</a:t>
              </a:r>
            </a:p>
          </p:txBody>
        </p:sp>
        <p:sp>
          <p:nvSpPr>
            <p:cNvPr id="13" name="Content Placeholder 2"/>
            <p:cNvSpPr txBox="1"/>
            <p:nvPr/>
          </p:nvSpPr>
          <p:spPr>
            <a:xfrm>
              <a:off x="5647586" y="2093192"/>
              <a:ext cx="2152525" cy="520399"/>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940" indent="0" marL="0">
                <a:buNone/>
              </a:pPr>
              <a:r>
                <a:rPr altLang="zh-CN" lang="en-US" sz="1200">
                  <a:solidFill>
                    <a:schemeClr val="tx1">
                      <a:lumMod val="75000"/>
                      <a:lumOff val="25000"/>
                    </a:schemeClr>
                  </a:solidFill>
                  <a:latin charset="-122" panose="02010600040101010101" pitchFamily="2" typeface="华文细黑"/>
                  <a:ea charset="-122" panose="02010600040101010101" pitchFamily="2" typeface="华文细黑"/>
                  <a:cs charset="0" panose="020b0606030504020204" pitchFamily="34" typeface="Open Sans"/>
                </a:rPr>
                <a:t>mail@mail.com</a:t>
              </a:r>
            </a:p>
            <a:p>
              <a:pPr algn="ctr" defTabSz="1450940" indent="0" marL="0">
                <a:buNone/>
              </a:pPr>
              <a:r>
                <a:rPr altLang="zh-CN" lang="en-US" sz="1200">
                  <a:solidFill>
                    <a:schemeClr val="tx1">
                      <a:lumMod val="75000"/>
                      <a:lumOff val="25000"/>
                    </a:schemeClr>
                  </a:solidFill>
                  <a:latin charset="-122" panose="02010600040101010101" pitchFamily="2" typeface="华文细黑"/>
                  <a:ea charset="-122" panose="02010600040101010101" pitchFamily="2" typeface="华文细黑"/>
                  <a:cs charset="0" panose="020b0606030504020204" pitchFamily="34" typeface="Open Sans"/>
                </a:rPr>
                <a:t>您的内容打在这里，或者通过复制您的文本后，在此框中选择粘贴，并选择</a:t>
              </a:r>
            </a:p>
          </p:txBody>
        </p:sp>
      </p:grpSp>
      <p:sp>
        <p:nvSpPr>
          <p:cNvPr id="2" name="矩形 1"/>
          <p:cNvSpPr/>
          <p:nvPr/>
        </p:nvSpPr>
        <p:spPr>
          <a:xfrm>
            <a:off x="0" y="3730752"/>
            <a:ext cx="12192000" cy="26517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文本框 50"/>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52" name="文本框 51"/>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成都介绍</a:t>
            </a:r>
          </a:p>
        </p:txBody>
      </p:sp>
      <p:sp>
        <p:nvSpPr>
          <p:cNvPr id="53" name="文本框 52"/>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54" name="文本框 53"/>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55" name="文本框 54"/>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accent3"/>
                </a:solidFill>
              </a:rPr>
              <a:t>联系方式</a:t>
            </a:r>
          </a:p>
        </p:txBody>
      </p:sp>
      <p:sp>
        <p:nvSpPr>
          <p:cNvPr id="56" name="文本框 55"/>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57" name="图片 56"/>
          <p:cNvPicPr>
            <a:picLocks noChangeAspect="1"/>
          </p:cNvPicPr>
          <p:nvPr/>
        </p:nvPicPr>
        <p:blipFill>
          <a:blip r:embed="rId4">
            <a:extLst>
              <a:ext uri="{28A0092B-C50C-407E-A947-70E740481C1C}">
                <a14:useLocalDpi val="0"/>
              </a:ext>
            </a:extLst>
          </a:blip>
          <a:stretch>
            <a:fillRect/>
          </a:stretch>
        </p:blipFill>
        <p:spPr>
          <a:xfrm>
            <a:off x="370412" y="249272"/>
            <a:ext cx="450025" cy="662695"/>
          </a:xfrm>
          <a:prstGeom prst="rect">
            <a:avLst/>
          </a:prstGeom>
        </p:spPr>
      </p:pic>
      <p:sp>
        <p:nvSpPr>
          <p:cNvPr id="58" name="文本框 57"/>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59" name="文本框 58"/>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extLst>
      <p:ext uri="{BB962C8B-B14F-4D97-AF65-F5344CB8AC3E}">
        <p14:creationId val="1519731242"/>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250" fill="hold" id="7"/>
                                        <p:tgtEl>
                                          <p:spTgt spid="6"/>
                                        </p:tgtEl>
                                        <p:attrNameLst>
                                          <p:attrName>ppt_w</p:attrName>
                                        </p:attrNameLst>
                                      </p:cBhvr>
                                      <p:tavLst>
                                        <p:tav tm="0">
                                          <p:val>
                                            <p:fltVal val="0"/>
                                          </p:val>
                                        </p:tav>
                                        <p:tav tm="100000">
                                          <p:val>
                                            <p:strVal val="#ppt_w"/>
                                          </p:val>
                                        </p:tav>
                                      </p:tavLst>
                                    </p:anim>
                                    <p:anim calcmode="lin" valueType="num">
                                      <p:cBhvr>
                                        <p:cTn dur="250" fill="hold" id="8"/>
                                        <p:tgtEl>
                                          <p:spTgt spid="6"/>
                                        </p:tgtEl>
                                        <p:attrNameLst>
                                          <p:attrName>ppt_h</p:attrName>
                                        </p:attrNameLst>
                                      </p:cBhvr>
                                      <p:tavLst>
                                        <p:tav tm="0">
                                          <p:val>
                                            <p:fltVal val="0"/>
                                          </p:val>
                                        </p:tav>
                                        <p:tav tm="100000">
                                          <p:val>
                                            <p:strVal val="#ppt_h"/>
                                          </p:val>
                                        </p:tav>
                                      </p:tavLst>
                                    </p:anim>
                                    <p:animEffect filter="fade" transition="in">
                                      <p:cBhvr>
                                        <p:cTn dur="250" id="9"/>
                                        <p:tgtEl>
                                          <p:spTgt spid="6"/>
                                        </p:tgtEl>
                                      </p:cBhvr>
                                    </p:animEffect>
                                  </p:childTnLst>
                                </p:cTn>
                              </p:par>
                              <p:par>
                                <p:cTn decel="100000" fill="hold" grpId="1" id="10" nodeType="withEffect" presetClass="emph" presetID="6" presetSubtype="0">
                                  <p:stCondLst>
                                    <p:cond delay="200"/>
                                  </p:stCondLst>
                                  <p:childTnLst>
                                    <p:animScale>
                                      <p:cBhvr>
                                        <p:cTn dur="250" fill="hold" id="11"/>
                                        <p:tgtEl>
                                          <p:spTgt spid="6"/>
                                        </p:tgtEl>
                                      </p:cBhvr>
                                      <p:by x="110000" y="110000"/>
                                    </p:animScale>
                                  </p:childTnLst>
                                </p:cTn>
                              </p:par>
                              <p:par>
                                <p:cTn decel="100000" fill="hold" grpId="2" id="12" nodeType="withEffect" presetClass="emph" presetID="6" presetSubtype="0">
                                  <p:stCondLst>
                                    <p:cond delay="300"/>
                                  </p:stCondLst>
                                  <p:childTnLst>
                                    <p:animScale>
                                      <p:cBhvr>
                                        <p:cTn dur="250" fill="hold" id="13"/>
                                        <p:tgtEl>
                                          <p:spTgt spid="6"/>
                                        </p:tgtEl>
                                      </p:cBhvr>
                                      <p:by x="91000" y="91000"/>
                                    </p:animScale>
                                  </p:childTnLst>
                                </p:cTn>
                              </p:par>
                            </p:childTnLst>
                          </p:cTn>
                        </p:par>
                        <p:par>
                          <p:cTn fill="hold" id="14" nodeType="afterGroup">
                            <p:stCondLst>
                              <p:cond delay="550"/>
                            </p:stCondLst>
                            <p:childTnLst>
                              <p:par>
                                <p:cTn decel="100000" fill="hold" id="15" nodeType="afterEffect" presetClass="entr" presetID="2" presetSubtype="4">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500" fill="hold" id="17"/>
                                        <p:tgtEl>
                                          <p:spTgt spid="14"/>
                                        </p:tgtEl>
                                        <p:attrNameLst>
                                          <p:attrName>ppt_x</p:attrName>
                                        </p:attrNameLst>
                                      </p:cBhvr>
                                      <p:tavLst>
                                        <p:tav tm="0">
                                          <p:val>
                                            <p:strVal val="#ppt_x"/>
                                          </p:val>
                                        </p:tav>
                                        <p:tav tm="100000">
                                          <p:val>
                                            <p:strVal val="#ppt_x"/>
                                          </p:val>
                                        </p:tav>
                                      </p:tavLst>
                                    </p:anim>
                                    <p:anim calcmode="lin" valueType="num">
                                      <p:cBhvr additive="base">
                                        <p:cTn dur="500" fill="hold" id="18"/>
                                        <p:tgtEl>
                                          <p:spTgt spid="1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050"/>
                            </p:stCondLst>
                            <p:childTnLst>
                              <p:par>
                                <p:cTn fill="hold" grpId="0" id="20" nodeType="after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250" fill="hold" id="22"/>
                                        <p:tgtEl>
                                          <p:spTgt spid="8"/>
                                        </p:tgtEl>
                                        <p:attrNameLst>
                                          <p:attrName>ppt_w</p:attrName>
                                        </p:attrNameLst>
                                      </p:cBhvr>
                                      <p:tavLst>
                                        <p:tav tm="0">
                                          <p:val>
                                            <p:fltVal val="0"/>
                                          </p:val>
                                        </p:tav>
                                        <p:tav tm="100000">
                                          <p:val>
                                            <p:strVal val="#ppt_w"/>
                                          </p:val>
                                        </p:tav>
                                      </p:tavLst>
                                    </p:anim>
                                    <p:anim calcmode="lin" valueType="num">
                                      <p:cBhvr>
                                        <p:cTn dur="250" fill="hold" id="23"/>
                                        <p:tgtEl>
                                          <p:spTgt spid="8"/>
                                        </p:tgtEl>
                                        <p:attrNameLst>
                                          <p:attrName>ppt_h</p:attrName>
                                        </p:attrNameLst>
                                      </p:cBhvr>
                                      <p:tavLst>
                                        <p:tav tm="0">
                                          <p:val>
                                            <p:fltVal val="0"/>
                                          </p:val>
                                        </p:tav>
                                        <p:tav tm="100000">
                                          <p:val>
                                            <p:strVal val="#ppt_h"/>
                                          </p:val>
                                        </p:tav>
                                      </p:tavLst>
                                    </p:anim>
                                    <p:animEffect filter="fade" transition="in">
                                      <p:cBhvr>
                                        <p:cTn dur="250" id="24"/>
                                        <p:tgtEl>
                                          <p:spTgt spid="8"/>
                                        </p:tgtEl>
                                      </p:cBhvr>
                                    </p:animEffect>
                                  </p:childTnLst>
                                </p:cTn>
                              </p:par>
                              <p:par>
                                <p:cTn decel="100000" fill="hold" grpId="1" id="25" nodeType="withEffect" presetClass="emph" presetID="6" presetSubtype="0">
                                  <p:stCondLst>
                                    <p:cond delay="200"/>
                                  </p:stCondLst>
                                  <p:childTnLst>
                                    <p:animScale>
                                      <p:cBhvr>
                                        <p:cTn dur="250" fill="hold" id="26"/>
                                        <p:tgtEl>
                                          <p:spTgt spid="8"/>
                                        </p:tgtEl>
                                      </p:cBhvr>
                                      <p:by x="110000" y="110000"/>
                                    </p:animScale>
                                  </p:childTnLst>
                                </p:cTn>
                              </p:par>
                              <p:par>
                                <p:cTn decel="100000" fill="hold" grpId="2" id="27" nodeType="withEffect" presetClass="emph" presetID="6" presetSubtype="0">
                                  <p:stCondLst>
                                    <p:cond delay="300"/>
                                  </p:stCondLst>
                                  <p:childTnLst>
                                    <p:animScale>
                                      <p:cBhvr>
                                        <p:cTn dur="250" fill="hold" id="28"/>
                                        <p:tgtEl>
                                          <p:spTgt spid="8"/>
                                        </p:tgtEl>
                                      </p:cBhvr>
                                      <p:by x="91000" y="91000"/>
                                    </p:animScale>
                                  </p:childTnLst>
                                </p:cTn>
                              </p:par>
                            </p:childTnLst>
                          </p:cTn>
                        </p:par>
                        <p:par>
                          <p:cTn fill="hold" id="29" nodeType="afterGroup">
                            <p:stCondLst>
                              <p:cond delay="1600"/>
                            </p:stCondLst>
                            <p:childTnLst>
                              <p:par>
                                <p:cTn decel="100000" fill="hold" id="30" nodeType="afterEffect" presetClass="entr" presetID="2" presetSubtype="4">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additive="base">
                                        <p:cTn dur="500" fill="hold" id="32"/>
                                        <p:tgtEl>
                                          <p:spTgt spid="16"/>
                                        </p:tgtEl>
                                        <p:attrNameLst>
                                          <p:attrName>ppt_x</p:attrName>
                                        </p:attrNameLst>
                                      </p:cBhvr>
                                      <p:tavLst>
                                        <p:tav tm="0">
                                          <p:val>
                                            <p:strVal val="#ppt_x"/>
                                          </p:val>
                                        </p:tav>
                                        <p:tav tm="100000">
                                          <p:val>
                                            <p:strVal val="#ppt_x"/>
                                          </p:val>
                                        </p:tav>
                                      </p:tavLst>
                                    </p:anim>
                                    <p:anim calcmode="lin" valueType="num">
                                      <p:cBhvr additive="base">
                                        <p:cTn dur="500" fill="hold" id="33"/>
                                        <p:tgtEl>
                                          <p:spTgt spid="16"/>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2100"/>
                            </p:stCondLst>
                            <p:childTnLst>
                              <p:par>
                                <p:cTn fill="hold" grpId="0" id="35" nodeType="afterEffect" presetClass="entr" presetID="53" presetSubtype="0">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p:cTn dur="250" fill="hold" id="37"/>
                                        <p:tgtEl>
                                          <p:spTgt spid="10"/>
                                        </p:tgtEl>
                                        <p:attrNameLst>
                                          <p:attrName>ppt_w</p:attrName>
                                        </p:attrNameLst>
                                      </p:cBhvr>
                                      <p:tavLst>
                                        <p:tav tm="0">
                                          <p:val>
                                            <p:fltVal val="0"/>
                                          </p:val>
                                        </p:tav>
                                        <p:tav tm="100000">
                                          <p:val>
                                            <p:strVal val="#ppt_w"/>
                                          </p:val>
                                        </p:tav>
                                      </p:tavLst>
                                    </p:anim>
                                    <p:anim calcmode="lin" valueType="num">
                                      <p:cBhvr>
                                        <p:cTn dur="250" fill="hold" id="38"/>
                                        <p:tgtEl>
                                          <p:spTgt spid="10"/>
                                        </p:tgtEl>
                                        <p:attrNameLst>
                                          <p:attrName>ppt_h</p:attrName>
                                        </p:attrNameLst>
                                      </p:cBhvr>
                                      <p:tavLst>
                                        <p:tav tm="0">
                                          <p:val>
                                            <p:fltVal val="0"/>
                                          </p:val>
                                        </p:tav>
                                        <p:tav tm="100000">
                                          <p:val>
                                            <p:strVal val="#ppt_h"/>
                                          </p:val>
                                        </p:tav>
                                      </p:tavLst>
                                    </p:anim>
                                    <p:animEffect filter="fade" transition="in">
                                      <p:cBhvr>
                                        <p:cTn dur="250" id="39"/>
                                        <p:tgtEl>
                                          <p:spTgt spid="10"/>
                                        </p:tgtEl>
                                      </p:cBhvr>
                                    </p:animEffect>
                                  </p:childTnLst>
                                </p:cTn>
                              </p:par>
                              <p:par>
                                <p:cTn decel="100000" fill="hold" grpId="1" id="40" nodeType="withEffect" presetClass="emph" presetID="6" presetSubtype="0">
                                  <p:stCondLst>
                                    <p:cond delay="200"/>
                                  </p:stCondLst>
                                  <p:childTnLst>
                                    <p:animScale>
                                      <p:cBhvr>
                                        <p:cTn dur="250" fill="hold" id="41"/>
                                        <p:tgtEl>
                                          <p:spTgt spid="10"/>
                                        </p:tgtEl>
                                      </p:cBhvr>
                                      <p:by x="110000" y="110000"/>
                                    </p:animScale>
                                  </p:childTnLst>
                                </p:cTn>
                              </p:par>
                              <p:par>
                                <p:cTn decel="100000" fill="hold" grpId="2" id="42" nodeType="withEffect" presetClass="emph" presetID="6" presetSubtype="0">
                                  <p:stCondLst>
                                    <p:cond delay="300"/>
                                  </p:stCondLst>
                                  <p:childTnLst>
                                    <p:animScale>
                                      <p:cBhvr>
                                        <p:cTn dur="250" fill="hold" id="43"/>
                                        <p:tgtEl>
                                          <p:spTgt spid="10"/>
                                        </p:tgtEl>
                                      </p:cBhvr>
                                      <p:by x="91000" y="91000"/>
                                    </p:animScale>
                                  </p:childTnLst>
                                </p:cTn>
                              </p:par>
                            </p:childTnLst>
                          </p:cTn>
                        </p:par>
                        <p:par>
                          <p:cTn fill="hold" id="44" nodeType="afterGroup">
                            <p:stCondLst>
                              <p:cond delay="2650"/>
                            </p:stCondLst>
                            <p:childTnLst>
                              <p:par>
                                <p:cTn decel="100000" fill="hold" id="45" nodeType="afterEffect" presetClass="entr" presetID="2" presetSubtype="4">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additive="base">
                                        <p:cTn dur="500" fill="hold" id="47"/>
                                        <p:tgtEl>
                                          <p:spTgt spid="17"/>
                                        </p:tgtEl>
                                        <p:attrNameLst>
                                          <p:attrName>ppt_x</p:attrName>
                                        </p:attrNameLst>
                                      </p:cBhvr>
                                      <p:tavLst>
                                        <p:tav tm="0">
                                          <p:val>
                                            <p:strVal val="#ppt_x"/>
                                          </p:val>
                                        </p:tav>
                                        <p:tav tm="100000">
                                          <p:val>
                                            <p:strVal val="#ppt_x"/>
                                          </p:val>
                                        </p:tav>
                                      </p:tavLst>
                                    </p:anim>
                                    <p:anim calcmode="lin" valueType="num">
                                      <p:cBhvr additive="base">
                                        <p:cTn dur="500" fill="hold" id="48"/>
                                        <p:tgtEl>
                                          <p:spTgt spid="17"/>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3150"/>
                            </p:stCondLst>
                            <p:childTnLst>
                              <p:par>
                                <p:cTn fill="hold" grpId="0" id="50" nodeType="afterEffect" presetClass="entr" presetID="16" presetSubtype="37">
                                  <p:stCondLst>
                                    <p:cond delay="0"/>
                                  </p:stCondLst>
                                  <p:childTnLst>
                                    <p:set>
                                      <p:cBhvr>
                                        <p:cTn dur="1" fill="hold" id="51">
                                          <p:stCondLst>
                                            <p:cond delay="0"/>
                                          </p:stCondLst>
                                        </p:cTn>
                                        <p:tgtEl>
                                          <p:spTgt spid="2"/>
                                        </p:tgtEl>
                                        <p:attrNameLst>
                                          <p:attrName>style.visibility</p:attrName>
                                        </p:attrNameLst>
                                      </p:cBhvr>
                                      <p:to>
                                        <p:strVal val="visible"/>
                                      </p:to>
                                    </p:set>
                                    <p:animEffect filter="barn(outVertical)" transition="in">
                                      <p:cBhvr>
                                        <p:cTn dur="500" id="5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2" spid="6"/>
      <p:bldP grpId="0" spid="8"/>
      <p:bldP grpId="1" spid="8"/>
      <p:bldP grpId="2" spid="8"/>
      <p:bldP grpId="0" spid="10"/>
      <p:bldP grpId="1" spid="10"/>
      <p:bldP grpId="2" spid="10"/>
      <p:bldP grpId="0" spid="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1659269118.png" id="41" name="Picture 2"/>
          <p:cNvPicPr>
            <a:picLocks noChangeArrowheads="1" noChangeAspect="1"/>
          </p:cNvPicPr>
          <p:nvPr/>
        </p:nvPicPr>
        <p:blipFill>
          <a:blip r:embed="rId3">
            <a:extLst>
              <a:ext uri="{28A0092B-C50C-407E-A947-70E740481C1C}">
                <a14:useLocalDpi val="0"/>
              </a:ext>
            </a:extLst>
          </a:blip>
          <a:stretch>
            <a:fillRect/>
          </a:stretch>
        </p:blipFill>
        <p:spPr bwMode="auto">
          <a:xfrm>
            <a:off x="1871530" y="2418518"/>
            <a:ext cx="2976332" cy="2976332"/>
          </a:xfrm>
          <a:prstGeom prst="rect">
            <a:avLst/>
          </a:prstGeom>
          <a:noFill/>
          <a:extLst>
            <a:ext uri="{909E8E84-426E-40DD-AFC4-6F175D3DCCD1}">
              <a14:hiddenFill>
                <a:solidFill>
                  <a:srgbClr val="FFFFFF"/>
                </a:solidFill>
              </a14:hiddenFill>
            </a:ext>
          </a:extLst>
        </p:spPr>
      </p:pic>
      <p:sp>
        <p:nvSpPr>
          <p:cNvPr id="42" name="TextBox 22"/>
          <p:cNvSpPr txBox="1"/>
          <p:nvPr/>
        </p:nvSpPr>
        <p:spPr>
          <a:xfrm>
            <a:off x="5423925" y="2276873"/>
            <a:ext cx="5760640" cy="3139822"/>
          </a:xfrm>
          <a:prstGeom prst="rect">
            <a:avLst/>
          </a:prstGeom>
          <a:noFill/>
        </p:spPr>
        <p:txBody>
          <a:bodyPr rtlCol="0" wrap="square">
            <a:spAutoFit/>
          </a:bodyPr>
          <a:lstStyle/>
          <a:p>
            <a:pPr>
              <a:lnSpc>
                <a:spcPct val="150000"/>
              </a:lnSpc>
            </a:pPr>
            <a:r>
              <a:rPr altLang="en-US" lang="zh-CN" sz="2667">
                <a:solidFill>
                  <a:schemeClr val="tx1">
                    <a:lumMod val="85000"/>
                    <a:lumOff val="15000"/>
                  </a:schemeClr>
                </a:solidFill>
                <a:latin typeface="+mn-ea"/>
              </a:rPr>
              <a:t>地址：XXX市XXX镇XX路XX号</a:t>
            </a:r>
            <a:br>
              <a:rPr altLang="en-US" lang="zh-CN" sz="2667">
                <a:solidFill>
                  <a:schemeClr val="tx1">
                    <a:lumMod val="85000"/>
                    <a:lumOff val="15000"/>
                  </a:schemeClr>
                </a:solidFill>
                <a:latin typeface="+mn-ea"/>
              </a:rPr>
            </a:br>
            <a:r>
              <a:rPr altLang="en-US" lang="zh-CN" sz="2667">
                <a:solidFill>
                  <a:schemeClr val="tx1">
                    <a:lumMod val="85000"/>
                    <a:lumOff val="15000"/>
                  </a:schemeClr>
                </a:solidFill>
                <a:latin typeface="+mn-ea"/>
              </a:rPr>
              <a:t>电话：0512-XXXXXXXX</a:t>
            </a:r>
            <a:br>
              <a:rPr altLang="en-US" lang="zh-CN" sz="2667">
                <a:solidFill>
                  <a:schemeClr val="tx1">
                    <a:lumMod val="85000"/>
                    <a:lumOff val="15000"/>
                  </a:schemeClr>
                </a:solidFill>
                <a:latin typeface="+mn-ea"/>
              </a:rPr>
            </a:br>
            <a:r>
              <a:rPr altLang="en-US" lang="zh-CN" sz="2667">
                <a:solidFill>
                  <a:schemeClr val="tx1">
                    <a:lumMod val="85000"/>
                    <a:lumOff val="15000"/>
                  </a:schemeClr>
                </a:solidFill>
                <a:latin typeface="+mn-ea"/>
              </a:rPr>
              <a:t>手机：135XXXXXXXX</a:t>
            </a:r>
            <a:br>
              <a:rPr altLang="en-US" lang="zh-CN" sz="2667">
                <a:solidFill>
                  <a:schemeClr val="tx1">
                    <a:lumMod val="85000"/>
                    <a:lumOff val="15000"/>
                  </a:schemeClr>
                </a:solidFill>
                <a:latin typeface="+mn-ea"/>
              </a:rPr>
            </a:br>
            <a:r>
              <a:rPr altLang="en-US" lang="zh-CN" sz="2667">
                <a:solidFill>
                  <a:schemeClr val="tx1">
                    <a:lumMod val="85000"/>
                    <a:lumOff val="15000"/>
                  </a:schemeClr>
                </a:solidFill>
                <a:latin typeface="+mn-ea"/>
              </a:rPr>
              <a:t>传真：0512-XXXXXXXX</a:t>
            </a:r>
            <a:br>
              <a:rPr altLang="en-US" lang="zh-CN" sz="2667">
                <a:solidFill>
                  <a:schemeClr val="tx1">
                    <a:lumMod val="85000"/>
                    <a:lumOff val="15000"/>
                  </a:schemeClr>
                </a:solidFill>
                <a:latin typeface="+mn-ea"/>
              </a:rPr>
            </a:br>
            <a:r>
              <a:rPr altLang="en-US" lang="zh-CN" sz="2667">
                <a:solidFill>
                  <a:schemeClr val="tx1">
                    <a:lumMod val="85000"/>
                    <a:lumOff val="15000"/>
                  </a:schemeClr>
                </a:solidFill>
                <a:latin typeface="+mn-ea"/>
              </a:rPr>
              <a:t>邮箱：XXXXXXXXXX@qq.com</a:t>
            </a:r>
          </a:p>
        </p:txBody>
      </p:sp>
      <p:sp>
        <p:nvSpPr>
          <p:cNvPr id="13" name="文本框 12"/>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14" name="文本框 13"/>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成都介绍</a:t>
            </a:r>
          </a:p>
        </p:txBody>
      </p:sp>
      <p:sp>
        <p:nvSpPr>
          <p:cNvPr id="15" name="文本框 14"/>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16" name="文本框 15"/>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17" name="文本框 16"/>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accent3"/>
                </a:solidFill>
              </a:rPr>
              <a:t>联系方式</a:t>
            </a:r>
          </a:p>
        </p:txBody>
      </p:sp>
      <p:sp>
        <p:nvSpPr>
          <p:cNvPr id="18" name="文本框 17"/>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19" name="图片 18"/>
          <p:cNvPicPr>
            <a:picLocks noChangeAspect="1"/>
          </p:cNvPicPr>
          <p:nvPr/>
        </p:nvPicPr>
        <p:blipFill>
          <a:blip r:embed="rId4">
            <a:extLst>
              <a:ext uri="{28A0092B-C50C-407E-A947-70E740481C1C}">
                <a14:useLocalDpi val="0"/>
              </a:ext>
            </a:extLst>
          </a:blip>
          <a:stretch>
            <a:fillRect/>
          </a:stretch>
        </p:blipFill>
        <p:spPr>
          <a:xfrm>
            <a:off x="370412" y="249272"/>
            <a:ext cx="450025" cy="662695"/>
          </a:xfrm>
          <a:prstGeom prst="rect">
            <a:avLst/>
          </a:prstGeom>
        </p:spPr>
      </p:pic>
      <p:sp>
        <p:nvSpPr>
          <p:cNvPr id="20" name="文本框 19"/>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21" name="文本框 20"/>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extLst>
      <p:ext uri="{BB962C8B-B14F-4D97-AF65-F5344CB8AC3E}">
        <p14:creationId val="2994201"/>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50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1000"/>
                                  </p:stCondLst>
                                  <p:childTnLst>
                                    <p:set>
                                      <p:cBhvr>
                                        <p:cTn dur="1" fill="hold" id="10">
                                          <p:stCondLst>
                                            <p:cond delay="0"/>
                                          </p:stCondLst>
                                        </p:cTn>
                                        <p:tgtEl>
                                          <p:spTgt spid="42"/>
                                        </p:tgtEl>
                                        <p:attrNameLst>
                                          <p:attrName>style.visibility</p:attrName>
                                        </p:attrNameLst>
                                      </p:cBhvr>
                                      <p:to>
                                        <p:strVal val="visible"/>
                                      </p:to>
                                    </p:set>
                                    <p:anim calcmode="lin" valueType="num">
                                      <p:cBhvr additive="base">
                                        <p:cTn dur="500" fill="hold" id="11"/>
                                        <p:tgtEl>
                                          <p:spTgt spid="42"/>
                                        </p:tgtEl>
                                        <p:attrNameLst>
                                          <p:attrName>ppt_x</p:attrName>
                                        </p:attrNameLst>
                                      </p:cBhvr>
                                      <p:tavLst>
                                        <p:tav tm="0">
                                          <p:val>
                                            <p:strVal val="1+#ppt_w/2"/>
                                          </p:val>
                                        </p:tav>
                                        <p:tav tm="100000">
                                          <p:val>
                                            <p:strVal val="#ppt_x"/>
                                          </p:val>
                                        </p:tav>
                                      </p:tavLst>
                                    </p:anim>
                                    <p:anim calcmode="lin" valueType="num">
                                      <p:cBhvr additive="base">
                                        <p:cTn dur="500" fill="hold" id="12"/>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KSO_Shape"/>
          <p:cNvSpPr/>
          <p:nvPr/>
        </p:nvSpPr>
        <p:spPr bwMode="auto">
          <a:xfrm>
            <a:off x="594467" y="862765"/>
            <a:ext cx="5593773" cy="4903874"/>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pattFill prst="ltUpDiag">
            <a:fgClr>
              <a:schemeClr val="bg1">
                <a:lumMod val="50000"/>
              </a:schemeClr>
            </a:fgClr>
            <a:bgClr>
              <a:schemeClr val="bg1"/>
            </a:bgClr>
          </a:pattFill>
          <a:ln w="9525">
            <a:noFill/>
            <a:round/>
          </a:ln>
          <a:extLst/>
        </p:spPr>
        <p:txBody>
          <a:bodyPr/>
          <a:lstStyle/>
          <a:p>
            <a:endParaRPr altLang="en-US" lang="zh-CN">
              <a:latin typeface="Arial"/>
              <a:ea typeface="宋体"/>
            </a:endParaRPr>
          </a:p>
        </p:txBody>
      </p:sp>
      <p:sp>
        <p:nvSpPr>
          <p:cNvPr id="21" name="KSO_Shape"/>
          <p:cNvSpPr/>
          <p:nvPr/>
        </p:nvSpPr>
        <p:spPr bwMode="auto">
          <a:xfrm>
            <a:off x="724237" y="866469"/>
            <a:ext cx="5593773" cy="4903874"/>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blipFill>
            <a:blip r:embed="rId3"/>
            <a:stretch>
              <a:fillRect/>
            </a:stretch>
          </a:blip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2" name="文本框 21"/>
          <p:cNvSpPr txBox="1">
            <a:spLocks noChangeArrowheads="1"/>
          </p:cNvSpPr>
          <p:nvPr/>
        </p:nvSpPr>
        <p:spPr bwMode="auto">
          <a:xfrm>
            <a:off x="8959044" y="3320123"/>
            <a:ext cx="218829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eaLnBrk="1" hangingPunct="1"/>
            <a:r>
              <a:rPr altLang="zh-CN" lang="en-US" sz="2800">
                <a:blipFill dpi="0" rotWithShape="1">
                  <a:blip r:embed="rId4"/>
                  <a:stretch>
                    <a:fillRect/>
                  </a:stretch>
                </a:blipFill>
                <a:latin charset="-128" panose="02020609040205080304" pitchFamily="49" typeface="MS Mincho"/>
                <a:ea charset="-128" panose="02020609040205080304" pitchFamily="49" typeface="MS Mincho"/>
              </a:rPr>
              <a:t>CHARM CHINA</a:t>
            </a:r>
          </a:p>
        </p:txBody>
      </p:sp>
      <p:sp>
        <p:nvSpPr>
          <p:cNvPr id="23" name="文本框 22"/>
          <p:cNvSpPr txBox="1"/>
          <p:nvPr/>
        </p:nvSpPr>
        <p:spPr>
          <a:xfrm>
            <a:off x="6629815" y="1822441"/>
            <a:ext cx="1610183" cy="2194560"/>
          </a:xfrm>
          <a:prstGeom prst="rect">
            <a:avLst/>
          </a:prstGeom>
          <a:noFill/>
        </p:spPr>
        <p:txBody>
          <a:bodyPr>
            <a:spAutoFit/>
          </a:bodyPr>
          <a:lstStyle/>
          <a:p>
            <a:pPr algn="ctr" eaLnBrk="1" fontAlgn="auto" hangingPunct="1">
              <a:spcBef>
                <a:spcPct val="0"/>
              </a:spcBef>
              <a:spcAft>
                <a:spcPct val="0"/>
              </a:spcAft>
              <a:defRPr/>
            </a:pPr>
            <a:r>
              <a:rPr altLang="en-US" lang="zh-CN" sz="13800">
                <a:blipFill dpi="0" rotWithShape="1">
                  <a:blip r:embed="rId5"/>
                  <a:stretch>
                    <a:fillRect/>
                  </a:stretch>
                </a:blipFill>
                <a:latin charset="-122" panose="02000000000000000000" pitchFamily="2" typeface="方正苏新诗柳楷简体"/>
                <a:ea charset="-122" panose="02000000000000000000" pitchFamily="2" typeface="方正苏新诗柳楷简体"/>
              </a:rPr>
              <a:t>感</a:t>
            </a:r>
          </a:p>
        </p:txBody>
      </p:sp>
      <p:sp>
        <p:nvSpPr>
          <p:cNvPr id="24" name="文本框 23"/>
          <p:cNvSpPr txBox="1"/>
          <p:nvPr/>
        </p:nvSpPr>
        <p:spPr>
          <a:xfrm>
            <a:off x="7879646" y="2365329"/>
            <a:ext cx="1496834" cy="1554480"/>
          </a:xfrm>
          <a:prstGeom prst="rect">
            <a:avLst/>
          </a:prstGeom>
          <a:noFill/>
        </p:spPr>
        <p:txBody>
          <a:bodyPr>
            <a:spAutoFit/>
          </a:bodyPr>
          <a:lstStyle/>
          <a:p>
            <a:pPr algn="ctr" eaLnBrk="1" fontAlgn="auto" hangingPunct="1">
              <a:spcBef>
                <a:spcPct val="0"/>
              </a:spcBef>
              <a:spcAft>
                <a:spcPct val="0"/>
              </a:spcAft>
              <a:defRPr/>
            </a:pPr>
            <a:r>
              <a:rPr altLang="en-US" lang="zh-CN" sz="9600">
                <a:blipFill dpi="0" rotWithShape="1">
                  <a:blip r:embed="rId5"/>
                  <a:stretch>
                    <a:fillRect/>
                  </a:stretch>
                </a:blipFill>
                <a:latin charset="-122" panose="02000000000000000000" pitchFamily="2" typeface="方正苏新诗柳楷简体"/>
                <a:ea charset="-122" panose="02000000000000000000" pitchFamily="2" typeface="方正苏新诗柳楷简体"/>
              </a:rPr>
              <a:t>谢</a:t>
            </a:r>
          </a:p>
        </p:txBody>
      </p:sp>
      <p:sp>
        <p:nvSpPr>
          <p:cNvPr id="29" name="文本框 28"/>
          <p:cNvSpPr txBox="1"/>
          <p:nvPr/>
        </p:nvSpPr>
        <p:spPr>
          <a:xfrm>
            <a:off x="8894896" y="1921919"/>
            <a:ext cx="1496834" cy="1554480"/>
          </a:xfrm>
          <a:prstGeom prst="rect">
            <a:avLst/>
          </a:prstGeom>
          <a:noFill/>
        </p:spPr>
        <p:txBody>
          <a:bodyPr>
            <a:spAutoFit/>
          </a:bodyPr>
          <a:lstStyle/>
          <a:p>
            <a:pPr algn="ctr" eaLnBrk="1" fontAlgn="auto" hangingPunct="1">
              <a:spcBef>
                <a:spcPct val="0"/>
              </a:spcBef>
              <a:spcAft>
                <a:spcPct val="0"/>
              </a:spcAft>
              <a:defRPr/>
            </a:pPr>
            <a:r>
              <a:rPr altLang="en-US" lang="zh-CN" sz="9600">
                <a:blipFill dpi="0" rotWithShape="1">
                  <a:blip r:embed="rId5"/>
                  <a:stretch>
                    <a:fillRect/>
                  </a:stretch>
                </a:blipFill>
                <a:latin charset="-122" panose="02000000000000000000" pitchFamily="2" typeface="方正苏新诗柳楷简体"/>
                <a:ea charset="-122" panose="02000000000000000000" pitchFamily="2" typeface="方正苏新诗柳楷简体"/>
              </a:rPr>
              <a:t>聆</a:t>
            </a:r>
          </a:p>
        </p:txBody>
      </p:sp>
      <p:sp>
        <p:nvSpPr>
          <p:cNvPr id="30" name="文本框 29"/>
          <p:cNvSpPr txBox="1"/>
          <p:nvPr/>
        </p:nvSpPr>
        <p:spPr>
          <a:xfrm>
            <a:off x="9968551" y="2151228"/>
            <a:ext cx="1496834" cy="1554480"/>
          </a:xfrm>
          <a:prstGeom prst="rect">
            <a:avLst/>
          </a:prstGeom>
          <a:noFill/>
        </p:spPr>
        <p:txBody>
          <a:bodyPr>
            <a:spAutoFit/>
          </a:bodyPr>
          <a:lstStyle/>
          <a:p>
            <a:pPr algn="ctr" eaLnBrk="1" fontAlgn="auto" hangingPunct="1">
              <a:spcBef>
                <a:spcPct val="0"/>
              </a:spcBef>
              <a:spcAft>
                <a:spcPct val="0"/>
              </a:spcAft>
              <a:defRPr/>
            </a:pPr>
            <a:r>
              <a:rPr altLang="en-US" lang="zh-CN" sz="9600">
                <a:blipFill dpi="0" rotWithShape="1">
                  <a:blip r:embed="rId5"/>
                  <a:stretch>
                    <a:fillRect/>
                  </a:stretch>
                </a:blipFill>
                <a:latin charset="-122" panose="02000000000000000000" pitchFamily="2" typeface="方正苏新诗柳楷简体"/>
                <a:ea charset="-122" panose="02000000000000000000" pitchFamily="2" typeface="方正苏新诗柳楷简体"/>
              </a:rPr>
              <a:t>听</a:t>
            </a:r>
          </a:p>
        </p:txBody>
      </p:sp>
      <p:sp>
        <p:nvSpPr>
          <p:cNvPr id="31" name="Freeform 5"/>
          <p:cNvSpPr/>
          <p:nvPr/>
        </p:nvSpPr>
        <p:spPr bwMode="auto">
          <a:xfrm flipH="1">
            <a:off x="9626285" y="190669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blipFill dpi="0" rotWithShape="1">
                <a:blip r:embed="rId6"/>
                <a:stretch>
                  <a:fillRect/>
                </a:stretch>
              </a:blipFill>
            </a:endParaRPr>
          </a:p>
        </p:txBody>
      </p:sp>
      <p:grpSp>
        <p:nvGrpSpPr>
          <p:cNvPr id="32" name="Group 4"/>
          <p:cNvGrpSpPr>
            <a:grpSpLocks noChangeAspect="1"/>
          </p:cNvGrpSpPr>
          <p:nvPr/>
        </p:nvGrpSpPr>
        <p:grpSpPr>
          <a:xfrm flipH="1">
            <a:off x="8056855" y="2107866"/>
            <a:ext cx="922682" cy="321045"/>
            <a:chOff x="3092" y="656"/>
            <a:chExt cx="1802" cy="627"/>
          </a:xfrm>
          <a:solidFill>
            <a:srgbClr val="C00000"/>
          </a:solidFill>
        </p:grpSpPr>
        <p:sp>
          <p:nvSpPr>
            <p:cNvPr id="33" name="Freeform 5"/>
            <p:cNvSpPr/>
            <p:nvPr/>
          </p:nvSpPr>
          <p:spPr bwMode="auto">
            <a:xfrm flipH="1">
              <a:off x="3802" y="94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blipFill dpi="0" rotWithShape="1">
                  <a:blip r:embed="rId6"/>
                  <a:stretch>
                    <a:fillRect/>
                  </a:stretch>
                </a:blipFill>
              </a:endParaRPr>
            </a:p>
          </p:txBody>
        </p:sp>
        <p:sp>
          <p:nvSpPr>
            <p:cNvPr id="34" name="Freeform 6"/>
            <p:cNvSpPr>
              <a:spLocks noEditPoints="1"/>
            </p:cNvSpPr>
            <p:nvPr/>
          </p:nvSpPr>
          <p:spPr bwMode="auto">
            <a:xfrm>
              <a:off x="3404" y="656"/>
              <a:ext cx="1490" cy="525"/>
            </a:xfrm>
            <a:custGeom>
              <a:gdLst>
                <a:gd fmla="*/ 241 w 382" name="T0"/>
                <a:gd fmla="*/ 91 h 133" name="T1"/>
                <a:gd fmla="*/ 193 w 382" name="T2"/>
                <a:gd fmla="*/ 50 h 133" name="T3"/>
                <a:gd fmla="*/ 215 w 382" name="T4"/>
                <a:gd fmla="*/ 70 h 133" name="T5"/>
                <a:gd fmla="*/ 229 w 382" name="T6"/>
                <a:gd fmla="*/ 42 h 133" name="T7"/>
                <a:gd fmla="*/ 219 w 382" name="T8"/>
                <a:gd fmla="*/ 23 h 133" name="T9"/>
                <a:gd fmla="*/ 172 w 382" name="T10"/>
                <a:gd fmla="*/ 18 h 133" name="T11"/>
                <a:gd fmla="*/ 130 w 382" name="T12"/>
                <a:gd fmla="*/ 32 h 133" name="T13"/>
                <a:gd fmla="*/ 143 w 382" name="T14"/>
                <a:gd fmla="*/ 22 h 133" name="T15"/>
                <a:gd fmla="*/ 103 w 382" name="T16"/>
                <a:gd fmla="*/ 18 h 133" name="T17"/>
                <a:gd fmla="*/ 72 w 382" name="T18"/>
                <a:gd fmla="*/ 18 h 133" name="T19"/>
                <a:gd fmla="*/ 46 w 382" name="T20"/>
                <a:gd fmla="*/ 35 h 133" name="T21"/>
                <a:gd fmla="*/ 15 w 382" name="T22"/>
                <a:gd fmla="*/ 68 h 133" name="T23"/>
                <a:gd fmla="*/ 14 w 382" name="T24"/>
                <a:gd fmla="*/ 108 h 133" name="T25"/>
                <a:gd fmla="*/ 57 w 382" name="T26"/>
                <a:gd fmla="*/ 121 h 133" name="T27"/>
                <a:gd fmla="*/ 140 w 382" name="T28"/>
                <a:gd fmla="*/ 123 h 133" name="T29"/>
                <a:gd fmla="*/ 168 w 382" name="T30"/>
                <a:gd fmla="*/ 119 h 133" name="T31"/>
                <a:gd fmla="*/ 75 w 382" name="T32"/>
                <a:gd fmla="*/ 122 h 133" name="T33"/>
                <a:gd fmla="*/ 51 w 382" name="T34"/>
                <a:gd fmla="*/ 117 h 133" name="T35"/>
                <a:gd fmla="*/ 23 w 382" name="T36"/>
                <a:gd fmla="*/ 124 h 133" name="T37"/>
                <a:gd fmla="*/ 4 w 382" name="T38"/>
                <a:gd fmla="*/ 96 h 133" name="T39"/>
                <a:gd fmla="*/ 19 w 382" name="T40"/>
                <a:gd fmla="*/ 59 h 133" name="T41"/>
                <a:gd fmla="*/ 35 w 382" name="T42"/>
                <a:gd fmla="*/ 36 h 133" name="T43"/>
                <a:gd fmla="*/ 69 w 382" name="T44"/>
                <a:gd fmla="*/ 18 h 133" name="T45"/>
                <a:gd fmla="*/ 95 w 382" name="T46"/>
                <a:gd fmla="*/ 19 h 133" name="T47"/>
                <a:gd fmla="*/ 141 w 382" name="T48"/>
                <a:gd fmla="*/ 16 h 133" name="T49"/>
                <a:gd fmla="*/ 119 w 382" name="T50"/>
                <a:gd fmla="*/ 24 h 133" name="T51"/>
                <a:gd fmla="*/ 158 w 382" name="T52"/>
                <a:gd fmla="*/ 15 h 133" name="T53"/>
                <a:gd fmla="*/ 166 w 382" name="T54"/>
                <a:gd fmla="*/ 36 h 133" name="T55"/>
                <a:gd fmla="*/ 158 w 382" name="T56"/>
                <a:gd fmla="*/ 48 h 133" name="T57"/>
                <a:gd fmla="*/ 158 w 382" name="T58"/>
                <a:gd fmla="*/ 67 h 133" name="T59"/>
                <a:gd fmla="*/ 142 w 382" name="T60"/>
                <a:gd fmla="*/ 77 h 133" name="T61"/>
                <a:gd fmla="*/ 123 w 382" name="T62"/>
                <a:gd fmla="*/ 37 h 133" name="T63"/>
                <a:gd fmla="*/ 123 w 382" name="T64"/>
                <a:gd fmla="*/ 61 h 133" name="T65"/>
                <a:gd fmla="*/ 102 w 382" name="T66"/>
                <a:gd fmla="*/ 72 h 133" name="T67"/>
                <a:gd fmla="*/ 79 w 382" name="T68"/>
                <a:gd fmla="*/ 69 h 133" name="T69"/>
                <a:gd fmla="*/ 49 w 382" name="T70"/>
                <a:gd fmla="*/ 90 h 133" name="T71"/>
                <a:gd fmla="*/ 128 w 382" name="T72"/>
                <a:gd fmla="*/ 117 h 133" name="T73"/>
                <a:gd fmla="*/ 127 w 382" name="T74"/>
                <a:gd fmla="*/ 114 h 133" name="T75"/>
                <a:gd fmla="*/ 50 w 382" name="T76"/>
                <a:gd fmla="*/ 67 h 133" name="T77"/>
                <a:gd fmla="*/ 74 w 382" name="T78"/>
                <a:gd fmla="*/ 70 h 133" name="T79"/>
                <a:gd fmla="*/ 102 w 382" name="T80"/>
                <a:gd fmla="*/ 74 h 133" name="T81"/>
                <a:gd fmla="*/ 125 w 382" name="T82"/>
                <a:gd fmla="*/ 59 h 133" name="T83"/>
                <a:gd fmla="*/ 123 w 382" name="T84"/>
                <a:gd fmla="*/ 40 h 133" name="T85"/>
                <a:gd fmla="*/ 159 w 382" name="T86"/>
                <a:gd fmla="*/ 77 h 133" name="T87"/>
                <a:gd fmla="*/ 200 w 382" name="T88"/>
                <a:gd fmla="*/ 103 h 133" name="T89"/>
                <a:gd fmla="*/ 230 w 382" name="T90"/>
                <a:gd fmla="*/ 104 h 133" name="T91"/>
                <a:gd fmla="*/ 259 w 382" name="T92"/>
                <a:gd fmla="*/ 106 h 133" name="T93"/>
                <a:gd fmla="*/ 382 w 382" name="T94"/>
                <a:gd fmla="*/ 97 h 133" name="T95"/>
                <a:gd fmla="*/ 315 w 382" name="T96"/>
                <a:gd fmla="*/ 97 h 133" name="T97"/>
                <a:gd fmla="*/ 244 w 382" name="T98"/>
                <a:gd fmla="*/ 113 h 133" name="T99"/>
                <a:gd fmla="*/ 219 w 382" name="T100"/>
                <a:gd fmla="*/ 109 h 133" name="T101"/>
                <a:gd fmla="*/ 189 w 382" name="T102"/>
                <a:gd fmla="*/ 92 h 133" name="T103"/>
                <a:gd fmla="*/ 161 w 382" name="T104"/>
                <a:gd fmla="*/ 66 h 133" name="T105"/>
                <a:gd fmla="*/ 156 w 382" name="T106"/>
                <a:gd fmla="*/ 41 h 133" name="T107"/>
                <a:gd fmla="*/ 174 w 382" name="T108"/>
                <a:gd fmla="*/ 31 h 133" name="T109"/>
                <a:gd fmla="*/ 211 w 382" name="T110"/>
                <a:gd fmla="*/ 26 h 133" name="T111"/>
                <a:gd fmla="*/ 220 w 382" name="T112"/>
                <a:gd fmla="*/ 43 h 133" name="T113"/>
                <a:gd fmla="*/ 226 w 382" name="T114"/>
                <a:gd fmla="*/ 64 h 133" name="T115"/>
                <a:gd fmla="*/ 194 w 382" name="T116"/>
                <a:gd fmla="*/ 58 h 133" name="T117"/>
                <a:gd fmla="*/ 200 w 382" name="T118"/>
                <a:gd fmla="*/ 86 h 133" name="T119"/>
                <a:gd fmla="*/ 359 w 382" name="T120"/>
                <a:gd fmla="*/ 94 h 13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3" w="382">
                  <a:moveTo>
                    <a:pt x="331" y="89"/>
                  </a:moveTo>
                  <a:cubicBezTo>
                    <a:pt x="322" y="89"/>
                    <a:pt x="313" y="89"/>
                    <a:pt x="304" y="90"/>
                  </a:cubicBezTo>
                  <a:cubicBezTo>
                    <a:pt x="300" y="90"/>
                    <a:pt x="296" y="90"/>
                    <a:pt x="292" y="90"/>
                  </a:cubicBezTo>
                  <a:cubicBezTo>
                    <a:pt x="281" y="91"/>
                    <a:pt x="270" y="92"/>
                    <a:pt x="259" y="92"/>
                  </a:cubicBezTo>
                  <a:cubicBezTo>
                    <a:pt x="253" y="92"/>
                    <a:pt x="247" y="91"/>
                    <a:pt x="241" y="91"/>
                  </a:cubicBezTo>
                  <a:cubicBezTo>
                    <a:pt x="224" y="89"/>
                    <a:pt x="212" y="87"/>
                    <a:pt x="201" y="83"/>
                  </a:cubicBezTo>
                  <a:cubicBezTo>
                    <a:pt x="191" y="79"/>
                    <a:pt x="179" y="74"/>
                    <a:pt x="177" y="64"/>
                  </a:cubicBezTo>
                  <a:cubicBezTo>
                    <a:pt x="176" y="59"/>
                    <a:pt x="178" y="53"/>
                    <a:pt x="183" y="50"/>
                  </a:cubicBezTo>
                  <a:cubicBezTo>
                    <a:pt x="185" y="49"/>
                    <a:pt x="189" y="47"/>
                    <a:pt x="191" y="48"/>
                  </a:cubicBezTo>
                  <a:cubicBezTo>
                    <a:pt x="192" y="48"/>
                    <a:pt x="193" y="49"/>
                    <a:pt x="193" y="50"/>
                  </a:cubicBezTo>
                  <a:cubicBezTo>
                    <a:pt x="194" y="52"/>
                    <a:pt x="193" y="55"/>
                    <a:pt x="192" y="57"/>
                  </a:cubicBezTo>
                  <a:cubicBezTo>
                    <a:pt x="191" y="59"/>
                    <a:pt x="191" y="61"/>
                    <a:pt x="191" y="62"/>
                  </a:cubicBezTo>
                  <a:cubicBezTo>
                    <a:pt x="190" y="67"/>
                    <a:pt x="192" y="71"/>
                    <a:pt x="195" y="74"/>
                  </a:cubicBezTo>
                  <a:cubicBezTo>
                    <a:pt x="198" y="77"/>
                    <a:pt x="202" y="78"/>
                    <a:pt x="207" y="77"/>
                  </a:cubicBezTo>
                  <a:cubicBezTo>
                    <a:pt x="211" y="76"/>
                    <a:pt x="215" y="73"/>
                    <a:pt x="215" y="70"/>
                  </a:cubicBezTo>
                  <a:cubicBezTo>
                    <a:pt x="216" y="65"/>
                    <a:pt x="220" y="65"/>
                    <a:pt x="226" y="66"/>
                  </a:cubicBezTo>
                  <a:cubicBezTo>
                    <a:pt x="230" y="67"/>
                    <a:pt x="235" y="67"/>
                    <a:pt x="238" y="65"/>
                  </a:cubicBezTo>
                  <a:cubicBezTo>
                    <a:pt x="242" y="61"/>
                    <a:pt x="244" y="56"/>
                    <a:pt x="243" y="52"/>
                  </a:cubicBezTo>
                  <a:cubicBezTo>
                    <a:pt x="242" y="47"/>
                    <a:pt x="238" y="44"/>
                    <a:pt x="234" y="43"/>
                  </a:cubicBezTo>
                  <a:cubicBezTo>
                    <a:pt x="233" y="42"/>
                    <a:pt x="231" y="42"/>
                    <a:pt x="229" y="42"/>
                  </a:cubicBezTo>
                  <a:cubicBezTo>
                    <a:pt x="227" y="42"/>
                    <a:pt x="223" y="43"/>
                    <a:pt x="222" y="42"/>
                  </a:cubicBezTo>
                  <a:cubicBezTo>
                    <a:pt x="221" y="41"/>
                    <a:pt x="222" y="39"/>
                    <a:pt x="223" y="37"/>
                  </a:cubicBezTo>
                  <a:cubicBezTo>
                    <a:pt x="224" y="34"/>
                    <a:pt x="224" y="34"/>
                    <a:pt x="224" y="34"/>
                  </a:cubicBezTo>
                  <a:cubicBezTo>
                    <a:pt x="225" y="31"/>
                    <a:pt x="225" y="29"/>
                    <a:pt x="224" y="27"/>
                  </a:cubicBezTo>
                  <a:cubicBezTo>
                    <a:pt x="223" y="25"/>
                    <a:pt x="222" y="24"/>
                    <a:pt x="219" y="23"/>
                  </a:cubicBezTo>
                  <a:cubicBezTo>
                    <a:pt x="216" y="22"/>
                    <a:pt x="213" y="23"/>
                    <a:pt x="211" y="24"/>
                  </a:cubicBezTo>
                  <a:cubicBezTo>
                    <a:pt x="207" y="24"/>
                    <a:pt x="204" y="25"/>
                    <a:pt x="201" y="22"/>
                  </a:cubicBezTo>
                  <a:cubicBezTo>
                    <a:pt x="200" y="21"/>
                    <a:pt x="199" y="20"/>
                    <a:pt x="198" y="19"/>
                  </a:cubicBezTo>
                  <a:cubicBezTo>
                    <a:pt x="196" y="15"/>
                    <a:pt x="193" y="12"/>
                    <a:pt x="188" y="11"/>
                  </a:cubicBezTo>
                  <a:cubicBezTo>
                    <a:pt x="181" y="11"/>
                    <a:pt x="176" y="14"/>
                    <a:pt x="172" y="18"/>
                  </a:cubicBezTo>
                  <a:cubicBezTo>
                    <a:pt x="168" y="14"/>
                    <a:pt x="162" y="12"/>
                    <a:pt x="158" y="12"/>
                  </a:cubicBezTo>
                  <a:cubicBezTo>
                    <a:pt x="155" y="13"/>
                    <a:pt x="152" y="14"/>
                    <a:pt x="150" y="16"/>
                  </a:cubicBezTo>
                  <a:cubicBezTo>
                    <a:pt x="148" y="19"/>
                    <a:pt x="147" y="21"/>
                    <a:pt x="146" y="24"/>
                  </a:cubicBezTo>
                  <a:cubicBezTo>
                    <a:pt x="145" y="26"/>
                    <a:pt x="144" y="29"/>
                    <a:pt x="142" y="31"/>
                  </a:cubicBezTo>
                  <a:cubicBezTo>
                    <a:pt x="140" y="33"/>
                    <a:pt x="136" y="34"/>
                    <a:pt x="130" y="32"/>
                  </a:cubicBezTo>
                  <a:cubicBezTo>
                    <a:pt x="127" y="31"/>
                    <a:pt x="121" y="28"/>
                    <a:pt x="121" y="24"/>
                  </a:cubicBezTo>
                  <a:cubicBezTo>
                    <a:pt x="121" y="22"/>
                    <a:pt x="123" y="20"/>
                    <a:pt x="124" y="20"/>
                  </a:cubicBezTo>
                  <a:cubicBezTo>
                    <a:pt x="125" y="20"/>
                    <a:pt x="125" y="20"/>
                    <a:pt x="125" y="21"/>
                  </a:cubicBezTo>
                  <a:cubicBezTo>
                    <a:pt x="126" y="23"/>
                    <a:pt x="128" y="28"/>
                    <a:pt x="134" y="29"/>
                  </a:cubicBezTo>
                  <a:cubicBezTo>
                    <a:pt x="138" y="30"/>
                    <a:pt x="142" y="27"/>
                    <a:pt x="143" y="22"/>
                  </a:cubicBezTo>
                  <a:cubicBezTo>
                    <a:pt x="143" y="20"/>
                    <a:pt x="144" y="17"/>
                    <a:pt x="143" y="15"/>
                  </a:cubicBezTo>
                  <a:cubicBezTo>
                    <a:pt x="141" y="8"/>
                    <a:pt x="132" y="0"/>
                    <a:pt x="125" y="0"/>
                  </a:cubicBezTo>
                  <a:cubicBezTo>
                    <a:pt x="119" y="0"/>
                    <a:pt x="113" y="1"/>
                    <a:pt x="110" y="7"/>
                  </a:cubicBezTo>
                  <a:cubicBezTo>
                    <a:pt x="109" y="10"/>
                    <a:pt x="109" y="10"/>
                    <a:pt x="109" y="10"/>
                  </a:cubicBezTo>
                  <a:cubicBezTo>
                    <a:pt x="108" y="13"/>
                    <a:pt x="106" y="17"/>
                    <a:pt x="103" y="18"/>
                  </a:cubicBezTo>
                  <a:cubicBezTo>
                    <a:pt x="101" y="18"/>
                    <a:pt x="99" y="17"/>
                    <a:pt x="96" y="16"/>
                  </a:cubicBezTo>
                  <a:cubicBezTo>
                    <a:pt x="93" y="15"/>
                    <a:pt x="90" y="14"/>
                    <a:pt x="87" y="15"/>
                  </a:cubicBezTo>
                  <a:cubicBezTo>
                    <a:pt x="85" y="15"/>
                    <a:pt x="83" y="17"/>
                    <a:pt x="81" y="18"/>
                  </a:cubicBezTo>
                  <a:cubicBezTo>
                    <a:pt x="79" y="20"/>
                    <a:pt x="76" y="22"/>
                    <a:pt x="74" y="21"/>
                  </a:cubicBezTo>
                  <a:cubicBezTo>
                    <a:pt x="73" y="21"/>
                    <a:pt x="72" y="19"/>
                    <a:pt x="72" y="18"/>
                  </a:cubicBezTo>
                  <a:cubicBezTo>
                    <a:pt x="71" y="17"/>
                    <a:pt x="71" y="17"/>
                    <a:pt x="71" y="17"/>
                  </a:cubicBezTo>
                  <a:cubicBezTo>
                    <a:pt x="68" y="11"/>
                    <a:pt x="61" y="7"/>
                    <a:pt x="54" y="9"/>
                  </a:cubicBezTo>
                  <a:cubicBezTo>
                    <a:pt x="50" y="11"/>
                    <a:pt x="48" y="15"/>
                    <a:pt x="47" y="22"/>
                  </a:cubicBezTo>
                  <a:cubicBezTo>
                    <a:pt x="47" y="23"/>
                    <a:pt x="48" y="24"/>
                    <a:pt x="48" y="26"/>
                  </a:cubicBezTo>
                  <a:cubicBezTo>
                    <a:pt x="48" y="29"/>
                    <a:pt x="49" y="33"/>
                    <a:pt x="46" y="35"/>
                  </a:cubicBezTo>
                  <a:cubicBezTo>
                    <a:pt x="44" y="37"/>
                    <a:pt x="40" y="35"/>
                    <a:pt x="36" y="33"/>
                  </a:cubicBezTo>
                  <a:cubicBezTo>
                    <a:pt x="33" y="32"/>
                    <a:pt x="33" y="32"/>
                    <a:pt x="33" y="32"/>
                  </a:cubicBezTo>
                  <a:cubicBezTo>
                    <a:pt x="25" y="29"/>
                    <a:pt x="19" y="31"/>
                    <a:pt x="15" y="36"/>
                  </a:cubicBezTo>
                  <a:cubicBezTo>
                    <a:pt x="12" y="42"/>
                    <a:pt x="12" y="52"/>
                    <a:pt x="17" y="57"/>
                  </a:cubicBezTo>
                  <a:cubicBezTo>
                    <a:pt x="14" y="60"/>
                    <a:pt x="14" y="63"/>
                    <a:pt x="15" y="68"/>
                  </a:cubicBezTo>
                  <a:cubicBezTo>
                    <a:pt x="15" y="70"/>
                    <a:pt x="15" y="72"/>
                    <a:pt x="14" y="74"/>
                  </a:cubicBezTo>
                  <a:cubicBezTo>
                    <a:pt x="13" y="75"/>
                    <a:pt x="12" y="76"/>
                    <a:pt x="10" y="77"/>
                  </a:cubicBezTo>
                  <a:cubicBezTo>
                    <a:pt x="9" y="77"/>
                    <a:pt x="7" y="78"/>
                    <a:pt x="6" y="79"/>
                  </a:cubicBezTo>
                  <a:cubicBezTo>
                    <a:pt x="1" y="83"/>
                    <a:pt x="0" y="91"/>
                    <a:pt x="2" y="97"/>
                  </a:cubicBezTo>
                  <a:cubicBezTo>
                    <a:pt x="4" y="102"/>
                    <a:pt x="8" y="106"/>
                    <a:pt x="14" y="108"/>
                  </a:cubicBezTo>
                  <a:cubicBezTo>
                    <a:pt x="15" y="108"/>
                    <a:pt x="17" y="109"/>
                    <a:pt x="19" y="109"/>
                  </a:cubicBezTo>
                  <a:cubicBezTo>
                    <a:pt x="17" y="115"/>
                    <a:pt x="18" y="121"/>
                    <a:pt x="20" y="125"/>
                  </a:cubicBezTo>
                  <a:cubicBezTo>
                    <a:pt x="24" y="131"/>
                    <a:pt x="31" y="133"/>
                    <a:pt x="38" y="132"/>
                  </a:cubicBezTo>
                  <a:cubicBezTo>
                    <a:pt x="45" y="131"/>
                    <a:pt x="52" y="126"/>
                    <a:pt x="54" y="119"/>
                  </a:cubicBezTo>
                  <a:cubicBezTo>
                    <a:pt x="55" y="119"/>
                    <a:pt x="56" y="120"/>
                    <a:pt x="57" y="121"/>
                  </a:cubicBezTo>
                  <a:cubicBezTo>
                    <a:pt x="61" y="123"/>
                    <a:pt x="65" y="126"/>
                    <a:pt x="72" y="125"/>
                  </a:cubicBezTo>
                  <a:cubicBezTo>
                    <a:pt x="75" y="125"/>
                    <a:pt x="75" y="125"/>
                    <a:pt x="75" y="125"/>
                  </a:cubicBezTo>
                  <a:cubicBezTo>
                    <a:pt x="79" y="124"/>
                    <a:pt x="82" y="124"/>
                    <a:pt x="86" y="125"/>
                  </a:cubicBezTo>
                  <a:cubicBezTo>
                    <a:pt x="102" y="131"/>
                    <a:pt x="118" y="128"/>
                    <a:pt x="133" y="125"/>
                  </a:cubicBezTo>
                  <a:cubicBezTo>
                    <a:pt x="140" y="123"/>
                    <a:pt x="140" y="123"/>
                    <a:pt x="140" y="123"/>
                  </a:cubicBezTo>
                  <a:cubicBezTo>
                    <a:pt x="146" y="122"/>
                    <a:pt x="152" y="121"/>
                    <a:pt x="158" y="120"/>
                  </a:cubicBezTo>
                  <a:cubicBezTo>
                    <a:pt x="160" y="120"/>
                    <a:pt x="162" y="120"/>
                    <a:pt x="163" y="120"/>
                  </a:cubicBezTo>
                  <a:cubicBezTo>
                    <a:pt x="166" y="120"/>
                    <a:pt x="169" y="120"/>
                    <a:pt x="172" y="119"/>
                  </a:cubicBezTo>
                  <a:cubicBezTo>
                    <a:pt x="173" y="119"/>
                    <a:pt x="175" y="120"/>
                    <a:pt x="174" y="119"/>
                  </a:cubicBezTo>
                  <a:cubicBezTo>
                    <a:pt x="173" y="119"/>
                    <a:pt x="168" y="119"/>
                    <a:pt x="168" y="119"/>
                  </a:cubicBezTo>
                  <a:cubicBezTo>
                    <a:pt x="159" y="118"/>
                    <a:pt x="150" y="119"/>
                    <a:pt x="142" y="121"/>
                  </a:cubicBezTo>
                  <a:cubicBezTo>
                    <a:pt x="139" y="121"/>
                    <a:pt x="137" y="122"/>
                    <a:pt x="134" y="122"/>
                  </a:cubicBezTo>
                  <a:cubicBezTo>
                    <a:pt x="122" y="124"/>
                    <a:pt x="110" y="127"/>
                    <a:pt x="97" y="125"/>
                  </a:cubicBezTo>
                  <a:cubicBezTo>
                    <a:pt x="94" y="125"/>
                    <a:pt x="90" y="124"/>
                    <a:pt x="87" y="123"/>
                  </a:cubicBezTo>
                  <a:cubicBezTo>
                    <a:pt x="83" y="121"/>
                    <a:pt x="79" y="122"/>
                    <a:pt x="75" y="122"/>
                  </a:cubicBezTo>
                  <a:cubicBezTo>
                    <a:pt x="71" y="123"/>
                    <a:pt x="71" y="123"/>
                    <a:pt x="71" y="123"/>
                  </a:cubicBezTo>
                  <a:cubicBezTo>
                    <a:pt x="66" y="123"/>
                    <a:pt x="63" y="121"/>
                    <a:pt x="59" y="118"/>
                  </a:cubicBezTo>
                  <a:cubicBezTo>
                    <a:pt x="57" y="117"/>
                    <a:pt x="55" y="116"/>
                    <a:pt x="54" y="115"/>
                  </a:cubicBezTo>
                  <a:cubicBezTo>
                    <a:pt x="53" y="115"/>
                    <a:pt x="52" y="115"/>
                    <a:pt x="52" y="115"/>
                  </a:cubicBezTo>
                  <a:cubicBezTo>
                    <a:pt x="51" y="115"/>
                    <a:pt x="51" y="117"/>
                    <a:pt x="51" y="117"/>
                  </a:cubicBezTo>
                  <a:cubicBezTo>
                    <a:pt x="51" y="118"/>
                    <a:pt x="51" y="119"/>
                    <a:pt x="51" y="119"/>
                  </a:cubicBezTo>
                  <a:cubicBezTo>
                    <a:pt x="50" y="121"/>
                    <a:pt x="50" y="122"/>
                    <a:pt x="49" y="123"/>
                  </a:cubicBezTo>
                  <a:cubicBezTo>
                    <a:pt x="47" y="125"/>
                    <a:pt x="45" y="127"/>
                    <a:pt x="42" y="128"/>
                  </a:cubicBezTo>
                  <a:cubicBezTo>
                    <a:pt x="41" y="129"/>
                    <a:pt x="39" y="129"/>
                    <a:pt x="38" y="129"/>
                  </a:cubicBezTo>
                  <a:cubicBezTo>
                    <a:pt x="31" y="131"/>
                    <a:pt x="26" y="129"/>
                    <a:pt x="23" y="124"/>
                  </a:cubicBezTo>
                  <a:cubicBezTo>
                    <a:pt x="21" y="121"/>
                    <a:pt x="20" y="117"/>
                    <a:pt x="21" y="114"/>
                  </a:cubicBezTo>
                  <a:cubicBezTo>
                    <a:pt x="21" y="112"/>
                    <a:pt x="22" y="110"/>
                    <a:pt x="22" y="108"/>
                  </a:cubicBezTo>
                  <a:cubicBezTo>
                    <a:pt x="22" y="107"/>
                    <a:pt x="21" y="106"/>
                    <a:pt x="19" y="106"/>
                  </a:cubicBezTo>
                  <a:cubicBezTo>
                    <a:pt x="18" y="106"/>
                    <a:pt x="16" y="106"/>
                    <a:pt x="15" y="105"/>
                  </a:cubicBezTo>
                  <a:cubicBezTo>
                    <a:pt x="10" y="104"/>
                    <a:pt x="6" y="100"/>
                    <a:pt x="4" y="96"/>
                  </a:cubicBezTo>
                  <a:cubicBezTo>
                    <a:pt x="3" y="91"/>
                    <a:pt x="4" y="84"/>
                    <a:pt x="8" y="81"/>
                  </a:cubicBezTo>
                  <a:cubicBezTo>
                    <a:pt x="9" y="80"/>
                    <a:pt x="10" y="80"/>
                    <a:pt x="11" y="79"/>
                  </a:cubicBezTo>
                  <a:cubicBezTo>
                    <a:pt x="13" y="78"/>
                    <a:pt x="15" y="77"/>
                    <a:pt x="16" y="76"/>
                  </a:cubicBezTo>
                  <a:cubicBezTo>
                    <a:pt x="18" y="73"/>
                    <a:pt x="18" y="70"/>
                    <a:pt x="17" y="67"/>
                  </a:cubicBezTo>
                  <a:cubicBezTo>
                    <a:pt x="17" y="65"/>
                    <a:pt x="17" y="61"/>
                    <a:pt x="19" y="59"/>
                  </a:cubicBezTo>
                  <a:cubicBezTo>
                    <a:pt x="22" y="57"/>
                    <a:pt x="17" y="54"/>
                    <a:pt x="16" y="52"/>
                  </a:cubicBezTo>
                  <a:cubicBezTo>
                    <a:pt x="15" y="49"/>
                    <a:pt x="15" y="46"/>
                    <a:pt x="16" y="43"/>
                  </a:cubicBezTo>
                  <a:cubicBezTo>
                    <a:pt x="16" y="41"/>
                    <a:pt x="17" y="39"/>
                    <a:pt x="18" y="38"/>
                  </a:cubicBezTo>
                  <a:cubicBezTo>
                    <a:pt x="21" y="33"/>
                    <a:pt x="26" y="32"/>
                    <a:pt x="33" y="35"/>
                  </a:cubicBezTo>
                  <a:cubicBezTo>
                    <a:pt x="35" y="36"/>
                    <a:pt x="35" y="36"/>
                    <a:pt x="35" y="36"/>
                  </a:cubicBezTo>
                  <a:cubicBezTo>
                    <a:pt x="39" y="37"/>
                    <a:pt x="44" y="40"/>
                    <a:pt x="48" y="37"/>
                  </a:cubicBezTo>
                  <a:cubicBezTo>
                    <a:pt x="51" y="34"/>
                    <a:pt x="51" y="29"/>
                    <a:pt x="50" y="25"/>
                  </a:cubicBezTo>
                  <a:cubicBezTo>
                    <a:pt x="50" y="24"/>
                    <a:pt x="50" y="23"/>
                    <a:pt x="50" y="22"/>
                  </a:cubicBezTo>
                  <a:cubicBezTo>
                    <a:pt x="50" y="18"/>
                    <a:pt x="51" y="13"/>
                    <a:pt x="55" y="12"/>
                  </a:cubicBezTo>
                  <a:cubicBezTo>
                    <a:pt x="60" y="10"/>
                    <a:pt x="66" y="14"/>
                    <a:pt x="69" y="18"/>
                  </a:cubicBezTo>
                  <a:cubicBezTo>
                    <a:pt x="69" y="19"/>
                    <a:pt x="69" y="19"/>
                    <a:pt x="69" y="19"/>
                  </a:cubicBezTo>
                  <a:cubicBezTo>
                    <a:pt x="70" y="21"/>
                    <a:pt x="71" y="23"/>
                    <a:pt x="73" y="23"/>
                  </a:cubicBezTo>
                  <a:cubicBezTo>
                    <a:pt x="76" y="25"/>
                    <a:pt x="80" y="22"/>
                    <a:pt x="83" y="20"/>
                  </a:cubicBezTo>
                  <a:cubicBezTo>
                    <a:pt x="85" y="19"/>
                    <a:pt x="86" y="18"/>
                    <a:pt x="88" y="17"/>
                  </a:cubicBezTo>
                  <a:cubicBezTo>
                    <a:pt x="90" y="17"/>
                    <a:pt x="92" y="18"/>
                    <a:pt x="95" y="19"/>
                  </a:cubicBezTo>
                  <a:cubicBezTo>
                    <a:pt x="98" y="20"/>
                    <a:pt x="101" y="21"/>
                    <a:pt x="104" y="20"/>
                  </a:cubicBezTo>
                  <a:cubicBezTo>
                    <a:pt x="108" y="19"/>
                    <a:pt x="110" y="14"/>
                    <a:pt x="111" y="11"/>
                  </a:cubicBezTo>
                  <a:cubicBezTo>
                    <a:pt x="112" y="8"/>
                    <a:pt x="112" y="8"/>
                    <a:pt x="112" y="8"/>
                  </a:cubicBezTo>
                  <a:cubicBezTo>
                    <a:pt x="115" y="4"/>
                    <a:pt x="118" y="2"/>
                    <a:pt x="125" y="2"/>
                  </a:cubicBezTo>
                  <a:cubicBezTo>
                    <a:pt x="131" y="2"/>
                    <a:pt x="139" y="10"/>
                    <a:pt x="141" y="16"/>
                  </a:cubicBezTo>
                  <a:cubicBezTo>
                    <a:pt x="141" y="18"/>
                    <a:pt x="141" y="20"/>
                    <a:pt x="141" y="21"/>
                  </a:cubicBezTo>
                  <a:cubicBezTo>
                    <a:pt x="140" y="24"/>
                    <a:pt x="137" y="27"/>
                    <a:pt x="134" y="27"/>
                  </a:cubicBezTo>
                  <a:cubicBezTo>
                    <a:pt x="131" y="26"/>
                    <a:pt x="129" y="24"/>
                    <a:pt x="128" y="20"/>
                  </a:cubicBezTo>
                  <a:cubicBezTo>
                    <a:pt x="127" y="17"/>
                    <a:pt x="125" y="17"/>
                    <a:pt x="124" y="17"/>
                  </a:cubicBezTo>
                  <a:cubicBezTo>
                    <a:pt x="121" y="17"/>
                    <a:pt x="119" y="21"/>
                    <a:pt x="119" y="24"/>
                  </a:cubicBezTo>
                  <a:cubicBezTo>
                    <a:pt x="118" y="29"/>
                    <a:pt x="124" y="33"/>
                    <a:pt x="130" y="34"/>
                  </a:cubicBezTo>
                  <a:cubicBezTo>
                    <a:pt x="136" y="36"/>
                    <a:pt x="141" y="36"/>
                    <a:pt x="144" y="33"/>
                  </a:cubicBezTo>
                  <a:cubicBezTo>
                    <a:pt x="147" y="30"/>
                    <a:pt x="148" y="27"/>
                    <a:pt x="149" y="25"/>
                  </a:cubicBezTo>
                  <a:cubicBezTo>
                    <a:pt x="149" y="22"/>
                    <a:pt x="150" y="20"/>
                    <a:pt x="152" y="18"/>
                  </a:cubicBezTo>
                  <a:cubicBezTo>
                    <a:pt x="153" y="16"/>
                    <a:pt x="156" y="15"/>
                    <a:pt x="158" y="15"/>
                  </a:cubicBezTo>
                  <a:cubicBezTo>
                    <a:pt x="162" y="15"/>
                    <a:pt x="167" y="17"/>
                    <a:pt x="170" y="20"/>
                  </a:cubicBezTo>
                  <a:cubicBezTo>
                    <a:pt x="170" y="20"/>
                    <a:pt x="171" y="20"/>
                    <a:pt x="171" y="20"/>
                  </a:cubicBezTo>
                  <a:cubicBezTo>
                    <a:pt x="171" y="21"/>
                    <a:pt x="171" y="21"/>
                    <a:pt x="172" y="22"/>
                  </a:cubicBezTo>
                  <a:cubicBezTo>
                    <a:pt x="173" y="25"/>
                    <a:pt x="172" y="28"/>
                    <a:pt x="172" y="30"/>
                  </a:cubicBezTo>
                  <a:cubicBezTo>
                    <a:pt x="170" y="36"/>
                    <a:pt x="168" y="37"/>
                    <a:pt x="166" y="36"/>
                  </a:cubicBezTo>
                  <a:cubicBezTo>
                    <a:pt x="165" y="36"/>
                    <a:pt x="164" y="36"/>
                    <a:pt x="163" y="35"/>
                  </a:cubicBezTo>
                  <a:cubicBezTo>
                    <a:pt x="161" y="34"/>
                    <a:pt x="158" y="33"/>
                    <a:pt x="156" y="34"/>
                  </a:cubicBezTo>
                  <a:cubicBezTo>
                    <a:pt x="155" y="35"/>
                    <a:pt x="154" y="35"/>
                    <a:pt x="154" y="37"/>
                  </a:cubicBezTo>
                  <a:cubicBezTo>
                    <a:pt x="153" y="39"/>
                    <a:pt x="153" y="41"/>
                    <a:pt x="154" y="42"/>
                  </a:cubicBezTo>
                  <a:cubicBezTo>
                    <a:pt x="155" y="44"/>
                    <a:pt x="156" y="46"/>
                    <a:pt x="158" y="48"/>
                  </a:cubicBezTo>
                  <a:cubicBezTo>
                    <a:pt x="160" y="50"/>
                    <a:pt x="160" y="50"/>
                    <a:pt x="160" y="50"/>
                  </a:cubicBezTo>
                  <a:cubicBezTo>
                    <a:pt x="162" y="51"/>
                    <a:pt x="164" y="54"/>
                    <a:pt x="165" y="56"/>
                  </a:cubicBezTo>
                  <a:cubicBezTo>
                    <a:pt x="165" y="58"/>
                    <a:pt x="163" y="59"/>
                    <a:pt x="162" y="61"/>
                  </a:cubicBezTo>
                  <a:cubicBezTo>
                    <a:pt x="160" y="62"/>
                    <a:pt x="159" y="63"/>
                    <a:pt x="158" y="65"/>
                  </a:cubicBezTo>
                  <a:cubicBezTo>
                    <a:pt x="158" y="66"/>
                    <a:pt x="158" y="67"/>
                    <a:pt x="158" y="67"/>
                  </a:cubicBezTo>
                  <a:cubicBezTo>
                    <a:pt x="158" y="68"/>
                    <a:pt x="158" y="69"/>
                    <a:pt x="158" y="70"/>
                  </a:cubicBezTo>
                  <a:cubicBezTo>
                    <a:pt x="157" y="74"/>
                    <a:pt x="157" y="74"/>
                    <a:pt x="157" y="74"/>
                  </a:cubicBezTo>
                  <a:cubicBezTo>
                    <a:pt x="157" y="74"/>
                    <a:pt x="157" y="74"/>
                    <a:pt x="157" y="74"/>
                  </a:cubicBezTo>
                  <a:cubicBezTo>
                    <a:pt x="156" y="78"/>
                    <a:pt x="154" y="80"/>
                    <a:pt x="151" y="80"/>
                  </a:cubicBezTo>
                  <a:cubicBezTo>
                    <a:pt x="148" y="80"/>
                    <a:pt x="144" y="79"/>
                    <a:pt x="142" y="77"/>
                  </a:cubicBezTo>
                  <a:cubicBezTo>
                    <a:pt x="141" y="76"/>
                    <a:pt x="139" y="74"/>
                    <a:pt x="139" y="71"/>
                  </a:cubicBezTo>
                  <a:cubicBezTo>
                    <a:pt x="139" y="68"/>
                    <a:pt x="140" y="65"/>
                    <a:pt x="142" y="63"/>
                  </a:cubicBezTo>
                  <a:cubicBezTo>
                    <a:pt x="142" y="62"/>
                    <a:pt x="143" y="61"/>
                    <a:pt x="145" y="61"/>
                  </a:cubicBezTo>
                  <a:cubicBezTo>
                    <a:pt x="147" y="60"/>
                    <a:pt x="148" y="60"/>
                    <a:pt x="147" y="57"/>
                  </a:cubicBezTo>
                  <a:cubicBezTo>
                    <a:pt x="146" y="46"/>
                    <a:pt x="137" y="39"/>
                    <a:pt x="123" y="37"/>
                  </a:cubicBezTo>
                  <a:cubicBezTo>
                    <a:pt x="115" y="37"/>
                    <a:pt x="108" y="39"/>
                    <a:pt x="103" y="44"/>
                  </a:cubicBezTo>
                  <a:cubicBezTo>
                    <a:pt x="101" y="47"/>
                    <a:pt x="100" y="49"/>
                    <a:pt x="100" y="51"/>
                  </a:cubicBezTo>
                  <a:cubicBezTo>
                    <a:pt x="100" y="53"/>
                    <a:pt x="102" y="55"/>
                    <a:pt x="104" y="56"/>
                  </a:cubicBezTo>
                  <a:cubicBezTo>
                    <a:pt x="107" y="57"/>
                    <a:pt x="110" y="57"/>
                    <a:pt x="113" y="58"/>
                  </a:cubicBezTo>
                  <a:cubicBezTo>
                    <a:pt x="117" y="58"/>
                    <a:pt x="121" y="59"/>
                    <a:pt x="123" y="61"/>
                  </a:cubicBezTo>
                  <a:cubicBezTo>
                    <a:pt x="125" y="62"/>
                    <a:pt x="126" y="64"/>
                    <a:pt x="126" y="66"/>
                  </a:cubicBezTo>
                  <a:cubicBezTo>
                    <a:pt x="125" y="69"/>
                    <a:pt x="123" y="72"/>
                    <a:pt x="120" y="73"/>
                  </a:cubicBezTo>
                  <a:cubicBezTo>
                    <a:pt x="118" y="75"/>
                    <a:pt x="115" y="75"/>
                    <a:pt x="112" y="74"/>
                  </a:cubicBezTo>
                  <a:cubicBezTo>
                    <a:pt x="109" y="73"/>
                    <a:pt x="109" y="73"/>
                    <a:pt x="109" y="73"/>
                  </a:cubicBezTo>
                  <a:cubicBezTo>
                    <a:pt x="107" y="72"/>
                    <a:pt x="104" y="71"/>
                    <a:pt x="102" y="72"/>
                  </a:cubicBezTo>
                  <a:cubicBezTo>
                    <a:pt x="96" y="72"/>
                    <a:pt x="95" y="76"/>
                    <a:pt x="94" y="79"/>
                  </a:cubicBezTo>
                  <a:cubicBezTo>
                    <a:pt x="93" y="81"/>
                    <a:pt x="93" y="83"/>
                    <a:pt x="91" y="84"/>
                  </a:cubicBezTo>
                  <a:cubicBezTo>
                    <a:pt x="88" y="88"/>
                    <a:pt x="81" y="89"/>
                    <a:pt x="77" y="86"/>
                  </a:cubicBezTo>
                  <a:cubicBezTo>
                    <a:pt x="72" y="82"/>
                    <a:pt x="73" y="76"/>
                    <a:pt x="77" y="72"/>
                  </a:cubicBezTo>
                  <a:cubicBezTo>
                    <a:pt x="79" y="69"/>
                    <a:pt x="79" y="69"/>
                    <a:pt x="79" y="69"/>
                  </a:cubicBezTo>
                  <a:cubicBezTo>
                    <a:pt x="82" y="66"/>
                    <a:pt x="85" y="63"/>
                    <a:pt x="85" y="59"/>
                  </a:cubicBezTo>
                  <a:cubicBezTo>
                    <a:pt x="85" y="57"/>
                    <a:pt x="84" y="56"/>
                    <a:pt x="82" y="54"/>
                  </a:cubicBezTo>
                  <a:cubicBezTo>
                    <a:pt x="77" y="50"/>
                    <a:pt x="69" y="50"/>
                    <a:pt x="63" y="52"/>
                  </a:cubicBezTo>
                  <a:cubicBezTo>
                    <a:pt x="56" y="54"/>
                    <a:pt x="51" y="59"/>
                    <a:pt x="48" y="66"/>
                  </a:cubicBezTo>
                  <a:cubicBezTo>
                    <a:pt x="45" y="74"/>
                    <a:pt x="45" y="83"/>
                    <a:pt x="49" y="90"/>
                  </a:cubicBezTo>
                  <a:cubicBezTo>
                    <a:pt x="58" y="104"/>
                    <a:pt x="75" y="109"/>
                    <a:pt x="88" y="112"/>
                  </a:cubicBezTo>
                  <a:cubicBezTo>
                    <a:pt x="94" y="113"/>
                    <a:pt x="94" y="113"/>
                    <a:pt x="94" y="113"/>
                  </a:cubicBezTo>
                  <a:cubicBezTo>
                    <a:pt x="100" y="114"/>
                    <a:pt x="100" y="114"/>
                    <a:pt x="100" y="114"/>
                  </a:cubicBezTo>
                  <a:cubicBezTo>
                    <a:pt x="109" y="116"/>
                    <a:pt x="117" y="117"/>
                    <a:pt x="127" y="117"/>
                  </a:cubicBezTo>
                  <a:cubicBezTo>
                    <a:pt x="128" y="117"/>
                    <a:pt x="128" y="117"/>
                    <a:pt x="128" y="117"/>
                  </a:cubicBezTo>
                  <a:cubicBezTo>
                    <a:pt x="144" y="117"/>
                    <a:pt x="162" y="115"/>
                    <a:pt x="178" y="117"/>
                  </a:cubicBezTo>
                  <a:cubicBezTo>
                    <a:pt x="183" y="117"/>
                    <a:pt x="192" y="118"/>
                    <a:pt x="193" y="119"/>
                  </a:cubicBezTo>
                  <a:cubicBezTo>
                    <a:pt x="190" y="117"/>
                    <a:pt x="183" y="116"/>
                    <a:pt x="178" y="116"/>
                  </a:cubicBezTo>
                  <a:cubicBezTo>
                    <a:pt x="161" y="113"/>
                    <a:pt x="144" y="114"/>
                    <a:pt x="128" y="114"/>
                  </a:cubicBezTo>
                  <a:cubicBezTo>
                    <a:pt x="127" y="114"/>
                    <a:pt x="127" y="114"/>
                    <a:pt x="127" y="114"/>
                  </a:cubicBezTo>
                  <a:cubicBezTo>
                    <a:pt x="118" y="114"/>
                    <a:pt x="109" y="114"/>
                    <a:pt x="101" y="112"/>
                  </a:cubicBezTo>
                  <a:cubicBezTo>
                    <a:pt x="95" y="111"/>
                    <a:pt x="95" y="111"/>
                    <a:pt x="95" y="111"/>
                  </a:cubicBezTo>
                  <a:cubicBezTo>
                    <a:pt x="88" y="109"/>
                    <a:pt x="88" y="109"/>
                    <a:pt x="88" y="109"/>
                  </a:cubicBezTo>
                  <a:cubicBezTo>
                    <a:pt x="75" y="106"/>
                    <a:pt x="59" y="102"/>
                    <a:pt x="51" y="88"/>
                  </a:cubicBezTo>
                  <a:cubicBezTo>
                    <a:pt x="48" y="82"/>
                    <a:pt x="48" y="74"/>
                    <a:pt x="50" y="67"/>
                  </a:cubicBezTo>
                  <a:cubicBezTo>
                    <a:pt x="53" y="61"/>
                    <a:pt x="58" y="56"/>
                    <a:pt x="64" y="54"/>
                  </a:cubicBezTo>
                  <a:cubicBezTo>
                    <a:pt x="69" y="52"/>
                    <a:pt x="77" y="53"/>
                    <a:pt x="80" y="56"/>
                  </a:cubicBezTo>
                  <a:cubicBezTo>
                    <a:pt x="82" y="57"/>
                    <a:pt x="82" y="58"/>
                    <a:pt x="82" y="59"/>
                  </a:cubicBezTo>
                  <a:cubicBezTo>
                    <a:pt x="82" y="62"/>
                    <a:pt x="80" y="65"/>
                    <a:pt x="77" y="67"/>
                  </a:cubicBezTo>
                  <a:cubicBezTo>
                    <a:pt x="74" y="70"/>
                    <a:pt x="74" y="70"/>
                    <a:pt x="74" y="70"/>
                  </a:cubicBezTo>
                  <a:cubicBezTo>
                    <a:pt x="71" y="75"/>
                    <a:pt x="69" y="83"/>
                    <a:pt x="75" y="87"/>
                  </a:cubicBezTo>
                  <a:cubicBezTo>
                    <a:pt x="80" y="92"/>
                    <a:pt x="88" y="91"/>
                    <a:pt x="93" y="86"/>
                  </a:cubicBezTo>
                  <a:cubicBezTo>
                    <a:pt x="95" y="84"/>
                    <a:pt x="96" y="82"/>
                    <a:pt x="96" y="80"/>
                  </a:cubicBezTo>
                  <a:cubicBezTo>
                    <a:pt x="97" y="77"/>
                    <a:pt x="98" y="75"/>
                    <a:pt x="102" y="74"/>
                  </a:cubicBezTo>
                  <a:cubicBezTo>
                    <a:pt x="102" y="74"/>
                    <a:pt x="102" y="74"/>
                    <a:pt x="102" y="74"/>
                  </a:cubicBezTo>
                  <a:cubicBezTo>
                    <a:pt x="104" y="74"/>
                    <a:pt x="106" y="75"/>
                    <a:pt x="108" y="76"/>
                  </a:cubicBezTo>
                  <a:cubicBezTo>
                    <a:pt x="111" y="77"/>
                    <a:pt x="111" y="77"/>
                    <a:pt x="111" y="77"/>
                  </a:cubicBezTo>
                  <a:cubicBezTo>
                    <a:pt x="115" y="77"/>
                    <a:pt x="118" y="78"/>
                    <a:pt x="122" y="76"/>
                  </a:cubicBezTo>
                  <a:cubicBezTo>
                    <a:pt x="125" y="73"/>
                    <a:pt x="128" y="70"/>
                    <a:pt x="128" y="66"/>
                  </a:cubicBezTo>
                  <a:cubicBezTo>
                    <a:pt x="128" y="63"/>
                    <a:pt x="127" y="61"/>
                    <a:pt x="125" y="59"/>
                  </a:cubicBezTo>
                  <a:cubicBezTo>
                    <a:pt x="122" y="56"/>
                    <a:pt x="117" y="56"/>
                    <a:pt x="113" y="55"/>
                  </a:cubicBezTo>
                  <a:cubicBezTo>
                    <a:pt x="110" y="55"/>
                    <a:pt x="108" y="55"/>
                    <a:pt x="105" y="53"/>
                  </a:cubicBezTo>
                  <a:cubicBezTo>
                    <a:pt x="104" y="53"/>
                    <a:pt x="103" y="52"/>
                    <a:pt x="103" y="51"/>
                  </a:cubicBezTo>
                  <a:cubicBezTo>
                    <a:pt x="102" y="50"/>
                    <a:pt x="103" y="48"/>
                    <a:pt x="105" y="46"/>
                  </a:cubicBezTo>
                  <a:cubicBezTo>
                    <a:pt x="109" y="41"/>
                    <a:pt x="116" y="39"/>
                    <a:pt x="123" y="40"/>
                  </a:cubicBezTo>
                  <a:cubicBezTo>
                    <a:pt x="136" y="41"/>
                    <a:pt x="144" y="48"/>
                    <a:pt x="145" y="58"/>
                  </a:cubicBezTo>
                  <a:cubicBezTo>
                    <a:pt x="139" y="60"/>
                    <a:pt x="137" y="64"/>
                    <a:pt x="137" y="71"/>
                  </a:cubicBezTo>
                  <a:cubicBezTo>
                    <a:pt x="137" y="74"/>
                    <a:pt x="138" y="77"/>
                    <a:pt x="140" y="79"/>
                  </a:cubicBezTo>
                  <a:cubicBezTo>
                    <a:pt x="143" y="82"/>
                    <a:pt x="147" y="83"/>
                    <a:pt x="151" y="83"/>
                  </a:cubicBezTo>
                  <a:cubicBezTo>
                    <a:pt x="155" y="82"/>
                    <a:pt x="157" y="81"/>
                    <a:pt x="159" y="77"/>
                  </a:cubicBezTo>
                  <a:cubicBezTo>
                    <a:pt x="162" y="82"/>
                    <a:pt x="167" y="86"/>
                    <a:pt x="170" y="87"/>
                  </a:cubicBezTo>
                  <a:cubicBezTo>
                    <a:pt x="174" y="90"/>
                    <a:pt x="178" y="92"/>
                    <a:pt x="184" y="94"/>
                  </a:cubicBezTo>
                  <a:cubicBezTo>
                    <a:pt x="188" y="95"/>
                    <a:pt x="188" y="95"/>
                    <a:pt x="188" y="95"/>
                  </a:cubicBezTo>
                  <a:cubicBezTo>
                    <a:pt x="192" y="95"/>
                    <a:pt x="195" y="96"/>
                    <a:pt x="197" y="98"/>
                  </a:cubicBezTo>
                  <a:cubicBezTo>
                    <a:pt x="199" y="99"/>
                    <a:pt x="199" y="101"/>
                    <a:pt x="200" y="103"/>
                  </a:cubicBezTo>
                  <a:cubicBezTo>
                    <a:pt x="200" y="106"/>
                    <a:pt x="200" y="106"/>
                    <a:pt x="200" y="106"/>
                  </a:cubicBezTo>
                  <a:cubicBezTo>
                    <a:pt x="202" y="109"/>
                    <a:pt x="204" y="112"/>
                    <a:pt x="208" y="113"/>
                  </a:cubicBezTo>
                  <a:cubicBezTo>
                    <a:pt x="212" y="114"/>
                    <a:pt x="217" y="114"/>
                    <a:pt x="220" y="112"/>
                  </a:cubicBezTo>
                  <a:cubicBezTo>
                    <a:pt x="222" y="111"/>
                    <a:pt x="223" y="109"/>
                    <a:pt x="224" y="108"/>
                  </a:cubicBezTo>
                  <a:cubicBezTo>
                    <a:pt x="226" y="106"/>
                    <a:pt x="228" y="104"/>
                    <a:pt x="230" y="104"/>
                  </a:cubicBezTo>
                  <a:cubicBezTo>
                    <a:pt x="232" y="104"/>
                    <a:pt x="234" y="104"/>
                    <a:pt x="236" y="106"/>
                  </a:cubicBezTo>
                  <a:cubicBezTo>
                    <a:pt x="237" y="107"/>
                    <a:pt x="237" y="108"/>
                    <a:pt x="238" y="109"/>
                  </a:cubicBezTo>
                  <a:cubicBezTo>
                    <a:pt x="239" y="111"/>
                    <a:pt x="240" y="114"/>
                    <a:pt x="242" y="115"/>
                  </a:cubicBezTo>
                  <a:cubicBezTo>
                    <a:pt x="245" y="116"/>
                    <a:pt x="247" y="116"/>
                    <a:pt x="249" y="116"/>
                  </a:cubicBezTo>
                  <a:cubicBezTo>
                    <a:pt x="253" y="114"/>
                    <a:pt x="257" y="110"/>
                    <a:pt x="259" y="106"/>
                  </a:cubicBezTo>
                  <a:cubicBezTo>
                    <a:pt x="261" y="101"/>
                    <a:pt x="265" y="100"/>
                    <a:pt x="273" y="101"/>
                  </a:cubicBezTo>
                  <a:cubicBezTo>
                    <a:pt x="278" y="101"/>
                    <a:pt x="283" y="102"/>
                    <a:pt x="289" y="102"/>
                  </a:cubicBezTo>
                  <a:cubicBezTo>
                    <a:pt x="298" y="102"/>
                    <a:pt x="307" y="100"/>
                    <a:pt x="316" y="99"/>
                  </a:cubicBezTo>
                  <a:cubicBezTo>
                    <a:pt x="322" y="98"/>
                    <a:pt x="329" y="97"/>
                    <a:pt x="335" y="97"/>
                  </a:cubicBezTo>
                  <a:cubicBezTo>
                    <a:pt x="351" y="95"/>
                    <a:pt x="366" y="95"/>
                    <a:pt x="382" y="97"/>
                  </a:cubicBezTo>
                  <a:cubicBezTo>
                    <a:pt x="376" y="95"/>
                    <a:pt x="373" y="94"/>
                    <a:pt x="369" y="94"/>
                  </a:cubicBezTo>
                  <a:cubicBezTo>
                    <a:pt x="361" y="92"/>
                    <a:pt x="354" y="91"/>
                    <a:pt x="346" y="90"/>
                  </a:cubicBezTo>
                  <a:cubicBezTo>
                    <a:pt x="341" y="90"/>
                    <a:pt x="336" y="89"/>
                    <a:pt x="331" y="89"/>
                  </a:cubicBezTo>
                  <a:close/>
                  <a:moveTo>
                    <a:pt x="335" y="94"/>
                  </a:moveTo>
                  <a:cubicBezTo>
                    <a:pt x="329" y="94"/>
                    <a:pt x="322" y="96"/>
                    <a:pt x="315" y="97"/>
                  </a:cubicBezTo>
                  <a:cubicBezTo>
                    <a:pt x="307" y="98"/>
                    <a:pt x="298" y="99"/>
                    <a:pt x="289" y="99"/>
                  </a:cubicBezTo>
                  <a:cubicBezTo>
                    <a:pt x="283" y="99"/>
                    <a:pt x="278" y="99"/>
                    <a:pt x="273" y="98"/>
                  </a:cubicBezTo>
                  <a:cubicBezTo>
                    <a:pt x="265" y="97"/>
                    <a:pt x="259" y="99"/>
                    <a:pt x="256" y="105"/>
                  </a:cubicBezTo>
                  <a:cubicBezTo>
                    <a:pt x="255" y="107"/>
                    <a:pt x="252" y="112"/>
                    <a:pt x="248" y="113"/>
                  </a:cubicBezTo>
                  <a:cubicBezTo>
                    <a:pt x="247" y="114"/>
                    <a:pt x="245" y="113"/>
                    <a:pt x="244" y="113"/>
                  </a:cubicBezTo>
                  <a:cubicBezTo>
                    <a:pt x="242" y="112"/>
                    <a:pt x="241" y="110"/>
                    <a:pt x="240" y="108"/>
                  </a:cubicBezTo>
                  <a:cubicBezTo>
                    <a:pt x="240" y="107"/>
                    <a:pt x="239" y="105"/>
                    <a:pt x="238" y="104"/>
                  </a:cubicBezTo>
                  <a:cubicBezTo>
                    <a:pt x="236" y="102"/>
                    <a:pt x="233" y="101"/>
                    <a:pt x="230" y="102"/>
                  </a:cubicBezTo>
                  <a:cubicBezTo>
                    <a:pt x="226" y="102"/>
                    <a:pt x="224" y="104"/>
                    <a:pt x="222" y="106"/>
                  </a:cubicBezTo>
                  <a:cubicBezTo>
                    <a:pt x="221" y="108"/>
                    <a:pt x="220" y="109"/>
                    <a:pt x="219" y="109"/>
                  </a:cubicBezTo>
                  <a:cubicBezTo>
                    <a:pt x="216" y="111"/>
                    <a:pt x="212" y="112"/>
                    <a:pt x="209" y="111"/>
                  </a:cubicBezTo>
                  <a:cubicBezTo>
                    <a:pt x="206" y="110"/>
                    <a:pt x="204" y="108"/>
                    <a:pt x="203" y="105"/>
                  </a:cubicBezTo>
                  <a:cubicBezTo>
                    <a:pt x="202" y="103"/>
                    <a:pt x="202" y="103"/>
                    <a:pt x="202" y="103"/>
                  </a:cubicBezTo>
                  <a:cubicBezTo>
                    <a:pt x="202" y="100"/>
                    <a:pt x="201" y="98"/>
                    <a:pt x="199" y="96"/>
                  </a:cubicBezTo>
                  <a:cubicBezTo>
                    <a:pt x="196" y="93"/>
                    <a:pt x="192" y="93"/>
                    <a:pt x="189" y="92"/>
                  </a:cubicBezTo>
                  <a:cubicBezTo>
                    <a:pt x="185" y="91"/>
                    <a:pt x="185" y="91"/>
                    <a:pt x="185" y="91"/>
                  </a:cubicBezTo>
                  <a:cubicBezTo>
                    <a:pt x="179" y="90"/>
                    <a:pt x="175" y="88"/>
                    <a:pt x="171" y="85"/>
                  </a:cubicBezTo>
                  <a:cubicBezTo>
                    <a:pt x="165" y="81"/>
                    <a:pt x="161" y="77"/>
                    <a:pt x="160" y="74"/>
                  </a:cubicBezTo>
                  <a:cubicBezTo>
                    <a:pt x="160" y="71"/>
                    <a:pt x="160" y="71"/>
                    <a:pt x="160" y="71"/>
                  </a:cubicBezTo>
                  <a:cubicBezTo>
                    <a:pt x="160" y="69"/>
                    <a:pt x="160" y="67"/>
                    <a:pt x="161" y="66"/>
                  </a:cubicBezTo>
                  <a:cubicBezTo>
                    <a:pt x="161" y="65"/>
                    <a:pt x="162" y="63"/>
                    <a:pt x="163" y="62"/>
                  </a:cubicBezTo>
                  <a:cubicBezTo>
                    <a:pt x="165" y="61"/>
                    <a:pt x="167" y="59"/>
                    <a:pt x="167" y="56"/>
                  </a:cubicBezTo>
                  <a:cubicBezTo>
                    <a:pt x="167" y="52"/>
                    <a:pt x="164" y="50"/>
                    <a:pt x="162" y="48"/>
                  </a:cubicBezTo>
                  <a:cubicBezTo>
                    <a:pt x="160" y="46"/>
                    <a:pt x="160" y="46"/>
                    <a:pt x="160" y="46"/>
                  </a:cubicBezTo>
                  <a:cubicBezTo>
                    <a:pt x="159" y="45"/>
                    <a:pt x="157" y="43"/>
                    <a:pt x="156" y="41"/>
                  </a:cubicBezTo>
                  <a:cubicBezTo>
                    <a:pt x="156" y="40"/>
                    <a:pt x="155" y="39"/>
                    <a:pt x="156" y="38"/>
                  </a:cubicBezTo>
                  <a:cubicBezTo>
                    <a:pt x="156" y="37"/>
                    <a:pt x="156" y="37"/>
                    <a:pt x="157" y="37"/>
                  </a:cubicBezTo>
                  <a:cubicBezTo>
                    <a:pt x="158" y="36"/>
                    <a:pt x="160" y="37"/>
                    <a:pt x="162" y="38"/>
                  </a:cubicBezTo>
                  <a:cubicBezTo>
                    <a:pt x="163" y="38"/>
                    <a:pt x="164" y="39"/>
                    <a:pt x="165" y="39"/>
                  </a:cubicBezTo>
                  <a:cubicBezTo>
                    <a:pt x="170" y="40"/>
                    <a:pt x="173" y="37"/>
                    <a:pt x="174" y="31"/>
                  </a:cubicBezTo>
                  <a:cubicBezTo>
                    <a:pt x="175" y="28"/>
                    <a:pt x="175" y="23"/>
                    <a:pt x="173" y="20"/>
                  </a:cubicBezTo>
                  <a:cubicBezTo>
                    <a:pt x="177" y="16"/>
                    <a:pt x="182" y="13"/>
                    <a:pt x="187" y="14"/>
                  </a:cubicBezTo>
                  <a:cubicBezTo>
                    <a:pt x="191" y="14"/>
                    <a:pt x="194" y="17"/>
                    <a:pt x="196" y="20"/>
                  </a:cubicBezTo>
                  <a:cubicBezTo>
                    <a:pt x="197" y="21"/>
                    <a:pt x="198" y="23"/>
                    <a:pt x="199" y="24"/>
                  </a:cubicBezTo>
                  <a:cubicBezTo>
                    <a:pt x="203" y="28"/>
                    <a:pt x="207" y="27"/>
                    <a:pt x="211" y="26"/>
                  </a:cubicBezTo>
                  <a:cubicBezTo>
                    <a:pt x="214" y="25"/>
                    <a:pt x="216" y="25"/>
                    <a:pt x="219" y="26"/>
                  </a:cubicBezTo>
                  <a:cubicBezTo>
                    <a:pt x="220" y="26"/>
                    <a:pt x="221" y="27"/>
                    <a:pt x="222" y="28"/>
                  </a:cubicBezTo>
                  <a:cubicBezTo>
                    <a:pt x="223" y="29"/>
                    <a:pt x="223" y="31"/>
                    <a:pt x="222" y="33"/>
                  </a:cubicBezTo>
                  <a:cubicBezTo>
                    <a:pt x="221" y="36"/>
                    <a:pt x="221" y="36"/>
                    <a:pt x="221" y="36"/>
                  </a:cubicBezTo>
                  <a:cubicBezTo>
                    <a:pt x="220" y="38"/>
                    <a:pt x="218" y="41"/>
                    <a:pt x="220" y="43"/>
                  </a:cubicBezTo>
                  <a:cubicBezTo>
                    <a:pt x="222" y="45"/>
                    <a:pt x="225" y="45"/>
                    <a:pt x="229" y="45"/>
                  </a:cubicBezTo>
                  <a:cubicBezTo>
                    <a:pt x="231" y="45"/>
                    <a:pt x="232" y="45"/>
                    <a:pt x="233" y="45"/>
                  </a:cubicBezTo>
                  <a:cubicBezTo>
                    <a:pt x="237" y="46"/>
                    <a:pt x="239" y="49"/>
                    <a:pt x="240" y="52"/>
                  </a:cubicBezTo>
                  <a:cubicBezTo>
                    <a:pt x="241" y="56"/>
                    <a:pt x="240" y="60"/>
                    <a:pt x="237" y="63"/>
                  </a:cubicBezTo>
                  <a:cubicBezTo>
                    <a:pt x="234" y="65"/>
                    <a:pt x="230" y="64"/>
                    <a:pt x="226" y="64"/>
                  </a:cubicBezTo>
                  <a:cubicBezTo>
                    <a:pt x="221" y="63"/>
                    <a:pt x="215" y="62"/>
                    <a:pt x="213" y="69"/>
                  </a:cubicBezTo>
                  <a:cubicBezTo>
                    <a:pt x="212" y="73"/>
                    <a:pt x="209" y="74"/>
                    <a:pt x="206" y="75"/>
                  </a:cubicBezTo>
                  <a:cubicBezTo>
                    <a:pt x="203" y="75"/>
                    <a:pt x="199" y="74"/>
                    <a:pt x="197" y="72"/>
                  </a:cubicBezTo>
                  <a:cubicBezTo>
                    <a:pt x="194" y="70"/>
                    <a:pt x="193" y="66"/>
                    <a:pt x="193" y="63"/>
                  </a:cubicBezTo>
                  <a:cubicBezTo>
                    <a:pt x="193" y="61"/>
                    <a:pt x="194" y="60"/>
                    <a:pt x="194" y="58"/>
                  </a:cubicBezTo>
                  <a:cubicBezTo>
                    <a:pt x="195" y="55"/>
                    <a:pt x="197" y="52"/>
                    <a:pt x="196" y="49"/>
                  </a:cubicBezTo>
                  <a:cubicBezTo>
                    <a:pt x="195" y="47"/>
                    <a:pt x="194" y="46"/>
                    <a:pt x="192" y="45"/>
                  </a:cubicBezTo>
                  <a:cubicBezTo>
                    <a:pt x="189" y="44"/>
                    <a:pt x="184" y="47"/>
                    <a:pt x="181" y="48"/>
                  </a:cubicBezTo>
                  <a:cubicBezTo>
                    <a:pt x="176" y="52"/>
                    <a:pt x="173" y="58"/>
                    <a:pt x="174" y="64"/>
                  </a:cubicBezTo>
                  <a:cubicBezTo>
                    <a:pt x="177" y="76"/>
                    <a:pt x="189" y="81"/>
                    <a:pt x="200" y="86"/>
                  </a:cubicBezTo>
                  <a:cubicBezTo>
                    <a:pt x="212" y="89"/>
                    <a:pt x="224" y="92"/>
                    <a:pt x="240" y="93"/>
                  </a:cubicBezTo>
                  <a:cubicBezTo>
                    <a:pt x="247" y="94"/>
                    <a:pt x="253" y="94"/>
                    <a:pt x="259" y="94"/>
                  </a:cubicBezTo>
                  <a:cubicBezTo>
                    <a:pt x="270" y="94"/>
                    <a:pt x="281" y="93"/>
                    <a:pt x="292" y="93"/>
                  </a:cubicBezTo>
                  <a:cubicBezTo>
                    <a:pt x="305" y="92"/>
                    <a:pt x="318" y="91"/>
                    <a:pt x="331" y="92"/>
                  </a:cubicBezTo>
                  <a:cubicBezTo>
                    <a:pt x="340" y="92"/>
                    <a:pt x="350" y="93"/>
                    <a:pt x="359" y="94"/>
                  </a:cubicBezTo>
                  <a:cubicBezTo>
                    <a:pt x="351" y="93"/>
                    <a:pt x="343" y="93"/>
                    <a:pt x="335"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blipFill dpi="0" rotWithShape="1">
                  <a:blip r:embed="rId6"/>
                  <a:stretch>
                    <a:fillRect/>
                  </a:stretch>
                </a:blipFill>
              </a:endParaRPr>
            </a:p>
          </p:txBody>
        </p:sp>
        <p:sp>
          <p:nvSpPr>
            <p:cNvPr id="35" name="Freeform 7"/>
            <p:cNvSpPr>
              <a:spLocks noEditPoints="1"/>
            </p:cNvSpPr>
            <p:nvPr/>
          </p:nvSpPr>
          <p:spPr bwMode="auto">
            <a:xfrm>
              <a:off x="3092" y="952"/>
              <a:ext cx="807" cy="331"/>
            </a:xfrm>
            <a:custGeom>
              <a:gdLst>
                <a:gd fmla="*/ 197 w 207" name="T0"/>
                <a:gd fmla="*/ 77 h 84" name="T1"/>
                <a:gd fmla="*/ 162 w 207" name="T2"/>
                <a:gd fmla="*/ 77 h 84" name="T3"/>
                <a:gd fmla="*/ 118 w 207" name="T4"/>
                <a:gd fmla="*/ 77 h 84" name="T5"/>
                <a:gd fmla="*/ 101 w 207" name="T6"/>
                <a:gd fmla="*/ 76 h 84" name="T7"/>
                <a:gd fmla="*/ 85 w 207" name="T8"/>
                <a:gd fmla="*/ 75 h 84" name="T9"/>
                <a:gd fmla="*/ 53 w 207" name="T10"/>
                <a:gd fmla="*/ 58 h 84" name="T11"/>
                <a:gd fmla="*/ 51 w 207" name="T12"/>
                <a:gd fmla="*/ 57 h 84" name="T13"/>
                <a:gd fmla="*/ 25 w 207" name="T14"/>
                <a:gd fmla="*/ 48 h 84" name="T15"/>
                <a:gd fmla="*/ 32 w 207" name="T16"/>
                <a:gd fmla="*/ 31 h 84" name="T17"/>
                <a:gd fmla="*/ 41 w 207" name="T18"/>
                <a:gd fmla="*/ 25 h 84" name="T19"/>
                <a:gd fmla="*/ 50 w 207" name="T20"/>
                <a:gd fmla="*/ 23 h 84" name="T21"/>
                <a:gd fmla="*/ 39 w 207" name="T22"/>
                <a:gd fmla="*/ 1 h 84" name="T23"/>
                <a:gd fmla="*/ 18 w 207" name="T24"/>
                <a:gd fmla="*/ 15 h 84" name="T25"/>
                <a:gd fmla="*/ 6 w 207" name="T26"/>
                <a:gd fmla="*/ 19 h 84" name="T27"/>
                <a:gd fmla="*/ 0 w 207" name="T28"/>
                <a:gd fmla="*/ 31 h 84" name="T29"/>
                <a:gd fmla="*/ 0 w 207" name="T30"/>
                <a:gd fmla="*/ 44 h 84" name="T31"/>
                <a:gd fmla="*/ 6 w 207" name="T32"/>
                <a:gd fmla="*/ 54 h 84" name="T33"/>
                <a:gd fmla="*/ 11 w 207" name="T34"/>
                <a:gd fmla="*/ 58 h 84" name="T35"/>
                <a:gd fmla="*/ 7 w 207" name="T36"/>
                <a:gd fmla="*/ 70 h 84" name="T37"/>
                <a:gd fmla="*/ 29 w 207" name="T38"/>
                <a:gd fmla="*/ 72 h 84" name="T39"/>
                <a:gd fmla="*/ 45 w 207" name="T40"/>
                <a:gd fmla="*/ 71 h 84" name="T41"/>
                <a:gd fmla="*/ 83 w 207" name="T42"/>
                <a:gd fmla="*/ 82 h 84" name="T43"/>
                <a:gd fmla="*/ 145 w 207" name="T44"/>
                <a:gd fmla="*/ 84 h 84" name="T45"/>
                <a:gd fmla="*/ 200 w 207" name="T46"/>
                <a:gd fmla="*/ 78 h 84" name="T47"/>
                <a:gd fmla="*/ 175 w 207" name="T48"/>
                <a:gd fmla="*/ 80 h 84" name="T49"/>
                <a:gd fmla="*/ 151 w 207" name="T50"/>
                <a:gd fmla="*/ 81 h 84" name="T51"/>
                <a:gd fmla="*/ 92 w 207" name="T52"/>
                <a:gd fmla="*/ 80 h 84" name="T53"/>
                <a:gd fmla="*/ 48 w 207" name="T54"/>
                <a:gd fmla="*/ 70 h 84" name="T55"/>
                <a:gd fmla="*/ 35 w 207" name="T56"/>
                <a:gd fmla="*/ 66 h 84" name="T57"/>
                <a:gd fmla="*/ 28 w 207" name="T58"/>
                <a:gd fmla="*/ 70 h 84" name="T59"/>
                <a:gd fmla="*/ 21 w 207" name="T60"/>
                <a:gd fmla="*/ 73 h 84" name="T61"/>
                <a:gd fmla="*/ 9 w 207" name="T62"/>
                <a:gd fmla="*/ 69 h 84" name="T63"/>
                <a:gd fmla="*/ 13 w 207" name="T64"/>
                <a:gd fmla="*/ 60 h 84" name="T65"/>
                <a:gd fmla="*/ 17 w 207" name="T66"/>
                <a:gd fmla="*/ 52 h 84" name="T67"/>
                <a:gd fmla="*/ 12 w 207" name="T68"/>
                <a:gd fmla="*/ 53 h 84" name="T69"/>
                <a:gd fmla="*/ 3 w 207" name="T70"/>
                <a:gd fmla="*/ 44 h 84" name="T71"/>
                <a:gd fmla="*/ 9 w 207" name="T72"/>
                <a:gd fmla="*/ 35 h 84" name="T73"/>
                <a:gd fmla="*/ 2 w 207" name="T74"/>
                <a:gd fmla="*/ 31 h 84" name="T75"/>
                <a:gd fmla="*/ 16 w 207" name="T76"/>
                <a:gd fmla="*/ 23 h 84" name="T77"/>
                <a:gd fmla="*/ 18 w 207" name="T78"/>
                <a:gd fmla="*/ 23 h 84" name="T79"/>
                <a:gd fmla="*/ 27 w 207" name="T80"/>
                <a:gd fmla="*/ 5 h 84" name="T81"/>
                <a:gd fmla="*/ 48 w 207" name="T82"/>
                <a:gd fmla="*/ 15 h 84" name="T83"/>
                <a:gd fmla="*/ 42 w 207" name="T84"/>
                <a:gd fmla="*/ 22 h 84" name="T85"/>
                <a:gd fmla="*/ 32 w 207" name="T86"/>
                <a:gd fmla="*/ 25 h 84" name="T87"/>
                <a:gd fmla="*/ 27 w 207" name="T88"/>
                <a:gd fmla="*/ 29 h 84" name="T89"/>
                <a:gd fmla="*/ 22 w 207" name="T90"/>
                <a:gd fmla="*/ 49 h 84" name="T91"/>
                <a:gd fmla="*/ 36 w 207" name="T92"/>
                <a:gd fmla="*/ 60 h 84" name="T93"/>
                <a:gd fmla="*/ 76 w 207" name="T94"/>
                <a:gd fmla="*/ 76 h 84" name="T95"/>
                <a:gd fmla="*/ 96 w 207" name="T96"/>
                <a:gd fmla="*/ 79 h 84" name="T97"/>
                <a:gd fmla="*/ 108 w 207" name="T98"/>
                <a:gd fmla="*/ 79 h 84" name="T99"/>
                <a:gd fmla="*/ 174 w 207" name="T100"/>
                <a:gd fmla="*/ 79 h 84" name="T101"/>
                <a:gd fmla="*/ 175 w 207" name="T102"/>
                <a:gd fmla="*/ 80 h 8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4" w="206">
                  <a:moveTo>
                    <a:pt x="207" y="76"/>
                  </a:moveTo>
                  <a:cubicBezTo>
                    <a:pt x="202" y="77"/>
                    <a:pt x="199" y="77"/>
                    <a:pt x="197" y="77"/>
                  </a:cubicBezTo>
                  <a:cubicBezTo>
                    <a:pt x="191" y="77"/>
                    <a:pt x="186" y="77"/>
                    <a:pt x="180" y="77"/>
                  </a:cubicBezTo>
                  <a:cubicBezTo>
                    <a:pt x="174" y="77"/>
                    <a:pt x="168" y="77"/>
                    <a:pt x="162" y="77"/>
                  </a:cubicBezTo>
                  <a:cubicBezTo>
                    <a:pt x="151" y="77"/>
                    <a:pt x="139" y="77"/>
                    <a:pt x="127" y="77"/>
                  </a:cubicBezTo>
                  <a:cubicBezTo>
                    <a:pt x="124" y="78"/>
                    <a:pt x="121" y="78"/>
                    <a:pt x="118" y="77"/>
                  </a:cubicBezTo>
                  <a:cubicBezTo>
                    <a:pt x="114" y="77"/>
                    <a:pt x="111" y="77"/>
                    <a:pt x="108" y="77"/>
                  </a:cubicBezTo>
                  <a:cubicBezTo>
                    <a:pt x="101" y="76"/>
                    <a:pt x="101" y="76"/>
                    <a:pt x="101" y="76"/>
                  </a:cubicBezTo>
                  <a:cubicBezTo>
                    <a:pt x="96" y="76"/>
                    <a:pt x="96" y="76"/>
                    <a:pt x="96" y="76"/>
                  </a:cubicBezTo>
                  <a:cubicBezTo>
                    <a:pt x="92" y="76"/>
                    <a:pt x="89" y="76"/>
                    <a:pt x="85" y="75"/>
                  </a:cubicBezTo>
                  <a:cubicBezTo>
                    <a:pt x="82" y="75"/>
                    <a:pt x="79" y="74"/>
                    <a:pt x="76" y="74"/>
                  </a:cubicBezTo>
                  <a:cubicBezTo>
                    <a:pt x="64" y="71"/>
                    <a:pt x="57" y="66"/>
                    <a:pt x="53" y="58"/>
                  </a:cubicBezTo>
                  <a:cubicBezTo>
                    <a:pt x="53" y="58"/>
                    <a:pt x="53" y="57"/>
                    <a:pt x="52" y="57"/>
                  </a:cubicBezTo>
                  <a:cubicBezTo>
                    <a:pt x="52" y="57"/>
                    <a:pt x="52" y="57"/>
                    <a:pt x="51" y="57"/>
                  </a:cubicBezTo>
                  <a:cubicBezTo>
                    <a:pt x="47" y="59"/>
                    <a:pt x="42" y="60"/>
                    <a:pt x="37" y="58"/>
                  </a:cubicBezTo>
                  <a:cubicBezTo>
                    <a:pt x="31" y="56"/>
                    <a:pt x="27" y="53"/>
                    <a:pt x="25" y="48"/>
                  </a:cubicBezTo>
                  <a:cubicBezTo>
                    <a:pt x="22" y="42"/>
                    <a:pt x="24" y="34"/>
                    <a:pt x="28" y="31"/>
                  </a:cubicBezTo>
                  <a:cubicBezTo>
                    <a:pt x="30" y="30"/>
                    <a:pt x="31" y="31"/>
                    <a:pt x="32" y="31"/>
                  </a:cubicBezTo>
                  <a:cubicBezTo>
                    <a:pt x="35" y="31"/>
                    <a:pt x="34" y="28"/>
                    <a:pt x="35" y="26"/>
                  </a:cubicBezTo>
                  <a:cubicBezTo>
                    <a:pt x="36" y="24"/>
                    <a:pt x="38" y="24"/>
                    <a:pt x="41" y="25"/>
                  </a:cubicBezTo>
                  <a:cubicBezTo>
                    <a:pt x="42" y="25"/>
                    <a:pt x="42" y="25"/>
                    <a:pt x="42" y="25"/>
                  </a:cubicBezTo>
                  <a:cubicBezTo>
                    <a:pt x="44" y="25"/>
                    <a:pt x="48" y="26"/>
                    <a:pt x="50" y="23"/>
                  </a:cubicBezTo>
                  <a:cubicBezTo>
                    <a:pt x="52" y="20"/>
                    <a:pt x="51" y="15"/>
                    <a:pt x="51" y="14"/>
                  </a:cubicBezTo>
                  <a:cubicBezTo>
                    <a:pt x="49" y="8"/>
                    <a:pt x="45" y="3"/>
                    <a:pt x="39" y="1"/>
                  </a:cubicBezTo>
                  <a:cubicBezTo>
                    <a:pt x="35" y="0"/>
                    <a:pt x="30" y="0"/>
                    <a:pt x="26" y="2"/>
                  </a:cubicBezTo>
                  <a:cubicBezTo>
                    <a:pt x="20" y="5"/>
                    <a:pt x="19" y="10"/>
                    <a:pt x="18" y="15"/>
                  </a:cubicBezTo>
                  <a:cubicBezTo>
                    <a:pt x="18" y="17"/>
                    <a:pt x="17" y="18"/>
                    <a:pt x="17" y="20"/>
                  </a:cubicBezTo>
                  <a:cubicBezTo>
                    <a:pt x="13" y="17"/>
                    <a:pt x="9" y="17"/>
                    <a:pt x="6" y="19"/>
                  </a:cubicBezTo>
                  <a:cubicBezTo>
                    <a:pt x="2" y="21"/>
                    <a:pt x="0" y="25"/>
                    <a:pt x="0" y="29"/>
                  </a:cubicBezTo>
                  <a:cubicBezTo>
                    <a:pt x="0" y="30"/>
                    <a:pt x="0" y="31"/>
                    <a:pt x="0" y="31"/>
                  </a:cubicBezTo>
                  <a:cubicBezTo>
                    <a:pt x="1" y="34"/>
                    <a:pt x="2" y="35"/>
                    <a:pt x="5" y="36"/>
                  </a:cubicBezTo>
                  <a:cubicBezTo>
                    <a:pt x="2" y="38"/>
                    <a:pt x="1" y="41"/>
                    <a:pt x="0" y="44"/>
                  </a:cubicBezTo>
                  <a:cubicBezTo>
                    <a:pt x="0" y="44"/>
                    <a:pt x="0" y="44"/>
                    <a:pt x="0" y="44"/>
                  </a:cubicBezTo>
                  <a:cubicBezTo>
                    <a:pt x="0" y="48"/>
                    <a:pt x="3" y="52"/>
                    <a:pt x="6" y="54"/>
                  </a:cubicBezTo>
                  <a:cubicBezTo>
                    <a:pt x="9" y="55"/>
                    <a:pt x="12" y="56"/>
                    <a:pt x="14" y="55"/>
                  </a:cubicBezTo>
                  <a:cubicBezTo>
                    <a:pt x="13" y="56"/>
                    <a:pt x="12" y="57"/>
                    <a:pt x="11" y="58"/>
                  </a:cubicBezTo>
                  <a:cubicBezTo>
                    <a:pt x="10" y="60"/>
                    <a:pt x="9" y="61"/>
                    <a:pt x="8" y="62"/>
                  </a:cubicBezTo>
                  <a:cubicBezTo>
                    <a:pt x="6" y="64"/>
                    <a:pt x="6" y="67"/>
                    <a:pt x="7" y="70"/>
                  </a:cubicBezTo>
                  <a:cubicBezTo>
                    <a:pt x="7" y="72"/>
                    <a:pt x="9" y="74"/>
                    <a:pt x="11" y="75"/>
                  </a:cubicBezTo>
                  <a:cubicBezTo>
                    <a:pt x="17" y="78"/>
                    <a:pt x="24" y="75"/>
                    <a:pt x="29" y="72"/>
                  </a:cubicBezTo>
                  <a:cubicBezTo>
                    <a:pt x="31" y="70"/>
                    <a:pt x="34" y="69"/>
                    <a:pt x="36" y="69"/>
                  </a:cubicBezTo>
                  <a:cubicBezTo>
                    <a:pt x="39" y="68"/>
                    <a:pt x="42" y="70"/>
                    <a:pt x="45" y="71"/>
                  </a:cubicBezTo>
                  <a:cubicBezTo>
                    <a:pt x="46" y="72"/>
                    <a:pt x="46" y="72"/>
                    <a:pt x="46" y="72"/>
                  </a:cubicBezTo>
                  <a:cubicBezTo>
                    <a:pt x="57" y="77"/>
                    <a:pt x="70" y="80"/>
                    <a:pt x="83" y="82"/>
                  </a:cubicBezTo>
                  <a:cubicBezTo>
                    <a:pt x="92" y="82"/>
                    <a:pt x="92" y="82"/>
                    <a:pt x="92" y="82"/>
                  </a:cubicBezTo>
                  <a:cubicBezTo>
                    <a:pt x="108" y="84"/>
                    <a:pt x="126" y="84"/>
                    <a:pt x="145" y="84"/>
                  </a:cubicBezTo>
                  <a:cubicBezTo>
                    <a:pt x="151" y="84"/>
                    <a:pt x="157" y="83"/>
                    <a:pt x="163" y="83"/>
                  </a:cubicBezTo>
                  <a:cubicBezTo>
                    <a:pt x="176" y="82"/>
                    <a:pt x="184" y="81"/>
                    <a:pt x="200" y="78"/>
                  </a:cubicBezTo>
                  <a:cubicBezTo>
                    <a:pt x="201" y="78"/>
                    <a:pt x="205" y="77"/>
                    <a:pt x="207" y="76"/>
                  </a:cubicBezTo>
                  <a:close/>
                  <a:moveTo>
                    <a:pt x="175" y="80"/>
                  </a:moveTo>
                  <a:cubicBezTo>
                    <a:pt x="175" y="80"/>
                    <a:pt x="174" y="80"/>
                    <a:pt x="174" y="80"/>
                  </a:cubicBezTo>
                  <a:cubicBezTo>
                    <a:pt x="166" y="80"/>
                    <a:pt x="159" y="81"/>
                    <a:pt x="151" y="81"/>
                  </a:cubicBezTo>
                  <a:cubicBezTo>
                    <a:pt x="149" y="81"/>
                    <a:pt x="147" y="81"/>
                    <a:pt x="145" y="81"/>
                  </a:cubicBezTo>
                  <a:cubicBezTo>
                    <a:pt x="126" y="82"/>
                    <a:pt x="108" y="81"/>
                    <a:pt x="92" y="80"/>
                  </a:cubicBezTo>
                  <a:cubicBezTo>
                    <a:pt x="83" y="79"/>
                    <a:pt x="83" y="79"/>
                    <a:pt x="83" y="79"/>
                  </a:cubicBezTo>
                  <a:cubicBezTo>
                    <a:pt x="70" y="78"/>
                    <a:pt x="58" y="75"/>
                    <a:pt x="48" y="70"/>
                  </a:cubicBezTo>
                  <a:cubicBezTo>
                    <a:pt x="46" y="69"/>
                    <a:pt x="46" y="69"/>
                    <a:pt x="46" y="69"/>
                  </a:cubicBezTo>
                  <a:cubicBezTo>
                    <a:pt x="43" y="67"/>
                    <a:pt x="39" y="66"/>
                    <a:pt x="35" y="66"/>
                  </a:cubicBezTo>
                  <a:cubicBezTo>
                    <a:pt x="33" y="66"/>
                    <a:pt x="31" y="68"/>
                    <a:pt x="29" y="69"/>
                  </a:cubicBezTo>
                  <a:cubicBezTo>
                    <a:pt x="28" y="70"/>
                    <a:pt x="28" y="70"/>
                    <a:pt x="28" y="70"/>
                  </a:cubicBezTo>
                  <a:cubicBezTo>
                    <a:pt x="27" y="70"/>
                    <a:pt x="27" y="70"/>
                    <a:pt x="27" y="70"/>
                  </a:cubicBezTo>
                  <a:cubicBezTo>
                    <a:pt x="25" y="71"/>
                    <a:pt x="23" y="72"/>
                    <a:pt x="21" y="73"/>
                  </a:cubicBezTo>
                  <a:cubicBezTo>
                    <a:pt x="18" y="74"/>
                    <a:pt x="15" y="74"/>
                    <a:pt x="13" y="73"/>
                  </a:cubicBezTo>
                  <a:cubicBezTo>
                    <a:pt x="11" y="72"/>
                    <a:pt x="10" y="71"/>
                    <a:pt x="9" y="69"/>
                  </a:cubicBezTo>
                  <a:cubicBezTo>
                    <a:pt x="9" y="67"/>
                    <a:pt x="9" y="65"/>
                    <a:pt x="10" y="64"/>
                  </a:cubicBezTo>
                  <a:cubicBezTo>
                    <a:pt x="11" y="62"/>
                    <a:pt x="12" y="61"/>
                    <a:pt x="13" y="60"/>
                  </a:cubicBezTo>
                  <a:cubicBezTo>
                    <a:pt x="14" y="59"/>
                    <a:pt x="16" y="57"/>
                    <a:pt x="17" y="56"/>
                  </a:cubicBezTo>
                  <a:cubicBezTo>
                    <a:pt x="17" y="55"/>
                    <a:pt x="19" y="53"/>
                    <a:pt x="17" y="52"/>
                  </a:cubicBezTo>
                  <a:cubicBezTo>
                    <a:pt x="16" y="51"/>
                    <a:pt x="16" y="51"/>
                    <a:pt x="15" y="52"/>
                  </a:cubicBezTo>
                  <a:cubicBezTo>
                    <a:pt x="14" y="52"/>
                    <a:pt x="13" y="53"/>
                    <a:pt x="12" y="53"/>
                  </a:cubicBezTo>
                  <a:cubicBezTo>
                    <a:pt x="11" y="53"/>
                    <a:pt x="9" y="53"/>
                    <a:pt x="8" y="52"/>
                  </a:cubicBezTo>
                  <a:cubicBezTo>
                    <a:pt x="5" y="50"/>
                    <a:pt x="3" y="47"/>
                    <a:pt x="3" y="44"/>
                  </a:cubicBezTo>
                  <a:cubicBezTo>
                    <a:pt x="3" y="40"/>
                    <a:pt x="6" y="38"/>
                    <a:pt x="8" y="37"/>
                  </a:cubicBezTo>
                  <a:cubicBezTo>
                    <a:pt x="9" y="36"/>
                    <a:pt x="9" y="36"/>
                    <a:pt x="9" y="35"/>
                  </a:cubicBezTo>
                  <a:cubicBezTo>
                    <a:pt x="9" y="35"/>
                    <a:pt x="8" y="34"/>
                    <a:pt x="8" y="34"/>
                  </a:cubicBezTo>
                  <a:cubicBezTo>
                    <a:pt x="5" y="34"/>
                    <a:pt x="3" y="33"/>
                    <a:pt x="2" y="31"/>
                  </a:cubicBezTo>
                  <a:cubicBezTo>
                    <a:pt x="2" y="27"/>
                    <a:pt x="4" y="23"/>
                    <a:pt x="7" y="21"/>
                  </a:cubicBezTo>
                  <a:cubicBezTo>
                    <a:pt x="9" y="20"/>
                    <a:pt x="13" y="19"/>
                    <a:pt x="16" y="23"/>
                  </a:cubicBezTo>
                  <a:cubicBezTo>
                    <a:pt x="17" y="23"/>
                    <a:pt x="17" y="24"/>
                    <a:pt x="17" y="23"/>
                  </a:cubicBezTo>
                  <a:cubicBezTo>
                    <a:pt x="18" y="23"/>
                    <a:pt x="18" y="23"/>
                    <a:pt x="18" y="23"/>
                  </a:cubicBezTo>
                  <a:cubicBezTo>
                    <a:pt x="19" y="20"/>
                    <a:pt x="20" y="18"/>
                    <a:pt x="20" y="16"/>
                  </a:cubicBezTo>
                  <a:cubicBezTo>
                    <a:pt x="22" y="11"/>
                    <a:pt x="22" y="7"/>
                    <a:pt x="27" y="5"/>
                  </a:cubicBezTo>
                  <a:cubicBezTo>
                    <a:pt x="31" y="3"/>
                    <a:pt x="35" y="3"/>
                    <a:pt x="38" y="4"/>
                  </a:cubicBezTo>
                  <a:cubicBezTo>
                    <a:pt x="43" y="5"/>
                    <a:pt x="47" y="9"/>
                    <a:pt x="48" y="15"/>
                  </a:cubicBezTo>
                  <a:cubicBezTo>
                    <a:pt x="49" y="17"/>
                    <a:pt x="49" y="20"/>
                    <a:pt x="48" y="21"/>
                  </a:cubicBezTo>
                  <a:cubicBezTo>
                    <a:pt x="47" y="23"/>
                    <a:pt x="44" y="23"/>
                    <a:pt x="42" y="22"/>
                  </a:cubicBezTo>
                  <a:cubicBezTo>
                    <a:pt x="41" y="22"/>
                    <a:pt x="41" y="22"/>
                    <a:pt x="41" y="22"/>
                  </a:cubicBezTo>
                  <a:cubicBezTo>
                    <a:pt x="38" y="22"/>
                    <a:pt x="34" y="21"/>
                    <a:pt x="32" y="25"/>
                  </a:cubicBezTo>
                  <a:cubicBezTo>
                    <a:pt x="32" y="26"/>
                    <a:pt x="31" y="27"/>
                    <a:pt x="31" y="28"/>
                  </a:cubicBezTo>
                  <a:cubicBezTo>
                    <a:pt x="30" y="28"/>
                    <a:pt x="28" y="29"/>
                    <a:pt x="27" y="29"/>
                  </a:cubicBezTo>
                  <a:cubicBezTo>
                    <a:pt x="22" y="32"/>
                    <a:pt x="19" y="40"/>
                    <a:pt x="22" y="47"/>
                  </a:cubicBezTo>
                  <a:cubicBezTo>
                    <a:pt x="22" y="48"/>
                    <a:pt x="22" y="48"/>
                    <a:pt x="22" y="49"/>
                  </a:cubicBezTo>
                  <a:cubicBezTo>
                    <a:pt x="22" y="49"/>
                    <a:pt x="22" y="49"/>
                    <a:pt x="22" y="49"/>
                  </a:cubicBezTo>
                  <a:cubicBezTo>
                    <a:pt x="25" y="54"/>
                    <a:pt x="30" y="59"/>
                    <a:pt x="36" y="60"/>
                  </a:cubicBezTo>
                  <a:cubicBezTo>
                    <a:pt x="41" y="62"/>
                    <a:pt x="47" y="62"/>
                    <a:pt x="51" y="60"/>
                  </a:cubicBezTo>
                  <a:cubicBezTo>
                    <a:pt x="55" y="68"/>
                    <a:pt x="64" y="73"/>
                    <a:pt x="76" y="76"/>
                  </a:cubicBezTo>
                  <a:cubicBezTo>
                    <a:pt x="79" y="77"/>
                    <a:pt x="81" y="77"/>
                    <a:pt x="85" y="78"/>
                  </a:cubicBezTo>
                  <a:cubicBezTo>
                    <a:pt x="88" y="78"/>
                    <a:pt x="92" y="78"/>
                    <a:pt x="96" y="79"/>
                  </a:cubicBezTo>
                  <a:cubicBezTo>
                    <a:pt x="101" y="79"/>
                    <a:pt x="101" y="79"/>
                    <a:pt x="101" y="79"/>
                  </a:cubicBezTo>
                  <a:cubicBezTo>
                    <a:pt x="108" y="79"/>
                    <a:pt x="108" y="79"/>
                    <a:pt x="108" y="79"/>
                  </a:cubicBezTo>
                  <a:cubicBezTo>
                    <a:pt x="121" y="80"/>
                    <a:pt x="134" y="80"/>
                    <a:pt x="147" y="80"/>
                  </a:cubicBezTo>
                  <a:cubicBezTo>
                    <a:pt x="156" y="79"/>
                    <a:pt x="165" y="79"/>
                    <a:pt x="174" y="79"/>
                  </a:cubicBezTo>
                  <a:cubicBezTo>
                    <a:pt x="177" y="79"/>
                    <a:pt x="180" y="79"/>
                    <a:pt x="182" y="79"/>
                  </a:cubicBezTo>
                  <a:cubicBezTo>
                    <a:pt x="180" y="79"/>
                    <a:pt x="177" y="80"/>
                    <a:pt x="175"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blipFill dpi="0" rotWithShape="1">
                  <a:blip r:embed="rId6"/>
                  <a:stretch>
                    <a:fillRect/>
                  </a:stretch>
                </a:blipFill>
              </a:endParaRPr>
            </a:p>
          </p:txBody>
        </p:sp>
      </p:grpSp>
      <p:sp>
        <p:nvSpPr>
          <p:cNvPr id="36" name="椭圆 35"/>
          <p:cNvSpPr/>
          <p:nvPr/>
        </p:nvSpPr>
        <p:spPr>
          <a:xfrm>
            <a:off x="6718020" y="3858025"/>
            <a:ext cx="305648" cy="3056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n-ea"/>
              </a:rPr>
              <a:t>大</a:t>
            </a:r>
          </a:p>
        </p:txBody>
      </p:sp>
      <p:sp>
        <p:nvSpPr>
          <p:cNvPr id="37" name="椭圆 36"/>
          <p:cNvSpPr/>
          <p:nvPr/>
        </p:nvSpPr>
        <p:spPr>
          <a:xfrm>
            <a:off x="7093246" y="3858666"/>
            <a:ext cx="305648" cy="3056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n-ea"/>
              </a:rPr>
              <a:t>美</a:t>
            </a:r>
          </a:p>
        </p:txBody>
      </p:sp>
      <p:sp>
        <p:nvSpPr>
          <p:cNvPr id="38" name="椭圆 37"/>
          <p:cNvSpPr/>
          <p:nvPr/>
        </p:nvSpPr>
        <p:spPr>
          <a:xfrm>
            <a:off x="7472809" y="3858666"/>
            <a:ext cx="305648" cy="3056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n-ea"/>
              </a:rPr>
              <a:t>成</a:t>
            </a:r>
          </a:p>
        </p:txBody>
      </p:sp>
      <p:sp>
        <p:nvSpPr>
          <p:cNvPr id="39" name="椭圆 38"/>
          <p:cNvSpPr/>
          <p:nvPr/>
        </p:nvSpPr>
        <p:spPr>
          <a:xfrm>
            <a:off x="7852372" y="3858666"/>
            <a:ext cx="305648" cy="3056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n-ea"/>
              </a:rPr>
              <a:t>都</a:t>
            </a:r>
          </a:p>
        </p:txBody>
      </p:sp>
      <p:sp>
        <p:nvSpPr>
          <p:cNvPr id="41" name="文本框 40"/>
          <p:cNvSpPr txBox="1"/>
          <p:nvPr/>
        </p:nvSpPr>
        <p:spPr bwMode="auto">
          <a:xfrm>
            <a:off x="8315316" y="3820744"/>
            <a:ext cx="3744044" cy="411480"/>
          </a:xfrm>
          <a:prstGeom prst="rect">
            <a:avLst/>
          </a:prstGeom>
          <a:noFill/>
        </p:spPr>
        <p:txBody>
          <a:bodyPr wrap="square">
            <a:spAutoFit/>
          </a:bodyPr>
          <a:lstStyle/>
          <a:p>
            <a:pPr eaLnBrk="1" fontAlgn="auto" hangingPunct="1">
              <a:lnSpc>
                <a:spcPct val="150000"/>
              </a:lnSpc>
              <a:spcBef>
                <a:spcPct val="0"/>
              </a:spcBef>
              <a:spcAft>
                <a:spcPct val="0"/>
              </a:spcAft>
              <a:defRPr/>
            </a:pPr>
            <a:r>
              <a:rPr altLang="en-US" lang="zh-CN" sz="1400">
                <a:solidFill>
                  <a:schemeClr val="tx1">
                    <a:lumMod val="95000"/>
                    <a:lumOff val="5000"/>
                  </a:schemeClr>
                </a:solidFill>
                <a:latin typeface="+mn-ea"/>
              </a:rPr>
              <a:t>成都，简称蓉，四川省省会，特大城市</a:t>
            </a:r>
          </a:p>
        </p:txBody>
      </p:sp>
    </p:spTree>
    <p:extLst>
      <p:ext uri="{BB962C8B-B14F-4D97-AF65-F5344CB8AC3E}">
        <p14:creationId val="1926619772"/>
      </p:ext>
    </p:extLst>
  </p:cSld>
  <p:clrMapOvr>
    <a:masterClrMapping/>
  </p:clrMapOvr>
  <mc:AlternateContent>
    <mc:Choice Requires="p15">
      <p:transition p14:dur="25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ppt_x"/>
                                          </p:val>
                                        </p:tav>
                                        <p:tav tm="100000">
                                          <p:val>
                                            <p:strVal val="#ppt_x"/>
                                          </p:val>
                                        </p:tav>
                                      </p:tavLst>
                                    </p:anim>
                                    <p:anim calcmode="lin" valueType="num">
                                      <p:cBhvr additive="base">
                                        <p:cTn dur="500" fill="hold" id="8"/>
                                        <p:tgtEl>
                                          <p:spTgt spid="20"/>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ppt_x"/>
                                          </p:val>
                                        </p:tav>
                                        <p:tav tm="100000">
                                          <p:val>
                                            <p:strVal val="#ppt_x"/>
                                          </p:val>
                                        </p:tav>
                                      </p:tavLst>
                                    </p:anim>
                                    <p:anim calcmode="lin" valueType="num">
                                      <p:cBhvr additive="base">
                                        <p:cTn dur="500" fill="hold" id="12"/>
                                        <p:tgtEl>
                                          <p:spTgt spid="21"/>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3" presetSubtype="36">
                                  <p:stCondLst>
                                    <p:cond delay="0"/>
                                  </p:stCondLst>
                                  <p:childTnLst>
                                    <p:set>
                                      <p:cBhvr>
                                        <p:cTn dur="1" fill="hold" id="15">
                                          <p:stCondLst>
                                            <p:cond delay="0"/>
                                          </p:stCondLst>
                                        </p:cTn>
                                        <p:tgtEl>
                                          <p:spTgt spid="23"/>
                                        </p:tgtEl>
                                        <p:attrNameLst>
                                          <p:attrName>style.visibility</p:attrName>
                                        </p:attrNameLst>
                                      </p:cBhvr>
                                      <p:to>
                                        <p:strVal val="visible"/>
                                      </p:to>
                                    </p:set>
                                    <p:anim calcmode="lin" valueType="num">
                                      <p:cBhvr>
                                        <p:cTn dur="750" fill="hold" id="16"/>
                                        <p:tgtEl>
                                          <p:spTgt spid="23"/>
                                        </p:tgtEl>
                                        <p:attrNameLst>
                                          <p:attrName>ppt_w</p:attrName>
                                        </p:attrNameLst>
                                      </p:cBhvr>
                                      <p:tavLst>
                                        <p:tav tm="0">
                                          <p:val>
                                            <p:strVal val="(6*min(max(#ppt_w*#ppt_h,.3),1)-7.4)/-.7*#ppt_w"/>
                                          </p:val>
                                        </p:tav>
                                        <p:tav tm="100000">
                                          <p:val>
                                            <p:strVal val="#ppt_w"/>
                                          </p:val>
                                        </p:tav>
                                      </p:tavLst>
                                    </p:anim>
                                    <p:anim calcmode="lin" valueType="num">
                                      <p:cBhvr>
                                        <p:cTn dur="750" fill="hold" id="17"/>
                                        <p:tgtEl>
                                          <p:spTgt spid="23"/>
                                        </p:tgtEl>
                                        <p:attrNameLst>
                                          <p:attrName>ppt_h</p:attrName>
                                        </p:attrNameLst>
                                      </p:cBhvr>
                                      <p:tavLst>
                                        <p:tav tm="0">
                                          <p:val>
                                            <p:strVal val="(6*min(max(#ppt_w*#ppt_h,.3),1)-7.4)/-.7*#ppt_h"/>
                                          </p:val>
                                        </p:tav>
                                        <p:tav tm="100000">
                                          <p:val>
                                            <p:strVal val="#ppt_h"/>
                                          </p:val>
                                        </p:tav>
                                      </p:tavLst>
                                    </p:anim>
                                    <p:anim calcmode="lin" valueType="num">
                                      <p:cBhvr>
                                        <p:cTn dur="750" fill="hold" id="18"/>
                                        <p:tgtEl>
                                          <p:spTgt spid="23"/>
                                        </p:tgtEl>
                                        <p:attrNameLst>
                                          <p:attrName>ppt_x</p:attrName>
                                        </p:attrNameLst>
                                      </p:cBhvr>
                                      <p:tavLst>
                                        <p:tav tm="0">
                                          <p:val>
                                            <p:fltVal val="0.5"/>
                                          </p:val>
                                        </p:tav>
                                        <p:tav tm="100000">
                                          <p:val>
                                            <p:strVal val="#ppt_x"/>
                                          </p:val>
                                        </p:tav>
                                      </p:tavLst>
                                    </p:anim>
                                    <p:anim calcmode="lin" valueType="num">
                                      <p:cBhvr>
                                        <p:cTn dur="750" fill="hold" id="19"/>
                                        <p:tgtEl>
                                          <p:spTgt spid="23"/>
                                        </p:tgtEl>
                                        <p:attrNameLst>
                                          <p:attrName>ppt_y</p:attrName>
                                        </p:attrNameLst>
                                      </p:cBhvr>
                                      <p:tavLst>
                                        <p:tav tm="0">
                                          <p:val>
                                            <p:strVal val="1+(6*min(max(#ppt_w*#ppt_h,.3),1)-7.4)/-.7*#ppt_h/2"/>
                                          </p:val>
                                        </p:tav>
                                        <p:tav tm="100000">
                                          <p:val>
                                            <p:strVal val="#ppt_y"/>
                                          </p:val>
                                        </p:tav>
                                      </p:tavLst>
                                    </p:anim>
                                  </p:childTnLst>
                                </p:cTn>
                              </p:par>
                              <p:par>
                                <p:cTn fill="hold" grpId="0" id="20" nodeType="withEffect" presetClass="entr" presetID="23" presetSubtype="36">
                                  <p:stCondLst>
                                    <p:cond delay="150"/>
                                  </p:stCondLst>
                                  <p:childTnLst>
                                    <p:set>
                                      <p:cBhvr>
                                        <p:cTn dur="1" fill="hold" id="21">
                                          <p:stCondLst>
                                            <p:cond delay="0"/>
                                          </p:stCondLst>
                                        </p:cTn>
                                        <p:tgtEl>
                                          <p:spTgt spid="24"/>
                                        </p:tgtEl>
                                        <p:attrNameLst>
                                          <p:attrName>style.visibility</p:attrName>
                                        </p:attrNameLst>
                                      </p:cBhvr>
                                      <p:to>
                                        <p:strVal val="visible"/>
                                      </p:to>
                                    </p:set>
                                    <p:anim calcmode="lin" valueType="num">
                                      <p:cBhvr>
                                        <p:cTn dur="750" fill="hold" id="22"/>
                                        <p:tgtEl>
                                          <p:spTgt spid="24"/>
                                        </p:tgtEl>
                                        <p:attrNameLst>
                                          <p:attrName>ppt_w</p:attrName>
                                        </p:attrNameLst>
                                      </p:cBhvr>
                                      <p:tavLst>
                                        <p:tav tm="0">
                                          <p:val>
                                            <p:strVal val="(6*min(max(#ppt_w*#ppt_h,.3),1)-7.4)/-.7*#ppt_w"/>
                                          </p:val>
                                        </p:tav>
                                        <p:tav tm="100000">
                                          <p:val>
                                            <p:strVal val="#ppt_w"/>
                                          </p:val>
                                        </p:tav>
                                      </p:tavLst>
                                    </p:anim>
                                    <p:anim calcmode="lin" valueType="num">
                                      <p:cBhvr>
                                        <p:cTn dur="750" fill="hold" id="23"/>
                                        <p:tgtEl>
                                          <p:spTgt spid="24"/>
                                        </p:tgtEl>
                                        <p:attrNameLst>
                                          <p:attrName>ppt_h</p:attrName>
                                        </p:attrNameLst>
                                      </p:cBhvr>
                                      <p:tavLst>
                                        <p:tav tm="0">
                                          <p:val>
                                            <p:strVal val="(6*min(max(#ppt_w*#ppt_h,.3),1)-7.4)/-.7*#ppt_h"/>
                                          </p:val>
                                        </p:tav>
                                        <p:tav tm="100000">
                                          <p:val>
                                            <p:strVal val="#ppt_h"/>
                                          </p:val>
                                        </p:tav>
                                      </p:tavLst>
                                    </p:anim>
                                    <p:anim calcmode="lin" valueType="num">
                                      <p:cBhvr>
                                        <p:cTn dur="750" fill="hold" id="24"/>
                                        <p:tgtEl>
                                          <p:spTgt spid="24"/>
                                        </p:tgtEl>
                                        <p:attrNameLst>
                                          <p:attrName>ppt_x</p:attrName>
                                        </p:attrNameLst>
                                      </p:cBhvr>
                                      <p:tavLst>
                                        <p:tav tm="0">
                                          <p:val>
                                            <p:fltVal val="0.5"/>
                                          </p:val>
                                        </p:tav>
                                        <p:tav tm="100000">
                                          <p:val>
                                            <p:strVal val="#ppt_x"/>
                                          </p:val>
                                        </p:tav>
                                      </p:tavLst>
                                    </p:anim>
                                    <p:anim calcmode="lin" valueType="num">
                                      <p:cBhvr>
                                        <p:cTn dur="750" fill="hold" id="25"/>
                                        <p:tgtEl>
                                          <p:spTgt spid="24"/>
                                        </p:tgtEl>
                                        <p:attrNameLst>
                                          <p:attrName>ppt_y</p:attrName>
                                        </p:attrNameLst>
                                      </p:cBhvr>
                                      <p:tavLst>
                                        <p:tav tm="0">
                                          <p:val>
                                            <p:strVal val="1+(6*min(max(#ppt_w*#ppt_h,.3),1)-7.4)/-.7*#ppt_h/2"/>
                                          </p:val>
                                        </p:tav>
                                        <p:tav tm="100000">
                                          <p:val>
                                            <p:strVal val="#ppt_y"/>
                                          </p:val>
                                        </p:tav>
                                      </p:tavLst>
                                    </p:anim>
                                  </p:childTnLst>
                                </p:cTn>
                              </p:par>
                              <p:par>
                                <p:cTn fill="hold" grpId="0" id="26" nodeType="withEffect" presetClass="entr" presetID="23" presetSubtype="36">
                                  <p:stCondLst>
                                    <p:cond delay="300"/>
                                  </p:stCondLst>
                                  <p:childTnLst>
                                    <p:set>
                                      <p:cBhvr>
                                        <p:cTn dur="1" fill="hold" id="27">
                                          <p:stCondLst>
                                            <p:cond delay="0"/>
                                          </p:stCondLst>
                                        </p:cTn>
                                        <p:tgtEl>
                                          <p:spTgt spid="29"/>
                                        </p:tgtEl>
                                        <p:attrNameLst>
                                          <p:attrName>style.visibility</p:attrName>
                                        </p:attrNameLst>
                                      </p:cBhvr>
                                      <p:to>
                                        <p:strVal val="visible"/>
                                      </p:to>
                                    </p:set>
                                    <p:anim calcmode="lin" valueType="num">
                                      <p:cBhvr>
                                        <p:cTn dur="750" fill="hold" id="28"/>
                                        <p:tgtEl>
                                          <p:spTgt spid="29"/>
                                        </p:tgtEl>
                                        <p:attrNameLst>
                                          <p:attrName>ppt_w</p:attrName>
                                        </p:attrNameLst>
                                      </p:cBhvr>
                                      <p:tavLst>
                                        <p:tav tm="0">
                                          <p:val>
                                            <p:strVal val="(6*min(max(#ppt_w*#ppt_h,.3),1)-7.4)/-.7*#ppt_w"/>
                                          </p:val>
                                        </p:tav>
                                        <p:tav tm="100000">
                                          <p:val>
                                            <p:strVal val="#ppt_w"/>
                                          </p:val>
                                        </p:tav>
                                      </p:tavLst>
                                    </p:anim>
                                    <p:anim calcmode="lin" valueType="num">
                                      <p:cBhvr>
                                        <p:cTn dur="750" fill="hold" id="29"/>
                                        <p:tgtEl>
                                          <p:spTgt spid="29"/>
                                        </p:tgtEl>
                                        <p:attrNameLst>
                                          <p:attrName>ppt_h</p:attrName>
                                        </p:attrNameLst>
                                      </p:cBhvr>
                                      <p:tavLst>
                                        <p:tav tm="0">
                                          <p:val>
                                            <p:strVal val="(6*min(max(#ppt_w*#ppt_h,.3),1)-7.4)/-.7*#ppt_h"/>
                                          </p:val>
                                        </p:tav>
                                        <p:tav tm="100000">
                                          <p:val>
                                            <p:strVal val="#ppt_h"/>
                                          </p:val>
                                        </p:tav>
                                      </p:tavLst>
                                    </p:anim>
                                    <p:anim calcmode="lin" valueType="num">
                                      <p:cBhvr>
                                        <p:cTn dur="750" fill="hold" id="30"/>
                                        <p:tgtEl>
                                          <p:spTgt spid="29"/>
                                        </p:tgtEl>
                                        <p:attrNameLst>
                                          <p:attrName>ppt_x</p:attrName>
                                        </p:attrNameLst>
                                      </p:cBhvr>
                                      <p:tavLst>
                                        <p:tav tm="0">
                                          <p:val>
                                            <p:fltVal val="0.5"/>
                                          </p:val>
                                        </p:tav>
                                        <p:tav tm="100000">
                                          <p:val>
                                            <p:strVal val="#ppt_x"/>
                                          </p:val>
                                        </p:tav>
                                      </p:tavLst>
                                    </p:anim>
                                    <p:anim calcmode="lin" valueType="num">
                                      <p:cBhvr>
                                        <p:cTn dur="750" fill="hold" id="31"/>
                                        <p:tgtEl>
                                          <p:spTgt spid="29"/>
                                        </p:tgtEl>
                                        <p:attrNameLst>
                                          <p:attrName>ppt_y</p:attrName>
                                        </p:attrNameLst>
                                      </p:cBhvr>
                                      <p:tavLst>
                                        <p:tav tm="0">
                                          <p:val>
                                            <p:strVal val="1+(6*min(max(#ppt_w*#ppt_h,.3),1)-7.4)/-.7*#ppt_h/2"/>
                                          </p:val>
                                        </p:tav>
                                        <p:tav tm="100000">
                                          <p:val>
                                            <p:strVal val="#ppt_y"/>
                                          </p:val>
                                        </p:tav>
                                      </p:tavLst>
                                    </p:anim>
                                  </p:childTnLst>
                                </p:cTn>
                              </p:par>
                              <p:par>
                                <p:cTn fill="hold" grpId="0" id="32" nodeType="withEffect" presetClass="entr" presetID="23" presetSubtype="36">
                                  <p:stCondLst>
                                    <p:cond delay="450"/>
                                  </p:stCondLst>
                                  <p:childTnLst>
                                    <p:set>
                                      <p:cBhvr>
                                        <p:cTn dur="1" fill="hold" id="33">
                                          <p:stCondLst>
                                            <p:cond delay="0"/>
                                          </p:stCondLst>
                                        </p:cTn>
                                        <p:tgtEl>
                                          <p:spTgt spid="30"/>
                                        </p:tgtEl>
                                        <p:attrNameLst>
                                          <p:attrName>style.visibility</p:attrName>
                                        </p:attrNameLst>
                                      </p:cBhvr>
                                      <p:to>
                                        <p:strVal val="visible"/>
                                      </p:to>
                                    </p:set>
                                    <p:anim calcmode="lin" valueType="num">
                                      <p:cBhvr>
                                        <p:cTn dur="750" fill="hold" id="34"/>
                                        <p:tgtEl>
                                          <p:spTgt spid="30"/>
                                        </p:tgtEl>
                                        <p:attrNameLst>
                                          <p:attrName>ppt_w</p:attrName>
                                        </p:attrNameLst>
                                      </p:cBhvr>
                                      <p:tavLst>
                                        <p:tav tm="0">
                                          <p:val>
                                            <p:strVal val="(6*min(max(#ppt_w*#ppt_h,.3),1)-7.4)/-.7*#ppt_w"/>
                                          </p:val>
                                        </p:tav>
                                        <p:tav tm="100000">
                                          <p:val>
                                            <p:strVal val="#ppt_w"/>
                                          </p:val>
                                        </p:tav>
                                      </p:tavLst>
                                    </p:anim>
                                    <p:anim calcmode="lin" valueType="num">
                                      <p:cBhvr>
                                        <p:cTn dur="750" fill="hold" id="35"/>
                                        <p:tgtEl>
                                          <p:spTgt spid="30"/>
                                        </p:tgtEl>
                                        <p:attrNameLst>
                                          <p:attrName>ppt_h</p:attrName>
                                        </p:attrNameLst>
                                      </p:cBhvr>
                                      <p:tavLst>
                                        <p:tav tm="0">
                                          <p:val>
                                            <p:strVal val="(6*min(max(#ppt_w*#ppt_h,.3),1)-7.4)/-.7*#ppt_h"/>
                                          </p:val>
                                        </p:tav>
                                        <p:tav tm="100000">
                                          <p:val>
                                            <p:strVal val="#ppt_h"/>
                                          </p:val>
                                        </p:tav>
                                      </p:tavLst>
                                    </p:anim>
                                    <p:anim calcmode="lin" valueType="num">
                                      <p:cBhvr>
                                        <p:cTn dur="750" fill="hold" id="36"/>
                                        <p:tgtEl>
                                          <p:spTgt spid="30"/>
                                        </p:tgtEl>
                                        <p:attrNameLst>
                                          <p:attrName>ppt_x</p:attrName>
                                        </p:attrNameLst>
                                      </p:cBhvr>
                                      <p:tavLst>
                                        <p:tav tm="0">
                                          <p:val>
                                            <p:fltVal val="0.5"/>
                                          </p:val>
                                        </p:tav>
                                        <p:tav tm="100000">
                                          <p:val>
                                            <p:strVal val="#ppt_x"/>
                                          </p:val>
                                        </p:tav>
                                      </p:tavLst>
                                    </p:anim>
                                    <p:anim calcmode="lin" valueType="num">
                                      <p:cBhvr>
                                        <p:cTn dur="750" fill="hold" id="37"/>
                                        <p:tgtEl>
                                          <p:spTgt spid="30"/>
                                        </p:tgtEl>
                                        <p:attrNameLst>
                                          <p:attrName>ppt_y</p:attrName>
                                        </p:attrNameLst>
                                      </p:cBhvr>
                                      <p:tavLst>
                                        <p:tav tm="0">
                                          <p:val>
                                            <p:strVal val="1+(6*min(max(#ppt_w*#ppt_h,.3),1)-7.4)/-.7*#ppt_h/2"/>
                                          </p:val>
                                        </p:tav>
                                        <p:tav tm="100000">
                                          <p:val>
                                            <p:strVal val="#ppt_y"/>
                                          </p:val>
                                        </p:tav>
                                      </p:tavLst>
                                    </p:anim>
                                  </p:childTnLst>
                                </p:cTn>
                              </p:par>
                            </p:childTnLst>
                          </p:cTn>
                        </p:par>
                        <p:par>
                          <p:cTn fill="hold" id="38" nodeType="afterGroup">
                            <p:stCondLst>
                              <p:cond delay="1700"/>
                            </p:stCondLst>
                            <p:childTnLst>
                              <p:par>
                                <p:cTn fill="hold" grpId="0" id="39" nodeType="afterEffect" presetClass="entr" presetID="31" presetSubtype="0">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p:cTn dur="750" fill="hold" id="41"/>
                                        <p:tgtEl>
                                          <p:spTgt spid="22"/>
                                        </p:tgtEl>
                                        <p:attrNameLst>
                                          <p:attrName>ppt_w</p:attrName>
                                        </p:attrNameLst>
                                      </p:cBhvr>
                                      <p:tavLst>
                                        <p:tav tm="0">
                                          <p:val>
                                            <p:fltVal val="0"/>
                                          </p:val>
                                        </p:tav>
                                        <p:tav tm="100000">
                                          <p:val>
                                            <p:strVal val="#ppt_w"/>
                                          </p:val>
                                        </p:tav>
                                      </p:tavLst>
                                    </p:anim>
                                    <p:anim calcmode="lin" valueType="num">
                                      <p:cBhvr>
                                        <p:cTn dur="750" fill="hold" id="42"/>
                                        <p:tgtEl>
                                          <p:spTgt spid="22"/>
                                        </p:tgtEl>
                                        <p:attrNameLst>
                                          <p:attrName>ppt_h</p:attrName>
                                        </p:attrNameLst>
                                      </p:cBhvr>
                                      <p:tavLst>
                                        <p:tav tm="0">
                                          <p:val>
                                            <p:fltVal val="0"/>
                                          </p:val>
                                        </p:tav>
                                        <p:tav tm="100000">
                                          <p:val>
                                            <p:strVal val="#ppt_h"/>
                                          </p:val>
                                        </p:tav>
                                      </p:tavLst>
                                    </p:anim>
                                    <p:anim calcmode="lin" valueType="num">
                                      <p:cBhvr>
                                        <p:cTn dur="750" fill="hold" id="43"/>
                                        <p:tgtEl>
                                          <p:spTgt spid="22"/>
                                        </p:tgtEl>
                                        <p:attrNameLst>
                                          <p:attrName>style.rotation</p:attrName>
                                        </p:attrNameLst>
                                      </p:cBhvr>
                                      <p:tavLst>
                                        <p:tav tm="0">
                                          <p:val>
                                            <p:fltVal val="90"/>
                                          </p:val>
                                        </p:tav>
                                        <p:tav tm="100000">
                                          <p:val>
                                            <p:fltVal val="0"/>
                                          </p:val>
                                        </p:tav>
                                      </p:tavLst>
                                    </p:anim>
                                    <p:animEffect filter="fade" transition="in">
                                      <p:cBhvr>
                                        <p:cTn dur="750" id="44"/>
                                        <p:tgtEl>
                                          <p:spTgt spid="22"/>
                                        </p:tgtEl>
                                      </p:cBhvr>
                                    </p:animEffect>
                                  </p:childTnLst>
                                </p:cTn>
                              </p:par>
                            </p:childTnLst>
                          </p:cTn>
                        </p:par>
                        <p:par>
                          <p:cTn fill="hold" id="45" nodeType="afterGroup">
                            <p:stCondLst>
                              <p:cond delay="2450"/>
                            </p:stCondLst>
                            <p:childTnLst>
                              <p:par>
                                <p:cTn fill="hold" grpId="0" id="46" nodeType="afterEffect" presetClass="entr" presetID="14" presetSubtype="10">
                                  <p:stCondLst>
                                    <p:cond delay="0"/>
                                  </p:stCondLst>
                                  <p:childTnLst>
                                    <p:set>
                                      <p:cBhvr>
                                        <p:cTn dur="1" fill="hold" id="47">
                                          <p:stCondLst>
                                            <p:cond delay="0"/>
                                          </p:stCondLst>
                                        </p:cTn>
                                        <p:tgtEl>
                                          <p:spTgt spid="36"/>
                                        </p:tgtEl>
                                        <p:attrNameLst>
                                          <p:attrName>style.visibility</p:attrName>
                                        </p:attrNameLst>
                                      </p:cBhvr>
                                      <p:to>
                                        <p:strVal val="visible"/>
                                      </p:to>
                                    </p:set>
                                    <p:animEffect filter="randombar(horizontal)" transition="in">
                                      <p:cBhvr>
                                        <p:cTn dur="1000" id="48"/>
                                        <p:tgtEl>
                                          <p:spTgt spid="36"/>
                                        </p:tgtEl>
                                      </p:cBhvr>
                                    </p:animEffect>
                                  </p:childTnLst>
                                </p:cTn>
                              </p:par>
                              <p:par>
                                <p:cTn fill="hold" grpId="0" id="49" nodeType="withEffect" presetClass="entr" presetID="14" presetSubtype="10">
                                  <p:stCondLst>
                                    <p:cond delay="0"/>
                                  </p:stCondLst>
                                  <p:childTnLst>
                                    <p:set>
                                      <p:cBhvr>
                                        <p:cTn dur="1" fill="hold" id="50">
                                          <p:stCondLst>
                                            <p:cond delay="0"/>
                                          </p:stCondLst>
                                        </p:cTn>
                                        <p:tgtEl>
                                          <p:spTgt spid="37"/>
                                        </p:tgtEl>
                                        <p:attrNameLst>
                                          <p:attrName>style.visibility</p:attrName>
                                        </p:attrNameLst>
                                      </p:cBhvr>
                                      <p:to>
                                        <p:strVal val="visible"/>
                                      </p:to>
                                    </p:set>
                                    <p:animEffect filter="randombar(horizontal)" transition="in">
                                      <p:cBhvr>
                                        <p:cTn dur="1000" id="51"/>
                                        <p:tgtEl>
                                          <p:spTgt spid="37"/>
                                        </p:tgtEl>
                                      </p:cBhvr>
                                    </p:animEffect>
                                  </p:childTnLst>
                                </p:cTn>
                              </p:par>
                              <p:par>
                                <p:cTn fill="hold" grpId="0" id="52" nodeType="withEffect" presetClass="entr" presetID="14" presetSubtype="10">
                                  <p:stCondLst>
                                    <p:cond delay="0"/>
                                  </p:stCondLst>
                                  <p:childTnLst>
                                    <p:set>
                                      <p:cBhvr>
                                        <p:cTn dur="1" fill="hold" id="53">
                                          <p:stCondLst>
                                            <p:cond delay="0"/>
                                          </p:stCondLst>
                                        </p:cTn>
                                        <p:tgtEl>
                                          <p:spTgt spid="38"/>
                                        </p:tgtEl>
                                        <p:attrNameLst>
                                          <p:attrName>style.visibility</p:attrName>
                                        </p:attrNameLst>
                                      </p:cBhvr>
                                      <p:to>
                                        <p:strVal val="visible"/>
                                      </p:to>
                                    </p:set>
                                    <p:animEffect filter="randombar(horizontal)" transition="in">
                                      <p:cBhvr>
                                        <p:cTn dur="1000" id="54"/>
                                        <p:tgtEl>
                                          <p:spTgt spid="38"/>
                                        </p:tgtEl>
                                      </p:cBhvr>
                                    </p:animEffect>
                                  </p:childTnLst>
                                </p:cTn>
                              </p:par>
                              <p:par>
                                <p:cTn fill="hold" grpId="0" id="55" nodeType="withEffect" presetClass="entr" presetID="14" presetSubtype="10">
                                  <p:stCondLst>
                                    <p:cond delay="0"/>
                                  </p:stCondLst>
                                  <p:childTnLst>
                                    <p:set>
                                      <p:cBhvr>
                                        <p:cTn dur="1" fill="hold" id="56">
                                          <p:stCondLst>
                                            <p:cond delay="0"/>
                                          </p:stCondLst>
                                        </p:cTn>
                                        <p:tgtEl>
                                          <p:spTgt spid="39"/>
                                        </p:tgtEl>
                                        <p:attrNameLst>
                                          <p:attrName>style.visibility</p:attrName>
                                        </p:attrNameLst>
                                      </p:cBhvr>
                                      <p:to>
                                        <p:strVal val="visible"/>
                                      </p:to>
                                    </p:set>
                                    <p:animEffect filter="randombar(horizontal)" transition="in">
                                      <p:cBhvr>
                                        <p:cTn dur="1000" id="57"/>
                                        <p:tgtEl>
                                          <p:spTgt spid="39"/>
                                        </p:tgtEl>
                                      </p:cBhvr>
                                    </p:animEffect>
                                  </p:childTnLst>
                                </p:cTn>
                              </p:par>
                            </p:childTnLst>
                          </p:cTn>
                        </p:par>
                        <p:par>
                          <p:cTn fill="hold" id="58" nodeType="afterGroup">
                            <p:stCondLst>
                              <p:cond delay="3450"/>
                            </p:stCondLst>
                            <p:childTnLst>
                              <p:par>
                                <p:cTn fill="hold" grpId="0" id="59" nodeType="afterEffect" presetClass="entr" presetID="22" presetSubtype="8">
                                  <p:stCondLst>
                                    <p:cond delay="0"/>
                                  </p:stCondLst>
                                  <p:childTnLst>
                                    <p:set>
                                      <p:cBhvr>
                                        <p:cTn dur="1" fill="hold" id="60">
                                          <p:stCondLst>
                                            <p:cond delay="0"/>
                                          </p:stCondLst>
                                        </p:cTn>
                                        <p:tgtEl>
                                          <p:spTgt spid="41"/>
                                        </p:tgtEl>
                                        <p:attrNameLst>
                                          <p:attrName>style.visibility</p:attrName>
                                        </p:attrNameLst>
                                      </p:cBhvr>
                                      <p:to>
                                        <p:strVal val="visible"/>
                                      </p:to>
                                    </p:set>
                                    <p:animEffect filter="wipe(left)" transition="in">
                                      <p:cBhvr>
                                        <p:cTn dur="750" id="61"/>
                                        <p:tgtEl>
                                          <p:spTgt spid="41"/>
                                        </p:tgtEl>
                                      </p:cBhvr>
                                    </p:animEffect>
                                  </p:childTnLst>
                                </p:cTn>
                              </p:par>
                            </p:childTnLst>
                          </p:cTn>
                        </p:par>
                        <p:par>
                          <p:cTn fill="hold" id="62" nodeType="afterGroup">
                            <p:stCondLst>
                              <p:cond delay="4200"/>
                            </p:stCondLst>
                            <p:childTnLst>
                              <p:par>
                                <p:cTn fill="hold" id="63" nodeType="afterEffect" presetClass="entr" presetID="10" presetSubtype="0">
                                  <p:stCondLst>
                                    <p:cond delay="0"/>
                                  </p:stCondLst>
                                  <p:childTnLst>
                                    <p:set>
                                      <p:cBhvr>
                                        <p:cTn dur="1" fill="hold" id="64">
                                          <p:stCondLst>
                                            <p:cond delay="0"/>
                                          </p:stCondLst>
                                        </p:cTn>
                                        <p:tgtEl>
                                          <p:spTgt spid="32"/>
                                        </p:tgtEl>
                                        <p:attrNameLst>
                                          <p:attrName>style.visibility</p:attrName>
                                        </p:attrNameLst>
                                      </p:cBhvr>
                                      <p:to>
                                        <p:strVal val="visible"/>
                                      </p:to>
                                    </p:set>
                                    <p:animEffect filter="fade" transition="in">
                                      <p:cBhvr>
                                        <p:cTn dur="500" id="65"/>
                                        <p:tgtEl>
                                          <p:spTgt spid="32"/>
                                        </p:tgtEl>
                                      </p:cBhvr>
                                    </p:animEffect>
                                  </p:childTnLst>
                                </p:cTn>
                              </p:par>
                              <p:par>
                                <p:cTn accel="50000" decel="50000" fill="hold" id="66" nodeType="withEffect" presetClass="path" presetID="42" presetSubtype="0">
                                  <p:stCondLst>
                                    <p:cond delay="0"/>
                                  </p:stCondLst>
                                  <p:childTnLst>
                                    <p:animMotion origin="layout" path="M -0.09974 0.00672 L -8.33333E-07 -2.96296E-06" pathEditMode="relative" ptsTypes="AA" rAng="0">
                                      <p:cBhvr>
                                        <p:cTn dur="1000" fill="hold" id="67"/>
                                        <p:tgtEl>
                                          <p:spTgt spid="32"/>
                                        </p:tgtEl>
                                        <p:attrNameLst>
                                          <p:attrName>ppt_x</p:attrName>
                                          <p:attrName>ppt_y</p:attrName>
                                        </p:attrNameLst>
                                      </p:cBhvr>
                                      <p:rCtr x="4987" y="-347"/>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9"/>
      <p:bldP grpId="0" spid="30"/>
      <p:bldP grpId="0" spid="36"/>
      <p:bldP grpId="0" spid="37"/>
      <p:bldP grpId="0" spid="38"/>
      <p:bldP grpId="0" spid="39"/>
      <p:bldP grpId="0" spid="4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3" name="椭圆 82"/>
          <p:cNvSpPr>
            <a:spLocks noChangeAspect="1"/>
          </p:cNvSpPr>
          <p:nvPr/>
        </p:nvSpPr>
        <p:spPr bwMode="auto">
          <a:xfrm>
            <a:off x="5546263" y="1218828"/>
            <a:ext cx="1296000" cy="1296507"/>
          </a:xfrm>
          <a:prstGeom prst="ellipse">
            <a:avLst/>
          </a:prstGeom>
          <a:solidFill>
            <a:schemeClr val="accent3"/>
          </a:solidFill>
          <a:ln algn="ctr" cap="flat" cmpd="sng" w="9525">
            <a:noFill/>
            <a:prstDash val="solid"/>
            <a:round/>
            <a:headEnd len="med" type="none" w="med"/>
            <a:tailEnd len="med" type="none" w="med"/>
          </a:ln>
          <a:effectLst/>
          <a:extLst/>
        </p:spPr>
        <p:txBody>
          <a:bodyPr anchor="t" anchorCtr="0" bIns="45708" compatLnSpc="1" lIns="91416" numCol="1" rIns="91416" rtlCol="0" tIns="45708" vert="horz" wrap="square">
            <a:prstTxWarp prst="textNoShape">
              <a:avLst/>
            </a:prstTxWarp>
          </a:bodyPr>
          <a:lstStyle/>
          <a:p>
            <a:pPr defTabSz="914133"/>
            <a:endParaRPr altLang="en-US" lang="zh-CN" sz="1733">
              <a:latin charset="-122" pitchFamily="34" typeface="微软雅黑"/>
              <a:ea charset="-122" pitchFamily="34" typeface="微软雅黑"/>
            </a:endParaRPr>
          </a:p>
        </p:txBody>
      </p:sp>
      <p:sp>
        <p:nvSpPr>
          <p:cNvPr id="84" name="TextBox 12"/>
          <p:cNvSpPr txBox="1"/>
          <p:nvPr/>
        </p:nvSpPr>
        <p:spPr>
          <a:xfrm>
            <a:off x="5782272" y="1436355"/>
            <a:ext cx="943568" cy="701016"/>
          </a:xfrm>
          <a:prstGeom prst="rect">
            <a:avLst/>
          </a:prstGeom>
          <a:noFill/>
        </p:spPr>
        <p:txBody>
          <a:bodyPr bIns="45708" lIns="91416" rIns="91416" rtlCol="0" tIns="45708" wrap="square">
            <a:spAutoFit/>
          </a:bodyPr>
          <a:lstStyle/>
          <a:p>
            <a:r>
              <a:rPr altLang="zh-CN" b="1" lang="en-US" sz="4000">
                <a:solidFill>
                  <a:srgbClr val="F8F8F8"/>
                </a:solidFill>
                <a:latin charset="-122" pitchFamily="34" typeface="微软雅黑"/>
                <a:ea charset="-122" pitchFamily="34" typeface="微软雅黑"/>
              </a:rPr>
              <a:t>13</a:t>
            </a:r>
          </a:p>
        </p:txBody>
      </p:sp>
      <p:sp>
        <p:nvSpPr>
          <p:cNvPr id="85" name="TextBox 13"/>
          <p:cNvSpPr txBox="1"/>
          <p:nvPr/>
        </p:nvSpPr>
        <p:spPr>
          <a:xfrm>
            <a:off x="5655772" y="2000225"/>
            <a:ext cx="1032145" cy="294565"/>
          </a:xfrm>
          <a:prstGeom prst="rect">
            <a:avLst/>
          </a:prstGeom>
          <a:noFill/>
        </p:spPr>
        <p:txBody>
          <a:bodyPr bIns="45708" lIns="91416" rIns="91416" rtlCol="0" tIns="45708" wrap="none">
            <a:spAutoFit/>
          </a:bodyPr>
          <a:lstStyle/>
          <a:p>
            <a:r>
              <a:rPr altLang="en-US" lang="zh-CN" sz="1333">
                <a:solidFill>
                  <a:srgbClr val="F8F8F8"/>
                </a:solidFill>
                <a:latin charset="-122" pitchFamily="34" typeface="微软雅黑"/>
                <a:ea charset="-122" pitchFamily="34" typeface="微软雅黑"/>
              </a:rPr>
              <a:t>年风雨兼程</a:t>
            </a:r>
          </a:p>
        </p:txBody>
      </p:sp>
      <p:sp>
        <p:nvSpPr>
          <p:cNvPr id="86" name="椭圆 85"/>
          <p:cNvSpPr>
            <a:spLocks noChangeAspect="1"/>
          </p:cNvSpPr>
          <p:nvPr/>
        </p:nvSpPr>
        <p:spPr bwMode="auto">
          <a:xfrm>
            <a:off x="6985931" y="1218828"/>
            <a:ext cx="1296000" cy="1296507"/>
          </a:xfrm>
          <a:prstGeom prst="ellipse">
            <a:avLst/>
          </a:prstGeom>
          <a:solidFill>
            <a:schemeClr val="accent3"/>
          </a:solidFill>
          <a:ln algn="ctr" cap="flat" cmpd="sng" w="9525">
            <a:noFill/>
            <a:prstDash val="solid"/>
            <a:round/>
            <a:headEnd len="med" type="none" w="med"/>
            <a:tailEnd len="med" type="none" w="med"/>
          </a:ln>
          <a:effectLst/>
          <a:extLst/>
        </p:spPr>
        <p:txBody>
          <a:bodyPr anchor="t" anchorCtr="0" bIns="45708" compatLnSpc="1" lIns="91416" numCol="1" rIns="91416" rtlCol="0" tIns="45708" vert="horz" wrap="square">
            <a:prstTxWarp prst="textNoShape">
              <a:avLst/>
            </a:prstTxWarp>
          </a:bodyPr>
          <a:lstStyle/>
          <a:p>
            <a:pPr defTabSz="914133"/>
            <a:endParaRPr altLang="en-US" lang="zh-CN" sz="1733">
              <a:solidFill>
                <a:srgbClr val="F12F3D"/>
              </a:solidFill>
              <a:latin charset="-122" pitchFamily="34" typeface="微软雅黑"/>
              <a:ea charset="-122" pitchFamily="34" typeface="微软雅黑"/>
            </a:endParaRPr>
          </a:p>
        </p:txBody>
      </p:sp>
      <p:sp>
        <p:nvSpPr>
          <p:cNvPr id="87" name="TextBox 15"/>
          <p:cNvSpPr txBox="1"/>
          <p:nvPr/>
        </p:nvSpPr>
        <p:spPr>
          <a:xfrm>
            <a:off x="7221941" y="1412352"/>
            <a:ext cx="943568" cy="701016"/>
          </a:xfrm>
          <a:prstGeom prst="rect">
            <a:avLst/>
          </a:prstGeom>
          <a:noFill/>
        </p:spPr>
        <p:txBody>
          <a:bodyPr bIns="45708" lIns="91416" rIns="91416" rtlCol="0" tIns="45708" wrap="square">
            <a:spAutoFit/>
          </a:bodyPr>
          <a:lstStyle/>
          <a:p>
            <a:r>
              <a:rPr altLang="zh-CN" b="1" lang="en-US" sz="4000">
                <a:solidFill>
                  <a:srgbClr val="F8F8F8"/>
                </a:solidFill>
                <a:latin charset="-122" pitchFamily="34" typeface="微软雅黑"/>
                <a:ea charset="-122" pitchFamily="34" typeface="微软雅黑"/>
              </a:rPr>
              <a:t>60</a:t>
            </a:r>
          </a:p>
        </p:txBody>
      </p:sp>
      <p:sp>
        <p:nvSpPr>
          <p:cNvPr id="88" name="TextBox 16"/>
          <p:cNvSpPr txBox="1"/>
          <p:nvPr/>
        </p:nvSpPr>
        <p:spPr>
          <a:xfrm>
            <a:off x="7201702" y="1928217"/>
            <a:ext cx="892444" cy="497714"/>
          </a:xfrm>
          <a:prstGeom prst="rect">
            <a:avLst/>
          </a:prstGeom>
          <a:noFill/>
        </p:spPr>
        <p:txBody>
          <a:bodyPr bIns="45708" lIns="91416" rIns="91416" rtlCol="0" tIns="45708" wrap="none">
            <a:spAutoFit/>
          </a:bodyPr>
          <a:lstStyle/>
          <a:p>
            <a:pPr algn="ctr"/>
            <a:r>
              <a:rPr altLang="en-US" lang="zh-CN" sz="1333">
                <a:solidFill>
                  <a:srgbClr val="F8F8F8"/>
                </a:solidFill>
                <a:latin charset="-122" pitchFamily="34" typeface="微软雅黑"/>
                <a:ea charset="-122" pitchFamily="34" typeface="微软雅黑"/>
              </a:rPr>
              <a:t>广州60家</a:t>
            </a:r>
          </a:p>
          <a:p>
            <a:pPr algn="ctr"/>
            <a:r>
              <a:rPr altLang="en-US" lang="zh-CN" sz="1333">
                <a:solidFill>
                  <a:srgbClr val="F8F8F8"/>
                </a:solidFill>
                <a:latin charset="-122" pitchFamily="34" typeface="微软雅黑"/>
                <a:ea charset="-122" pitchFamily="34" typeface="微软雅黑"/>
              </a:rPr>
              <a:t>营业网点</a:t>
            </a:r>
          </a:p>
        </p:txBody>
      </p:sp>
      <p:sp>
        <p:nvSpPr>
          <p:cNvPr id="89" name="椭圆 88"/>
          <p:cNvSpPr>
            <a:spLocks noChangeAspect="1"/>
          </p:cNvSpPr>
          <p:nvPr/>
        </p:nvSpPr>
        <p:spPr bwMode="auto">
          <a:xfrm>
            <a:off x="8426091" y="1218828"/>
            <a:ext cx="1296000" cy="1296507"/>
          </a:xfrm>
          <a:prstGeom prst="ellipse">
            <a:avLst/>
          </a:prstGeom>
          <a:solidFill>
            <a:schemeClr val="accent3"/>
          </a:solidFill>
          <a:ln algn="ctr" cap="flat" cmpd="sng" w="9525">
            <a:noFill/>
            <a:prstDash val="solid"/>
            <a:round/>
            <a:headEnd len="med" type="none" w="med"/>
            <a:tailEnd len="med" type="none" w="med"/>
          </a:ln>
          <a:effectLst/>
          <a:extLst/>
        </p:spPr>
        <p:txBody>
          <a:bodyPr anchor="t" anchorCtr="0" bIns="45708" compatLnSpc="1" lIns="91416" numCol="1" rIns="91416" rtlCol="0" tIns="45708" vert="horz" wrap="square">
            <a:prstTxWarp prst="textNoShape">
              <a:avLst/>
            </a:prstTxWarp>
          </a:bodyPr>
          <a:lstStyle/>
          <a:p>
            <a:pPr defTabSz="914133"/>
            <a:endParaRPr altLang="en-US" lang="zh-CN" sz="1733">
              <a:latin charset="-122" pitchFamily="34" typeface="微软雅黑"/>
              <a:ea charset="-122" pitchFamily="34" typeface="微软雅黑"/>
            </a:endParaRPr>
          </a:p>
        </p:txBody>
      </p:sp>
      <p:sp>
        <p:nvSpPr>
          <p:cNvPr id="90" name="TextBox 18"/>
          <p:cNvSpPr txBox="1"/>
          <p:nvPr/>
        </p:nvSpPr>
        <p:spPr>
          <a:xfrm>
            <a:off x="8504033" y="1453414"/>
            <a:ext cx="1106248" cy="579096"/>
          </a:xfrm>
          <a:prstGeom prst="rect">
            <a:avLst/>
          </a:prstGeom>
          <a:noFill/>
        </p:spPr>
        <p:txBody>
          <a:bodyPr bIns="45708" lIns="91416" rIns="91416" rtlCol="0" tIns="45708" wrap="square">
            <a:spAutoFit/>
          </a:bodyPr>
          <a:lstStyle/>
          <a:p>
            <a:pPr algn="ctr"/>
            <a:r>
              <a:rPr altLang="zh-CN" b="1" lang="en-US" sz="3200">
                <a:solidFill>
                  <a:srgbClr val="F8F8F8"/>
                </a:solidFill>
                <a:latin charset="-122" pitchFamily="34" typeface="微软雅黑"/>
                <a:ea charset="-122" pitchFamily="34" typeface="微软雅黑"/>
              </a:rPr>
              <a:t>100</a:t>
            </a:r>
          </a:p>
        </p:txBody>
      </p:sp>
      <p:sp>
        <p:nvSpPr>
          <p:cNvPr id="91" name="TextBox 19"/>
          <p:cNvSpPr txBox="1"/>
          <p:nvPr/>
        </p:nvSpPr>
        <p:spPr>
          <a:xfrm>
            <a:off x="8572013" y="1928217"/>
            <a:ext cx="1032145" cy="497714"/>
          </a:xfrm>
          <a:prstGeom prst="rect">
            <a:avLst/>
          </a:prstGeom>
          <a:noFill/>
        </p:spPr>
        <p:txBody>
          <a:bodyPr bIns="45708" lIns="91416" rIns="91416" rtlCol="0" tIns="45708" wrap="none">
            <a:spAutoFit/>
          </a:bodyPr>
          <a:lstStyle/>
          <a:p>
            <a:pPr algn="ctr"/>
            <a:r>
              <a:rPr altLang="en-US" lang="zh-CN" sz="1333">
                <a:solidFill>
                  <a:srgbClr val="F8F8F8"/>
                </a:solidFill>
                <a:latin charset="-122" pitchFamily="34" typeface="微软雅黑"/>
                <a:ea charset="-122" pitchFamily="34" typeface="微软雅黑"/>
              </a:rPr>
              <a:t>接待人数超</a:t>
            </a:r>
          </a:p>
          <a:p>
            <a:pPr algn="ctr"/>
            <a:r>
              <a:rPr altLang="en-US" lang="zh-CN" sz="1333">
                <a:solidFill>
                  <a:srgbClr val="F8F8F8"/>
                </a:solidFill>
                <a:latin charset="-122" pitchFamily="34" typeface="微软雅黑"/>
                <a:ea charset="-122" pitchFamily="34" typeface="微软雅黑"/>
              </a:rPr>
              <a:t>过100万</a:t>
            </a:r>
          </a:p>
        </p:txBody>
      </p:sp>
      <p:sp>
        <p:nvSpPr>
          <p:cNvPr id="92" name="椭圆 91"/>
          <p:cNvSpPr>
            <a:spLocks noChangeAspect="1"/>
          </p:cNvSpPr>
          <p:nvPr/>
        </p:nvSpPr>
        <p:spPr bwMode="auto">
          <a:xfrm>
            <a:off x="9814511" y="1218828"/>
            <a:ext cx="1296000" cy="1296507"/>
          </a:xfrm>
          <a:prstGeom prst="ellipse">
            <a:avLst/>
          </a:prstGeom>
          <a:solidFill>
            <a:schemeClr val="accent3"/>
          </a:solidFill>
          <a:ln algn="ctr" cap="flat" cmpd="sng" w="9525">
            <a:noFill/>
            <a:prstDash val="solid"/>
            <a:round/>
            <a:headEnd len="med" type="none" w="med"/>
            <a:tailEnd len="med" type="none" w="med"/>
          </a:ln>
          <a:effectLst/>
          <a:extLst/>
        </p:spPr>
        <p:txBody>
          <a:bodyPr anchor="t" anchorCtr="0" bIns="45708" compatLnSpc="1" lIns="91416" numCol="1" rIns="91416" rtlCol="0" tIns="45708" vert="horz" wrap="square">
            <a:prstTxWarp prst="textNoShape">
              <a:avLst/>
            </a:prstTxWarp>
          </a:bodyPr>
          <a:lstStyle/>
          <a:p>
            <a:pPr defTabSz="914133"/>
            <a:endParaRPr altLang="en-US" lang="zh-CN" sz="1733">
              <a:latin charset="-122" pitchFamily="34" typeface="微软雅黑"/>
              <a:ea charset="-122" pitchFamily="34" typeface="微软雅黑"/>
            </a:endParaRPr>
          </a:p>
        </p:txBody>
      </p:sp>
      <p:sp>
        <p:nvSpPr>
          <p:cNvPr id="93" name="TextBox 21"/>
          <p:cNvSpPr txBox="1"/>
          <p:nvPr/>
        </p:nvSpPr>
        <p:spPr>
          <a:xfrm>
            <a:off x="9982307" y="1375175"/>
            <a:ext cx="1106248" cy="1310616"/>
          </a:xfrm>
          <a:prstGeom prst="rect">
            <a:avLst/>
          </a:prstGeom>
          <a:noFill/>
        </p:spPr>
        <p:txBody>
          <a:bodyPr bIns="45708" lIns="91416" rIns="91416" rtlCol="0" tIns="45708" wrap="square">
            <a:spAutoFit/>
          </a:bodyPr>
          <a:lstStyle/>
          <a:p>
            <a:r>
              <a:rPr altLang="zh-CN" b="1" lang="en-US" sz="4000">
                <a:solidFill>
                  <a:srgbClr val="F8F8F8"/>
                </a:solidFill>
                <a:latin charset="-122" pitchFamily="34" typeface="微软雅黑"/>
                <a:ea charset="-122" pitchFamily="34" typeface="微软雅黑"/>
              </a:rPr>
              <a:t>20%</a:t>
            </a:r>
          </a:p>
        </p:txBody>
      </p:sp>
      <p:sp>
        <p:nvSpPr>
          <p:cNvPr id="94" name="TextBox 22"/>
          <p:cNvSpPr txBox="1"/>
          <p:nvPr/>
        </p:nvSpPr>
        <p:spPr>
          <a:xfrm>
            <a:off x="9910427" y="1928217"/>
            <a:ext cx="1132157" cy="497714"/>
          </a:xfrm>
          <a:prstGeom prst="rect">
            <a:avLst/>
          </a:prstGeom>
          <a:noFill/>
        </p:spPr>
        <p:txBody>
          <a:bodyPr bIns="45708" lIns="91416" rIns="91416" rtlCol="0" tIns="45708" wrap="none">
            <a:spAutoFit/>
          </a:bodyPr>
          <a:lstStyle/>
          <a:p>
            <a:pPr algn="ctr"/>
            <a:r>
              <a:rPr altLang="en-US" lang="zh-CN" sz="1333">
                <a:solidFill>
                  <a:srgbClr val="F8F8F8"/>
                </a:solidFill>
                <a:latin charset="-122" pitchFamily="34" typeface="微软雅黑"/>
                <a:ea charset="-122" pitchFamily="34" typeface="微软雅黑"/>
              </a:rPr>
              <a:t>连续5年增长</a:t>
            </a:r>
          </a:p>
          <a:p>
            <a:pPr algn="ctr"/>
            <a:r>
              <a:rPr altLang="en-US" lang="zh-CN" sz="1333">
                <a:solidFill>
                  <a:srgbClr val="F8F8F8"/>
                </a:solidFill>
                <a:latin charset="-122" pitchFamily="34" typeface="微软雅黑"/>
                <a:ea charset="-122" pitchFamily="34" typeface="微软雅黑"/>
              </a:rPr>
              <a:t>超20%</a:t>
            </a:r>
          </a:p>
        </p:txBody>
      </p:sp>
      <p:pic>
        <p:nvPicPr>
          <p:cNvPr id="95" name="Picture 4"/>
          <p:cNvPicPr>
            <a:picLocks noChangeArrowheads="1" noChangeAspect="1"/>
          </p:cNvPicPr>
          <p:nvPr/>
        </p:nvPicPr>
        <p:blipFill>
          <a:blip r:embed="rId3">
            <a:extLst>
              <a:ext uri="{28A0092B-C50C-407E-A947-70E740481C1C}">
                <a14:useLocalDpi/>
              </a:ext>
            </a:extLst>
          </a:blip>
          <a:stretch>
            <a:fillRect/>
          </a:stretch>
        </p:blipFill>
        <p:spPr bwMode="auto">
          <a:xfrm>
            <a:off x="1140498" y="1375174"/>
            <a:ext cx="3312233" cy="48114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96" name="TextBox 24"/>
          <p:cNvSpPr txBox="1"/>
          <p:nvPr/>
        </p:nvSpPr>
        <p:spPr>
          <a:xfrm>
            <a:off x="5519936" y="2715905"/>
            <a:ext cx="6720747" cy="4160207"/>
          </a:xfrm>
          <a:prstGeom prst="rect">
            <a:avLst/>
          </a:prstGeom>
          <a:noFill/>
        </p:spPr>
        <p:txBody>
          <a:bodyPr bIns="45708" lIns="91416" rIns="91416" rtlCol="0" tIns="45708" wrap="square">
            <a:spAutoFit/>
          </a:bodyPr>
          <a:lstStyle/>
          <a:p>
            <a:pPr>
              <a:lnSpc>
                <a:spcPct val="130000"/>
              </a:lnSpc>
            </a:pPr>
            <a:r>
              <a:rPr altLang="zh-CN" lang="zh-CN" sz="1867">
                <a:solidFill>
                  <a:schemeClr val="tx1">
                    <a:lumMod val="85000"/>
                    <a:lumOff val="15000"/>
                  </a:schemeClr>
                </a:solidFill>
                <a:latin typeface="+mn-ea"/>
              </a:rPr>
              <a:t>中国熊猫总公司简介</a:t>
            </a:r>
          </a:p>
          <a:p>
            <a:pPr>
              <a:lnSpc>
                <a:spcPct val="130000"/>
              </a:lnSpc>
            </a:pPr>
            <a:r>
              <a:rPr altLang="zh-CN" lang="zh-CN" sz="1867">
                <a:solidFill>
                  <a:schemeClr val="tx1">
                    <a:lumMod val="85000"/>
                    <a:lumOff val="15000"/>
                  </a:schemeClr>
                </a:solidFill>
                <a:latin typeface="+mn-ea"/>
              </a:rPr>
              <a:t>一、1984年，由邓朴方创立的国企，注册资金超过1亿元。</a:t>
            </a:r>
          </a:p>
          <a:p>
            <a:pPr>
              <a:lnSpc>
                <a:spcPct val="130000"/>
              </a:lnSpc>
            </a:pPr>
            <a:r>
              <a:rPr altLang="zh-CN" lang="zh-CN" sz="1867">
                <a:solidFill>
                  <a:schemeClr val="tx1">
                    <a:lumMod val="85000"/>
                    <a:lumOff val="15000"/>
                  </a:schemeClr>
                </a:solidFill>
                <a:latin typeface="+mn-ea"/>
              </a:rPr>
              <a:t>现在隶属与首旅集团，首旅股份（600258）是上海上市公司。</a:t>
            </a:r>
          </a:p>
          <a:p>
            <a:pPr>
              <a:lnSpc>
                <a:spcPct val="130000"/>
              </a:lnSpc>
            </a:pPr>
            <a:r>
              <a:rPr altLang="zh-CN" lang="zh-CN" sz="1867">
                <a:solidFill>
                  <a:schemeClr val="tx1">
                    <a:lumMod val="85000"/>
                    <a:lumOff val="15000"/>
                  </a:schemeClr>
                </a:solidFill>
                <a:latin typeface="+mn-ea"/>
              </a:rPr>
              <a:t>二、经营出境、入境、国内、商旅会展等全方位旅游产品和服务。</a:t>
            </a:r>
          </a:p>
          <a:p>
            <a:pPr>
              <a:lnSpc>
                <a:spcPct val="130000"/>
              </a:lnSpc>
            </a:pPr>
            <a:r>
              <a:rPr altLang="zh-CN" lang="zh-CN" sz="1867">
                <a:solidFill>
                  <a:schemeClr val="tx1">
                    <a:lumMod val="85000"/>
                    <a:lumOff val="15000"/>
                  </a:schemeClr>
                </a:solidFill>
                <a:latin typeface="+mn-ea"/>
              </a:rPr>
              <a:t>广州熊猫公司简介</a:t>
            </a:r>
          </a:p>
          <a:p>
            <a:pPr>
              <a:lnSpc>
                <a:spcPct val="130000"/>
              </a:lnSpc>
            </a:pPr>
            <a:r>
              <a:rPr altLang="zh-CN" lang="zh-CN" sz="1867">
                <a:solidFill>
                  <a:schemeClr val="tx1">
                    <a:lumMod val="85000"/>
                    <a:lumOff val="15000"/>
                  </a:schemeClr>
                </a:solidFill>
                <a:latin typeface="+mn-ea"/>
              </a:rPr>
              <a:t>一、接待国内及海外人数超过100万</a:t>
            </a:r>
          </a:p>
          <a:p>
            <a:pPr>
              <a:lnSpc>
                <a:spcPct val="130000"/>
              </a:lnSpc>
            </a:pPr>
            <a:r>
              <a:rPr altLang="zh-CN" lang="zh-CN" sz="1867">
                <a:solidFill>
                  <a:schemeClr val="tx1">
                    <a:lumMod val="85000"/>
                    <a:lumOff val="15000"/>
                  </a:schemeClr>
                </a:solidFill>
                <a:latin typeface="+mn-ea"/>
              </a:rPr>
              <a:t>二、2002-08年成为销售业绩广州第四</a:t>
            </a:r>
          </a:p>
          <a:p>
            <a:pPr>
              <a:lnSpc>
                <a:spcPct val="130000"/>
              </a:lnSpc>
            </a:pPr>
            <a:r>
              <a:rPr altLang="zh-CN" lang="zh-CN" sz="1867">
                <a:solidFill>
                  <a:schemeClr val="tx1">
                    <a:lumMod val="85000"/>
                    <a:lumOff val="15000"/>
                  </a:schemeClr>
                </a:solidFill>
                <a:latin typeface="+mn-ea"/>
              </a:rPr>
              <a:t>三、2013-14年连续成为 “广州地区最受欢迎的旅行社”</a:t>
            </a:r>
          </a:p>
          <a:p>
            <a:pPr>
              <a:lnSpc>
                <a:spcPct val="130000"/>
              </a:lnSpc>
            </a:pPr>
            <a:r>
              <a:rPr altLang="zh-CN" lang="zh-CN" sz="1867">
                <a:solidFill>
                  <a:schemeClr val="tx1">
                    <a:lumMod val="85000"/>
                    <a:lumOff val="15000"/>
                  </a:schemeClr>
                </a:solidFill>
                <a:latin typeface="+mn-ea"/>
              </a:rPr>
              <a:t>四、2007-2012年获南方航空国际组团旅行社金奖</a:t>
            </a:r>
          </a:p>
          <a:p>
            <a:pPr>
              <a:lnSpc>
                <a:spcPct val="130000"/>
              </a:lnSpc>
            </a:pPr>
            <a:r>
              <a:rPr altLang="zh-CN" lang="zh-CN" sz="1867">
                <a:solidFill>
                  <a:schemeClr val="tx1">
                    <a:lumMod val="85000"/>
                    <a:lumOff val="15000"/>
                  </a:schemeClr>
                </a:solidFill>
                <a:latin typeface="+mn-ea"/>
              </a:rPr>
              <a:t>五、2010-13年连续5年获工商局“守合同重信用企业”</a:t>
            </a:r>
          </a:p>
        </p:txBody>
      </p:sp>
      <p:sp>
        <p:nvSpPr>
          <p:cNvPr id="21" name="文本框 20"/>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22" name="文本框 21"/>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成都介绍</a:t>
            </a:r>
          </a:p>
        </p:txBody>
      </p:sp>
      <p:sp>
        <p:nvSpPr>
          <p:cNvPr id="23" name="文本框 22"/>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24" name="文本框 23"/>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25" name="文本框 24"/>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26" name="文本框 25"/>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accent3"/>
                </a:solidFill>
              </a:rPr>
              <a:t>企业简介</a:t>
            </a:r>
          </a:p>
        </p:txBody>
      </p:sp>
      <p:pic>
        <p:nvPicPr>
          <p:cNvPr id="42" name="图片 41"/>
          <p:cNvPicPr>
            <a:picLocks noChangeAspect="1"/>
          </p:cNvPicPr>
          <p:nvPr/>
        </p:nvPicPr>
        <p:blipFill>
          <a:blip r:embed="rId4">
            <a:extLst>
              <a:ext uri="{28A0092B-C50C-407E-A947-70E740481C1C}">
                <a14:useLocalDpi val="0"/>
              </a:ext>
            </a:extLst>
          </a:blip>
          <a:stretch>
            <a:fillRect/>
          </a:stretch>
        </p:blipFill>
        <p:spPr>
          <a:xfrm>
            <a:off x="370412" y="249272"/>
            <a:ext cx="450025" cy="662695"/>
          </a:xfrm>
          <a:prstGeom prst="rect">
            <a:avLst/>
          </a:prstGeom>
        </p:spPr>
      </p:pic>
      <p:sp>
        <p:nvSpPr>
          <p:cNvPr id="43" name="文本框 42"/>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44" name="文本框 43"/>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extLst>
      <p:ext uri="{BB962C8B-B14F-4D97-AF65-F5344CB8AC3E}">
        <p14:creationId val="2439149889"/>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95"/>
                                        </p:tgtEl>
                                        <p:attrNameLst>
                                          <p:attrName>style.visibility</p:attrName>
                                        </p:attrNameLst>
                                      </p:cBhvr>
                                      <p:to>
                                        <p:strVal val="visible"/>
                                      </p:to>
                                    </p:set>
                                    <p:animEffect filter="wipe(down)" transition="in">
                                      <p:cBhvr>
                                        <p:cTn dur="500" id="7"/>
                                        <p:tgtEl>
                                          <p:spTgt spid="95"/>
                                        </p:tgtEl>
                                      </p:cBhvr>
                                    </p:animEffect>
                                  </p:childTnLst>
                                </p:cTn>
                              </p:par>
                            </p:childTnLst>
                          </p:cTn>
                        </p:par>
                        <p:par>
                          <p:cTn fill="hold" id="8" nodeType="afterGroup">
                            <p:stCondLst>
                              <p:cond delay="500"/>
                            </p:stCondLst>
                            <p:childTnLst>
                              <p:par>
                                <p:cTn fill="hold" grpId="0" id="9" nodeType="afterEffect" presetClass="entr" presetID="52" presetSubtype="0">
                                  <p:stCondLst>
                                    <p:cond delay="0"/>
                                  </p:stCondLst>
                                  <p:childTnLst>
                                    <p:set>
                                      <p:cBhvr>
                                        <p:cTn dur="1" fill="hold" id="10">
                                          <p:stCondLst>
                                            <p:cond delay="0"/>
                                          </p:stCondLst>
                                        </p:cTn>
                                        <p:tgtEl>
                                          <p:spTgt spid="83"/>
                                        </p:tgtEl>
                                        <p:attrNameLst>
                                          <p:attrName>style.visibility</p:attrName>
                                        </p:attrNameLst>
                                      </p:cBhvr>
                                      <p:to>
                                        <p:strVal val="visible"/>
                                      </p:to>
                                    </p:set>
                                    <p:animScale>
                                      <p:cBhvr>
                                        <p:cTn decel="50000" dur="1000" fill="hold" id="11">
                                          <p:stCondLst>
                                            <p:cond delay="0"/>
                                          </p:stCondLst>
                                        </p:cTn>
                                        <p:tgtEl>
                                          <p:spTgt spid="8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2">
                                          <p:stCondLst>
                                            <p:cond delay="0"/>
                                          </p:stCondLst>
                                        </p:cTn>
                                        <p:tgtEl>
                                          <p:spTgt spid="83"/>
                                        </p:tgtEl>
                                        <p:attrNameLst>
                                          <p:attrName>ppt_x</p:attrName>
                                          <p:attrName>ppt_y</p:attrName>
                                        </p:attrNameLst>
                                      </p:cBhvr>
                                    </p:animMotion>
                                    <p:animEffect filter="fade" transition="in">
                                      <p:cBhvr>
                                        <p:cTn dur="1000" id="13"/>
                                        <p:tgtEl>
                                          <p:spTgt spid="83"/>
                                        </p:tgtEl>
                                      </p:cBhvr>
                                    </p:animEffect>
                                  </p:childTnLst>
                                </p:cTn>
                              </p:par>
                              <p:par>
                                <p:cTn fill="hold" grpId="0" id="14" nodeType="withEffect" presetClass="entr" presetID="52" presetSubtype="0">
                                  <p:stCondLst>
                                    <p:cond delay="250"/>
                                  </p:stCondLst>
                                  <p:childTnLst>
                                    <p:set>
                                      <p:cBhvr>
                                        <p:cTn dur="1" fill="hold" id="15">
                                          <p:stCondLst>
                                            <p:cond delay="0"/>
                                          </p:stCondLst>
                                        </p:cTn>
                                        <p:tgtEl>
                                          <p:spTgt spid="86"/>
                                        </p:tgtEl>
                                        <p:attrNameLst>
                                          <p:attrName>style.visibility</p:attrName>
                                        </p:attrNameLst>
                                      </p:cBhvr>
                                      <p:to>
                                        <p:strVal val="visible"/>
                                      </p:to>
                                    </p:set>
                                    <p:animScale>
                                      <p:cBhvr>
                                        <p:cTn decel="50000" dur="1000" fill="hold" id="16">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7">
                                          <p:stCondLst>
                                            <p:cond delay="0"/>
                                          </p:stCondLst>
                                        </p:cTn>
                                        <p:tgtEl>
                                          <p:spTgt spid="86"/>
                                        </p:tgtEl>
                                        <p:attrNameLst>
                                          <p:attrName>ppt_x</p:attrName>
                                          <p:attrName>ppt_y</p:attrName>
                                        </p:attrNameLst>
                                      </p:cBhvr>
                                    </p:animMotion>
                                    <p:animEffect filter="fade" transition="in">
                                      <p:cBhvr>
                                        <p:cTn dur="1000" id="18"/>
                                        <p:tgtEl>
                                          <p:spTgt spid="86"/>
                                        </p:tgtEl>
                                      </p:cBhvr>
                                    </p:animEffect>
                                  </p:childTnLst>
                                </p:cTn>
                              </p:par>
                              <p:par>
                                <p:cTn fill="hold" grpId="0" id="19" nodeType="withEffect" presetClass="entr" presetID="52" presetSubtype="0">
                                  <p:stCondLst>
                                    <p:cond delay="500"/>
                                  </p:stCondLst>
                                  <p:childTnLst>
                                    <p:set>
                                      <p:cBhvr>
                                        <p:cTn dur="1" fill="hold" id="20">
                                          <p:stCondLst>
                                            <p:cond delay="0"/>
                                          </p:stCondLst>
                                        </p:cTn>
                                        <p:tgtEl>
                                          <p:spTgt spid="89"/>
                                        </p:tgtEl>
                                        <p:attrNameLst>
                                          <p:attrName>style.visibility</p:attrName>
                                        </p:attrNameLst>
                                      </p:cBhvr>
                                      <p:to>
                                        <p:strVal val="visible"/>
                                      </p:to>
                                    </p:set>
                                    <p:animScale>
                                      <p:cBhvr>
                                        <p:cTn decel="50000" dur="1000" fill="hold" id="21">
                                          <p:stCondLst>
                                            <p:cond delay="0"/>
                                          </p:stCondLst>
                                        </p:cTn>
                                        <p:tgtEl>
                                          <p:spTgt spid="8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89"/>
                                        </p:tgtEl>
                                        <p:attrNameLst>
                                          <p:attrName>ppt_x</p:attrName>
                                          <p:attrName>ppt_y</p:attrName>
                                        </p:attrNameLst>
                                      </p:cBhvr>
                                    </p:animMotion>
                                    <p:animEffect filter="fade" transition="in">
                                      <p:cBhvr>
                                        <p:cTn dur="1000" id="23"/>
                                        <p:tgtEl>
                                          <p:spTgt spid="89"/>
                                        </p:tgtEl>
                                      </p:cBhvr>
                                    </p:animEffect>
                                  </p:childTnLst>
                                </p:cTn>
                              </p:par>
                              <p:par>
                                <p:cTn fill="hold" grpId="0" id="24" nodeType="withEffect" presetClass="entr" presetID="52" presetSubtype="0">
                                  <p:stCondLst>
                                    <p:cond delay="750"/>
                                  </p:stCondLst>
                                  <p:childTnLst>
                                    <p:set>
                                      <p:cBhvr>
                                        <p:cTn dur="1" fill="hold" id="25">
                                          <p:stCondLst>
                                            <p:cond delay="0"/>
                                          </p:stCondLst>
                                        </p:cTn>
                                        <p:tgtEl>
                                          <p:spTgt spid="92"/>
                                        </p:tgtEl>
                                        <p:attrNameLst>
                                          <p:attrName>style.visibility</p:attrName>
                                        </p:attrNameLst>
                                      </p:cBhvr>
                                      <p:to>
                                        <p:strVal val="visible"/>
                                      </p:to>
                                    </p:set>
                                    <p:animScale>
                                      <p:cBhvr>
                                        <p:cTn decel="50000" dur="1000" fill="hold" id="26">
                                          <p:stCondLst>
                                            <p:cond delay="0"/>
                                          </p:stCondLst>
                                        </p:cTn>
                                        <p:tgtEl>
                                          <p:spTgt spid="9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92"/>
                                        </p:tgtEl>
                                        <p:attrNameLst>
                                          <p:attrName>ppt_x</p:attrName>
                                          <p:attrName>ppt_y</p:attrName>
                                        </p:attrNameLst>
                                      </p:cBhvr>
                                    </p:animMotion>
                                    <p:animEffect filter="fade" transition="in">
                                      <p:cBhvr>
                                        <p:cTn dur="1000" id="28"/>
                                        <p:tgtEl>
                                          <p:spTgt spid="92"/>
                                        </p:tgtEl>
                                      </p:cBhvr>
                                    </p:animEffect>
                                  </p:childTnLst>
                                </p:cTn>
                              </p:par>
                            </p:childTnLst>
                          </p:cTn>
                        </p:par>
                        <p:par>
                          <p:cTn fill="hold" id="29" nodeType="afterGroup">
                            <p:stCondLst>
                              <p:cond delay="2250"/>
                            </p:stCondLst>
                            <p:childTnLst>
                              <p:par>
                                <p:cTn fill="hold" grpId="0" id="30" nodeType="afterEffect" presetClass="entr" presetID="31" presetSubtype="0">
                                  <p:stCondLst>
                                    <p:cond delay="0"/>
                                  </p:stCondLst>
                                  <p:childTnLst>
                                    <p:set>
                                      <p:cBhvr>
                                        <p:cTn dur="1" fill="hold" id="31">
                                          <p:stCondLst>
                                            <p:cond delay="0"/>
                                          </p:stCondLst>
                                        </p:cTn>
                                        <p:tgtEl>
                                          <p:spTgt spid="84"/>
                                        </p:tgtEl>
                                        <p:attrNameLst>
                                          <p:attrName>style.visibility</p:attrName>
                                        </p:attrNameLst>
                                      </p:cBhvr>
                                      <p:to>
                                        <p:strVal val="visible"/>
                                      </p:to>
                                    </p:set>
                                    <p:anim calcmode="lin" valueType="num">
                                      <p:cBhvr>
                                        <p:cTn dur="500" fill="hold" id="32"/>
                                        <p:tgtEl>
                                          <p:spTgt spid="84"/>
                                        </p:tgtEl>
                                        <p:attrNameLst>
                                          <p:attrName>ppt_w</p:attrName>
                                        </p:attrNameLst>
                                      </p:cBhvr>
                                      <p:tavLst>
                                        <p:tav tm="0">
                                          <p:val>
                                            <p:fltVal val="0"/>
                                          </p:val>
                                        </p:tav>
                                        <p:tav tm="100000">
                                          <p:val>
                                            <p:strVal val="#ppt_w"/>
                                          </p:val>
                                        </p:tav>
                                      </p:tavLst>
                                    </p:anim>
                                    <p:anim calcmode="lin" valueType="num">
                                      <p:cBhvr>
                                        <p:cTn dur="500" fill="hold" id="33"/>
                                        <p:tgtEl>
                                          <p:spTgt spid="84"/>
                                        </p:tgtEl>
                                        <p:attrNameLst>
                                          <p:attrName>ppt_h</p:attrName>
                                        </p:attrNameLst>
                                      </p:cBhvr>
                                      <p:tavLst>
                                        <p:tav tm="0">
                                          <p:val>
                                            <p:fltVal val="0"/>
                                          </p:val>
                                        </p:tav>
                                        <p:tav tm="100000">
                                          <p:val>
                                            <p:strVal val="#ppt_h"/>
                                          </p:val>
                                        </p:tav>
                                      </p:tavLst>
                                    </p:anim>
                                    <p:anim calcmode="lin" valueType="num">
                                      <p:cBhvr>
                                        <p:cTn dur="500" fill="hold" id="34"/>
                                        <p:tgtEl>
                                          <p:spTgt spid="84"/>
                                        </p:tgtEl>
                                        <p:attrNameLst>
                                          <p:attrName>style.rotation</p:attrName>
                                        </p:attrNameLst>
                                      </p:cBhvr>
                                      <p:tavLst>
                                        <p:tav tm="0">
                                          <p:val>
                                            <p:fltVal val="90"/>
                                          </p:val>
                                        </p:tav>
                                        <p:tav tm="100000">
                                          <p:val>
                                            <p:fltVal val="0"/>
                                          </p:val>
                                        </p:tav>
                                      </p:tavLst>
                                    </p:anim>
                                    <p:animEffect filter="fade" transition="in">
                                      <p:cBhvr>
                                        <p:cTn dur="500" id="35"/>
                                        <p:tgtEl>
                                          <p:spTgt spid="84"/>
                                        </p:tgtEl>
                                      </p:cBhvr>
                                    </p:animEffect>
                                  </p:childTnLst>
                                </p:cTn>
                              </p:par>
                            </p:childTnLst>
                          </p:cTn>
                        </p:par>
                        <p:par>
                          <p:cTn fill="hold" id="36" nodeType="afterGroup">
                            <p:stCondLst>
                              <p:cond delay="2750"/>
                            </p:stCondLst>
                            <p:childTnLst>
                              <p:par>
                                <p:cTn fill="hold" grpId="0" id="37" nodeType="afterEffect" presetClass="entr" presetID="22" presetSubtype="8">
                                  <p:stCondLst>
                                    <p:cond delay="0"/>
                                  </p:stCondLst>
                                  <p:childTnLst>
                                    <p:set>
                                      <p:cBhvr>
                                        <p:cTn dur="1" fill="hold" id="38">
                                          <p:stCondLst>
                                            <p:cond delay="0"/>
                                          </p:stCondLst>
                                        </p:cTn>
                                        <p:tgtEl>
                                          <p:spTgt spid="85"/>
                                        </p:tgtEl>
                                        <p:attrNameLst>
                                          <p:attrName>style.visibility</p:attrName>
                                        </p:attrNameLst>
                                      </p:cBhvr>
                                      <p:to>
                                        <p:strVal val="visible"/>
                                      </p:to>
                                    </p:set>
                                    <p:animEffect filter="wipe(left)" transition="in">
                                      <p:cBhvr>
                                        <p:cTn dur="500" id="39"/>
                                        <p:tgtEl>
                                          <p:spTgt spid="85"/>
                                        </p:tgtEl>
                                      </p:cBhvr>
                                    </p:animEffect>
                                  </p:childTnLst>
                                </p:cTn>
                              </p:par>
                            </p:childTnLst>
                          </p:cTn>
                        </p:par>
                        <p:par>
                          <p:cTn fill="hold" id="40" nodeType="afterGroup">
                            <p:stCondLst>
                              <p:cond delay="3250"/>
                            </p:stCondLst>
                            <p:childTnLst>
                              <p:par>
                                <p:cTn fill="hold" grpId="0" id="41" nodeType="afterEffect" presetClass="entr" presetID="31" presetSubtype="0">
                                  <p:stCondLst>
                                    <p:cond delay="0"/>
                                  </p:stCondLst>
                                  <p:childTnLst>
                                    <p:set>
                                      <p:cBhvr>
                                        <p:cTn dur="1" fill="hold" id="42">
                                          <p:stCondLst>
                                            <p:cond delay="0"/>
                                          </p:stCondLst>
                                        </p:cTn>
                                        <p:tgtEl>
                                          <p:spTgt spid="87"/>
                                        </p:tgtEl>
                                        <p:attrNameLst>
                                          <p:attrName>style.visibility</p:attrName>
                                        </p:attrNameLst>
                                      </p:cBhvr>
                                      <p:to>
                                        <p:strVal val="visible"/>
                                      </p:to>
                                    </p:set>
                                    <p:anim calcmode="lin" valueType="num">
                                      <p:cBhvr>
                                        <p:cTn dur="500" fill="hold" id="43"/>
                                        <p:tgtEl>
                                          <p:spTgt spid="87"/>
                                        </p:tgtEl>
                                        <p:attrNameLst>
                                          <p:attrName>ppt_w</p:attrName>
                                        </p:attrNameLst>
                                      </p:cBhvr>
                                      <p:tavLst>
                                        <p:tav tm="0">
                                          <p:val>
                                            <p:fltVal val="0"/>
                                          </p:val>
                                        </p:tav>
                                        <p:tav tm="100000">
                                          <p:val>
                                            <p:strVal val="#ppt_w"/>
                                          </p:val>
                                        </p:tav>
                                      </p:tavLst>
                                    </p:anim>
                                    <p:anim calcmode="lin" valueType="num">
                                      <p:cBhvr>
                                        <p:cTn dur="500" fill="hold" id="44"/>
                                        <p:tgtEl>
                                          <p:spTgt spid="87"/>
                                        </p:tgtEl>
                                        <p:attrNameLst>
                                          <p:attrName>ppt_h</p:attrName>
                                        </p:attrNameLst>
                                      </p:cBhvr>
                                      <p:tavLst>
                                        <p:tav tm="0">
                                          <p:val>
                                            <p:fltVal val="0"/>
                                          </p:val>
                                        </p:tav>
                                        <p:tav tm="100000">
                                          <p:val>
                                            <p:strVal val="#ppt_h"/>
                                          </p:val>
                                        </p:tav>
                                      </p:tavLst>
                                    </p:anim>
                                    <p:anim calcmode="lin" valueType="num">
                                      <p:cBhvr>
                                        <p:cTn dur="500" fill="hold" id="45"/>
                                        <p:tgtEl>
                                          <p:spTgt spid="87"/>
                                        </p:tgtEl>
                                        <p:attrNameLst>
                                          <p:attrName>style.rotation</p:attrName>
                                        </p:attrNameLst>
                                      </p:cBhvr>
                                      <p:tavLst>
                                        <p:tav tm="0">
                                          <p:val>
                                            <p:fltVal val="90"/>
                                          </p:val>
                                        </p:tav>
                                        <p:tav tm="100000">
                                          <p:val>
                                            <p:fltVal val="0"/>
                                          </p:val>
                                        </p:tav>
                                      </p:tavLst>
                                    </p:anim>
                                    <p:animEffect filter="fade" transition="in">
                                      <p:cBhvr>
                                        <p:cTn dur="500" id="46"/>
                                        <p:tgtEl>
                                          <p:spTgt spid="87"/>
                                        </p:tgtEl>
                                      </p:cBhvr>
                                    </p:animEffect>
                                  </p:childTnLst>
                                </p:cTn>
                              </p:par>
                            </p:childTnLst>
                          </p:cTn>
                        </p:par>
                        <p:par>
                          <p:cTn fill="hold" id="47" nodeType="afterGroup">
                            <p:stCondLst>
                              <p:cond delay="3750"/>
                            </p:stCondLst>
                            <p:childTnLst>
                              <p:par>
                                <p:cTn fill="hold" grpId="0" id="48" nodeType="afterEffect" presetClass="entr" presetID="22" presetSubtype="8">
                                  <p:stCondLst>
                                    <p:cond delay="0"/>
                                  </p:stCondLst>
                                  <p:childTnLst>
                                    <p:set>
                                      <p:cBhvr>
                                        <p:cTn dur="1" fill="hold" id="49">
                                          <p:stCondLst>
                                            <p:cond delay="0"/>
                                          </p:stCondLst>
                                        </p:cTn>
                                        <p:tgtEl>
                                          <p:spTgt spid="88"/>
                                        </p:tgtEl>
                                        <p:attrNameLst>
                                          <p:attrName>style.visibility</p:attrName>
                                        </p:attrNameLst>
                                      </p:cBhvr>
                                      <p:to>
                                        <p:strVal val="visible"/>
                                      </p:to>
                                    </p:set>
                                    <p:animEffect filter="wipe(left)" transition="in">
                                      <p:cBhvr>
                                        <p:cTn dur="500" id="50"/>
                                        <p:tgtEl>
                                          <p:spTgt spid="88"/>
                                        </p:tgtEl>
                                      </p:cBhvr>
                                    </p:animEffect>
                                  </p:childTnLst>
                                </p:cTn>
                              </p:par>
                            </p:childTnLst>
                          </p:cTn>
                        </p:par>
                        <p:par>
                          <p:cTn fill="hold" id="51" nodeType="afterGroup">
                            <p:stCondLst>
                              <p:cond delay="4250"/>
                            </p:stCondLst>
                            <p:childTnLst>
                              <p:par>
                                <p:cTn fill="hold" grpId="0" id="52" nodeType="afterEffect" presetClass="entr" presetID="31" presetSubtype="0">
                                  <p:stCondLst>
                                    <p:cond delay="0"/>
                                  </p:stCondLst>
                                  <p:childTnLst>
                                    <p:set>
                                      <p:cBhvr>
                                        <p:cTn dur="1" fill="hold" id="53">
                                          <p:stCondLst>
                                            <p:cond delay="0"/>
                                          </p:stCondLst>
                                        </p:cTn>
                                        <p:tgtEl>
                                          <p:spTgt spid="90"/>
                                        </p:tgtEl>
                                        <p:attrNameLst>
                                          <p:attrName>style.visibility</p:attrName>
                                        </p:attrNameLst>
                                      </p:cBhvr>
                                      <p:to>
                                        <p:strVal val="visible"/>
                                      </p:to>
                                    </p:set>
                                    <p:anim calcmode="lin" valueType="num">
                                      <p:cBhvr>
                                        <p:cTn dur="500" fill="hold" id="54"/>
                                        <p:tgtEl>
                                          <p:spTgt spid="90"/>
                                        </p:tgtEl>
                                        <p:attrNameLst>
                                          <p:attrName>ppt_w</p:attrName>
                                        </p:attrNameLst>
                                      </p:cBhvr>
                                      <p:tavLst>
                                        <p:tav tm="0">
                                          <p:val>
                                            <p:fltVal val="0"/>
                                          </p:val>
                                        </p:tav>
                                        <p:tav tm="100000">
                                          <p:val>
                                            <p:strVal val="#ppt_w"/>
                                          </p:val>
                                        </p:tav>
                                      </p:tavLst>
                                    </p:anim>
                                    <p:anim calcmode="lin" valueType="num">
                                      <p:cBhvr>
                                        <p:cTn dur="500" fill="hold" id="55"/>
                                        <p:tgtEl>
                                          <p:spTgt spid="90"/>
                                        </p:tgtEl>
                                        <p:attrNameLst>
                                          <p:attrName>ppt_h</p:attrName>
                                        </p:attrNameLst>
                                      </p:cBhvr>
                                      <p:tavLst>
                                        <p:tav tm="0">
                                          <p:val>
                                            <p:fltVal val="0"/>
                                          </p:val>
                                        </p:tav>
                                        <p:tav tm="100000">
                                          <p:val>
                                            <p:strVal val="#ppt_h"/>
                                          </p:val>
                                        </p:tav>
                                      </p:tavLst>
                                    </p:anim>
                                    <p:anim calcmode="lin" valueType="num">
                                      <p:cBhvr>
                                        <p:cTn dur="500" fill="hold" id="56"/>
                                        <p:tgtEl>
                                          <p:spTgt spid="90"/>
                                        </p:tgtEl>
                                        <p:attrNameLst>
                                          <p:attrName>style.rotation</p:attrName>
                                        </p:attrNameLst>
                                      </p:cBhvr>
                                      <p:tavLst>
                                        <p:tav tm="0">
                                          <p:val>
                                            <p:fltVal val="90"/>
                                          </p:val>
                                        </p:tav>
                                        <p:tav tm="100000">
                                          <p:val>
                                            <p:fltVal val="0"/>
                                          </p:val>
                                        </p:tav>
                                      </p:tavLst>
                                    </p:anim>
                                    <p:animEffect filter="fade" transition="in">
                                      <p:cBhvr>
                                        <p:cTn dur="500" id="57"/>
                                        <p:tgtEl>
                                          <p:spTgt spid="90"/>
                                        </p:tgtEl>
                                      </p:cBhvr>
                                    </p:animEffect>
                                  </p:childTnLst>
                                </p:cTn>
                              </p:par>
                            </p:childTnLst>
                          </p:cTn>
                        </p:par>
                        <p:par>
                          <p:cTn fill="hold" id="58" nodeType="afterGroup">
                            <p:stCondLst>
                              <p:cond delay="4750"/>
                            </p:stCondLst>
                            <p:childTnLst>
                              <p:par>
                                <p:cTn fill="hold" grpId="0" id="59" nodeType="afterEffect" presetClass="entr" presetID="22" presetSubtype="8">
                                  <p:stCondLst>
                                    <p:cond delay="0"/>
                                  </p:stCondLst>
                                  <p:childTnLst>
                                    <p:set>
                                      <p:cBhvr>
                                        <p:cTn dur="1" fill="hold" id="60">
                                          <p:stCondLst>
                                            <p:cond delay="0"/>
                                          </p:stCondLst>
                                        </p:cTn>
                                        <p:tgtEl>
                                          <p:spTgt spid="91"/>
                                        </p:tgtEl>
                                        <p:attrNameLst>
                                          <p:attrName>style.visibility</p:attrName>
                                        </p:attrNameLst>
                                      </p:cBhvr>
                                      <p:to>
                                        <p:strVal val="visible"/>
                                      </p:to>
                                    </p:set>
                                    <p:animEffect filter="wipe(left)" transition="in">
                                      <p:cBhvr>
                                        <p:cTn dur="500" id="61"/>
                                        <p:tgtEl>
                                          <p:spTgt spid="91"/>
                                        </p:tgtEl>
                                      </p:cBhvr>
                                    </p:animEffect>
                                  </p:childTnLst>
                                </p:cTn>
                              </p:par>
                            </p:childTnLst>
                          </p:cTn>
                        </p:par>
                        <p:par>
                          <p:cTn fill="hold" id="62" nodeType="afterGroup">
                            <p:stCondLst>
                              <p:cond delay="5250"/>
                            </p:stCondLst>
                            <p:childTnLst>
                              <p:par>
                                <p:cTn fill="hold" grpId="0" id="63" nodeType="afterEffect" presetClass="entr" presetID="31" presetSubtype="0">
                                  <p:stCondLst>
                                    <p:cond delay="0"/>
                                  </p:stCondLst>
                                  <p:childTnLst>
                                    <p:set>
                                      <p:cBhvr>
                                        <p:cTn dur="1" fill="hold" id="64">
                                          <p:stCondLst>
                                            <p:cond delay="0"/>
                                          </p:stCondLst>
                                        </p:cTn>
                                        <p:tgtEl>
                                          <p:spTgt spid="93"/>
                                        </p:tgtEl>
                                        <p:attrNameLst>
                                          <p:attrName>style.visibility</p:attrName>
                                        </p:attrNameLst>
                                      </p:cBhvr>
                                      <p:to>
                                        <p:strVal val="visible"/>
                                      </p:to>
                                    </p:set>
                                    <p:anim calcmode="lin" valueType="num">
                                      <p:cBhvr>
                                        <p:cTn dur="500" fill="hold" id="65"/>
                                        <p:tgtEl>
                                          <p:spTgt spid="93"/>
                                        </p:tgtEl>
                                        <p:attrNameLst>
                                          <p:attrName>ppt_w</p:attrName>
                                        </p:attrNameLst>
                                      </p:cBhvr>
                                      <p:tavLst>
                                        <p:tav tm="0">
                                          <p:val>
                                            <p:fltVal val="0"/>
                                          </p:val>
                                        </p:tav>
                                        <p:tav tm="100000">
                                          <p:val>
                                            <p:strVal val="#ppt_w"/>
                                          </p:val>
                                        </p:tav>
                                      </p:tavLst>
                                    </p:anim>
                                    <p:anim calcmode="lin" valueType="num">
                                      <p:cBhvr>
                                        <p:cTn dur="500" fill="hold" id="66"/>
                                        <p:tgtEl>
                                          <p:spTgt spid="93"/>
                                        </p:tgtEl>
                                        <p:attrNameLst>
                                          <p:attrName>ppt_h</p:attrName>
                                        </p:attrNameLst>
                                      </p:cBhvr>
                                      <p:tavLst>
                                        <p:tav tm="0">
                                          <p:val>
                                            <p:fltVal val="0"/>
                                          </p:val>
                                        </p:tav>
                                        <p:tav tm="100000">
                                          <p:val>
                                            <p:strVal val="#ppt_h"/>
                                          </p:val>
                                        </p:tav>
                                      </p:tavLst>
                                    </p:anim>
                                    <p:anim calcmode="lin" valueType="num">
                                      <p:cBhvr>
                                        <p:cTn dur="500" fill="hold" id="67"/>
                                        <p:tgtEl>
                                          <p:spTgt spid="93"/>
                                        </p:tgtEl>
                                        <p:attrNameLst>
                                          <p:attrName>style.rotation</p:attrName>
                                        </p:attrNameLst>
                                      </p:cBhvr>
                                      <p:tavLst>
                                        <p:tav tm="0">
                                          <p:val>
                                            <p:fltVal val="90"/>
                                          </p:val>
                                        </p:tav>
                                        <p:tav tm="100000">
                                          <p:val>
                                            <p:fltVal val="0"/>
                                          </p:val>
                                        </p:tav>
                                      </p:tavLst>
                                    </p:anim>
                                    <p:animEffect filter="fade" transition="in">
                                      <p:cBhvr>
                                        <p:cTn dur="500" id="68"/>
                                        <p:tgtEl>
                                          <p:spTgt spid="93"/>
                                        </p:tgtEl>
                                      </p:cBhvr>
                                    </p:animEffect>
                                  </p:childTnLst>
                                </p:cTn>
                              </p:par>
                            </p:childTnLst>
                          </p:cTn>
                        </p:par>
                        <p:par>
                          <p:cTn fill="hold" id="69" nodeType="afterGroup">
                            <p:stCondLst>
                              <p:cond delay="5750"/>
                            </p:stCondLst>
                            <p:childTnLst>
                              <p:par>
                                <p:cTn fill="hold" grpId="0" id="70" nodeType="afterEffect" presetClass="entr" presetID="22" presetSubtype="8">
                                  <p:stCondLst>
                                    <p:cond delay="0"/>
                                  </p:stCondLst>
                                  <p:childTnLst>
                                    <p:set>
                                      <p:cBhvr>
                                        <p:cTn dur="1" fill="hold" id="71">
                                          <p:stCondLst>
                                            <p:cond delay="0"/>
                                          </p:stCondLst>
                                        </p:cTn>
                                        <p:tgtEl>
                                          <p:spTgt spid="94"/>
                                        </p:tgtEl>
                                        <p:attrNameLst>
                                          <p:attrName>style.visibility</p:attrName>
                                        </p:attrNameLst>
                                      </p:cBhvr>
                                      <p:to>
                                        <p:strVal val="visible"/>
                                      </p:to>
                                    </p:set>
                                    <p:animEffect filter="wipe(left)" transition="in">
                                      <p:cBhvr>
                                        <p:cTn dur="500" id="72"/>
                                        <p:tgtEl>
                                          <p:spTgt spid="94"/>
                                        </p:tgtEl>
                                      </p:cBhvr>
                                    </p:animEffect>
                                  </p:childTnLst>
                                </p:cTn>
                              </p:par>
                              <p:par>
                                <p:cTn fill="hold" grpId="0" id="73" nodeType="withEffect" presetClass="entr" presetID="18" presetSubtype="6">
                                  <p:stCondLst>
                                    <p:cond delay="0"/>
                                  </p:stCondLst>
                                  <p:childTnLst>
                                    <p:set>
                                      <p:cBhvr>
                                        <p:cTn dur="1" fill="hold" id="74">
                                          <p:stCondLst>
                                            <p:cond delay="0"/>
                                          </p:stCondLst>
                                        </p:cTn>
                                        <p:tgtEl>
                                          <p:spTgt spid="96"/>
                                        </p:tgtEl>
                                        <p:attrNameLst>
                                          <p:attrName>style.visibility</p:attrName>
                                        </p:attrNameLst>
                                      </p:cBhvr>
                                      <p:to>
                                        <p:strVal val="visible"/>
                                      </p:to>
                                    </p:set>
                                    <p:animEffect filter="strips(downRight)" transition="in">
                                      <p:cBhvr>
                                        <p:cTn dur="1000" id="75"/>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4"/>
      <p:bldP grpId="0" spid="85"/>
      <p:bldP grpId="0" spid="86"/>
      <p:bldP grpId="0" spid="87"/>
      <p:bldP grpId="0" spid="88"/>
      <p:bldP grpId="0" spid="89"/>
      <p:bldP grpId="0" spid="90"/>
      <p:bldP grpId="0" spid="91"/>
      <p:bldP grpId="0" spid="92"/>
      <p:bldP grpId="0" spid="93"/>
      <p:bldP grpId="0" spid="94"/>
      <p:bldP grpId="0" spid="9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95425" y="2005321"/>
            <a:ext cx="2147777" cy="21477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43" name="矩形 42"/>
          <p:cNvSpPr/>
          <p:nvPr/>
        </p:nvSpPr>
        <p:spPr>
          <a:xfrm>
            <a:off x="3552497" y="2006601"/>
            <a:ext cx="2147777" cy="214777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44" name="矩形 43"/>
          <p:cNvSpPr/>
          <p:nvPr/>
        </p:nvSpPr>
        <p:spPr>
          <a:xfrm>
            <a:off x="6508094" y="2006601"/>
            <a:ext cx="2147777" cy="214777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45" name="矩形 44"/>
          <p:cNvSpPr/>
          <p:nvPr/>
        </p:nvSpPr>
        <p:spPr>
          <a:xfrm>
            <a:off x="9463692" y="2006601"/>
            <a:ext cx="2147777" cy="214777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102" name="Text Placeholder 4"/>
          <p:cNvSpPr txBox="1"/>
          <p:nvPr/>
        </p:nvSpPr>
        <p:spPr>
          <a:xfrm>
            <a:off x="917512" y="4285610"/>
            <a:ext cx="1658592" cy="45341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spcBef>
                <a:spcPct val="0"/>
              </a:spcBef>
              <a:buNone/>
              <a:defRPr b="0" sz="1800">
                <a:solidFill>
                  <a:srgbClr val="000000"/>
                </a:solidFill>
              </a:defRPr>
            </a:pPr>
            <a:r>
              <a:rPr altLang="en-US" lang="zh-CN" sz="1600">
                <a:solidFill>
                  <a:schemeClr val="tx1">
                    <a:lumMod val="95000"/>
                    <a:lumOff val="5000"/>
                  </a:schemeClr>
                </a:solidFill>
                <a:latin typeface="+mn-ea"/>
              </a:rPr>
              <a:t>添加名称一</a:t>
            </a:r>
          </a:p>
        </p:txBody>
      </p:sp>
      <p:sp>
        <p:nvSpPr>
          <p:cNvPr id="103" name="Text Placeholder 5"/>
          <p:cNvSpPr txBox="1"/>
          <p:nvPr/>
        </p:nvSpPr>
        <p:spPr>
          <a:xfrm>
            <a:off x="534738" y="4735889"/>
            <a:ext cx="2465551" cy="120271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spcBef>
                <a:spcPct val="0"/>
              </a:spcBef>
              <a:buNone/>
            </a:pPr>
            <a:r>
              <a:rPr altLang="en-US" lang="zh-CN" sz="1200">
                <a:solidFill>
                  <a:schemeClr val="tx1">
                    <a:lumMod val="85000"/>
                    <a:lumOff val="15000"/>
                  </a:schemeClr>
                </a:solidFill>
                <a:latin charset="-122" panose="020b0502040204020203" pitchFamily="34" typeface="微软雅黑 Light"/>
                <a:ea charset="-122" panose="020b0502040204020203" pitchFamily="34" typeface="微软雅黑 Light"/>
              </a:rPr>
              <a:t>点击输入简要文字内容，文字内容概括精炼，不用多余的文字修饰，言短意赅的说明该项内容点击输入简要文字内容</a:t>
            </a:r>
          </a:p>
        </p:txBody>
      </p:sp>
      <p:sp>
        <p:nvSpPr>
          <p:cNvPr id="104" name="Text Placeholder 6"/>
          <p:cNvSpPr txBox="1"/>
          <p:nvPr/>
        </p:nvSpPr>
        <p:spPr>
          <a:xfrm>
            <a:off x="3746437" y="4285610"/>
            <a:ext cx="1658592" cy="45341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spcBef>
                <a:spcPct val="0"/>
              </a:spcBef>
              <a:buNone/>
              <a:defRPr b="0" sz="1800">
                <a:solidFill>
                  <a:srgbClr val="000000"/>
                </a:solidFill>
              </a:defRPr>
            </a:pPr>
            <a:r>
              <a:rPr altLang="en-US" lang="zh-CN" sz="1600">
                <a:solidFill>
                  <a:schemeClr val="tx1">
                    <a:lumMod val="95000"/>
                    <a:lumOff val="5000"/>
                  </a:schemeClr>
                </a:solidFill>
                <a:latin typeface="+mn-ea"/>
              </a:rPr>
              <a:t>添加名称二</a:t>
            </a:r>
          </a:p>
        </p:txBody>
      </p:sp>
      <p:sp>
        <p:nvSpPr>
          <p:cNvPr id="105" name="Text Placeholder 5"/>
          <p:cNvSpPr txBox="1"/>
          <p:nvPr/>
        </p:nvSpPr>
        <p:spPr>
          <a:xfrm>
            <a:off x="3363662" y="4733081"/>
            <a:ext cx="2465551" cy="120271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spcBef>
                <a:spcPct val="0"/>
              </a:spcBef>
              <a:buNone/>
            </a:pPr>
            <a:r>
              <a:rPr altLang="en-US" lang="zh-CN" sz="1200">
                <a:solidFill>
                  <a:schemeClr val="tx1">
                    <a:lumMod val="85000"/>
                    <a:lumOff val="15000"/>
                  </a:schemeClr>
                </a:solidFill>
                <a:latin charset="-122" panose="020b0502040204020203" pitchFamily="34" typeface="微软雅黑 Light"/>
                <a:ea charset="-122" panose="020b0502040204020203" pitchFamily="34" typeface="微软雅黑 Light"/>
              </a:rPr>
              <a:t>点击输入简要文字内容，文字内容概括精炼，不用多余的文字修饰，言短意赅的说明该项内容点击输入简要文字内容</a:t>
            </a:r>
          </a:p>
        </p:txBody>
      </p:sp>
      <p:sp>
        <p:nvSpPr>
          <p:cNvPr id="106" name="Text Placeholder 8"/>
          <p:cNvSpPr txBox="1"/>
          <p:nvPr/>
        </p:nvSpPr>
        <p:spPr>
          <a:xfrm>
            <a:off x="6712227" y="4285610"/>
            <a:ext cx="1658592" cy="45341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spcBef>
                <a:spcPct val="0"/>
              </a:spcBef>
              <a:buNone/>
              <a:defRPr b="0" sz="1800">
                <a:solidFill>
                  <a:srgbClr val="000000"/>
                </a:solidFill>
              </a:defRPr>
            </a:pPr>
            <a:r>
              <a:rPr altLang="en-US" lang="zh-CN" sz="1600">
                <a:solidFill>
                  <a:schemeClr val="tx1">
                    <a:lumMod val="95000"/>
                    <a:lumOff val="5000"/>
                  </a:schemeClr>
                </a:solidFill>
                <a:latin typeface="+mn-ea"/>
              </a:rPr>
              <a:t>添加名称三</a:t>
            </a:r>
          </a:p>
        </p:txBody>
      </p:sp>
      <p:sp>
        <p:nvSpPr>
          <p:cNvPr id="107" name="Text Placeholder 5"/>
          <p:cNvSpPr txBox="1"/>
          <p:nvPr/>
        </p:nvSpPr>
        <p:spPr>
          <a:xfrm>
            <a:off x="6329451" y="4733081"/>
            <a:ext cx="2465551" cy="120271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spcBef>
                <a:spcPct val="0"/>
              </a:spcBef>
              <a:buNone/>
            </a:pPr>
            <a:r>
              <a:rPr altLang="en-US" lang="zh-CN" sz="1200">
                <a:solidFill>
                  <a:schemeClr val="tx1">
                    <a:lumMod val="85000"/>
                    <a:lumOff val="15000"/>
                  </a:schemeClr>
                </a:solidFill>
                <a:latin charset="-122" panose="020b0502040204020203" pitchFamily="34" typeface="微软雅黑 Light"/>
                <a:ea charset="-122" panose="020b0502040204020203" pitchFamily="34" typeface="微软雅黑 Light"/>
              </a:rPr>
              <a:t>点击输入简要文字内容，文字内容概括精炼，不用多余的文字修饰，言短意赅的说明该项内容点击输入简要文字内容</a:t>
            </a:r>
          </a:p>
        </p:txBody>
      </p:sp>
      <p:sp>
        <p:nvSpPr>
          <p:cNvPr id="108" name="Text Placeholder 10"/>
          <p:cNvSpPr txBox="1"/>
          <p:nvPr/>
        </p:nvSpPr>
        <p:spPr>
          <a:xfrm>
            <a:off x="9718248" y="4285610"/>
            <a:ext cx="1658592" cy="45341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spcBef>
                <a:spcPct val="0"/>
              </a:spcBef>
              <a:buNone/>
              <a:defRPr b="0" sz="1800">
                <a:solidFill>
                  <a:srgbClr val="000000"/>
                </a:solidFill>
              </a:defRPr>
            </a:pPr>
            <a:r>
              <a:rPr altLang="en-US" lang="zh-CN" sz="1600">
                <a:solidFill>
                  <a:schemeClr val="tx1">
                    <a:lumMod val="95000"/>
                    <a:lumOff val="5000"/>
                  </a:schemeClr>
                </a:solidFill>
                <a:latin typeface="+mn-ea"/>
              </a:rPr>
              <a:t>添加名称四</a:t>
            </a:r>
          </a:p>
        </p:txBody>
      </p:sp>
      <p:sp>
        <p:nvSpPr>
          <p:cNvPr id="109" name="Text Placeholder 5"/>
          <p:cNvSpPr txBox="1"/>
          <p:nvPr/>
        </p:nvSpPr>
        <p:spPr>
          <a:xfrm>
            <a:off x="9335474" y="4733081"/>
            <a:ext cx="2465551" cy="120271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spcBef>
                <a:spcPct val="0"/>
              </a:spcBef>
              <a:buNone/>
            </a:pPr>
            <a:r>
              <a:rPr altLang="en-US" lang="zh-CN" sz="1200">
                <a:solidFill>
                  <a:schemeClr val="tx1">
                    <a:lumMod val="85000"/>
                    <a:lumOff val="15000"/>
                  </a:schemeClr>
                </a:solidFill>
                <a:latin charset="-122" panose="020b0502040204020203" pitchFamily="34" typeface="微软雅黑 Light"/>
                <a:ea charset="-122" panose="020b0502040204020203" pitchFamily="34" typeface="微软雅黑 Light"/>
              </a:rPr>
              <a:t>点击输入简要文字内容，文字内容概括精炼，不用多余的文字修饰，言短意赅的说明该项内容点击输入简要文字内容</a:t>
            </a:r>
          </a:p>
        </p:txBody>
      </p:sp>
      <p:sp>
        <p:nvSpPr>
          <p:cNvPr id="23" name="文本框 22"/>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24" name="文本框 23"/>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成都介绍</a:t>
            </a:r>
          </a:p>
        </p:txBody>
      </p:sp>
      <p:sp>
        <p:nvSpPr>
          <p:cNvPr id="25" name="文本框 24"/>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26" name="文本框 25"/>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27" name="文本框 26"/>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28" name="文本框 27"/>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accent3"/>
                </a:solidFill>
              </a:rPr>
              <a:t>企业简介</a:t>
            </a:r>
          </a:p>
        </p:txBody>
      </p:sp>
      <p:pic>
        <p:nvPicPr>
          <p:cNvPr id="29" name="图片 28"/>
          <p:cNvPicPr>
            <a:picLocks noChangeAspect="1"/>
          </p:cNvPicPr>
          <p:nvPr/>
        </p:nvPicPr>
        <p:blipFill>
          <a:blip r:embed="rId7">
            <a:extLst>
              <a:ext uri="{28A0092B-C50C-407E-A947-70E740481C1C}">
                <a14:useLocalDpi val="0"/>
              </a:ext>
            </a:extLst>
          </a:blip>
          <a:stretch>
            <a:fillRect/>
          </a:stretch>
        </p:blipFill>
        <p:spPr>
          <a:xfrm>
            <a:off x="370412" y="249272"/>
            <a:ext cx="450025" cy="662695"/>
          </a:xfrm>
          <a:prstGeom prst="rect">
            <a:avLst/>
          </a:prstGeom>
        </p:spPr>
      </p:pic>
      <p:sp>
        <p:nvSpPr>
          <p:cNvPr id="30" name="文本框 29"/>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31" name="文本框 30"/>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extLst>
      <p:ext uri="{BB962C8B-B14F-4D97-AF65-F5344CB8AC3E}">
        <p14:creationId val="291887634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15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500" fill="hold" id="11"/>
                                        <p:tgtEl>
                                          <p:spTgt spid="43"/>
                                        </p:tgtEl>
                                        <p:attrNameLst>
                                          <p:attrName>ppt_x</p:attrName>
                                        </p:attrNameLst>
                                      </p:cBhvr>
                                      <p:tavLst>
                                        <p:tav tm="0">
                                          <p:val>
                                            <p:strVal val="#ppt_x"/>
                                          </p:val>
                                        </p:tav>
                                        <p:tav tm="100000">
                                          <p:val>
                                            <p:strVal val="#ppt_x"/>
                                          </p:val>
                                        </p:tav>
                                      </p:tavLst>
                                    </p:anim>
                                    <p:anim calcmode="lin" valueType="num">
                                      <p:cBhvr additive="base">
                                        <p:cTn dur="500" fill="hold" id="12"/>
                                        <p:tgtEl>
                                          <p:spTgt spid="43"/>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300"/>
                                  </p:stCondLst>
                                  <p:childTnLst>
                                    <p:set>
                                      <p:cBhvr>
                                        <p:cTn dur="1" fill="hold" id="14">
                                          <p:stCondLst>
                                            <p:cond delay="0"/>
                                          </p:stCondLst>
                                        </p:cTn>
                                        <p:tgtEl>
                                          <p:spTgt spid="44"/>
                                        </p:tgtEl>
                                        <p:attrNameLst>
                                          <p:attrName>style.visibility</p:attrName>
                                        </p:attrNameLst>
                                      </p:cBhvr>
                                      <p:to>
                                        <p:strVal val="visible"/>
                                      </p:to>
                                    </p:set>
                                    <p:anim calcmode="lin" valueType="num">
                                      <p:cBhvr additive="base">
                                        <p:cTn dur="500" fill="hold" id="15"/>
                                        <p:tgtEl>
                                          <p:spTgt spid="44"/>
                                        </p:tgtEl>
                                        <p:attrNameLst>
                                          <p:attrName>ppt_x</p:attrName>
                                        </p:attrNameLst>
                                      </p:cBhvr>
                                      <p:tavLst>
                                        <p:tav tm="0">
                                          <p:val>
                                            <p:strVal val="#ppt_x"/>
                                          </p:val>
                                        </p:tav>
                                        <p:tav tm="100000">
                                          <p:val>
                                            <p:strVal val="#ppt_x"/>
                                          </p:val>
                                        </p:tav>
                                      </p:tavLst>
                                    </p:anim>
                                    <p:anim calcmode="lin" valueType="num">
                                      <p:cBhvr additive="base">
                                        <p:cTn dur="500" fill="hold" id="16"/>
                                        <p:tgtEl>
                                          <p:spTgt spid="44"/>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450"/>
                                  </p:stCondLst>
                                  <p:childTnLst>
                                    <p:set>
                                      <p:cBhvr>
                                        <p:cTn dur="1" fill="hold" id="18">
                                          <p:stCondLst>
                                            <p:cond delay="0"/>
                                          </p:stCondLst>
                                        </p:cTn>
                                        <p:tgtEl>
                                          <p:spTgt spid="45"/>
                                        </p:tgtEl>
                                        <p:attrNameLst>
                                          <p:attrName>style.visibility</p:attrName>
                                        </p:attrNameLst>
                                      </p:cBhvr>
                                      <p:to>
                                        <p:strVal val="visible"/>
                                      </p:to>
                                    </p:set>
                                    <p:anim calcmode="lin" valueType="num">
                                      <p:cBhvr additive="base">
                                        <p:cTn dur="500" fill="hold" id="19"/>
                                        <p:tgtEl>
                                          <p:spTgt spid="45"/>
                                        </p:tgtEl>
                                        <p:attrNameLst>
                                          <p:attrName>ppt_x</p:attrName>
                                        </p:attrNameLst>
                                      </p:cBhvr>
                                      <p:tavLst>
                                        <p:tav tm="0">
                                          <p:val>
                                            <p:strVal val="#ppt_x"/>
                                          </p:val>
                                        </p:tav>
                                        <p:tav tm="100000">
                                          <p:val>
                                            <p:strVal val="#ppt_x"/>
                                          </p:val>
                                        </p:tav>
                                      </p:tavLst>
                                    </p:anim>
                                    <p:anim calcmode="lin" valueType="num">
                                      <p:cBhvr additive="base">
                                        <p:cTn dur="500" fill="hold" id="20"/>
                                        <p:tgtEl>
                                          <p:spTgt spid="45"/>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950"/>
                            </p:stCondLst>
                            <p:childTnLst>
                              <p:par>
                                <p:cTn fill="hold" grpId="0" id="22" nodeType="afterEffect" presetClass="entr" presetID="22" presetSubtype="8">
                                  <p:stCondLst>
                                    <p:cond delay="0"/>
                                  </p:stCondLst>
                                  <p:childTnLst>
                                    <p:set>
                                      <p:cBhvr>
                                        <p:cTn dur="1" fill="hold" id="23">
                                          <p:stCondLst>
                                            <p:cond delay="0"/>
                                          </p:stCondLst>
                                        </p:cTn>
                                        <p:tgtEl>
                                          <p:spTgt spid="102"/>
                                        </p:tgtEl>
                                        <p:attrNameLst>
                                          <p:attrName>style.visibility</p:attrName>
                                        </p:attrNameLst>
                                      </p:cBhvr>
                                      <p:to>
                                        <p:strVal val="visible"/>
                                      </p:to>
                                    </p:set>
                                    <p:animEffect filter="wipe(left)" transition="in">
                                      <p:cBhvr>
                                        <p:cTn dur="750" id="24"/>
                                        <p:tgtEl>
                                          <p:spTgt spid="102"/>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04"/>
                                        </p:tgtEl>
                                        <p:attrNameLst>
                                          <p:attrName>style.visibility</p:attrName>
                                        </p:attrNameLst>
                                      </p:cBhvr>
                                      <p:to>
                                        <p:strVal val="visible"/>
                                      </p:to>
                                    </p:set>
                                    <p:animEffect filter="wipe(left)" transition="in">
                                      <p:cBhvr>
                                        <p:cTn dur="750" id="27"/>
                                        <p:tgtEl>
                                          <p:spTgt spid="104"/>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106"/>
                                        </p:tgtEl>
                                        <p:attrNameLst>
                                          <p:attrName>style.visibility</p:attrName>
                                        </p:attrNameLst>
                                      </p:cBhvr>
                                      <p:to>
                                        <p:strVal val="visible"/>
                                      </p:to>
                                    </p:set>
                                    <p:animEffect filter="wipe(left)" transition="in">
                                      <p:cBhvr>
                                        <p:cTn dur="750" id="30"/>
                                        <p:tgtEl>
                                          <p:spTgt spid="106"/>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108"/>
                                        </p:tgtEl>
                                        <p:attrNameLst>
                                          <p:attrName>style.visibility</p:attrName>
                                        </p:attrNameLst>
                                      </p:cBhvr>
                                      <p:to>
                                        <p:strVal val="visible"/>
                                      </p:to>
                                    </p:set>
                                    <p:animEffect filter="wipe(left)" transition="in">
                                      <p:cBhvr>
                                        <p:cTn dur="750" id="33"/>
                                        <p:tgtEl>
                                          <p:spTgt spid="108"/>
                                        </p:tgtEl>
                                      </p:cBhvr>
                                    </p:animEffect>
                                  </p:childTnLst>
                                </p:cTn>
                              </p:par>
                            </p:childTnLst>
                          </p:cTn>
                        </p:par>
                        <p:par>
                          <p:cTn fill="hold" id="34" nodeType="afterGroup">
                            <p:stCondLst>
                              <p:cond delay="1700"/>
                            </p:stCondLst>
                            <p:childTnLst>
                              <p:par>
                                <p:cTn fill="hold" grpId="0" id="35" nodeType="afterEffect" presetClass="entr" presetID="10" presetSubtype="0">
                                  <p:stCondLst>
                                    <p:cond delay="0"/>
                                  </p:stCondLst>
                                  <p:iterate type="lt">
                                    <p:tmPct val="15000"/>
                                  </p:iterate>
                                  <p:childTnLst>
                                    <p:set>
                                      <p:cBhvr>
                                        <p:cTn dur="1" fill="hold" id="36">
                                          <p:stCondLst>
                                            <p:cond delay="0"/>
                                          </p:stCondLst>
                                        </p:cTn>
                                        <p:tgtEl>
                                          <p:spTgt spid="103"/>
                                        </p:tgtEl>
                                        <p:attrNameLst>
                                          <p:attrName>style.visibility</p:attrName>
                                        </p:attrNameLst>
                                      </p:cBhvr>
                                      <p:to>
                                        <p:strVal val="visible"/>
                                      </p:to>
                                    </p:set>
                                    <p:animEffect filter="fade" transition="in">
                                      <p:cBhvr>
                                        <p:cTn dur="150" id="37"/>
                                        <p:tgtEl>
                                          <p:spTgt spid="103"/>
                                        </p:tgtEl>
                                      </p:cBhvr>
                                    </p:animEffect>
                                  </p:childTnLst>
                                </p:cTn>
                              </p:par>
                              <p:par>
                                <p:cTn fill="hold" grpId="0" id="38" nodeType="withEffect" presetClass="entr" presetID="10" presetSubtype="0">
                                  <p:stCondLst>
                                    <p:cond delay="0"/>
                                  </p:stCondLst>
                                  <p:iterate type="lt">
                                    <p:tmPct val="15000"/>
                                  </p:iterate>
                                  <p:childTnLst>
                                    <p:set>
                                      <p:cBhvr>
                                        <p:cTn dur="1" fill="hold" id="39">
                                          <p:stCondLst>
                                            <p:cond delay="0"/>
                                          </p:stCondLst>
                                        </p:cTn>
                                        <p:tgtEl>
                                          <p:spTgt spid="105"/>
                                        </p:tgtEl>
                                        <p:attrNameLst>
                                          <p:attrName>style.visibility</p:attrName>
                                        </p:attrNameLst>
                                      </p:cBhvr>
                                      <p:to>
                                        <p:strVal val="visible"/>
                                      </p:to>
                                    </p:set>
                                    <p:animEffect filter="fade" transition="in">
                                      <p:cBhvr>
                                        <p:cTn dur="150" id="40"/>
                                        <p:tgtEl>
                                          <p:spTgt spid="105"/>
                                        </p:tgtEl>
                                      </p:cBhvr>
                                    </p:animEffect>
                                  </p:childTnLst>
                                </p:cTn>
                              </p:par>
                              <p:par>
                                <p:cTn fill="hold" grpId="0" id="41" nodeType="withEffect" presetClass="entr" presetID="10" presetSubtype="0">
                                  <p:stCondLst>
                                    <p:cond delay="0"/>
                                  </p:stCondLst>
                                  <p:iterate type="lt">
                                    <p:tmPct val="15000"/>
                                  </p:iterate>
                                  <p:childTnLst>
                                    <p:set>
                                      <p:cBhvr>
                                        <p:cTn dur="1" fill="hold" id="42">
                                          <p:stCondLst>
                                            <p:cond delay="0"/>
                                          </p:stCondLst>
                                        </p:cTn>
                                        <p:tgtEl>
                                          <p:spTgt spid="107"/>
                                        </p:tgtEl>
                                        <p:attrNameLst>
                                          <p:attrName>style.visibility</p:attrName>
                                        </p:attrNameLst>
                                      </p:cBhvr>
                                      <p:to>
                                        <p:strVal val="visible"/>
                                      </p:to>
                                    </p:set>
                                    <p:animEffect filter="fade" transition="in">
                                      <p:cBhvr>
                                        <p:cTn dur="150" id="43"/>
                                        <p:tgtEl>
                                          <p:spTgt spid="107"/>
                                        </p:tgtEl>
                                      </p:cBhvr>
                                    </p:animEffect>
                                  </p:childTnLst>
                                </p:cTn>
                              </p:par>
                              <p:par>
                                <p:cTn fill="hold" grpId="0" id="44" nodeType="withEffect" presetClass="entr" presetID="10" presetSubtype="0">
                                  <p:stCondLst>
                                    <p:cond delay="0"/>
                                  </p:stCondLst>
                                  <p:iterate type="lt">
                                    <p:tmPct val="15000"/>
                                  </p:iterate>
                                  <p:childTnLst>
                                    <p:set>
                                      <p:cBhvr>
                                        <p:cTn dur="1" fill="hold" id="45">
                                          <p:stCondLst>
                                            <p:cond delay="0"/>
                                          </p:stCondLst>
                                        </p:cTn>
                                        <p:tgtEl>
                                          <p:spTgt spid="109"/>
                                        </p:tgtEl>
                                        <p:attrNameLst>
                                          <p:attrName>style.visibility</p:attrName>
                                        </p:attrNameLst>
                                      </p:cBhvr>
                                      <p:to>
                                        <p:strVal val="visible"/>
                                      </p:to>
                                    </p:set>
                                    <p:animEffect filter="fade" transition="in">
                                      <p:cBhvr>
                                        <p:cTn dur="150" id="46"/>
                                        <p:tgtEl>
                                          <p:spTgt spid="1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3"/>
      <p:bldP grpId="0" spid="44"/>
      <p:bldP grpId="0" spid="45"/>
      <p:bldP grpId="0" spid="102"/>
      <p:bldP grpId="0" spid="103"/>
      <p:bldP grpId="0" spid="104"/>
      <p:bldP grpId="0" spid="105"/>
      <p:bldP grpId="0" spid="106"/>
      <p:bldP grpId="0" spid="107"/>
      <p:bldP grpId="0" spid="108"/>
      <p:bldP grpId="0" spid="10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2" name="组合 81"/>
          <p:cNvGrpSpPr/>
          <p:nvPr/>
        </p:nvGrpSpPr>
        <p:grpSpPr>
          <a:xfrm>
            <a:off x="4936757" y="2171537"/>
            <a:ext cx="6591396" cy="3776167"/>
            <a:chOff x="3948933" y="1420202"/>
            <a:chExt cx="4943547" cy="2832125"/>
          </a:xfrm>
        </p:grpSpPr>
        <p:sp>
          <p:nvSpPr>
            <p:cNvPr id="83" name="TextBox 26"/>
            <p:cNvSpPr txBox="1"/>
            <p:nvPr/>
          </p:nvSpPr>
          <p:spPr>
            <a:xfrm>
              <a:off x="3948933" y="1851669"/>
              <a:ext cx="4943547" cy="2377440"/>
            </a:xfrm>
            <a:prstGeom prst="rect">
              <a:avLst/>
            </a:prstGeom>
            <a:noFill/>
          </p:spPr>
          <p:txBody>
            <a:bodyPr bIns="0" lIns="0" rIns="0" rtlCol="0" tIns="0" wrap="square">
              <a:spAutoFit/>
            </a:bodyPr>
            <a:lstStyle/>
            <a:p>
              <a:r>
                <a:rPr altLang="zh-CN" lang="en-US" sz="1600">
                  <a:latin typeface="+mn-ea"/>
                </a:rPr>
                <a:t>1、2011年起至今，成为中国康辉国际旅行社集团有限责任公司供应商。</a:t>
              </a:r>
            </a:p>
            <a:p>
              <a:r>
                <a:rPr altLang="zh-CN" lang="en-US" sz="1600">
                  <a:latin typeface="+mn-ea"/>
                </a:rPr>
                <a:t> </a:t>
              </a:r>
            </a:p>
            <a:p>
              <a:r>
                <a:rPr altLang="zh-CN" lang="en-US" sz="1600">
                  <a:latin typeface="+mn-ea"/>
                </a:rPr>
                <a:t>2、2012年起至今，成为中旅国际会议展览有限公司供应商。</a:t>
              </a:r>
            </a:p>
            <a:p>
              <a:r>
                <a:rPr altLang="zh-CN" lang="en-US" sz="1600">
                  <a:latin typeface="+mn-ea"/>
                </a:rPr>
                <a:t> </a:t>
              </a:r>
            </a:p>
            <a:p>
              <a:r>
                <a:rPr altLang="zh-CN" lang="en-US" sz="1600">
                  <a:latin typeface="+mn-ea"/>
                </a:rPr>
                <a:t>3、2012年起至今，成为大新华国际会议展览有限公司供应商。</a:t>
              </a:r>
            </a:p>
            <a:p>
              <a:r>
                <a:rPr altLang="zh-CN" lang="en-US" sz="1600">
                  <a:latin typeface="+mn-ea"/>
                </a:rPr>
                <a:t> </a:t>
              </a:r>
            </a:p>
            <a:p>
              <a:r>
                <a:rPr altLang="zh-CN" lang="en-US" sz="1600">
                  <a:latin typeface="+mn-ea"/>
                </a:rPr>
                <a:t>4、2013年起至今，成为北京神舟国际旅行社集团有限公司供应商。</a:t>
              </a:r>
            </a:p>
            <a:p>
              <a:r>
                <a:rPr altLang="zh-CN" lang="en-US" sz="1600">
                  <a:latin typeface="+mn-ea"/>
                </a:rPr>
                <a:t> </a:t>
              </a:r>
            </a:p>
            <a:p>
              <a:r>
                <a:rPr altLang="zh-CN" lang="en-US" sz="1600">
                  <a:latin typeface="+mn-ea"/>
                </a:rPr>
                <a:t>5、2014年起至今，成为京燕航旅会议展览有限公司供应商。</a:t>
              </a:r>
            </a:p>
            <a:p>
              <a:r>
                <a:rPr altLang="zh-CN" lang="en-US" sz="1600">
                  <a:latin typeface="+mn-ea"/>
                </a:rPr>
                <a:t> </a:t>
              </a:r>
            </a:p>
            <a:p>
              <a:r>
                <a:rPr altLang="zh-CN" lang="en-US" sz="1600">
                  <a:latin typeface="+mn-ea"/>
                </a:rPr>
                <a:t>6、2018年起至今，成为北京中智国际旅行社有限公司供应商。</a:t>
              </a:r>
            </a:p>
            <a:p>
              <a:r>
                <a:rPr altLang="zh-CN" lang="en-US" sz="1600">
                  <a:latin typeface="+mn-ea"/>
                </a:rPr>
                <a:t> </a:t>
              </a:r>
            </a:p>
            <a:p>
              <a:r>
                <a:rPr altLang="zh-CN" lang="en-US" sz="1600">
                  <a:latin typeface="+mn-ea"/>
                </a:rPr>
                <a:t>7、2011年至今，跟国旅会展、招商会展等知名会议展览企业有业务往来。</a:t>
              </a:r>
            </a:p>
          </p:txBody>
        </p:sp>
        <p:sp>
          <p:nvSpPr>
            <p:cNvPr id="84" name="矩形 83"/>
            <p:cNvSpPr>
              <a:spLocks noChangeArrowheads="1"/>
            </p:cNvSpPr>
            <p:nvPr/>
          </p:nvSpPr>
          <p:spPr bwMode="auto">
            <a:xfrm>
              <a:off x="3965214" y="1420202"/>
              <a:ext cx="2661047" cy="2133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1867">
                  <a:latin typeface="+mn-ea"/>
                </a:rPr>
                <a:t>与中国品牌会展公司的经历和背景</a:t>
              </a:r>
            </a:p>
          </p:txBody>
        </p:sp>
      </p:grpSp>
      <p:pic>
        <p:nvPicPr>
          <p:cNvPr id="85" name="Picture 2"/>
          <p:cNvPicPr>
            <a:picLocks noChangeArrowheads="1" noChangeAspect="1"/>
          </p:cNvPicPr>
          <p:nvPr/>
        </p:nvPicPr>
        <p:blipFill>
          <a:blip r:embed="rId3">
            <a:extLst>
              <a:ext uri="{28A0092B-C50C-407E-A947-70E740481C1C}">
                <a14:useLocalDpi/>
              </a:ext>
            </a:extLst>
          </a:blip>
          <a:stretch>
            <a:fillRect/>
          </a:stretch>
        </p:blipFill>
        <p:spPr bwMode="auto">
          <a:xfrm>
            <a:off x="1351022" y="2091400"/>
            <a:ext cx="2969255" cy="39364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5" name="文本框 14"/>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16" name="文本框 15"/>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成都介绍</a:t>
            </a:r>
          </a:p>
        </p:txBody>
      </p:sp>
      <p:sp>
        <p:nvSpPr>
          <p:cNvPr id="17" name="文本框 16"/>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18" name="文本框 17"/>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19" name="文本框 18"/>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20" name="文本框 19"/>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accent3"/>
                </a:solidFill>
              </a:rPr>
              <a:t>企业简介</a:t>
            </a:r>
          </a:p>
        </p:txBody>
      </p:sp>
      <p:pic>
        <p:nvPicPr>
          <p:cNvPr id="21" name="图片 20"/>
          <p:cNvPicPr>
            <a:picLocks noChangeAspect="1"/>
          </p:cNvPicPr>
          <p:nvPr/>
        </p:nvPicPr>
        <p:blipFill>
          <a:blip r:embed="rId4">
            <a:extLst>
              <a:ext uri="{28A0092B-C50C-407E-A947-70E740481C1C}">
                <a14:useLocalDpi val="0"/>
              </a:ext>
            </a:extLst>
          </a:blip>
          <a:stretch>
            <a:fillRect/>
          </a:stretch>
        </p:blipFill>
        <p:spPr>
          <a:xfrm>
            <a:off x="370412" y="249272"/>
            <a:ext cx="450025" cy="662695"/>
          </a:xfrm>
          <a:prstGeom prst="rect">
            <a:avLst/>
          </a:prstGeom>
        </p:spPr>
      </p:pic>
      <p:sp>
        <p:nvSpPr>
          <p:cNvPr id="22" name="文本框 21"/>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23" name="文本框 22"/>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extLst>
      <p:ext uri="{BB962C8B-B14F-4D97-AF65-F5344CB8AC3E}">
        <p14:creationId val="7339850"/>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85"/>
                                        </p:tgtEl>
                                        <p:attrNameLst>
                                          <p:attrName>style.visibility</p:attrName>
                                        </p:attrNameLst>
                                      </p:cBhvr>
                                      <p:to>
                                        <p:strVal val="visible"/>
                                      </p:to>
                                    </p:set>
                                    <p:anim calcmode="lin" valueType="num">
                                      <p:cBhvr additive="base">
                                        <p:cTn dur="500" fill="hold" id="7"/>
                                        <p:tgtEl>
                                          <p:spTgt spid="85"/>
                                        </p:tgtEl>
                                        <p:attrNameLst>
                                          <p:attrName>ppt_x</p:attrName>
                                        </p:attrNameLst>
                                      </p:cBhvr>
                                      <p:tavLst>
                                        <p:tav tm="0">
                                          <p:val>
                                            <p:strVal val="#ppt_x"/>
                                          </p:val>
                                        </p:tav>
                                        <p:tav tm="100000">
                                          <p:val>
                                            <p:strVal val="#ppt_x"/>
                                          </p:val>
                                        </p:tav>
                                      </p:tavLst>
                                    </p:anim>
                                    <p:anim calcmode="lin" valueType="num">
                                      <p:cBhvr additive="base">
                                        <p:cTn dur="500" fill="hold" id="8"/>
                                        <p:tgtEl>
                                          <p:spTgt spid="8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8" presetSubtype="6">
                                  <p:stCondLst>
                                    <p:cond delay="0"/>
                                  </p:stCondLst>
                                  <p:childTnLst>
                                    <p:set>
                                      <p:cBhvr>
                                        <p:cTn dur="1" fill="hold" id="11">
                                          <p:stCondLst>
                                            <p:cond delay="0"/>
                                          </p:stCondLst>
                                        </p:cTn>
                                        <p:tgtEl>
                                          <p:spTgt spid="82"/>
                                        </p:tgtEl>
                                        <p:attrNameLst>
                                          <p:attrName>style.visibility</p:attrName>
                                        </p:attrNameLst>
                                      </p:cBhvr>
                                      <p:to>
                                        <p:strVal val="visible"/>
                                      </p:to>
                                    </p:set>
                                    <p:animEffect filter="strips(downRight)" transition="in">
                                      <p:cBhvr>
                                        <p:cTn dur="1000" id="12"/>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236913" y="2154238"/>
            <a:ext cx="8955087" cy="24542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矩形 4"/>
          <p:cNvSpPr/>
          <p:nvPr/>
        </p:nvSpPr>
        <p:spPr>
          <a:xfrm>
            <a:off x="0" y="2149475"/>
            <a:ext cx="3236913" cy="2459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文本框 5"/>
          <p:cNvSpPr txBox="1">
            <a:spLocks noChangeArrowheads="1"/>
          </p:cNvSpPr>
          <p:nvPr/>
        </p:nvSpPr>
        <p:spPr bwMode="auto">
          <a:xfrm>
            <a:off x="339725" y="2609850"/>
            <a:ext cx="255746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r>
              <a:rPr altLang="en-US" lang="zh-CN" sz="4400">
                <a:solidFill>
                  <a:schemeClr val="bg1"/>
                </a:solidFill>
                <a:latin charset="-122" panose="02000000000000000000" pitchFamily="2" typeface="方正苏新诗柳楷简体"/>
                <a:ea charset="-122" panose="02000000000000000000" pitchFamily="2" typeface="方正苏新诗柳楷简体"/>
              </a:rPr>
              <a:t>成都介绍</a:t>
            </a:r>
          </a:p>
        </p:txBody>
      </p:sp>
      <p:sp>
        <p:nvSpPr>
          <p:cNvPr id="7" name="TextBox 21"/>
          <p:cNvSpPr txBox="1">
            <a:spLocks noChangeArrowheads="1"/>
          </p:cNvSpPr>
          <p:nvPr/>
        </p:nvSpPr>
        <p:spPr bwMode="auto">
          <a:xfrm>
            <a:off x="180975" y="3387725"/>
            <a:ext cx="2855913"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algn="ctr" eaLnBrk="1" hangingPunct="1"/>
            <a:r>
              <a:rPr altLang="zh-CN" lang="en-US" sz="2600">
                <a:solidFill>
                  <a:schemeClr val="bg1"/>
                </a:solidFill>
                <a:latin charset="-122" panose="02000000000000000000" pitchFamily="2" typeface="方正苏新诗柳楷简体"/>
                <a:ea charset="-122" panose="02000000000000000000" pitchFamily="2" typeface="方正苏新诗柳楷简体"/>
              </a:rPr>
              <a:t>Basic introduction</a:t>
            </a:r>
          </a:p>
        </p:txBody>
      </p:sp>
    </p:spTree>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1+#ppt_w/2"/>
                                          </p:val>
                                        </p:tav>
                                        <p:tav tm="100000">
                                          <p:val>
                                            <p:strVal val="#ppt_x"/>
                                          </p:val>
                                        </p:tav>
                                      </p:tavLst>
                                    </p:anim>
                                    <p:anim calcmode="lin" valueType="num">
                                      <p:cBhvr additive="base">
                                        <p:cTn dur="75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750" id="16"/>
                                        <p:tgtEl>
                                          <p:spTgt spid="6"/>
                                        </p:tgtEl>
                                      </p:cBhvr>
                                    </p:animEffect>
                                  </p:childTnLst>
                                </p:cTn>
                              </p:par>
                            </p:childTnLst>
                          </p:cTn>
                        </p:par>
                        <p:par>
                          <p:cTn fill="hold" id="17" nodeType="afterGroup">
                            <p:stCondLst>
                              <p:cond delay="1500"/>
                            </p:stCondLst>
                            <p:childTnLst>
                              <p:par>
                                <p:cTn fill="hold" grpId="0" id="18" nodeType="afterEffect" presetClass="entr" presetID="12" presetSubtype="1">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500" id="20"/>
                                        <p:tgtEl>
                                          <p:spTgt spid="7"/>
                                        </p:tgtEl>
                                        <p:attrNameLst>
                                          <p:attrName>ppt_y</p:attrName>
                                        </p:attrNameLst>
                                      </p:cBhvr>
                                      <p:tavLst>
                                        <p:tav tm="0">
                                          <p:val>
                                            <p:strVal val="#ppt_y-#ppt_h*1.125000"/>
                                          </p:val>
                                        </p:tav>
                                        <p:tav tm="100000">
                                          <p:val>
                                            <p:strVal val="#ppt_y"/>
                                          </p:val>
                                        </p:tav>
                                      </p:tavLst>
                                    </p:anim>
                                    <p:animEffect filter="wipe(down)" transition="in">
                                      <p:cBhvr>
                                        <p:cTn dur="500" id="2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4" name="矩形 3"/>
          <p:cNvSpPr/>
          <p:nvPr/>
        </p:nvSpPr>
        <p:spPr bwMode="auto">
          <a:xfrm>
            <a:off x="9391650" y="1061632"/>
            <a:ext cx="2800350" cy="5048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 name="矩形 2"/>
          <p:cNvSpPr/>
          <p:nvPr/>
        </p:nvSpPr>
        <p:spPr>
          <a:xfrm>
            <a:off x="0" y="1061632"/>
            <a:ext cx="9391650" cy="504825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6" name="组合 5"/>
          <p:cNvGrpSpPr/>
          <p:nvPr/>
        </p:nvGrpSpPr>
        <p:grpSpPr>
          <a:xfrm>
            <a:off x="9437688" y="2533245"/>
            <a:ext cx="2678112" cy="1698625"/>
            <a:chOff x="9437496" y="2376557"/>
            <a:chExt cx="2678304" cy="1698695"/>
          </a:xfrm>
        </p:grpSpPr>
        <p:sp>
          <p:nvSpPr>
            <p:cNvPr id="20" name="TextBox 26"/>
            <p:cNvSpPr txBox="1"/>
            <p:nvPr/>
          </p:nvSpPr>
          <p:spPr>
            <a:xfrm>
              <a:off x="9437495" y="3151289"/>
              <a:ext cx="2678304" cy="914438"/>
            </a:xfrm>
            <a:prstGeom prst="rect">
              <a:avLst/>
            </a:prstGeom>
            <a:noFill/>
          </p:spPr>
          <p:txBody>
            <a:bodyPr>
              <a:spAutoFit/>
            </a:bodyPr>
            <a:lstStyle/>
            <a:p>
              <a:pPr algn="just" eaLnBrk="1" fontAlgn="auto" hangingPunct="1">
                <a:lnSpc>
                  <a:spcPct val="150000"/>
                </a:lnSpc>
                <a:spcBef>
                  <a:spcPct val="0"/>
                </a:spcBef>
                <a:spcAft>
                  <a:spcPct val="0"/>
                </a:spcAft>
                <a:defRPr/>
              </a:pPr>
              <a:r>
                <a:rPr altLang="zh-CN" lang="en-US" sz="1200">
                  <a:solidFill>
                    <a:schemeClr val="bg1"/>
                  </a:solidFill>
                  <a:latin typeface="+mn-ea"/>
                  <a:ea typeface="+mn-ea"/>
                  <a:sym charset="0" typeface="Gill Sans"/>
                </a:rPr>
                <a:t>Office2010及以上版本，单击选中图片，右键，设置图片格式，填充，图片或纹理填充，文件，选择你</a:t>
              </a:r>
            </a:p>
          </p:txBody>
        </p:sp>
        <p:sp>
          <p:nvSpPr>
            <p:cNvPr id="23" name="TextBox 23"/>
            <p:cNvSpPr txBox="1"/>
            <p:nvPr/>
          </p:nvSpPr>
          <p:spPr>
            <a:xfrm>
              <a:off x="9437495" y="2782974"/>
              <a:ext cx="1961020" cy="396256"/>
            </a:xfrm>
            <a:prstGeom prst="rect">
              <a:avLst/>
            </a:prstGeom>
            <a:noFill/>
          </p:spPr>
          <p:txBody>
            <a:bodyPr wrap="none">
              <a:spAutoFit/>
            </a:bodyPr>
            <a:lstStyle>
              <a:lvl1pPr>
                <a:defRPr>
                  <a:solidFill>
                    <a:schemeClr val="tx1"/>
                  </a:solidFill>
                  <a:latin charset="0" panose="020b0604020202020204" pitchFamily="34" typeface="Arial"/>
                  <a:ea charset="-122" panose="020b0502040204020203" pitchFamily="34" typeface="微软雅黑 Light"/>
                </a:defRPr>
              </a:lvl1pPr>
              <a:lvl2pPr indent="-285750" marL="742950">
                <a:defRPr>
                  <a:solidFill>
                    <a:schemeClr val="tx1"/>
                  </a:solidFill>
                  <a:latin charset="0" panose="020b0604020202020204" pitchFamily="34" typeface="Arial"/>
                  <a:ea charset="-122" panose="020b0502040204020203" pitchFamily="34" typeface="微软雅黑 Light"/>
                </a:defRPr>
              </a:lvl2pPr>
              <a:lvl3pPr indent="-228600" marL="1143000">
                <a:defRPr>
                  <a:solidFill>
                    <a:schemeClr val="tx1"/>
                  </a:solidFill>
                  <a:latin charset="0" panose="020b0604020202020204" pitchFamily="34" typeface="Arial"/>
                  <a:ea charset="-122" panose="020b0502040204020203" pitchFamily="34" typeface="微软雅黑 Light"/>
                </a:defRPr>
              </a:lvl3pPr>
              <a:lvl4pPr indent="-228600" marL="1600200">
                <a:defRPr>
                  <a:solidFill>
                    <a:schemeClr val="tx1"/>
                  </a:solidFill>
                  <a:latin charset="0" panose="020b0604020202020204" pitchFamily="34" typeface="Arial"/>
                  <a:ea charset="-122" panose="020b0502040204020203" pitchFamily="34" typeface="微软雅黑 Light"/>
                </a:defRPr>
              </a:lvl4pPr>
              <a:lvl5pPr indent="-228600" marL="2057400">
                <a:defRPr>
                  <a:solidFill>
                    <a:schemeClr val="tx1"/>
                  </a:solidFill>
                  <a:latin charset="0" panose="020b0604020202020204" pitchFamily="34" typeface="Arial"/>
                  <a:ea charset="-122" panose="020b0502040204020203" pitchFamily="34" typeface="微软雅黑 Light"/>
                </a:defRPr>
              </a:lvl5pPr>
              <a:lvl6pPr fontAlgn="base" indent="-228600" marL="2514600">
                <a:spcBef>
                  <a:spcPct val="0"/>
                </a:spcBef>
                <a:spcAft>
                  <a:spcPct val="0"/>
                </a:spcAft>
                <a:defRPr>
                  <a:solidFill>
                    <a:schemeClr val="tx1"/>
                  </a:solidFill>
                  <a:latin charset="0" panose="020b0604020202020204" pitchFamily="34" typeface="Arial"/>
                  <a:ea charset="-122" panose="020b0502040204020203" pitchFamily="34" typeface="微软雅黑 Light"/>
                </a:defRPr>
              </a:lvl6pPr>
              <a:lvl7pPr fontAlgn="base" indent="-228600" marL="2971800">
                <a:spcBef>
                  <a:spcPct val="0"/>
                </a:spcBef>
                <a:spcAft>
                  <a:spcPct val="0"/>
                </a:spcAft>
                <a:defRPr>
                  <a:solidFill>
                    <a:schemeClr val="tx1"/>
                  </a:solidFill>
                  <a:latin charset="0" panose="020b0604020202020204" pitchFamily="34" typeface="Arial"/>
                  <a:ea charset="-122" panose="020b0502040204020203" pitchFamily="34" typeface="微软雅黑 Light"/>
                </a:defRPr>
              </a:lvl7pPr>
              <a:lvl8pPr fontAlgn="base" indent="-228600" marL="3429000">
                <a:spcBef>
                  <a:spcPct val="0"/>
                </a:spcBef>
                <a:spcAft>
                  <a:spcPct val="0"/>
                </a:spcAft>
                <a:defRPr>
                  <a:solidFill>
                    <a:schemeClr val="tx1"/>
                  </a:solidFill>
                  <a:latin charset="0" panose="020b0604020202020204" pitchFamily="34" typeface="Arial"/>
                  <a:ea charset="-122" panose="020b0502040204020203" pitchFamily="34" typeface="微软雅黑 Light"/>
                </a:defRPr>
              </a:lvl8pPr>
              <a:lvl9pPr fontAlgn="base" indent="-228600" marL="3886200">
                <a:spcBef>
                  <a:spcPct val="0"/>
                </a:spcBef>
                <a:spcAft>
                  <a:spcPct val="0"/>
                </a:spcAft>
                <a:defRPr>
                  <a:solidFill>
                    <a:schemeClr val="tx1"/>
                  </a:solidFill>
                  <a:latin charset="0" panose="020b0604020202020204" pitchFamily="34" typeface="Arial"/>
                  <a:ea charset="-122" panose="020b0502040204020203" pitchFamily="34" typeface="微软雅黑 Light"/>
                </a:defRPr>
              </a:lvl9pPr>
            </a:lstStyle>
            <a:p>
              <a:pPr eaLnBrk="1" hangingPunct="1"/>
              <a:r>
                <a:rPr altLang="en-US" lang="zh-CN" sz="2000">
                  <a:solidFill>
                    <a:schemeClr val="bg1"/>
                  </a:solidFill>
                  <a:latin charset="-122" panose="020b0502040204020203" pitchFamily="34" typeface="微软雅黑 Light"/>
                  <a:ea typeface="Open Sans"/>
                  <a:cs typeface="Open Sans"/>
                </a:rPr>
                <a:t>魅力成都欢迎您</a:t>
              </a:r>
            </a:p>
          </p:txBody>
        </p:sp>
        <p:sp>
          <p:nvSpPr>
            <p:cNvPr id="24" name="TextBox 23"/>
            <p:cNvSpPr txBox="1"/>
            <p:nvPr/>
          </p:nvSpPr>
          <p:spPr>
            <a:xfrm>
              <a:off x="9437498" y="2376557"/>
              <a:ext cx="2202338" cy="365775"/>
            </a:xfrm>
            <a:prstGeom prst="rect">
              <a:avLst/>
            </a:prstGeom>
            <a:noFill/>
          </p:spPr>
          <p:txBody>
            <a:bodyPr wrap="none">
              <a:spAutoFit/>
            </a:bodyPr>
            <a:lstStyle/>
            <a:p>
              <a:pPr eaLnBrk="1" fontAlgn="auto" hangingPunct="1">
                <a:spcBef>
                  <a:spcPct val="0"/>
                </a:spcBef>
                <a:spcAft>
                  <a:spcPct val="0"/>
                </a:spcAft>
                <a:defRPr/>
              </a:pPr>
              <a:r>
                <a:rPr altLang="zh-CN" lang="en-US">
                  <a:solidFill>
                    <a:schemeClr val="bg1"/>
                  </a:solidFill>
                  <a:latin typeface="+mn-ea"/>
                  <a:ea typeface="+mn-ea"/>
                  <a:cs charset="0" panose="020b0606030504020204" pitchFamily="34" typeface="Open Sans"/>
                </a:rPr>
                <a:t>Welcome to Macao</a:t>
              </a:r>
            </a:p>
          </p:txBody>
        </p:sp>
      </p:grpSp>
      <p:sp>
        <p:nvSpPr>
          <p:cNvPr id="31" name="文本框 30"/>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32" name="文本框 31"/>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accent3"/>
                </a:solidFill>
              </a:rPr>
              <a:t>成都介绍</a:t>
            </a:r>
          </a:p>
        </p:txBody>
      </p:sp>
      <p:sp>
        <p:nvSpPr>
          <p:cNvPr id="33" name="文本框 32"/>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34" name="文本框 33"/>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35" name="文本框 34"/>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36" name="文本框 35"/>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37" name="图片 36"/>
          <p:cNvPicPr>
            <a:picLocks noChangeAspect="1"/>
          </p:cNvPicPr>
          <p:nvPr/>
        </p:nvPicPr>
        <p:blipFill>
          <a:blip r:embed="rId4">
            <a:extLst>
              <a:ext uri="{28A0092B-C50C-407E-A947-70E740481C1C}">
                <a14:useLocalDpi val="0"/>
              </a:ext>
            </a:extLst>
          </a:blip>
          <a:stretch>
            <a:fillRect/>
          </a:stretch>
        </p:blipFill>
        <p:spPr>
          <a:xfrm>
            <a:off x="370412" y="249272"/>
            <a:ext cx="450025" cy="662695"/>
          </a:xfrm>
          <a:prstGeom prst="rect">
            <a:avLst/>
          </a:prstGeom>
        </p:spPr>
      </p:pic>
      <p:sp>
        <p:nvSpPr>
          <p:cNvPr id="38" name="文本框 37"/>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39" name="文本框 38"/>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0-#ppt_w/2"/>
                                          </p:val>
                                        </p:tav>
                                        <p:tav tm="100000">
                                          <p:val>
                                            <p:strVal val="#ppt_x"/>
                                          </p:val>
                                        </p:tav>
                                      </p:tavLst>
                                    </p:anim>
                                    <p:anim calcmode="lin" valueType="num">
                                      <p:cBhvr additive="base">
                                        <p:cTn dur="750" fill="hold" id="8"/>
                                        <p:tgtEl>
                                          <p:spTgt spid="3"/>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750" fill="hold" id="11"/>
                                        <p:tgtEl>
                                          <p:spTgt spid="4"/>
                                        </p:tgtEl>
                                        <p:attrNameLst>
                                          <p:attrName>ppt_x</p:attrName>
                                        </p:attrNameLst>
                                      </p:cBhvr>
                                      <p:tavLst>
                                        <p:tav tm="0">
                                          <p:val>
                                            <p:strVal val="1+#ppt_w/2"/>
                                          </p:val>
                                        </p:tav>
                                        <p:tav tm="100000">
                                          <p:val>
                                            <p:strVal val="#ppt_x"/>
                                          </p:val>
                                        </p:tav>
                                      </p:tavLst>
                                    </p:anim>
                                    <p:anim calcmode="lin" valueType="num">
                                      <p:cBhvr additive="base">
                                        <p:cTn dur="750" fill="hold" id="12"/>
                                        <p:tgtEl>
                                          <p:spTgt spid="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id="14" nodeType="afterEffect" presetClass="entr" presetID="22" presetSubtype="1">
                                  <p:stCondLst>
                                    <p:cond delay="0"/>
                                  </p:stCondLst>
                                  <p:childTnLst>
                                    <p:set>
                                      <p:cBhvr>
                                        <p:cTn dur="1" fill="hold" id="15">
                                          <p:stCondLst>
                                            <p:cond delay="0"/>
                                          </p:stCondLst>
                                        </p:cTn>
                                        <p:tgtEl>
                                          <p:spTgt spid="6"/>
                                        </p:tgtEl>
                                        <p:attrNameLst>
                                          <p:attrName>style.visibility</p:attrName>
                                        </p:attrNameLst>
                                      </p:cBhvr>
                                      <p:to>
                                        <p:strVal val="visible"/>
                                      </p:to>
                                    </p:set>
                                    <p:animEffect filter="wipe(up)" transition="in">
                                      <p:cBhvr>
                                        <p:cTn dur="500" id="1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4764088"/>
            <a:ext cx="6619875" cy="110648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 name="TextBox 21"/>
          <p:cNvSpPr txBox="1"/>
          <p:nvPr/>
        </p:nvSpPr>
        <p:spPr>
          <a:xfrm>
            <a:off x="309563" y="1524000"/>
            <a:ext cx="2854325" cy="457200"/>
          </a:xfrm>
          <a:prstGeom prst="rect">
            <a:avLst/>
          </a:prstGeom>
          <a:noFill/>
        </p:spPr>
        <p:txBody>
          <a:bodyPr>
            <a:spAutoFit/>
          </a:bodyPr>
          <a:lstStyle/>
          <a:p>
            <a:pPr eaLnBrk="1" fontAlgn="auto" hangingPunct="1">
              <a:spcBef>
                <a:spcPct val="0"/>
              </a:spcBef>
              <a:spcAft>
                <a:spcPct val="0"/>
              </a:spcAft>
              <a:defRPr/>
            </a:pPr>
            <a:r>
              <a:rPr altLang="en-US" lang="zh-CN" sz="2400">
                <a:solidFill>
                  <a:schemeClr val="tx1">
                    <a:lumMod val="85000"/>
                    <a:lumOff val="15000"/>
                  </a:schemeClr>
                </a:solidFill>
                <a:latin typeface="+mn-ea"/>
                <a:ea typeface="+mn-ea"/>
              </a:rPr>
              <a:t>成都基本介绍</a:t>
            </a:r>
          </a:p>
        </p:txBody>
      </p:sp>
      <p:sp>
        <p:nvSpPr>
          <p:cNvPr id="4" name="文本框 3"/>
          <p:cNvSpPr txBox="1"/>
          <p:nvPr/>
        </p:nvSpPr>
        <p:spPr>
          <a:xfrm>
            <a:off x="309563" y="2020126"/>
            <a:ext cx="5843587" cy="2651760"/>
          </a:xfrm>
          <a:prstGeom prst="rect">
            <a:avLst/>
          </a:prstGeom>
          <a:noFill/>
        </p:spPr>
        <p:txBody>
          <a:bodyPr>
            <a:spAutoFit/>
          </a:bodyPr>
          <a:lstStyle/>
          <a:p>
            <a:pPr algn="just" eaLnBrk="1" fontAlgn="auto" hangingPunct="1">
              <a:lnSpc>
                <a:spcPct val="150000"/>
              </a:lnSpc>
              <a:spcBef>
                <a:spcPct val="0"/>
              </a:spcBef>
              <a:spcAft>
                <a:spcPct val="0"/>
              </a:spcAft>
              <a:defRPr/>
            </a:pPr>
            <a:r>
              <a:rPr altLang="en-US" lang="zh-CN" sz="1600">
                <a:solidFill>
                  <a:schemeClr val="tx1">
                    <a:lumMod val="85000"/>
                    <a:lumOff val="15000"/>
                  </a:schemeClr>
                </a:solidFill>
                <a:latin typeface="+mn-ea"/>
                <a:ea typeface="+mn-ea"/>
                <a:sym charset="0" typeface="Gill Sans"/>
              </a:rPr>
              <a:t>成都，简称蓉，四川省省会，副省级市，特大城市。1993年被国务院确定为西南地区的科技、商贸、金融中心和交通、通讯枢纽。2018年11月26日，经国务院批复，被定位为国家重要的高新技术产业基地、商贸物流中心和综合交通枢纽，西部地区重要的中心城市。2018年5月，经国务院同意，国家发改委和住建部联合印发《成渝城市群发展规划》指导文件，文件中将成都定位为国家中心城市 。</a:t>
            </a:r>
          </a:p>
        </p:txBody>
      </p:sp>
      <p:sp>
        <p:nvSpPr>
          <p:cNvPr id="5" name="矩形 4"/>
          <p:cNvSpPr/>
          <p:nvPr/>
        </p:nvSpPr>
        <p:spPr>
          <a:xfrm>
            <a:off x="6794500" y="1485900"/>
            <a:ext cx="5397500" cy="438467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文本框 22"/>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24" name="文本框 23"/>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accent3"/>
                </a:solidFill>
              </a:rPr>
              <a:t>成都介绍</a:t>
            </a:r>
          </a:p>
        </p:txBody>
      </p:sp>
      <p:sp>
        <p:nvSpPr>
          <p:cNvPr id="25" name="文本框 24"/>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26" name="文本框 25"/>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27" name="文本框 26"/>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28" name="文本框 27"/>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29" name="图片 28"/>
          <p:cNvPicPr>
            <a:picLocks noChangeAspect="1"/>
          </p:cNvPicPr>
          <p:nvPr/>
        </p:nvPicPr>
        <p:blipFill>
          <a:blip r:embed="rId5">
            <a:extLst>
              <a:ext uri="{28A0092B-C50C-407E-A947-70E740481C1C}">
                <a14:useLocalDpi val="0"/>
              </a:ext>
            </a:extLst>
          </a:blip>
          <a:stretch>
            <a:fillRect/>
          </a:stretch>
        </p:blipFill>
        <p:spPr>
          <a:xfrm>
            <a:off x="370412" y="249272"/>
            <a:ext cx="450025" cy="662695"/>
          </a:xfrm>
          <a:prstGeom prst="rect">
            <a:avLst/>
          </a:prstGeom>
        </p:spPr>
      </p:pic>
      <p:sp>
        <p:nvSpPr>
          <p:cNvPr id="30" name="文本框 29"/>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31" name="文本框 30"/>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4"/>
                                        </p:tgtEl>
                                        <p:attrNameLst>
                                          <p:attrName>style.visibility</p:attrName>
                                        </p:attrNameLst>
                                      </p:cBhvr>
                                      <p:to>
                                        <p:strVal val="visible"/>
                                      </p:to>
                                    </p:set>
                                    <p:animEffect filter="wipe(up)" transition="in">
                                      <p:cBhvr>
                                        <p:cTn dur="500" id="11"/>
                                        <p:tgtEl>
                                          <p:spTgt spid="4"/>
                                        </p:tgtEl>
                                      </p:cBhvr>
                                    </p:animEffect>
                                  </p:childTnLst>
                                </p:cTn>
                              </p:par>
                            </p:childTnLst>
                          </p:cTn>
                        </p:par>
                        <p:par>
                          <p:cTn fill="hold" id="12" nodeType="afterGroup">
                            <p:stCondLst>
                              <p:cond delay="1000"/>
                            </p:stCondLst>
                            <p:childTnLst>
                              <p:par>
                                <p:cTn decel="100000" fill="hold" grpId="0" id="13" nodeType="afterEffect" presetClass="entr" presetID="2" presetSubtype="8">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500" fill="hold" id="15"/>
                                        <p:tgtEl>
                                          <p:spTgt spid="2"/>
                                        </p:tgtEl>
                                        <p:attrNameLst>
                                          <p:attrName>ppt_x</p:attrName>
                                        </p:attrNameLst>
                                      </p:cBhvr>
                                      <p:tavLst>
                                        <p:tav tm="0">
                                          <p:val>
                                            <p:strVal val="0-#ppt_w/2"/>
                                          </p:val>
                                        </p:tav>
                                        <p:tav tm="100000">
                                          <p:val>
                                            <p:strVal val="#ppt_x"/>
                                          </p:val>
                                        </p:tav>
                                      </p:tavLst>
                                    </p:anim>
                                    <p:anim calcmode="lin" valueType="num">
                                      <p:cBhvr additive="base">
                                        <p:cTn dur="500" fill="hold" id="16"/>
                                        <p:tgtEl>
                                          <p:spTgt spid="2"/>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2">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750" fill="hold" id="19"/>
                                        <p:tgtEl>
                                          <p:spTgt spid="5"/>
                                        </p:tgtEl>
                                        <p:attrNameLst>
                                          <p:attrName>ppt_x</p:attrName>
                                        </p:attrNameLst>
                                      </p:cBhvr>
                                      <p:tavLst>
                                        <p:tav tm="0">
                                          <p:val>
                                            <p:strVal val="1+#ppt_w/2"/>
                                          </p:val>
                                        </p:tav>
                                        <p:tav tm="100000">
                                          <p:val>
                                            <p:strVal val="#ppt_x"/>
                                          </p:val>
                                        </p:tav>
                                      </p:tavLst>
                                    </p:anim>
                                    <p:anim calcmode="lin" valueType="num">
                                      <p:cBhvr additive="base">
                                        <p:cTn dur="750" fill="hold" id="20"/>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574675" y="1023938"/>
            <a:ext cx="10799763" cy="1554480"/>
          </a:xfrm>
          <a:prstGeom prst="rect">
            <a:avLst/>
          </a:prstGeom>
          <a:noFill/>
        </p:spPr>
        <p:txBody>
          <a:bodyPr>
            <a:spAutoFit/>
          </a:bodyPr>
          <a:lstStyle/>
          <a:p>
            <a:pPr algn="just" eaLnBrk="1" fontAlgn="auto" hangingPunct="1">
              <a:lnSpc>
                <a:spcPct val="150000"/>
              </a:lnSpc>
              <a:spcBef>
                <a:spcPct val="0"/>
              </a:spcBef>
              <a:spcAft>
                <a:spcPct val="0"/>
              </a:spcAft>
              <a:defRPr/>
            </a:pPr>
            <a:r>
              <a:rPr altLang="en-US" lang="zh-CN" sz="1600">
                <a:solidFill>
                  <a:schemeClr val="tx1">
                    <a:lumMod val="85000"/>
                    <a:lumOff val="15000"/>
                  </a:schemeClr>
                </a:solidFill>
                <a:latin typeface="+mn-ea"/>
                <a:sym charset="0" typeface="Gill Sans"/>
              </a:rPr>
              <a:t>成都是中国五大战区之一的西部战区司令部驻地、中西部地区世界500强企业数量最多(271家)、设立外国领事馆数量最多(16个)、开通国际航线数量最多(85条)的城市、也是联合国教科文组织确定的世界美食之都。</a:t>
            </a:r>
          </a:p>
          <a:p>
            <a:pPr algn="just" eaLnBrk="1" fontAlgn="auto" hangingPunct="1">
              <a:lnSpc>
                <a:spcPct val="150000"/>
              </a:lnSpc>
              <a:spcBef>
                <a:spcPct val="0"/>
              </a:spcBef>
              <a:spcAft>
                <a:spcPct val="0"/>
              </a:spcAft>
              <a:defRPr/>
            </a:pPr>
            <a:r>
              <a:rPr altLang="en-US" lang="zh-CN" sz="1600">
                <a:solidFill>
                  <a:schemeClr val="tx1">
                    <a:lumMod val="85000"/>
                    <a:lumOff val="15000"/>
                  </a:schemeClr>
                </a:solidFill>
                <a:latin typeface="+mn-ea"/>
                <a:sym charset="0" typeface="Gill Sans"/>
              </a:rPr>
              <a:t>成都位于四川盆地西部，成都平原腹地，境内地势平坦、河网纵横、物产丰富、农业发达，自古就有“天府之国”的美誉。成都市下辖锦江区等10区5县和5县级市。</a:t>
            </a:r>
          </a:p>
        </p:txBody>
      </p:sp>
      <p:sp>
        <p:nvSpPr>
          <p:cNvPr id="4" name="矩形 3"/>
          <p:cNvSpPr/>
          <p:nvPr/>
        </p:nvSpPr>
        <p:spPr>
          <a:xfrm>
            <a:off x="649288" y="2733675"/>
            <a:ext cx="10661650" cy="37592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文本框 12"/>
          <p:cNvSpPr txBox="1"/>
          <p:nvPr/>
        </p:nvSpPr>
        <p:spPr>
          <a:xfrm>
            <a:off x="4612494" y="425414"/>
            <a:ext cx="923109" cy="365760"/>
          </a:xfrm>
          <a:prstGeom prst="rect">
            <a:avLst/>
          </a:prstGeom>
          <a:noFill/>
        </p:spPr>
        <p:txBody>
          <a:bodyPr rtlCol="0" wrap="square">
            <a:spAutoFit/>
          </a:bodyPr>
          <a:lstStyle/>
          <a:p>
            <a:pPr algn="ctr"/>
            <a:r>
              <a:rPr altLang="zh-CN" lang="en-US">
                <a:solidFill>
                  <a:schemeClr val="bg1">
                    <a:lumMod val="50000"/>
                  </a:schemeClr>
                </a:solidFill>
              </a:rPr>
              <a:t>HOME</a:t>
            </a:r>
          </a:p>
        </p:txBody>
      </p:sp>
      <p:sp>
        <p:nvSpPr>
          <p:cNvPr id="14" name="文本框 13"/>
          <p:cNvSpPr txBox="1"/>
          <p:nvPr/>
        </p:nvSpPr>
        <p:spPr>
          <a:xfrm>
            <a:off x="6998847" y="440803"/>
            <a:ext cx="1011558" cy="335280"/>
          </a:xfrm>
          <a:prstGeom prst="rect">
            <a:avLst/>
          </a:prstGeom>
          <a:noFill/>
        </p:spPr>
        <p:txBody>
          <a:bodyPr rtlCol="0" wrap="square">
            <a:spAutoFit/>
          </a:bodyPr>
          <a:lstStyle/>
          <a:p>
            <a:pPr algn="ctr"/>
            <a:r>
              <a:rPr altLang="en-US" lang="zh-CN" sz="1600">
                <a:solidFill>
                  <a:schemeClr val="accent3"/>
                </a:solidFill>
              </a:rPr>
              <a:t>成都介绍</a:t>
            </a:r>
          </a:p>
        </p:txBody>
      </p:sp>
      <p:sp>
        <p:nvSpPr>
          <p:cNvPr id="15" name="文本框 14"/>
          <p:cNvSpPr txBox="1"/>
          <p:nvPr/>
        </p:nvSpPr>
        <p:spPr>
          <a:xfrm>
            <a:off x="8236248"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景点篇</a:t>
            </a:r>
          </a:p>
        </p:txBody>
      </p:sp>
      <p:sp>
        <p:nvSpPr>
          <p:cNvPr id="16" name="文本框 15"/>
          <p:cNvSpPr txBox="1"/>
          <p:nvPr/>
        </p:nvSpPr>
        <p:spPr>
          <a:xfrm>
            <a:off x="9473649"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美食篇</a:t>
            </a:r>
          </a:p>
        </p:txBody>
      </p:sp>
      <p:sp>
        <p:nvSpPr>
          <p:cNvPr id="17" name="文本框 16"/>
          <p:cNvSpPr txBox="1"/>
          <p:nvPr/>
        </p:nvSpPr>
        <p:spPr>
          <a:xfrm>
            <a:off x="10711051"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联系方式</a:t>
            </a:r>
          </a:p>
        </p:txBody>
      </p:sp>
      <p:sp>
        <p:nvSpPr>
          <p:cNvPr id="18" name="文本框 17"/>
          <p:cNvSpPr txBox="1"/>
          <p:nvPr/>
        </p:nvSpPr>
        <p:spPr>
          <a:xfrm>
            <a:off x="5761446" y="440803"/>
            <a:ext cx="1011558" cy="335280"/>
          </a:xfrm>
          <a:prstGeom prst="rect">
            <a:avLst/>
          </a:prstGeom>
          <a:noFill/>
        </p:spPr>
        <p:txBody>
          <a:bodyPr rtlCol="0" wrap="square">
            <a:spAutoFit/>
          </a:bodyPr>
          <a:lstStyle/>
          <a:p>
            <a:pPr algn="ctr"/>
            <a:r>
              <a:rPr altLang="en-US" lang="zh-CN" sz="1600">
                <a:solidFill>
                  <a:schemeClr val="bg1">
                    <a:lumMod val="50000"/>
                  </a:schemeClr>
                </a:solidFill>
              </a:rPr>
              <a:t>企业简介</a:t>
            </a:r>
          </a:p>
        </p:txBody>
      </p:sp>
      <p:pic>
        <p:nvPicPr>
          <p:cNvPr id="19" name="图片 18"/>
          <p:cNvPicPr>
            <a:picLocks noChangeAspect="1"/>
          </p:cNvPicPr>
          <p:nvPr/>
        </p:nvPicPr>
        <p:blipFill>
          <a:blip r:embed="rId4">
            <a:extLst>
              <a:ext uri="{28A0092B-C50C-407E-A947-70E740481C1C}">
                <a14:useLocalDpi val="0"/>
              </a:ext>
            </a:extLst>
          </a:blip>
          <a:stretch>
            <a:fillRect/>
          </a:stretch>
        </p:blipFill>
        <p:spPr>
          <a:xfrm>
            <a:off x="370412" y="249272"/>
            <a:ext cx="450025" cy="662695"/>
          </a:xfrm>
          <a:prstGeom prst="rect">
            <a:avLst/>
          </a:prstGeom>
        </p:spPr>
      </p:pic>
      <p:sp>
        <p:nvSpPr>
          <p:cNvPr id="20" name="文本框 19"/>
          <p:cNvSpPr txBox="1"/>
          <p:nvPr/>
        </p:nvSpPr>
        <p:spPr>
          <a:xfrm>
            <a:off x="764794" y="318417"/>
            <a:ext cx="1964027" cy="640080"/>
          </a:xfrm>
          <a:prstGeom prst="rect">
            <a:avLst/>
          </a:prstGeom>
          <a:noFill/>
        </p:spPr>
        <p:txBody>
          <a:bodyPr rtlCol="0" wrap="square">
            <a:spAutoFit/>
          </a:bodyPr>
          <a:lstStyle/>
          <a:p>
            <a:pPr algn="ctr"/>
            <a:r>
              <a:rPr altLang="en-US" lang="zh-CN" spc="-500" sz="3600">
                <a:latin charset="-122" panose="03000509000000000000" pitchFamily="65" typeface="方正黄草简体"/>
                <a:ea charset="-122" panose="03000509000000000000" pitchFamily="65" typeface="方正黄草简体"/>
              </a:rPr>
              <a:t>成都介绍</a:t>
            </a:r>
          </a:p>
        </p:txBody>
      </p:sp>
      <p:sp>
        <p:nvSpPr>
          <p:cNvPr id="21" name="文本框 20"/>
          <p:cNvSpPr txBox="1"/>
          <p:nvPr/>
        </p:nvSpPr>
        <p:spPr>
          <a:xfrm>
            <a:off x="343172" y="200358"/>
            <a:ext cx="548640" cy="760522"/>
          </a:xfrm>
          <a:prstGeom prst="rect">
            <a:avLst/>
          </a:prstGeom>
          <a:noFill/>
        </p:spPr>
        <p:txBody>
          <a:bodyPr rtlCol="0" vert="eaVert" wrap="square">
            <a:spAutoFit/>
          </a:bodyPr>
          <a:lstStyle/>
          <a:p>
            <a:pPr algn="ctr"/>
            <a:r>
              <a:rPr altLang="en-US" lang="zh-CN" spc="-400" sz="2400">
                <a:solidFill>
                  <a:schemeClr val="bg1"/>
                </a:solidFill>
                <a:latin charset="-122" panose="03000509000000000000" pitchFamily="65" typeface="方正黄草简体"/>
                <a:ea charset="-122" panose="03000509000000000000" pitchFamily="65" typeface="方正黄草简体"/>
              </a:rPr>
              <a:t>成都</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750" id="7"/>
                                        <p:tgtEl>
                                          <p:spTgt spid="2"/>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1000" id="11"/>
                                        <p:tgtEl>
                                          <p:spTgt spid="4"/>
                                        </p:tgtEl>
                                      </p:cBhvr>
                                    </p:animEffect>
                                    <p:anim calcmode="lin" valueType="num">
                                      <p:cBhvr>
                                        <p:cTn dur="1000" fill="hold" id="12"/>
                                        <p:tgtEl>
                                          <p:spTgt spid="4"/>
                                        </p:tgtEl>
                                        <p:attrNameLst>
                                          <p:attrName>ppt_x</p:attrName>
                                        </p:attrNameLst>
                                      </p:cBhvr>
                                      <p:tavLst>
                                        <p:tav tm="0">
                                          <p:val>
                                            <p:strVal val="#ppt_x"/>
                                          </p:val>
                                        </p:tav>
                                        <p:tav tm="100000">
                                          <p:val>
                                            <p:strVal val="#ppt_x"/>
                                          </p:val>
                                        </p:tav>
                                      </p:tavLst>
                                    </p:anim>
                                    <p:anim calcmode="lin" valueType="num">
                                      <p:cBhvr>
                                        <p:cTn dur="1000" fill="hold" id="13"/>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10-黄红">
      <a:dk1>
        <a:srgbClr val="000000"/>
      </a:dk1>
      <a:lt1>
        <a:srgbClr val="FFFFFF"/>
      </a:lt1>
      <a:dk2>
        <a:srgbClr val="44546A"/>
      </a:dk2>
      <a:lt2>
        <a:srgbClr val="E7E6E6"/>
      </a:lt2>
      <a:accent1>
        <a:srgbClr val="FAE0A4"/>
      </a:accent1>
      <a:accent2>
        <a:srgbClr val="C00000"/>
      </a:accent2>
      <a:accent3>
        <a:srgbClr val="DE0000"/>
      </a:accent3>
      <a:accent4>
        <a:srgbClr val="00ADEF"/>
      </a:accent4>
      <a:accent5>
        <a:srgbClr val="00ADEF"/>
      </a:accent5>
      <a:accent6>
        <a:srgbClr val="00ADEF"/>
      </a:accent6>
      <a:hlink>
        <a:srgbClr val="00ADEF"/>
      </a:hlink>
      <a:folHlink>
        <a:srgbClr val="00ADEF"/>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234</Paragraphs>
  <Slides>23</Slides>
  <Notes>23</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23</vt:i4>
      </vt:variant>
    </vt:vector>
  </HeadingPairs>
  <TitlesOfParts>
    <vt:vector baseType="lpstr" size="37">
      <vt:lpstr>Arial</vt:lpstr>
      <vt:lpstr>微软雅黑 Light</vt:lpstr>
      <vt:lpstr>Calibri</vt:lpstr>
      <vt:lpstr>宋体</vt:lpstr>
      <vt:lpstr>Calibri Light</vt:lpstr>
      <vt:lpstr>MS Mincho</vt:lpstr>
      <vt:lpstr>方正苏新诗柳楷简体</vt:lpstr>
      <vt:lpstr>微软雅黑</vt:lpstr>
      <vt:lpstr>方正黄草简体</vt:lpstr>
      <vt:lpstr>Gill Sans</vt:lpstr>
      <vt:lpstr>Open Sans</vt:lpstr>
      <vt:lpstr>FontAwesome</vt:lpstr>
      <vt:lpstr>华文细黑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2021-08-22T11:47:53Z</dcterms:created>
  <cp:lastPrinted>2021-08-22T11:47:53Z</cp:lastPrinted>
  <dcterms:modified xsi:type="dcterms:W3CDTF">2021-08-22T05:34:28Z</dcterms:modified>
  <cp:revision>1</cp:revision>
</cp:coreProperties>
</file>