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73" r:id="rId1"/>
    <p:sldMasterId id="2147483738" r:id="rId2"/>
  </p:sldMasterIdLst>
  <p:notesMasterIdLst>
    <p:notesMasterId r:id="rId3"/>
  </p:notesMasterIdLst>
  <p:sldIdLst>
    <p:sldId id="492" r:id="rId4"/>
    <p:sldId id="563" r:id="rId5"/>
    <p:sldId id="564" r:id="rId6"/>
    <p:sldId id="495" r:id="rId7"/>
    <p:sldId id="499" r:id="rId8"/>
    <p:sldId id="565" r:id="rId9"/>
    <p:sldId id="502" r:id="rId10"/>
    <p:sldId id="566" r:id="rId11"/>
    <p:sldId id="505" r:id="rId12"/>
    <p:sldId id="508" r:id="rId13"/>
    <p:sldId id="513" r:id="rId14"/>
    <p:sldId id="567" r:id="rId15"/>
    <p:sldId id="516" r:id="rId16"/>
    <p:sldId id="517" r:id="rId17"/>
    <p:sldId id="518" r:id="rId18"/>
    <p:sldId id="568" r:id="rId19"/>
    <p:sldId id="523" r:id="rId20"/>
    <p:sldId id="524" r:id="rId21"/>
    <p:sldId id="525" r:id="rId22"/>
    <p:sldId id="526" r:id="rId23"/>
    <p:sldId id="569" r:id="rId24"/>
  </p:sldIdLst>
  <p:sldSz cx="9144000" cy="5143500" type="screen16x9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3" autoAdjust="0"/>
    <p:restoredTop sz="96314" autoAdjust="0"/>
  </p:normalViewPr>
  <p:slideViewPr>
    <p:cSldViewPr>
      <p:cViewPr varScale="1">
        <p:scale>
          <a:sx n="143" d="100"/>
          <a:sy n="143" d="100"/>
        </p:scale>
        <p:origin x="64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tags/tag1.xml" Type="http://schemas.openxmlformats.org/officeDocument/2006/relationships/tags"/><Relationship Id="rId26" Target="presProps.xml" Type="http://schemas.openxmlformats.org/officeDocument/2006/relationships/presProps"/><Relationship Id="rId27" Target="viewProps.xml" Type="http://schemas.openxmlformats.org/officeDocument/2006/relationships/viewProps"/><Relationship Id="rId28" Target="theme/theme1.xml" Type="http://schemas.openxmlformats.org/officeDocument/2006/relationships/theme"/><Relationship Id="rId29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61413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1549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4586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5194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16089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42615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83626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2811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93203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40271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81406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831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90488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98407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3189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4797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23561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30549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6938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99453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89224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6509873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16715461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5683185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7533260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1816477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132938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6190793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4613605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6788769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761090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148940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 userDrawn="1"/>
        </p:nvSpPr>
        <p:spPr>
          <a:xfrm>
            <a:off x="488548" y="197975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如何理解沟通 </a:t>
            </a:r>
          </a:p>
        </p:txBody>
      </p:sp>
      <p:sp>
        <p:nvSpPr>
          <p:cNvPr id="4" name="椭圆 3"/>
          <p:cNvSpPr/>
          <p:nvPr userDrawn="1"/>
        </p:nvSpPr>
        <p:spPr>
          <a:xfrm>
            <a:off x="278452" y="259351"/>
            <a:ext cx="226032" cy="226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174661" y="626724"/>
            <a:ext cx="8784404" cy="4325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51468705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 userDrawn="1"/>
        </p:nvSpPr>
        <p:spPr>
          <a:xfrm>
            <a:off x="488548" y="19797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沟通的角色定位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278452" y="259351"/>
            <a:ext cx="226032" cy="226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174661" y="626724"/>
            <a:ext cx="8784404" cy="4325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054312949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 userDrawn="1"/>
        </p:nvSpPr>
        <p:spPr>
          <a:xfrm>
            <a:off x="488548" y="197975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如何与人沟通 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278452" y="259351"/>
            <a:ext cx="226032" cy="226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174661" y="626724"/>
            <a:ext cx="8784404" cy="4325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615686469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 userDrawn="1"/>
        </p:nvSpPr>
        <p:spPr>
          <a:xfrm>
            <a:off x="488548" y="19797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如何管理员工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278452" y="259351"/>
            <a:ext cx="226032" cy="226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174661" y="626724"/>
            <a:ext cx="8784404" cy="4325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466699544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 userDrawn="1"/>
        </p:nvSpPr>
        <p:spPr>
          <a:xfrm>
            <a:off x="488548" y="197975"/>
            <a:ext cx="210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处理请假离职事项 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278452" y="259351"/>
            <a:ext cx="226032" cy="226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174661" y="626724"/>
            <a:ext cx="8784404" cy="4325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803315588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 userDrawn="1"/>
        </p:nvSpPr>
        <p:spPr>
          <a:xfrm>
            <a:off x="174661" y="626724"/>
            <a:ext cx="8784404" cy="4325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927424774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7138803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3343157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10" Target="../slideLayouts/slideLayout17.xml" Type="http://schemas.openxmlformats.org/officeDocument/2006/relationships/slideLayout"/><Relationship Id="rId11" Target="../slideLayouts/slideLayout18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9.xml" Type="http://schemas.openxmlformats.org/officeDocument/2006/relationships/slideLayout"/><Relationship Id="rId3" Target="../slideLayouts/slideLayout10.xml" Type="http://schemas.openxmlformats.org/officeDocument/2006/relationships/slideLayout"/><Relationship Id="rId4" Target="../slideLayouts/slideLayout11.xml" Type="http://schemas.openxmlformats.org/officeDocument/2006/relationships/slideLayout"/><Relationship Id="rId5" Target="../slideLayouts/slideLayout12.xml" Type="http://schemas.openxmlformats.org/officeDocument/2006/relationships/slideLayout"/><Relationship Id="rId6" Target="../slideLayouts/slideLayout13.xml" Type="http://schemas.openxmlformats.org/officeDocument/2006/relationships/slideLayout"/><Relationship Id="rId7" Target="../slideLayouts/slideLayout14.xml" Type="http://schemas.openxmlformats.org/officeDocument/2006/relationships/slideLayout"/><Relationship Id="rId8" Target="../slideLayouts/slideLayout15.xml" Type="http://schemas.openxmlformats.org/officeDocument/2006/relationships/slideLayout"/><Relationship Id="rId9" Target="../slideLayouts/slideLayout16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205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00" r:id="rId2"/>
    <p:sldLayoutId id="2147483733" r:id="rId3"/>
    <p:sldLayoutId id="2147483734" r:id="rId4"/>
    <p:sldLayoutId id="2147483735" r:id="rId5"/>
    <p:sldLayoutId id="2147483736" r:id="rId6"/>
    <p:sldLayoutId id="2147483737" r:id="rId7"/>
  </p:sldLayoutIdLst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7597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6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7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9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0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1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3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任意多边形 21"/>
          <p:cNvSpPr/>
          <p:nvPr/>
        </p:nvSpPr>
        <p:spPr bwMode="auto">
          <a:xfrm flipV="1" rot="5400000">
            <a:off x="4287117" y="288935"/>
            <a:ext cx="3861436" cy="5846622"/>
          </a:xfrm>
          <a:custGeom>
            <a:gdLst>
              <a:gd fmla="*/ 0 w 3861436" name="connsiteX0"/>
              <a:gd fmla="*/ 5846622 h 5846622" name="connsiteY0"/>
              <a:gd fmla="*/ 1697776 w 3861436" name="connsiteX1"/>
              <a:gd fmla="*/ 5846622 h 5846622" name="connsiteY1"/>
              <a:gd fmla="*/ 1821710 w 3861436" name="connsiteX2"/>
              <a:gd fmla="*/ 5704531 h 5846622" name="connsiteY2"/>
              <a:gd fmla="*/ 3861436 w 3861436" name="connsiteX3"/>
              <a:gd fmla="*/ 2421547 h 5846622" name="connsiteY3"/>
              <a:gd fmla="*/ 3861436 w 3861436" name="connsiteX4"/>
              <a:gd fmla="*/ 0 h 5846622" name="connsiteY4"/>
              <a:gd fmla="*/ 993664 w 3861436" name="connsiteX5"/>
              <a:gd fmla="*/ 5010097 h 5846622" name="connsiteY5"/>
              <a:gd fmla="*/ 135094 w 3861436" name="connsiteX6"/>
              <a:gd fmla="*/ 5747546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35">
                <a:moveTo>
                  <a:pt x="0" y="5846622"/>
                </a:moveTo>
                <a:lnTo>
                  <a:pt x="1697776" y="5846622"/>
                </a:lnTo>
                <a:lnTo>
                  <a:pt x="1821710" y="5704531"/>
                </a:lnTo>
                <a:cubicBezTo>
                  <a:pt x="2710783" y="4659130"/>
                  <a:pt x="3407996" y="3522725"/>
                  <a:pt x="3861436" y="2421547"/>
                </a:cubicBezTo>
                <a:lnTo>
                  <a:pt x="3861436" y="0"/>
                </a:lnTo>
                <a:cubicBezTo>
                  <a:pt x="3620672" y="1586531"/>
                  <a:pt x="2572009" y="3500110"/>
                  <a:pt x="993664" y="5010097"/>
                </a:cubicBezTo>
                <a:cubicBezTo>
                  <a:pt x="710766" y="5281478"/>
                  <a:pt x="423353" y="5527416"/>
                  <a:pt x="135094" y="57475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24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任意多边形 2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28" name="Freeform 10"/>
          <p:cNvSpPr/>
          <p:nvPr/>
        </p:nvSpPr>
        <p:spPr bwMode="auto">
          <a:xfrm flipV="1" rot="5400000">
            <a:off x="-278472" y="493775"/>
            <a:ext cx="1846392" cy="829350"/>
          </a:xfrm>
          <a:custGeom>
            <a:gdLst>
              <a:gd fmla="*/ 0 w 345" name="T0"/>
              <a:gd fmla="*/ 73 h 119" name="T1"/>
              <a:gd fmla="*/ 345 w 345" name="T2"/>
              <a:gd fmla="*/ 0 h 119" name="T3"/>
              <a:gd fmla="*/ 0 w 345" name="T4"/>
              <a:gd fmla="*/ 119 h 119" name="T5"/>
              <a:gd fmla="*/ 0 w 345" name="T6"/>
              <a:gd fmla="*/ 73 h 119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19" w="345">
                <a:moveTo>
                  <a:pt x="0" y="73"/>
                </a:moveTo>
                <a:cubicBezTo>
                  <a:pt x="107" y="38"/>
                  <a:pt x="238" y="5"/>
                  <a:pt x="345" y="0"/>
                </a:cubicBezTo>
                <a:cubicBezTo>
                  <a:pt x="211" y="34"/>
                  <a:pt x="99" y="69"/>
                  <a:pt x="0" y="119"/>
                </a:cubicBezTo>
                <a:lnTo>
                  <a:pt x="0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9360" y="2995196"/>
            <a:ext cx="3499840" cy="3352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altLang="en-US" lang="zh-CN" smtClean="0" sz="1600">
                <a:solidFill>
                  <a:schemeClr val="bg1"/>
                </a:solidFill>
                <a:latin typeface="+mn-ea"/>
              </a:rPr>
              <a:t>宣讲人：优页PPT    时间：20XX.XX</a:t>
            </a:r>
          </a:p>
        </p:txBody>
      </p:sp>
      <p:sp>
        <p:nvSpPr>
          <p:cNvPr id="35" name="矩形 34"/>
          <p:cNvSpPr/>
          <p:nvPr/>
        </p:nvSpPr>
        <p:spPr>
          <a:xfrm>
            <a:off x="1453160" y="2452008"/>
            <a:ext cx="4424779" cy="46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zh-CN" lang="en-US" smtClean="0" sz="1100">
                <a:solidFill>
                  <a:schemeClr val="accent1"/>
                </a:solidFill>
                <a:latin typeface="+mn-ea"/>
              </a:rPr>
              <a:t>communication skills training course workplace communication </a:t>
            </a:r>
          </a:p>
          <a:p>
            <a:pPr>
              <a:lnSpc>
                <a:spcPct val="110000"/>
              </a:lnSpc>
            </a:pPr>
            <a:r>
              <a:rPr altLang="zh-CN" lang="en-US" smtClean="0" sz="1100">
                <a:solidFill>
                  <a:schemeClr val="accent1"/>
                </a:solidFill>
                <a:latin typeface="+mn-ea"/>
              </a:rPr>
              <a:t>skills training course workplace communication skills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 rot="19306994">
            <a:off x="6003630" y="3348682"/>
            <a:ext cx="2310130" cy="304800"/>
          </a:xfrm>
          <a:prstGeom prst="rect">
            <a:avLst/>
          </a:prstGeom>
        </p:spPr>
        <p:txBody>
          <a:bodyPr wrap="none">
            <a:prstTxWarp prst="textArchDown">
              <a:avLst>
                <a:gd fmla="val 260187" name="adj"/>
              </a:avLst>
            </a:prstTxWarp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COMMUNICATION SKILLS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6EE7F36-1E92-4BD2-8CA2-028A5CDF2EEA}"/>
              </a:ext>
            </a:extLst>
          </p:cNvPr>
          <p:cNvSpPr/>
          <p:nvPr/>
        </p:nvSpPr>
        <p:spPr>
          <a:xfrm>
            <a:off x="1377065" y="1047750"/>
            <a:ext cx="4678680" cy="990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59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职场沟通技巧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453160" y="1975740"/>
            <a:ext cx="4719040" cy="441960"/>
            <a:chOff x="352356" y="2195808"/>
            <a:chExt cx="4719040" cy="441960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76911FCE-B4CF-4C0D-AB04-F06391DB9B72}"/>
                </a:ext>
              </a:extLst>
            </p:cNvPr>
            <p:cNvSpPr/>
            <p:nvPr/>
          </p:nvSpPr>
          <p:spPr>
            <a:xfrm>
              <a:off x="352356" y="2195808"/>
              <a:ext cx="4719040" cy="4419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altLang="en-US" lang="zh-CN" smtClean="0" spc="600" sz="2300">
                  <a:solidFill>
                    <a:schemeClr val="accent1"/>
                  </a:solidFill>
                  <a:latin typeface="+mn-ea"/>
                </a:rPr>
                <a:t>公司部门职场沟通技巧培训</a:t>
              </a: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381857" y="2602774"/>
              <a:ext cx="4390099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6096000" y="1244259"/>
            <a:ext cx="1819098" cy="1135669"/>
            <a:chOff x="2533650" y="-2616200"/>
            <a:chExt cx="3881438" cy="2443162"/>
          </a:xfrm>
        </p:grpSpPr>
        <p:sp>
          <p:nvSpPr>
            <p:cNvPr id="13" name="Freeform 5"/>
            <p:cNvSpPr/>
            <p:nvPr/>
          </p:nvSpPr>
          <p:spPr bwMode="auto">
            <a:xfrm>
              <a:off x="2533650" y="-2116138"/>
              <a:ext cx="488950" cy="550863"/>
            </a:xfrm>
            <a:custGeom>
              <a:gdLst>
                <a:gd fmla="*/ 121 w 130" name="T0"/>
                <a:gd fmla="*/ 100 h 146" name="T1"/>
                <a:gd fmla="*/ 82 w 130" name="T2"/>
                <a:gd fmla="*/ 82 h 146" name="T3"/>
                <a:gd fmla="*/ 82 w 130" name="T4"/>
                <a:gd fmla="*/ 73 h 146" name="T5"/>
                <a:gd fmla="*/ 77 w 130" name="T6"/>
                <a:gd fmla="*/ 78 h 146" name="T7"/>
                <a:gd fmla="*/ 86 w 130" name="T8"/>
                <a:gd fmla="*/ 58 h 146" name="T9"/>
                <a:gd fmla="*/ 91 w 130" name="T10"/>
                <a:gd fmla="*/ 58 h 146" name="T11"/>
                <a:gd fmla="*/ 95 w 130" name="T12"/>
                <a:gd fmla="*/ 43 h 146" name="T13"/>
                <a:gd fmla="*/ 92 w 130" name="T14"/>
                <a:gd fmla="*/ 40 h 146" name="T15"/>
                <a:gd fmla="*/ 95 w 130" name="T16"/>
                <a:gd fmla="*/ 26 h 146" name="T17"/>
                <a:gd fmla="*/ 68 w 130" name="T18"/>
                <a:gd fmla="*/ 1 h 146" name="T19"/>
                <a:gd fmla="*/ 44 w 130" name="T20"/>
                <a:gd fmla="*/ 13 h 146" name="T21"/>
                <a:gd fmla="*/ 35 w 130" name="T22"/>
                <a:gd fmla="*/ 26 h 146" name="T23"/>
                <a:gd fmla="*/ 39 w 130" name="T24"/>
                <a:gd fmla="*/ 40 h 146" name="T25"/>
                <a:gd fmla="*/ 36 w 130" name="T26"/>
                <a:gd fmla="*/ 43 h 146" name="T27"/>
                <a:gd fmla="*/ 40 w 130" name="T28"/>
                <a:gd fmla="*/ 58 h 146" name="T29"/>
                <a:gd fmla="*/ 44 w 130" name="T30"/>
                <a:gd fmla="*/ 58 h 146" name="T31"/>
                <a:gd fmla="*/ 54 w 130" name="T32"/>
                <a:gd fmla="*/ 78 h 146" name="T33"/>
                <a:gd fmla="*/ 48 w 130" name="T34"/>
                <a:gd fmla="*/ 73 h 146" name="T35"/>
                <a:gd fmla="*/ 48 w 130" name="T36"/>
                <a:gd fmla="*/ 82 h 146" name="T37"/>
                <a:gd fmla="*/ 10 w 130" name="T38"/>
                <a:gd fmla="*/ 100 h 146" name="T39"/>
                <a:gd fmla="*/ 0 w 130" name="T40"/>
                <a:gd fmla="*/ 146 h 146" name="T41"/>
                <a:gd fmla="*/ 65 w 130" name="T42"/>
                <a:gd fmla="*/ 146 h 146" name="T43"/>
                <a:gd fmla="*/ 130 w 130" name="T44"/>
                <a:gd fmla="*/ 146 h 146" name="T45"/>
                <a:gd fmla="*/ 121 w 130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30">
                  <a:moveTo>
                    <a:pt x="121" y="100"/>
                  </a:moveTo>
                  <a:cubicBezTo>
                    <a:pt x="115" y="93"/>
                    <a:pt x="82" y="82"/>
                    <a:pt x="82" y="82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0" y="78"/>
                    <a:pt x="77" y="78"/>
                    <a:pt x="77" y="78"/>
                  </a:cubicBezTo>
                  <a:cubicBezTo>
                    <a:pt x="84" y="73"/>
                    <a:pt x="86" y="58"/>
                    <a:pt x="86" y="58"/>
                  </a:cubicBezTo>
                  <a:cubicBezTo>
                    <a:pt x="86" y="58"/>
                    <a:pt x="89" y="60"/>
                    <a:pt x="91" y="58"/>
                  </a:cubicBezTo>
                  <a:cubicBezTo>
                    <a:pt x="92" y="56"/>
                    <a:pt x="96" y="46"/>
                    <a:pt x="95" y="43"/>
                  </a:cubicBezTo>
                  <a:cubicBezTo>
                    <a:pt x="94" y="40"/>
                    <a:pt x="92" y="40"/>
                    <a:pt x="92" y="40"/>
                  </a:cubicBezTo>
                  <a:cubicBezTo>
                    <a:pt x="95" y="35"/>
                    <a:pt x="95" y="26"/>
                    <a:pt x="95" y="26"/>
                  </a:cubicBezTo>
                  <a:cubicBezTo>
                    <a:pt x="96" y="22"/>
                    <a:pt x="91" y="0"/>
                    <a:pt x="68" y="1"/>
                  </a:cubicBezTo>
                  <a:cubicBezTo>
                    <a:pt x="45" y="2"/>
                    <a:pt x="44" y="13"/>
                    <a:pt x="44" y="13"/>
                  </a:cubicBezTo>
                  <a:cubicBezTo>
                    <a:pt x="34" y="15"/>
                    <a:pt x="35" y="26"/>
                    <a:pt x="35" y="26"/>
                  </a:cubicBezTo>
                  <a:cubicBezTo>
                    <a:pt x="35" y="26"/>
                    <a:pt x="36" y="35"/>
                    <a:pt x="39" y="40"/>
                  </a:cubicBezTo>
                  <a:cubicBezTo>
                    <a:pt x="39" y="40"/>
                    <a:pt x="37" y="40"/>
                    <a:pt x="36" y="43"/>
                  </a:cubicBezTo>
                  <a:cubicBezTo>
                    <a:pt x="35" y="46"/>
                    <a:pt x="38" y="56"/>
                    <a:pt x="40" y="58"/>
                  </a:cubicBezTo>
                  <a:cubicBezTo>
                    <a:pt x="42" y="60"/>
                    <a:pt x="44" y="58"/>
                    <a:pt x="44" y="58"/>
                  </a:cubicBezTo>
                  <a:cubicBezTo>
                    <a:pt x="44" y="58"/>
                    <a:pt x="47" y="73"/>
                    <a:pt x="54" y="78"/>
                  </a:cubicBezTo>
                  <a:cubicBezTo>
                    <a:pt x="54" y="78"/>
                    <a:pt x="51" y="78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5" y="93"/>
                    <a:pt x="10" y="100"/>
                  </a:cubicBezTo>
                  <a:cubicBezTo>
                    <a:pt x="4" y="108"/>
                    <a:pt x="0" y="146"/>
                    <a:pt x="0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7" y="108"/>
                    <a:pt x="121" y="1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2744788" y="-1787525"/>
              <a:ext cx="71438" cy="206375"/>
            </a:xfrm>
            <a:custGeom>
              <a:gdLst>
                <a:gd fmla="*/ 28 w 45" name="T0"/>
                <a:gd fmla="*/ 16 h 130" name="T1"/>
                <a:gd fmla="*/ 30 w 45" name="T2"/>
                <a:gd fmla="*/ 14 h 130" name="T3"/>
                <a:gd fmla="*/ 28 w 45" name="T4"/>
                <a:gd fmla="*/ 0 h 130" name="T5"/>
                <a:gd fmla="*/ 21 w 45" name="T6"/>
                <a:gd fmla="*/ 2 h 130" name="T7"/>
                <a:gd fmla="*/ 16 w 45" name="T8"/>
                <a:gd fmla="*/ 0 h 130" name="T9"/>
                <a:gd fmla="*/ 12 w 45" name="T10"/>
                <a:gd fmla="*/ 14 h 130" name="T11"/>
                <a:gd fmla="*/ 16 w 45" name="T12"/>
                <a:gd fmla="*/ 16 h 130" name="T13"/>
                <a:gd fmla="*/ 0 w 45" name="T14"/>
                <a:gd fmla="*/ 130 h 130" name="T15"/>
                <a:gd fmla="*/ 21 w 45" name="T16"/>
                <a:gd fmla="*/ 130 h 130" name="T17"/>
                <a:gd fmla="*/ 45 w 45" name="T18"/>
                <a:gd fmla="*/ 130 h 130" name="T19"/>
                <a:gd fmla="*/ 28 w 45" name="T20"/>
                <a:gd fmla="*/ 16 h 13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0" w="45">
                  <a:moveTo>
                    <a:pt x="28" y="16"/>
                  </a:moveTo>
                  <a:lnTo>
                    <a:pt x="30" y="14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0" y="130"/>
                  </a:lnTo>
                  <a:lnTo>
                    <a:pt x="21" y="130"/>
                  </a:lnTo>
                  <a:lnTo>
                    <a:pt x="45" y="130"/>
                  </a:lnTo>
                  <a:lnTo>
                    <a:pt x="28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4275138" y="-2616200"/>
              <a:ext cx="488950" cy="549275"/>
            </a:xfrm>
            <a:custGeom>
              <a:gdLst>
                <a:gd fmla="*/ 121 w 130" name="T0"/>
                <a:gd fmla="*/ 100 h 146" name="T1"/>
                <a:gd fmla="*/ 82 w 130" name="T2"/>
                <a:gd fmla="*/ 82 h 146" name="T3"/>
                <a:gd fmla="*/ 82 w 130" name="T4"/>
                <a:gd fmla="*/ 73 h 146" name="T5"/>
                <a:gd fmla="*/ 77 w 130" name="T6"/>
                <a:gd fmla="*/ 78 h 146" name="T7"/>
                <a:gd fmla="*/ 86 w 130" name="T8"/>
                <a:gd fmla="*/ 57 h 146" name="T9"/>
                <a:gd fmla="*/ 90 w 130" name="T10"/>
                <a:gd fmla="*/ 57 h 146" name="T11"/>
                <a:gd fmla="*/ 95 w 130" name="T12"/>
                <a:gd fmla="*/ 42 h 146" name="T13"/>
                <a:gd fmla="*/ 91 w 130" name="T14"/>
                <a:gd fmla="*/ 40 h 146" name="T15"/>
                <a:gd fmla="*/ 95 w 130" name="T16"/>
                <a:gd fmla="*/ 25 h 146" name="T17"/>
                <a:gd fmla="*/ 68 w 130" name="T18"/>
                <a:gd fmla="*/ 1 h 146" name="T19"/>
                <a:gd fmla="*/ 43 w 130" name="T20"/>
                <a:gd fmla="*/ 13 h 146" name="T21"/>
                <a:gd fmla="*/ 35 w 130" name="T22"/>
                <a:gd fmla="*/ 25 h 146" name="T23"/>
                <a:gd fmla="*/ 39 w 130" name="T24"/>
                <a:gd fmla="*/ 40 h 146" name="T25"/>
                <a:gd fmla="*/ 35 w 130" name="T26"/>
                <a:gd fmla="*/ 42 h 146" name="T27"/>
                <a:gd fmla="*/ 40 w 130" name="T28"/>
                <a:gd fmla="*/ 57 h 146" name="T29"/>
                <a:gd fmla="*/ 44 w 130" name="T30"/>
                <a:gd fmla="*/ 57 h 146" name="T31"/>
                <a:gd fmla="*/ 53 w 130" name="T32"/>
                <a:gd fmla="*/ 78 h 146" name="T33"/>
                <a:gd fmla="*/ 48 w 130" name="T34"/>
                <a:gd fmla="*/ 73 h 146" name="T35"/>
                <a:gd fmla="*/ 48 w 130" name="T36"/>
                <a:gd fmla="*/ 82 h 146" name="T37"/>
                <a:gd fmla="*/ 9 w 130" name="T38"/>
                <a:gd fmla="*/ 100 h 146" name="T39"/>
                <a:gd fmla="*/ 0 w 130" name="T40"/>
                <a:gd fmla="*/ 146 h 146" name="T41"/>
                <a:gd fmla="*/ 65 w 130" name="T42"/>
                <a:gd fmla="*/ 146 h 146" name="T43"/>
                <a:gd fmla="*/ 130 w 130" name="T44"/>
                <a:gd fmla="*/ 146 h 146" name="T45"/>
                <a:gd fmla="*/ 121 w 130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30">
                  <a:moveTo>
                    <a:pt x="121" y="100"/>
                  </a:moveTo>
                  <a:cubicBezTo>
                    <a:pt x="115" y="93"/>
                    <a:pt x="82" y="82"/>
                    <a:pt x="82" y="82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79" y="77"/>
                    <a:pt x="77" y="78"/>
                    <a:pt x="77" y="78"/>
                  </a:cubicBezTo>
                  <a:cubicBezTo>
                    <a:pt x="83" y="73"/>
                    <a:pt x="86" y="57"/>
                    <a:pt x="86" y="57"/>
                  </a:cubicBezTo>
                  <a:cubicBezTo>
                    <a:pt x="86" y="57"/>
                    <a:pt x="89" y="59"/>
                    <a:pt x="90" y="57"/>
                  </a:cubicBezTo>
                  <a:cubicBezTo>
                    <a:pt x="92" y="56"/>
                    <a:pt x="96" y="45"/>
                    <a:pt x="95" y="42"/>
                  </a:cubicBezTo>
                  <a:cubicBezTo>
                    <a:pt x="94" y="39"/>
                    <a:pt x="91" y="40"/>
                    <a:pt x="91" y="40"/>
                  </a:cubicBezTo>
                  <a:cubicBezTo>
                    <a:pt x="94" y="34"/>
                    <a:pt x="95" y="25"/>
                    <a:pt x="95" y="25"/>
                  </a:cubicBezTo>
                  <a:cubicBezTo>
                    <a:pt x="96" y="21"/>
                    <a:pt x="91" y="0"/>
                    <a:pt x="68" y="1"/>
                  </a:cubicBezTo>
                  <a:cubicBezTo>
                    <a:pt x="45" y="2"/>
                    <a:pt x="43" y="13"/>
                    <a:pt x="43" y="13"/>
                  </a:cubicBezTo>
                  <a:cubicBezTo>
                    <a:pt x="34" y="15"/>
                    <a:pt x="35" y="25"/>
                    <a:pt x="35" y="25"/>
                  </a:cubicBezTo>
                  <a:cubicBezTo>
                    <a:pt x="35" y="25"/>
                    <a:pt x="36" y="34"/>
                    <a:pt x="39" y="40"/>
                  </a:cubicBezTo>
                  <a:cubicBezTo>
                    <a:pt x="39" y="40"/>
                    <a:pt x="36" y="39"/>
                    <a:pt x="35" y="42"/>
                  </a:cubicBezTo>
                  <a:cubicBezTo>
                    <a:pt x="34" y="45"/>
                    <a:pt x="38" y="56"/>
                    <a:pt x="40" y="57"/>
                  </a:cubicBezTo>
                  <a:cubicBezTo>
                    <a:pt x="41" y="59"/>
                    <a:pt x="44" y="57"/>
                    <a:pt x="44" y="57"/>
                  </a:cubicBezTo>
                  <a:cubicBezTo>
                    <a:pt x="44" y="57"/>
                    <a:pt x="47" y="73"/>
                    <a:pt x="53" y="78"/>
                  </a:cubicBezTo>
                  <a:cubicBezTo>
                    <a:pt x="53" y="78"/>
                    <a:pt x="51" y="77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5" y="93"/>
                    <a:pt x="9" y="100"/>
                  </a:cubicBezTo>
                  <a:cubicBezTo>
                    <a:pt x="4" y="107"/>
                    <a:pt x="0" y="146"/>
                    <a:pt x="0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6" y="107"/>
                    <a:pt x="121" y="1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8"/>
            <p:cNvSpPr/>
            <p:nvPr/>
          </p:nvSpPr>
          <p:spPr bwMode="auto">
            <a:xfrm>
              <a:off x="4486275" y="-2289175"/>
              <a:ext cx="66675" cy="207963"/>
            </a:xfrm>
            <a:custGeom>
              <a:gdLst>
                <a:gd fmla="*/ 28 w 42" name="T0"/>
                <a:gd fmla="*/ 17 h 131" name="T1"/>
                <a:gd fmla="*/ 30 w 42" name="T2"/>
                <a:gd fmla="*/ 12 h 131" name="T3"/>
                <a:gd fmla="*/ 28 w 42" name="T4"/>
                <a:gd fmla="*/ 0 h 131" name="T5"/>
                <a:gd fmla="*/ 21 w 42" name="T6"/>
                <a:gd fmla="*/ 0 h 131" name="T7"/>
                <a:gd fmla="*/ 14 w 42" name="T8"/>
                <a:gd fmla="*/ 0 h 131" name="T9"/>
                <a:gd fmla="*/ 11 w 42" name="T10"/>
                <a:gd fmla="*/ 12 h 131" name="T11"/>
                <a:gd fmla="*/ 14 w 42" name="T12"/>
                <a:gd fmla="*/ 17 h 131" name="T13"/>
                <a:gd fmla="*/ 0 w 42" name="T14"/>
                <a:gd fmla="*/ 131 h 131" name="T15"/>
                <a:gd fmla="*/ 21 w 42" name="T16"/>
                <a:gd fmla="*/ 131 h 131" name="T17"/>
                <a:gd fmla="*/ 42 w 42" name="T18"/>
                <a:gd fmla="*/ 131 h 131" name="T19"/>
                <a:gd fmla="*/ 28 w 42" name="T20"/>
                <a:gd fmla="*/ 17 h 13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1" w="42">
                  <a:moveTo>
                    <a:pt x="28" y="17"/>
                  </a:moveTo>
                  <a:lnTo>
                    <a:pt x="30" y="12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11" y="12"/>
                  </a:lnTo>
                  <a:lnTo>
                    <a:pt x="14" y="17"/>
                  </a:lnTo>
                  <a:lnTo>
                    <a:pt x="0" y="131"/>
                  </a:lnTo>
                  <a:lnTo>
                    <a:pt x="21" y="131"/>
                  </a:lnTo>
                  <a:lnTo>
                    <a:pt x="42" y="131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9"/>
            <p:cNvSpPr/>
            <p:nvPr/>
          </p:nvSpPr>
          <p:spPr bwMode="auto">
            <a:xfrm>
              <a:off x="5203825" y="-1841500"/>
              <a:ext cx="488950" cy="550863"/>
            </a:xfrm>
            <a:custGeom>
              <a:gdLst>
                <a:gd fmla="*/ 121 w 130" name="T0"/>
                <a:gd fmla="*/ 100 h 146" name="T1"/>
                <a:gd fmla="*/ 82 w 130" name="T2"/>
                <a:gd fmla="*/ 82 h 146" name="T3"/>
                <a:gd fmla="*/ 82 w 130" name="T4"/>
                <a:gd fmla="*/ 73 h 146" name="T5"/>
                <a:gd fmla="*/ 76 w 130" name="T6"/>
                <a:gd fmla="*/ 78 h 146" name="T7"/>
                <a:gd fmla="*/ 86 w 130" name="T8"/>
                <a:gd fmla="*/ 57 h 146" name="T9"/>
                <a:gd fmla="*/ 90 w 130" name="T10"/>
                <a:gd fmla="*/ 57 h 146" name="T11"/>
                <a:gd fmla="*/ 95 w 130" name="T12"/>
                <a:gd fmla="*/ 42 h 146" name="T13"/>
                <a:gd fmla="*/ 91 w 130" name="T14"/>
                <a:gd fmla="*/ 40 h 146" name="T15"/>
                <a:gd fmla="*/ 95 w 130" name="T16"/>
                <a:gd fmla="*/ 25 h 146" name="T17"/>
                <a:gd fmla="*/ 68 w 130" name="T18"/>
                <a:gd fmla="*/ 1 h 146" name="T19"/>
                <a:gd fmla="*/ 43 w 130" name="T20"/>
                <a:gd fmla="*/ 13 h 146" name="T21"/>
                <a:gd fmla="*/ 35 w 130" name="T22"/>
                <a:gd fmla="*/ 25 h 146" name="T23"/>
                <a:gd fmla="*/ 39 w 130" name="T24"/>
                <a:gd fmla="*/ 40 h 146" name="T25"/>
                <a:gd fmla="*/ 35 w 130" name="T26"/>
                <a:gd fmla="*/ 42 h 146" name="T27"/>
                <a:gd fmla="*/ 39 w 130" name="T28"/>
                <a:gd fmla="*/ 57 h 146" name="T29"/>
                <a:gd fmla="*/ 44 w 130" name="T30"/>
                <a:gd fmla="*/ 57 h 146" name="T31"/>
                <a:gd fmla="*/ 53 w 130" name="T32"/>
                <a:gd fmla="*/ 78 h 146" name="T33"/>
                <a:gd fmla="*/ 48 w 130" name="T34"/>
                <a:gd fmla="*/ 73 h 146" name="T35"/>
                <a:gd fmla="*/ 48 w 130" name="T36"/>
                <a:gd fmla="*/ 82 h 146" name="T37"/>
                <a:gd fmla="*/ 9 w 130" name="T38"/>
                <a:gd fmla="*/ 100 h 146" name="T39"/>
                <a:gd fmla="*/ 0 w 130" name="T40"/>
                <a:gd fmla="*/ 146 h 146" name="T41"/>
                <a:gd fmla="*/ 65 w 130" name="T42"/>
                <a:gd fmla="*/ 146 h 146" name="T43"/>
                <a:gd fmla="*/ 130 w 130" name="T44"/>
                <a:gd fmla="*/ 146 h 146" name="T45"/>
                <a:gd fmla="*/ 121 w 130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30">
                  <a:moveTo>
                    <a:pt x="121" y="100"/>
                  </a:moveTo>
                  <a:cubicBezTo>
                    <a:pt x="115" y="92"/>
                    <a:pt x="82" y="82"/>
                    <a:pt x="82" y="82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79" y="77"/>
                    <a:pt x="76" y="78"/>
                    <a:pt x="76" y="78"/>
                  </a:cubicBezTo>
                  <a:cubicBezTo>
                    <a:pt x="83" y="72"/>
                    <a:pt x="86" y="57"/>
                    <a:pt x="86" y="57"/>
                  </a:cubicBezTo>
                  <a:cubicBezTo>
                    <a:pt x="86" y="57"/>
                    <a:pt x="89" y="59"/>
                    <a:pt x="90" y="57"/>
                  </a:cubicBezTo>
                  <a:cubicBezTo>
                    <a:pt x="92" y="56"/>
                    <a:pt x="96" y="45"/>
                    <a:pt x="95" y="42"/>
                  </a:cubicBezTo>
                  <a:cubicBezTo>
                    <a:pt x="94" y="39"/>
                    <a:pt x="91" y="40"/>
                    <a:pt x="91" y="40"/>
                  </a:cubicBezTo>
                  <a:cubicBezTo>
                    <a:pt x="94" y="34"/>
                    <a:pt x="95" y="25"/>
                    <a:pt x="95" y="25"/>
                  </a:cubicBezTo>
                  <a:cubicBezTo>
                    <a:pt x="95" y="21"/>
                    <a:pt x="91" y="0"/>
                    <a:pt x="68" y="1"/>
                  </a:cubicBezTo>
                  <a:cubicBezTo>
                    <a:pt x="45" y="2"/>
                    <a:pt x="43" y="13"/>
                    <a:pt x="43" y="13"/>
                  </a:cubicBezTo>
                  <a:cubicBezTo>
                    <a:pt x="34" y="15"/>
                    <a:pt x="35" y="25"/>
                    <a:pt x="35" y="25"/>
                  </a:cubicBezTo>
                  <a:cubicBezTo>
                    <a:pt x="35" y="25"/>
                    <a:pt x="35" y="34"/>
                    <a:pt x="39" y="40"/>
                  </a:cubicBezTo>
                  <a:cubicBezTo>
                    <a:pt x="39" y="40"/>
                    <a:pt x="36" y="39"/>
                    <a:pt x="35" y="42"/>
                  </a:cubicBezTo>
                  <a:cubicBezTo>
                    <a:pt x="34" y="45"/>
                    <a:pt x="38" y="56"/>
                    <a:pt x="39" y="57"/>
                  </a:cubicBezTo>
                  <a:cubicBezTo>
                    <a:pt x="41" y="59"/>
                    <a:pt x="44" y="57"/>
                    <a:pt x="44" y="57"/>
                  </a:cubicBezTo>
                  <a:cubicBezTo>
                    <a:pt x="44" y="57"/>
                    <a:pt x="47" y="72"/>
                    <a:pt x="53" y="78"/>
                  </a:cubicBezTo>
                  <a:cubicBezTo>
                    <a:pt x="53" y="78"/>
                    <a:pt x="50" y="77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5" y="92"/>
                    <a:pt x="9" y="100"/>
                  </a:cubicBezTo>
                  <a:cubicBezTo>
                    <a:pt x="3" y="107"/>
                    <a:pt x="0" y="146"/>
                    <a:pt x="0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6" y="107"/>
                    <a:pt x="121" y="1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10"/>
            <p:cNvSpPr/>
            <p:nvPr/>
          </p:nvSpPr>
          <p:spPr bwMode="auto">
            <a:xfrm>
              <a:off x="5410200" y="-1512888"/>
              <a:ext cx="71438" cy="206375"/>
            </a:xfrm>
            <a:custGeom>
              <a:gdLst>
                <a:gd fmla="*/ 31 w 45" name="T0"/>
                <a:gd fmla="*/ 14 h 130" name="T1"/>
                <a:gd fmla="*/ 34 w 45" name="T2"/>
                <a:gd fmla="*/ 12 h 130" name="T3"/>
                <a:gd fmla="*/ 31 w 45" name="T4"/>
                <a:gd fmla="*/ 0 h 130" name="T5"/>
                <a:gd fmla="*/ 24 w 45" name="T6"/>
                <a:gd fmla="*/ 0 h 130" name="T7"/>
                <a:gd fmla="*/ 17 w 45" name="T8"/>
                <a:gd fmla="*/ 0 h 130" name="T9"/>
                <a:gd fmla="*/ 15 w 45" name="T10"/>
                <a:gd fmla="*/ 12 h 130" name="T11"/>
                <a:gd fmla="*/ 17 w 45" name="T12"/>
                <a:gd fmla="*/ 14 h 130" name="T13"/>
                <a:gd fmla="*/ 0 w 45" name="T14"/>
                <a:gd fmla="*/ 130 h 130" name="T15"/>
                <a:gd fmla="*/ 24 w 45" name="T16"/>
                <a:gd fmla="*/ 130 h 130" name="T17"/>
                <a:gd fmla="*/ 45 w 45" name="T18"/>
                <a:gd fmla="*/ 130 h 130" name="T19"/>
                <a:gd fmla="*/ 31 w 45" name="T20"/>
                <a:gd fmla="*/ 14 h 13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0" w="45">
                  <a:moveTo>
                    <a:pt x="31" y="14"/>
                  </a:moveTo>
                  <a:lnTo>
                    <a:pt x="34" y="12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5" y="12"/>
                  </a:lnTo>
                  <a:lnTo>
                    <a:pt x="17" y="14"/>
                  </a:lnTo>
                  <a:lnTo>
                    <a:pt x="0" y="130"/>
                  </a:lnTo>
                  <a:lnTo>
                    <a:pt x="24" y="130"/>
                  </a:lnTo>
                  <a:lnTo>
                    <a:pt x="45" y="130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11"/>
            <p:cNvSpPr/>
            <p:nvPr/>
          </p:nvSpPr>
          <p:spPr bwMode="auto">
            <a:xfrm>
              <a:off x="5929313" y="-2292350"/>
              <a:ext cx="485775" cy="549275"/>
            </a:xfrm>
            <a:custGeom>
              <a:gdLst>
                <a:gd fmla="*/ 120 w 129" name="T0"/>
                <a:gd fmla="*/ 100 h 146" name="T1"/>
                <a:gd fmla="*/ 81 w 129" name="T2"/>
                <a:gd fmla="*/ 82 h 146" name="T3"/>
                <a:gd fmla="*/ 81 w 129" name="T4"/>
                <a:gd fmla="*/ 73 h 146" name="T5"/>
                <a:gd fmla="*/ 76 w 129" name="T6"/>
                <a:gd fmla="*/ 78 h 146" name="T7"/>
                <a:gd fmla="*/ 85 w 129" name="T8"/>
                <a:gd fmla="*/ 58 h 146" name="T9"/>
                <a:gd fmla="*/ 90 w 129" name="T10"/>
                <a:gd fmla="*/ 58 h 146" name="T11"/>
                <a:gd fmla="*/ 94 w 129" name="T12"/>
                <a:gd fmla="*/ 43 h 146" name="T13"/>
                <a:gd fmla="*/ 91 w 129" name="T14"/>
                <a:gd fmla="*/ 40 h 146" name="T15"/>
                <a:gd fmla="*/ 94 w 129" name="T16"/>
                <a:gd fmla="*/ 25 h 146" name="T17"/>
                <a:gd fmla="*/ 67 w 129" name="T18"/>
                <a:gd fmla="*/ 1 h 146" name="T19"/>
                <a:gd fmla="*/ 43 w 129" name="T20"/>
                <a:gd fmla="*/ 13 h 146" name="T21"/>
                <a:gd fmla="*/ 34 w 129" name="T22"/>
                <a:gd fmla="*/ 25 h 146" name="T23"/>
                <a:gd fmla="*/ 38 w 129" name="T24"/>
                <a:gd fmla="*/ 40 h 146" name="T25"/>
                <a:gd fmla="*/ 35 w 129" name="T26"/>
                <a:gd fmla="*/ 43 h 146" name="T27"/>
                <a:gd fmla="*/ 39 w 129" name="T28"/>
                <a:gd fmla="*/ 58 h 146" name="T29"/>
                <a:gd fmla="*/ 43 w 129" name="T30"/>
                <a:gd fmla="*/ 58 h 146" name="T31"/>
                <a:gd fmla="*/ 53 w 129" name="T32"/>
                <a:gd fmla="*/ 78 h 146" name="T33"/>
                <a:gd fmla="*/ 48 w 129" name="T34"/>
                <a:gd fmla="*/ 73 h 146" name="T35"/>
                <a:gd fmla="*/ 48 w 129" name="T36"/>
                <a:gd fmla="*/ 82 h 146" name="T37"/>
                <a:gd fmla="*/ 9 w 129" name="T38"/>
                <a:gd fmla="*/ 100 h 146" name="T39"/>
                <a:gd fmla="*/ 0 w 129" name="T40"/>
                <a:gd fmla="*/ 146 h 146" name="T41"/>
                <a:gd fmla="*/ 64 w 129" name="T42"/>
                <a:gd fmla="*/ 146 h 146" name="T43"/>
                <a:gd fmla="*/ 129 w 129" name="T44"/>
                <a:gd fmla="*/ 146 h 146" name="T45"/>
                <a:gd fmla="*/ 120 w 129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29">
                  <a:moveTo>
                    <a:pt x="120" y="100"/>
                  </a:moveTo>
                  <a:cubicBezTo>
                    <a:pt x="114" y="93"/>
                    <a:pt x="81" y="82"/>
                    <a:pt x="81" y="82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79" y="77"/>
                    <a:pt x="76" y="78"/>
                    <a:pt x="76" y="78"/>
                  </a:cubicBezTo>
                  <a:cubicBezTo>
                    <a:pt x="83" y="73"/>
                    <a:pt x="85" y="58"/>
                    <a:pt x="85" y="58"/>
                  </a:cubicBezTo>
                  <a:cubicBezTo>
                    <a:pt x="85" y="58"/>
                    <a:pt x="88" y="59"/>
                    <a:pt x="90" y="58"/>
                  </a:cubicBezTo>
                  <a:cubicBezTo>
                    <a:pt x="91" y="56"/>
                    <a:pt x="95" y="46"/>
                    <a:pt x="94" y="43"/>
                  </a:cubicBezTo>
                  <a:cubicBezTo>
                    <a:pt x="93" y="39"/>
                    <a:pt x="91" y="40"/>
                    <a:pt x="91" y="40"/>
                  </a:cubicBezTo>
                  <a:cubicBezTo>
                    <a:pt x="94" y="35"/>
                    <a:pt x="94" y="25"/>
                    <a:pt x="94" y="25"/>
                  </a:cubicBezTo>
                  <a:cubicBezTo>
                    <a:pt x="95" y="22"/>
                    <a:pt x="90" y="0"/>
                    <a:pt x="67" y="1"/>
                  </a:cubicBezTo>
                  <a:cubicBezTo>
                    <a:pt x="44" y="2"/>
                    <a:pt x="43" y="13"/>
                    <a:pt x="43" y="13"/>
                  </a:cubicBezTo>
                  <a:cubicBezTo>
                    <a:pt x="34" y="15"/>
                    <a:pt x="34" y="25"/>
                    <a:pt x="34" y="25"/>
                  </a:cubicBezTo>
                  <a:cubicBezTo>
                    <a:pt x="34" y="25"/>
                    <a:pt x="35" y="35"/>
                    <a:pt x="38" y="40"/>
                  </a:cubicBezTo>
                  <a:cubicBezTo>
                    <a:pt x="38" y="40"/>
                    <a:pt x="36" y="39"/>
                    <a:pt x="35" y="43"/>
                  </a:cubicBezTo>
                  <a:cubicBezTo>
                    <a:pt x="34" y="46"/>
                    <a:pt x="38" y="56"/>
                    <a:pt x="39" y="58"/>
                  </a:cubicBezTo>
                  <a:cubicBezTo>
                    <a:pt x="41" y="59"/>
                    <a:pt x="43" y="58"/>
                    <a:pt x="43" y="58"/>
                  </a:cubicBezTo>
                  <a:cubicBezTo>
                    <a:pt x="43" y="58"/>
                    <a:pt x="46" y="73"/>
                    <a:pt x="53" y="78"/>
                  </a:cubicBezTo>
                  <a:cubicBezTo>
                    <a:pt x="53" y="78"/>
                    <a:pt x="50" y="77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4" y="93"/>
                    <a:pt x="9" y="100"/>
                  </a:cubicBezTo>
                  <a:cubicBezTo>
                    <a:pt x="3" y="108"/>
                    <a:pt x="0" y="146"/>
                    <a:pt x="0" y="146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29" y="146"/>
                    <a:pt x="126" y="108"/>
                    <a:pt x="120" y="1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12"/>
            <p:cNvSpPr/>
            <p:nvPr/>
          </p:nvSpPr>
          <p:spPr bwMode="auto">
            <a:xfrm>
              <a:off x="6137275" y="-1965325"/>
              <a:ext cx="71438" cy="207963"/>
            </a:xfrm>
            <a:custGeom>
              <a:gdLst>
                <a:gd fmla="*/ 28 w 45" name="T0"/>
                <a:gd fmla="*/ 17 h 131" name="T1"/>
                <a:gd fmla="*/ 33 w 45" name="T2"/>
                <a:gd fmla="*/ 14 h 131" name="T3"/>
                <a:gd fmla="*/ 28 w 45" name="T4"/>
                <a:gd fmla="*/ 0 h 131" name="T5"/>
                <a:gd fmla="*/ 21 w 45" name="T6"/>
                <a:gd fmla="*/ 3 h 131" name="T7"/>
                <a:gd fmla="*/ 16 w 45" name="T8"/>
                <a:gd fmla="*/ 0 h 131" name="T9"/>
                <a:gd fmla="*/ 12 w 45" name="T10"/>
                <a:gd fmla="*/ 14 h 131" name="T11"/>
                <a:gd fmla="*/ 16 w 45" name="T12"/>
                <a:gd fmla="*/ 17 h 131" name="T13"/>
                <a:gd fmla="*/ 0 w 45" name="T14"/>
                <a:gd fmla="*/ 131 h 131" name="T15"/>
                <a:gd fmla="*/ 21 w 45" name="T16"/>
                <a:gd fmla="*/ 131 h 131" name="T17"/>
                <a:gd fmla="*/ 45 w 45" name="T18"/>
                <a:gd fmla="*/ 131 h 131" name="T19"/>
                <a:gd fmla="*/ 28 w 45" name="T20"/>
                <a:gd fmla="*/ 17 h 13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1" w="45">
                  <a:moveTo>
                    <a:pt x="28" y="17"/>
                  </a:moveTo>
                  <a:lnTo>
                    <a:pt x="33" y="14"/>
                  </a:lnTo>
                  <a:lnTo>
                    <a:pt x="28" y="0"/>
                  </a:lnTo>
                  <a:lnTo>
                    <a:pt x="21" y="3"/>
                  </a:lnTo>
                  <a:lnTo>
                    <a:pt x="16" y="0"/>
                  </a:lnTo>
                  <a:lnTo>
                    <a:pt x="12" y="14"/>
                  </a:lnTo>
                  <a:lnTo>
                    <a:pt x="16" y="17"/>
                  </a:lnTo>
                  <a:lnTo>
                    <a:pt x="0" y="131"/>
                  </a:lnTo>
                  <a:lnTo>
                    <a:pt x="21" y="131"/>
                  </a:lnTo>
                  <a:lnTo>
                    <a:pt x="45" y="131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13"/>
            <p:cNvSpPr/>
            <p:nvPr/>
          </p:nvSpPr>
          <p:spPr bwMode="auto">
            <a:xfrm>
              <a:off x="4176713" y="-1517650"/>
              <a:ext cx="598488" cy="677863"/>
            </a:xfrm>
            <a:custGeom>
              <a:gdLst>
                <a:gd fmla="*/ 148 w 159" name="T0"/>
                <a:gd fmla="*/ 124 h 180" name="T1"/>
                <a:gd fmla="*/ 100 w 159" name="T2"/>
                <a:gd fmla="*/ 101 h 180" name="T3"/>
                <a:gd fmla="*/ 100 w 159" name="T4"/>
                <a:gd fmla="*/ 90 h 180" name="T5"/>
                <a:gd fmla="*/ 94 w 159" name="T6"/>
                <a:gd fmla="*/ 97 h 180" name="T7"/>
                <a:gd fmla="*/ 105 w 159" name="T8"/>
                <a:gd fmla="*/ 71 h 180" name="T9"/>
                <a:gd fmla="*/ 111 w 159" name="T10"/>
                <a:gd fmla="*/ 71 h 180" name="T11"/>
                <a:gd fmla="*/ 116 w 159" name="T12"/>
                <a:gd fmla="*/ 53 h 180" name="T13"/>
                <a:gd fmla="*/ 112 w 159" name="T14"/>
                <a:gd fmla="*/ 50 h 180" name="T15"/>
                <a:gd fmla="*/ 117 w 159" name="T16"/>
                <a:gd fmla="*/ 32 h 180" name="T17"/>
                <a:gd fmla="*/ 83 w 159" name="T18"/>
                <a:gd fmla="*/ 2 h 180" name="T19"/>
                <a:gd fmla="*/ 53 w 159" name="T20"/>
                <a:gd fmla="*/ 16 h 180" name="T21"/>
                <a:gd fmla="*/ 42 w 159" name="T22"/>
                <a:gd fmla="*/ 32 h 180" name="T23"/>
                <a:gd fmla="*/ 47 w 159" name="T24"/>
                <a:gd fmla="*/ 50 h 180" name="T25"/>
                <a:gd fmla="*/ 43 w 159" name="T26"/>
                <a:gd fmla="*/ 53 h 180" name="T27"/>
                <a:gd fmla="*/ 48 w 159" name="T28"/>
                <a:gd fmla="*/ 71 h 180" name="T29"/>
                <a:gd fmla="*/ 54 w 159" name="T30"/>
                <a:gd fmla="*/ 71 h 180" name="T31"/>
                <a:gd fmla="*/ 65 w 159" name="T32"/>
                <a:gd fmla="*/ 97 h 180" name="T33"/>
                <a:gd fmla="*/ 59 w 159" name="T34"/>
                <a:gd fmla="*/ 90 h 180" name="T35"/>
                <a:gd fmla="*/ 59 w 159" name="T36"/>
                <a:gd fmla="*/ 101 h 180" name="T37"/>
                <a:gd fmla="*/ 11 w 159" name="T38"/>
                <a:gd fmla="*/ 124 h 180" name="T39"/>
                <a:gd fmla="*/ 0 w 159" name="T40"/>
                <a:gd fmla="*/ 180 h 180" name="T41"/>
                <a:gd fmla="*/ 79 w 159" name="T42"/>
                <a:gd fmla="*/ 180 h 180" name="T43"/>
                <a:gd fmla="*/ 159 w 159" name="T44"/>
                <a:gd fmla="*/ 180 h 180" name="T45"/>
                <a:gd fmla="*/ 148 w 159" name="T46"/>
                <a:gd fmla="*/ 124 h 180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80" w="159">
                  <a:moveTo>
                    <a:pt x="148" y="124"/>
                  </a:moveTo>
                  <a:cubicBezTo>
                    <a:pt x="141" y="115"/>
                    <a:pt x="100" y="101"/>
                    <a:pt x="100" y="101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97" y="96"/>
                    <a:pt x="94" y="97"/>
                    <a:pt x="94" y="97"/>
                  </a:cubicBezTo>
                  <a:cubicBezTo>
                    <a:pt x="102" y="90"/>
                    <a:pt x="105" y="71"/>
                    <a:pt x="105" y="71"/>
                  </a:cubicBezTo>
                  <a:cubicBezTo>
                    <a:pt x="105" y="71"/>
                    <a:pt x="109" y="73"/>
                    <a:pt x="111" y="71"/>
                  </a:cubicBezTo>
                  <a:cubicBezTo>
                    <a:pt x="113" y="69"/>
                    <a:pt x="117" y="56"/>
                    <a:pt x="116" y="53"/>
                  </a:cubicBezTo>
                  <a:cubicBezTo>
                    <a:pt x="115" y="49"/>
                    <a:pt x="112" y="50"/>
                    <a:pt x="112" y="50"/>
                  </a:cubicBezTo>
                  <a:cubicBezTo>
                    <a:pt x="116" y="43"/>
                    <a:pt x="117" y="32"/>
                    <a:pt x="117" y="32"/>
                  </a:cubicBezTo>
                  <a:cubicBezTo>
                    <a:pt x="117" y="27"/>
                    <a:pt x="111" y="0"/>
                    <a:pt x="83" y="2"/>
                  </a:cubicBezTo>
                  <a:cubicBezTo>
                    <a:pt x="55" y="3"/>
                    <a:pt x="53" y="16"/>
                    <a:pt x="53" y="16"/>
                  </a:cubicBezTo>
                  <a:cubicBezTo>
                    <a:pt x="41" y="19"/>
                    <a:pt x="42" y="32"/>
                    <a:pt x="42" y="32"/>
                  </a:cubicBezTo>
                  <a:cubicBezTo>
                    <a:pt x="42" y="32"/>
                    <a:pt x="43" y="43"/>
                    <a:pt x="47" y="50"/>
                  </a:cubicBezTo>
                  <a:cubicBezTo>
                    <a:pt x="47" y="50"/>
                    <a:pt x="44" y="49"/>
                    <a:pt x="43" y="53"/>
                  </a:cubicBezTo>
                  <a:cubicBezTo>
                    <a:pt x="42" y="56"/>
                    <a:pt x="46" y="69"/>
                    <a:pt x="48" y="71"/>
                  </a:cubicBezTo>
                  <a:cubicBezTo>
                    <a:pt x="50" y="73"/>
                    <a:pt x="54" y="71"/>
                    <a:pt x="54" y="71"/>
                  </a:cubicBezTo>
                  <a:cubicBezTo>
                    <a:pt x="54" y="71"/>
                    <a:pt x="57" y="90"/>
                    <a:pt x="65" y="97"/>
                  </a:cubicBezTo>
                  <a:cubicBezTo>
                    <a:pt x="65" y="97"/>
                    <a:pt x="62" y="96"/>
                    <a:pt x="59" y="90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18" y="115"/>
                    <a:pt x="11" y="124"/>
                  </a:cubicBezTo>
                  <a:cubicBezTo>
                    <a:pt x="4" y="133"/>
                    <a:pt x="0" y="180"/>
                    <a:pt x="0" y="180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159" y="180"/>
                    <a:pt x="159" y="180"/>
                    <a:pt x="159" y="180"/>
                  </a:cubicBezTo>
                  <a:cubicBezTo>
                    <a:pt x="159" y="180"/>
                    <a:pt x="155" y="133"/>
                    <a:pt x="148" y="1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14"/>
            <p:cNvSpPr/>
            <p:nvPr/>
          </p:nvSpPr>
          <p:spPr bwMode="auto">
            <a:xfrm>
              <a:off x="4432300" y="-1111250"/>
              <a:ext cx="87313" cy="252413"/>
            </a:xfrm>
            <a:custGeom>
              <a:gdLst>
                <a:gd fmla="*/ 36 w 55" name="T0"/>
                <a:gd fmla="*/ 19 h 159" name="T1"/>
                <a:gd fmla="*/ 41 w 55" name="T2"/>
                <a:gd fmla="*/ 15 h 159" name="T3"/>
                <a:gd fmla="*/ 36 w 55" name="T4"/>
                <a:gd fmla="*/ 0 h 159" name="T5"/>
                <a:gd fmla="*/ 26 w 55" name="T6"/>
                <a:gd fmla="*/ 0 h 159" name="T7"/>
                <a:gd fmla="*/ 19 w 55" name="T8"/>
                <a:gd fmla="*/ 0 h 159" name="T9"/>
                <a:gd fmla="*/ 15 w 55" name="T10"/>
                <a:gd fmla="*/ 15 h 159" name="T11"/>
                <a:gd fmla="*/ 19 w 55" name="T12"/>
                <a:gd fmla="*/ 19 h 159" name="T13"/>
                <a:gd fmla="*/ 0 w 55" name="T14"/>
                <a:gd fmla="*/ 159 h 159" name="T15"/>
                <a:gd fmla="*/ 26 w 55" name="T16"/>
                <a:gd fmla="*/ 159 h 159" name="T17"/>
                <a:gd fmla="*/ 55 w 55" name="T18"/>
                <a:gd fmla="*/ 159 h 159" name="T19"/>
                <a:gd fmla="*/ 36 w 55" name="T20"/>
                <a:gd fmla="*/ 19 h 15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59" w="55">
                  <a:moveTo>
                    <a:pt x="36" y="19"/>
                  </a:moveTo>
                  <a:lnTo>
                    <a:pt x="41" y="15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5" y="15"/>
                  </a:lnTo>
                  <a:lnTo>
                    <a:pt x="19" y="19"/>
                  </a:lnTo>
                  <a:lnTo>
                    <a:pt x="0" y="159"/>
                  </a:lnTo>
                  <a:lnTo>
                    <a:pt x="26" y="159"/>
                  </a:lnTo>
                  <a:lnTo>
                    <a:pt x="55" y="159"/>
                  </a:lnTo>
                  <a:lnTo>
                    <a:pt x="3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15"/>
            <p:cNvSpPr/>
            <p:nvPr/>
          </p:nvSpPr>
          <p:spPr bwMode="auto">
            <a:xfrm>
              <a:off x="3022600" y="-1046163"/>
              <a:ext cx="771525" cy="873125"/>
            </a:xfrm>
            <a:custGeom>
              <a:gdLst>
                <a:gd fmla="*/ 191 w 205" name="T0"/>
                <a:gd fmla="*/ 159 h 232" name="T1"/>
                <a:gd fmla="*/ 129 w 205" name="T2"/>
                <a:gd fmla="*/ 130 h 232" name="T3"/>
                <a:gd fmla="*/ 129 w 205" name="T4"/>
                <a:gd fmla="*/ 116 h 232" name="T5"/>
                <a:gd fmla="*/ 121 w 205" name="T6"/>
                <a:gd fmla="*/ 124 h 232" name="T7"/>
                <a:gd fmla="*/ 136 w 205" name="T8"/>
                <a:gd fmla="*/ 92 h 232" name="T9"/>
                <a:gd fmla="*/ 143 w 205" name="T10"/>
                <a:gd fmla="*/ 92 h 232" name="T11"/>
                <a:gd fmla="*/ 150 w 205" name="T12"/>
                <a:gd fmla="*/ 68 h 232" name="T13"/>
                <a:gd fmla="*/ 144 w 205" name="T14"/>
                <a:gd fmla="*/ 64 h 232" name="T15"/>
                <a:gd fmla="*/ 150 w 205" name="T16"/>
                <a:gd fmla="*/ 41 h 232" name="T17"/>
                <a:gd fmla="*/ 107 w 205" name="T18"/>
                <a:gd fmla="*/ 2 h 232" name="T19"/>
                <a:gd fmla="*/ 68 w 205" name="T20"/>
                <a:gd fmla="*/ 21 h 232" name="T21"/>
                <a:gd fmla="*/ 55 w 205" name="T22"/>
                <a:gd fmla="*/ 41 h 232" name="T23"/>
                <a:gd fmla="*/ 61 w 205" name="T24"/>
                <a:gd fmla="*/ 64 h 232" name="T25"/>
                <a:gd fmla="*/ 56 w 205" name="T26"/>
                <a:gd fmla="*/ 68 h 232" name="T27"/>
                <a:gd fmla="*/ 63 w 205" name="T28"/>
                <a:gd fmla="*/ 92 h 232" name="T29"/>
                <a:gd fmla="*/ 70 w 205" name="T30"/>
                <a:gd fmla="*/ 92 h 232" name="T31"/>
                <a:gd fmla="*/ 84 w 205" name="T32"/>
                <a:gd fmla="*/ 124 h 232" name="T33"/>
                <a:gd fmla="*/ 76 w 205" name="T34"/>
                <a:gd fmla="*/ 116 h 232" name="T35"/>
                <a:gd fmla="*/ 76 w 205" name="T36"/>
                <a:gd fmla="*/ 130 h 232" name="T37"/>
                <a:gd fmla="*/ 15 w 205" name="T38"/>
                <a:gd fmla="*/ 159 h 232" name="T39"/>
                <a:gd fmla="*/ 0 w 205" name="T40"/>
                <a:gd fmla="*/ 232 h 232" name="T41"/>
                <a:gd fmla="*/ 103 w 205" name="T42"/>
                <a:gd fmla="*/ 232 h 232" name="T43"/>
                <a:gd fmla="*/ 205 w 205" name="T44"/>
                <a:gd fmla="*/ 232 h 232" name="T45"/>
                <a:gd fmla="*/ 191 w 205" name="T46"/>
                <a:gd fmla="*/ 159 h 232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231" w="205">
                  <a:moveTo>
                    <a:pt x="191" y="159"/>
                  </a:moveTo>
                  <a:cubicBezTo>
                    <a:pt x="182" y="147"/>
                    <a:pt x="129" y="130"/>
                    <a:pt x="129" y="130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25" y="123"/>
                    <a:pt x="121" y="124"/>
                    <a:pt x="121" y="124"/>
                  </a:cubicBezTo>
                  <a:cubicBezTo>
                    <a:pt x="132" y="116"/>
                    <a:pt x="136" y="92"/>
                    <a:pt x="136" y="92"/>
                  </a:cubicBezTo>
                  <a:cubicBezTo>
                    <a:pt x="136" y="92"/>
                    <a:pt x="140" y="95"/>
                    <a:pt x="143" y="92"/>
                  </a:cubicBezTo>
                  <a:cubicBezTo>
                    <a:pt x="145" y="89"/>
                    <a:pt x="151" y="73"/>
                    <a:pt x="150" y="68"/>
                  </a:cubicBezTo>
                  <a:cubicBezTo>
                    <a:pt x="148" y="63"/>
                    <a:pt x="144" y="64"/>
                    <a:pt x="144" y="64"/>
                  </a:cubicBezTo>
                  <a:cubicBezTo>
                    <a:pt x="149" y="55"/>
                    <a:pt x="150" y="41"/>
                    <a:pt x="150" y="41"/>
                  </a:cubicBezTo>
                  <a:cubicBezTo>
                    <a:pt x="151" y="35"/>
                    <a:pt x="144" y="0"/>
                    <a:pt x="107" y="2"/>
                  </a:cubicBezTo>
                  <a:cubicBezTo>
                    <a:pt x="71" y="4"/>
                    <a:pt x="68" y="21"/>
                    <a:pt x="68" y="21"/>
                  </a:cubicBezTo>
                  <a:cubicBezTo>
                    <a:pt x="54" y="25"/>
                    <a:pt x="55" y="41"/>
                    <a:pt x="55" y="41"/>
                  </a:cubicBezTo>
                  <a:cubicBezTo>
                    <a:pt x="55" y="41"/>
                    <a:pt x="56" y="55"/>
                    <a:pt x="61" y="64"/>
                  </a:cubicBezTo>
                  <a:cubicBezTo>
                    <a:pt x="61" y="64"/>
                    <a:pt x="57" y="63"/>
                    <a:pt x="56" y="68"/>
                  </a:cubicBezTo>
                  <a:cubicBezTo>
                    <a:pt x="54" y="73"/>
                    <a:pt x="60" y="89"/>
                    <a:pt x="63" y="92"/>
                  </a:cubicBezTo>
                  <a:cubicBezTo>
                    <a:pt x="65" y="95"/>
                    <a:pt x="70" y="92"/>
                    <a:pt x="70" y="92"/>
                  </a:cubicBezTo>
                  <a:cubicBezTo>
                    <a:pt x="70" y="92"/>
                    <a:pt x="74" y="116"/>
                    <a:pt x="84" y="124"/>
                  </a:cubicBezTo>
                  <a:cubicBezTo>
                    <a:pt x="84" y="124"/>
                    <a:pt x="80" y="123"/>
                    <a:pt x="76" y="116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6" y="130"/>
                    <a:pt x="24" y="147"/>
                    <a:pt x="15" y="159"/>
                  </a:cubicBezTo>
                  <a:cubicBezTo>
                    <a:pt x="6" y="171"/>
                    <a:pt x="0" y="232"/>
                    <a:pt x="0" y="232"/>
                  </a:cubicBezTo>
                  <a:cubicBezTo>
                    <a:pt x="103" y="232"/>
                    <a:pt x="103" y="232"/>
                    <a:pt x="103" y="232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05" y="232"/>
                    <a:pt x="200" y="171"/>
                    <a:pt x="191" y="1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16"/>
            <p:cNvSpPr/>
            <p:nvPr/>
          </p:nvSpPr>
          <p:spPr bwMode="auto">
            <a:xfrm>
              <a:off x="3352800" y="-527050"/>
              <a:ext cx="109538" cy="327025"/>
            </a:xfrm>
            <a:custGeom>
              <a:gdLst>
                <a:gd fmla="*/ 45 w 69" name="T0"/>
                <a:gd fmla="*/ 26 h 206" name="T1"/>
                <a:gd fmla="*/ 50 w 69" name="T2"/>
                <a:gd fmla="*/ 21 h 206" name="T3"/>
                <a:gd fmla="*/ 45 w 69" name="T4"/>
                <a:gd fmla="*/ 0 h 206" name="T5"/>
                <a:gd fmla="*/ 36 w 69" name="T6"/>
                <a:gd fmla="*/ 2 h 206" name="T7"/>
                <a:gd fmla="*/ 24 w 69" name="T8"/>
                <a:gd fmla="*/ 0 h 206" name="T9"/>
                <a:gd fmla="*/ 19 w 69" name="T10"/>
                <a:gd fmla="*/ 21 h 206" name="T11"/>
                <a:gd fmla="*/ 24 w 69" name="T12"/>
                <a:gd fmla="*/ 26 h 206" name="T13"/>
                <a:gd fmla="*/ 0 w 69" name="T14"/>
                <a:gd fmla="*/ 206 h 206" name="T15"/>
                <a:gd fmla="*/ 36 w 69" name="T16"/>
                <a:gd fmla="*/ 206 h 206" name="T17"/>
                <a:gd fmla="*/ 69 w 69" name="T18"/>
                <a:gd fmla="*/ 206 h 206" name="T19"/>
                <a:gd fmla="*/ 45 w 69" name="T20"/>
                <a:gd fmla="*/ 26 h 20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06" w="69">
                  <a:moveTo>
                    <a:pt x="45" y="26"/>
                  </a:moveTo>
                  <a:lnTo>
                    <a:pt x="50" y="21"/>
                  </a:lnTo>
                  <a:lnTo>
                    <a:pt x="45" y="0"/>
                  </a:lnTo>
                  <a:lnTo>
                    <a:pt x="36" y="2"/>
                  </a:lnTo>
                  <a:lnTo>
                    <a:pt x="24" y="0"/>
                  </a:lnTo>
                  <a:lnTo>
                    <a:pt x="19" y="21"/>
                  </a:lnTo>
                  <a:lnTo>
                    <a:pt x="24" y="26"/>
                  </a:lnTo>
                  <a:lnTo>
                    <a:pt x="0" y="206"/>
                  </a:lnTo>
                  <a:lnTo>
                    <a:pt x="36" y="206"/>
                  </a:lnTo>
                  <a:lnTo>
                    <a:pt x="69" y="206"/>
                  </a:lnTo>
                  <a:lnTo>
                    <a:pt x="45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19"/>
            <p:cNvSpPr/>
            <p:nvPr/>
          </p:nvSpPr>
          <p:spPr bwMode="auto">
            <a:xfrm>
              <a:off x="5643563" y="-1795463"/>
              <a:ext cx="327025" cy="500063"/>
            </a:xfrm>
            <a:custGeom>
              <a:gdLst>
                <a:gd fmla="*/ 6 w 87" name="T0"/>
                <a:gd fmla="*/ 133 h 133" name="T1"/>
                <a:gd fmla="*/ 3 w 87" name="T2"/>
                <a:gd fmla="*/ 132 h 133" name="T3"/>
                <a:gd fmla="*/ 1 w 87" name="T4"/>
                <a:gd fmla="*/ 124 h 133" name="T5"/>
                <a:gd fmla="*/ 77 w 87" name="T6"/>
                <a:gd fmla="*/ 3 h 133" name="T7"/>
                <a:gd fmla="*/ 84 w 87" name="T8"/>
                <a:gd fmla="*/ 2 h 133" name="T9"/>
                <a:gd fmla="*/ 86 w 87" name="T10"/>
                <a:gd fmla="*/ 9 h 133" name="T11"/>
                <a:gd fmla="*/ 10 w 87" name="T12"/>
                <a:gd fmla="*/ 130 h 133" name="T13"/>
                <a:gd fmla="*/ 6 w 87" name="T14"/>
                <a:gd fmla="*/ 133 h 13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33" w="87">
                  <a:moveTo>
                    <a:pt x="6" y="133"/>
                  </a:moveTo>
                  <a:cubicBezTo>
                    <a:pt x="5" y="133"/>
                    <a:pt x="4" y="132"/>
                    <a:pt x="3" y="132"/>
                  </a:cubicBezTo>
                  <a:cubicBezTo>
                    <a:pt x="0" y="130"/>
                    <a:pt x="0" y="127"/>
                    <a:pt x="1" y="124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82" y="0"/>
                    <a:pt x="84" y="2"/>
                  </a:cubicBezTo>
                  <a:cubicBezTo>
                    <a:pt x="87" y="3"/>
                    <a:pt x="87" y="6"/>
                    <a:pt x="86" y="9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9" y="132"/>
                    <a:pt x="7" y="133"/>
                    <a:pt x="6" y="1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20"/>
            <p:cNvSpPr/>
            <p:nvPr/>
          </p:nvSpPr>
          <p:spPr bwMode="auto">
            <a:xfrm>
              <a:off x="2981325" y="-1603375"/>
              <a:ext cx="1236663" cy="1427163"/>
            </a:xfrm>
            <a:custGeom>
              <a:gdLst>
                <a:gd fmla="*/ 205 w 329" name="T0"/>
                <a:gd fmla="*/ 379 h 379" name="T1"/>
                <a:gd fmla="*/ 202 w 329" name="T2"/>
                <a:gd fmla="*/ 378 h 379" name="T3"/>
                <a:gd fmla="*/ 200 w 329" name="T4"/>
                <a:gd fmla="*/ 370 h 379" name="T5"/>
                <a:gd fmla="*/ 316 w 329" name="T6"/>
                <a:gd fmla="*/ 201 h 379" name="T7"/>
                <a:gd fmla="*/ 3 w 329" name="T8"/>
                <a:gd fmla="*/ 10 h 379" name="T9"/>
                <a:gd fmla="*/ 1 w 329" name="T10"/>
                <a:gd fmla="*/ 3 h 379" name="T11"/>
                <a:gd fmla="*/ 9 w 329" name="T12"/>
                <a:gd fmla="*/ 1 h 379" name="T13"/>
                <a:gd fmla="*/ 327 w 329" name="T14"/>
                <a:gd fmla="*/ 195 h 379" name="T15"/>
                <a:gd fmla="*/ 329 w 329" name="T16"/>
                <a:gd fmla="*/ 198 h 379" name="T17"/>
                <a:gd fmla="*/ 328 w 329" name="T18"/>
                <a:gd fmla="*/ 202 h 379" name="T19"/>
                <a:gd fmla="*/ 209 w 329" name="T20"/>
                <a:gd fmla="*/ 376 h 379" name="T21"/>
                <a:gd fmla="*/ 205 w 329" name="T22"/>
                <a:gd fmla="*/ 379 h 37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79" w="329">
                  <a:moveTo>
                    <a:pt x="205" y="379"/>
                  </a:moveTo>
                  <a:cubicBezTo>
                    <a:pt x="204" y="379"/>
                    <a:pt x="203" y="378"/>
                    <a:pt x="202" y="378"/>
                  </a:cubicBezTo>
                  <a:cubicBezTo>
                    <a:pt x="199" y="376"/>
                    <a:pt x="199" y="373"/>
                    <a:pt x="200" y="370"/>
                  </a:cubicBezTo>
                  <a:cubicBezTo>
                    <a:pt x="316" y="201"/>
                    <a:pt x="316" y="201"/>
                    <a:pt x="316" y="20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9"/>
                    <a:pt x="0" y="6"/>
                    <a:pt x="1" y="3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327" y="195"/>
                    <a:pt x="327" y="195"/>
                    <a:pt x="327" y="195"/>
                  </a:cubicBezTo>
                  <a:cubicBezTo>
                    <a:pt x="328" y="195"/>
                    <a:pt x="329" y="197"/>
                    <a:pt x="329" y="198"/>
                  </a:cubicBezTo>
                  <a:cubicBezTo>
                    <a:pt x="329" y="200"/>
                    <a:pt x="329" y="201"/>
                    <a:pt x="328" y="202"/>
                  </a:cubicBezTo>
                  <a:cubicBezTo>
                    <a:pt x="209" y="376"/>
                    <a:pt x="209" y="376"/>
                    <a:pt x="209" y="376"/>
                  </a:cubicBezTo>
                  <a:cubicBezTo>
                    <a:pt x="208" y="378"/>
                    <a:pt x="206" y="379"/>
                    <a:pt x="205" y="3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21"/>
            <p:cNvSpPr/>
            <p:nvPr/>
          </p:nvSpPr>
          <p:spPr bwMode="auto">
            <a:xfrm>
              <a:off x="4717155" y="-2128184"/>
              <a:ext cx="526618" cy="1281314"/>
            </a:xfrm>
            <a:custGeom>
              <a:gdLst>
                <a:gd fmla="*/ 97 w 141" name="T0"/>
                <a:gd fmla="*/ 661 h 661" name="T1"/>
                <a:gd fmla="*/ 92 w 141" name="T2"/>
                <a:gd fmla="*/ 657 h 661" name="T3"/>
                <a:gd fmla="*/ 8 w 141" name="T4"/>
                <a:gd fmla="*/ 341 h 661" name="T5"/>
                <a:gd fmla="*/ 9 w 141" name="T6"/>
                <a:gd fmla="*/ 335 h 661" name="T7"/>
                <a:gd fmla="*/ 128 w 141" name="T8"/>
                <a:gd fmla="*/ 218 h 661" name="T9"/>
                <a:gd fmla="*/ 1 w 141" name="T10"/>
                <a:gd fmla="*/ 9 h 661" name="T11"/>
                <a:gd fmla="*/ 3 w 141" name="T12"/>
                <a:gd fmla="*/ 1 h 661" name="T13"/>
                <a:gd fmla="*/ 10 w 141" name="T14"/>
                <a:gd fmla="*/ 3 h 661" name="T15"/>
                <a:gd fmla="*/ 140 w 141" name="T16"/>
                <a:gd fmla="*/ 216 h 661" name="T17"/>
                <a:gd fmla="*/ 139 w 141" name="T18"/>
                <a:gd fmla="*/ 223 h 661" name="T19"/>
                <a:gd fmla="*/ 19 w 141" name="T20"/>
                <a:gd fmla="*/ 341 h 661" name="T21"/>
                <a:gd fmla="*/ 102 w 141" name="T22"/>
                <a:gd fmla="*/ 654 h 661" name="T23"/>
                <a:gd fmla="*/ 99 w 141" name="T24"/>
                <a:gd fmla="*/ 660 h 661" name="T25"/>
                <a:gd fmla="*/ 97 w 141" name="T26"/>
                <a:gd fmla="*/ 661 h 661" name="T27"/>
                <a:gd fmla="*/ 1314 w 10000" name="connsiteX0"/>
                <a:gd fmla="*/ 5187 h 5187" name="connsiteY0"/>
                <a:gd fmla="*/ 528 w 10000" name="connsiteX1"/>
                <a:gd fmla="*/ 5187 h 5187" name="connsiteY1"/>
                <a:gd fmla="*/ 599 w 10000" name="connsiteX2"/>
                <a:gd fmla="*/ 5094 h 5187" name="connsiteY2"/>
                <a:gd fmla="*/ 9097 w 10000" name="connsiteX3"/>
                <a:gd fmla="*/ 3312 h 5187" name="connsiteY3"/>
                <a:gd fmla="*/ 28 w 10000" name="connsiteX4"/>
                <a:gd fmla="*/ 128 h 5187" name="connsiteY4"/>
                <a:gd fmla="*/ 171 w 10000" name="connsiteX5"/>
                <a:gd fmla="*/ 6 h 5187" name="connsiteY5"/>
                <a:gd fmla="*/ 671 w 10000" name="connsiteX6"/>
                <a:gd fmla="*/ 36 h 5187" name="connsiteY6"/>
                <a:gd fmla="*/ 9954 w 10000" name="connsiteX7"/>
                <a:gd fmla="*/ 3282 h 5187" name="connsiteY7"/>
                <a:gd fmla="*/ 9882 w 10000" name="connsiteX8"/>
                <a:gd fmla="*/ 3389 h 5187" name="connsiteY8"/>
                <a:gd fmla="*/ 1314 w 10000" name="connsiteX9"/>
                <a:gd fmla="*/ 5187 h 5187" name="connsiteY9"/>
                <a:gd fmla="*/ 1314 w 10000" name="connsiteX10"/>
                <a:gd fmla="*/ 5000 h 9640" name="connsiteY10"/>
                <a:gd fmla="*/ 7240 w 10000" name="connsiteX11"/>
                <a:gd fmla="*/ 9596 h 10195" name="connsiteY11"/>
                <a:gd fmla="*/ 6978 w 9932" name="connsiteX12"/>
                <a:gd fmla="*/ 9976 h 10301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187" w="10000">
                  <a:moveTo>
                    <a:pt x="1314" y="5187"/>
                  </a:moveTo>
                  <a:lnTo>
                    <a:pt x="528" y="5187"/>
                  </a:lnTo>
                  <a:cubicBezTo>
                    <a:pt x="456" y="5156"/>
                    <a:pt x="528" y="5124"/>
                    <a:pt x="599" y="5094"/>
                  </a:cubicBezTo>
                  <a:lnTo>
                    <a:pt x="9097" y="3312"/>
                  </a:lnTo>
                  <a:lnTo>
                    <a:pt x="28" y="128"/>
                  </a:lnTo>
                  <a:cubicBezTo>
                    <a:pt x="-43" y="83"/>
                    <a:pt x="28" y="36"/>
                    <a:pt x="171" y="6"/>
                  </a:cubicBezTo>
                  <a:cubicBezTo>
                    <a:pt x="386" y="-9"/>
                    <a:pt x="599" y="6"/>
                    <a:pt x="671" y="36"/>
                  </a:cubicBezTo>
                  <a:lnTo>
                    <a:pt x="9954" y="3282"/>
                  </a:lnTo>
                  <a:cubicBezTo>
                    <a:pt x="10025" y="3312"/>
                    <a:pt x="10025" y="3358"/>
                    <a:pt x="9882" y="3389"/>
                  </a:cubicBezTo>
                  <a:lnTo>
                    <a:pt x="1314" y="5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62" name="矩形 61"/>
          <p:cNvSpPr/>
          <p:nvPr/>
        </p:nvSpPr>
        <p:spPr>
          <a:xfrm>
            <a:off x="1447800" y="3395557"/>
            <a:ext cx="37338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400">
                <a:solidFill>
                  <a:schemeClr val="accent1"/>
                </a:solidFill>
                <a:cs typeface="+mn-ea"/>
                <a:sym typeface="+mn-lt"/>
              </a:rPr>
              <a:t>沟通就是思想和情感在个人或群体间传递</a:t>
            </a:r>
          </a:p>
          <a:p>
            <a:pPr>
              <a:lnSpc>
                <a:spcPct val="150000"/>
              </a:lnSpc>
            </a:pPr>
            <a:r>
              <a:rPr altLang="en-US" lang="zh-CN" smtClean="0" sz="1400">
                <a:solidFill>
                  <a:schemeClr val="accent1"/>
                </a:solidFill>
                <a:cs typeface="+mn-ea"/>
                <a:sym typeface="+mn-lt"/>
              </a:rPr>
              <a:t>并达成共同协议的过程</a:t>
            </a:r>
          </a:p>
        </p:txBody>
      </p:sp>
    </p:spTree>
    <p:extLst>
      <p:ext uri="{BB962C8B-B14F-4D97-AF65-F5344CB8AC3E}">
        <p14:creationId val="3237564275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4"/>
      <p:bldP grpId="0" spid="25"/>
      <p:bldP grpId="0" spid="27"/>
      <p:bldP grpId="0" spid="28"/>
      <p:bldP grpId="0" spid="34"/>
      <p:bldP grpId="0" spid="35"/>
      <p:bldP grpId="0" spid="36"/>
      <p:bldP grpId="0" spid="37"/>
      <p:bldP grpId="0" spid="6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2AAFA428-B9F8-41EB-9BFF-ECC4EB73ABEB}"/>
              </a:ext>
            </a:extLst>
          </p:cNvPr>
          <p:cNvSpPr/>
          <p:nvPr/>
        </p:nvSpPr>
        <p:spPr>
          <a:xfrm>
            <a:off x="6019957" y="2190750"/>
            <a:ext cx="2010121" cy="29718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altLang="en-US" b="1" lang="zh-CN" sz="1350">
                <a:solidFill>
                  <a:schemeClr val="bg1"/>
                </a:solidFill>
                <a:latin typeface="+mj-ea"/>
                <a:ea typeface="+mj-ea"/>
              </a:rPr>
              <a:t>不要顾上不顾下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C6F8C19-526A-4257-98F2-17AAF54433A4}"/>
              </a:ext>
            </a:extLst>
          </p:cNvPr>
          <p:cNvSpPr/>
          <p:nvPr/>
        </p:nvSpPr>
        <p:spPr>
          <a:xfrm>
            <a:off x="3581400" y="2190750"/>
            <a:ext cx="1997187" cy="2971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altLang="en-US" b="1" lang="zh-CN" sz="1350">
                <a:solidFill>
                  <a:schemeClr val="bg1"/>
                </a:solidFill>
                <a:latin typeface="+mj-ea"/>
                <a:ea typeface="+mj-ea"/>
              </a:rPr>
              <a:t>不要冲撞上级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A98AED4-370D-4E76-8A92-4E3BA45045C0}"/>
              </a:ext>
            </a:extLst>
          </p:cNvPr>
          <p:cNvSpPr/>
          <p:nvPr/>
        </p:nvSpPr>
        <p:spPr>
          <a:xfrm>
            <a:off x="3581402" y="2943692"/>
            <a:ext cx="1997187" cy="29718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altLang="en-US" b="1" lang="zh-CN" sz="1350">
                <a:solidFill>
                  <a:schemeClr val="bg1"/>
                </a:solidFill>
                <a:latin typeface="+mj-ea"/>
                <a:ea typeface="+mj-ea"/>
              </a:rPr>
              <a:t>不要唯唯诺诺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1563952-FF4E-4E9A-9EF9-4E491C76C587}"/>
              </a:ext>
            </a:extLst>
          </p:cNvPr>
          <p:cNvSpPr/>
          <p:nvPr/>
        </p:nvSpPr>
        <p:spPr>
          <a:xfrm>
            <a:off x="6019957" y="2943692"/>
            <a:ext cx="2010121" cy="2971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altLang="en-US" b="1" lang="zh-CN" sz="1350">
                <a:solidFill>
                  <a:schemeClr val="bg1"/>
                </a:solidFill>
                <a:latin typeface="+mj-ea"/>
                <a:ea typeface="+mj-ea"/>
              </a:rPr>
              <a:t>不要恃才傲物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03D18696-17DE-46B5-852B-FE523EF61EEE}"/>
              </a:ext>
            </a:extLst>
          </p:cNvPr>
          <p:cNvSpPr/>
          <p:nvPr/>
        </p:nvSpPr>
        <p:spPr>
          <a:xfrm>
            <a:off x="3581401" y="3705692"/>
            <a:ext cx="1997188" cy="2971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altLang="en-US" b="1" lang="zh-CN" sz="1350">
                <a:solidFill>
                  <a:schemeClr val="bg1"/>
                </a:solidFill>
                <a:latin typeface="+mj-ea"/>
                <a:ea typeface="+mj-ea"/>
              </a:rPr>
              <a:t>不要过于亲密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E3D13D06-1A93-403A-8B4F-581DD56AF984}"/>
              </a:ext>
            </a:extLst>
          </p:cNvPr>
          <p:cNvSpPr/>
          <p:nvPr/>
        </p:nvSpPr>
        <p:spPr>
          <a:xfrm>
            <a:off x="6019957" y="3705692"/>
            <a:ext cx="2010121" cy="29718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altLang="en-US" b="1" lang="zh-CN" sz="1350">
                <a:solidFill>
                  <a:schemeClr val="bg1"/>
                </a:solidFill>
                <a:latin typeface="+mj-ea"/>
                <a:ea typeface="+mj-ea"/>
              </a:rPr>
              <a:t>不要过于疏远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807534" y="1428750"/>
            <a:ext cx="7269666" cy="386337"/>
            <a:chOff x="996241" y="5385680"/>
            <a:chExt cx="7416824" cy="823912"/>
          </a:xfrm>
          <a:solidFill>
            <a:schemeClr val="accent1"/>
          </a:solidFill>
        </p:grpSpPr>
        <p:sp>
          <p:nvSpPr>
            <p:cNvPr id="37" name="矩形 36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pPr algn="ctr"/>
              <a:endParaRPr altLang="en-US" b="1" kumimoji="1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1070345" y="5433482"/>
              <a:ext cx="7301335" cy="738419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r>
                <a:rPr altLang="en-US" b="1" lang="zh-CN" sz="1800">
                  <a:latin typeface="+mn-lt"/>
                  <a:ea typeface="+mn-ea"/>
                  <a:cs typeface="+mn-ea"/>
                  <a:sym typeface="+mn-lt"/>
                </a:rPr>
                <a:t>与上司相处的忌讳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7236"/>
          <a:stretch>
            <a:fillRect/>
          </a:stretch>
        </p:blipFill>
        <p:spPr>
          <a:xfrm>
            <a:off x="838200" y="2190750"/>
            <a:ext cx="2522514" cy="1815024"/>
          </a:xfrm>
          <a:prstGeom prst="rect">
            <a:avLst/>
          </a:prstGeom>
        </p:spPr>
      </p:pic>
    </p:spTree>
    <p:extLst>
      <p:ext uri="{BB962C8B-B14F-4D97-AF65-F5344CB8AC3E}">
        <p14:creationId val="3751711308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6"/>
      <p:bldP grpId="0" spid="32"/>
      <p:bldP grpId="0" spid="33"/>
      <p:bldP grpId="0" spid="34"/>
      <p:bldP grpId="0" spid="35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D0C67BC-779F-4BD5-95E3-70168EA9D78E}"/>
              </a:ext>
            </a:extLst>
          </p:cNvPr>
          <p:cNvSpPr/>
          <p:nvPr/>
        </p:nvSpPr>
        <p:spPr>
          <a:xfrm>
            <a:off x="762000" y="2140625"/>
            <a:ext cx="3657600" cy="2011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400">
                <a:latin typeface="+mj-ea"/>
                <a:ea typeface="+mj-ea"/>
              </a:rPr>
              <a:t>你真蠢（笨），像猪一样你不要以为你有什么了不起叫你这样做，你偏偏不这样做，你是不是有意刁难背后与其它员工议论，加深误解我就是看你不顺眼又怎样（员工误解上司的情况下）当着员工的面“这个人我教不了，你来教吧”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38200" y="1657350"/>
            <a:ext cx="7162800" cy="386337"/>
            <a:chOff x="838200" y="1581150"/>
            <a:chExt cx="7162800" cy="386337"/>
          </a:xfrm>
        </p:grpSpPr>
        <p:grpSp>
          <p:nvGrpSpPr>
            <p:cNvPr id="5" name="组合 4"/>
            <p:cNvGrpSpPr/>
            <p:nvPr/>
          </p:nvGrpSpPr>
          <p:grpSpPr>
            <a:xfrm>
              <a:off x="838200" y="1581150"/>
              <a:ext cx="3505200" cy="386337"/>
              <a:chOff x="996241" y="5385680"/>
              <a:chExt cx="7416824" cy="823912"/>
            </a:xfrm>
            <a:solidFill>
              <a:schemeClr val="accent1"/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996241" y="5385680"/>
                <a:ext cx="7416824" cy="823912"/>
              </a:xfrm>
              <a:prstGeom prst="rect">
                <a:avLst/>
              </a:prstGeom>
              <a:grpFill/>
              <a:ln w="76200">
                <a:miter lim="800000"/>
              </a:ln>
              <a:effectLst/>
            </p:spPr>
            <p:txBody>
              <a:bodyPr anchor="ctr" wrap="none">
                <a:flatTx/>
              </a:bodyPr>
              <a:lstStyle/>
              <a:p>
                <a:pPr algn="ctr"/>
                <a:endParaRPr altLang="en-US" kumimoji="1" lang="zh-CN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1070345" y="5433482"/>
                <a:ext cx="7301335" cy="738419"/>
              </a:xfrm>
              <a:prstGeom prst="rect">
                <a:avLst/>
              </a:prstGeom>
              <a:grpFill/>
              <a:ln w="76200">
                <a:miter lim="800000"/>
              </a:ln>
              <a:effectLst/>
            </p:spPr>
            <p:txBody>
              <a:bodyPr anchor="ctr" wrap="none">
                <a:flatTx/>
              </a:bodyPr>
              <a:lstStyle>
                <a:defPPr>
                  <a:defRPr lang="en-US"/>
                </a:defPPr>
                <a:lvl1pPr algn="ctr">
                  <a:defRPr kumimoji="1" sz="2400">
                    <a:solidFill>
                      <a:schemeClr val="bg1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defRPr>
                </a:lvl1pPr>
              </a:lstStyle>
              <a:p>
                <a:r>
                  <a:rPr altLang="en-US" lang="zh-CN" sz="1800">
                    <a:latin typeface="+mn-lt"/>
                    <a:ea typeface="+mn-ea"/>
                    <a:cs typeface="+mn-ea"/>
                    <a:sym typeface="+mn-lt"/>
                  </a:rPr>
                  <a:t>对待下属不可使用的语言</a:t>
                </a: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4495800" y="1581150"/>
              <a:ext cx="3505200" cy="386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cs typeface="+mn-ea"/>
                  <a:sym typeface="+mn-lt"/>
                </a:rPr>
                <a:t>要做就做，不做就走</a:t>
              </a: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17015"/>
          <a:stretch>
            <a:fillRect/>
          </a:stretch>
        </p:blipFill>
        <p:spPr>
          <a:xfrm>
            <a:off x="4495800" y="2154231"/>
            <a:ext cx="3505200" cy="1941519"/>
          </a:xfrm>
          <a:prstGeom prst="rect">
            <a:avLst/>
          </a:prstGeom>
        </p:spPr>
      </p:pic>
    </p:spTree>
    <p:extLst>
      <p:ext uri="{BB962C8B-B14F-4D97-AF65-F5344CB8AC3E}">
        <p14:creationId val="2014191557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任意多边形 2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29438"/>
            <a:ext cx="5105400" cy="8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b="1" lang="zh-CN" spc="600" sz="5400">
                <a:solidFill>
                  <a:schemeClr val="accent1"/>
                </a:solidFill>
                <a:latin typeface="+mj-ea"/>
                <a:ea typeface="+mj-ea"/>
              </a:rPr>
              <a:t>如何管理员工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123950"/>
            <a:ext cx="2442321" cy="68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lang="zh-CN" smtClean="0" spc="300" sz="4000">
                <a:solidFill>
                  <a:schemeClr val="accent1"/>
                </a:solidFill>
                <a:latin typeface="+mj-ea"/>
                <a:ea typeface="+mj-ea"/>
              </a:rPr>
              <a:t>第四部分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2639373"/>
            <a:ext cx="48006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accent1"/>
                </a:solidFill>
              </a:rPr>
              <a:t>communication skills training course workplace communication skills training course workplace communication skills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3158128"/>
            <a:ext cx="323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20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COMMUNICATION SKILLS</a:t>
            </a:r>
          </a:p>
        </p:txBody>
      </p:sp>
    </p:spTree>
    <p:extLst>
      <p:ext uri="{BB962C8B-B14F-4D97-AF65-F5344CB8AC3E}">
        <p14:creationId val="1897185310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7"/>
      <p:bldP grpId="0" spid="13"/>
      <p:bldP grpId="0" spid="14"/>
      <p:bldP grpId="0" spid="15"/>
      <p:bldP grpId="0" spid="16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16B012D-9AE8-4113-AB4F-C91A6FC5CC02}"/>
              </a:ext>
            </a:extLst>
          </p:cNvPr>
          <p:cNvSpPr/>
          <p:nvPr/>
        </p:nvSpPr>
        <p:spPr>
          <a:xfrm>
            <a:off x="762000" y="1581150"/>
            <a:ext cx="4191000" cy="265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lang="zh-CN" smtClean="0" sz="1400">
                <a:latin typeface="+mj-ea"/>
                <a:ea typeface="+mj-ea"/>
              </a:rPr>
              <a:t>他会为所听到的机器转动声音、人人忙碌的动作所憟。故教育新进员工的第一步，是要消弭这种心理上的恐惧，使其尽早适应工作环境。人与人之间第一印象最为重要，如果指导技巧不好，将使新进人员的满腔热诚，变成泡影而失望，因而引起是这项工作是否适合自已怕错觉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38200" y="1276350"/>
            <a:ext cx="7467600" cy="346249"/>
          </a:xfrm>
          <a:prstGeom prst="rect">
            <a:avLst/>
          </a:prstGeom>
          <a:solidFill>
            <a:schemeClr val="accent1"/>
          </a:solidFill>
          <a:ln w="76200">
            <a:miter lim="800000"/>
          </a:ln>
          <a:effectLst/>
        </p:spPr>
        <p:txBody>
          <a:bodyPr anchor="ctr" wrap="none">
            <a:flatTx/>
          </a:bodyPr>
          <a:lstStyle>
            <a:defPPr>
              <a:defRPr lang="en-US"/>
            </a:defPPr>
            <a:lvl1pPr algn="ctr">
              <a:defRPr kumimoji="1" sz="2400">
                <a:solidFill>
                  <a:schemeClr val="bg1"/>
                </a:solidFill>
                <a:latin charset="0" panose="020b0806030902050204" pitchFamily="34" typeface="Impact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1800">
                <a:latin typeface="+mn-lt"/>
                <a:ea typeface="+mn-ea"/>
                <a:cs typeface="+mn-ea"/>
                <a:sym typeface="+mn-lt"/>
              </a:rPr>
              <a:t>第一次就职的人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953000" y="1785738"/>
            <a:ext cx="3326012" cy="2386212"/>
          </a:xfrm>
          <a:prstGeom prst="rect">
            <a:avLst/>
          </a:prstGeom>
        </p:spPr>
      </p:pic>
    </p:spTree>
    <p:extLst>
      <p:ext uri="{BB962C8B-B14F-4D97-AF65-F5344CB8AC3E}">
        <p14:creationId val="2809732070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8C72788C-337B-444F-B254-C3ACE8EAEBC6}"/>
              </a:ext>
            </a:extLst>
          </p:cNvPr>
          <p:cNvSpPr/>
          <p:nvPr/>
        </p:nvSpPr>
        <p:spPr>
          <a:xfrm>
            <a:off x="859433" y="2137012"/>
            <a:ext cx="3407767" cy="29718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altLang="en-US" lang="zh-CN" sz="1350">
                <a:solidFill>
                  <a:schemeClr val="bg1"/>
                </a:solidFill>
              </a:rPr>
              <a:t>说明应受何人指挥，应向何人报告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60FB12E-2A65-4FE7-883E-9138574BA980}"/>
              </a:ext>
            </a:extLst>
          </p:cNvPr>
          <p:cNvSpPr/>
          <p:nvPr/>
        </p:nvSpPr>
        <p:spPr>
          <a:xfrm>
            <a:off x="859433" y="1584127"/>
            <a:ext cx="3407767" cy="2971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altLang="en-US" lang="zh-CN" sz="1350">
                <a:solidFill>
                  <a:schemeClr val="bg1"/>
                </a:solidFill>
              </a:rPr>
              <a:t>说明新员工和他人的关系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C5DE635E-6FB1-4CAA-8FE0-A97AF805B531}"/>
              </a:ext>
            </a:extLst>
          </p:cNvPr>
          <p:cNvSpPr/>
          <p:nvPr/>
        </p:nvSpPr>
        <p:spPr>
          <a:xfrm>
            <a:off x="859433" y="3795668"/>
            <a:ext cx="3407767" cy="2971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altLang="en-US" lang="zh-CN" sz="1350">
                <a:solidFill>
                  <a:schemeClr val="bg1"/>
                </a:solidFill>
              </a:rPr>
              <a:t>强调安全意识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A2BD9F4-85A9-4029-907D-B1238D7D20E5}"/>
              </a:ext>
            </a:extLst>
          </p:cNvPr>
          <p:cNvSpPr/>
          <p:nvPr/>
        </p:nvSpPr>
        <p:spPr>
          <a:xfrm>
            <a:off x="859433" y="2689897"/>
            <a:ext cx="3407767" cy="2971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altLang="en-US" lang="zh-CN" sz="1350">
                <a:solidFill>
                  <a:schemeClr val="bg1"/>
                </a:solidFill>
              </a:rPr>
              <a:t>指引他知道电梯、洗手间、饮水等场所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730D803F-27AB-4556-B384-26F3121AD3FA}"/>
              </a:ext>
            </a:extLst>
          </p:cNvPr>
          <p:cNvSpPr/>
          <p:nvPr/>
        </p:nvSpPr>
        <p:spPr>
          <a:xfrm>
            <a:off x="859433" y="3242782"/>
            <a:ext cx="3407767" cy="29718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altLang="en-US" lang="zh-CN" sz="1350">
                <a:solidFill>
                  <a:schemeClr val="bg1"/>
                </a:solidFill>
              </a:rPr>
              <a:t>告知进餐时间、请假办法或休假规定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C00EE0E5-863F-44A2-89BD-E8AB4596E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5188"/>
          <a:stretch>
            <a:fillRect/>
          </a:stretch>
        </p:blipFill>
        <p:spPr>
          <a:xfrm>
            <a:off x="4517032" y="2114550"/>
            <a:ext cx="3519135" cy="1975949"/>
          </a:xfrm>
          <a:prstGeom prst="rect">
            <a:avLst/>
          </a:prstGeom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517033" y="1581150"/>
            <a:ext cx="3560167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altLang="en-US" b="1" kumimoji="1" lang="zh-CN" sz="1400">
                <a:solidFill>
                  <a:schemeClr val="bg1"/>
                </a:solidFill>
                <a:cs typeface="+mn-ea"/>
                <a:sym typeface="+mn-lt"/>
              </a:rPr>
              <a:t>向新员工说明工作概况</a:t>
            </a:r>
          </a:p>
        </p:txBody>
      </p:sp>
    </p:spTree>
    <p:extLst>
      <p:ext uri="{BB962C8B-B14F-4D97-AF65-F5344CB8AC3E}">
        <p14:creationId val="3575632503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34"/>
      <p:bldP grpId="0" spid="35"/>
      <p:bldP grpId="0" spid="36"/>
      <p:bldP grpId="0" spid="37"/>
      <p:bldP grpId="0" spid="16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2" name="组合 11"/>
          <p:cNvGrpSpPr/>
          <p:nvPr/>
        </p:nvGrpSpPr>
        <p:grpSpPr>
          <a:xfrm>
            <a:off x="4084387" y="1498515"/>
            <a:ext cx="2434683" cy="386337"/>
            <a:chOff x="996241" y="5385680"/>
            <a:chExt cx="7416824" cy="823912"/>
          </a:xfrm>
          <a:solidFill>
            <a:schemeClr val="accent1"/>
          </a:solidFill>
        </p:grpSpPr>
        <p:sp>
          <p:nvSpPr>
            <p:cNvPr id="13" name="矩形 12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pPr algn="ctr"/>
              <a:endParaRPr altLang="en-US" kumimoji="1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1070344" y="5433482"/>
              <a:ext cx="7301335" cy="738419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对不适应的员工</a:t>
              </a:r>
            </a:p>
          </p:txBody>
        </p:sp>
      </p:grp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4035556" y="1885950"/>
            <a:ext cx="4498844" cy="1051560"/>
          </a:xfrm>
          <a:prstGeom prst="rect">
            <a:avLst/>
          </a:prstGeom>
          <a:noFill/>
          <a:ln>
            <a:noFill/>
          </a:ln>
          <a:effectLst>
            <a:outerShdw algn="ctr" dir="2700000" dist="107763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altLang="en-US" kumimoji="1" 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起码三个工位以上的试用。向新员工说明工作概况、应做的工作。要让老员工帮扶新员工，不能有排斥，如有现班沟通要从中协调，强调团队精神。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107646" y="3061483"/>
            <a:ext cx="2396772" cy="346249"/>
          </a:xfrm>
          <a:prstGeom prst="rect">
            <a:avLst/>
          </a:prstGeom>
          <a:solidFill>
            <a:schemeClr val="accent2"/>
          </a:solidFill>
          <a:ln w="76200">
            <a:miter lim="800000"/>
          </a:ln>
          <a:effectLst/>
        </p:spPr>
        <p:txBody>
          <a:bodyPr anchor="ctr" wrap="none">
            <a:flatTx/>
          </a:bodyPr>
          <a:lstStyle>
            <a:defPPr>
              <a:defRPr lang="en-US"/>
            </a:defPPr>
            <a:lvl1pPr algn="ctr">
              <a:defRPr kumimoji="1" sz="2400">
                <a:solidFill>
                  <a:schemeClr val="bg1"/>
                </a:solidFill>
                <a:latin charset="0" panose="020b0806030902050204" pitchFamily="34" typeface="Impact"/>
                <a:ea charset="-122" panose="020b0503020204020204" pitchFamily="34" typeface="微软雅黑"/>
              </a:defRPr>
            </a:lvl1pPr>
          </a:lstStyle>
          <a:p>
            <a:r>
              <a:rPr altLang="en-US" lang="zh-CN" sz="1600">
                <a:latin typeface="+mn-lt"/>
                <a:ea typeface="+mn-ea"/>
                <a:cs typeface="+mn-ea"/>
                <a:sym typeface="+mn-lt"/>
              </a:rPr>
              <a:t>让新员工融合公司责任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035556" y="3409950"/>
            <a:ext cx="4498844" cy="731520"/>
          </a:xfrm>
          <a:prstGeom prst="rect">
            <a:avLst/>
          </a:prstGeom>
          <a:noFill/>
          <a:ln>
            <a:noFill/>
          </a:ln>
          <a:effectLst>
            <a:outerShdw algn="ctr" dir="2700000" dist="107763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buClr>
                <a:srgbClr val="0070C0"/>
              </a:buClr>
              <a:defRPr kumimoji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班沟通要对新老员工一视同仁而且尽量让新员工熟悉</a:t>
            </a:r>
          </a:p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ea"/>
                <a:sym typeface="+mn-lt"/>
              </a:rPr>
              <a:t>指引他知道电梯、洗手间、饮水等场所.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667"/>
          <a:stretch>
            <a:fillRect/>
          </a:stretch>
        </p:blipFill>
        <p:spPr>
          <a:xfrm>
            <a:off x="762000" y="1504950"/>
            <a:ext cx="3048000" cy="2509714"/>
          </a:xfrm>
          <a:prstGeom prst="rect">
            <a:avLst/>
          </a:prstGeom>
        </p:spPr>
      </p:pic>
    </p:spTree>
    <p:extLst>
      <p:ext uri="{BB962C8B-B14F-4D97-AF65-F5344CB8AC3E}">
        <p14:creationId val="3689947656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8"/>
      <p:bldP grpId="0" spid="19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任意多边形 2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17489"/>
            <a:ext cx="5105400" cy="8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b="1" lang="zh-CN" sz="4600">
                <a:solidFill>
                  <a:schemeClr val="accent1"/>
                </a:solidFill>
                <a:latin typeface="+mj-ea"/>
                <a:ea typeface="+mj-ea"/>
              </a:rPr>
              <a:t>处理请假离职事项 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123950"/>
            <a:ext cx="2442321" cy="68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lang="zh-CN" smtClean="0" spc="300" sz="4000">
                <a:solidFill>
                  <a:schemeClr val="accent1"/>
                </a:solidFill>
                <a:latin typeface="+mj-ea"/>
                <a:ea typeface="+mj-ea"/>
              </a:rPr>
              <a:t>第五部分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2571750"/>
            <a:ext cx="48006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accent1"/>
                </a:solidFill>
              </a:rPr>
              <a:t>communication skills training course workplace communication skills training course workplace communication skills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3105150"/>
            <a:ext cx="323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20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COMMUNICATION SKILLS</a:t>
            </a:r>
          </a:p>
        </p:txBody>
      </p:sp>
    </p:spTree>
    <p:extLst>
      <p:ext uri="{BB962C8B-B14F-4D97-AF65-F5344CB8AC3E}">
        <p14:creationId val="1359795026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7"/>
      <p:bldP grpId="0" spid="13"/>
      <p:bldP grpId="0" spid="14"/>
      <p:bldP grpId="0" spid="15"/>
      <p:bldP grpId="0" spid="16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" name="组合 29"/>
          <p:cNvGrpSpPr/>
          <p:nvPr/>
        </p:nvGrpSpPr>
        <p:grpSpPr>
          <a:xfrm>
            <a:off x="533399" y="1429235"/>
            <a:ext cx="4083627" cy="386337"/>
            <a:chOff x="996241" y="5385680"/>
            <a:chExt cx="7416824" cy="823912"/>
          </a:xfrm>
          <a:solidFill>
            <a:schemeClr val="accent1"/>
          </a:solidFill>
        </p:grpSpPr>
        <p:sp>
          <p:nvSpPr>
            <p:cNvPr id="31" name="矩形 30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endParaRPr altLang="en-US" kumimoji="1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Text Box 4"/>
            <p:cNvSpPr txBox="1">
              <a:spLocks noChangeArrowheads="1"/>
            </p:cNvSpPr>
            <p:nvPr/>
          </p:nvSpPr>
          <p:spPr bwMode="auto">
            <a:xfrm>
              <a:off x="1070344" y="5433482"/>
              <a:ext cx="7301335" cy="738419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pPr algn="l"/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想方设法安排好工作</a:t>
              </a:r>
            </a:p>
          </p:txBody>
        </p:sp>
      </p:grp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533399" y="1810235"/>
            <a:ext cx="4251651" cy="731520"/>
          </a:xfrm>
          <a:prstGeom prst="rect">
            <a:avLst/>
          </a:prstGeom>
          <a:noFill/>
          <a:ln>
            <a:noFill/>
          </a:ln>
          <a:effectLst>
            <a:outerShdw algn="ctr" dir="2700000" dist="107763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altLang="en-US" kumimoji="1" lang="zh-CN" sz="1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需要了解是什么原因请假，确实非得请假的，班组应该想方设法安排好工作。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549023" y="2701299"/>
            <a:ext cx="4083627" cy="386337"/>
            <a:chOff x="996241" y="5385680"/>
            <a:chExt cx="7416824" cy="823912"/>
          </a:xfrm>
          <a:solidFill>
            <a:schemeClr val="accent2"/>
          </a:solidFill>
        </p:grpSpPr>
        <p:sp>
          <p:nvSpPr>
            <p:cNvPr id="35" name="矩形 34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endParaRPr altLang="en-US" kumimoji="1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1070344" y="5433482"/>
              <a:ext cx="7301335" cy="738419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pPr algn="l"/>
              <a:r>
                <a:rPr altLang="en-US" lang="zh-CN" smtClean="0" sz="1800">
                  <a:latin typeface="+mn-lt"/>
                  <a:ea typeface="+mn-ea"/>
                  <a:cs typeface="+mn-ea"/>
                  <a:sym typeface="+mn-lt"/>
                </a:rPr>
                <a:t>班沟通视乎情况作出安排</a:t>
              </a:r>
            </a:p>
          </p:txBody>
        </p:sp>
      </p:grp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07163" y="3040218"/>
            <a:ext cx="4288773" cy="1371600"/>
          </a:xfrm>
          <a:prstGeom prst="rect">
            <a:avLst/>
          </a:prstGeom>
          <a:noFill/>
          <a:ln>
            <a:noFill/>
          </a:ln>
          <a:effectLst>
            <a:outerShdw algn="ctr" dir="2700000" dist="107763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buClr>
                <a:srgbClr val="0070C0"/>
              </a:buClr>
              <a:defRPr kumimoji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如不能安排要用错位的安排处理（例如时间上推迟或者是调休形式处理。）对请长假的员工尽量做工作劝说，缩短假期。硬性不批可能就会造成员工旷工甚至自离。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r="15244"/>
          <a:stretch>
            <a:fillRect/>
          </a:stretch>
        </p:blipFill>
        <p:spPr>
          <a:xfrm>
            <a:off x="4805140" y="1405899"/>
            <a:ext cx="3729260" cy="3070851"/>
          </a:xfrm>
          <a:prstGeom prst="rect">
            <a:avLst/>
          </a:prstGeom>
        </p:spPr>
      </p:pic>
    </p:spTree>
    <p:extLst>
      <p:ext uri="{BB962C8B-B14F-4D97-AF65-F5344CB8AC3E}">
        <p14:creationId val="2335291560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3"/>
      <p:bldP grpId="0" spid="37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8" name="组合 27"/>
          <p:cNvGrpSpPr/>
          <p:nvPr/>
        </p:nvGrpSpPr>
        <p:grpSpPr>
          <a:xfrm>
            <a:off x="1014925" y="1200150"/>
            <a:ext cx="2434683" cy="391747"/>
            <a:chOff x="996241" y="5385680"/>
            <a:chExt cx="7416824" cy="835450"/>
          </a:xfrm>
          <a:solidFill>
            <a:schemeClr val="accent2"/>
          </a:solidFill>
        </p:grpSpPr>
        <p:sp>
          <p:nvSpPr>
            <p:cNvPr id="37" name="矩形 36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1070343" y="5433483"/>
              <a:ext cx="7301335" cy="7800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en-US" b="1" kumimoji="1" lang="zh-CN">
                  <a:solidFill>
                    <a:schemeClr val="bg1"/>
                  </a:solidFill>
                  <a:cs typeface="+mn-ea"/>
                  <a:sym typeface="+mn-lt"/>
                </a:rPr>
                <a:t>了解员工的动态</a:t>
              </a:r>
            </a:p>
          </p:txBody>
        </p:sp>
      </p:grp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957943" y="1591896"/>
            <a:ext cx="7340417" cy="411480"/>
          </a:xfrm>
          <a:prstGeom prst="rect">
            <a:avLst/>
          </a:prstGeom>
          <a:noFill/>
          <a:ln>
            <a:noFill/>
          </a:ln>
          <a:effectLst>
            <a:outerShdw algn="ctr" dir="2700000" dist="107763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buClr>
                <a:srgbClr val="0070C0"/>
              </a:buClr>
              <a:defRPr kumimoji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如果员工有旷工预兆的话，首要了解员工的动态，并且要想办法劝说。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994317" y="2180003"/>
            <a:ext cx="2434683" cy="391747"/>
            <a:chOff x="996241" y="5385680"/>
            <a:chExt cx="7416824" cy="835450"/>
          </a:xfrm>
          <a:solidFill>
            <a:schemeClr val="accent2"/>
          </a:solidFill>
        </p:grpSpPr>
        <p:sp>
          <p:nvSpPr>
            <p:cNvPr id="42" name="矩形 41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1070343" y="5433483"/>
              <a:ext cx="7301335" cy="780029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  <a:extLs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en-US" b="1" kumimoji="1" lang="zh-CN">
                  <a:solidFill>
                    <a:schemeClr val="bg1"/>
                  </a:solidFill>
                  <a:cs typeface="+mn-ea"/>
                  <a:sym typeface="+mn-lt"/>
                </a:rPr>
                <a:t>不能一概而论</a:t>
              </a:r>
            </a:p>
          </p:txBody>
        </p:sp>
      </p:grp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905762" y="2531174"/>
            <a:ext cx="7381712" cy="731520"/>
          </a:xfrm>
          <a:prstGeom prst="rect">
            <a:avLst/>
          </a:prstGeom>
          <a:noFill/>
          <a:ln>
            <a:noFill/>
          </a:ln>
          <a:effectLst>
            <a:outerShdw algn="ctr" dir="2700000" dist="107763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buClr>
                <a:srgbClr val="0070C0"/>
              </a:buClr>
              <a:defRPr kumimoji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有些员工是为自离而旷工、是工作的劳累、紧急事情、生病、玩乐、有工作情绪、不能一概而论。针对不同的情况作出不同的处理。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982268" y="3403517"/>
            <a:ext cx="2396772" cy="3657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altLang="en-US" b="1" kumimoji="1" lang="zh-CN">
                <a:solidFill>
                  <a:schemeClr val="bg1"/>
                </a:solidFill>
                <a:cs typeface="+mn-ea"/>
                <a:sym typeface="+mn-lt"/>
              </a:rPr>
              <a:t>自离而旷工的人员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892323" y="3714750"/>
            <a:ext cx="7406037" cy="731520"/>
          </a:xfrm>
          <a:prstGeom prst="rect">
            <a:avLst/>
          </a:prstGeom>
          <a:noFill/>
          <a:ln>
            <a:noFill/>
          </a:ln>
          <a:effectLst>
            <a:outerShdw algn="ctr" dir="2700000" dist="107763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buClr>
                <a:srgbClr val="0070C0"/>
              </a:buClr>
              <a:defRPr kumimoji="1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对自离而旷工的人员，需要作出准备，其它原因旷工，班沟通要去开导、教育、安抚，以及旷工界定要作出人性的处理。</a:t>
            </a:r>
          </a:p>
        </p:txBody>
      </p:sp>
    </p:spTree>
    <p:extLst>
      <p:ext uri="{BB962C8B-B14F-4D97-AF65-F5344CB8AC3E}">
        <p14:creationId val="616096505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  <p:bldP grpId="0" spid="44"/>
      <p:bldP grpId="0" spid="48"/>
      <p:bldP grpId="0" spid="49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hape 369"/>
          <p:cNvSpPr txBox="1"/>
          <p:nvPr/>
        </p:nvSpPr>
        <p:spPr>
          <a:xfrm>
            <a:off x="726621" y="2038350"/>
            <a:ext cx="1940379" cy="2057663"/>
          </a:xfrm>
          <a:prstGeom prst="rect">
            <a:avLst/>
          </a:prstGeom>
          <a:noFill/>
          <a:ln>
            <a:noFill/>
          </a:ln>
        </p:spPr>
        <p:txBody>
          <a:bodyPr anchor="t" anchorCtr="0" bIns="22847" lIns="45706" rIns="45706" tIns="22847">
            <a:no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因为辞工的原因有很多有些与同事合不来、有些是确实有急事、有些没有目的很大一部分可以通过作思想工作挽留的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718810" y="1657350"/>
            <a:ext cx="1890000" cy="328150"/>
            <a:chOff x="-9057679" y="5385685"/>
            <a:chExt cx="17470744" cy="900974"/>
          </a:xfrm>
          <a:solidFill>
            <a:schemeClr val="accent1"/>
          </a:solidFill>
        </p:grpSpPr>
        <p:sp>
          <p:nvSpPr>
            <p:cNvPr id="11" name="矩形 10"/>
            <p:cNvSpPr/>
            <p:nvPr/>
          </p:nvSpPr>
          <p:spPr>
            <a:xfrm>
              <a:off x="-9057679" y="5385685"/>
              <a:ext cx="17470744" cy="8239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500">
                <a:cs typeface="+mn-ea"/>
                <a:sym typeface="+mn-lt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-8130584" y="5399372"/>
              <a:ext cx="15310714" cy="878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en-US" b="1" kumimoji="1" lang="zh-CN" sz="1500">
                  <a:solidFill>
                    <a:schemeClr val="bg1"/>
                  </a:solidFill>
                  <a:cs typeface="+mn-ea"/>
                  <a:sym typeface="+mn-lt"/>
                </a:rPr>
                <a:t>注意沟通方式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14603" y="1659840"/>
            <a:ext cx="1890000" cy="328153"/>
            <a:chOff x="-9057679" y="5385685"/>
            <a:chExt cx="17470744" cy="900982"/>
          </a:xfrm>
          <a:solidFill>
            <a:schemeClr val="accent1"/>
          </a:solidFill>
        </p:grpSpPr>
        <p:sp>
          <p:nvSpPr>
            <p:cNvPr id="23" name="矩形 22"/>
            <p:cNvSpPr/>
            <p:nvPr/>
          </p:nvSpPr>
          <p:spPr>
            <a:xfrm>
              <a:off x="-9057679" y="5385685"/>
              <a:ext cx="17470744" cy="8239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500">
                <a:cs typeface="+mn-ea"/>
                <a:sym typeface="+mn-lt"/>
              </a:endParaRP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-8130581" y="5399380"/>
              <a:ext cx="15310714" cy="878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en-US" b="1" kumimoji="1" lang="zh-CN" sz="1500">
                  <a:solidFill>
                    <a:schemeClr val="bg1"/>
                  </a:solidFill>
                  <a:cs typeface="+mn-ea"/>
                  <a:sym typeface="+mn-lt"/>
                </a:rPr>
                <a:t> 个别化奖励</a:t>
              </a: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r="14536"/>
          <a:stretch>
            <a:fillRect/>
          </a:stretch>
        </p:blipFill>
        <p:spPr>
          <a:xfrm>
            <a:off x="5062209" y="1681843"/>
            <a:ext cx="3319791" cy="2588834"/>
          </a:xfrm>
          <a:prstGeom prst="rect">
            <a:avLst/>
          </a:prstGeom>
        </p:spPr>
      </p:pic>
      <p:sp>
        <p:nvSpPr>
          <p:cNvPr id="35" name="Shape 369"/>
          <p:cNvSpPr txBox="1"/>
          <p:nvPr/>
        </p:nvSpPr>
        <p:spPr>
          <a:xfrm>
            <a:off x="2895600" y="2060877"/>
            <a:ext cx="1940379" cy="2209800"/>
          </a:xfrm>
          <a:prstGeom prst="rect">
            <a:avLst/>
          </a:prstGeom>
          <a:noFill/>
          <a:ln>
            <a:noFill/>
          </a:ln>
        </p:spPr>
        <p:txBody>
          <a:bodyPr anchor="t" anchorCtr="0" bIns="22847" lIns="45706" rIns="45706" tIns="22847">
            <a:no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altLang="en-US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给自己一些挽留员工的机会，确实需要辞工的还是需要酌情处理。每个班组要有计划性控制流失，计划的好与坏直接反映员工的稳定性。</a:t>
            </a:r>
          </a:p>
        </p:txBody>
      </p:sp>
    </p:spTree>
    <p:extLst>
      <p:ext uri="{BB962C8B-B14F-4D97-AF65-F5344CB8AC3E}">
        <p14:creationId val="2881089002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3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任意多边形 2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 flipH="1">
            <a:off x="1448399" y="915648"/>
            <a:ext cx="10972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3600">
                <a:solidFill>
                  <a:schemeClr val="accent2"/>
                </a:solidFill>
                <a:latin charset="0" panose="020b0806030902050204" pitchFamily="34" typeface="Impact"/>
              </a:rPr>
              <a:t>目录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99884"/>
            <a:ext cx="2590800" cy="320279"/>
          </a:xfrm>
          <a:prstGeom prst="rect">
            <a:avLst/>
          </a:prstGeom>
          <a:noFill/>
          <a:ln algn="ctr" cap="flat" w="9525">
            <a:solidFill>
              <a:schemeClr val="accent1"/>
            </a:solidFill>
            <a:prstDash val="solid"/>
            <a:miter lim="800000"/>
            <a:headEnd len="med" type="none" w="med"/>
            <a:tailEnd len="med" type="non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zh-CN" b="1" lang="en-US" smtClean="0">
                <a:solidFill>
                  <a:schemeClr val="accent1"/>
                </a:solidFill>
                <a:latin typeface="+mj-ea"/>
                <a:ea typeface="+mj-ea"/>
              </a:rPr>
              <a:t>01、如何理解沟通 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76201"/>
            <a:ext cx="2590800" cy="320279"/>
          </a:xfrm>
          <a:prstGeom prst="rect">
            <a:avLst/>
          </a:prstGeom>
          <a:noFill/>
          <a:ln algn="ctr" cap="flat" w="9525">
            <a:solidFill>
              <a:schemeClr val="accent1"/>
            </a:solidFill>
            <a:prstDash val="solid"/>
            <a:miter lim="800000"/>
            <a:headEnd len="med" type="none" w="med"/>
            <a:tailEnd len="med" type="non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zh-CN" b="1" lang="en-US" smtClean="0">
                <a:solidFill>
                  <a:schemeClr val="accent1"/>
                </a:solidFill>
                <a:latin typeface="+mj-ea"/>
                <a:ea typeface="+mj-ea"/>
              </a:rPr>
              <a:t>02、沟通的角色定位</a:t>
            </a: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57550"/>
            <a:ext cx="2590800" cy="320279"/>
          </a:xfrm>
          <a:prstGeom prst="rect">
            <a:avLst/>
          </a:prstGeom>
          <a:noFill/>
          <a:ln algn="ctr" cap="flat" w="9525">
            <a:solidFill>
              <a:schemeClr val="accent1"/>
            </a:solidFill>
            <a:prstDash val="solid"/>
            <a:miter lim="800000"/>
            <a:headEnd len="med" type="none" w="med"/>
            <a:tailEnd len="med" type="non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zh-CN" b="1" lang="en-US" smtClean="0">
                <a:solidFill>
                  <a:schemeClr val="accent1"/>
                </a:solidFill>
                <a:latin typeface="+mj-ea"/>
                <a:ea typeface="+mj-ea"/>
              </a:rPr>
              <a:t>03、如何与人沟通 </a:t>
            </a:r>
          </a:p>
        </p:txBody>
      </p:sp>
      <p:sp>
        <p:nvSpPr>
          <p:cNvPr id="43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671506"/>
            <a:ext cx="2590800" cy="320279"/>
          </a:xfrm>
          <a:prstGeom prst="rect">
            <a:avLst/>
          </a:prstGeom>
          <a:noFill/>
          <a:ln algn="ctr" cap="flat" w="9525">
            <a:solidFill>
              <a:schemeClr val="accent1"/>
            </a:solidFill>
            <a:prstDash val="solid"/>
            <a:miter lim="800000"/>
            <a:headEnd len="med" type="none" w="med"/>
            <a:tailEnd len="med" type="non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zh-CN" b="1" lang="en-US" smtClean="0">
                <a:solidFill>
                  <a:schemeClr val="accent1"/>
                </a:solidFill>
                <a:latin typeface="+mj-ea"/>
                <a:ea typeface="+mj-ea"/>
              </a:rPr>
              <a:t>04、如何管理员工</a:t>
            </a: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447822"/>
            <a:ext cx="2590800" cy="320279"/>
          </a:xfrm>
          <a:prstGeom prst="rect">
            <a:avLst/>
          </a:prstGeom>
          <a:noFill/>
          <a:ln algn="ctr" cap="flat" w="9525">
            <a:solidFill>
              <a:schemeClr val="accent1"/>
            </a:solidFill>
            <a:prstDash val="solid"/>
            <a:miter lim="800000"/>
            <a:headEnd len="med" type="none" w="med"/>
            <a:tailEnd len="med" type="none" w="med"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zh-CN" b="1" lang="en-US" smtClean="0">
                <a:solidFill>
                  <a:schemeClr val="accent1"/>
                </a:solidFill>
                <a:latin typeface="+mj-ea"/>
                <a:ea typeface="+mj-ea"/>
              </a:rPr>
              <a:t>05、处理请假离职事项 </a:t>
            </a:r>
          </a:p>
        </p:txBody>
      </p:sp>
    </p:spTree>
    <p:extLst>
      <p:ext uri="{BB962C8B-B14F-4D97-AF65-F5344CB8AC3E}">
        <p14:creationId val="23308332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7"/>
      <p:bldP grpId="0" spid="31"/>
      <p:bldP grpId="0" spid="32"/>
      <p:bldP grpId="0" spid="33"/>
      <p:bldP grpId="0" spid="39"/>
      <p:bldP grpId="0" spid="43"/>
      <p:bldP grpId="0" spid="44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D82AD09-C562-4802-A9C6-DB7E823B360A}"/>
              </a:ext>
            </a:extLst>
          </p:cNvPr>
          <p:cNvSpPr/>
          <p:nvPr/>
        </p:nvSpPr>
        <p:spPr>
          <a:xfrm>
            <a:off x="4419600" y="1292007"/>
            <a:ext cx="3810000" cy="307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ct val="200000"/>
              </a:lnSpc>
              <a:buFont charset="2" panose="05000000000000000000" pitchFamily="2" typeface="Wingdings"/>
              <a:buChar char="ü"/>
            </a:pPr>
            <a:r>
              <a:rPr altLang="en-US" lang="zh-CN" sz="1400">
                <a:latin typeface="+mj-ea"/>
                <a:ea typeface="+mj-ea"/>
              </a:rPr>
              <a:t>谈心 —— 建立平等开放的沟通机制</a:t>
            </a:r>
          </a:p>
          <a:p>
            <a:pPr indent="-285750" marL="285750">
              <a:lnSpc>
                <a:spcPct val="200000"/>
              </a:lnSpc>
              <a:buFont charset="2" panose="05000000000000000000" pitchFamily="2" typeface="Wingdings"/>
              <a:buChar char="ü"/>
            </a:pPr>
            <a:r>
              <a:rPr altLang="en-US" lang="zh-CN" sz="1400">
                <a:latin typeface="+mj-ea"/>
                <a:ea typeface="+mj-ea"/>
              </a:rPr>
              <a:t>宽容 —— 给员工改正错误的机会</a:t>
            </a:r>
          </a:p>
          <a:p>
            <a:pPr indent="-285750" marL="285750">
              <a:lnSpc>
                <a:spcPct val="200000"/>
              </a:lnSpc>
              <a:buFont charset="2" panose="05000000000000000000" pitchFamily="2" typeface="Wingdings"/>
              <a:buChar char="ü"/>
            </a:pPr>
            <a:r>
              <a:rPr altLang="en-US" lang="zh-CN" sz="1400">
                <a:latin typeface="+mj-ea"/>
                <a:ea typeface="+mj-ea"/>
              </a:rPr>
              <a:t>培训 —— 帮助员工提高能力、改善绩效</a:t>
            </a:r>
          </a:p>
          <a:p>
            <a:pPr indent="-285750" marL="285750">
              <a:lnSpc>
                <a:spcPct val="200000"/>
              </a:lnSpc>
              <a:buFont charset="2" panose="05000000000000000000" pitchFamily="2" typeface="Wingdings"/>
              <a:buChar char="ü"/>
            </a:pPr>
            <a:r>
              <a:rPr altLang="en-US" lang="zh-CN" sz="1400">
                <a:latin typeface="+mj-ea"/>
                <a:ea typeface="+mj-ea"/>
              </a:rPr>
              <a:t>激励 —— 及时表彰先进</a:t>
            </a:r>
          </a:p>
          <a:p>
            <a:pPr indent="-285750" marL="285750">
              <a:lnSpc>
                <a:spcPct val="200000"/>
              </a:lnSpc>
              <a:buFont charset="2" panose="05000000000000000000" pitchFamily="2" typeface="Wingdings"/>
              <a:buChar char="ü"/>
            </a:pPr>
            <a:r>
              <a:rPr altLang="en-US" lang="zh-CN" sz="1400">
                <a:latin typeface="+mj-ea"/>
                <a:ea typeface="+mj-ea"/>
              </a:rPr>
              <a:t>惩处 —— 及时辞退重大违纪员工</a:t>
            </a:r>
          </a:p>
          <a:p>
            <a:pPr indent="-285750" marL="285750">
              <a:lnSpc>
                <a:spcPct val="200000"/>
              </a:lnSpc>
              <a:buFont charset="2" panose="05000000000000000000" pitchFamily="2" typeface="Wingdings"/>
              <a:buChar char="ü"/>
            </a:pPr>
            <a:r>
              <a:rPr altLang="en-US" lang="zh-CN" sz="1400">
                <a:latin typeface="+mj-ea"/>
                <a:ea typeface="+mj-ea"/>
              </a:rPr>
              <a:t>制度 —— 健全的薪酬福利及绩效评价体系</a:t>
            </a:r>
          </a:p>
          <a:p>
            <a:pPr indent="-285750" marL="285750">
              <a:lnSpc>
                <a:spcPct val="200000"/>
              </a:lnSpc>
              <a:buFont charset="2" panose="05000000000000000000" pitchFamily="2" typeface="Wingdings"/>
              <a:buChar char="ü"/>
            </a:pPr>
            <a:r>
              <a:rPr altLang="en-US" lang="zh-CN" sz="1400">
                <a:latin typeface="+mj-ea"/>
                <a:ea typeface="+mj-ea"/>
              </a:rPr>
              <a:t>文化 —— 良好的组织氛围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4326"/>
          <a:stretch>
            <a:fillRect/>
          </a:stretch>
        </p:blipFill>
        <p:spPr>
          <a:xfrm>
            <a:off x="762000" y="1504950"/>
            <a:ext cx="3366561" cy="2681027"/>
          </a:xfrm>
          <a:prstGeom prst="rect">
            <a:avLst/>
          </a:prstGeom>
        </p:spPr>
      </p:pic>
    </p:spTree>
    <p:extLst>
      <p:ext uri="{BB962C8B-B14F-4D97-AF65-F5344CB8AC3E}">
        <p14:creationId val="1005745104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任意多边形 21"/>
          <p:cNvSpPr/>
          <p:nvPr/>
        </p:nvSpPr>
        <p:spPr bwMode="auto">
          <a:xfrm flipV="1" rot="5400000">
            <a:off x="4287117" y="288935"/>
            <a:ext cx="3861436" cy="5846622"/>
          </a:xfrm>
          <a:custGeom>
            <a:gdLst>
              <a:gd fmla="*/ 0 w 3861436" name="connsiteX0"/>
              <a:gd fmla="*/ 5846622 h 5846622" name="connsiteY0"/>
              <a:gd fmla="*/ 1697776 w 3861436" name="connsiteX1"/>
              <a:gd fmla="*/ 5846622 h 5846622" name="connsiteY1"/>
              <a:gd fmla="*/ 1821710 w 3861436" name="connsiteX2"/>
              <a:gd fmla="*/ 5704531 h 5846622" name="connsiteY2"/>
              <a:gd fmla="*/ 3861436 w 3861436" name="connsiteX3"/>
              <a:gd fmla="*/ 2421547 h 5846622" name="connsiteY3"/>
              <a:gd fmla="*/ 3861436 w 3861436" name="connsiteX4"/>
              <a:gd fmla="*/ 0 h 5846622" name="connsiteY4"/>
              <a:gd fmla="*/ 993664 w 3861436" name="connsiteX5"/>
              <a:gd fmla="*/ 5010097 h 5846622" name="connsiteY5"/>
              <a:gd fmla="*/ 135094 w 3861436" name="connsiteX6"/>
              <a:gd fmla="*/ 5747546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35">
                <a:moveTo>
                  <a:pt x="0" y="5846622"/>
                </a:moveTo>
                <a:lnTo>
                  <a:pt x="1697776" y="5846622"/>
                </a:lnTo>
                <a:lnTo>
                  <a:pt x="1821710" y="5704531"/>
                </a:lnTo>
                <a:cubicBezTo>
                  <a:pt x="2710783" y="4659130"/>
                  <a:pt x="3407996" y="3522725"/>
                  <a:pt x="3861436" y="2421547"/>
                </a:cubicBezTo>
                <a:lnTo>
                  <a:pt x="3861436" y="0"/>
                </a:lnTo>
                <a:cubicBezTo>
                  <a:pt x="3620672" y="1586531"/>
                  <a:pt x="2572009" y="3500110"/>
                  <a:pt x="993664" y="5010097"/>
                </a:cubicBezTo>
                <a:cubicBezTo>
                  <a:pt x="710766" y="5281478"/>
                  <a:pt x="423353" y="5527416"/>
                  <a:pt x="135094" y="57475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24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任意多边形 2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28" name="Freeform 10"/>
          <p:cNvSpPr/>
          <p:nvPr/>
        </p:nvSpPr>
        <p:spPr bwMode="auto">
          <a:xfrm flipV="1" rot="5400000">
            <a:off x="-278472" y="493775"/>
            <a:ext cx="1846392" cy="829350"/>
          </a:xfrm>
          <a:custGeom>
            <a:gdLst>
              <a:gd fmla="*/ 0 w 345" name="T0"/>
              <a:gd fmla="*/ 73 h 119" name="T1"/>
              <a:gd fmla="*/ 345 w 345" name="T2"/>
              <a:gd fmla="*/ 0 h 119" name="T3"/>
              <a:gd fmla="*/ 0 w 345" name="T4"/>
              <a:gd fmla="*/ 119 h 119" name="T5"/>
              <a:gd fmla="*/ 0 w 345" name="T6"/>
              <a:gd fmla="*/ 73 h 119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19" w="345">
                <a:moveTo>
                  <a:pt x="0" y="73"/>
                </a:moveTo>
                <a:cubicBezTo>
                  <a:pt x="107" y="38"/>
                  <a:pt x="238" y="5"/>
                  <a:pt x="345" y="0"/>
                </a:cubicBezTo>
                <a:cubicBezTo>
                  <a:pt x="211" y="34"/>
                  <a:pt x="99" y="69"/>
                  <a:pt x="0" y="119"/>
                </a:cubicBezTo>
                <a:lnTo>
                  <a:pt x="0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9360" y="2995196"/>
            <a:ext cx="3322125" cy="3352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altLang="en-US" lang="zh-CN" smtClean="0" spc="600" sz="1600">
                <a:solidFill>
                  <a:schemeClr val="bg1"/>
                </a:solidFill>
                <a:latin typeface="+mn-ea"/>
              </a:rPr>
              <a:t>演示完毕感谢您的观看</a:t>
            </a:r>
          </a:p>
        </p:txBody>
      </p:sp>
      <p:sp>
        <p:nvSpPr>
          <p:cNvPr id="35" name="矩形 34"/>
          <p:cNvSpPr/>
          <p:nvPr/>
        </p:nvSpPr>
        <p:spPr>
          <a:xfrm>
            <a:off x="1453160" y="2452008"/>
            <a:ext cx="4424779" cy="46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zh-CN" lang="en-US" smtClean="0" sz="1100">
                <a:solidFill>
                  <a:schemeClr val="accent1"/>
                </a:solidFill>
                <a:latin typeface="+mn-ea"/>
              </a:rPr>
              <a:t>communication skills training course workplace communication </a:t>
            </a:r>
          </a:p>
          <a:p>
            <a:pPr>
              <a:lnSpc>
                <a:spcPct val="110000"/>
              </a:lnSpc>
            </a:pPr>
            <a:r>
              <a:rPr altLang="zh-CN" lang="en-US" smtClean="0" sz="1100">
                <a:solidFill>
                  <a:schemeClr val="accent1"/>
                </a:solidFill>
                <a:latin typeface="+mn-ea"/>
              </a:rPr>
              <a:t>skills training course workplace communication skills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 rot="19306994">
            <a:off x="6003630" y="3348682"/>
            <a:ext cx="2310130" cy="304800"/>
          </a:xfrm>
          <a:prstGeom prst="rect">
            <a:avLst/>
          </a:prstGeom>
        </p:spPr>
        <p:txBody>
          <a:bodyPr wrap="none">
            <a:prstTxWarp prst="textArchDown">
              <a:avLst>
                <a:gd fmla="val 260187" name="adj"/>
              </a:avLst>
            </a:prstTxWarp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COMMUNICATION SKILLS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6EE7F36-1E92-4BD2-8CA2-028A5CDF2EEA}"/>
              </a:ext>
            </a:extLst>
          </p:cNvPr>
          <p:cNvSpPr/>
          <p:nvPr/>
        </p:nvSpPr>
        <p:spPr>
          <a:xfrm>
            <a:off x="1377065" y="1047750"/>
            <a:ext cx="4678680" cy="9906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59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职场沟通技巧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453160" y="1975740"/>
            <a:ext cx="4719040" cy="446276"/>
            <a:chOff x="352356" y="2195808"/>
            <a:chExt cx="4719040" cy="446276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76911FCE-B4CF-4C0D-AB04-F06391DB9B72}"/>
                </a:ext>
              </a:extLst>
            </p:cNvPr>
            <p:cNvSpPr/>
            <p:nvPr/>
          </p:nvSpPr>
          <p:spPr>
            <a:xfrm>
              <a:off x="352356" y="2195808"/>
              <a:ext cx="4719040" cy="4419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altLang="en-US" lang="zh-CN" smtClean="0" spc="600" sz="2300">
                  <a:solidFill>
                    <a:schemeClr val="accent1"/>
                  </a:solidFill>
                  <a:latin typeface="+mn-ea"/>
                </a:rPr>
                <a:t>公司部门职场沟通技巧培训</a:t>
              </a: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381857" y="2602774"/>
              <a:ext cx="4390099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6096000" y="1244259"/>
            <a:ext cx="1819098" cy="1135669"/>
            <a:chOff x="2533650" y="-2616200"/>
            <a:chExt cx="3881438" cy="2443162"/>
          </a:xfrm>
        </p:grpSpPr>
        <p:sp>
          <p:nvSpPr>
            <p:cNvPr id="13" name="Freeform 5"/>
            <p:cNvSpPr/>
            <p:nvPr/>
          </p:nvSpPr>
          <p:spPr bwMode="auto">
            <a:xfrm>
              <a:off x="2533650" y="-2116138"/>
              <a:ext cx="488950" cy="550863"/>
            </a:xfrm>
            <a:custGeom>
              <a:gdLst>
                <a:gd fmla="*/ 121 w 130" name="T0"/>
                <a:gd fmla="*/ 100 h 146" name="T1"/>
                <a:gd fmla="*/ 82 w 130" name="T2"/>
                <a:gd fmla="*/ 82 h 146" name="T3"/>
                <a:gd fmla="*/ 82 w 130" name="T4"/>
                <a:gd fmla="*/ 73 h 146" name="T5"/>
                <a:gd fmla="*/ 77 w 130" name="T6"/>
                <a:gd fmla="*/ 78 h 146" name="T7"/>
                <a:gd fmla="*/ 86 w 130" name="T8"/>
                <a:gd fmla="*/ 58 h 146" name="T9"/>
                <a:gd fmla="*/ 91 w 130" name="T10"/>
                <a:gd fmla="*/ 58 h 146" name="T11"/>
                <a:gd fmla="*/ 95 w 130" name="T12"/>
                <a:gd fmla="*/ 43 h 146" name="T13"/>
                <a:gd fmla="*/ 92 w 130" name="T14"/>
                <a:gd fmla="*/ 40 h 146" name="T15"/>
                <a:gd fmla="*/ 95 w 130" name="T16"/>
                <a:gd fmla="*/ 26 h 146" name="T17"/>
                <a:gd fmla="*/ 68 w 130" name="T18"/>
                <a:gd fmla="*/ 1 h 146" name="T19"/>
                <a:gd fmla="*/ 44 w 130" name="T20"/>
                <a:gd fmla="*/ 13 h 146" name="T21"/>
                <a:gd fmla="*/ 35 w 130" name="T22"/>
                <a:gd fmla="*/ 26 h 146" name="T23"/>
                <a:gd fmla="*/ 39 w 130" name="T24"/>
                <a:gd fmla="*/ 40 h 146" name="T25"/>
                <a:gd fmla="*/ 36 w 130" name="T26"/>
                <a:gd fmla="*/ 43 h 146" name="T27"/>
                <a:gd fmla="*/ 40 w 130" name="T28"/>
                <a:gd fmla="*/ 58 h 146" name="T29"/>
                <a:gd fmla="*/ 44 w 130" name="T30"/>
                <a:gd fmla="*/ 58 h 146" name="T31"/>
                <a:gd fmla="*/ 54 w 130" name="T32"/>
                <a:gd fmla="*/ 78 h 146" name="T33"/>
                <a:gd fmla="*/ 48 w 130" name="T34"/>
                <a:gd fmla="*/ 73 h 146" name="T35"/>
                <a:gd fmla="*/ 48 w 130" name="T36"/>
                <a:gd fmla="*/ 82 h 146" name="T37"/>
                <a:gd fmla="*/ 10 w 130" name="T38"/>
                <a:gd fmla="*/ 100 h 146" name="T39"/>
                <a:gd fmla="*/ 0 w 130" name="T40"/>
                <a:gd fmla="*/ 146 h 146" name="T41"/>
                <a:gd fmla="*/ 65 w 130" name="T42"/>
                <a:gd fmla="*/ 146 h 146" name="T43"/>
                <a:gd fmla="*/ 130 w 130" name="T44"/>
                <a:gd fmla="*/ 146 h 146" name="T45"/>
                <a:gd fmla="*/ 121 w 130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30">
                  <a:moveTo>
                    <a:pt x="121" y="100"/>
                  </a:moveTo>
                  <a:cubicBezTo>
                    <a:pt x="115" y="93"/>
                    <a:pt x="82" y="82"/>
                    <a:pt x="82" y="82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0" y="78"/>
                    <a:pt x="77" y="78"/>
                    <a:pt x="77" y="78"/>
                  </a:cubicBezTo>
                  <a:cubicBezTo>
                    <a:pt x="84" y="73"/>
                    <a:pt x="86" y="58"/>
                    <a:pt x="86" y="58"/>
                  </a:cubicBezTo>
                  <a:cubicBezTo>
                    <a:pt x="86" y="58"/>
                    <a:pt x="89" y="60"/>
                    <a:pt x="91" y="58"/>
                  </a:cubicBezTo>
                  <a:cubicBezTo>
                    <a:pt x="92" y="56"/>
                    <a:pt x="96" y="46"/>
                    <a:pt x="95" y="43"/>
                  </a:cubicBezTo>
                  <a:cubicBezTo>
                    <a:pt x="94" y="40"/>
                    <a:pt x="92" y="40"/>
                    <a:pt x="92" y="40"/>
                  </a:cubicBezTo>
                  <a:cubicBezTo>
                    <a:pt x="95" y="35"/>
                    <a:pt x="95" y="26"/>
                    <a:pt x="95" y="26"/>
                  </a:cubicBezTo>
                  <a:cubicBezTo>
                    <a:pt x="96" y="22"/>
                    <a:pt x="91" y="0"/>
                    <a:pt x="68" y="1"/>
                  </a:cubicBezTo>
                  <a:cubicBezTo>
                    <a:pt x="45" y="2"/>
                    <a:pt x="44" y="13"/>
                    <a:pt x="44" y="13"/>
                  </a:cubicBezTo>
                  <a:cubicBezTo>
                    <a:pt x="34" y="15"/>
                    <a:pt x="35" y="26"/>
                    <a:pt x="35" y="26"/>
                  </a:cubicBezTo>
                  <a:cubicBezTo>
                    <a:pt x="35" y="26"/>
                    <a:pt x="36" y="35"/>
                    <a:pt x="39" y="40"/>
                  </a:cubicBezTo>
                  <a:cubicBezTo>
                    <a:pt x="39" y="40"/>
                    <a:pt x="37" y="40"/>
                    <a:pt x="36" y="43"/>
                  </a:cubicBezTo>
                  <a:cubicBezTo>
                    <a:pt x="35" y="46"/>
                    <a:pt x="38" y="56"/>
                    <a:pt x="40" y="58"/>
                  </a:cubicBezTo>
                  <a:cubicBezTo>
                    <a:pt x="42" y="60"/>
                    <a:pt x="44" y="58"/>
                    <a:pt x="44" y="58"/>
                  </a:cubicBezTo>
                  <a:cubicBezTo>
                    <a:pt x="44" y="58"/>
                    <a:pt x="47" y="73"/>
                    <a:pt x="54" y="78"/>
                  </a:cubicBezTo>
                  <a:cubicBezTo>
                    <a:pt x="54" y="78"/>
                    <a:pt x="51" y="78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5" y="93"/>
                    <a:pt x="10" y="100"/>
                  </a:cubicBezTo>
                  <a:cubicBezTo>
                    <a:pt x="4" y="108"/>
                    <a:pt x="0" y="146"/>
                    <a:pt x="0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7" y="108"/>
                    <a:pt x="121" y="1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2744788" y="-1787525"/>
              <a:ext cx="71438" cy="206375"/>
            </a:xfrm>
            <a:custGeom>
              <a:gdLst>
                <a:gd fmla="*/ 28 w 45" name="T0"/>
                <a:gd fmla="*/ 16 h 130" name="T1"/>
                <a:gd fmla="*/ 30 w 45" name="T2"/>
                <a:gd fmla="*/ 14 h 130" name="T3"/>
                <a:gd fmla="*/ 28 w 45" name="T4"/>
                <a:gd fmla="*/ 0 h 130" name="T5"/>
                <a:gd fmla="*/ 21 w 45" name="T6"/>
                <a:gd fmla="*/ 2 h 130" name="T7"/>
                <a:gd fmla="*/ 16 w 45" name="T8"/>
                <a:gd fmla="*/ 0 h 130" name="T9"/>
                <a:gd fmla="*/ 12 w 45" name="T10"/>
                <a:gd fmla="*/ 14 h 130" name="T11"/>
                <a:gd fmla="*/ 16 w 45" name="T12"/>
                <a:gd fmla="*/ 16 h 130" name="T13"/>
                <a:gd fmla="*/ 0 w 45" name="T14"/>
                <a:gd fmla="*/ 130 h 130" name="T15"/>
                <a:gd fmla="*/ 21 w 45" name="T16"/>
                <a:gd fmla="*/ 130 h 130" name="T17"/>
                <a:gd fmla="*/ 45 w 45" name="T18"/>
                <a:gd fmla="*/ 130 h 130" name="T19"/>
                <a:gd fmla="*/ 28 w 45" name="T20"/>
                <a:gd fmla="*/ 16 h 13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0" w="45">
                  <a:moveTo>
                    <a:pt x="28" y="16"/>
                  </a:moveTo>
                  <a:lnTo>
                    <a:pt x="30" y="14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0" y="130"/>
                  </a:lnTo>
                  <a:lnTo>
                    <a:pt x="21" y="130"/>
                  </a:lnTo>
                  <a:lnTo>
                    <a:pt x="45" y="130"/>
                  </a:lnTo>
                  <a:lnTo>
                    <a:pt x="28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4275138" y="-2616200"/>
              <a:ext cx="488950" cy="549275"/>
            </a:xfrm>
            <a:custGeom>
              <a:gdLst>
                <a:gd fmla="*/ 121 w 130" name="T0"/>
                <a:gd fmla="*/ 100 h 146" name="T1"/>
                <a:gd fmla="*/ 82 w 130" name="T2"/>
                <a:gd fmla="*/ 82 h 146" name="T3"/>
                <a:gd fmla="*/ 82 w 130" name="T4"/>
                <a:gd fmla="*/ 73 h 146" name="T5"/>
                <a:gd fmla="*/ 77 w 130" name="T6"/>
                <a:gd fmla="*/ 78 h 146" name="T7"/>
                <a:gd fmla="*/ 86 w 130" name="T8"/>
                <a:gd fmla="*/ 57 h 146" name="T9"/>
                <a:gd fmla="*/ 90 w 130" name="T10"/>
                <a:gd fmla="*/ 57 h 146" name="T11"/>
                <a:gd fmla="*/ 95 w 130" name="T12"/>
                <a:gd fmla="*/ 42 h 146" name="T13"/>
                <a:gd fmla="*/ 91 w 130" name="T14"/>
                <a:gd fmla="*/ 40 h 146" name="T15"/>
                <a:gd fmla="*/ 95 w 130" name="T16"/>
                <a:gd fmla="*/ 25 h 146" name="T17"/>
                <a:gd fmla="*/ 68 w 130" name="T18"/>
                <a:gd fmla="*/ 1 h 146" name="T19"/>
                <a:gd fmla="*/ 43 w 130" name="T20"/>
                <a:gd fmla="*/ 13 h 146" name="T21"/>
                <a:gd fmla="*/ 35 w 130" name="T22"/>
                <a:gd fmla="*/ 25 h 146" name="T23"/>
                <a:gd fmla="*/ 39 w 130" name="T24"/>
                <a:gd fmla="*/ 40 h 146" name="T25"/>
                <a:gd fmla="*/ 35 w 130" name="T26"/>
                <a:gd fmla="*/ 42 h 146" name="T27"/>
                <a:gd fmla="*/ 40 w 130" name="T28"/>
                <a:gd fmla="*/ 57 h 146" name="T29"/>
                <a:gd fmla="*/ 44 w 130" name="T30"/>
                <a:gd fmla="*/ 57 h 146" name="T31"/>
                <a:gd fmla="*/ 53 w 130" name="T32"/>
                <a:gd fmla="*/ 78 h 146" name="T33"/>
                <a:gd fmla="*/ 48 w 130" name="T34"/>
                <a:gd fmla="*/ 73 h 146" name="T35"/>
                <a:gd fmla="*/ 48 w 130" name="T36"/>
                <a:gd fmla="*/ 82 h 146" name="T37"/>
                <a:gd fmla="*/ 9 w 130" name="T38"/>
                <a:gd fmla="*/ 100 h 146" name="T39"/>
                <a:gd fmla="*/ 0 w 130" name="T40"/>
                <a:gd fmla="*/ 146 h 146" name="T41"/>
                <a:gd fmla="*/ 65 w 130" name="T42"/>
                <a:gd fmla="*/ 146 h 146" name="T43"/>
                <a:gd fmla="*/ 130 w 130" name="T44"/>
                <a:gd fmla="*/ 146 h 146" name="T45"/>
                <a:gd fmla="*/ 121 w 130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30">
                  <a:moveTo>
                    <a:pt x="121" y="100"/>
                  </a:moveTo>
                  <a:cubicBezTo>
                    <a:pt x="115" y="93"/>
                    <a:pt x="82" y="82"/>
                    <a:pt x="82" y="82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79" y="77"/>
                    <a:pt x="77" y="78"/>
                    <a:pt x="77" y="78"/>
                  </a:cubicBezTo>
                  <a:cubicBezTo>
                    <a:pt x="83" y="73"/>
                    <a:pt x="86" y="57"/>
                    <a:pt x="86" y="57"/>
                  </a:cubicBezTo>
                  <a:cubicBezTo>
                    <a:pt x="86" y="57"/>
                    <a:pt x="89" y="59"/>
                    <a:pt x="90" y="57"/>
                  </a:cubicBezTo>
                  <a:cubicBezTo>
                    <a:pt x="92" y="56"/>
                    <a:pt x="96" y="45"/>
                    <a:pt x="95" y="42"/>
                  </a:cubicBezTo>
                  <a:cubicBezTo>
                    <a:pt x="94" y="39"/>
                    <a:pt x="91" y="40"/>
                    <a:pt x="91" y="40"/>
                  </a:cubicBezTo>
                  <a:cubicBezTo>
                    <a:pt x="94" y="34"/>
                    <a:pt x="95" y="25"/>
                    <a:pt x="95" y="25"/>
                  </a:cubicBezTo>
                  <a:cubicBezTo>
                    <a:pt x="96" y="21"/>
                    <a:pt x="91" y="0"/>
                    <a:pt x="68" y="1"/>
                  </a:cubicBezTo>
                  <a:cubicBezTo>
                    <a:pt x="45" y="2"/>
                    <a:pt x="43" y="13"/>
                    <a:pt x="43" y="13"/>
                  </a:cubicBezTo>
                  <a:cubicBezTo>
                    <a:pt x="34" y="15"/>
                    <a:pt x="35" y="25"/>
                    <a:pt x="35" y="25"/>
                  </a:cubicBezTo>
                  <a:cubicBezTo>
                    <a:pt x="35" y="25"/>
                    <a:pt x="36" y="34"/>
                    <a:pt x="39" y="40"/>
                  </a:cubicBezTo>
                  <a:cubicBezTo>
                    <a:pt x="39" y="40"/>
                    <a:pt x="36" y="39"/>
                    <a:pt x="35" y="42"/>
                  </a:cubicBezTo>
                  <a:cubicBezTo>
                    <a:pt x="34" y="45"/>
                    <a:pt x="38" y="56"/>
                    <a:pt x="40" y="57"/>
                  </a:cubicBezTo>
                  <a:cubicBezTo>
                    <a:pt x="41" y="59"/>
                    <a:pt x="44" y="57"/>
                    <a:pt x="44" y="57"/>
                  </a:cubicBezTo>
                  <a:cubicBezTo>
                    <a:pt x="44" y="57"/>
                    <a:pt x="47" y="73"/>
                    <a:pt x="53" y="78"/>
                  </a:cubicBezTo>
                  <a:cubicBezTo>
                    <a:pt x="53" y="78"/>
                    <a:pt x="51" y="77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5" y="93"/>
                    <a:pt x="9" y="100"/>
                  </a:cubicBezTo>
                  <a:cubicBezTo>
                    <a:pt x="4" y="107"/>
                    <a:pt x="0" y="146"/>
                    <a:pt x="0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6" y="107"/>
                    <a:pt x="121" y="1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8"/>
            <p:cNvSpPr/>
            <p:nvPr/>
          </p:nvSpPr>
          <p:spPr bwMode="auto">
            <a:xfrm>
              <a:off x="4486275" y="-2289175"/>
              <a:ext cx="66675" cy="207963"/>
            </a:xfrm>
            <a:custGeom>
              <a:gdLst>
                <a:gd fmla="*/ 28 w 42" name="T0"/>
                <a:gd fmla="*/ 17 h 131" name="T1"/>
                <a:gd fmla="*/ 30 w 42" name="T2"/>
                <a:gd fmla="*/ 12 h 131" name="T3"/>
                <a:gd fmla="*/ 28 w 42" name="T4"/>
                <a:gd fmla="*/ 0 h 131" name="T5"/>
                <a:gd fmla="*/ 21 w 42" name="T6"/>
                <a:gd fmla="*/ 0 h 131" name="T7"/>
                <a:gd fmla="*/ 14 w 42" name="T8"/>
                <a:gd fmla="*/ 0 h 131" name="T9"/>
                <a:gd fmla="*/ 11 w 42" name="T10"/>
                <a:gd fmla="*/ 12 h 131" name="T11"/>
                <a:gd fmla="*/ 14 w 42" name="T12"/>
                <a:gd fmla="*/ 17 h 131" name="T13"/>
                <a:gd fmla="*/ 0 w 42" name="T14"/>
                <a:gd fmla="*/ 131 h 131" name="T15"/>
                <a:gd fmla="*/ 21 w 42" name="T16"/>
                <a:gd fmla="*/ 131 h 131" name="T17"/>
                <a:gd fmla="*/ 42 w 42" name="T18"/>
                <a:gd fmla="*/ 131 h 131" name="T19"/>
                <a:gd fmla="*/ 28 w 42" name="T20"/>
                <a:gd fmla="*/ 17 h 13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1" w="42">
                  <a:moveTo>
                    <a:pt x="28" y="17"/>
                  </a:moveTo>
                  <a:lnTo>
                    <a:pt x="30" y="12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11" y="12"/>
                  </a:lnTo>
                  <a:lnTo>
                    <a:pt x="14" y="17"/>
                  </a:lnTo>
                  <a:lnTo>
                    <a:pt x="0" y="131"/>
                  </a:lnTo>
                  <a:lnTo>
                    <a:pt x="21" y="131"/>
                  </a:lnTo>
                  <a:lnTo>
                    <a:pt x="42" y="131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9"/>
            <p:cNvSpPr/>
            <p:nvPr/>
          </p:nvSpPr>
          <p:spPr bwMode="auto">
            <a:xfrm>
              <a:off x="5203825" y="-1841500"/>
              <a:ext cx="488950" cy="550863"/>
            </a:xfrm>
            <a:custGeom>
              <a:gdLst>
                <a:gd fmla="*/ 121 w 130" name="T0"/>
                <a:gd fmla="*/ 100 h 146" name="T1"/>
                <a:gd fmla="*/ 82 w 130" name="T2"/>
                <a:gd fmla="*/ 82 h 146" name="T3"/>
                <a:gd fmla="*/ 82 w 130" name="T4"/>
                <a:gd fmla="*/ 73 h 146" name="T5"/>
                <a:gd fmla="*/ 76 w 130" name="T6"/>
                <a:gd fmla="*/ 78 h 146" name="T7"/>
                <a:gd fmla="*/ 86 w 130" name="T8"/>
                <a:gd fmla="*/ 57 h 146" name="T9"/>
                <a:gd fmla="*/ 90 w 130" name="T10"/>
                <a:gd fmla="*/ 57 h 146" name="T11"/>
                <a:gd fmla="*/ 95 w 130" name="T12"/>
                <a:gd fmla="*/ 42 h 146" name="T13"/>
                <a:gd fmla="*/ 91 w 130" name="T14"/>
                <a:gd fmla="*/ 40 h 146" name="T15"/>
                <a:gd fmla="*/ 95 w 130" name="T16"/>
                <a:gd fmla="*/ 25 h 146" name="T17"/>
                <a:gd fmla="*/ 68 w 130" name="T18"/>
                <a:gd fmla="*/ 1 h 146" name="T19"/>
                <a:gd fmla="*/ 43 w 130" name="T20"/>
                <a:gd fmla="*/ 13 h 146" name="T21"/>
                <a:gd fmla="*/ 35 w 130" name="T22"/>
                <a:gd fmla="*/ 25 h 146" name="T23"/>
                <a:gd fmla="*/ 39 w 130" name="T24"/>
                <a:gd fmla="*/ 40 h 146" name="T25"/>
                <a:gd fmla="*/ 35 w 130" name="T26"/>
                <a:gd fmla="*/ 42 h 146" name="T27"/>
                <a:gd fmla="*/ 39 w 130" name="T28"/>
                <a:gd fmla="*/ 57 h 146" name="T29"/>
                <a:gd fmla="*/ 44 w 130" name="T30"/>
                <a:gd fmla="*/ 57 h 146" name="T31"/>
                <a:gd fmla="*/ 53 w 130" name="T32"/>
                <a:gd fmla="*/ 78 h 146" name="T33"/>
                <a:gd fmla="*/ 48 w 130" name="T34"/>
                <a:gd fmla="*/ 73 h 146" name="T35"/>
                <a:gd fmla="*/ 48 w 130" name="T36"/>
                <a:gd fmla="*/ 82 h 146" name="T37"/>
                <a:gd fmla="*/ 9 w 130" name="T38"/>
                <a:gd fmla="*/ 100 h 146" name="T39"/>
                <a:gd fmla="*/ 0 w 130" name="T40"/>
                <a:gd fmla="*/ 146 h 146" name="T41"/>
                <a:gd fmla="*/ 65 w 130" name="T42"/>
                <a:gd fmla="*/ 146 h 146" name="T43"/>
                <a:gd fmla="*/ 130 w 130" name="T44"/>
                <a:gd fmla="*/ 146 h 146" name="T45"/>
                <a:gd fmla="*/ 121 w 130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30">
                  <a:moveTo>
                    <a:pt x="121" y="100"/>
                  </a:moveTo>
                  <a:cubicBezTo>
                    <a:pt x="115" y="92"/>
                    <a:pt x="82" y="82"/>
                    <a:pt x="82" y="82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79" y="77"/>
                    <a:pt x="76" y="78"/>
                    <a:pt x="76" y="78"/>
                  </a:cubicBezTo>
                  <a:cubicBezTo>
                    <a:pt x="83" y="72"/>
                    <a:pt x="86" y="57"/>
                    <a:pt x="86" y="57"/>
                  </a:cubicBezTo>
                  <a:cubicBezTo>
                    <a:pt x="86" y="57"/>
                    <a:pt x="89" y="59"/>
                    <a:pt x="90" y="57"/>
                  </a:cubicBezTo>
                  <a:cubicBezTo>
                    <a:pt x="92" y="56"/>
                    <a:pt x="96" y="45"/>
                    <a:pt x="95" y="42"/>
                  </a:cubicBezTo>
                  <a:cubicBezTo>
                    <a:pt x="94" y="39"/>
                    <a:pt x="91" y="40"/>
                    <a:pt x="91" y="40"/>
                  </a:cubicBezTo>
                  <a:cubicBezTo>
                    <a:pt x="94" y="34"/>
                    <a:pt x="95" y="25"/>
                    <a:pt x="95" y="25"/>
                  </a:cubicBezTo>
                  <a:cubicBezTo>
                    <a:pt x="95" y="21"/>
                    <a:pt x="91" y="0"/>
                    <a:pt x="68" y="1"/>
                  </a:cubicBezTo>
                  <a:cubicBezTo>
                    <a:pt x="45" y="2"/>
                    <a:pt x="43" y="13"/>
                    <a:pt x="43" y="13"/>
                  </a:cubicBezTo>
                  <a:cubicBezTo>
                    <a:pt x="34" y="15"/>
                    <a:pt x="35" y="25"/>
                    <a:pt x="35" y="25"/>
                  </a:cubicBezTo>
                  <a:cubicBezTo>
                    <a:pt x="35" y="25"/>
                    <a:pt x="35" y="34"/>
                    <a:pt x="39" y="40"/>
                  </a:cubicBezTo>
                  <a:cubicBezTo>
                    <a:pt x="39" y="40"/>
                    <a:pt x="36" y="39"/>
                    <a:pt x="35" y="42"/>
                  </a:cubicBezTo>
                  <a:cubicBezTo>
                    <a:pt x="34" y="45"/>
                    <a:pt x="38" y="56"/>
                    <a:pt x="39" y="57"/>
                  </a:cubicBezTo>
                  <a:cubicBezTo>
                    <a:pt x="41" y="59"/>
                    <a:pt x="44" y="57"/>
                    <a:pt x="44" y="57"/>
                  </a:cubicBezTo>
                  <a:cubicBezTo>
                    <a:pt x="44" y="57"/>
                    <a:pt x="47" y="72"/>
                    <a:pt x="53" y="78"/>
                  </a:cubicBezTo>
                  <a:cubicBezTo>
                    <a:pt x="53" y="78"/>
                    <a:pt x="50" y="77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5" y="92"/>
                    <a:pt x="9" y="100"/>
                  </a:cubicBezTo>
                  <a:cubicBezTo>
                    <a:pt x="3" y="107"/>
                    <a:pt x="0" y="146"/>
                    <a:pt x="0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6" y="107"/>
                    <a:pt x="121" y="1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10"/>
            <p:cNvSpPr/>
            <p:nvPr/>
          </p:nvSpPr>
          <p:spPr bwMode="auto">
            <a:xfrm>
              <a:off x="5410200" y="-1512888"/>
              <a:ext cx="71438" cy="206375"/>
            </a:xfrm>
            <a:custGeom>
              <a:gdLst>
                <a:gd fmla="*/ 31 w 45" name="T0"/>
                <a:gd fmla="*/ 14 h 130" name="T1"/>
                <a:gd fmla="*/ 34 w 45" name="T2"/>
                <a:gd fmla="*/ 12 h 130" name="T3"/>
                <a:gd fmla="*/ 31 w 45" name="T4"/>
                <a:gd fmla="*/ 0 h 130" name="T5"/>
                <a:gd fmla="*/ 24 w 45" name="T6"/>
                <a:gd fmla="*/ 0 h 130" name="T7"/>
                <a:gd fmla="*/ 17 w 45" name="T8"/>
                <a:gd fmla="*/ 0 h 130" name="T9"/>
                <a:gd fmla="*/ 15 w 45" name="T10"/>
                <a:gd fmla="*/ 12 h 130" name="T11"/>
                <a:gd fmla="*/ 17 w 45" name="T12"/>
                <a:gd fmla="*/ 14 h 130" name="T13"/>
                <a:gd fmla="*/ 0 w 45" name="T14"/>
                <a:gd fmla="*/ 130 h 130" name="T15"/>
                <a:gd fmla="*/ 24 w 45" name="T16"/>
                <a:gd fmla="*/ 130 h 130" name="T17"/>
                <a:gd fmla="*/ 45 w 45" name="T18"/>
                <a:gd fmla="*/ 130 h 130" name="T19"/>
                <a:gd fmla="*/ 31 w 45" name="T20"/>
                <a:gd fmla="*/ 14 h 13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0" w="45">
                  <a:moveTo>
                    <a:pt x="31" y="14"/>
                  </a:moveTo>
                  <a:lnTo>
                    <a:pt x="34" y="12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5" y="12"/>
                  </a:lnTo>
                  <a:lnTo>
                    <a:pt x="17" y="14"/>
                  </a:lnTo>
                  <a:lnTo>
                    <a:pt x="0" y="130"/>
                  </a:lnTo>
                  <a:lnTo>
                    <a:pt x="24" y="130"/>
                  </a:lnTo>
                  <a:lnTo>
                    <a:pt x="45" y="130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11"/>
            <p:cNvSpPr/>
            <p:nvPr/>
          </p:nvSpPr>
          <p:spPr bwMode="auto">
            <a:xfrm>
              <a:off x="5929313" y="-2292350"/>
              <a:ext cx="485775" cy="549275"/>
            </a:xfrm>
            <a:custGeom>
              <a:gdLst>
                <a:gd fmla="*/ 120 w 129" name="T0"/>
                <a:gd fmla="*/ 100 h 146" name="T1"/>
                <a:gd fmla="*/ 81 w 129" name="T2"/>
                <a:gd fmla="*/ 82 h 146" name="T3"/>
                <a:gd fmla="*/ 81 w 129" name="T4"/>
                <a:gd fmla="*/ 73 h 146" name="T5"/>
                <a:gd fmla="*/ 76 w 129" name="T6"/>
                <a:gd fmla="*/ 78 h 146" name="T7"/>
                <a:gd fmla="*/ 85 w 129" name="T8"/>
                <a:gd fmla="*/ 58 h 146" name="T9"/>
                <a:gd fmla="*/ 90 w 129" name="T10"/>
                <a:gd fmla="*/ 58 h 146" name="T11"/>
                <a:gd fmla="*/ 94 w 129" name="T12"/>
                <a:gd fmla="*/ 43 h 146" name="T13"/>
                <a:gd fmla="*/ 91 w 129" name="T14"/>
                <a:gd fmla="*/ 40 h 146" name="T15"/>
                <a:gd fmla="*/ 94 w 129" name="T16"/>
                <a:gd fmla="*/ 25 h 146" name="T17"/>
                <a:gd fmla="*/ 67 w 129" name="T18"/>
                <a:gd fmla="*/ 1 h 146" name="T19"/>
                <a:gd fmla="*/ 43 w 129" name="T20"/>
                <a:gd fmla="*/ 13 h 146" name="T21"/>
                <a:gd fmla="*/ 34 w 129" name="T22"/>
                <a:gd fmla="*/ 25 h 146" name="T23"/>
                <a:gd fmla="*/ 38 w 129" name="T24"/>
                <a:gd fmla="*/ 40 h 146" name="T25"/>
                <a:gd fmla="*/ 35 w 129" name="T26"/>
                <a:gd fmla="*/ 43 h 146" name="T27"/>
                <a:gd fmla="*/ 39 w 129" name="T28"/>
                <a:gd fmla="*/ 58 h 146" name="T29"/>
                <a:gd fmla="*/ 43 w 129" name="T30"/>
                <a:gd fmla="*/ 58 h 146" name="T31"/>
                <a:gd fmla="*/ 53 w 129" name="T32"/>
                <a:gd fmla="*/ 78 h 146" name="T33"/>
                <a:gd fmla="*/ 48 w 129" name="T34"/>
                <a:gd fmla="*/ 73 h 146" name="T35"/>
                <a:gd fmla="*/ 48 w 129" name="T36"/>
                <a:gd fmla="*/ 82 h 146" name="T37"/>
                <a:gd fmla="*/ 9 w 129" name="T38"/>
                <a:gd fmla="*/ 100 h 146" name="T39"/>
                <a:gd fmla="*/ 0 w 129" name="T40"/>
                <a:gd fmla="*/ 146 h 146" name="T41"/>
                <a:gd fmla="*/ 64 w 129" name="T42"/>
                <a:gd fmla="*/ 146 h 146" name="T43"/>
                <a:gd fmla="*/ 129 w 129" name="T44"/>
                <a:gd fmla="*/ 146 h 146" name="T45"/>
                <a:gd fmla="*/ 120 w 129" name="T46"/>
                <a:gd fmla="*/ 100 h 1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46" w="129">
                  <a:moveTo>
                    <a:pt x="120" y="100"/>
                  </a:moveTo>
                  <a:cubicBezTo>
                    <a:pt x="114" y="93"/>
                    <a:pt x="81" y="82"/>
                    <a:pt x="81" y="82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79" y="77"/>
                    <a:pt x="76" y="78"/>
                    <a:pt x="76" y="78"/>
                  </a:cubicBezTo>
                  <a:cubicBezTo>
                    <a:pt x="83" y="73"/>
                    <a:pt x="85" y="58"/>
                    <a:pt x="85" y="58"/>
                  </a:cubicBezTo>
                  <a:cubicBezTo>
                    <a:pt x="85" y="58"/>
                    <a:pt x="88" y="59"/>
                    <a:pt x="90" y="58"/>
                  </a:cubicBezTo>
                  <a:cubicBezTo>
                    <a:pt x="91" y="56"/>
                    <a:pt x="95" y="46"/>
                    <a:pt x="94" y="43"/>
                  </a:cubicBezTo>
                  <a:cubicBezTo>
                    <a:pt x="93" y="39"/>
                    <a:pt x="91" y="40"/>
                    <a:pt x="91" y="40"/>
                  </a:cubicBezTo>
                  <a:cubicBezTo>
                    <a:pt x="94" y="35"/>
                    <a:pt x="94" y="25"/>
                    <a:pt x="94" y="25"/>
                  </a:cubicBezTo>
                  <a:cubicBezTo>
                    <a:pt x="95" y="22"/>
                    <a:pt x="90" y="0"/>
                    <a:pt x="67" y="1"/>
                  </a:cubicBezTo>
                  <a:cubicBezTo>
                    <a:pt x="44" y="2"/>
                    <a:pt x="43" y="13"/>
                    <a:pt x="43" y="13"/>
                  </a:cubicBezTo>
                  <a:cubicBezTo>
                    <a:pt x="34" y="15"/>
                    <a:pt x="34" y="25"/>
                    <a:pt x="34" y="25"/>
                  </a:cubicBezTo>
                  <a:cubicBezTo>
                    <a:pt x="34" y="25"/>
                    <a:pt x="35" y="35"/>
                    <a:pt x="38" y="40"/>
                  </a:cubicBezTo>
                  <a:cubicBezTo>
                    <a:pt x="38" y="40"/>
                    <a:pt x="36" y="39"/>
                    <a:pt x="35" y="43"/>
                  </a:cubicBezTo>
                  <a:cubicBezTo>
                    <a:pt x="34" y="46"/>
                    <a:pt x="38" y="56"/>
                    <a:pt x="39" y="58"/>
                  </a:cubicBezTo>
                  <a:cubicBezTo>
                    <a:pt x="41" y="59"/>
                    <a:pt x="43" y="58"/>
                    <a:pt x="43" y="58"/>
                  </a:cubicBezTo>
                  <a:cubicBezTo>
                    <a:pt x="43" y="58"/>
                    <a:pt x="46" y="73"/>
                    <a:pt x="53" y="78"/>
                  </a:cubicBezTo>
                  <a:cubicBezTo>
                    <a:pt x="53" y="78"/>
                    <a:pt x="50" y="77"/>
                    <a:pt x="48" y="73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14" y="93"/>
                    <a:pt x="9" y="100"/>
                  </a:cubicBezTo>
                  <a:cubicBezTo>
                    <a:pt x="3" y="108"/>
                    <a:pt x="0" y="146"/>
                    <a:pt x="0" y="146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29" y="146"/>
                    <a:pt x="126" y="108"/>
                    <a:pt x="120" y="1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12"/>
            <p:cNvSpPr/>
            <p:nvPr/>
          </p:nvSpPr>
          <p:spPr bwMode="auto">
            <a:xfrm>
              <a:off x="6137275" y="-1965325"/>
              <a:ext cx="71438" cy="207963"/>
            </a:xfrm>
            <a:custGeom>
              <a:gdLst>
                <a:gd fmla="*/ 28 w 45" name="T0"/>
                <a:gd fmla="*/ 17 h 131" name="T1"/>
                <a:gd fmla="*/ 33 w 45" name="T2"/>
                <a:gd fmla="*/ 14 h 131" name="T3"/>
                <a:gd fmla="*/ 28 w 45" name="T4"/>
                <a:gd fmla="*/ 0 h 131" name="T5"/>
                <a:gd fmla="*/ 21 w 45" name="T6"/>
                <a:gd fmla="*/ 3 h 131" name="T7"/>
                <a:gd fmla="*/ 16 w 45" name="T8"/>
                <a:gd fmla="*/ 0 h 131" name="T9"/>
                <a:gd fmla="*/ 12 w 45" name="T10"/>
                <a:gd fmla="*/ 14 h 131" name="T11"/>
                <a:gd fmla="*/ 16 w 45" name="T12"/>
                <a:gd fmla="*/ 17 h 131" name="T13"/>
                <a:gd fmla="*/ 0 w 45" name="T14"/>
                <a:gd fmla="*/ 131 h 131" name="T15"/>
                <a:gd fmla="*/ 21 w 45" name="T16"/>
                <a:gd fmla="*/ 131 h 131" name="T17"/>
                <a:gd fmla="*/ 45 w 45" name="T18"/>
                <a:gd fmla="*/ 131 h 131" name="T19"/>
                <a:gd fmla="*/ 28 w 45" name="T20"/>
                <a:gd fmla="*/ 17 h 13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1" w="45">
                  <a:moveTo>
                    <a:pt x="28" y="17"/>
                  </a:moveTo>
                  <a:lnTo>
                    <a:pt x="33" y="14"/>
                  </a:lnTo>
                  <a:lnTo>
                    <a:pt x="28" y="0"/>
                  </a:lnTo>
                  <a:lnTo>
                    <a:pt x="21" y="3"/>
                  </a:lnTo>
                  <a:lnTo>
                    <a:pt x="16" y="0"/>
                  </a:lnTo>
                  <a:lnTo>
                    <a:pt x="12" y="14"/>
                  </a:lnTo>
                  <a:lnTo>
                    <a:pt x="16" y="17"/>
                  </a:lnTo>
                  <a:lnTo>
                    <a:pt x="0" y="131"/>
                  </a:lnTo>
                  <a:lnTo>
                    <a:pt x="21" y="131"/>
                  </a:lnTo>
                  <a:lnTo>
                    <a:pt x="45" y="131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13"/>
            <p:cNvSpPr/>
            <p:nvPr/>
          </p:nvSpPr>
          <p:spPr bwMode="auto">
            <a:xfrm>
              <a:off x="4176713" y="-1517650"/>
              <a:ext cx="598488" cy="677863"/>
            </a:xfrm>
            <a:custGeom>
              <a:gdLst>
                <a:gd fmla="*/ 148 w 159" name="T0"/>
                <a:gd fmla="*/ 124 h 180" name="T1"/>
                <a:gd fmla="*/ 100 w 159" name="T2"/>
                <a:gd fmla="*/ 101 h 180" name="T3"/>
                <a:gd fmla="*/ 100 w 159" name="T4"/>
                <a:gd fmla="*/ 90 h 180" name="T5"/>
                <a:gd fmla="*/ 94 w 159" name="T6"/>
                <a:gd fmla="*/ 97 h 180" name="T7"/>
                <a:gd fmla="*/ 105 w 159" name="T8"/>
                <a:gd fmla="*/ 71 h 180" name="T9"/>
                <a:gd fmla="*/ 111 w 159" name="T10"/>
                <a:gd fmla="*/ 71 h 180" name="T11"/>
                <a:gd fmla="*/ 116 w 159" name="T12"/>
                <a:gd fmla="*/ 53 h 180" name="T13"/>
                <a:gd fmla="*/ 112 w 159" name="T14"/>
                <a:gd fmla="*/ 50 h 180" name="T15"/>
                <a:gd fmla="*/ 117 w 159" name="T16"/>
                <a:gd fmla="*/ 32 h 180" name="T17"/>
                <a:gd fmla="*/ 83 w 159" name="T18"/>
                <a:gd fmla="*/ 2 h 180" name="T19"/>
                <a:gd fmla="*/ 53 w 159" name="T20"/>
                <a:gd fmla="*/ 16 h 180" name="T21"/>
                <a:gd fmla="*/ 42 w 159" name="T22"/>
                <a:gd fmla="*/ 32 h 180" name="T23"/>
                <a:gd fmla="*/ 47 w 159" name="T24"/>
                <a:gd fmla="*/ 50 h 180" name="T25"/>
                <a:gd fmla="*/ 43 w 159" name="T26"/>
                <a:gd fmla="*/ 53 h 180" name="T27"/>
                <a:gd fmla="*/ 48 w 159" name="T28"/>
                <a:gd fmla="*/ 71 h 180" name="T29"/>
                <a:gd fmla="*/ 54 w 159" name="T30"/>
                <a:gd fmla="*/ 71 h 180" name="T31"/>
                <a:gd fmla="*/ 65 w 159" name="T32"/>
                <a:gd fmla="*/ 97 h 180" name="T33"/>
                <a:gd fmla="*/ 59 w 159" name="T34"/>
                <a:gd fmla="*/ 90 h 180" name="T35"/>
                <a:gd fmla="*/ 59 w 159" name="T36"/>
                <a:gd fmla="*/ 101 h 180" name="T37"/>
                <a:gd fmla="*/ 11 w 159" name="T38"/>
                <a:gd fmla="*/ 124 h 180" name="T39"/>
                <a:gd fmla="*/ 0 w 159" name="T40"/>
                <a:gd fmla="*/ 180 h 180" name="T41"/>
                <a:gd fmla="*/ 79 w 159" name="T42"/>
                <a:gd fmla="*/ 180 h 180" name="T43"/>
                <a:gd fmla="*/ 159 w 159" name="T44"/>
                <a:gd fmla="*/ 180 h 180" name="T45"/>
                <a:gd fmla="*/ 148 w 159" name="T46"/>
                <a:gd fmla="*/ 124 h 180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80" w="159">
                  <a:moveTo>
                    <a:pt x="148" y="124"/>
                  </a:moveTo>
                  <a:cubicBezTo>
                    <a:pt x="141" y="115"/>
                    <a:pt x="100" y="101"/>
                    <a:pt x="100" y="101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97" y="96"/>
                    <a:pt x="94" y="97"/>
                    <a:pt x="94" y="97"/>
                  </a:cubicBezTo>
                  <a:cubicBezTo>
                    <a:pt x="102" y="90"/>
                    <a:pt x="105" y="71"/>
                    <a:pt x="105" y="71"/>
                  </a:cubicBezTo>
                  <a:cubicBezTo>
                    <a:pt x="105" y="71"/>
                    <a:pt x="109" y="73"/>
                    <a:pt x="111" y="71"/>
                  </a:cubicBezTo>
                  <a:cubicBezTo>
                    <a:pt x="113" y="69"/>
                    <a:pt x="117" y="56"/>
                    <a:pt x="116" y="53"/>
                  </a:cubicBezTo>
                  <a:cubicBezTo>
                    <a:pt x="115" y="49"/>
                    <a:pt x="112" y="50"/>
                    <a:pt x="112" y="50"/>
                  </a:cubicBezTo>
                  <a:cubicBezTo>
                    <a:pt x="116" y="43"/>
                    <a:pt x="117" y="32"/>
                    <a:pt x="117" y="32"/>
                  </a:cubicBezTo>
                  <a:cubicBezTo>
                    <a:pt x="117" y="27"/>
                    <a:pt x="111" y="0"/>
                    <a:pt x="83" y="2"/>
                  </a:cubicBezTo>
                  <a:cubicBezTo>
                    <a:pt x="55" y="3"/>
                    <a:pt x="53" y="16"/>
                    <a:pt x="53" y="16"/>
                  </a:cubicBezTo>
                  <a:cubicBezTo>
                    <a:pt x="41" y="19"/>
                    <a:pt x="42" y="32"/>
                    <a:pt x="42" y="32"/>
                  </a:cubicBezTo>
                  <a:cubicBezTo>
                    <a:pt x="42" y="32"/>
                    <a:pt x="43" y="43"/>
                    <a:pt x="47" y="50"/>
                  </a:cubicBezTo>
                  <a:cubicBezTo>
                    <a:pt x="47" y="50"/>
                    <a:pt x="44" y="49"/>
                    <a:pt x="43" y="53"/>
                  </a:cubicBezTo>
                  <a:cubicBezTo>
                    <a:pt x="42" y="56"/>
                    <a:pt x="46" y="69"/>
                    <a:pt x="48" y="71"/>
                  </a:cubicBezTo>
                  <a:cubicBezTo>
                    <a:pt x="50" y="73"/>
                    <a:pt x="54" y="71"/>
                    <a:pt x="54" y="71"/>
                  </a:cubicBezTo>
                  <a:cubicBezTo>
                    <a:pt x="54" y="71"/>
                    <a:pt x="57" y="90"/>
                    <a:pt x="65" y="97"/>
                  </a:cubicBezTo>
                  <a:cubicBezTo>
                    <a:pt x="65" y="97"/>
                    <a:pt x="62" y="96"/>
                    <a:pt x="59" y="90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18" y="115"/>
                    <a:pt x="11" y="124"/>
                  </a:cubicBezTo>
                  <a:cubicBezTo>
                    <a:pt x="4" y="133"/>
                    <a:pt x="0" y="180"/>
                    <a:pt x="0" y="180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159" y="180"/>
                    <a:pt x="159" y="180"/>
                    <a:pt x="159" y="180"/>
                  </a:cubicBezTo>
                  <a:cubicBezTo>
                    <a:pt x="159" y="180"/>
                    <a:pt x="155" y="133"/>
                    <a:pt x="148" y="1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14"/>
            <p:cNvSpPr/>
            <p:nvPr/>
          </p:nvSpPr>
          <p:spPr bwMode="auto">
            <a:xfrm>
              <a:off x="4432300" y="-1111250"/>
              <a:ext cx="87313" cy="252413"/>
            </a:xfrm>
            <a:custGeom>
              <a:gdLst>
                <a:gd fmla="*/ 36 w 55" name="T0"/>
                <a:gd fmla="*/ 19 h 159" name="T1"/>
                <a:gd fmla="*/ 41 w 55" name="T2"/>
                <a:gd fmla="*/ 15 h 159" name="T3"/>
                <a:gd fmla="*/ 36 w 55" name="T4"/>
                <a:gd fmla="*/ 0 h 159" name="T5"/>
                <a:gd fmla="*/ 26 w 55" name="T6"/>
                <a:gd fmla="*/ 0 h 159" name="T7"/>
                <a:gd fmla="*/ 19 w 55" name="T8"/>
                <a:gd fmla="*/ 0 h 159" name="T9"/>
                <a:gd fmla="*/ 15 w 55" name="T10"/>
                <a:gd fmla="*/ 15 h 159" name="T11"/>
                <a:gd fmla="*/ 19 w 55" name="T12"/>
                <a:gd fmla="*/ 19 h 159" name="T13"/>
                <a:gd fmla="*/ 0 w 55" name="T14"/>
                <a:gd fmla="*/ 159 h 159" name="T15"/>
                <a:gd fmla="*/ 26 w 55" name="T16"/>
                <a:gd fmla="*/ 159 h 159" name="T17"/>
                <a:gd fmla="*/ 55 w 55" name="T18"/>
                <a:gd fmla="*/ 159 h 159" name="T19"/>
                <a:gd fmla="*/ 36 w 55" name="T20"/>
                <a:gd fmla="*/ 19 h 15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59" w="55">
                  <a:moveTo>
                    <a:pt x="36" y="19"/>
                  </a:moveTo>
                  <a:lnTo>
                    <a:pt x="41" y="15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5" y="15"/>
                  </a:lnTo>
                  <a:lnTo>
                    <a:pt x="19" y="19"/>
                  </a:lnTo>
                  <a:lnTo>
                    <a:pt x="0" y="159"/>
                  </a:lnTo>
                  <a:lnTo>
                    <a:pt x="26" y="159"/>
                  </a:lnTo>
                  <a:lnTo>
                    <a:pt x="55" y="159"/>
                  </a:lnTo>
                  <a:lnTo>
                    <a:pt x="3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15"/>
            <p:cNvSpPr/>
            <p:nvPr/>
          </p:nvSpPr>
          <p:spPr bwMode="auto">
            <a:xfrm>
              <a:off x="3022600" y="-1046163"/>
              <a:ext cx="771525" cy="873125"/>
            </a:xfrm>
            <a:custGeom>
              <a:gdLst>
                <a:gd fmla="*/ 191 w 205" name="T0"/>
                <a:gd fmla="*/ 159 h 232" name="T1"/>
                <a:gd fmla="*/ 129 w 205" name="T2"/>
                <a:gd fmla="*/ 130 h 232" name="T3"/>
                <a:gd fmla="*/ 129 w 205" name="T4"/>
                <a:gd fmla="*/ 116 h 232" name="T5"/>
                <a:gd fmla="*/ 121 w 205" name="T6"/>
                <a:gd fmla="*/ 124 h 232" name="T7"/>
                <a:gd fmla="*/ 136 w 205" name="T8"/>
                <a:gd fmla="*/ 92 h 232" name="T9"/>
                <a:gd fmla="*/ 143 w 205" name="T10"/>
                <a:gd fmla="*/ 92 h 232" name="T11"/>
                <a:gd fmla="*/ 150 w 205" name="T12"/>
                <a:gd fmla="*/ 68 h 232" name="T13"/>
                <a:gd fmla="*/ 144 w 205" name="T14"/>
                <a:gd fmla="*/ 64 h 232" name="T15"/>
                <a:gd fmla="*/ 150 w 205" name="T16"/>
                <a:gd fmla="*/ 41 h 232" name="T17"/>
                <a:gd fmla="*/ 107 w 205" name="T18"/>
                <a:gd fmla="*/ 2 h 232" name="T19"/>
                <a:gd fmla="*/ 68 w 205" name="T20"/>
                <a:gd fmla="*/ 21 h 232" name="T21"/>
                <a:gd fmla="*/ 55 w 205" name="T22"/>
                <a:gd fmla="*/ 41 h 232" name="T23"/>
                <a:gd fmla="*/ 61 w 205" name="T24"/>
                <a:gd fmla="*/ 64 h 232" name="T25"/>
                <a:gd fmla="*/ 56 w 205" name="T26"/>
                <a:gd fmla="*/ 68 h 232" name="T27"/>
                <a:gd fmla="*/ 63 w 205" name="T28"/>
                <a:gd fmla="*/ 92 h 232" name="T29"/>
                <a:gd fmla="*/ 70 w 205" name="T30"/>
                <a:gd fmla="*/ 92 h 232" name="T31"/>
                <a:gd fmla="*/ 84 w 205" name="T32"/>
                <a:gd fmla="*/ 124 h 232" name="T33"/>
                <a:gd fmla="*/ 76 w 205" name="T34"/>
                <a:gd fmla="*/ 116 h 232" name="T35"/>
                <a:gd fmla="*/ 76 w 205" name="T36"/>
                <a:gd fmla="*/ 130 h 232" name="T37"/>
                <a:gd fmla="*/ 15 w 205" name="T38"/>
                <a:gd fmla="*/ 159 h 232" name="T39"/>
                <a:gd fmla="*/ 0 w 205" name="T40"/>
                <a:gd fmla="*/ 232 h 232" name="T41"/>
                <a:gd fmla="*/ 103 w 205" name="T42"/>
                <a:gd fmla="*/ 232 h 232" name="T43"/>
                <a:gd fmla="*/ 205 w 205" name="T44"/>
                <a:gd fmla="*/ 232 h 232" name="T45"/>
                <a:gd fmla="*/ 191 w 205" name="T46"/>
                <a:gd fmla="*/ 159 h 232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231" w="205">
                  <a:moveTo>
                    <a:pt x="191" y="159"/>
                  </a:moveTo>
                  <a:cubicBezTo>
                    <a:pt x="182" y="147"/>
                    <a:pt x="129" y="130"/>
                    <a:pt x="129" y="130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25" y="123"/>
                    <a:pt x="121" y="124"/>
                    <a:pt x="121" y="124"/>
                  </a:cubicBezTo>
                  <a:cubicBezTo>
                    <a:pt x="132" y="116"/>
                    <a:pt x="136" y="92"/>
                    <a:pt x="136" y="92"/>
                  </a:cubicBezTo>
                  <a:cubicBezTo>
                    <a:pt x="136" y="92"/>
                    <a:pt x="140" y="95"/>
                    <a:pt x="143" y="92"/>
                  </a:cubicBezTo>
                  <a:cubicBezTo>
                    <a:pt x="145" y="89"/>
                    <a:pt x="151" y="73"/>
                    <a:pt x="150" y="68"/>
                  </a:cubicBezTo>
                  <a:cubicBezTo>
                    <a:pt x="148" y="63"/>
                    <a:pt x="144" y="64"/>
                    <a:pt x="144" y="64"/>
                  </a:cubicBezTo>
                  <a:cubicBezTo>
                    <a:pt x="149" y="55"/>
                    <a:pt x="150" y="41"/>
                    <a:pt x="150" y="41"/>
                  </a:cubicBezTo>
                  <a:cubicBezTo>
                    <a:pt x="151" y="35"/>
                    <a:pt x="144" y="0"/>
                    <a:pt x="107" y="2"/>
                  </a:cubicBezTo>
                  <a:cubicBezTo>
                    <a:pt x="71" y="4"/>
                    <a:pt x="68" y="21"/>
                    <a:pt x="68" y="21"/>
                  </a:cubicBezTo>
                  <a:cubicBezTo>
                    <a:pt x="54" y="25"/>
                    <a:pt x="55" y="41"/>
                    <a:pt x="55" y="41"/>
                  </a:cubicBezTo>
                  <a:cubicBezTo>
                    <a:pt x="55" y="41"/>
                    <a:pt x="56" y="55"/>
                    <a:pt x="61" y="64"/>
                  </a:cubicBezTo>
                  <a:cubicBezTo>
                    <a:pt x="61" y="64"/>
                    <a:pt x="57" y="63"/>
                    <a:pt x="56" y="68"/>
                  </a:cubicBezTo>
                  <a:cubicBezTo>
                    <a:pt x="54" y="73"/>
                    <a:pt x="60" y="89"/>
                    <a:pt x="63" y="92"/>
                  </a:cubicBezTo>
                  <a:cubicBezTo>
                    <a:pt x="65" y="95"/>
                    <a:pt x="70" y="92"/>
                    <a:pt x="70" y="92"/>
                  </a:cubicBezTo>
                  <a:cubicBezTo>
                    <a:pt x="70" y="92"/>
                    <a:pt x="74" y="116"/>
                    <a:pt x="84" y="124"/>
                  </a:cubicBezTo>
                  <a:cubicBezTo>
                    <a:pt x="84" y="124"/>
                    <a:pt x="80" y="123"/>
                    <a:pt x="76" y="116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6" y="130"/>
                    <a:pt x="24" y="147"/>
                    <a:pt x="15" y="159"/>
                  </a:cubicBezTo>
                  <a:cubicBezTo>
                    <a:pt x="6" y="171"/>
                    <a:pt x="0" y="232"/>
                    <a:pt x="0" y="232"/>
                  </a:cubicBezTo>
                  <a:cubicBezTo>
                    <a:pt x="103" y="232"/>
                    <a:pt x="103" y="232"/>
                    <a:pt x="103" y="232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05" y="232"/>
                    <a:pt x="200" y="171"/>
                    <a:pt x="191" y="1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16"/>
            <p:cNvSpPr/>
            <p:nvPr/>
          </p:nvSpPr>
          <p:spPr bwMode="auto">
            <a:xfrm>
              <a:off x="3352800" y="-527050"/>
              <a:ext cx="109538" cy="327025"/>
            </a:xfrm>
            <a:custGeom>
              <a:gdLst>
                <a:gd fmla="*/ 45 w 69" name="T0"/>
                <a:gd fmla="*/ 26 h 206" name="T1"/>
                <a:gd fmla="*/ 50 w 69" name="T2"/>
                <a:gd fmla="*/ 21 h 206" name="T3"/>
                <a:gd fmla="*/ 45 w 69" name="T4"/>
                <a:gd fmla="*/ 0 h 206" name="T5"/>
                <a:gd fmla="*/ 36 w 69" name="T6"/>
                <a:gd fmla="*/ 2 h 206" name="T7"/>
                <a:gd fmla="*/ 24 w 69" name="T8"/>
                <a:gd fmla="*/ 0 h 206" name="T9"/>
                <a:gd fmla="*/ 19 w 69" name="T10"/>
                <a:gd fmla="*/ 21 h 206" name="T11"/>
                <a:gd fmla="*/ 24 w 69" name="T12"/>
                <a:gd fmla="*/ 26 h 206" name="T13"/>
                <a:gd fmla="*/ 0 w 69" name="T14"/>
                <a:gd fmla="*/ 206 h 206" name="T15"/>
                <a:gd fmla="*/ 36 w 69" name="T16"/>
                <a:gd fmla="*/ 206 h 206" name="T17"/>
                <a:gd fmla="*/ 69 w 69" name="T18"/>
                <a:gd fmla="*/ 206 h 206" name="T19"/>
                <a:gd fmla="*/ 45 w 69" name="T20"/>
                <a:gd fmla="*/ 26 h 20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06" w="69">
                  <a:moveTo>
                    <a:pt x="45" y="26"/>
                  </a:moveTo>
                  <a:lnTo>
                    <a:pt x="50" y="21"/>
                  </a:lnTo>
                  <a:lnTo>
                    <a:pt x="45" y="0"/>
                  </a:lnTo>
                  <a:lnTo>
                    <a:pt x="36" y="2"/>
                  </a:lnTo>
                  <a:lnTo>
                    <a:pt x="24" y="0"/>
                  </a:lnTo>
                  <a:lnTo>
                    <a:pt x="19" y="21"/>
                  </a:lnTo>
                  <a:lnTo>
                    <a:pt x="24" y="26"/>
                  </a:lnTo>
                  <a:lnTo>
                    <a:pt x="0" y="206"/>
                  </a:lnTo>
                  <a:lnTo>
                    <a:pt x="36" y="206"/>
                  </a:lnTo>
                  <a:lnTo>
                    <a:pt x="69" y="206"/>
                  </a:lnTo>
                  <a:lnTo>
                    <a:pt x="45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19"/>
            <p:cNvSpPr/>
            <p:nvPr/>
          </p:nvSpPr>
          <p:spPr bwMode="auto">
            <a:xfrm>
              <a:off x="5643563" y="-1795463"/>
              <a:ext cx="327025" cy="500063"/>
            </a:xfrm>
            <a:custGeom>
              <a:gdLst>
                <a:gd fmla="*/ 6 w 87" name="T0"/>
                <a:gd fmla="*/ 133 h 133" name="T1"/>
                <a:gd fmla="*/ 3 w 87" name="T2"/>
                <a:gd fmla="*/ 132 h 133" name="T3"/>
                <a:gd fmla="*/ 1 w 87" name="T4"/>
                <a:gd fmla="*/ 124 h 133" name="T5"/>
                <a:gd fmla="*/ 77 w 87" name="T6"/>
                <a:gd fmla="*/ 3 h 133" name="T7"/>
                <a:gd fmla="*/ 84 w 87" name="T8"/>
                <a:gd fmla="*/ 2 h 133" name="T9"/>
                <a:gd fmla="*/ 86 w 87" name="T10"/>
                <a:gd fmla="*/ 9 h 133" name="T11"/>
                <a:gd fmla="*/ 10 w 87" name="T12"/>
                <a:gd fmla="*/ 130 h 133" name="T13"/>
                <a:gd fmla="*/ 6 w 87" name="T14"/>
                <a:gd fmla="*/ 133 h 13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33" w="87">
                  <a:moveTo>
                    <a:pt x="6" y="133"/>
                  </a:moveTo>
                  <a:cubicBezTo>
                    <a:pt x="5" y="133"/>
                    <a:pt x="4" y="132"/>
                    <a:pt x="3" y="132"/>
                  </a:cubicBezTo>
                  <a:cubicBezTo>
                    <a:pt x="0" y="130"/>
                    <a:pt x="0" y="127"/>
                    <a:pt x="1" y="124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82" y="0"/>
                    <a:pt x="84" y="2"/>
                  </a:cubicBezTo>
                  <a:cubicBezTo>
                    <a:pt x="87" y="3"/>
                    <a:pt x="87" y="6"/>
                    <a:pt x="86" y="9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9" y="132"/>
                    <a:pt x="7" y="133"/>
                    <a:pt x="6" y="1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20"/>
            <p:cNvSpPr/>
            <p:nvPr/>
          </p:nvSpPr>
          <p:spPr bwMode="auto">
            <a:xfrm>
              <a:off x="2981325" y="-1603375"/>
              <a:ext cx="1236663" cy="1427163"/>
            </a:xfrm>
            <a:custGeom>
              <a:gdLst>
                <a:gd fmla="*/ 205 w 329" name="T0"/>
                <a:gd fmla="*/ 379 h 379" name="T1"/>
                <a:gd fmla="*/ 202 w 329" name="T2"/>
                <a:gd fmla="*/ 378 h 379" name="T3"/>
                <a:gd fmla="*/ 200 w 329" name="T4"/>
                <a:gd fmla="*/ 370 h 379" name="T5"/>
                <a:gd fmla="*/ 316 w 329" name="T6"/>
                <a:gd fmla="*/ 201 h 379" name="T7"/>
                <a:gd fmla="*/ 3 w 329" name="T8"/>
                <a:gd fmla="*/ 10 h 379" name="T9"/>
                <a:gd fmla="*/ 1 w 329" name="T10"/>
                <a:gd fmla="*/ 3 h 379" name="T11"/>
                <a:gd fmla="*/ 9 w 329" name="T12"/>
                <a:gd fmla="*/ 1 h 379" name="T13"/>
                <a:gd fmla="*/ 327 w 329" name="T14"/>
                <a:gd fmla="*/ 195 h 379" name="T15"/>
                <a:gd fmla="*/ 329 w 329" name="T16"/>
                <a:gd fmla="*/ 198 h 379" name="T17"/>
                <a:gd fmla="*/ 328 w 329" name="T18"/>
                <a:gd fmla="*/ 202 h 379" name="T19"/>
                <a:gd fmla="*/ 209 w 329" name="T20"/>
                <a:gd fmla="*/ 376 h 379" name="T21"/>
                <a:gd fmla="*/ 205 w 329" name="T22"/>
                <a:gd fmla="*/ 379 h 37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79" w="329">
                  <a:moveTo>
                    <a:pt x="205" y="379"/>
                  </a:moveTo>
                  <a:cubicBezTo>
                    <a:pt x="204" y="379"/>
                    <a:pt x="203" y="378"/>
                    <a:pt x="202" y="378"/>
                  </a:cubicBezTo>
                  <a:cubicBezTo>
                    <a:pt x="199" y="376"/>
                    <a:pt x="199" y="373"/>
                    <a:pt x="200" y="370"/>
                  </a:cubicBezTo>
                  <a:cubicBezTo>
                    <a:pt x="316" y="201"/>
                    <a:pt x="316" y="201"/>
                    <a:pt x="316" y="20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9"/>
                    <a:pt x="0" y="6"/>
                    <a:pt x="1" y="3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327" y="195"/>
                    <a:pt x="327" y="195"/>
                    <a:pt x="327" y="195"/>
                  </a:cubicBezTo>
                  <a:cubicBezTo>
                    <a:pt x="328" y="195"/>
                    <a:pt x="329" y="197"/>
                    <a:pt x="329" y="198"/>
                  </a:cubicBezTo>
                  <a:cubicBezTo>
                    <a:pt x="329" y="200"/>
                    <a:pt x="329" y="201"/>
                    <a:pt x="328" y="202"/>
                  </a:cubicBezTo>
                  <a:cubicBezTo>
                    <a:pt x="209" y="376"/>
                    <a:pt x="209" y="376"/>
                    <a:pt x="209" y="376"/>
                  </a:cubicBezTo>
                  <a:cubicBezTo>
                    <a:pt x="208" y="378"/>
                    <a:pt x="206" y="379"/>
                    <a:pt x="205" y="3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21"/>
            <p:cNvSpPr/>
            <p:nvPr/>
          </p:nvSpPr>
          <p:spPr bwMode="auto">
            <a:xfrm>
              <a:off x="4717155" y="-2128184"/>
              <a:ext cx="526618" cy="1281314"/>
            </a:xfrm>
            <a:custGeom>
              <a:gdLst>
                <a:gd fmla="*/ 97 w 141" name="T0"/>
                <a:gd fmla="*/ 661 h 661" name="T1"/>
                <a:gd fmla="*/ 92 w 141" name="T2"/>
                <a:gd fmla="*/ 657 h 661" name="T3"/>
                <a:gd fmla="*/ 8 w 141" name="T4"/>
                <a:gd fmla="*/ 341 h 661" name="T5"/>
                <a:gd fmla="*/ 9 w 141" name="T6"/>
                <a:gd fmla="*/ 335 h 661" name="T7"/>
                <a:gd fmla="*/ 128 w 141" name="T8"/>
                <a:gd fmla="*/ 218 h 661" name="T9"/>
                <a:gd fmla="*/ 1 w 141" name="T10"/>
                <a:gd fmla="*/ 9 h 661" name="T11"/>
                <a:gd fmla="*/ 3 w 141" name="T12"/>
                <a:gd fmla="*/ 1 h 661" name="T13"/>
                <a:gd fmla="*/ 10 w 141" name="T14"/>
                <a:gd fmla="*/ 3 h 661" name="T15"/>
                <a:gd fmla="*/ 140 w 141" name="T16"/>
                <a:gd fmla="*/ 216 h 661" name="T17"/>
                <a:gd fmla="*/ 139 w 141" name="T18"/>
                <a:gd fmla="*/ 223 h 661" name="T19"/>
                <a:gd fmla="*/ 19 w 141" name="T20"/>
                <a:gd fmla="*/ 341 h 661" name="T21"/>
                <a:gd fmla="*/ 102 w 141" name="T22"/>
                <a:gd fmla="*/ 654 h 661" name="T23"/>
                <a:gd fmla="*/ 99 w 141" name="T24"/>
                <a:gd fmla="*/ 660 h 661" name="T25"/>
                <a:gd fmla="*/ 97 w 141" name="T26"/>
                <a:gd fmla="*/ 661 h 661" name="T27"/>
                <a:gd fmla="*/ 1314 w 10000" name="connsiteX0"/>
                <a:gd fmla="*/ 5187 h 5187" name="connsiteY0"/>
                <a:gd fmla="*/ 528 w 10000" name="connsiteX1"/>
                <a:gd fmla="*/ 5187 h 5187" name="connsiteY1"/>
                <a:gd fmla="*/ 599 w 10000" name="connsiteX2"/>
                <a:gd fmla="*/ 5094 h 5187" name="connsiteY2"/>
                <a:gd fmla="*/ 9097 w 10000" name="connsiteX3"/>
                <a:gd fmla="*/ 3312 h 5187" name="connsiteY3"/>
                <a:gd fmla="*/ 28 w 10000" name="connsiteX4"/>
                <a:gd fmla="*/ 128 h 5187" name="connsiteY4"/>
                <a:gd fmla="*/ 171 w 10000" name="connsiteX5"/>
                <a:gd fmla="*/ 6 h 5187" name="connsiteY5"/>
                <a:gd fmla="*/ 671 w 10000" name="connsiteX6"/>
                <a:gd fmla="*/ 36 h 5187" name="connsiteY6"/>
                <a:gd fmla="*/ 9954 w 10000" name="connsiteX7"/>
                <a:gd fmla="*/ 3282 h 5187" name="connsiteY7"/>
                <a:gd fmla="*/ 9882 w 10000" name="connsiteX8"/>
                <a:gd fmla="*/ 3389 h 5187" name="connsiteY8"/>
                <a:gd fmla="*/ 1314 w 10000" name="connsiteX9"/>
                <a:gd fmla="*/ 5187 h 5187" name="connsiteY9"/>
                <a:gd fmla="*/ 1314 w 10000" name="connsiteX10"/>
                <a:gd fmla="*/ 5000 h 9640" name="connsiteY10"/>
                <a:gd fmla="*/ 7240 w 10000" name="connsiteX11"/>
                <a:gd fmla="*/ 9596 h 10195" name="connsiteY11"/>
                <a:gd fmla="*/ 6978 w 9932" name="connsiteX12"/>
                <a:gd fmla="*/ 9976 h 10301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187" w="10000">
                  <a:moveTo>
                    <a:pt x="1314" y="5187"/>
                  </a:moveTo>
                  <a:lnTo>
                    <a:pt x="528" y="5187"/>
                  </a:lnTo>
                  <a:cubicBezTo>
                    <a:pt x="456" y="5156"/>
                    <a:pt x="528" y="5124"/>
                    <a:pt x="599" y="5094"/>
                  </a:cubicBezTo>
                  <a:lnTo>
                    <a:pt x="9097" y="3312"/>
                  </a:lnTo>
                  <a:lnTo>
                    <a:pt x="28" y="128"/>
                  </a:lnTo>
                  <a:cubicBezTo>
                    <a:pt x="-43" y="83"/>
                    <a:pt x="28" y="36"/>
                    <a:pt x="171" y="6"/>
                  </a:cubicBezTo>
                  <a:cubicBezTo>
                    <a:pt x="386" y="-9"/>
                    <a:pt x="599" y="6"/>
                    <a:pt x="671" y="36"/>
                  </a:cubicBezTo>
                  <a:lnTo>
                    <a:pt x="9954" y="3282"/>
                  </a:lnTo>
                  <a:cubicBezTo>
                    <a:pt x="10025" y="3312"/>
                    <a:pt x="10025" y="3358"/>
                    <a:pt x="9882" y="3389"/>
                  </a:cubicBezTo>
                  <a:lnTo>
                    <a:pt x="1314" y="51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62" name="矩形 61"/>
          <p:cNvSpPr/>
          <p:nvPr/>
        </p:nvSpPr>
        <p:spPr>
          <a:xfrm>
            <a:off x="1447800" y="3395557"/>
            <a:ext cx="37338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400">
                <a:solidFill>
                  <a:schemeClr val="accent1"/>
                </a:solidFill>
                <a:cs typeface="+mn-ea"/>
                <a:sym typeface="+mn-lt"/>
              </a:rPr>
              <a:t>沟通就是思想和情感在个人或群体间传递</a:t>
            </a:r>
          </a:p>
          <a:p>
            <a:pPr>
              <a:lnSpc>
                <a:spcPct val="150000"/>
              </a:lnSpc>
            </a:pPr>
            <a:r>
              <a:rPr altLang="en-US" lang="zh-CN" smtClean="0" sz="1400">
                <a:solidFill>
                  <a:schemeClr val="accent1"/>
                </a:solidFill>
                <a:cs typeface="+mn-ea"/>
                <a:sym typeface="+mn-lt"/>
              </a:rPr>
              <a:t>并达成共同协议的过程</a:t>
            </a:r>
          </a:p>
        </p:txBody>
      </p:sp>
    </p:spTree>
    <p:extLst>
      <p:ext uri="{BB962C8B-B14F-4D97-AF65-F5344CB8AC3E}">
        <p14:creationId val="1831198969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4"/>
      <p:bldP grpId="0" spid="25"/>
      <p:bldP grpId="0" spid="27"/>
      <p:bldP grpId="0" spid="28"/>
      <p:bldP grpId="0" spid="34"/>
      <p:bldP grpId="0" spid="35"/>
      <p:bldP grpId="0" spid="36"/>
      <p:bldP grpId="0" spid="37"/>
      <p:bldP grpId="0" spid="6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7" name="任意多边形 1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29438"/>
            <a:ext cx="5105400" cy="8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ru-RU" b="1" lang="zh-CN" smtClean="0" spc="600" sz="5400">
                <a:solidFill>
                  <a:schemeClr val="accent1"/>
                </a:solidFill>
                <a:latin typeface="+mj-ea"/>
                <a:ea typeface="+mj-ea"/>
              </a:rPr>
              <a:t>如何理解沟通 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123950"/>
            <a:ext cx="2442321" cy="68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lang="zh-CN" smtClean="0" spc="300" sz="4000">
                <a:solidFill>
                  <a:schemeClr val="accent1"/>
                </a:solidFill>
                <a:latin typeface="+mj-ea"/>
                <a:ea typeface="+mj-ea"/>
              </a:rPr>
              <a:t>第一部分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2639373"/>
            <a:ext cx="48006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accent1"/>
                </a:solidFill>
              </a:rPr>
              <a:t>communication skills training course workplace communication skills training course workplace communication skills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3158128"/>
            <a:ext cx="323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20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COMMUNICATION SKILLS</a:t>
            </a:r>
          </a:p>
        </p:txBody>
      </p:sp>
    </p:spTree>
    <p:extLst>
      <p:ext uri="{BB962C8B-B14F-4D97-AF65-F5344CB8AC3E}">
        <p14:creationId val="2228938184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7"/>
      <p:bldP grpId="0" spid="13"/>
      <p:bldP grpId="0" spid="14"/>
      <p:bldP grpId="0" spid="15"/>
      <p:bldP grpId="0" spid="1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/>
          <p:cNvGrpSpPr/>
          <p:nvPr/>
        </p:nvGrpSpPr>
        <p:grpSpPr>
          <a:xfrm>
            <a:off x="783769" y="1336714"/>
            <a:ext cx="7369631" cy="386337"/>
            <a:chOff x="996241" y="5385680"/>
            <a:chExt cx="7416824" cy="823912"/>
          </a:xfrm>
          <a:solidFill>
            <a:schemeClr val="accent1"/>
          </a:solidFill>
        </p:grpSpPr>
        <p:sp>
          <p:nvSpPr>
            <p:cNvPr id="11" name="矩形 10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pPr algn="ctr"/>
              <a:endParaRPr altLang="en-US" kumimoji="1" lang="zh-CN" sz="21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111731" y="5422015"/>
              <a:ext cx="7103552" cy="738419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r>
                <a:rPr altLang="en-US" lang="zh-CN" smtClean="0" sz="2100">
                  <a:latin typeface="+mn-lt"/>
                  <a:ea typeface="+mn-ea"/>
                  <a:cs typeface="+mn-ea"/>
                  <a:sym typeface="+mn-lt"/>
                </a:rPr>
                <a:t>理解沟通能力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84297" y="1962150"/>
            <a:ext cx="3712029" cy="491893"/>
            <a:chOff x="996241" y="5385680"/>
            <a:chExt cx="7416824" cy="1049023"/>
          </a:xfrm>
          <a:solidFill>
            <a:schemeClr val="accent1"/>
          </a:solidFill>
        </p:grpSpPr>
        <p:sp>
          <p:nvSpPr>
            <p:cNvPr id="15" name="矩形 14"/>
            <p:cNvSpPr/>
            <p:nvPr/>
          </p:nvSpPr>
          <p:spPr>
            <a:xfrm>
              <a:off x="996241" y="5385680"/>
              <a:ext cx="7416824" cy="1049023"/>
            </a:xfrm>
            <a:prstGeom prst="rect">
              <a:avLst/>
            </a:prstGeom>
            <a:solidFill>
              <a:schemeClr val="accent2"/>
            </a:solidFill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pPr algn="ctr"/>
              <a:endParaRPr altLang="en-US" kumimoji="1" lang="zh-CN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905516" y="5540978"/>
              <a:ext cx="5708077" cy="738419"/>
            </a:xfrm>
            <a:prstGeom prst="rect">
              <a:avLst/>
            </a:prstGeom>
            <a:no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r>
                <a:rPr altLang="en-US" lang="zh-CN">
                  <a:latin typeface="+mn-lt"/>
                  <a:ea typeface="+mn-ea"/>
                  <a:cs typeface="+mn-ea"/>
                  <a:sym typeface="+mn-lt"/>
                </a:rPr>
                <a:t>为了设定的目标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4343400" y="2347385"/>
            <a:ext cx="3962400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lang="zh-CN" sz="1600">
                <a:cs typeface="+mn-ea"/>
                <a:sym typeface="+mn-lt"/>
              </a:rPr>
              <a:t>沟通是双向的，为了设定的目标，把信息思想和情感在个人或群体间传递，并达成共同协议的过程</a:t>
            </a:r>
          </a:p>
        </p:txBody>
      </p:sp>
      <p:sp>
        <p:nvSpPr>
          <p:cNvPr id="19" name="矩形 18"/>
          <p:cNvSpPr/>
          <p:nvPr/>
        </p:nvSpPr>
        <p:spPr>
          <a:xfrm>
            <a:off x="812267" y="1962150"/>
            <a:ext cx="1373059" cy="491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cs typeface="+mn-ea"/>
                <a:sym typeface="+mn-lt"/>
              </a:rPr>
              <a:t>信息</a:t>
            </a:r>
          </a:p>
        </p:txBody>
      </p:sp>
      <p:sp>
        <p:nvSpPr>
          <p:cNvPr id="20" name="矩形 19"/>
          <p:cNvSpPr/>
          <p:nvPr/>
        </p:nvSpPr>
        <p:spPr>
          <a:xfrm>
            <a:off x="812267" y="3143063"/>
            <a:ext cx="1373059" cy="491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cs typeface="+mn-ea"/>
                <a:sym typeface="+mn-lt"/>
              </a:rPr>
              <a:t>反馈</a:t>
            </a:r>
          </a:p>
        </p:txBody>
      </p:sp>
      <p:sp>
        <p:nvSpPr>
          <p:cNvPr id="21" name="矩形 20"/>
          <p:cNvSpPr/>
          <p:nvPr/>
        </p:nvSpPr>
        <p:spPr>
          <a:xfrm>
            <a:off x="2544490" y="1983091"/>
            <a:ext cx="1417910" cy="491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2400">
                <a:cs typeface="+mn-ea"/>
                <a:sym typeface="+mn-lt"/>
              </a:rPr>
              <a:t>传送</a:t>
            </a:r>
          </a:p>
        </p:txBody>
      </p:sp>
      <p:sp>
        <p:nvSpPr>
          <p:cNvPr id="22" name="矩形 21"/>
          <p:cNvSpPr/>
          <p:nvPr/>
        </p:nvSpPr>
        <p:spPr>
          <a:xfrm>
            <a:off x="2544490" y="3146657"/>
            <a:ext cx="1417910" cy="491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2400">
                <a:cs typeface="+mn-ea"/>
                <a:sym typeface="+mn-lt"/>
              </a:rPr>
              <a:t>接收</a:t>
            </a:r>
          </a:p>
        </p:txBody>
      </p:sp>
    </p:spTree>
    <p:extLst>
      <p:ext uri="{BB962C8B-B14F-4D97-AF65-F5344CB8AC3E}">
        <p14:creationId val="901145032"/>
      </p:ext>
    </p:extLst>
  </p:cSld>
  <p:clrMapOvr>
    <a:masterClrMapping/>
  </p:clrMapOvr>
  <mc:AlternateContent>
    <mc:Choice Requires="p14">
      <p:transition p14:dur="1250" spd="slow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9"/>
      <p:bldP grpId="0" spid="20"/>
      <p:bldP grpId="0" spid="21"/>
      <p:bldP grpId="0" spid="22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914401" y="1791093"/>
            <a:ext cx="2224528" cy="2593325"/>
            <a:chOff x="972032" y="1793618"/>
            <a:chExt cx="2224528" cy="2593325"/>
          </a:xfrm>
        </p:grpSpPr>
        <p:sp>
          <p:nvSpPr>
            <p:cNvPr id="2" name="矩形 1"/>
            <p:cNvSpPr/>
            <p:nvPr/>
          </p:nvSpPr>
          <p:spPr>
            <a:xfrm>
              <a:off x="972032" y="1793618"/>
              <a:ext cx="2224528" cy="2593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C4E6A9B-0840-4C18-B1AC-172E781F7488}"/>
                </a:ext>
              </a:extLst>
            </p:cNvPr>
            <p:cNvSpPr/>
            <p:nvPr/>
          </p:nvSpPr>
          <p:spPr>
            <a:xfrm>
              <a:off x="1066800" y="1872539"/>
              <a:ext cx="2057401" cy="2286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原则一：讲出来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原则二：不攻击、不说教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原则三：互相尊重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原则四：绝不口出恶言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原则五：不说不该说的话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原则六：不能做决定的时候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原则七：不理性不要沟通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原则八：觉知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914400" y="1276350"/>
            <a:ext cx="7105169" cy="386337"/>
            <a:chOff x="996241" y="5385680"/>
            <a:chExt cx="7416824" cy="823912"/>
          </a:xfrm>
          <a:solidFill>
            <a:schemeClr val="accent1"/>
          </a:solidFill>
        </p:grpSpPr>
        <p:sp>
          <p:nvSpPr>
            <p:cNvPr id="5" name="矩形 4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pPr algn="ctr"/>
              <a:endParaRPr altLang="en-US" kumimoji="1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111732" y="5422015"/>
              <a:ext cx="7103551" cy="738419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情绪中不要沟通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39780" r="10037"/>
          <a:stretch>
            <a:fillRect/>
          </a:stretch>
        </p:blipFill>
        <p:spPr>
          <a:xfrm>
            <a:off x="5980738" y="1807225"/>
            <a:ext cx="2038831" cy="253073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447569" y="1807225"/>
            <a:ext cx="2224526" cy="2593325"/>
            <a:chOff x="972032" y="1793618"/>
            <a:chExt cx="2224526" cy="2593325"/>
          </a:xfrm>
        </p:grpSpPr>
        <p:sp>
          <p:nvSpPr>
            <p:cNvPr id="12" name="矩形 11"/>
            <p:cNvSpPr/>
            <p:nvPr/>
          </p:nvSpPr>
          <p:spPr>
            <a:xfrm>
              <a:off x="972032" y="1793618"/>
              <a:ext cx="2224526" cy="2593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EC4E6A9B-0840-4C18-B1AC-172E781F7488}"/>
                </a:ext>
              </a:extLst>
            </p:cNvPr>
            <p:cNvSpPr/>
            <p:nvPr/>
          </p:nvSpPr>
          <p:spPr>
            <a:xfrm>
              <a:off x="1139158" y="1856407"/>
              <a:ext cx="1890274" cy="2011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原则九：承认我错了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原则十：说对不起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原则十一：让奇迹发生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原则十二：爱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原则十三：等待转机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原则十四：耐心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原则十五：智慧</a:t>
              </a:r>
            </a:p>
          </p:txBody>
        </p:sp>
      </p:grpSp>
    </p:spTree>
    <p:extLst>
      <p:ext uri="{BB962C8B-B14F-4D97-AF65-F5344CB8AC3E}">
        <p14:creationId val="3504345937"/>
      </p:ext>
    </p:extLst>
  </p:cSld>
  <p:clrMapOvr>
    <a:masterClrMapping/>
  </p:clrMapOvr>
  <mc:AlternateContent>
    <mc:Choice Requires="p14">
      <p:transition p14:dur="1250" spd="slow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7" name="任意多边形 1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29438"/>
            <a:ext cx="5105400" cy="8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b="1" lang="zh-CN" smtClean="0" sz="5400">
                <a:solidFill>
                  <a:schemeClr val="accent1"/>
                </a:solidFill>
                <a:latin typeface="+mj-ea"/>
                <a:ea typeface="+mj-ea"/>
              </a:rPr>
              <a:t>沟通的角色定位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123950"/>
            <a:ext cx="2442321" cy="68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lang="zh-CN" smtClean="0" spc="300" sz="4000">
                <a:solidFill>
                  <a:schemeClr val="accent1"/>
                </a:solidFill>
                <a:latin typeface="+mj-ea"/>
                <a:ea typeface="+mj-ea"/>
              </a:rPr>
              <a:t>第二部分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2639373"/>
            <a:ext cx="48006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accent1"/>
                </a:solidFill>
              </a:rPr>
              <a:t>communication skills training course workplace communication skills training course workplace communication skills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3158128"/>
            <a:ext cx="323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20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COMMUNICATION SKILLS</a:t>
            </a:r>
          </a:p>
        </p:txBody>
      </p:sp>
    </p:spTree>
    <p:extLst>
      <p:ext uri="{BB962C8B-B14F-4D97-AF65-F5344CB8AC3E}">
        <p14:creationId val="415078233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7"/>
      <p:bldP grpId="0" spid="13"/>
      <p:bldP grpId="0" spid="14"/>
      <p:bldP grpId="0" spid="15"/>
      <p:bldP grpId="0" spid="16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DC32966F-9CB3-4515-AD6E-8C95C9308F22}"/>
              </a:ext>
            </a:extLst>
          </p:cNvPr>
          <p:cNvGrpSpPr/>
          <p:nvPr/>
        </p:nvGrpSpPr>
        <p:grpSpPr>
          <a:xfrm>
            <a:off x="3581400" y="1259721"/>
            <a:ext cx="5181600" cy="1559574"/>
            <a:chOff x="365179" y="4329378"/>
            <a:chExt cx="6168257" cy="2079431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83383E6-15D1-408C-B6C8-3B9CCAD2872E}"/>
                </a:ext>
              </a:extLst>
            </p:cNvPr>
            <p:cNvSpPr/>
            <p:nvPr/>
          </p:nvSpPr>
          <p:spPr>
            <a:xfrm>
              <a:off x="365179" y="4329378"/>
              <a:ext cx="5622871" cy="194250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A1318C3-1DEA-4789-B4CB-C67D87A9966C}"/>
                </a:ext>
              </a:extLst>
            </p:cNvPr>
            <p:cNvSpPr/>
            <p:nvPr/>
          </p:nvSpPr>
          <p:spPr>
            <a:xfrm>
              <a:off x="437437" y="4623705"/>
              <a:ext cx="6096000" cy="17678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员工的榜样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班沟通是连接员工与上一级的纽带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是员工的第一责任人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  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B4FD19A-745C-4CE4-AC05-5964E5A04873}"/>
              </a:ext>
            </a:extLst>
          </p:cNvPr>
          <p:cNvGrpSpPr/>
          <p:nvPr/>
        </p:nvGrpSpPr>
        <p:grpSpPr>
          <a:xfrm>
            <a:off x="3581400" y="2925061"/>
            <a:ext cx="4723452" cy="1399289"/>
            <a:chOff x="6235699" y="4406170"/>
            <a:chExt cx="5622871" cy="1865718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AAEF49A-7D0F-4E81-ACD1-7A20A059D513}"/>
                </a:ext>
              </a:extLst>
            </p:cNvPr>
            <p:cNvSpPr/>
            <p:nvPr/>
          </p:nvSpPr>
          <p:spPr>
            <a:xfrm>
              <a:off x="6235699" y="4406170"/>
              <a:ext cx="5622871" cy="186571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350">
                <a:solidFill>
                  <a:schemeClr val="bg1"/>
                </a:solidFill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06FA8F6-9B13-4389-BE3A-CC9DC2F130FA}"/>
                </a:ext>
              </a:extLst>
            </p:cNvPr>
            <p:cNvSpPr/>
            <p:nvPr/>
          </p:nvSpPr>
          <p:spPr>
            <a:xfrm>
              <a:off x="6235699" y="4465275"/>
              <a:ext cx="3962400" cy="1767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公司、车间、部门信息的传递者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员工申诉的受理对象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员工的教练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350">
                  <a:solidFill>
                    <a:schemeClr val="bg1"/>
                  </a:solidFill>
                </a:rPr>
                <a:t>员工的知心人（信任者）等等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43573"/>
          <a:stretch>
            <a:fillRect/>
          </a:stretch>
        </p:blipFill>
        <p:spPr>
          <a:xfrm>
            <a:off x="762000" y="1259722"/>
            <a:ext cx="2590800" cy="3064628"/>
          </a:xfrm>
          <a:prstGeom prst="rect">
            <a:avLst/>
          </a:prstGeom>
        </p:spPr>
      </p:pic>
    </p:spTree>
    <p:extLst>
      <p:ext uri="{BB962C8B-B14F-4D97-AF65-F5344CB8AC3E}">
        <p14:creationId val="3858382073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Freeform 6"/>
          <p:cNvSpPr/>
          <p:nvPr/>
        </p:nvSpPr>
        <p:spPr bwMode="auto">
          <a:xfrm flipV="1" rot="5400000">
            <a:off x="-1692974" y="1458310"/>
            <a:ext cx="5157710" cy="2211599"/>
          </a:xfrm>
          <a:custGeom>
            <a:gdLst>
              <a:gd fmla="*/ 0 w 964" name="T0"/>
              <a:gd fmla="*/ 207 h 318" name="T1"/>
              <a:gd fmla="*/ 964 w 964" name="T2"/>
              <a:gd fmla="*/ 176 h 318" name="T3"/>
              <a:gd fmla="*/ 964 w 964" name="T4"/>
              <a:gd fmla="*/ 318 h 318" name="T5"/>
              <a:gd fmla="*/ 915 w 964" name="T6"/>
              <a:gd fmla="*/ 213 h 318" name="T7"/>
              <a:gd fmla="*/ 0 w 964" name="T8"/>
              <a:gd fmla="*/ 251 h 318" name="T9"/>
              <a:gd fmla="*/ 0 w 964" name="T10"/>
              <a:gd fmla="*/ 207 h 318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18" w="964">
                <a:moveTo>
                  <a:pt x="0" y="207"/>
                </a:moveTo>
                <a:cubicBezTo>
                  <a:pt x="398" y="19"/>
                  <a:pt x="778" y="0"/>
                  <a:pt x="964" y="176"/>
                </a:cubicBezTo>
                <a:cubicBezTo>
                  <a:pt x="964" y="318"/>
                  <a:pt x="964" y="318"/>
                  <a:pt x="964" y="318"/>
                </a:cubicBezTo>
                <a:cubicBezTo>
                  <a:pt x="955" y="279"/>
                  <a:pt x="939" y="244"/>
                  <a:pt x="915" y="213"/>
                </a:cubicBezTo>
                <a:cubicBezTo>
                  <a:pt x="768" y="13"/>
                  <a:pt x="384" y="37"/>
                  <a:pt x="0" y="251"/>
                </a:cubicBezTo>
                <a:lnTo>
                  <a:pt x="0" y="2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7"/>
          <p:cNvSpPr/>
          <p:nvPr/>
        </p:nvSpPr>
        <p:spPr bwMode="auto">
          <a:xfrm flipV="1" rot="5400000">
            <a:off x="1882706" y="-1876212"/>
            <a:ext cx="5396974" cy="9119905"/>
          </a:xfrm>
          <a:custGeom>
            <a:gdLst>
              <a:gd fmla="*/ 855 w 1009" name="T0"/>
              <a:gd fmla="*/ 185 h 1310" name="T1"/>
              <a:gd fmla="*/ 419 w 1009" name="T2"/>
              <a:gd fmla="*/ 1090 h 1310" name="T3"/>
              <a:gd fmla="*/ 0 w 1009" name="T4"/>
              <a:gd fmla="*/ 1310 h 1310" name="T5"/>
              <a:gd fmla="*/ 0 w 1009" name="T6"/>
              <a:gd fmla="*/ 241 h 1310" name="T7"/>
              <a:gd fmla="*/ 855 w 1009" name="T8"/>
              <a:gd fmla="*/ 185 h 131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310" w="1009">
                <a:moveTo>
                  <a:pt x="855" y="185"/>
                </a:moveTo>
                <a:cubicBezTo>
                  <a:pt x="1009" y="394"/>
                  <a:pt x="814" y="799"/>
                  <a:pt x="419" y="1090"/>
                </a:cubicBezTo>
                <a:cubicBezTo>
                  <a:pt x="281" y="1191"/>
                  <a:pt x="136" y="1266"/>
                  <a:pt x="0" y="1310"/>
                </a:cubicBezTo>
                <a:cubicBezTo>
                  <a:pt x="0" y="241"/>
                  <a:pt x="0" y="241"/>
                  <a:pt x="0" y="241"/>
                </a:cubicBezTo>
                <a:cubicBezTo>
                  <a:pt x="355" y="30"/>
                  <a:pt x="719" y="0"/>
                  <a:pt x="855" y="1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任意多边形 26"/>
          <p:cNvSpPr/>
          <p:nvPr/>
        </p:nvSpPr>
        <p:spPr bwMode="auto">
          <a:xfrm flipV="1" rot="5400000">
            <a:off x="4287128" y="288946"/>
            <a:ext cx="3861414" cy="5846622"/>
          </a:xfrm>
          <a:custGeom>
            <a:gdLst>
              <a:gd fmla="*/ 0 w 3861414" name="connsiteX0"/>
              <a:gd fmla="*/ 5846622 h 5846622" name="connsiteY0"/>
              <a:gd fmla="*/ 783121 w 3861414" name="connsiteX1"/>
              <a:gd fmla="*/ 5846622 h 5846622" name="connsiteY1"/>
              <a:gd fmla="*/ 1004343 w 3861414" name="connsiteX2"/>
              <a:gd fmla="*/ 5643334 h 5846622" name="connsiteY2"/>
              <a:gd fmla="*/ 3861414 w 3861414" name="connsiteX3"/>
              <a:gd fmla="*/ 1287320 h 5846622" name="connsiteY3"/>
              <a:gd fmla="*/ 3861414 w 3861414" name="connsiteX4"/>
              <a:gd fmla="*/ 0 h 5846622" name="connsiteY4"/>
              <a:gd fmla="*/ 993642 w 3861414" name="connsiteX5"/>
              <a:gd fmla="*/ 5010111 h 5846622" name="connsiteY5"/>
              <a:gd fmla="*/ 135072 w 3861414" name="connsiteX6"/>
              <a:gd fmla="*/ 5747561 h 584662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6622" w="3861414">
                <a:moveTo>
                  <a:pt x="0" y="5846622"/>
                </a:moveTo>
                <a:lnTo>
                  <a:pt x="783121" y="5846622"/>
                </a:lnTo>
                <a:lnTo>
                  <a:pt x="1004343" y="5643334"/>
                </a:lnTo>
                <a:cubicBezTo>
                  <a:pt x="2384725" y="4335138"/>
                  <a:pt x="3385236" y="2748603"/>
                  <a:pt x="3861414" y="1287320"/>
                </a:cubicBezTo>
                <a:lnTo>
                  <a:pt x="3861414" y="0"/>
                </a:lnTo>
                <a:cubicBezTo>
                  <a:pt x="3615299" y="1586535"/>
                  <a:pt x="2571987" y="3500119"/>
                  <a:pt x="993642" y="5010111"/>
                </a:cubicBezTo>
                <a:cubicBezTo>
                  <a:pt x="710744" y="5281492"/>
                  <a:pt x="423331" y="5527431"/>
                  <a:pt x="135072" y="574756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29438"/>
            <a:ext cx="5105400" cy="8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b="1" lang="zh-CN" spc="600" sz="5400">
                <a:solidFill>
                  <a:schemeClr val="accent1"/>
                </a:solidFill>
                <a:latin typeface="+mj-ea"/>
                <a:ea typeface="+mj-ea"/>
              </a:rPr>
              <a:t>如何与人沟通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EACC2AE-F861-4390-BAAD-7B900764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123950"/>
            <a:ext cx="2442321" cy="68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algn="ctr" cap="flat" w="9525">
                <a:solidFill>
                  <a:srgbClr val="000000"/>
                </a:solidFill>
                <a:prstDash val="solid"/>
                <a:miter lim="800000"/>
                <a:headEnd len="med" type="none" w="med"/>
                <a:tailEnd len="med" type="none" w="med"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1pPr>
            <a:lvl2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2pPr>
            <a:lvl3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3pPr>
            <a:lvl4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4pPr>
            <a:lvl5pPr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cs charset="0" panose="020f0502020204030204" pitchFamily="34" typeface="Calibri"/>
              </a:defRPr>
            </a:lvl9pPr>
          </a:lstStyle>
          <a:p>
            <a:pPr>
              <a:spcBef>
                <a:spcPct val="50000"/>
              </a:spcBef>
              <a:buSzTx/>
              <a:buFont charset="2" panose="05030102010509060703" pitchFamily="18" typeface="Webdings"/>
              <a:buNone/>
            </a:pPr>
            <a:r>
              <a:rPr altLang="en-US" lang="zh-CN" smtClean="0" spc="300" sz="4000">
                <a:solidFill>
                  <a:schemeClr val="accent1"/>
                </a:solidFill>
                <a:latin typeface="+mj-ea"/>
                <a:ea typeface="+mj-ea"/>
              </a:rPr>
              <a:t>第三部分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2639373"/>
            <a:ext cx="48006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200">
                <a:solidFill>
                  <a:schemeClr val="accent1"/>
                </a:solidFill>
              </a:rPr>
              <a:t>communication skills training course workplace communication skills training course workplace communication skills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781D51C-A0E2-46FA-8EB3-DBDE38D7855D}"/>
              </a:ext>
            </a:extLst>
          </p:cNvPr>
          <p:cNvSpPr/>
          <p:nvPr/>
        </p:nvSpPr>
        <p:spPr>
          <a:xfrm>
            <a:off x="1524000" y="3158128"/>
            <a:ext cx="323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2000">
                <a:solidFill>
                  <a:schemeClr val="accent1"/>
                </a:solidFill>
                <a:latin charset="-122" panose="00020600040101010101" pitchFamily="18" typeface="汉仪锐智W"/>
                <a:ea charset="-122" panose="00020600040101010101" pitchFamily="18" typeface="汉仪锐智W"/>
              </a:rPr>
              <a:t>COMMUNICATION SKILLS</a:t>
            </a:r>
          </a:p>
        </p:txBody>
      </p:sp>
    </p:spTree>
    <p:extLst>
      <p:ext uri="{BB962C8B-B14F-4D97-AF65-F5344CB8AC3E}">
        <p14:creationId val="3236008753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7"/>
      <p:bldP grpId="0" spid="13"/>
      <p:bldP grpId="0" spid="14"/>
      <p:bldP grpId="0" spid="15"/>
      <p:bldP grpId="0" spid="16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762000" y="2043687"/>
            <a:ext cx="5257800" cy="523577"/>
            <a:chOff x="685800" y="1962150"/>
            <a:chExt cx="5257800" cy="523577"/>
          </a:xfrm>
        </p:grpSpPr>
        <p:sp>
          <p:nvSpPr>
            <p:cNvPr id="22" name="Shape 3919"/>
            <p:cNvSpPr txBox="1"/>
            <p:nvPr/>
          </p:nvSpPr>
          <p:spPr>
            <a:xfrm>
              <a:off x="685800" y="1962150"/>
              <a:ext cx="689096" cy="523577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17135" lIns="34270" rIns="34270" tIns="17135">
              <a:noAutofit/>
            </a:bodyPr>
            <a:lstStyle/>
            <a:p>
              <a:pPr algn="ctr">
                <a:buClr>
                  <a:schemeClr val="accent2"/>
                </a:buClr>
                <a:buSzPct val="25000"/>
              </a:pPr>
              <a:r>
                <a:rPr b="1" lang="en-US" sz="2501">
                  <a:solidFill>
                    <a:schemeClr val="accent2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3" name="Shape 3920"/>
            <p:cNvSpPr/>
            <p:nvPr/>
          </p:nvSpPr>
          <p:spPr>
            <a:xfrm>
              <a:off x="1219200" y="2021861"/>
              <a:ext cx="4724400" cy="364511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7" lIns="45706" rIns="45706" tIns="22847">
              <a:noAutofit/>
            </a:bodyPr>
            <a:lstStyle/>
            <a:p>
              <a:pPr>
                <a:lnSpc>
                  <a:spcPct val="150000"/>
                </a:lnSpc>
                <a:buClr>
                  <a:srgbClr val="595959"/>
                </a:buClr>
                <a:buSzPct val="25000"/>
              </a:pPr>
              <a:r>
                <a:rPr altLang="en-US" lang="zh-CN" sz="1400">
                  <a:solidFill>
                    <a:schemeClr val="tx2"/>
                  </a:solidFill>
                  <a:cs typeface="+mn-ea"/>
                  <a:sym typeface="+mn-lt"/>
                </a:rPr>
                <a:t>尊重上司、事先整理好要谈的内容，以轻重缓急记入笔记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903020" y="1504950"/>
            <a:ext cx="7289860" cy="386337"/>
            <a:chOff x="996241" y="5385680"/>
            <a:chExt cx="7416824" cy="823912"/>
          </a:xfrm>
          <a:solidFill>
            <a:schemeClr val="accent1"/>
          </a:solidFill>
        </p:grpSpPr>
        <p:sp>
          <p:nvSpPr>
            <p:cNvPr id="20" name="矩形 19"/>
            <p:cNvSpPr/>
            <p:nvPr/>
          </p:nvSpPr>
          <p:spPr>
            <a:xfrm>
              <a:off x="996241" y="5385680"/>
              <a:ext cx="7416824" cy="823912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/>
            <a:p>
              <a:pPr algn="ctr"/>
              <a:endParaRPr altLang="en-US" b="1" kumimoji="1" 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1070345" y="5433482"/>
              <a:ext cx="7301335" cy="738419"/>
            </a:xfrm>
            <a:prstGeom prst="rect">
              <a:avLst/>
            </a:prstGeom>
            <a:grpFill/>
            <a:ln w="76200">
              <a:miter lim="800000"/>
            </a:ln>
            <a:effectLst/>
          </p:spPr>
          <p:txBody>
            <a:bodyPr anchor="ctr" wrap="none">
              <a:flatTx/>
            </a:bodyPr>
            <a:lstStyle>
              <a:defPPr>
                <a:defRPr lang="en-US"/>
              </a:defPPr>
              <a:lvl1pPr algn="ctr">
                <a:defRPr kumimoji="1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defRPr>
              </a:lvl1pPr>
            </a:lstStyle>
            <a:p>
              <a:r>
                <a:rPr altLang="en-US" b="1" lang="zh-CN" sz="1800">
                  <a:latin typeface="+mn-lt"/>
                  <a:ea typeface="+mn-ea"/>
                  <a:cs typeface="+mn-ea"/>
                  <a:sym typeface="+mn-lt"/>
                </a:rPr>
                <a:t>如何与上司相处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2000" y="2724150"/>
            <a:ext cx="5257800" cy="523577"/>
            <a:chOff x="685800" y="1962150"/>
            <a:chExt cx="5257800" cy="523577"/>
          </a:xfrm>
        </p:grpSpPr>
        <p:sp>
          <p:nvSpPr>
            <p:cNvPr id="16" name="Shape 3919"/>
            <p:cNvSpPr txBox="1"/>
            <p:nvPr/>
          </p:nvSpPr>
          <p:spPr>
            <a:xfrm>
              <a:off x="685800" y="1962150"/>
              <a:ext cx="689096" cy="523577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17135" lIns="34270" rIns="34270" tIns="17135">
              <a:noAutofit/>
            </a:bodyPr>
            <a:lstStyle/>
            <a:p>
              <a:pPr algn="ctr">
                <a:buClr>
                  <a:schemeClr val="accent2"/>
                </a:buClr>
                <a:buSzPct val="25000"/>
              </a:pPr>
              <a:r>
                <a:rPr b="1" lang="en-US" smtClean="0" sz="2501">
                  <a:solidFill>
                    <a:schemeClr val="accent2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7" name="Shape 3920"/>
            <p:cNvSpPr/>
            <p:nvPr/>
          </p:nvSpPr>
          <p:spPr>
            <a:xfrm>
              <a:off x="1219200" y="2021861"/>
              <a:ext cx="4724400" cy="364511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7" lIns="45706" rIns="45706" tIns="22847">
              <a:noAutofit/>
            </a:bodyPr>
            <a:lstStyle/>
            <a:p>
              <a:pPr>
                <a:lnSpc>
                  <a:spcPct val="150000"/>
                </a:lnSpc>
                <a:buClr>
                  <a:srgbClr val="595959"/>
                </a:buClr>
                <a:buSzPct val="25000"/>
              </a:pPr>
              <a:r>
                <a:rPr altLang="en-US" lang="zh-CN" sz="1400">
                  <a:solidFill>
                    <a:schemeClr val="tx2"/>
                  </a:solidFill>
                  <a:cs typeface="+mn-ea"/>
                  <a:sym typeface="+mn-lt"/>
                </a:rPr>
                <a:t>与上司意见相左时，不宜在上司忙急时进行工作之中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62000" y="3415287"/>
            <a:ext cx="5257800" cy="523577"/>
            <a:chOff x="685800" y="1962150"/>
            <a:chExt cx="5257800" cy="523577"/>
          </a:xfrm>
        </p:grpSpPr>
        <p:sp>
          <p:nvSpPr>
            <p:cNvPr id="28" name="Shape 3919"/>
            <p:cNvSpPr txBox="1"/>
            <p:nvPr/>
          </p:nvSpPr>
          <p:spPr>
            <a:xfrm>
              <a:off x="685800" y="1962150"/>
              <a:ext cx="689096" cy="523577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17135" lIns="34270" rIns="34270" tIns="17135">
              <a:noAutofit/>
            </a:bodyPr>
            <a:lstStyle/>
            <a:p>
              <a:pPr algn="ctr">
                <a:buClr>
                  <a:schemeClr val="accent2"/>
                </a:buClr>
                <a:buSzPct val="25000"/>
              </a:pPr>
              <a:r>
                <a:rPr b="1" lang="en-US" smtClean="0" sz="2501">
                  <a:solidFill>
                    <a:schemeClr val="accent2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9" name="Shape 3920"/>
            <p:cNvSpPr/>
            <p:nvPr/>
          </p:nvSpPr>
          <p:spPr>
            <a:xfrm>
              <a:off x="1219200" y="1962150"/>
              <a:ext cx="4724400" cy="364511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7" lIns="45706" rIns="45706" tIns="22847">
              <a:noAutofit/>
            </a:bodyPr>
            <a:lstStyle/>
            <a:p>
              <a:pPr>
                <a:lnSpc>
                  <a:spcPct val="150000"/>
                </a:lnSpc>
                <a:buClr>
                  <a:srgbClr val="595959"/>
                </a:buClr>
                <a:buSzPct val="25000"/>
              </a:pPr>
              <a:r>
                <a:rPr altLang="en-US" lang="zh-CN" sz="1400">
                  <a:solidFill>
                    <a:schemeClr val="tx2"/>
                  </a:solidFill>
                  <a:cs typeface="+mn-ea"/>
                  <a:sym typeface="+mn-lt"/>
                </a:rPr>
                <a:t>不要只提出问题而不提出解决问题的方案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30371"/>
          <a:stretch>
            <a:fillRect/>
          </a:stretch>
        </p:blipFill>
        <p:spPr>
          <a:xfrm>
            <a:off x="6019800" y="2146888"/>
            <a:ext cx="2133600" cy="1791976"/>
          </a:xfrm>
          <a:prstGeom prst="rect">
            <a:avLst/>
          </a:prstGeom>
        </p:spPr>
      </p:pic>
    </p:spTree>
    <p:extLst>
      <p:ext uri="{BB962C8B-B14F-4D97-AF65-F5344CB8AC3E}">
        <p14:creationId val="2311089576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FIRST_PUBLISH" val="1"/>
  <p:tag name="ISPRING_OUTPUT_FOLDER" val="F:\我图VIP设计PPT上传\10月份上传文件\350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0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D3463"/>
      </a:accent1>
      <a:accent2>
        <a:srgbClr val="E52505"/>
      </a:accent2>
      <a:accent3>
        <a:srgbClr val="1D3463"/>
      </a:accent3>
      <a:accent4>
        <a:srgbClr val="E52505"/>
      </a:accent4>
      <a:accent5>
        <a:srgbClr val="1D3463"/>
      </a:accent5>
      <a:accent6>
        <a:srgbClr val="E52505"/>
      </a:accent6>
      <a:hlink>
        <a:srgbClr val="1D3463"/>
      </a:hlink>
      <a:folHlink>
        <a:srgbClr val="E52505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124</Paragraphs>
  <Slides>21</Slides>
  <Notes>21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1">
      <vt:lpstr>Arial</vt:lpstr>
      <vt:lpstr>Arial Black</vt:lpstr>
      <vt:lpstr>微软雅黑</vt:lpstr>
      <vt:lpstr>Calibri Light</vt:lpstr>
      <vt:lpstr>Calibri</vt:lpstr>
      <vt:lpstr>汉仪锐智W</vt:lpstr>
      <vt:lpstr>Impact</vt:lpstr>
      <vt:lpstr>Webdings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2019-05-08T02:39:47Z</dcterms:created>
  <dcterms:modified xsi:type="dcterms:W3CDTF">2021-08-20T11:02:12Z</dcterms:modified>
  <cp:revision>1</cp:revision>
</cp:coreProperties>
</file>