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removePersonalInfoOnSave="1" saveSubsetFonts="1">
  <p:sldMasterIdLst>
    <p:sldMasterId id="2147483673" r:id="rId1"/>
    <p:sldMasterId id="2147483738" r:id="rId2"/>
  </p:sldMasterIdLst>
  <p:notesMasterIdLst>
    <p:notesMasterId r:id="rId3"/>
  </p:notesMasterIdLst>
  <p:sldIdLst>
    <p:sldId id="492" r:id="rId4"/>
    <p:sldId id="563" r:id="rId5"/>
    <p:sldId id="564" r:id="rId6"/>
    <p:sldId id="495" r:id="rId7"/>
    <p:sldId id="499" r:id="rId8"/>
    <p:sldId id="565" r:id="rId9"/>
    <p:sldId id="502" r:id="rId10"/>
    <p:sldId id="566" r:id="rId11"/>
    <p:sldId id="505" r:id="rId12"/>
    <p:sldId id="508" r:id="rId13"/>
    <p:sldId id="513" r:id="rId14"/>
    <p:sldId id="567" r:id="rId15"/>
    <p:sldId id="516" r:id="rId16"/>
    <p:sldId id="517" r:id="rId17"/>
    <p:sldId id="518" r:id="rId18"/>
    <p:sldId id="568" r:id="rId19"/>
    <p:sldId id="523" r:id="rId20"/>
    <p:sldId id="524" r:id="rId21"/>
    <p:sldId id="525" r:id="rId22"/>
    <p:sldId id="526" r:id="rId23"/>
    <p:sldId id="569" r:id="rId24"/>
  </p:sldIdLst>
  <p:sldSz cx="9144000" cy="5143500" type="screen16x9"/>
  <p:notesSz cx="6858000" cy="9144000"/>
  <p:custDataLst>
    <p:tags r:id="rId2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23" autoAdjust="0"/>
    <p:restoredTop sz="96314" autoAdjust="0"/>
  </p:normalViewPr>
  <p:slideViewPr>
    <p:cSldViewPr>
      <p:cViewPr varScale="1">
        <p:scale>
          <a:sx n="143" d="100"/>
          <a:sy n="143" d="100"/>
        </p:scale>
        <p:origin x="648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3822" y="102"/>
      </p:cViewPr>
      <p:guideLst/>
    </p:cSldViewPr>
  </p:notes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tags/tag1.xml" Type="http://schemas.openxmlformats.org/officeDocument/2006/relationships/tags"/><Relationship Id="rId26" Target="presProps.xml" Type="http://schemas.openxmlformats.org/officeDocument/2006/relationships/presProps"/><Relationship Id="rId27" Target="viewProps.xml" Type="http://schemas.openxmlformats.org/officeDocument/2006/relationships/viewProps"/><Relationship Id="rId28" Target="theme/theme1.xml" Type="http://schemas.openxmlformats.org/officeDocument/2006/relationships/theme"/><Relationship Id="rId29" Target="tableStyles.xml" Type="http://schemas.openxmlformats.org/officeDocument/2006/relationships/tableStyles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ADD754-F49E-4351-AAFE-19D83F43501C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F6036-E835-44CB-A25A-34C755DFD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val="3614133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1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2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3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4.xml.rels><?xml version="1.0" encoding="UTF-8" standalone="yes"?><Relationships xmlns="http://schemas.openxmlformats.org/package/2006/relationships"><Relationship Id="rId1" Target="../slides/slide1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5.xml.rels><?xml version="1.0" encoding="UTF-8" standalone="yes"?><Relationships xmlns="http://schemas.openxmlformats.org/package/2006/relationships"><Relationship Id="rId1" Target="../slides/slide1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6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7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8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9.xml.rels><?xml version="1.0" encoding="UTF-8" standalone="yes"?><Relationships xmlns="http://schemas.openxmlformats.org/package/2006/relationships"><Relationship Id="rId1" Target="../slides/slide1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0.xml.rels><?xml version="1.0" encoding="UTF-8" standalone="yes"?><Relationships xmlns="http://schemas.openxmlformats.org/package/2006/relationships"><Relationship Id="rId1" Target="../slides/slide2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1.xml.rels><?xml version="1.0" encoding="UTF-8" standalone="yes"?><Relationships xmlns="http://schemas.openxmlformats.org/package/2006/relationships"><Relationship Id="rId1" Target="../slides/slide2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154990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3845867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1851946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7160893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9426153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7836267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8928119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5932031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4402713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28140647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58318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8904882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1984073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31891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147974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9235613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6305492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9693852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4994538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4892241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465098738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616715461"/>
      </p:ext>
    </p:extLst>
  </p:cSld>
  <p:clrMapOvr>
    <a:masterClrMapping/>
  </p:clrMapOvr>
  <mc:AlternateContent>
    <mc:Choice Requires="p14">
      <p:transition spd="slow" p14:dur="1250">
        <p14:flip dir="r"/>
      </p:transition>
    </mc:Choice>
    <mc:Fallback>
      <p:transition spd="slow">
        <p:fade/>
      </p:transition>
    </mc:Fallback>
  </mc:AlternateContent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656831857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75332602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918164772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71329382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161907931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46136057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67887692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597610907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14894062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_自定义版式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文本框 9"/>
          <p:cNvSpPr txBox="1"/>
          <p:nvPr userDrawn="1"/>
        </p:nvSpPr>
        <p:spPr>
          <a:xfrm>
            <a:off x="488548" y="197975"/>
            <a:ext cx="16385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如何理解沟通 </a:t>
            </a:r>
          </a:p>
        </p:txBody>
      </p:sp>
      <p:sp>
        <p:nvSpPr>
          <p:cNvPr id="4" name="椭圆 3"/>
          <p:cNvSpPr/>
          <p:nvPr userDrawn="1"/>
        </p:nvSpPr>
        <p:spPr>
          <a:xfrm>
            <a:off x="278452" y="259351"/>
            <a:ext cx="226032" cy="22603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174661" y="626724"/>
            <a:ext cx="8784404" cy="43254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val="151468705"/>
      </p:ext>
    </p:extLst>
  </p:cSld>
  <p:clrMapOvr>
    <a:masterClrMapping/>
  </p:clrMapOvr>
  <mc:AlternateContent>
    <mc:Choice Requires="p14">
      <p:transition spd="slow" p14:dur="1250">
        <p14:flip dir="r"/>
      </p:transition>
    </mc:Choice>
    <mc:Fallback>
      <p:transition spd="slow">
        <p:fade/>
      </p:transition>
    </mc:Fallback>
  </mc:AlternateContent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5_自定义版式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文本框 9"/>
          <p:cNvSpPr txBox="1"/>
          <p:nvPr userDrawn="1"/>
        </p:nvSpPr>
        <p:spPr>
          <a:xfrm>
            <a:off x="488548" y="197975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沟通的角色定位</a:t>
            </a:r>
          </a:p>
        </p:txBody>
      </p:sp>
      <p:sp>
        <p:nvSpPr>
          <p:cNvPr id="17" name="椭圆 16"/>
          <p:cNvSpPr/>
          <p:nvPr userDrawn="1"/>
        </p:nvSpPr>
        <p:spPr>
          <a:xfrm>
            <a:off x="278452" y="259351"/>
            <a:ext cx="226032" cy="22603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 userDrawn="1"/>
        </p:nvSpPr>
        <p:spPr>
          <a:xfrm>
            <a:off x="174661" y="626724"/>
            <a:ext cx="8784404" cy="43254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val="1054312949"/>
      </p:ext>
    </p:extLst>
  </p:cSld>
  <p:clrMapOvr>
    <a:masterClrMapping/>
  </p:clrMapOvr>
  <mc:AlternateContent>
    <mc:Choice Requires="p14">
      <p:transition spd="slow" p14:dur="1250">
        <p14:flip dir="r"/>
      </p:transition>
    </mc:Choice>
    <mc:Fallback>
      <p:transition spd="slow">
        <p:fade/>
      </p:transition>
    </mc:Fallback>
  </mc:AlternateContent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6_自定义版式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文本框 9"/>
          <p:cNvSpPr txBox="1"/>
          <p:nvPr userDrawn="1"/>
        </p:nvSpPr>
        <p:spPr>
          <a:xfrm>
            <a:off x="488548" y="197975"/>
            <a:ext cx="16385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如何与人沟通 </a:t>
            </a:r>
          </a:p>
        </p:txBody>
      </p:sp>
      <p:sp>
        <p:nvSpPr>
          <p:cNvPr id="17" name="椭圆 16"/>
          <p:cNvSpPr/>
          <p:nvPr userDrawn="1"/>
        </p:nvSpPr>
        <p:spPr>
          <a:xfrm>
            <a:off x="278452" y="259351"/>
            <a:ext cx="226032" cy="22603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 userDrawn="1"/>
        </p:nvSpPr>
        <p:spPr>
          <a:xfrm>
            <a:off x="174661" y="626724"/>
            <a:ext cx="8784404" cy="43254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val="615686469"/>
      </p:ext>
    </p:extLst>
  </p:cSld>
  <p:clrMapOvr>
    <a:masterClrMapping/>
  </p:clrMapOvr>
  <mc:AlternateContent>
    <mc:Choice Requires="p14">
      <p:transition spd="slow" p14:dur="1250">
        <p14:flip dir="r"/>
      </p:transition>
    </mc:Choice>
    <mc:Fallback>
      <p:transition spd="slow">
        <p:fade/>
      </p:transition>
    </mc:Fallback>
  </mc:AlternateContent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7_自定义版式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文本框 9"/>
          <p:cNvSpPr txBox="1"/>
          <p:nvPr userDrawn="1"/>
        </p:nvSpPr>
        <p:spPr>
          <a:xfrm>
            <a:off x="488548" y="197975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如何管理员工</a:t>
            </a:r>
          </a:p>
        </p:txBody>
      </p:sp>
      <p:sp>
        <p:nvSpPr>
          <p:cNvPr id="17" name="椭圆 16"/>
          <p:cNvSpPr/>
          <p:nvPr userDrawn="1"/>
        </p:nvSpPr>
        <p:spPr>
          <a:xfrm>
            <a:off x="278452" y="259351"/>
            <a:ext cx="226032" cy="22603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 userDrawn="1"/>
        </p:nvSpPr>
        <p:spPr>
          <a:xfrm>
            <a:off x="174661" y="626724"/>
            <a:ext cx="8784404" cy="43254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val="3466699544"/>
      </p:ext>
    </p:extLst>
  </p:cSld>
  <p:clrMapOvr>
    <a:masterClrMapping/>
  </p:clrMapOvr>
  <mc:AlternateContent>
    <mc:Choice Requires="p14">
      <p:transition spd="slow" p14:dur="1250">
        <p14:flip dir="r"/>
      </p:transition>
    </mc:Choice>
    <mc:Fallback>
      <p:transition spd="slow">
        <p:fade/>
      </p:transition>
    </mc:Fallback>
  </mc:AlternateContent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8_自定义版式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文本框 9"/>
          <p:cNvSpPr txBox="1"/>
          <p:nvPr userDrawn="1"/>
        </p:nvSpPr>
        <p:spPr>
          <a:xfrm>
            <a:off x="488548" y="197975"/>
            <a:ext cx="21002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处理请假离职事项 </a:t>
            </a:r>
          </a:p>
        </p:txBody>
      </p:sp>
      <p:sp>
        <p:nvSpPr>
          <p:cNvPr id="17" name="椭圆 16"/>
          <p:cNvSpPr/>
          <p:nvPr userDrawn="1"/>
        </p:nvSpPr>
        <p:spPr>
          <a:xfrm>
            <a:off x="278452" y="259351"/>
            <a:ext cx="226032" cy="22603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 userDrawn="1"/>
        </p:nvSpPr>
        <p:spPr>
          <a:xfrm>
            <a:off x="174661" y="626724"/>
            <a:ext cx="8784404" cy="43254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val="803315588"/>
      </p:ext>
    </p:extLst>
  </p:cSld>
  <p:clrMapOvr>
    <a:masterClrMapping/>
  </p:clrMapOvr>
  <mc:AlternateContent>
    <mc:Choice Requires="p14">
      <p:transition spd="slow" p14:dur="1250">
        <p14:flip dir="r"/>
      </p:transition>
    </mc:Choice>
    <mc:Fallback>
      <p:transition spd="slow">
        <p:fade/>
      </p:transition>
    </mc:Fallback>
  </mc:AlternateContent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9_自定义版式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矩形 12"/>
          <p:cNvSpPr/>
          <p:nvPr userDrawn="1"/>
        </p:nvSpPr>
        <p:spPr>
          <a:xfrm>
            <a:off x="174661" y="626724"/>
            <a:ext cx="8784404" cy="43254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val="927424774"/>
      </p:ext>
    </p:extLst>
  </p:cSld>
  <p:clrMapOvr>
    <a:masterClrMapping/>
  </p:clrMapOvr>
  <mc:AlternateContent>
    <mc:Choice Requires="p14">
      <p:transition spd="slow" p14:dur="1250">
        <p14:flip dir="r"/>
      </p:transition>
    </mc:Choice>
    <mc:Fallback>
      <p:transition spd="slow">
        <p:fade/>
      </p:transition>
    </mc:Fallback>
  </mc:AlternateContent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71388035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333431571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theme/theme1.xml" Type="http://schemas.openxmlformats.org/officeDocument/2006/relationships/theme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Relationship Id="rId10" Target="../slideLayouts/slideLayout17.xml" Type="http://schemas.openxmlformats.org/officeDocument/2006/relationships/slideLayout"/><Relationship Id="rId11" Target="../slideLayouts/slideLayout18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9.xml" Type="http://schemas.openxmlformats.org/officeDocument/2006/relationships/slideLayout"/><Relationship Id="rId3" Target="../slideLayouts/slideLayout10.xml" Type="http://schemas.openxmlformats.org/officeDocument/2006/relationships/slideLayout"/><Relationship Id="rId4" Target="../slideLayouts/slideLayout11.xml" Type="http://schemas.openxmlformats.org/officeDocument/2006/relationships/slideLayout"/><Relationship Id="rId5" Target="../slideLayouts/slideLayout12.xml" Type="http://schemas.openxmlformats.org/officeDocument/2006/relationships/slideLayout"/><Relationship Id="rId6" Target="../slideLayouts/slideLayout13.xml" Type="http://schemas.openxmlformats.org/officeDocument/2006/relationships/slideLayout"/><Relationship Id="rId7" Target="../slideLayouts/slideLayout14.xml" Type="http://schemas.openxmlformats.org/officeDocument/2006/relationships/slideLayout"/><Relationship Id="rId8" Target="../slideLayouts/slideLayout15.xml" Type="http://schemas.openxmlformats.org/officeDocument/2006/relationships/slideLayout"/><Relationship Id="rId9" Target="../slideLayouts/slideLayout16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B1B6A-AEF1-4ACD-BD61-958570690F55}" type="datetimeFigureOut">
              <a:rPr lang="zh-CN" altLang="en-US" smtClean="0"/>
              <a:t>2021/1/29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CB991-6BD3-42F2-8A94-1903E94254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420558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700" r:id="rId2"/>
    <p:sldLayoutId id="2147483733" r:id="rId3"/>
    <p:sldLayoutId id="2147483734" r:id="rId4"/>
    <p:sldLayoutId id="2147483735" r:id="rId5"/>
    <p:sldLayoutId id="2147483736" r:id="rId6"/>
    <p:sldLayoutId id="2147483737" r:id="rId7"/>
  </p:sldLayoutIdLst>
  <mc:AlternateContent>
    <mc:Choice Requires="p14">
      <p:transition spd="slow" p14:dur="1250">
        <p14:flip dir="r"/>
      </p:transition>
    </mc:Choice>
    <mc:Fallback>
      <p:transition spd="slow">
        <p:fade/>
      </p:transition>
    </mc:Fallback>
  </mc:AlternateContent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75975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ransition/>
  <p:timing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_rels/slide10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10.xml" Type="http://schemas.openxmlformats.org/officeDocument/2006/relationships/notesSlide"/><Relationship Id="rId3" Target="../media/image4.jpe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11.xml" Type="http://schemas.openxmlformats.org/officeDocument/2006/relationships/notesSlide"/><Relationship Id="rId3" Target="../media/image5.jpe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2.xml" Type="http://schemas.openxmlformats.org/officeDocument/2006/relationships/notesSlide"/></Relationships>
</file>

<file path=ppt/slides/_rels/slide13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Relationship Id="rId2" Target="../notesSlides/notesSlide13.xml" Type="http://schemas.openxmlformats.org/officeDocument/2006/relationships/notesSlide"/><Relationship Id="rId3" Target="../media/image6.jpe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Relationship Id="rId2" Target="../notesSlides/notesSlide14.xml" Type="http://schemas.openxmlformats.org/officeDocument/2006/relationships/notesSlide"/><Relationship Id="rId3" Target="../media/image7.jpe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Relationship Id="rId2" Target="../notesSlides/notesSlide15.xml" Type="http://schemas.openxmlformats.org/officeDocument/2006/relationships/notesSlide"/><Relationship Id="rId3" Target="../media/image8.jpe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6.xml" Type="http://schemas.openxmlformats.org/officeDocument/2006/relationships/notesSlide"/></Relationships>
</file>

<file path=ppt/slides/_rels/slide17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notesSlides/notesSlide17.xml" Type="http://schemas.openxmlformats.org/officeDocument/2006/relationships/notesSlide"/><Relationship Id="rId3" Target="../media/image9.jpeg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notesSlides/notesSlide18.xml" Type="http://schemas.openxmlformats.org/officeDocument/2006/relationships/notesSlide"/></Relationships>
</file>

<file path=ppt/slides/_rels/slide19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notesSlides/notesSlide19.xml" Type="http://schemas.openxmlformats.org/officeDocument/2006/relationships/notesSlide"/><Relationship Id="rId3" Target="../media/image10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.xml" Type="http://schemas.openxmlformats.org/officeDocument/2006/relationships/notesSlide"/></Relationships>
</file>

<file path=ppt/slides/_rels/slide20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notesSlides/notesSlide20.xml" Type="http://schemas.openxmlformats.org/officeDocument/2006/relationships/notesSlide"/><Relationship Id="rId3" Target="../media/image11.jpeg" Type="http://schemas.openxmlformats.org/officeDocument/2006/relationships/image"/></Relationships>
</file>

<file path=ppt/slides/_rels/slide2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1.xml" Type="http://schemas.openxmlformats.org/officeDocument/2006/relationships/notesSlide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3.xml" Type="http://schemas.openxmlformats.org/officeDocument/2006/relationships/notesSlide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4.xml" Type="http://schemas.openxmlformats.org/officeDocument/2006/relationships/notesSlide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5.xml" Type="http://schemas.openxmlformats.org/officeDocument/2006/relationships/notesSlide"/><Relationship Id="rId3" Target="../media/image1.jpe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6.xml" Type="http://schemas.openxmlformats.org/officeDocument/2006/relationships/notesSlide"/></Relationships>
</file>

<file path=ppt/slides/_rels/slide7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7.xml" Type="http://schemas.openxmlformats.org/officeDocument/2006/relationships/notesSlide"/><Relationship Id="rId3" Target="../media/image2.jpe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8.xml" Type="http://schemas.openxmlformats.org/officeDocument/2006/relationships/notesSlide"/></Relationships>
</file>

<file path=ppt/slides/_rels/slide9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9.xml" Type="http://schemas.openxmlformats.org/officeDocument/2006/relationships/notesSlide"/><Relationship Id="rId3" Target="../media/image3.jpe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2" name="任意多边形 21"/>
          <p:cNvSpPr/>
          <p:nvPr/>
        </p:nvSpPr>
        <p:spPr bwMode="auto">
          <a:xfrm flipV="1" rot="5400000">
            <a:off x="4287117" y="288935"/>
            <a:ext cx="3861436" cy="5846622"/>
          </a:xfrm>
          <a:custGeom>
            <a:gdLst>
              <a:gd fmla="*/ 0 w 3861436" name="connsiteX0"/>
              <a:gd fmla="*/ 5846622 h 5846622" name="connsiteY0"/>
              <a:gd fmla="*/ 1697776 w 3861436" name="connsiteX1"/>
              <a:gd fmla="*/ 5846622 h 5846622" name="connsiteY1"/>
              <a:gd fmla="*/ 1821710 w 3861436" name="connsiteX2"/>
              <a:gd fmla="*/ 5704531 h 5846622" name="connsiteY2"/>
              <a:gd fmla="*/ 3861436 w 3861436" name="connsiteX3"/>
              <a:gd fmla="*/ 2421547 h 5846622" name="connsiteY3"/>
              <a:gd fmla="*/ 3861436 w 3861436" name="connsiteX4"/>
              <a:gd fmla="*/ 0 h 5846622" name="connsiteY4"/>
              <a:gd fmla="*/ 993664 w 3861436" name="connsiteX5"/>
              <a:gd fmla="*/ 5010097 h 5846622" name="connsiteY5"/>
              <a:gd fmla="*/ 135094 w 3861436" name="connsiteX6"/>
              <a:gd fmla="*/ 5747546 h 5846622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5846622" w="3861435">
                <a:moveTo>
                  <a:pt x="0" y="5846622"/>
                </a:moveTo>
                <a:lnTo>
                  <a:pt x="1697776" y="5846622"/>
                </a:lnTo>
                <a:lnTo>
                  <a:pt x="1821710" y="5704531"/>
                </a:lnTo>
                <a:cubicBezTo>
                  <a:pt x="2710783" y="4659130"/>
                  <a:pt x="3407996" y="3522725"/>
                  <a:pt x="3861436" y="2421547"/>
                </a:cubicBezTo>
                <a:lnTo>
                  <a:pt x="3861436" y="0"/>
                </a:lnTo>
                <a:cubicBezTo>
                  <a:pt x="3620672" y="1586531"/>
                  <a:pt x="2572009" y="3500110"/>
                  <a:pt x="993664" y="5010097"/>
                </a:cubicBezTo>
                <a:cubicBezTo>
                  <a:pt x="710766" y="5281478"/>
                  <a:pt x="423353" y="5527416"/>
                  <a:pt x="135094" y="5747546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  <a:noAutofit/>
          </a:bodyPr>
          <a:lstStyle/>
          <a:p>
            <a:endParaRPr altLang="en-US" lang="zh-CN"/>
          </a:p>
        </p:txBody>
      </p:sp>
      <p:sp>
        <p:nvSpPr>
          <p:cNvPr id="24" name="Freeform 6"/>
          <p:cNvSpPr/>
          <p:nvPr/>
        </p:nvSpPr>
        <p:spPr bwMode="auto">
          <a:xfrm flipV="1" rot="5400000">
            <a:off x="-1692974" y="1458310"/>
            <a:ext cx="5157710" cy="2211599"/>
          </a:xfrm>
          <a:custGeom>
            <a:gdLst>
              <a:gd fmla="*/ 0 w 964" name="T0"/>
              <a:gd fmla="*/ 207 h 318" name="T1"/>
              <a:gd fmla="*/ 964 w 964" name="T2"/>
              <a:gd fmla="*/ 176 h 318" name="T3"/>
              <a:gd fmla="*/ 964 w 964" name="T4"/>
              <a:gd fmla="*/ 318 h 318" name="T5"/>
              <a:gd fmla="*/ 915 w 964" name="T6"/>
              <a:gd fmla="*/ 213 h 318" name="T7"/>
              <a:gd fmla="*/ 0 w 964" name="T8"/>
              <a:gd fmla="*/ 251 h 318" name="T9"/>
              <a:gd fmla="*/ 0 w 964" name="T10"/>
              <a:gd fmla="*/ 207 h 318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318" w="964">
                <a:moveTo>
                  <a:pt x="0" y="207"/>
                </a:moveTo>
                <a:cubicBezTo>
                  <a:pt x="398" y="19"/>
                  <a:pt x="778" y="0"/>
                  <a:pt x="964" y="176"/>
                </a:cubicBezTo>
                <a:cubicBezTo>
                  <a:pt x="964" y="318"/>
                  <a:pt x="964" y="318"/>
                  <a:pt x="964" y="318"/>
                </a:cubicBezTo>
                <a:cubicBezTo>
                  <a:pt x="955" y="279"/>
                  <a:pt x="939" y="244"/>
                  <a:pt x="915" y="213"/>
                </a:cubicBezTo>
                <a:cubicBezTo>
                  <a:pt x="768" y="13"/>
                  <a:pt x="384" y="37"/>
                  <a:pt x="0" y="251"/>
                </a:cubicBezTo>
                <a:lnTo>
                  <a:pt x="0" y="20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5" name="Freeform 7"/>
          <p:cNvSpPr/>
          <p:nvPr/>
        </p:nvSpPr>
        <p:spPr bwMode="auto">
          <a:xfrm flipV="1" rot="5400000">
            <a:off x="1882706" y="-1876212"/>
            <a:ext cx="5396974" cy="9119905"/>
          </a:xfrm>
          <a:custGeom>
            <a:gdLst>
              <a:gd fmla="*/ 855 w 1009" name="T0"/>
              <a:gd fmla="*/ 185 h 1310" name="T1"/>
              <a:gd fmla="*/ 419 w 1009" name="T2"/>
              <a:gd fmla="*/ 1090 h 1310" name="T3"/>
              <a:gd fmla="*/ 0 w 1009" name="T4"/>
              <a:gd fmla="*/ 1310 h 1310" name="T5"/>
              <a:gd fmla="*/ 0 w 1009" name="T6"/>
              <a:gd fmla="*/ 241 h 1310" name="T7"/>
              <a:gd fmla="*/ 855 w 1009" name="T8"/>
              <a:gd fmla="*/ 185 h 1310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1310" w="1009">
                <a:moveTo>
                  <a:pt x="855" y="185"/>
                </a:moveTo>
                <a:cubicBezTo>
                  <a:pt x="1009" y="394"/>
                  <a:pt x="814" y="799"/>
                  <a:pt x="419" y="1090"/>
                </a:cubicBezTo>
                <a:cubicBezTo>
                  <a:pt x="281" y="1191"/>
                  <a:pt x="136" y="1266"/>
                  <a:pt x="0" y="1310"/>
                </a:cubicBezTo>
                <a:cubicBezTo>
                  <a:pt x="0" y="241"/>
                  <a:pt x="0" y="241"/>
                  <a:pt x="0" y="241"/>
                </a:cubicBezTo>
                <a:cubicBezTo>
                  <a:pt x="355" y="30"/>
                  <a:pt x="719" y="0"/>
                  <a:pt x="855" y="185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7" name="任意多边形 26"/>
          <p:cNvSpPr/>
          <p:nvPr/>
        </p:nvSpPr>
        <p:spPr bwMode="auto">
          <a:xfrm flipV="1" rot="5400000">
            <a:off x="4287128" y="288946"/>
            <a:ext cx="3861414" cy="5846622"/>
          </a:xfrm>
          <a:custGeom>
            <a:gdLst>
              <a:gd fmla="*/ 0 w 3861414" name="connsiteX0"/>
              <a:gd fmla="*/ 5846622 h 5846622" name="connsiteY0"/>
              <a:gd fmla="*/ 783121 w 3861414" name="connsiteX1"/>
              <a:gd fmla="*/ 5846622 h 5846622" name="connsiteY1"/>
              <a:gd fmla="*/ 1004343 w 3861414" name="connsiteX2"/>
              <a:gd fmla="*/ 5643334 h 5846622" name="connsiteY2"/>
              <a:gd fmla="*/ 3861414 w 3861414" name="connsiteX3"/>
              <a:gd fmla="*/ 1287320 h 5846622" name="connsiteY3"/>
              <a:gd fmla="*/ 3861414 w 3861414" name="connsiteX4"/>
              <a:gd fmla="*/ 0 h 5846622" name="connsiteY4"/>
              <a:gd fmla="*/ 993642 w 3861414" name="connsiteX5"/>
              <a:gd fmla="*/ 5010111 h 5846622" name="connsiteY5"/>
              <a:gd fmla="*/ 135072 w 3861414" name="connsiteX6"/>
              <a:gd fmla="*/ 5747561 h 5846622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5846622" w="3861414">
                <a:moveTo>
                  <a:pt x="0" y="5846622"/>
                </a:moveTo>
                <a:lnTo>
                  <a:pt x="783121" y="5846622"/>
                </a:lnTo>
                <a:lnTo>
                  <a:pt x="1004343" y="5643334"/>
                </a:lnTo>
                <a:cubicBezTo>
                  <a:pt x="2384725" y="4335138"/>
                  <a:pt x="3385236" y="2748603"/>
                  <a:pt x="3861414" y="1287320"/>
                </a:cubicBezTo>
                <a:lnTo>
                  <a:pt x="3861414" y="0"/>
                </a:lnTo>
                <a:cubicBezTo>
                  <a:pt x="3615299" y="1586535"/>
                  <a:pt x="2571987" y="3500119"/>
                  <a:pt x="993642" y="5010111"/>
                </a:cubicBezTo>
                <a:cubicBezTo>
                  <a:pt x="710744" y="5281492"/>
                  <a:pt x="423331" y="5527431"/>
                  <a:pt x="135072" y="5747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  <a:noAutofit/>
          </a:bodyPr>
          <a:lstStyle/>
          <a:p>
            <a:endParaRPr altLang="en-US" lang="zh-CN"/>
          </a:p>
        </p:txBody>
      </p:sp>
      <p:sp>
        <p:nvSpPr>
          <p:cNvPr id="28" name="Freeform 10"/>
          <p:cNvSpPr/>
          <p:nvPr/>
        </p:nvSpPr>
        <p:spPr bwMode="auto">
          <a:xfrm flipV="1" rot="5400000">
            <a:off x="-278472" y="493775"/>
            <a:ext cx="1846392" cy="829350"/>
          </a:xfrm>
          <a:custGeom>
            <a:gdLst>
              <a:gd fmla="*/ 0 w 345" name="T0"/>
              <a:gd fmla="*/ 73 h 119" name="T1"/>
              <a:gd fmla="*/ 345 w 345" name="T2"/>
              <a:gd fmla="*/ 0 h 119" name="T3"/>
              <a:gd fmla="*/ 0 w 345" name="T4"/>
              <a:gd fmla="*/ 119 h 119" name="T5"/>
              <a:gd fmla="*/ 0 w 345" name="T6"/>
              <a:gd fmla="*/ 73 h 119" name="T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119" w="345">
                <a:moveTo>
                  <a:pt x="0" y="73"/>
                </a:moveTo>
                <a:cubicBezTo>
                  <a:pt x="107" y="38"/>
                  <a:pt x="238" y="5"/>
                  <a:pt x="345" y="0"/>
                </a:cubicBezTo>
                <a:cubicBezTo>
                  <a:pt x="211" y="34"/>
                  <a:pt x="99" y="69"/>
                  <a:pt x="0" y="119"/>
                </a:cubicBezTo>
                <a:lnTo>
                  <a:pt x="0" y="7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D781D51C-A0E2-46FA-8EB3-DBDE38D7855D}"/>
              </a:ext>
            </a:extLst>
          </p:cNvPr>
          <p:cNvSpPr/>
          <p:nvPr/>
        </p:nvSpPr>
        <p:spPr>
          <a:xfrm>
            <a:off x="1529360" y="2995196"/>
            <a:ext cx="3499840" cy="335280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altLang="en-US" lang="zh-CN" smtClean="0" sz="1600">
                <a:solidFill>
                  <a:schemeClr val="bg1"/>
                </a:solidFill>
                <a:latin typeface="+mn-ea"/>
              </a:rPr>
              <a:t>宣讲人：优页PPT    时间：20XX.XX</a:t>
            </a:r>
          </a:p>
        </p:txBody>
      </p:sp>
      <p:sp>
        <p:nvSpPr>
          <p:cNvPr id="35" name="矩形 34"/>
          <p:cNvSpPr/>
          <p:nvPr/>
        </p:nvSpPr>
        <p:spPr>
          <a:xfrm>
            <a:off x="1453160" y="2452008"/>
            <a:ext cx="4424779" cy="460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altLang="zh-CN" lang="en-US" smtClean="0" sz="1100">
                <a:solidFill>
                  <a:schemeClr val="accent1"/>
                </a:solidFill>
                <a:latin typeface="+mn-ea"/>
              </a:rPr>
              <a:t>communication skills training course workplace communication </a:t>
            </a:r>
          </a:p>
          <a:p>
            <a:pPr>
              <a:lnSpc>
                <a:spcPct val="110000"/>
              </a:lnSpc>
            </a:pPr>
            <a:r>
              <a:rPr altLang="zh-CN" lang="en-US" smtClean="0" sz="1100">
                <a:solidFill>
                  <a:schemeClr val="accent1"/>
                </a:solidFill>
                <a:latin typeface="+mn-ea"/>
              </a:rPr>
              <a:t>skills training course workplace communication skills</a:t>
            </a: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D781D51C-A0E2-46FA-8EB3-DBDE38D7855D}"/>
              </a:ext>
            </a:extLst>
          </p:cNvPr>
          <p:cNvSpPr/>
          <p:nvPr/>
        </p:nvSpPr>
        <p:spPr>
          <a:xfrm rot="19306994">
            <a:off x="6003630" y="3348682"/>
            <a:ext cx="2310130" cy="304800"/>
          </a:xfrm>
          <a:prstGeom prst="rect">
            <a:avLst/>
          </a:prstGeom>
        </p:spPr>
        <p:txBody>
          <a:bodyPr wrap="none">
            <a:prstTxWarp prst="textArchDown">
              <a:avLst>
                <a:gd fmla="val 260187" name="adj"/>
              </a:avLst>
            </a:prstTxWarp>
            <a:spAutoFit/>
          </a:bodyPr>
          <a:lstStyle/>
          <a:p>
            <a:pPr algn="ctr"/>
            <a:r>
              <a:rPr altLang="zh-CN" lang="en-US" smtClean="0" sz="1400">
                <a:solidFill>
                  <a:schemeClr val="accent1"/>
                </a:solidFill>
                <a:latin charset="-122" panose="00020600040101010101" pitchFamily="18" typeface="汉仪锐智W"/>
                <a:ea charset="-122" panose="00020600040101010101" pitchFamily="18" typeface="汉仪锐智W"/>
              </a:rPr>
              <a:t>COMMUNICATION SKILLS</a:t>
            </a: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06EE7F36-1E92-4BD2-8CA2-028A5CDF2EEA}"/>
              </a:ext>
            </a:extLst>
          </p:cNvPr>
          <p:cNvSpPr/>
          <p:nvPr/>
        </p:nvSpPr>
        <p:spPr>
          <a:xfrm>
            <a:off x="1377065" y="1047750"/>
            <a:ext cx="4678680" cy="9906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mtClean="0" sz="5900">
                <a:solidFill>
                  <a:schemeClr val="accent1"/>
                </a:solidFill>
                <a:latin charset="-122" panose="00020600040101010101" pitchFamily="18" typeface="汉仪锐智W"/>
                <a:ea charset="-122" panose="00020600040101010101" pitchFamily="18" typeface="汉仪锐智W"/>
              </a:rPr>
              <a:t>职场沟通技巧</a:t>
            </a:r>
          </a:p>
        </p:txBody>
      </p:sp>
      <p:grpSp>
        <p:nvGrpSpPr>
          <p:cNvPr id="38" name="组合 37"/>
          <p:cNvGrpSpPr/>
          <p:nvPr/>
        </p:nvGrpSpPr>
        <p:grpSpPr>
          <a:xfrm>
            <a:off x="1453160" y="1975740"/>
            <a:ext cx="4719040" cy="441960"/>
            <a:chOff x="352356" y="2195808"/>
            <a:chExt cx="4719040" cy="441960"/>
          </a:xfrm>
        </p:grpSpPr>
        <p:sp>
          <p:nvSpPr>
            <p:cNvPr id="40" name="矩形 39">
              <a:extLst>
                <a:ext uri="{FF2B5EF4-FFF2-40B4-BE49-F238E27FC236}">
                  <a16:creationId xmlns:a16="http://schemas.microsoft.com/office/drawing/2014/main" id="{76911FCE-B4CF-4C0D-AB04-F06391DB9B72}"/>
                </a:ext>
              </a:extLst>
            </p:cNvPr>
            <p:cNvSpPr/>
            <p:nvPr/>
          </p:nvSpPr>
          <p:spPr>
            <a:xfrm>
              <a:off x="352356" y="2195808"/>
              <a:ext cx="4719040" cy="4419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altLang="en-US" lang="zh-CN" smtClean="0" spc="600" sz="2300">
                  <a:solidFill>
                    <a:schemeClr val="accent1"/>
                  </a:solidFill>
                  <a:latin typeface="+mn-ea"/>
                </a:rPr>
                <a:t>公司部门职场沟通技巧培训</a:t>
              </a:r>
            </a:p>
          </p:txBody>
        </p:sp>
        <p:cxnSp>
          <p:nvCxnSpPr>
            <p:cNvPr id="41" name="直接连接符 40"/>
            <p:cNvCxnSpPr/>
            <p:nvPr/>
          </p:nvCxnSpPr>
          <p:spPr>
            <a:xfrm>
              <a:off x="381857" y="2602774"/>
              <a:ext cx="4390099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组合 58"/>
          <p:cNvGrpSpPr/>
          <p:nvPr/>
        </p:nvGrpSpPr>
        <p:grpSpPr>
          <a:xfrm>
            <a:off x="6096000" y="1244259"/>
            <a:ext cx="1819098" cy="1135669"/>
            <a:chOff x="2533650" y="-2616200"/>
            <a:chExt cx="3881438" cy="2443162"/>
          </a:xfrm>
        </p:grpSpPr>
        <p:sp>
          <p:nvSpPr>
            <p:cNvPr id="13" name="Freeform 5"/>
            <p:cNvSpPr/>
            <p:nvPr/>
          </p:nvSpPr>
          <p:spPr bwMode="auto">
            <a:xfrm>
              <a:off x="2533650" y="-2116138"/>
              <a:ext cx="488950" cy="550863"/>
            </a:xfrm>
            <a:custGeom>
              <a:gdLst>
                <a:gd fmla="*/ 121 w 130" name="T0"/>
                <a:gd fmla="*/ 100 h 146" name="T1"/>
                <a:gd fmla="*/ 82 w 130" name="T2"/>
                <a:gd fmla="*/ 82 h 146" name="T3"/>
                <a:gd fmla="*/ 82 w 130" name="T4"/>
                <a:gd fmla="*/ 73 h 146" name="T5"/>
                <a:gd fmla="*/ 77 w 130" name="T6"/>
                <a:gd fmla="*/ 78 h 146" name="T7"/>
                <a:gd fmla="*/ 86 w 130" name="T8"/>
                <a:gd fmla="*/ 58 h 146" name="T9"/>
                <a:gd fmla="*/ 91 w 130" name="T10"/>
                <a:gd fmla="*/ 58 h 146" name="T11"/>
                <a:gd fmla="*/ 95 w 130" name="T12"/>
                <a:gd fmla="*/ 43 h 146" name="T13"/>
                <a:gd fmla="*/ 92 w 130" name="T14"/>
                <a:gd fmla="*/ 40 h 146" name="T15"/>
                <a:gd fmla="*/ 95 w 130" name="T16"/>
                <a:gd fmla="*/ 26 h 146" name="T17"/>
                <a:gd fmla="*/ 68 w 130" name="T18"/>
                <a:gd fmla="*/ 1 h 146" name="T19"/>
                <a:gd fmla="*/ 44 w 130" name="T20"/>
                <a:gd fmla="*/ 13 h 146" name="T21"/>
                <a:gd fmla="*/ 35 w 130" name="T22"/>
                <a:gd fmla="*/ 26 h 146" name="T23"/>
                <a:gd fmla="*/ 39 w 130" name="T24"/>
                <a:gd fmla="*/ 40 h 146" name="T25"/>
                <a:gd fmla="*/ 36 w 130" name="T26"/>
                <a:gd fmla="*/ 43 h 146" name="T27"/>
                <a:gd fmla="*/ 40 w 130" name="T28"/>
                <a:gd fmla="*/ 58 h 146" name="T29"/>
                <a:gd fmla="*/ 44 w 130" name="T30"/>
                <a:gd fmla="*/ 58 h 146" name="T31"/>
                <a:gd fmla="*/ 54 w 130" name="T32"/>
                <a:gd fmla="*/ 78 h 146" name="T33"/>
                <a:gd fmla="*/ 48 w 130" name="T34"/>
                <a:gd fmla="*/ 73 h 146" name="T35"/>
                <a:gd fmla="*/ 48 w 130" name="T36"/>
                <a:gd fmla="*/ 82 h 146" name="T37"/>
                <a:gd fmla="*/ 10 w 130" name="T38"/>
                <a:gd fmla="*/ 100 h 146" name="T39"/>
                <a:gd fmla="*/ 0 w 130" name="T40"/>
                <a:gd fmla="*/ 146 h 146" name="T41"/>
                <a:gd fmla="*/ 65 w 130" name="T42"/>
                <a:gd fmla="*/ 146 h 146" name="T43"/>
                <a:gd fmla="*/ 130 w 130" name="T44"/>
                <a:gd fmla="*/ 146 h 146" name="T45"/>
                <a:gd fmla="*/ 121 w 130" name="T46"/>
                <a:gd fmla="*/ 100 h 146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146" w="130">
                  <a:moveTo>
                    <a:pt x="121" y="100"/>
                  </a:moveTo>
                  <a:cubicBezTo>
                    <a:pt x="115" y="93"/>
                    <a:pt x="82" y="82"/>
                    <a:pt x="82" y="82"/>
                  </a:cubicBezTo>
                  <a:cubicBezTo>
                    <a:pt x="82" y="73"/>
                    <a:pt x="82" y="73"/>
                    <a:pt x="82" y="73"/>
                  </a:cubicBezTo>
                  <a:cubicBezTo>
                    <a:pt x="80" y="78"/>
                    <a:pt x="77" y="78"/>
                    <a:pt x="77" y="78"/>
                  </a:cubicBezTo>
                  <a:cubicBezTo>
                    <a:pt x="84" y="73"/>
                    <a:pt x="86" y="58"/>
                    <a:pt x="86" y="58"/>
                  </a:cubicBezTo>
                  <a:cubicBezTo>
                    <a:pt x="86" y="58"/>
                    <a:pt x="89" y="60"/>
                    <a:pt x="91" y="58"/>
                  </a:cubicBezTo>
                  <a:cubicBezTo>
                    <a:pt x="92" y="56"/>
                    <a:pt x="96" y="46"/>
                    <a:pt x="95" y="43"/>
                  </a:cubicBezTo>
                  <a:cubicBezTo>
                    <a:pt x="94" y="40"/>
                    <a:pt x="92" y="40"/>
                    <a:pt x="92" y="40"/>
                  </a:cubicBezTo>
                  <a:cubicBezTo>
                    <a:pt x="95" y="35"/>
                    <a:pt x="95" y="26"/>
                    <a:pt x="95" y="26"/>
                  </a:cubicBezTo>
                  <a:cubicBezTo>
                    <a:pt x="96" y="22"/>
                    <a:pt x="91" y="0"/>
                    <a:pt x="68" y="1"/>
                  </a:cubicBezTo>
                  <a:cubicBezTo>
                    <a:pt x="45" y="2"/>
                    <a:pt x="44" y="13"/>
                    <a:pt x="44" y="13"/>
                  </a:cubicBezTo>
                  <a:cubicBezTo>
                    <a:pt x="34" y="15"/>
                    <a:pt x="35" y="26"/>
                    <a:pt x="35" y="26"/>
                  </a:cubicBezTo>
                  <a:cubicBezTo>
                    <a:pt x="35" y="26"/>
                    <a:pt x="36" y="35"/>
                    <a:pt x="39" y="40"/>
                  </a:cubicBezTo>
                  <a:cubicBezTo>
                    <a:pt x="39" y="40"/>
                    <a:pt x="37" y="40"/>
                    <a:pt x="36" y="43"/>
                  </a:cubicBezTo>
                  <a:cubicBezTo>
                    <a:pt x="35" y="46"/>
                    <a:pt x="38" y="56"/>
                    <a:pt x="40" y="58"/>
                  </a:cubicBezTo>
                  <a:cubicBezTo>
                    <a:pt x="42" y="60"/>
                    <a:pt x="44" y="58"/>
                    <a:pt x="44" y="58"/>
                  </a:cubicBezTo>
                  <a:cubicBezTo>
                    <a:pt x="44" y="58"/>
                    <a:pt x="47" y="73"/>
                    <a:pt x="54" y="78"/>
                  </a:cubicBezTo>
                  <a:cubicBezTo>
                    <a:pt x="54" y="78"/>
                    <a:pt x="51" y="78"/>
                    <a:pt x="48" y="73"/>
                  </a:cubicBezTo>
                  <a:cubicBezTo>
                    <a:pt x="48" y="82"/>
                    <a:pt x="48" y="82"/>
                    <a:pt x="48" y="82"/>
                  </a:cubicBezTo>
                  <a:cubicBezTo>
                    <a:pt x="48" y="82"/>
                    <a:pt x="15" y="93"/>
                    <a:pt x="10" y="100"/>
                  </a:cubicBezTo>
                  <a:cubicBezTo>
                    <a:pt x="4" y="108"/>
                    <a:pt x="0" y="146"/>
                    <a:pt x="0" y="146"/>
                  </a:cubicBezTo>
                  <a:cubicBezTo>
                    <a:pt x="65" y="146"/>
                    <a:pt x="65" y="146"/>
                    <a:pt x="65" y="146"/>
                  </a:cubicBezTo>
                  <a:cubicBezTo>
                    <a:pt x="130" y="146"/>
                    <a:pt x="130" y="146"/>
                    <a:pt x="130" y="146"/>
                  </a:cubicBezTo>
                  <a:cubicBezTo>
                    <a:pt x="130" y="146"/>
                    <a:pt x="127" y="108"/>
                    <a:pt x="121" y="10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" name="Freeform 6"/>
            <p:cNvSpPr/>
            <p:nvPr/>
          </p:nvSpPr>
          <p:spPr bwMode="auto">
            <a:xfrm>
              <a:off x="2744788" y="-1787525"/>
              <a:ext cx="71438" cy="206375"/>
            </a:xfrm>
            <a:custGeom>
              <a:gdLst>
                <a:gd fmla="*/ 28 w 45" name="T0"/>
                <a:gd fmla="*/ 16 h 130" name="T1"/>
                <a:gd fmla="*/ 30 w 45" name="T2"/>
                <a:gd fmla="*/ 14 h 130" name="T3"/>
                <a:gd fmla="*/ 28 w 45" name="T4"/>
                <a:gd fmla="*/ 0 h 130" name="T5"/>
                <a:gd fmla="*/ 21 w 45" name="T6"/>
                <a:gd fmla="*/ 2 h 130" name="T7"/>
                <a:gd fmla="*/ 16 w 45" name="T8"/>
                <a:gd fmla="*/ 0 h 130" name="T9"/>
                <a:gd fmla="*/ 12 w 45" name="T10"/>
                <a:gd fmla="*/ 14 h 130" name="T11"/>
                <a:gd fmla="*/ 16 w 45" name="T12"/>
                <a:gd fmla="*/ 16 h 130" name="T13"/>
                <a:gd fmla="*/ 0 w 45" name="T14"/>
                <a:gd fmla="*/ 130 h 130" name="T15"/>
                <a:gd fmla="*/ 21 w 45" name="T16"/>
                <a:gd fmla="*/ 130 h 130" name="T17"/>
                <a:gd fmla="*/ 45 w 45" name="T18"/>
                <a:gd fmla="*/ 130 h 130" name="T19"/>
                <a:gd fmla="*/ 28 w 45" name="T20"/>
                <a:gd fmla="*/ 16 h 130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30" w="45">
                  <a:moveTo>
                    <a:pt x="28" y="16"/>
                  </a:moveTo>
                  <a:lnTo>
                    <a:pt x="30" y="14"/>
                  </a:lnTo>
                  <a:lnTo>
                    <a:pt x="28" y="0"/>
                  </a:lnTo>
                  <a:lnTo>
                    <a:pt x="21" y="2"/>
                  </a:lnTo>
                  <a:lnTo>
                    <a:pt x="16" y="0"/>
                  </a:lnTo>
                  <a:lnTo>
                    <a:pt x="12" y="14"/>
                  </a:lnTo>
                  <a:lnTo>
                    <a:pt x="16" y="16"/>
                  </a:lnTo>
                  <a:lnTo>
                    <a:pt x="0" y="130"/>
                  </a:lnTo>
                  <a:lnTo>
                    <a:pt x="21" y="130"/>
                  </a:lnTo>
                  <a:lnTo>
                    <a:pt x="45" y="130"/>
                  </a:lnTo>
                  <a:lnTo>
                    <a:pt x="28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9" name="Freeform 7"/>
            <p:cNvSpPr/>
            <p:nvPr/>
          </p:nvSpPr>
          <p:spPr bwMode="auto">
            <a:xfrm>
              <a:off x="4275138" y="-2616200"/>
              <a:ext cx="488950" cy="549275"/>
            </a:xfrm>
            <a:custGeom>
              <a:gdLst>
                <a:gd fmla="*/ 121 w 130" name="T0"/>
                <a:gd fmla="*/ 100 h 146" name="T1"/>
                <a:gd fmla="*/ 82 w 130" name="T2"/>
                <a:gd fmla="*/ 82 h 146" name="T3"/>
                <a:gd fmla="*/ 82 w 130" name="T4"/>
                <a:gd fmla="*/ 73 h 146" name="T5"/>
                <a:gd fmla="*/ 77 w 130" name="T6"/>
                <a:gd fmla="*/ 78 h 146" name="T7"/>
                <a:gd fmla="*/ 86 w 130" name="T8"/>
                <a:gd fmla="*/ 57 h 146" name="T9"/>
                <a:gd fmla="*/ 90 w 130" name="T10"/>
                <a:gd fmla="*/ 57 h 146" name="T11"/>
                <a:gd fmla="*/ 95 w 130" name="T12"/>
                <a:gd fmla="*/ 42 h 146" name="T13"/>
                <a:gd fmla="*/ 91 w 130" name="T14"/>
                <a:gd fmla="*/ 40 h 146" name="T15"/>
                <a:gd fmla="*/ 95 w 130" name="T16"/>
                <a:gd fmla="*/ 25 h 146" name="T17"/>
                <a:gd fmla="*/ 68 w 130" name="T18"/>
                <a:gd fmla="*/ 1 h 146" name="T19"/>
                <a:gd fmla="*/ 43 w 130" name="T20"/>
                <a:gd fmla="*/ 13 h 146" name="T21"/>
                <a:gd fmla="*/ 35 w 130" name="T22"/>
                <a:gd fmla="*/ 25 h 146" name="T23"/>
                <a:gd fmla="*/ 39 w 130" name="T24"/>
                <a:gd fmla="*/ 40 h 146" name="T25"/>
                <a:gd fmla="*/ 35 w 130" name="T26"/>
                <a:gd fmla="*/ 42 h 146" name="T27"/>
                <a:gd fmla="*/ 40 w 130" name="T28"/>
                <a:gd fmla="*/ 57 h 146" name="T29"/>
                <a:gd fmla="*/ 44 w 130" name="T30"/>
                <a:gd fmla="*/ 57 h 146" name="T31"/>
                <a:gd fmla="*/ 53 w 130" name="T32"/>
                <a:gd fmla="*/ 78 h 146" name="T33"/>
                <a:gd fmla="*/ 48 w 130" name="T34"/>
                <a:gd fmla="*/ 73 h 146" name="T35"/>
                <a:gd fmla="*/ 48 w 130" name="T36"/>
                <a:gd fmla="*/ 82 h 146" name="T37"/>
                <a:gd fmla="*/ 9 w 130" name="T38"/>
                <a:gd fmla="*/ 100 h 146" name="T39"/>
                <a:gd fmla="*/ 0 w 130" name="T40"/>
                <a:gd fmla="*/ 146 h 146" name="T41"/>
                <a:gd fmla="*/ 65 w 130" name="T42"/>
                <a:gd fmla="*/ 146 h 146" name="T43"/>
                <a:gd fmla="*/ 130 w 130" name="T44"/>
                <a:gd fmla="*/ 146 h 146" name="T45"/>
                <a:gd fmla="*/ 121 w 130" name="T46"/>
                <a:gd fmla="*/ 100 h 146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146" w="130">
                  <a:moveTo>
                    <a:pt x="121" y="100"/>
                  </a:moveTo>
                  <a:cubicBezTo>
                    <a:pt x="115" y="93"/>
                    <a:pt x="82" y="82"/>
                    <a:pt x="82" y="82"/>
                  </a:cubicBezTo>
                  <a:cubicBezTo>
                    <a:pt x="82" y="73"/>
                    <a:pt x="82" y="73"/>
                    <a:pt x="82" y="73"/>
                  </a:cubicBezTo>
                  <a:cubicBezTo>
                    <a:pt x="79" y="77"/>
                    <a:pt x="77" y="78"/>
                    <a:pt x="77" y="78"/>
                  </a:cubicBezTo>
                  <a:cubicBezTo>
                    <a:pt x="83" y="73"/>
                    <a:pt x="86" y="57"/>
                    <a:pt x="86" y="57"/>
                  </a:cubicBezTo>
                  <a:cubicBezTo>
                    <a:pt x="86" y="57"/>
                    <a:pt x="89" y="59"/>
                    <a:pt x="90" y="57"/>
                  </a:cubicBezTo>
                  <a:cubicBezTo>
                    <a:pt x="92" y="56"/>
                    <a:pt x="96" y="45"/>
                    <a:pt x="95" y="42"/>
                  </a:cubicBezTo>
                  <a:cubicBezTo>
                    <a:pt x="94" y="39"/>
                    <a:pt x="91" y="40"/>
                    <a:pt x="91" y="40"/>
                  </a:cubicBezTo>
                  <a:cubicBezTo>
                    <a:pt x="94" y="34"/>
                    <a:pt x="95" y="25"/>
                    <a:pt x="95" y="25"/>
                  </a:cubicBezTo>
                  <a:cubicBezTo>
                    <a:pt x="96" y="21"/>
                    <a:pt x="91" y="0"/>
                    <a:pt x="68" y="1"/>
                  </a:cubicBezTo>
                  <a:cubicBezTo>
                    <a:pt x="45" y="2"/>
                    <a:pt x="43" y="13"/>
                    <a:pt x="43" y="13"/>
                  </a:cubicBezTo>
                  <a:cubicBezTo>
                    <a:pt x="34" y="15"/>
                    <a:pt x="35" y="25"/>
                    <a:pt x="35" y="25"/>
                  </a:cubicBezTo>
                  <a:cubicBezTo>
                    <a:pt x="35" y="25"/>
                    <a:pt x="36" y="34"/>
                    <a:pt x="39" y="40"/>
                  </a:cubicBezTo>
                  <a:cubicBezTo>
                    <a:pt x="39" y="40"/>
                    <a:pt x="36" y="39"/>
                    <a:pt x="35" y="42"/>
                  </a:cubicBezTo>
                  <a:cubicBezTo>
                    <a:pt x="34" y="45"/>
                    <a:pt x="38" y="56"/>
                    <a:pt x="40" y="57"/>
                  </a:cubicBezTo>
                  <a:cubicBezTo>
                    <a:pt x="41" y="59"/>
                    <a:pt x="44" y="57"/>
                    <a:pt x="44" y="57"/>
                  </a:cubicBezTo>
                  <a:cubicBezTo>
                    <a:pt x="44" y="57"/>
                    <a:pt x="47" y="73"/>
                    <a:pt x="53" y="78"/>
                  </a:cubicBezTo>
                  <a:cubicBezTo>
                    <a:pt x="53" y="78"/>
                    <a:pt x="51" y="77"/>
                    <a:pt x="48" y="73"/>
                  </a:cubicBezTo>
                  <a:cubicBezTo>
                    <a:pt x="48" y="82"/>
                    <a:pt x="48" y="82"/>
                    <a:pt x="48" y="82"/>
                  </a:cubicBezTo>
                  <a:cubicBezTo>
                    <a:pt x="48" y="82"/>
                    <a:pt x="15" y="93"/>
                    <a:pt x="9" y="100"/>
                  </a:cubicBezTo>
                  <a:cubicBezTo>
                    <a:pt x="4" y="107"/>
                    <a:pt x="0" y="146"/>
                    <a:pt x="0" y="146"/>
                  </a:cubicBezTo>
                  <a:cubicBezTo>
                    <a:pt x="65" y="146"/>
                    <a:pt x="65" y="146"/>
                    <a:pt x="65" y="146"/>
                  </a:cubicBezTo>
                  <a:cubicBezTo>
                    <a:pt x="130" y="146"/>
                    <a:pt x="130" y="146"/>
                    <a:pt x="130" y="146"/>
                  </a:cubicBezTo>
                  <a:cubicBezTo>
                    <a:pt x="130" y="146"/>
                    <a:pt x="126" y="107"/>
                    <a:pt x="121" y="10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" name="Freeform 8"/>
            <p:cNvSpPr/>
            <p:nvPr/>
          </p:nvSpPr>
          <p:spPr bwMode="auto">
            <a:xfrm>
              <a:off x="4486275" y="-2289175"/>
              <a:ext cx="66675" cy="207963"/>
            </a:xfrm>
            <a:custGeom>
              <a:gdLst>
                <a:gd fmla="*/ 28 w 42" name="T0"/>
                <a:gd fmla="*/ 17 h 131" name="T1"/>
                <a:gd fmla="*/ 30 w 42" name="T2"/>
                <a:gd fmla="*/ 12 h 131" name="T3"/>
                <a:gd fmla="*/ 28 w 42" name="T4"/>
                <a:gd fmla="*/ 0 h 131" name="T5"/>
                <a:gd fmla="*/ 21 w 42" name="T6"/>
                <a:gd fmla="*/ 0 h 131" name="T7"/>
                <a:gd fmla="*/ 14 w 42" name="T8"/>
                <a:gd fmla="*/ 0 h 131" name="T9"/>
                <a:gd fmla="*/ 11 w 42" name="T10"/>
                <a:gd fmla="*/ 12 h 131" name="T11"/>
                <a:gd fmla="*/ 14 w 42" name="T12"/>
                <a:gd fmla="*/ 17 h 131" name="T13"/>
                <a:gd fmla="*/ 0 w 42" name="T14"/>
                <a:gd fmla="*/ 131 h 131" name="T15"/>
                <a:gd fmla="*/ 21 w 42" name="T16"/>
                <a:gd fmla="*/ 131 h 131" name="T17"/>
                <a:gd fmla="*/ 42 w 42" name="T18"/>
                <a:gd fmla="*/ 131 h 131" name="T19"/>
                <a:gd fmla="*/ 28 w 42" name="T20"/>
                <a:gd fmla="*/ 17 h 131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31" w="42">
                  <a:moveTo>
                    <a:pt x="28" y="17"/>
                  </a:moveTo>
                  <a:lnTo>
                    <a:pt x="30" y="12"/>
                  </a:lnTo>
                  <a:lnTo>
                    <a:pt x="28" y="0"/>
                  </a:lnTo>
                  <a:lnTo>
                    <a:pt x="21" y="0"/>
                  </a:lnTo>
                  <a:lnTo>
                    <a:pt x="14" y="0"/>
                  </a:lnTo>
                  <a:lnTo>
                    <a:pt x="11" y="12"/>
                  </a:lnTo>
                  <a:lnTo>
                    <a:pt x="14" y="17"/>
                  </a:lnTo>
                  <a:lnTo>
                    <a:pt x="0" y="131"/>
                  </a:lnTo>
                  <a:lnTo>
                    <a:pt x="21" y="131"/>
                  </a:lnTo>
                  <a:lnTo>
                    <a:pt x="42" y="131"/>
                  </a:lnTo>
                  <a:lnTo>
                    <a:pt x="28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" name="Freeform 9"/>
            <p:cNvSpPr/>
            <p:nvPr/>
          </p:nvSpPr>
          <p:spPr bwMode="auto">
            <a:xfrm>
              <a:off x="5203825" y="-1841500"/>
              <a:ext cx="488950" cy="550863"/>
            </a:xfrm>
            <a:custGeom>
              <a:gdLst>
                <a:gd fmla="*/ 121 w 130" name="T0"/>
                <a:gd fmla="*/ 100 h 146" name="T1"/>
                <a:gd fmla="*/ 82 w 130" name="T2"/>
                <a:gd fmla="*/ 82 h 146" name="T3"/>
                <a:gd fmla="*/ 82 w 130" name="T4"/>
                <a:gd fmla="*/ 73 h 146" name="T5"/>
                <a:gd fmla="*/ 76 w 130" name="T6"/>
                <a:gd fmla="*/ 78 h 146" name="T7"/>
                <a:gd fmla="*/ 86 w 130" name="T8"/>
                <a:gd fmla="*/ 57 h 146" name="T9"/>
                <a:gd fmla="*/ 90 w 130" name="T10"/>
                <a:gd fmla="*/ 57 h 146" name="T11"/>
                <a:gd fmla="*/ 95 w 130" name="T12"/>
                <a:gd fmla="*/ 42 h 146" name="T13"/>
                <a:gd fmla="*/ 91 w 130" name="T14"/>
                <a:gd fmla="*/ 40 h 146" name="T15"/>
                <a:gd fmla="*/ 95 w 130" name="T16"/>
                <a:gd fmla="*/ 25 h 146" name="T17"/>
                <a:gd fmla="*/ 68 w 130" name="T18"/>
                <a:gd fmla="*/ 1 h 146" name="T19"/>
                <a:gd fmla="*/ 43 w 130" name="T20"/>
                <a:gd fmla="*/ 13 h 146" name="T21"/>
                <a:gd fmla="*/ 35 w 130" name="T22"/>
                <a:gd fmla="*/ 25 h 146" name="T23"/>
                <a:gd fmla="*/ 39 w 130" name="T24"/>
                <a:gd fmla="*/ 40 h 146" name="T25"/>
                <a:gd fmla="*/ 35 w 130" name="T26"/>
                <a:gd fmla="*/ 42 h 146" name="T27"/>
                <a:gd fmla="*/ 39 w 130" name="T28"/>
                <a:gd fmla="*/ 57 h 146" name="T29"/>
                <a:gd fmla="*/ 44 w 130" name="T30"/>
                <a:gd fmla="*/ 57 h 146" name="T31"/>
                <a:gd fmla="*/ 53 w 130" name="T32"/>
                <a:gd fmla="*/ 78 h 146" name="T33"/>
                <a:gd fmla="*/ 48 w 130" name="T34"/>
                <a:gd fmla="*/ 73 h 146" name="T35"/>
                <a:gd fmla="*/ 48 w 130" name="T36"/>
                <a:gd fmla="*/ 82 h 146" name="T37"/>
                <a:gd fmla="*/ 9 w 130" name="T38"/>
                <a:gd fmla="*/ 100 h 146" name="T39"/>
                <a:gd fmla="*/ 0 w 130" name="T40"/>
                <a:gd fmla="*/ 146 h 146" name="T41"/>
                <a:gd fmla="*/ 65 w 130" name="T42"/>
                <a:gd fmla="*/ 146 h 146" name="T43"/>
                <a:gd fmla="*/ 130 w 130" name="T44"/>
                <a:gd fmla="*/ 146 h 146" name="T45"/>
                <a:gd fmla="*/ 121 w 130" name="T46"/>
                <a:gd fmla="*/ 100 h 146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146" w="130">
                  <a:moveTo>
                    <a:pt x="121" y="100"/>
                  </a:moveTo>
                  <a:cubicBezTo>
                    <a:pt x="115" y="92"/>
                    <a:pt x="82" y="82"/>
                    <a:pt x="82" y="82"/>
                  </a:cubicBezTo>
                  <a:cubicBezTo>
                    <a:pt x="82" y="73"/>
                    <a:pt x="82" y="73"/>
                    <a:pt x="82" y="73"/>
                  </a:cubicBezTo>
                  <a:cubicBezTo>
                    <a:pt x="79" y="77"/>
                    <a:pt x="76" y="78"/>
                    <a:pt x="76" y="78"/>
                  </a:cubicBezTo>
                  <a:cubicBezTo>
                    <a:pt x="83" y="72"/>
                    <a:pt x="86" y="57"/>
                    <a:pt x="86" y="57"/>
                  </a:cubicBezTo>
                  <a:cubicBezTo>
                    <a:pt x="86" y="57"/>
                    <a:pt x="89" y="59"/>
                    <a:pt x="90" y="57"/>
                  </a:cubicBezTo>
                  <a:cubicBezTo>
                    <a:pt x="92" y="56"/>
                    <a:pt x="96" y="45"/>
                    <a:pt x="95" y="42"/>
                  </a:cubicBezTo>
                  <a:cubicBezTo>
                    <a:pt x="94" y="39"/>
                    <a:pt x="91" y="40"/>
                    <a:pt x="91" y="40"/>
                  </a:cubicBezTo>
                  <a:cubicBezTo>
                    <a:pt x="94" y="34"/>
                    <a:pt x="95" y="25"/>
                    <a:pt x="95" y="25"/>
                  </a:cubicBezTo>
                  <a:cubicBezTo>
                    <a:pt x="95" y="21"/>
                    <a:pt x="91" y="0"/>
                    <a:pt x="68" y="1"/>
                  </a:cubicBezTo>
                  <a:cubicBezTo>
                    <a:pt x="45" y="2"/>
                    <a:pt x="43" y="13"/>
                    <a:pt x="43" y="13"/>
                  </a:cubicBezTo>
                  <a:cubicBezTo>
                    <a:pt x="34" y="15"/>
                    <a:pt x="35" y="25"/>
                    <a:pt x="35" y="25"/>
                  </a:cubicBezTo>
                  <a:cubicBezTo>
                    <a:pt x="35" y="25"/>
                    <a:pt x="35" y="34"/>
                    <a:pt x="39" y="40"/>
                  </a:cubicBezTo>
                  <a:cubicBezTo>
                    <a:pt x="39" y="40"/>
                    <a:pt x="36" y="39"/>
                    <a:pt x="35" y="42"/>
                  </a:cubicBezTo>
                  <a:cubicBezTo>
                    <a:pt x="34" y="45"/>
                    <a:pt x="38" y="56"/>
                    <a:pt x="39" y="57"/>
                  </a:cubicBezTo>
                  <a:cubicBezTo>
                    <a:pt x="41" y="59"/>
                    <a:pt x="44" y="57"/>
                    <a:pt x="44" y="57"/>
                  </a:cubicBezTo>
                  <a:cubicBezTo>
                    <a:pt x="44" y="57"/>
                    <a:pt x="47" y="72"/>
                    <a:pt x="53" y="78"/>
                  </a:cubicBezTo>
                  <a:cubicBezTo>
                    <a:pt x="53" y="78"/>
                    <a:pt x="50" y="77"/>
                    <a:pt x="48" y="73"/>
                  </a:cubicBezTo>
                  <a:cubicBezTo>
                    <a:pt x="48" y="82"/>
                    <a:pt x="48" y="82"/>
                    <a:pt x="48" y="82"/>
                  </a:cubicBezTo>
                  <a:cubicBezTo>
                    <a:pt x="48" y="82"/>
                    <a:pt x="15" y="92"/>
                    <a:pt x="9" y="100"/>
                  </a:cubicBezTo>
                  <a:cubicBezTo>
                    <a:pt x="3" y="107"/>
                    <a:pt x="0" y="146"/>
                    <a:pt x="0" y="146"/>
                  </a:cubicBezTo>
                  <a:cubicBezTo>
                    <a:pt x="65" y="146"/>
                    <a:pt x="65" y="146"/>
                    <a:pt x="65" y="146"/>
                  </a:cubicBezTo>
                  <a:cubicBezTo>
                    <a:pt x="130" y="146"/>
                    <a:pt x="130" y="146"/>
                    <a:pt x="130" y="146"/>
                  </a:cubicBezTo>
                  <a:cubicBezTo>
                    <a:pt x="130" y="146"/>
                    <a:pt x="126" y="107"/>
                    <a:pt x="121" y="10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2" name="Freeform 10"/>
            <p:cNvSpPr/>
            <p:nvPr/>
          </p:nvSpPr>
          <p:spPr bwMode="auto">
            <a:xfrm>
              <a:off x="5410200" y="-1512888"/>
              <a:ext cx="71438" cy="206375"/>
            </a:xfrm>
            <a:custGeom>
              <a:gdLst>
                <a:gd fmla="*/ 31 w 45" name="T0"/>
                <a:gd fmla="*/ 14 h 130" name="T1"/>
                <a:gd fmla="*/ 34 w 45" name="T2"/>
                <a:gd fmla="*/ 12 h 130" name="T3"/>
                <a:gd fmla="*/ 31 w 45" name="T4"/>
                <a:gd fmla="*/ 0 h 130" name="T5"/>
                <a:gd fmla="*/ 24 w 45" name="T6"/>
                <a:gd fmla="*/ 0 h 130" name="T7"/>
                <a:gd fmla="*/ 17 w 45" name="T8"/>
                <a:gd fmla="*/ 0 h 130" name="T9"/>
                <a:gd fmla="*/ 15 w 45" name="T10"/>
                <a:gd fmla="*/ 12 h 130" name="T11"/>
                <a:gd fmla="*/ 17 w 45" name="T12"/>
                <a:gd fmla="*/ 14 h 130" name="T13"/>
                <a:gd fmla="*/ 0 w 45" name="T14"/>
                <a:gd fmla="*/ 130 h 130" name="T15"/>
                <a:gd fmla="*/ 24 w 45" name="T16"/>
                <a:gd fmla="*/ 130 h 130" name="T17"/>
                <a:gd fmla="*/ 45 w 45" name="T18"/>
                <a:gd fmla="*/ 130 h 130" name="T19"/>
                <a:gd fmla="*/ 31 w 45" name="T20"/>
                <a:gd fmla="*/ 14 h 130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30" w="45">
                  <a:moveTo>
                    <a:pt x="31" y="14"/>
                  </a:moveTo>
                  <a:lnTo>
                    <a:pt x="34" y="12"/>
                  </a:lnTo>
                  <a:lnTo>
                    <a:pt x="31" y="0"/>
                  </a:lnTo>
                  <a:lnTo>
                    <a:pt x="24" y="0"/>
                  </a:lnTo>
                  <a:lnTo>
                    <a:pt x="17" y="0"/>
                  </a:lnTo>
                  <a:lnTo>
                    <a:pt x="15" y="12"/>
                  </a:lnTo>
                  <a:lnTo>
                    <a:pt x="17" y="14"/>
                  </a:lnTo>
                  <a:lnTo>
                    <a:pt x="0" y="130"/>
                  </a:lnTo>
                  <a:lnTo>
                    <a:pt x="24" y="130"/>
                  </a:lnTo>
                  <a:lnTo>
                    <a:pt x="45" y="130"/>
                  </a:lnTo>
                  <a:lnTo>
                    <a:pt x="31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7" name="Freeform 11"/>
            <p:cNvSpPr/>
            <p:nvPr/>
          </p:nvSpPr>
          <p:spPr bwMode="auto">
            <a:xfrm>
              <a:off x="5929313" y="-2292350"/>
              <a:ext cx="485775" cy="549275"/>
            </a:xfrm>
            <a:custGeom>
              <a:gdLst>
                <a:gd fmla="*/ 120 w 129" name="T0"/>
                <a:gd fmla="*/ 100 h 146" name="T1"/>
                <a:gd fmla="*/ 81 w 129" name="T2"/>
                <a:gd fmla="*/ 82 h 146" name="T3"/>
                <a:gd fmla="*/ 81 w 129" name="T4"/>
                <a:gd fmla="*/ 73 h 146" name="T5"/>
                <a:gd fmla="*/ 76 w 129" name="T6"/>
                <a:gd fmla="*/ 78 h 146" name="T7"/>
                <a:gd fmla="*/ 85 w 129" name="T8"/>
                <a:gd fmla="*/ 58 h 146" name="T9"/>
                <a:gd fmla="*/ 90 w 129" name="T10"/>
                <a:gd fmla="*/ 58 h 146" name="T11"/>
                <a:gd fmla="*/ 94 w 129" name="T12"/>
                <a:gd fmla="*/ 43 h 146" name="T13"/>
                <a:gd fmla="*/ 91 w 129" name="T14"/>
                <a:gd fmla="*/ 40 h 146" name="T15"/>
                <a:gd fmla="*/ 94 w 129" name="T16"/>
                <a:gd fmla="*/ 25 h 146" name="T17"/>
                <a:gd fmla="*/ 67 w 129" name="T18"/>
                <a:gd fmla="*/ 1 h 146" name="T19"/>
                <a:gd fmla="*/ 43 w 129" name="T20"/>
                <a:gd fmla="*/ 13 h 146" name="T21"/>
                <a:gd fmla="*/ 34 w 129" name="T22"/>
                <a:gd fmla="*/ 25 h 146" name="T23"/>
                <a:gd fmla="*/ 38 w 129" name="T24"/>
                <a:gd fmla="*/ 40 h 146" name="T25"/>
                <a:gd fmla="*/ 35 w 129" name="T26"/>
                <a:gd fmla="*/ 43 h 146" name="T27"/>
                <a:gd fmla="*/ 39 w 129" name="T28"/>
                <a:gd fmla="*/ 58 h 146" name="T29"/>
                <a:gd fmla="*/ 43 w 129" name="T30"/>
                <a:gd fmla="*/ 58 h 146" name="T31"/>
                <a:gd fmla="*/ 53 w 129" name="T32"/>
                <a:gd fmla="*/ 78 h 146" name="T33"/>
                <a:gd fmla="*/ 48 w 129" name="T34"/>
                <a:gd fmla="*/ 73 h 146" name="T35"/>
                <a:gd fmla="*/ 48 w 129" name="T36"/>
                <a:gd fmla="*/ 82 h 146" name="T37"/>
                <a:gd fmla="*/ 9 w 129" name="T38"/>
                <a:gd fmla="*/ 100 h 146" name="T39"/>
                <a:gd fmla="*/ 0 w 129" name="T40"/>
                <a:gd fmla="*/ 146 h 146" name="T41"/>
                <a:gd fmla="*/ 64 w 129" name="T42"/>
                <a:gd fmla="*/ 146 h 146" name="T43"/>
                <a:gd fmla="*/ 129 w 129" name="T44"/>
                <a:gd fmla="*/ 146 h 146" name="T45"/>
                <a:gd fmla="*/ 120 w 129" name="T46"/>
                <a:gd fmla="*/ 100 h 146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146" w="129">
                  <a:moveTo>
                    <a:pt x="120" y="100"/>
                  </a:moveTo>
                  <a:cubicBezTo>
                    <a:pt x="114" y="93"/>
                    <a:pt x="81" y="82"/>
                    <a:pt x="81" y="82"/>
                  </a:cubicBezTo>
                  <a:cubicBezTo>
                    <a:pt x="81" y="73"/>
                    <a:pt x="81" y="73"/>
                    <a:pt x="81" y="73"/>
                  </a:cubicBezTo>
                  <a:cubicBezTo>
                    <a:pt x="79" y="77"/>
                    <a:pt x="76" y="78"/>
                    <a:pt x="76" y="78"/>
                  </a:cubicBezTo>
                  <a:cubicBezTo>
                    <a:pt x="83" y="73"/>
                    <a:pt x="85" y="58"/>
                    <a:pt x="85" y="58"/>
                  </a:cubicBezTo>
                  <a:cubicBezTo>
                    <a:pt x="85" y="58"/>
                    <a:pt x="88" y="59"/>
                    <a:pt x="90" y="58"/>
                  </a:cubicBezTo>
                  <a:cubicBezTo>
                    <a:pt x="91" y="56"/>
                    <a:pt x="95" y="46"/>
                    <a:pt x="94" y="43"/>
                  </a:cubicBezTo>
                  <a:cubicBezTo>
                    <a:pt x="93" y="39"/>
                    <a:pt x="91" y="40"/>
                    <a:pt x="91" y="40"/>
                  </a:cubicBezTo>
                  <a:cubicBezTo>
                    <a:pt x="94" y="35"/>
                    <a:pt x="94" y="25"/>
                    <a:pt x="94" y="25"/>
                  </a:cubicBezTo>
                  <a:cubicBezTo>
                    <a:pt x="95" y="22"/>
                    <a:pt x="90" y="0"/>
                    <a:pt x="67" y="1"/>
                  </a:cubicBezTo>
                  <a:cubicBezTo>
                    <a:pt x="44" y="2"/>
                    <a:pt x="43" y="13"/>
                    <a:pt x="43" y="13"/>
                  </a:cubicBezTo>
                  <a:cubicBezTo>
                    <a:pt x="34" y="15"/>
                    <a:pt x="34" y="25"/>
                    <a:pt x="34" y="25"/>
                  </a:cubicBezTo>
                  <a:cubicBezTo>
                    <a:pt x="34" y="25"/>
                    <a:pt x="35" y="35"/>
                    <a:pt x="38" y="40"/>
                  </a:cubicBezTo>
                  <a:cubicBezTo>
                    <a:pt x="38" y="40"/>
                    <a:pt x="36" y="39"/>
                    <a:pt x="35" y="43"/>
                  </a:cubicBezTo>
                  <a:cubicBezTo>
                    <a:pt x="34" y="46"/>
                    <a:pt x="38" y="56"/>
                    <a:pt x="39" y="58"/>
                  </a:cubicBezTo>
                  <a:cubicBezTo>
                    <a:pt x="41" y="59"/>
                    <a:pt x="43" y="58"/>
                    <a:pt x="43" y="58"/>
                  </a:cubicBezTo>
                  <a:cubicBezTo>
                    <a:pt x="43" y="58"/>
                    <a:pt x="46" y="73"/>
                    <a:pt x="53" y="78"/>
                  </a:cubicBezTo>
                  <a:cubicBezTo>
                    <a:pt x="53" y="78"/>
                    <a:pt x="50" y="77"/>
                    <a:pt x="48" y="73"/>
                  </a:cubicBezTo>
                  <a:cubicBezTo>
                    <a:pt x="48" y="82"/>
                    <a:pt x="48" y="82"/>
                    <a:pt x="48" y="82"/>
                  </a:cubicBezTo>
                  <a:cubicBezTo>
                    <a:pt x="48" y="82"/>
                    <a:pt x="14" y="93"/>
                    <a:pt x="9" y="100"/>
                  </a:cubicBezTo>
                  <a:cubicBezTo>
                    <a:pt x="3" y="108"/>
                    <a:pt x="0" y="146"/>
                    <a:pt x="0" y="146"/>
                  </a:cubicBezTo>
                  <a:cubicBezTo>
                    <a:pt x="64" y="146"/>
                    <a:pt x="64" y="146"/>
                    <a:pt x="64" y="146"/>
                  </a:cubicBezTo>
                  <a:cubicBezTo>
                    <a:pt x="129" y="146"/>
                    <a:pt x="129" y="146"/>
                    <a:pt x="129" y="146"/>
                  </a:cubicBezTo>
                  <a:cubicBezTo>
                    <a:pt x="129" y="146"/>
                    <a:pt x="126" y="108"/>
                    <a:pt x="120" y="10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" name="Freeform 12"/>
            <p:cNvSpPr/>
            <p:nvPr/>
          </p:nvSpPr>
          <p:spPr bwMode="auto">
            <a:xfrm>
              <a:off x="6137275" y="-1965325"/>
              <a:ext cx="71438" cy="207963"/>
            </a:xfrm>
            <a:custGeom>
              <a:gdLst>
                <a:gd fmla="*/ 28 w 45" name="T0"/>
                <a:gd fmla="*/ 17 h 131" name="T1"/>
                <a:gd fmla="*/ 33 w 45" name="T2"/>
                <a:gd fmla="*/ 14 h 131" name="T3"/>
                <a:gd fmla="*/ 28 w 45" name="T4"/>
                <a:gd fmla="*/ 0 h 131" name="T5"/>
                <a:gd fmla="*/ 21 w 45" name="T6"/>
                <a:gd fmla="*/ 3 h 131" name="T7"/>
                <a:gd fmla="*/ 16 w 45" name="T8"/>
                <a:gd fmla="*/ 0 h 131" name="T9"/>
                <a:gd fmla="*/ 12 w 45" name="T10"/>
                <a:gd fmla="*/ 14 h 131" name="T11"/>
                <a:gd fmla="*/ 16 w 45" name="T12"/>
                <a:gd fmla="*/ 17 h 131" name="T13"/>
                <a:gd fmla="*/ 0 w 45" name="T14"/>
                <a:gd fmla="*/ 131 h 131" name="T15"/>
                <a:gd fmla="*/ 21 w 45" name="T16"/>
                <a:gd fmla="*/ 131 h 131" name="T17"/>
                <a:gd fmla="*/ 45 w 45" name="T18"/>
                <a:gd fmla="*/ 131 h 131" name="T19"/>
                <a:gd fmla="*/ 28 w 45" name="T20"/>
                <a:gd fmla="*/ 17 h 131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31" w="45">
                  <a:moveTo>
                    <a:pt x="28" y="17"/>
                  </a:moveTo>
                  <a:lnTo>
                    <a:pt x="33" y="14"/>
                  </a:lnTo>
                  <a:lnTo>
                    <a:pt x="28" y="0"/>
                  </a:lnTo>
                  <a:lnTo>
                    <a:pt x="21" y="3"/>
                  </a:lnTo>
                  <a:lnTo>
                    <a:pt x="16" y="0"/>
                  </a:lnTo>
                  <a:lnTo>
                    <a:pt x="12" y="14"/>
                  </a:lnTo>
                  <a:lnTo>
                    <a:pt x="16" y="17"/>
                  </a:lnTo>
                  <a:lnTo>
                    <a:pt x="0" y="131"/>
                  </a:lnTo>
                  <a:lnTo>
                    <a:pt x="21" y="131"/>
                  </a:lnTo>
                  <a:lnTo>
                    <a:pt x="45" y="131"/>
                  </a:lnTo>
                  <a:lnTo>
                    <a:pt x="28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" name="Freeform 13"/>
            <p:cNvSpPr/>
            <p:nvPr/>
          </p:nvSpPr>
          <p:spPr bwMode="auto">
            <a:xfrm>
              <a:off x="4176713" y="-1517650"/>
              <a:ext cx="598488" cy="677863"/>
            </a:xfrm>
            <a:custGeom>
              <a:gdLst>
                <a:gd fmla="*/ 148 w 159" name="T0"/>
                <a:gd fmla="*/ 124 h 180" name="T1"/>
                <a:gd fmla="*/ 100 w 159" name="T2"/>
                <a:gd fmla="*/ 101 h 180" name="T3"/>
                <a:gd fmla="*/ 100 w 159" name="T4"/>
                <a:gd fmla="*/ 90 h 180" name="T5"/>
                <a:gd fmla="*/ 94 w 159" name="T6"/>
                <a:gd fmla="*/ 97 h 180" name="T7"/>
                <a:gd fmla="*/ 105 w 159" name="T8"/>
                <a:gd fmla="*/ 71 h 180" name="T9"/>
                <a:gd fmla="*/ 111 w 159" name="T10"/>
                <a:gd fmla="*/ 71 h 180" name="T11"/>
                <a:gd fmla="*/ 116 w 159" name="T12"/>
                <a:gd fmla="*/ 53 h 180" name="T13"/>
                <a:gd fmla="*/ 112 w 159" name="T14"/>
                <a:gd fmla="*/ 50 h 180" name="T15"/>
                <a:gd fmla="*/ 117 w 159" name="T16"/>
                <a:gd fmla="*/ 32 h 180" name="T17"/>
                <a:gd fmla="*/ 83 w 159" name="T18"/>
                <a:gd fmla="*/ 2 h 180" name="T19"/>
                <a:gd fmla="*/ 53 w 159" name="T20"/>
                <a:gd fmla="*/ 16 h 180" name="T21"/>
                <a:gd fmla="*/ 42 w 159" name="T22"/>
                <a:gd fmla="*/ 32 h 180" name="T23"/>
                <a:gd fmla="*/ 47 w 159" name="T24"/>
                <a:gd fmla="*/ 50 h 180" name="T25"/>
                <a:gd fmla="*/ 43 w 159" name="T26"/>
                <a:gd fmla="*/ 53 h 180" name="T27"/>
                <a:gd fmla="*/ 48 w 159" name="T28"/>
                <a:gd fmla="*/ 71 h 180" name="T29"/>
                <a:gd fmla="*/ 54 w 159" name="T30"/>
                <a:gd fmla="*/ 71 h 180" name="T31"/>
                <a:gd fmla="*/ 65 w 159" name="T32"/>
                <a:gd fmla="*/ 97 h 180" name="T33"/>
                <a:gd fmla="*/ 59 w 159" name="T34"/>
                <a:gd fmla="*/ 90 h 180" name="T35"/>
                <a:gd fmla="*/ 59 w 159" name="T36"/>
                <a:gd fmla="*/ 101 h 180" name="T37"/>
                <a:gd fmla="*/ 11 w 159" name="T38"/>
                <a:gd fmla="*/ 124 h 180" name="T39"/>
                <a:gd fmla="*/ 0 w 159" name="T40"/>
                <a:gd fmla="*/ 180 h 180" name="T41"/>
                <a:gd fmla="*/ 79 w 159" name="T42"/>
                <a:gd fmla="*/ 180 h 180" name="T43"/>
                <a:gd fmla="*/ 159 w 159" name="T44"/>
                <a:gd fmla="*/ 180 h 180" name="T45"/>
                <a:gd fmla="*/ 148 w 159" name="T46"/>
                <a:gd fmla="*/ 124 h 180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180" w="159">
                  <a:moveTo>
                    <a:pt x="148" y="124"/>
                  </a:moveTo>
                  <a:cubicBezTo>
                    <a:pt x="141" y="115"/>
                    <a:pt x="100" y="101"/>
                    <a:pt x="100" y="101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97" y="96"/>
                    <a:pt x="94" y="97"/>
                    <a:pt x="94" y="97"/>
                  </a:cubicBezTo>
                  <a:cubicBezTo>
                    <a:pt x="102" y="90"/>
                    <a:pt x="105" y="71"/>
                    <a:pt x="105" y="71"/>
                  </a:cubicBezTo>
                  <a:cubicBezTo>
                    <a:pt x="105" y="71"/>
                    <a:pt x="109" y="73"/>
                    <a:pt x="111" y="71"/>
                  </a:cubicBezTo>
                  <a:cubicBezTo>
                    <a:pt x="113" y="69"/>
                    <a:pt x="117" y="56"/>
                    <a:pt x="116" y="53"/>
                  </a:cubicBezTo>
                  <a:cubicBezTo>
                    <a:pt x="115" y="49"/>
                    <a:pt x="112" y="50"/>
                    <a:pt x="112" y="50"/>
                  </a:cubicBezTo>
                  <a:cubicBezTo>
                    <a:pt x="116" y="43"/>
                    <a:pt x="117" y="32"/>
                    <a:pt x="117" y="32"/>
                  </a:cubicBezTo>
                  <a:cubicBezTo>
                    <a:pt x="117" y="27"/>
                    <a:pt x="111" y="0"/>
                    <a:pt x="83" y="2"/>
                  </a:cubicBezTo>
                  <a:cubicBezTo>
                    <a:pt x="55" y="3"/>
                    <a:pt x="53" y="16"/>
                    <a:pt x="53" y="16"/>
                  </a:cubicBezTo>
                  <a:cubicBezTo>
                    <a:pt x="41" y="19"/>
                    <a:pt x="42" y="32"/>
                    <a:pt x="42" y="32"/>
                  </a:cubicBezTo>
                  <a:cubicBezTo>
                    <a:pt x="42" y="32"/>
                    <a:pt x="43" y="43"/>
                    <a:pt x="47" y="50"/>
                  </a:cubicBezTo>
                  <a:cubicBezTo>
                    <a:pt x="47" y="50"/>
                    <a:pt x="44" y="49"/>
                    <a:pt x="43" y="53"/>
                  </a:cubicBezTo>
                  <a:cubicBezTo>
                    <a:pt x="42" y="56"/>
                    <a:pt x="46" y="69"/>
                    <a:pt x="48" y="71"/>
                  </a:cubicBezTo>
                  <a:cubicBezTo>
                    <a:pt x="50" y="73"/>
                    <a:pt x="54" y="71"/>
                    <a:pt x="54" y="71"/>
                  </a:cubicBezTo>
                  <a:cubicBezTo>
                    <a:pt x="54" y="71"/>
                    <a:pt x="57" y="90"/>
                    <a:pt x="65" y="97"/>
                  </a:cubicBezTo>
                  <a:cubicBezTo>
                    <a:pt x="65" y="97"/>
                    <a:pt x="62" y="96"/>
                    <a:pt x="59" y="90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18" y="115"/>
                    <a:pt x="11" y="124"/>
                  </a:cubicBezTo>
                  <a:cubicBezTo>
                    <a:pt x="4" y="133"/>
                    <a:pt x="0" y="180"/>
                    <a:pt x="0" y="180"/>
                  </a:cubicBezTo>
                  <a:cubicBezTo>
                    <a:pt x="79" y="180"/>
                    <a:pt x="79" y="180"/>
                    <a:pt x="79" y="180"/>
                  </a:cubicBezTo>
                  <a:cubicBezTo>
                    <a:pt x="159" y="180"/>
                    <a:pt x="159" y="180"/>
                    <a:pt x="159" y="180"/>
                  </a:cubicBezTo>
                  <a:cubicBezTo>
                    <a:pt x="159" y="180"/>
                    <a:pt x="155" y="133"/>
                    <a:pt x="148" y="12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" name="Freeform 14"/>
            <p:cNvSpPr/>
            <p:nvPr/>
          </p:nvSpPr>
          <p:spPr bwMode="auto">
            <a:xfrm>
              <a:off x="4432300" y="-1111250"/>
              <a:ext cx="87313" cy="252413"/>
            </a:xfrm>
            <a:custGeom>
              <a:gdLst>
                <a:gd fmla="*/ 36 w 55" name="T0"/>
                <a:gd fmla="*/ 19 h 159" name="T1"/>
                <a:gd fmla="*/ 41 w 55" name="T2"/>
                <a:gd fmla="*/ 15 h 159" name="T3"/>
                <a:gd fmla="*/ 36 w 55" name="T4"/>
                <a:gd fmla="*/ 0 h 159" name="T5"/>
                <a:gd fmla="*/ 26 w 55" name="T6"/>
                <a:gd fmla="*/ 0 h 159" name="T7"/>
                <a:gd fmla="*/ 19 w 55" name="T8"/>
                <a:gd fmla="*/ 0 h 159" name="T9"/>
                <a:gd fmla="*/ 15 w 55" name="T10"/>
                <a:gd fmla="*/ 15 h 159" name="T11"/>
                <a:gd fmla="*/ 19 w 55" name="T12"/>
                <a:gd fmla="*/ 19 h 159" name="T13"/>
                <a:gd fmla="*/ 0 w 55" name="T14"/>
                <a:gd fmla="*/ 159 h 159" name="T15"/>
                <a:gd fmla="*/ 26 w 55" name="T16"/>
                <a:gd fmla="*/ 159 h 159" name="T17"/>
                <a:gd fmla="*/ 55 w 55" name="T18"/>
                <a:gd fmla="*/ 159 h 159" name="T19"/>
                <a:gd fmla="*/ 36 w 55" name="T20"/>
                <a:gd fmla="*/ 19 h 159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59" w="55">
                  <a:moveTo>
                    <a:pt x="36" y="19"/>
                  </a:moveTo>
                  <a:lnTo>
                    <a:pt x="41" y="15"/>
                  </a:lnTo>
                  <a:lnTo>
                    <a:pt x="36" y="0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15" y="15"/>
                  </a:lnTo>
                  <a:lnTo>
                    <a:pt x="19" y="19"/>
                  </a:lnTo>
                  <a:lnTo>
                    <a:pt x="0" y="159"/>
                  </a:lnTo>
                  <a:lnTo>
                    <a:pt x="26" y="159"/>
                  </a:lnTo>
                  <a:lnTo>
                    <a:pt x="55" y="159"/>
                  </a:lnTo>
                  <a:lnTo>
                    <a:pt x="36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" name="Freeform 15"/>
            <p:cNvSpPr/>
            <p:nvPr/>
          </p:nvSpPr>
          <p:spPr bwMode="auto">
            <a:xfrm>
              <a:off x="3022600" y="-1046163"/>
              <a:ext cx="771525" cy="873125"/>
            </a:xfrm>
            <a:custGeom>
              <a:gdLst>
                <a:gd fmla="*/ 191 w 205" name="T0"/>
                <a:gd fmla="*/ 159 h 232" name="T1"/>
                <a:gd fmla="*/ 129 w 205" name="T2"/>
                <a:gd fmla="*/ 130 h 232" name="T3"/>
                <a:gd fmla="*/ 129 w 205" name="T4"/>
                <a:gd fmla="*/ 116 h 232" name="T5"/>
                <a:gd fmla="*/ 121 w 205" name="T6"/>
                <a:gd fmla="*/ 124 h 232" name="T7"/>
                <a:gd fmla="*/ 136 w 205" name="T8"/>
                <a:gd fmla="*/ 92 h 232" name="T9"/>
                <a:gd fmla="*/ 143 w 205" name="T10"/>
                <a:gd fmla="*/ 92 h 232" name="T11"/>
                <a:gd fmla="*/ 150 w 205" name="T12"/>
                <a:gd fmla="*/ 68 h 232" name="T13"/>
                <a:gd fmla="*/ 144 w 205" name="T14"/>
                <a:gd fmla="*/ 64 h 232" name="T15"/>
                <a:gd fmla="*/ 150 w 205" name="T16"/>
                <a:gd fmla="*/ 41 h 232" name="T17"/>
                <a:gd fmla="*/ 107 w 205" name="T18"/>
                <a:gd fmla="*/ 2 h 232" name="T19"/>
                <a:gd fmla="*/ 68 w 205" name="T20"/>
                <a:gd fmla="*/ 21 h 232" name="T21"/>
                <a:gd fmla="*/ 55 w 205" name="T22"/>
                <a:gd fmla="*/ 41 h 232" name="T23"/>
                <a:gd fmla="*/ 61 w 205" name="T24"/>
                <a:gd fmla="*/ 64 h 232" name="T25"/>
                <a:gd fmla="*/ 56 w 205" name="T26"/>
                <a:gd fmla="*/ 68 h 232" name="T27"/>
                <a:gd fmla="*/ 63 w 205" name="T28"/>
                <a:gd fmla="*/ 92 h 232" name="T29"/>
                <a:gd fmla="*/ 70 w 205" name="T30"/>
                <a:gd fmla="*/ 92 h 232" name="T31"/>
                <a:gd fmla="*/ 84 w 205" name="T32"/>
                <a:gd fmla="*/ 124 h 232" name="T33"/>
                <a:gd fmla="*/ 76 w 205" name="T34"/>
                <a:gd fmla="*/ 116 h 232" name="T35"/>
                <a:gd fmla="*/ 76 w 205" name="T36"/>
                <a:gd fmla="*/ 130 h 232" name="T37"/>
                <a:gd fmla="*/ 15 w 205" name="T38"/>
                <a:gd fmla="*/ 159 h 232" name="T39"/>
                <a:gd fmla="*/ 0 w 205" name="T40"/>
                <a:gd fmla="*/ 232 h 232" name="T41"/>
                <a:gd fmla="*/ 103 w 205" name="T42"/>
                <a:gd fmla="*/ 232 h 232" name="T43"/>
                <a:gd fmla="*/ 205 w 205" name="T44"/>
                <a:gd fmla="*/ 232 h 232" name="T45"/>
                <a:gd fmla="*/ 191 w 205" name="T46"/>
                <a:gd fmla="*/ 159 h 232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231" w="205">
                  <a:moveTo>
                    <a:pt x="191" y="159"/>
                  </a:moveTo>
                  <a:cubicBezTo>
                    <a:pt x="182" y="147"/>
                    <a:pt x="129" y="130"/>
                    <a:pt x="129" y="130"/>
                  </a:cubicBezTo>
                  <a:cubicBezTo>
                    <a:pt x="129" y="116"/>
                    <a:pt x="129" y="116"/>
                    <a:pt x="129" y="116"/>
                  </a:cubicBezTo>
                  <a:cubicBezTo>
                    <a:pt x="125" y="123"/>
                    <a:pt x="121" y="124"/>
                    <a:pt x="121" y="124"/>
                  </a:cubicBezTo>
                  <a:cubicBezTo>
                    <a:pt x="132" y="116"/>
                    <a:pt x="136" y="92"/>
                    <a:pt x="136" y="92"/>
                  </a:cubicBezTo>
                  <a:cubicBezTo>
                    <a:pt x="136" y="92"/>
                    <a:pt x="140" y="95"/>
                    <a:pt x="143" y="92"/>
                  </a:cubicBezTo>
                  <a:cubicBezTo>
                    <a:pt x="145" y="89"/>
                    <a:pt x="151" y="73"/>
                    <a:pt x="150" y="68"/>
                  </a:cubicBezTo>
                  <a:cubicBezTo>
                    <a:pt x="148" y="63"/>
                    <a:pt x="144" y="64"/>
                    <a:pt x="144" y="64"/>
                  </a:cubicBezTo>
                  <a:cubicBezTo>
                    <a:pt x="149" y="55"/>
                    <a:pt x="150" y="41"/>
                    <a:pt x="150" y="41"/>
                  </a:cubicBezTo>
                  <a:cubicBezTo>
                    <a:pt x="151" y="35"/>
                    <a:pt x="144" y="0"/>
                    <a:pt x="107" y="2"/>
                  </a:cubicBezTo>
                  <a:cubicBezTo>
                    <a:pt x="71" y="4"/>
                    <a:pt x="68" y="21"/>
                    <a:pt x="68" y="21"/>
                  </a:cubicBezTo>
                  <a:cubicBezTo>
                    <a:pt x="54" y="25"/>
                    <a:pt x="55" y="41"/>
                    <a:pt x="55" y="41"/>
                  </a:cubicBezTo>
                  <a:cubicBezTo>
                    <a:pt x="55" y="41"/>
                    <a:pt x="56" y="55"/>
                    <a:pt x="61" y="64"/>
                  </a:cubicBezTo>
                  <a:cubicBezTo>
                    <a:pt x="61" y="64"/>
                    <a:pt x="57" y="63"/>
                    <a:pt x="56" y="68"/>
                  </a:cubicBezTo>
                  <a:cubicBezTo>
                    <a:pt x="54" y="73"/>
                    <a:pt x="60" y="89"/>
                    <a:pt x="63" y="92"/>
                  </a:cubicBezTo>
                  <a:cubicBezTo>
                    <a:pt x="65" y="95"/>
                    <a:pt x="70" y="92"/>
                    <a:pt x="70" y="92"/>
                  </a:cubicBezTo>
                  <a:cubicBezTo>
                    <a:pt x="70" y="92"/>
                    <a:pt x="74" y="116"/>
                    <a:pt x="84" y="124"/>
                  </a:cubicBezTo>
                  <a:cubicBezTo>
                    <a:pt x="84" y="124"/>
                    <a:pt x="80" y="123"/>
                    <a:pt x="76" y="116"/>
                  </a:cubicBezTo>
                  <a:cubicBezTo>
                    <a:pt x="76" y="130"/>
                    <a:pt x="76" y="130"/>
                    <a:pt x="76" y="130"/>
                  </a:cubicBezTo>
                  <a:cubicBezTo>
                    <a:pt x="76" y="130"/>
                    <a:pt x="24" y="147"/>
                    <a:pt x="15" y="159"/>
                  </a:cubicBezTo>
                  <a:cubicBezTo>
                    <a:pt x="6" y="171"/>
                    <a:pt x="0" y="232"/>
                    <a:pt x="0" y="232"/>
                  </a:cubicBezTo>
                  <a:cubicBezTo>
                    <a:pt x="103" y="232"/>
                    <a:pt x="103" y="232"/>
                    <a:pt x="103" y="232"/>
                  </a:cubicBezTo>
                  <a:cubicBezTo>
                    <a:pt x="205" y="232"/>
                    <a:pt x="205" y="232"/>
                    <a:pt x="205" y="232"/>
                  </a:cubicBezTo>
                  <a:cubicBezTo>
                    <a:pt x="205" y="232"/>
                    <a:pt x="200" y="171"/>
                    <a:pt x="191" y="15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3" name="Freeform 16"/>
            <p:cNvSpPr/>
            <p:nvPr/>
          </p:nvSpPr>
          <p:spPr bwMode="auto">
            <a:xfrm>
              <a:off x="3352800" y="-527050"/>
              <a:ext cx="109538" cy="327025"/>
            </a:xfrm>
            <a:custGeom>
              <a:gdLst>
                <a:gd fmla="*/ 45 w 69" name="T0"/>
                <a:gd fmla="*/ 26 h 206" name="T1"/>
                <a:gd fmla="*/ 50 w 69" name="T2"/>
                <a:gd fmla="*/ 21 h 206" name="T3"/>
                <a:gd fmla="*/ 45 w 69" name="T4"/>
                <a:gd fmla="*/ 0 h 206" name="T5"/>
                <a:gd fmla="*/ 36 w 69" name="T6"/>
                <a:gd fmla="*/ 2 h 206" name="T7"/>
                <a:gd fmla="*/ 24 w 69" name="T8"/>
                <a:gd fmla="*/ 0 h 206" name="T9"/>
                <a:gd fmla="*/ 19 w 69" name="T10"/>
                <a:gd fmla="*/ 21 h 206" name="T11"/>
                <a:gd fmla="*/ 24 w 69" name="T12"/>
                <a:gd fmla="*/ 26 h 206" name="T13"/>
                <a:gd fmla="*/ 0 w 69" name="T14"/>
                <a:gd fmla="*/ 206 h 206" name="T15"/>
                <a:gd fmla="*/ 36 w 69" name="T16"/>
                <a:gd fmla="*/ 206 h 206" name="T17"/>
                <a:gd fmla="*/ 69 w 69" name="T18"/>
                <a:gd fmla="*/ 206 h 206" name="T19"/>
                <a:gd fmla="*/ 45 w 69" name="T20"/>
                <a:gd fmla="*/ 26 h 206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206" w="69">
                  <a:moveTo>
                    <a:pt x="45" y="26"/>
                  </a:moveTo>
                  <a:lnTo>
                    <a:pt x="50" y="21"/>
                  </a:lnTo>
                  <a:lnTo>
                    <a:pt x="45" y="0"/>
                  </a:lnTo>
                  <a:lnTo>
                    <a:pt x="36" y="2"/>
                  </a:lnTo>
                  <a:lnTo>
                    <a:pt x="24" y="0"/>
                  </a:lnTo>
                  <a:lnTo>
                    <a:pt x="19" y="21"/>
                  </a:lnTo>
                  <a:lnTo>
                    <a:pt x="24" y="26"/>
                  </a:lnTo>
                  <a:lnTo>
                    <a:pt x="0" y="206"/>
                  </a:lnTo>
                  <a:lnTo>
                    <a:pt x="36" y="206"/>
                  </a:lnTo>
                  <a:lnTo>
                    <a:pt x="69" y="206"/>
                  </a:lnTo>
                  <a:lnTo>
                    <a:pt x="45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6" name="Freeform 19"/>
            <p:cNvSpPr/>
            <p:nvPr/>
          </p:nvSpPr>
          <p:spPr bwMode="auto">
            <a:xfrm>
              <a:off x="5643563" y="-1795463"/>
              <a:ext cx="327025" cy="500063"/>
            </a:xfrm>
            <a:custGeom>
              <a:gdLst>
                <a:gd fmla="*/ 6 w 87" name="T0"/>
                <a:gd fmla="*/ 133 h 133" name="T1"/>
                <a:gd fmla="*/ 3 w 87" name="T2"/>
                <a:gd fmla="*/ 132 h 133" name="T3"/>
                <a:gd fmla="*/ 1 w 87" name="T4"/>
                <a:gd fmla="*/ 124 h 133" name="T5"/>
                <a:gd fmla="*/ 77 w 87" name="T6"/>
                <a:gd fmla="*/ 3 h 133" name="T7"/>
                <a:gd fmla="*/ 84 w 87" name="T8"/>
                <a:gd fmla="*/ 2 h 133" name="T9"/>
                <a:gd fmla="*/ 86 w 87" name="T10"/>
                <a:gd fmla="*/ 9 h 133" name="T11"/>
                <a:gd fmla="*/ 10 w 87" name="T12"/>
                <a:gd fmla="*/ 130 h 133" name="T13"/>
                <a:gd fmla="*/ 6 w 87" name="T14"/>
                <a:gd fmla="*/ 133 h 133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33" w="87">
                  <a:moveTo>
                    <a:pt x="6" y="133"/>
                  </a:moveTo>
                  <a:cubicBezTo>
                    <a:pt x="5" y="133"/>
                    <a:pt x="4" y="132"/>
                    <a:pt x="3" y="132"/>
                  </a:cubicBezTo>
                  <a:cubicBezTo>
                    <a:pt x="0" y="130"/>
                    <a:pt x="0" y="127"/>
                    <a:pt x="1" y="124"/>
                  </a:cubicBezTo>
                  <a:cubicBezTo>
                    <a:pt x="77" y="3"/>
                    <a:pt x="77" y="3"/>
                    <a:pt x="77" y="3"/>
                  </a:cubicBezTo>
                  <a:cubicBezTo>
                    <a:pt x="78" y="1"/>
                    <a:pt x="82" y="0"/>
                    <a:pt x="84" y="2"/>
                  </a:cubicBezTo>
                  <a:cubicBezTo>
                    <a:pt x="87" y="3"/>
                    <a:pt x="87" y="6"/>
                    <a:pt x="86" y="9"/>
                  </a:cubicBezTo>
                  <a:cubicBezTo>
                    <a:pt x="10" y="130"/>
                    <a:pt x="10" y="130"/>
                    <a:pt x="10" y="130"/>
                  </a:cubicBezTo>
                  <a:cubicBezTo>
                    <a:pt x="9" y="132"/>
                    <a:pt x="7" y="133"/>
                    <a:pt x="6" y="13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7" name="Freeform 20"/>
            <p:cNvSpPr/>
            <p:nvPr/>
          </p:nvSpPr>
          <p:spPr bwMode="auto">
            <a:xfrm>
              <a:off x="2981325" y="-1603375"/>
              <a:ext cx="1236663" cy="1427163"/>
            </a:xfrm>
            <a:custGeom>
              <a:gdLst>
                <a:gd fmla="*/ 205 w 329" name="T0"/>
                <a:gd fmla="*/ 379 h 379" name="T1"/>
                <a:gd fmla="*/ 202 w 329" name="T2"/>
                <a:gd fmla="*/ 378 h 379" name="T3"/>
                <a:gd fmla="*/ 200 w 329" name="T4"/>
                <a:gd fmla="*/ 370 h 379" name="T5"/>
                <a:gd fmla="*/ 316 w 329" name="T6"/>
                <a:gd fmla="*/ 201 h 379" name="T7"/>
                <a:gd fmla="*/ 3 w 329" name="T8"/>
                <a:gd fmla="*/ 10 h 379" name="T9"/>
                <a:gd fmla="*/ 1 w 329" name="T10"/>
                <a:gd fmla="*/ 3 h 379" name="T11"/>
                <a:gd fmla="*/ 9 w 329" name="T12"/>
                <a:gd fmla="*/ 1 h 379" name="T13"/>
                <a:gd fmla="*/ 327 w 329" name="T14"/>
                <a:gd fmla="*/ 195 h 379" name="T15"/>
                <a:gd fmla="*/ 329 w 329" name="T16"/>
                <a:gd fmla="*/ 198 h 379" name="T17"/>
                <a:gd fmla="*/ 328 w 329" name="T18"/>
                <a:gd fmla="*/ 202 h 379" name="T19"/>
                <a:gd fmla="*/ 209 w 329" name="T20"/>
                <a:gd fmla="*/ 376 h 379" name="T21"/>
                <a:gd fmla="*/ 205 w 329" name="T22"/>
                <a:gd fmla="*/ 379 h 379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379" w="329">
                  <a:moveTo>
                    <a:pt x="205" y="379"/>
                  </a:moveTo>
                  <a:cubicBezTo>
                    <a:pt x="204" y="379"/>
                    <a:pt x="203" y="378"/>
                    <a:pt x="202" y="378"/>
                  </a:cubicBezTo>
                  <a:cubicBezTo>
                    <a:pt x="199" y="376"/>
                    <a:pt x="199" y="373"/>
                    <a:pt x="200" y="370"/>
                  </a:cubicBezTo>
                  <a:cubicBezTo>
                    <a:pt x="316" y="201"/>
                    <a:pt x="316" y="201"/>
                    <a:pt x="316" y="201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0" y="9"/>
                    <a:pt x="0" y="6"/>
                    <a:pt x="1" y="3"/>
                  </a:cubicBezTo>
                  <a:cubicBezTo>
                    <a:pt x="3" y="1"/>
                    <a:pt x="6" y="0"/>
                    <a:pt x="9" y="1"/>
                  </a:cubicBezTo>
                  <a:cubicBezTo>
                    <a:pt x="327" y="195"/>
                    <a:pt x="327" y="195"/>
                    <a:pt x="327" y="195"/>
                  </a:cubicBezTo>
                  <a:cubicBezTo>
                    <a:pt x="328" y="195"/>
                    <a:pt x="329" y="197"/>
                    <a:pt x="329" y="198"/>
                  </a:cubicBezTo>
                  <a:cubicBezTo>
                    <a:pt x="329" y="200"/>
                    <a:pt x="329" y="201"/>
                    <a:pt x="328" y="202"/>
                  </a:cubicBezTo>
                  <a:cubicBezTo>
                    <a:pt x="209" y="376"/>
                    <a:pt x="209" y="376"/>
                    <a:pt x="209" y="376"/>
                  </a:cubicBezTo>
                  <a:cubicBezTo>
                    <a:pt x="208" y="378"/>
                    <a:pt x="206" y="379"/>
                    <a:pt x="205" y="37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" name="Freeform 21"/>
            <p:cNvSpPr/>
            <p:nvPr/>
          </p:nvSpPr>
          <p:spPr bwMode="auto">
            <a:xfrm>
              <a:off x="4717155" y="-2128184"/>
              <a:ext cx="526618" cy="1281314"/>
            </a:xfrm>
            <a:custGeom>
              <a:gdLst>
                <a:gd fmla="*/ 97 w 141" name="T0"/>
                <a:gd fmla="*/ 661 h 661" name="T1"/>
                <a:gd fmla="*/ 92 w 141" name="T2"/>
                <a:gd fmla="*/ 657 h 661" name="T3"/>
                <a:gd fmla="*/ 8 w 141" name="T4"/>
                <a:gd fmla="*/ 341 h 661" name="T5"/>
                <a:gd fmla="*/ 9 w 141" name="T6"/>
                <a:gd fmla="*/ 335 h 661" name="T7"/>
                <a:gd fmla="*/ 128 w 141" name="T8"/>
                <a:gd fmla="*/ 218 h 661" name="T9"/>
                <a:gd fmla="*/ 1 w 141" name="T10"/>
                <a:gd fmla="*/ 9 h 661" name="T11"/>
                <a:gd fmla="*/ 3 w 141" name="T12"/>
                <a:gd fmla="*/ 1 h 661" name="T13"/>
                <a:gd fmla="*/ 10 w 141" name="T14"/>
                <a:gd fmla="*/ 3 h 661" name="T15"/>
                <a:gd fmla="*/ 140 w 141" name="T16"/>
                <a:gd fmla="*/ 216 h 661" name="T17"/>
                <a:gd fmla="*/ 139 w 141" name="T18"/>
                <a:gd fmla="*/ 223 h 661" name="T19"/>
                <a:gd fmla="*/ 19 w 141" name="T20"/>
                <a:gd fmla="*/ 341 h 661" name="T21"/>
                <a:gd fmla="*/ 102 w 141" name="T22"/>
                <a:gd fmla="*/ 654 h 661" name="T23"/>
                <a:gd fmla="*/ 99 w 141" name="T24"/>
                <a:gd fmla="*/ 660 h 661" name="T25"/>
                <a:gd fmla="*/ 97 w 141" name="T26"/>
                <a:gd fmla="*/ 661 h 661" name="T27"/>
                <a:gd fmla="*/ 1314 w 10000" name="connsiteX0"/>
                <a:gd fmla="*/ 5187 h 5187" name="connsiteY0"/>
                <a:gd fmla="*/ 528 w 10000" name="connsiteX1"/>
                <a:gd fmla="*/ 5187 h 5187" name="connsiteY1"/>
                <a:gd fmla="*/ 599 w 10000" name="connsiteX2"/>
                <a:gd fmla="*/ 5094 h 5187" name="connsiteY2"/>
                <a:gd fmla="*/ 9097 w 10000" name="connsiteX3"/>
                <a:gd fmla="*/ 3312 h 5187" name="connsiteY3"/>
                <a:gd fmla="*/ 28 w 10000" name="connsiteX4"/>
                <a:gd fmla="*/ 128 h 5187" name="connsiteY4"/>
                <a:gd fmla="*/ 171 w 10000" name="connsiteX5"/>
                <a:gd fmla="*/ 6 h 5187" name="connsiteY5"/>
                <a:gd fmla="*/ 671 w 10000" name="connsiteX6"/>
                <a:gd fmla="*/ 36 h 5187" name="connsiteY6"/>
                <a:gd fmla="*/ 9954 w 10000" name="connsiteX7"/>
                <a:gd fmla="*/ 3282 h 5187" name="connsiteY7"/>
                <a:gd fmla="*/ 9882 w 10000" name="connsiteX8"/>
                <a:gd fmla="*/ 3389 h 5187" name="connsiteY8"/>
                <a:gd fmla="*/ 1314 w 10000" name="connsiteX9"/>
                <a:gd fmla="*/ 5187 h 5187" name="connsiteY9"/>
                <a:gd fmla="*/ 1314 w 10000" name="connsiteX10"/>
                <a:gd fmla="*/ 5000 h 9640" name="connsiteY10"/>
                <a:gd fmla="*/ 7240 w 10000" name="connsiteX11"/>
                <a:gd fmla="*/ 9596 h 10195" name="connsiteY11"/>
                <a:gd fmla="*/ 6978 w 9932" name="connsiteX12"/>
                <a:gd fmla="*/ 9976 h 10301" name="connsiteY1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b="b" l="l" r="r" t="t"/>
              <a:pathLst>
                <a:path h="5187" w="10000">
                  <a:moveTo>
                    <a:pt x="1314" y="5187"/>
                  </a:moveTo>
                  <a:lnTo>
                    <a:pt x="528" y="5187"/>
                  </a:lnTo>
                  <a:cubicBezTo>
                    <a:pt x="456" y="5156"/>
                    <a:pt x="528" y="5124"/>
                    <a:pt x="599" y="5094"/>
                  </a:cubicBezTo>
                  <a:lnTo>
                    <a:pt x="9097" y="3312"/>
                  </a:lnTo>
                  <a:lnTo>
                    <a:pt x="28" y="128"/>
                  </a:lnTo>
                  <a:cubicBezTo>
                    <a:pt x="-43" y="83"/>
                    <a:pt x="28" y="36"/>
                    <a:pt x="171" y="6"/>
                  </a:cubicBezTo>
                  <a:cubicBezTo>
                    <a:pt x="386" y="-9"/>
                    <a:pt x="599" y="6"/>
                    <a:pt x="671" y="36"/>
                  </a:cubicBezTo>
                  <a:lnTo>
                    <a:pt x="9954" y="3282"/>
                  </a:lnTo>
                  <a:cubicBezTo>
                    <a:pt x="10025" y="3312"/>
                    <a:pt x="10025" y="3358"/>
                    <a:pt x="9882" y="3389"/>
                  </a:cubicBezTo>
                  <a:lnTo>
                    <a:pt x="1314" y="518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62" name="矩形 61"/>
          <p:cNvSpPr/>
          <p:nvPr/>
        </p:nvSpPr>
        <p:spPr>
          <a:xfrm>
            <a:off x="1447800" y="3395557"/>
            <a:ext cx="3733800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mtClean="0" sz="1400">
                <a:solidFill>
                  <a:schemeClr val="accent1"/>
                </a:solidFill>
                <a:cs typeface="+mn-ea"/>
                <a:sym typeface="+mn-lt"/>
              </a:rPr>
              <a:t>沟通就是思想和情感在个人或群体间传递</a:t>
            </a:r>
          </a:p>
          <a:p>
            <a:pPr>
              <a:lnSpc>
                <a:spcPct val="150000"/>
              </a:lnSpc>
            </a:pPr>
            <a:r>
              <a:rPr altLang="en-US" lang="zh-CN" smtClean="0" sz="1400">
                <a:solidFill>
                  <a:schemeClr val="accent1"/>
                </a:solidFill>
                <a:cs typeface="+mn-ea"/>
                <a:sym typeface="+mn-lt"/>
              </a:rPr>
              <a:t>并达成共同协议的过程</a:t>
            </a:r>
          </a:p>
        </p:txBody>
      </p:sp>
    </p:spTree>
    <p:extLst>
      <p:ext uri="{BB962C8B-B14F-4D97-AF65-F5344CB8AC3E}">
        <p14:creationId val="3237564275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60000" fill="hold" grpId="0" id="5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7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8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3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6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9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2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</p:stCondLst>
                      <p:childTnLst>
                        <p:par>
                          <p:cTn fill="hold" id="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 nodeType="clickPar">
                      <p:stCondLst>
                        <p:cond delay="indefinite"/>
                      </p:stCondLst>
                      <p:childTnLst>
                        <p:par>
                          <p:cTn fill="hold" id="2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5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autoRev="1" dur="500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autoRev="1" decel="50000" dur="500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from="(-#ppt_h/2)" to="(#ppt_y)" valueType="num">
                                      <p:cBhvr>
                                        <p:cTn dur="1000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dur="1000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6" nodeType="clickPar">
                      <p:stCondLst>
                        <p:cond delay="indefinite"/>
                      </p:stCondLst>
                      <p:childTnLst>
                        <p:par>
                          <p:cTn fill="hold" id="3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8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1" nodeType="clickPar">
                      <p:stCondLst>
                        <p:cond delay="indefinite"/>
                      </p:stCondLst>
                      <p:childTnLst>
                        <p:par>
                          <p:cTn fill="hold" id="4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7" nodeType="clickPar">
                      <p:stCondLst>
                        <p:cond delay="indefinite"/>
                      </p:stCondLst>
                      <p:childTnLst>
                        <p:par>
                          <p:cTn fill="hold" id="4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9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3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4" nodeType="clickPar">
                      <p:stCondLst>
                        <p:cond delay="indefinite"/>
                      </p:stCondLst>
                      <p:childTnLst>
                        <p:par>
                          <p:cTn fill="hold" id="5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6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8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9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0" nodeType="clickPar">
                      <p:stCondLst>
                        <p:cond delay="indefinite"/>
                      </p:stCondLst>
                      <p:childTnLst>
                        <p:par>
                          <p:cTn fill="hold" id="6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62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4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5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6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2"/>
      <p:bldP grpId="0" spid="24"/>
      <p:bldP grpId="0" spid="25"/>
      <p:bldP grpId="0" spid="27"/>
      <p:bldP grpId="0" spid="28"/>
      <p:bldP grpId="0" spid="34"/>
      <p:bldP grpId="0" spid="35"/>
      <p:bldP grpId="0" spid="36"/>
      <p:bldP grpId="0" spid="37"/>
      <p:bldP grpId="0" spid="62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矩形 8">
            <a:extLst>
              <a:ext uri="{FF2B5EF4-FFF2-40B4-BE49-F238E27FC236}">
                <a16:creationId xmlns:a16="http://schemas.microsoft.com/office/drawing/2014/main" id="{2AAFA428-B9F8-41EB-9BFF-ECC4EB73ABEB}"/>
              </a:ext>
            </a:extLst>
          </p:cNvPr>
          <p:cNvSpPr/>
          <p:nvPr/>
        </p:nvSpPr>
        <p:spPr>
          <a:xfrm>
            <a:off x="6019957" y="2190750"/>
            <a:ext cx="2010121" cy="29718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ctr"/>
            <a:r>
              <a:rPr altLang="en-US" b="1" lang="zh-CN" sz="1350">
                <a:solidFill>
                  <a:schemeClr val="bg1"/>
                </a:solidFill>
                <a:latin typeface="+mj-ea"/>
                <a:ea typeface="+mj-ea"/>
              </a:rPr>
              <a:t>不要顾上不顾下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3C6F8C19-526A-4257-98F2-17AAF54433A4}"/>
              </a:ext>
            </a:extLst>
          </p:cNvPr>
          <p:cNvSpPr/>
          <p:nvPr/>
        </p:nvSpPr>
        <p:spPr>
          <a:xfrm>
            <a:off x="3581400" y="2190750"/>
            <a:ext cx="1997187" cy="297180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altLang="en-US" b="1" lang="zh-CN" sz="1350">
                <a:solidFill>
                  <a:schemeClr val="bg1"/>
                </a:solidFill>
                <a:latin typeface="+mj-ea"/>
                <a:ea typeface="+mj-ea"/>
              </a:rPr>
              <a:t>不要冲撞上级</a:t>
            </a: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9A98AED4-370D-4E76-8A92-4E3BA45045C0}"/>
              </a:ext>
            </a:extLst>
          </p:cNvPr>
          <p:cNvSpPr/>
          <p:nvPr/>
        </p:nvSpPr>
        <p:spPr>
          <a:xfrm>
            <a:off x="3581402" y="2943692"/>
            <a:ext cx="1997187" cy="29718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ctr"/>
            <a:r>
              <a:rPr altLang="en-US" b="1" lang="zh-CN" sz="1350">
                <a:solidFill>
                  <a:schemeClr val="bg1"/>
                </a:solidFill>
                <a:latin typeface="+mj-ea"/>
                <a:ea typeface="+mj-ea"/>
              </a:rPr>
              <a:t>不要唯唯诺诺</a:t>
            </a: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B1563952-FF4E-4E9A-9EF9-4E491C76C587}"/>
              </a:ext>
            </a:extLst>
          </p:cNvPr>
          <p:cNvSpPr/>
          <p:nvPr/>
        </p:nvSpPr>
        <p:spPr>
          <a:xfrm>
            <a:off x="6019957" y="2943692"/>
            <a:ext cx="2010121" cy="297180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altLang="en-US" b="1" lang="zh-CN" sz="1350">
                <a:solidFill>
                  <a:schemeClr val="bg1"/>
                </a:solidFill>
                <a:latin typeface="+mj-ea"/>
                <a:ea typeface="+mj-ea"/>
              </a:rPr>
              <a:t>不要恃才傲物</a:t>
            </a: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03D18696-17DE-46B5-852B-FE523EF61EEE}"/>
              </a:ext>
            </a:extLst>
          </p:cNvPr>
          <p:cNvSpPr/>
          <p:nvPr/>
        </p:nvSpPr>
        <p:spPr>
          <a:xfrm>
            <a:off x="3581401" y="3705692"/>
            <a:ext cx="1997188" cy="297180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altLang="en-US" b="1" lang="zh-CN" sz="1350">
                <a:solidFill>
                  <a:schemeClr val="bg1"/>
                </a:solidFill>
                <a:latin typeface="+mj-ea"/>
                <a:ea typeface="+mj-ea"/>
              </a:rPr>
              <a:t>不要过于亲密</a:t>
            </a: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E3D13D06-1A93-403A-8B4F-581DD56AF984}"/>
              </a:ext>
            </a:extLst>
          </p:cNvPr>
          <p:cNvSpPr/>
          <p:nvPr/>
        </p:nvSpPr>
        <p:spPr>
          <a:xfrm>
            <a:off x="6019957" y="3705692"/>
            <a:ext cx="2010121" cy="29718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ctr"/>
            <a:r>
              <a:rPr altLang="en-US" b="1" lang="zh-CN" sz="1350">
                <a:solidFill>
                  <a:schemeClr val="bg1"/>
                </a:solidFill>
                <a:latin typeface="+mj-ea"/>
                <a:ea typeface="+mj-ea"/>
              </a:rPr>
              <a:t>不要过于疏远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807534" y="1428750"/>
            <a:ext cx="7269666" cy="386337"/>
            <a:chOff x="996241" y="5385680"/>
            <a:chExt cx="7416824" cy="823912"/>
          </a:xfrm>
          <a:solidFill>
            <a:schemeClr val="accent1"/>
          </a:solidFill>
        </p:grpSpPr>
        <p:sp>
          <p:nvSpPr>
            <p:cNvPr id="37" name="矩形 36"/>
            <p:cNvSpPr/>
            <p:nvPr/>
          </p:nvSpPr>
          <p:spPr>
            <a:xfrm>
              <a:off x="996241" y="5385680"/>
              <a:ext cx="7416824" cy="823912"/>
            </a:xfrm>
            <a:prstGeom prst="rect">
              <a:avLst/>
            </a:prstGeom>
            <a:grpFill/>
            <a:ln w="76200">
              <a:miter lim="800000"/>
            </a:ln>
            <a:effectLst/>
          </p:spPr>
          <p:txBody>
            <a:bodyPr anchor="ctr" wrap="none">
              <a:flatTx/>
            </a:bodyPr>
            <a:lstStyle/>
            <a:p>
              <a:pPr algn="ctr"/>
              <a:endParaRPr altLang="en-US" b="1" kumimoji="1" lang="zh-CN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8" name="Text Box 4"/>
            <p:cNvSpPr txBox="1">
              <a:spLocks noChangeArrowheads="1"/>
            </p:cNvSpPr>
            <p:nvPr/>
          </p:nvSpPr>
          <p:spPr bwMode="auto">
            <a:xfrm>
              <a:off x="1070345" y="5433482"/>
              <a:ext cx="7301335" cy="738419"/>
            </a:xfrm>
            <a:prstGeom prst="rect">
              <a:avLst/>
            </a:prstGeom>
            <a:grpFill/>
            <a:ln w="76200">
              <a:miter lim="800000"/>
            </a:ln>
            <a:effectLst/>
          </p:spPr>
          <p:txBody>
            <a:bodyPr anchor="ctr" wrap="none">
              <a:flatTx/>
            </a:bodyPr>
            <a:lstStyle>
              <a:defPPr>
                <a:defRPr lang="en-US"/>
              </a:defPPr>
              <a:lvl1pPr algn="ctr">
                <a:defRPr kumimoji="1" sz="2400">
                  <a:solidFill>
                    <a:schemeClr val="bg1"/>
                  </a:solidFill>
                  <a:latin charset="0" panose="020b0806030902050204" pitchFamily="34" typeface="Impact"/>
                  <a:ea charset="-122" panose="020b0503020204020204" pitchFamily="34" typeface="微软雅黑"/>
                </a:defRPr>
              </a:lvl1pPr>
            </a:lstStyle>
            <a:p>
              <a:r>
                <a:rPr altLang="en-US" b="1" lang="zh-CN" sz="1800">
                  <a:latin typeface="+mn-lt"/>
                  <a:ea typeface="+mn-ea"/>
                  <a:cs typeface="+mn-ea"/>
                  <a:sym typeface="+mn-lt"/>
                </a:rPr>
                <a:t>与上司相处的忌讳</a:t>
              </a: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l="7236"/>
          <a:stretch>
            <a:fillRect/>
          </a:stretch>
        </p:blipFill>
        <p:spPr>
          <a:xfrm>
            <a:off x="838200" y="2190750"/>
            <a:ext cx="2522514" cy="1815024"/>
          </a:xfrm>
          <a:prstGeom prst="rect">
            <a:avLst/>
          </a:prstGeom>
        </p:spPr>
      </p:pic>
    </p:spTree>
    <p:extLst>
      <p:ext uri="{BB962C8B-B14F-4D97-AF65-F5344CB8AC3E}">
        <p14:creationId val="3751711308"/>
      </p:ext>
    </p:extLst>
  </p:cSld>
  <p:clrMapOvr>
    <a:masterClrMapping/>
  </p:clrMapOvr>
  <mc:AlternateContent>
    <mc:Choice Requires="p14">
      <p:transition p14:dur="1600" spd="slow">
        <p14:prism isInverted="1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7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6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5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"/>
      <p:bldP grpId="0" spid="6"/>
      <p:bldP grpId="0" spid="32"/>
      <p:bldP grpId="0" spid="33"/>
      <p:bldP grpId="0" spid="34"/>
      <p:bldP grpId="0" spid="35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9D0C67BC-779F-4BD5-95E3-70168EA9D78E}"/>
              </a:ext>
            </a:extLst>
          </p:cNvPr>
          <p:cNvSpPr/>
          <p:nvPr/>
        </p:nvSpPr>
        <p:spPr>
          <a:xfrm>
            <a:off x="762000" y="2140625"/>
            <a:ext cx="3657600" cy="20116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mtClean="0" sz="1400">
                <a:latin typeface="+mj-ea"/>
                <a:ea typeface="+mj-ea"/>
              </a:rPr>
              <a:t>你真蠢（笨），像猪一样你不要以为你有什么了不起叫你这样做，你偏偏不这样做，你是不是有意刁难背后与其它员工议论，加深误解我就是看你不顺眼又怎样（员工误解上司的情况下）当着员工的面“这个人我教不了，你来教吧”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838200" y="1657350"/>
            <a:ext cx="7162800" cy="386337"/>
            <a:chOff x="838200" y="1581150"/>
            <a:chExt cx="7162800" cy="386337"/>
          </a:xfrm>
        </p:grpSpPr>
        <p:grpSp>
          <p:nvGrpSpPr>
            <p:cNvPr id="5" name="组合 4"/>
            <p:cNvGrpSpPr/>
            <p:nvPr/>
          </p:nvGrpSpPr>
          <p:grpSpPr>
            <a:xfrm>
              <a:off x="838200" y="1581150"/>
              <a:ext cx="3505200" cy="386337"/>
              <a:chOff x="996241" y="5385680"/>
              <a:chExt cx="7416824" cy="823912"/>
            </a:xfrm>
            <a:solidFill>
              <a:schemeClr val="accent1"/>
            </a:solidFill>
          </p:grpSpPr>
          <p:sp>
            <p:nvSpPr>
              <p:cNvPr id="7" name="矩形 6"/>
              <p:cNvSpPr/>
              <p:nvPr/>
            </p:nvSpPr>
            <p:spPr>
              <a:xfrm>
                <a:off x="996241" y="5385680"/>
                <a:ext cx="7416824" cy="823912"/>
              </a:xfrm>
              <a:prstGeom prst="rect">
                <a:avLst/>
              </a:prstGeom>
              <a:grpFill/>
              <a:ln w="76200">
                <a:miter lim="800000"/>
              </a:ln>
              <a:effectLst/>
            </p:spPr>
            <p:txBody>
              <a:bodyPr anchor="ctr" wrap="none">
                <a:flatTx/>
              </a:bodyPr>
              <a:lstStyle/>
              <a:p>
                <a:pPr algn="ctr"/>
                <a:endParaRPr altLang="en-US" kumimoji="1" lang="zh-CN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" name="Text Box 4"/>
              <p:cNvSpPr txBox="1">
                <a:spLocks noChangeArrowheads="1"/>
              </p:cNvSpPr>
              <p:nvPr/>
            </p:nvSpPr>
            <p:spPr bwMode="auto">
              <a:xfrm>
                <a:off x="1070345" y="5433482"/>
                <a:ext cx="7301335" cy="738419"/>
              </a:xfrm>
              <a:prstGeom prst="rect">
                <a:avLst/>
              </a:prstGeom>
              <a:grpFill/>
              <a:ln w="76200">
                <a:miter lim="800000"/>
              </a:ln>
              <a:effectLst/>
            </p:spPr>
            <p:txBody>
              <a:bodyPr anchor="ctr" wrap="none">
                <a:flatTx/>
              </a:bodyPr>
              <a:lstStyle>
                <a:defPPr>
                  <a:defRPr lang="en-US"/>
                </a:defPPr>
                <a:lvl1pPr algn="ctr">
                  <a:defRPr kumimoji="1" sz="2400">
                    <a:solidFill>
                      <a:schemeClr val="bg1"/>
                    </a:solidFill>
                    <a:latin charset="0" panose="020b0806030902050204" pitchFamily="34" typeface="Impact"/>
                    <a:ea charset="-122" panose="020b0503020204020204" pitchFamily="34" typeface="微软雅黑"/>
                  </a:defRPr>
                </a:lvl1pPr>
              </a:lstStyle>
              <a:p>
                <a:r>
                  <a:rPr altLang="en-US" lang="zh-CN" sz="1800">
                    <a:latin typeface="+mn-lt"/>
                    <a:ea typeface="+mn-ea"/>
                    <a:cs typeface="+mn-ea"/>
                    <a:sym typeface="+mn-lt"/>
                  </a:rPr>
                  <a:t>对待下属不可使用的语言</a:t>
                </a:r>
              </a:p>
            </p:txBody>
          </p:sp>
        </p:grpSp>
        <p:sp>
          <p:nvSpPr>
            <p:cNvPr id="10" name="矩形 9"/>
            <p:cNvSpPr/>
            <p:nvPr/>
          </p:nvSpPr>
          <p:spPr>
            <a:xfrm>
              <a:off x="4495800" y="1581150"/>
              <a:ext cx="3505200" cy="38633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en-US" lang="zh-CN">
                  <a:cs typeface="+mn-ea"/>
                  <a:sym typeface="+mn-lt"/>
                </a:rPr>
                <a:t>要做就做，不做就走</a:t>
              </a:r>
            </a:p>
          </p:txBody>
        </p:sp>
      </p:grp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17015"/>
          <a:stretch>
            <a:fillRect/>
          </a:stretch>
        </p:blipFill>
        <p:spPr>
          <a:xfrm>
            <a:off x="4495800" y="2154231"/>
            <a:ext cx="3505200" cy="1941519"/>
          </a:xfrm>
          <a:prstGeom prst="rect">
            <a:avLst/>
          </a:prstGeom>
        </p:spPr>
      </p:pic>
    </p:spTree>
    <p:extLst>
      <p:ext uri="{BB962C8B-B14F-4D97-AF65-F5344CB8AC3E}">
        <p14:creationId val="2014191557"/>
      </p:ext>
    </p:extLst>
  </p:cSld>
  <p:clrMapOvr>
    <a:masterClrMapping/>
  </p:clrMapOvr>
  <mc:AlternateContent>
    <mc:Choice Requires="p14">
      <p:transition p14:dur="1600" spd="slow">
        <p14:prism isInverted="1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4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4" name="Freeform 6"/>
          <p:cNvSpPr/>
          <p:nvPr/>
        </p:nvSpPr>
        <p:spPr bwMode="auto">
          <a:xfrm flipV="1" rot="5400000">
            <a:off x="-1692974" y="1458310"/>
            <a:ext cx="5157710" cy="2211599"/>
          </a:xfrm>
          <a:custGeom>
            <a:gdLst>
              <a:gd fmla="*/ 0 w 964" name="T0"/>
              <a:gd fmla="*/ 207 h 318" name="T1"/>
              <a:gd fmla="*/ 964 w 964" name="T2"/>
              <a:gd fmla="*/ 176 h 318" name="T3"/>
              <a:gd fmla="*/ 964 w 964" name="T4"/>
              <a:gd fmla="*/ 318 h 318" name="T5"/>
              <a:gd fmla="*/ 915 w 964" name="T6"/>
              <a:gd fmla="*/ 213 h 318" name="T7"/>
              <a:gd fmla="*/ 0 w 964" name="T8"/>
              <a:gd fmla="*/ 251 h 318" name="T9"/>
              <a:gd fmla="*/ 0 w 964" name="T10"/>
              <a:gd fmla="*/ 207 h 318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318" w="964">
                <a:moveTo>
                  <a:pt x="0" y="207"/>
                </a:moveTo>
                <a:cubicBezTo>
                  <a:pt x="398" y="19"/>
                  <a:pt x="778" y="0"/>
                  <a:pt x="964" y="176"/>
                </a:cubicBezTo>
                <a:cubicBezTo>
                  <a:pt x="964" y="318"/>
                  <a:pt x="964" y="318"/>
                  <a:pt x="964" y="318"/>
                </a:cubicBezTo>
                <a:cubicBezTo>
                  <a:pt x="955" y="279"/>
                  <a:pt x="939" y="244"/>
                  <a:pt x="915" y="213"/>
                </a:cubicBezTo>
                <a:cubicBezTo>
                  <a:pt x="768" y="13"/>
                  <a:pt x="384" y="37"/>
                  <a:pt x="0" y="251"/>
                </a:cubicBezTo>
                <a:lnTo>
                  <a:pt x="0" y="2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5" name="Freeform 7"/>
          <p:cNvSpPr/>
          <p:nvPr/>
        </p:nvSpPr>
        <p:spPr bwMode="auto">
          <a:xfrm flipV="1" rot="5400000">
            <a:off x="1882706" y="-1876212"/>
            <a:ext cx="5396974" cy="9119905"/>
          </a:xfrm>
          <a:custGeom>
            <a:gdLst>
              <a:gd fmla="*/ 855 w 1009" name="T0"/>
              <a:gd fmla="*/ 185 h 1310" name="T1"/>
              <a:gd fmla="*/ 419 w 1009" name="T2"/>
              <a:gd fmla="*/ 1090 h 1310" name="T3"/>
              <a:gd fmla="*/ 0 w 1009" name="T4"/>
              <a:gd fmla="*/ 1310 h 1310" name="T5"/>
              <a:gd fmla="*/ 0 w 1009" name="T6"/>
              <a:gd fmla="*/ 241 h 1310" name="T7"/>
              <a:gd fmla="*/ 855 w 1009" name="T8"/>
              <a:gd fmla="*/ 185 h 1310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1310" w="1009">
                <a:moveTo>
                  <a:pt x="855" y="185"/>
                </a:moveTo>
                <a:cubicBezTo>
                  <a:pt x="1009" y="394"/>
                  <a:pt x="814" y="799"/>
                  <a:pt x="419" y="1090"/>
                </a:cubicBezTo>
                <a:cubicBezTo>
                  <a:pt x="281" y="1191"/>
                  <a:pt x="136" y="1266"/>
                  <a:pt x="0" y="1310"/>
                </a:cubicBezTo>
                <a:cubicBezTo>
                  <a:pt x="0" y="241"/>
                  <a:pt x="0" y="241"/>
                  <a:pt x="0" y="241"/>
                </a:cubicBezTo>
                <a:cubicBezTo>
                  <a:pt x="355" y="30"/>
                  <a:pt x="719" y="0"/>
                  <a:pt x="855" y="185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7" name="任意多边形 26"/>
          <p:cNvSpPr/>
          <p:nvPr/>
        </p:nvSpPr>
        <p:spPr bwMode="auto">
          <a:xfrm flipV="1" rot="5400000">
            <a:off x="4287128" y="288946"/>
            <a:ext cx="3861414" cy="5846622"/>
          </a:xfrm>
          <a:custGeom>
            <a:gdLst>
              <a:gd fmla="*/ 0 w 3861414" name="connsiteX0"/>
              <a:gd fmla="*/ 5846622 h 5846622" name="connsiteY0"/>
              <a:gd fmla="*/ 783121 w 3861414" name="connsiteX1"/>
              <a:gd fmla="*/ 5846622 h 5846622" name="connsiteY1"/>
              <a:gd fmla="*/ 1004343 w 3861414" name="connsiteX2"/>
              <a:gd fmla="*/ 5643334 h 5846622" name="connsiteY2"/>
              <a:gd fmla="*/ 3861414 w 3861414" name="connsiteX3"/>
              <a:gd fmla="*/ 1287320 h 5846622" name="connsiteY3"/>
              <a:gd fmla="*/ 3861414 w 3861414" name="connsiteX4"/>
              <a:gd fmla="*/ 0 h 5846622" name="connsiteY4"/>
              <a:gd fmla="*/ 993642 w 3861414" name="connsiteX5"/>
              <a:gd fmla="*/ 5010111 h 5846622" name="connsiteY5"/>
              <a:gd fmla="*/ 135072 w 3861414" name="connsiteX6"/>
              <a:gd fmla="*/ 5747561 h 5846622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5846622" w="3861414">
                <a:moveTo>
                  <a:pt x="0" y="5846622"/>
                </a:moveTo>
                <a:lnTo>
                  <a:pt x="783121" y="5846622"/>
                </a:lnTo>
                <a:lnTo>
                  <a:pt x="1004343" y="5643334"/>
                </a:lnTo>
                <a:cubicBezTo>
                  <a:pt x="2384725" y="4335138"/>
                  <a:pt x="3385236" y="2748603"/>
                  <a:pt x="3861414" y="1287320"/>
                </a:cubicBezTo>
                <a:lnTo>
                  <a:pt x="3861414" y="0"/>
                </a:lnTo>
                <a:cubicBezTo>
                  <a:pt x="3615299" y="1586535"/>
                  <a:pt x="2571987" y="3500119"/>
                  <a:pt x="993642" y="5010111"/>
                </a:cubicBezTo>
                <a:cubicBezTo>
                  <a:pt x="710744" y="5281492"/>
                  <a:pt x="423331" y="5527431"/>
                  <a:pt x="135072" y="574756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  <a:noAutofit/>
          </a:bodyPr>
          <a:lstStyle/>
          <a:p>
            <a:endParaRPr altLang="en-US" lang="zh-CN"/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AEACC2AE-F861-4390-BAAD-7B900764E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729438"/>
            <a:ext cx="5105400" cy="830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algn="ctr" cap="flat" w="9525">
                <a:solidFill>
                  <a:srgbClr val="000000"/>
                </a:solidFill>
                <a:prstDash val="solid"/>
                <a:miter lim="800000"/>
                <a:headEnd len="med" type="none" w="med"/>
                <a:tailEnd len="med" type="none" w="med"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marL="342900"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1pPr>
            <a:lvl2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2pPr>
            <a:lvl3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3pPr>
            <a:lvl4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4pPr>
            <a:lvl5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9pPr>
          </a:lstStyle>
          <a:p>
            <a:pPr>
              <a:spcBef>
                <a:spcPct val="50000"/>
              </a:spcBef>
              <a:buSzTx/>
              <a:buFont charset="2" panose="05030102010509060703" pitchFamily="18" typeface="Webdings"/>
              <a:buNone/>
            </a:pPr>
            <a:r>
              <a:rPr altLang="en-US" b="1" lang="zh-CN" spc="600" sz="5400">
                <a:solidFill>
                  <a:schemeClr val="accent1"/>
                </a:solidFill>
                <a:latin typeface="+mj-ea"/>
                <a:ea typeface="+mj-ea"/>
              </a:rPr>
              <a:t>如何管理员工</a:t>
            </a:r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AEACC2AE-F861-4390-BAAD-7B900764E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123950"/>
            <a:ext cx="2442321" cy="68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algn="ctr" cap="flat" w="9525">
                <a:solidFill>
                  <a:srgbClr val="000000"/>
                </a:solidFill>
                <a:prstDash val="solid"/>
                <a:miter lim="800000"/>
                <a:headEnd len="med" type="none" w="med"/>
                <a:tailEnd len="med" type="none" w="med"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marL="342900"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1pPr>
            <a:lvl2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2pPr>
            <a:lvl3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3pPr>
            <a:lvl4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4pPr>
            <a:lvl5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9pPr>
          </a:lstStyle>
          <a:p>
            <a:pPr>
              <a:spcBef>
                <a:spcPct val="50000"/>
              </a:spcBef>
              <a:buSzTx/>
              <a:buFont charset="2" panose="05030102010509060703" pitchFamily="18" typeface="Webdings"/>
              <a:buNone/>
            </a:pPr>
            <a:r>
              <a:rPr altLang="en-US" lang="zh-CN" smtClean="0" spc="300" sz="4000">
                <a:solidFill>
                  <a:schemeClr val="accent1"/>
                </a:solidFill>
                <a:latin typeface="+mj-ea"/>
                <a:ea typeface="+mj-ea"/>
              </a:rPr>
              <a:t>第四部分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D781D51C-A0E2-46FA-8EB3-DBDE38D7855D}"/>
              </a:ext>
            </a:extLst>
          </p:cNvPr>
          <p:cNvSpPr/>
          <p:nvPr/>
        </p:nvSpPr>
        <p:spPr>
          <a:xfrm>
            <a:off x="1524000" y="2639373"/>
            <a:ext cx="4800600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 sz="1200">
                <a:solidFill>
                  <a:schemeClr val="accent1"/>
                </a:solidFill>
              </a:rPr>
              <a:t>communication skills training course workplace communication skills training course workplace communication skills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D781D51C-A0E2-46FA-8EB3-DBDE38D7855D}"/>
              </a:ext>
            </a:extLst>
          </p:cNvPr>
          <p:cNvSpPr/>
          <p:nvPr/>
        </p:nvSpPr>
        <p:spPr>
          <a:xfrm>
            <a:off x="1524000" y="3158128"/>
            <a:ext cx="3230880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mtClean="0" sz="2000">
                <a:solidFill>
                  <a:schemeClr val="accent1"/>
                </a:solidFill>
                <a:latin charset="-122" panose="00020600040101010101" pitchFamily="18" typeface="汉仪锐智W"/>
                <a:ea charset="-122" panose="00020600040101010101" pitchFamily="18" typeface="汉仪锐智W"/>
              </a:rPr>
              <a:t>COMMUNICATION SKILLS</a:t>
            </a:r>
          </a:p>
        </p:txBody>
      </p:sp>
    </p:spTree>
    <p:extLst>
      <p:ext uri="{BB962C8B-B14F-4D97-AF65-F5344CB8AC3E}">
        <p14:creationId val="1897185310"/>
      </p:ext>
    </p:extLst>
  </p:cSld>
  <p:clrMapOvr>
    <a:masterClrMapping/>
  </p:clrMapOvr>
  <mc:AlternateContent>
    <mc:Choice Requires="p14">
      <p:transition p14:dur="125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60000" fill="hold" grpId="0" id="5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7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8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3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6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 nodeType="clickPar">
                      <p:stCondLst>
                        <p:cond delay="indefinite"/>
                      </p:stCondLst>
                      <p:childTnLst>
                        <p:par>
                          <p:cTn fill="hold" id="1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6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8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 nodeType="clickPar">
                      <p:stCondLst>
                        <p:cond delay="indefinite"/>
                      </p:stCondLst>
                      <p:childTnLst>
                        <p:par>
                          <p:cTn fill="hold" id="3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4"/>
      <p:bldP grpId="0" spid="25"/>
      <p:bldP grpId="0" spid="27"/>
      <p:bldP grpId="0" spid="13"/>
      <p:bldP grpId="0" spid="14"/>
      <p:bldP grpId="0" spid="15"/>
      <p:bldP grpId="0" spid="16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D16B012D-9AE8-4113-AB4F-C91A6FC5CC02}"/>
              </a:ext>
            </a:extLst>
          </p:cNvPr>
          <p:cNvSpPr/>
          <p:nvPr/>
        </p:nvSpPr>
        <p:spPr>
          <a:xfrm>
            <a:off x="762000" y="1581150"/>
            <a:ext cx="4191000" cy="2651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altLang="en-US" lang="zh-CN" smtClean="0" sz="1400">
                <a:latin typeface="+mj-ea"/>
                <a:ea typeface="+mj-ea"/>
              </a:rPr>
              <a:t>他会为所听到的机器转动声音、人人忙碌的动作所憟。故教育新进员工的第一步，是要消弭这种心理上的恐惧，使其尽早适应工作环境。人与人之间第一印象最为重要，如果指导技巧不好，将使新进人员的满腔热诚，变成泡影而失望，因而引起是这项工作是否适合自已怕错觉。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838200" y="1276350"/>
            <a:ext cx="7467600" cy="346249"/>
          </a:xfrm>
          <a:prstGeom prst="rect">
            <a:avLst/>
          </a:prstGeom>
          <a:solidFill>
            <a:schemeClr val="accent1"/>
          </a:solidFill>
          <a:ln w="76200">
            <a:miter lim="800000"/>
          </a:ln>
          <a:effectLst/>
        </p:spPr>
        <p:txBody>
          <a:bodyPr anchor="ctr" wrap="none">
            <a:flatTx/>
          </a:bodyPr>
          <a:lstStyle>
            <a:defPPr>
              <a:defRPr lang="en-US"/>
            </a:defPPr>
            <a:lvl1pPr algn="ctr">
              <a:defRPr kumimoji="1" sz="2400">
                <a:solidFill>
                  <a:schemeClr val="bg1"/>
                </a:solidFill>
                <a:latin charset="0" panose="020b0806030902050204" pitchFamily="34" typeface="Impact"/>
                <a:ea charset="-122" panose="020b0503020204020204" pitchFamily="34" typeface="微软雅黑"/>
              </a:defRPr>
            </a:lvl1pPr>
          </a:lstStyle>
          <a:p>
            <a:r>
              <a:rPr altLang="en-US" lang="zh-CN" smtClean="0" sz="1800">
                <a:latin typeface="+mn-lt"/>
                <a:ea typeface="+mn-ea"/>
                <a:cs typeface="+mn-ea"/>
                <a:sym typeface="+mn-lt"/>
              </a:rPr>
              <a:t>第一次就职的人</a:t>
            </a: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953000" y="1785738"/>
            <a:ext cx="3326012" cy="2386212"/>
          </a:xfrm>
          <a:prstGeom prst="rect">
            <a:avLst/>
          </a:prstGeom>
        </p:spPr>
      </p:pic>
    </p:spTree>
    <p:extLst>
      <p:ext uri="{BB962C8B-B14F-4D97-AF65-F5344CB8AC3E}">
        <p14:creationId val="2809732070"/>
      </p:ext>
    </p:extLst>
  </p:cSld>
  <p:clrMapOvr>
    <a:masterClrMapping/>
  </p:clrMapOvr>
  <mc:AlternateContent>
    <mc:Choice Requires="p14">
      <p:transition p14:dur="1200" spd="slow">
        <p14:prism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3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6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12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8C72788C-337B-444F-B254-C3ACE8EAEBC6}"/>
              </a:ext>
            </a:extLst>
          </p:cNvPr>
          <p:cNvSpPr/>
          <p:nvPr/>
        </p:nvSpPr>
        <p:spPr>
          <a:xfrm>
            <a:off x="859433" y="2137012"/>
            <a:ext cx="3407767" cy="29718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altLang="en-US" lang="zh-CN" sz="1350">
                <a:solidFill>
                  <a:schemeClr val="bg1"/>
                </a:solidFill>
              </a:rPr>
              <a:t>说明应受何人指挥，应向何人报告</a:t>
            </a: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D60FB12E-2A65-4FE7-883E-9138574BA980}"/>
              </a:ext>
            </a:extLst>
          </p:cNvPr>
          <p:cNvSpPr/>
          <p:nvPr/>
        </p:nvSpPr>
        <p:spPr>
          <a:xfrm>
            <a:off x="859433" y="1584127"/>
            <a:ext cx="3407767" cy="297180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r>
              <a:rPr altLang="en-US" lang="zh-CN" sz="1350">
                <a:solidFill>
                  <a:schemeClr val="bg1"/>
                </a:solidFill>
              </a:rPr>
              <a:t>说明新员工和他人的关系</a:t>
            </a: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C5DE635E-6FB1-4CAA-8FE0-A97AF805B531}"/>
              </a:ext>
            </a:extLst>
          </p:cNvPr>
          <p:cNvSpPr/>
          <p:nvPr/>
        </p:nvSpPr>
        <p:spPr>
          <a:xfrm>
            <a:off x="859433" y="3795668"/>
            <a:ext cx="3407767" cy="297180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r>
              <a:rPr altLang="en-US" lang="zh-CN" sz="1350">
                <a:solidFill>
                  <a:schemeClr val="bg1"/>
                </a:solidFill>
              </a:rPr>
              <a:t>强调安全意识</a:t>
            </a: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DA2BD9F4-85A9-4029-907D-B1238D7D20E5}"/>
              </a:ext>
            </a:extLst>
          </p:cNvPr>
          <p:cNvSpPr/>
          <p:nvPr/>
        </p:nvSpPr>
        <p:spPr>
          <a:xfrm>
            <a:off x="859433" y="2689897"/>
            <a:ext cx="3407767" cy="297180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r>
              <a:rPr altLang="en-US" lang="zh-CN" sz="1350">
                <a:solidFill>
                  <a:schemeClr val="bg1"/>
                </a:solidFill>
              </a:rPr>
              <a:t>指引他知道电梯、洗手间、饮水等场所</a:t>
            </a: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730D803F-27AB-4556-B384-26F3121AD3FA}"/>
              </a:ext>
            </a:extLst>
          </p:cNvPr>
          <p:cNvSpPr/>
          <p:nvPr/>
        </p:nvSpPr>
        <p:spPr>
          <a:xfrm>
            <a:off x="859433" y="3242782"/>
            <a:ext cx="3407767" cy="29718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altLang="en-US" lang="zh-CN" sz="1350">
                <a:solidFill>
                  <a:schemeClr val="bg1"/>
                </a:solidFill>
              </a:rPr>
              <a:t>告知进餐时间、请假办法或休假规定</a:t>
            </a:r>
          </a:p>
        </p:txBody>
      </p:sp>
      <p:pic>
        <p:nvPicPr>
          <p:cNvPr id="39" name="图片 38">
            <a:extLst>
              <a:ext uri="{FF2B5EF4-FFF2-40B4-BE49-F238E27FC236}">
                <a16:creationId xmlns:a16="http://schemas.microsoft.com/office/drawing/2014/main" id="{C00EE0E5-863F-44A2-89BD-E8AB4596E1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5188"/>
          <a:stretch>
            <a:fillRect/>
          </a:stretch>
        </p:blipFill>
        <p:spPr>
          <a:xfrm>
            <a:off x="4517032" y="2114550"/>
            <a:ext cx="3519135" cy="1975949"/>
          </a:xfrm>
          <a:prstGeom prst="rect">
            <a:avLst/>
          </a:prstGeom>
        </p:spPr>
      </p:pic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4517033" y="1581150"/>
            <a:ext cx="3560167" cy="304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altLang="en-US" b="1" kumimoji="1" lang="zh-CN" sz="1400">
                <a:solidFill>
                  <a:schemeClr val="bg1"/>
                </a:solidFill>
                <a:cs typeface="+mn-ea"/>
                <a:sym typeface="+mn-lt"/>
              </a:rPr>
              <a:t>向新员工说明工作概况</a:t>
            </a:r>
          </a:p>
        </p:txBody>
      </p:sp>
    </p:spTree>
    <p:extLst>
      <p:ext uri="{BB962C8B-B14F-4D97-AF65-F5344CB8AC3E}">
        <p14:creationId val="3575632503"/>
      </p:ext>
    </p:extLst>
  </p:cSld>
  <p:clrMapOvr>
    <a:masterClrMapping/>
  </p:clrMapOvr>
  <mc:AlternateContent>
    <mc:Choice Requires="p14">
      <p:transition p14:dur="1200" spd="slow">
        <p14:prism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6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9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2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6" nodeType="clickPar">
                      <p:stCondLst>
                        <p:cond delay="indefinite"/>
                      </p:stCondLst>
                      <p:childTnLst>
                        <p:par>
                          <p:cTn fill="hold" id="2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8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34"/>
      <p:bldP grpId="0" spid="35"/>
      <p:bldP grpId="0" spid="36"/>
      <p:bldP grpId="0" spid="37"/>
      <p:bldP grpId="0" spid="16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2" name="组合 11"/>
          <p:cNvGrpSpPr/>
          <p:nvPr/>
        </p:nvGrpSpPr>
        <p:grpSpPr>
          <a:xfrm>
            <a:off x="4084387" y="1498515"/>
            <a:ext cx="2434683" cy="386337"/>
            <a:chOff x="996241" y="5385680"/>
            <a:chExt cx="7416824" cy="823912"/>
          </a:xfrm>
          <a:solidFill>
            <a:schemeClr val="accent1"/>
          </a:solidFill>
        </p:grpSpPr>
        <p:sp>
          <p:nvSpPr>
            <p:cNvPr id="13" name="矩形 12"/>
            <p:cNvSpPr/>
            <p:nvPr/>
          </p:nvSpPr>
          <p:spPr>
            <a:xfrm>
              <a:off x="996241" y="5385680"/>
              <a:ext cx="7416824" cy="823912"/>
            </a:xfrm>
            <a:prstGeom prst="rect">
              <a:avLst/>
            </a:prstGeom>
            <a:grpFill/>
            <a:ln w="76200">
              <a:miter lim="800000"/>
            </a:ln>
            <a:effectLst/>
          </p:spPr>
          <p:txBody>
            <a:bodyPr anchor="ctr" wrap="none">
              <a:flatTx/>
            </a:bodyPr>
            <a:lstStyle/>
            <a:p>
              <a:pPr algn="ctr"/>
              <a:endParaRPr altLang="en-US" kumimoji="1" lang="zh-CN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4" name="Text Box 4"/>
            <p:cNvSpPr txBox="1">
              <a:spLocks noChangeArrowheads="1"/>
            </p:cNvSpPr>
            <p:nvPr/>
          </p:nvSpPr>
          <p:spPr bwMode="auto">
            <a:xfrm>
              <a:off x="1070344" y="5433482"/>
              <a:ext cx="7301335" cy="738419"/>
            </a:xfrm>
            <a:prstGeom prst="rect">
              <a:avLst/>
            </a:prstGeom>
            <a:grpFill/>
            <a:ln w="76200">
              <a:miter lim="800000"/>
            </a:ln>
            <a:effectLst/>
          </p:spPr>
          <p:txBody>
            <a:bodyPr anchor="ctr" wrap="none">
              <a:flatTx/>
            </a:bodyPr>
            <a:lstStyle>
              <a:defPPr>
                <a:defRPr lang="en-US"/>
              </a:defPPr>
              <a:lvl1pPr algn="ctr">
                <a:defRPr kumimoji="1" sz="2400">
                  <a:solidFill>
                    <a:schemeClr val="bg1"/>
                  </a:solidFill>
                  <a:latin charset="0" panose="020b0806030902050204" pitchFamily="34" typeface="Impact"/>
                  <a:ea charset="-122" panose="020b0503020204020204" pitchFamily="34" typeface="微软雅黑"/>
                </a:defRPr>
              </a:lvl1pPr>
            </a:lstStyle>
            <a:p>
              <a:r>
                <a:rPr altLang="en-US" lang="zh-CN" sz="1800">
                  <a:latin typeface="+mn-lt"/>
                  <a:ea typeface="+mn-ea"/>
                  <a:cs typeface="+mn-ea"/>
                  <a:sym typeface="+mn-lt"/>
                </a:rPr>
                <a:t>对不适应的员工</a:t>
              </a:r>
            </a:p>
          </p:txBody>
        </p:sp>
      </p:grp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4035556" y="1885950"/>
            <a:ext cx="4498844" cy="1051560"/>
          </a:xfrm>
          <a:prstGeom prst="rect">
            <a:avLst/>
          </a:prstGeom>
          <a:noFill/>
          <a:ln>
            <a:noFill/>
          </a:ln>
          <a:effectLst>
            <a:outerShdw algn="ctr" dir="2700000" dist="107763" rotWithShape="0">
              <a:schemeClr val="bg2"/>
            </a:outerShdw>
          </a:effectLst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rgbClr val="0070C0"/>
              </a:buClr>
            </a:pPr>
            <a:r>
              <a:rPr altLang="en-US" kumimoji="1" lang="zh-CN" sz="1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lt"/>
              </a:rPr>
              <a:t>起码三个工位以上的试用。向新员工说明工作概况、应做的工作。要让老员工帮扶新员工，不能有排斥，如有现班沟通要从中协调，强调团队精神。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4107646" y="3061483"/>
            <a:ext cx="2396772" cy="346249"/>
          </a:xfrm>
          <a:prstGeom prst="rect">
            <a:avLst/>
          </a:prstGeom>
          <a:solidFill>
            <a:schemeClr val="accent2"/>
          </a:solidFill>
          <a:ln w="76200">
            <a:miter lim="800000"/>
          </a:ln>
          <a:effectLst/>
        </p:spPr>
        <p:txBody>
          <a:bodyPr anchor="ctr" wrap="none">
            <a:flatTx/>
          </a:bodyPr>
          <a:lstStyle>
            <a:defPPr>
              <a:defRPr lang="en-US"/>
            </a:defPPr>
            <a:lvl1pPr algn="ctr">
              <a:defRPr kumimoji="1" sz="2400">
                <a:solidFill>
                  <a:schemeClr val="bg1"/>
                </a:solidFill>
                <a:latin charset="0" panose="020b0806030902050204" pitchFamily="34" typeface="Impact"/>
                <a:ea charset="-122" panose="020b0503020204020204" pitchFamily="34" typeface="微软雅黑"/>
              </a:defRPr>
            </a:lvl1pPr>
          </a:lstStyle>
          <a:p>
            <a:r>
              <a:rPr altLang="en-US" lang="zh-CN" sz="1600">
                <a:latin typeface="+mn-lt"/>
                <a:ea typeface="+mn-ea"/>
                <a:cs typeface="+mn-ea"/>
                <a:sym typeface="+mn-lt"/>
              </a:rPr>
              <a:t>让新员工融合公司责任</a:t>
            </a: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4035556" y="3409950"/>
            <a:ext cx="4498844" cy="731520"/>
          </a:xfrm>
          <a:prstGeom prst="rect">
            <a:avLst/>
          </a:prstGeom>
          <a:noFill/>
          <a:ln>
            <a:noFill/>
          </a:ln>
          <a:effectLst>
            <a:outerShdw algn="ctr" dir="2700000" dist="107763" rotWithShape="0">
              <a:schemeClr val="bg2"/>
            </a:outerShdw>
          </a:effectLst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lnSpc>
                <a:spcPct val="150000"/>
              </a:lnSpc>
              <a:buClr>
                <a:srgbClr val="0070C0"/>
              </a:buClr>
              <a:defRPr kumimoji="1" sz="20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 smtClean="0" sz="1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  <a:cs typeface="+mn-ea"/>
                <a:sym typeface="+mn-lt"/>
              </a:rPr>
              <a:t>班沟通要对新老员工一视同仁而且尽量让新员工熟悉</a:t>
            </a:r>
          </a:p>
          <a:p>
            <a:r>
              <a:rPr altLang="en-US" lang="zh-CN" smtClean="0" sz="1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  <a:cs typeface="+mn-ea"/>
                <a:sym typeface="+mn-lt"/>
              </a:rPr>
              <a:t>指引他知道电梯、洗手间、饮水等场所.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l="16667"/>
          <a:stretch>
            <a:fillRect/>
          </a:stretch>
        </p:blipFill>
        <p:spPr>
          <a:xfrm>
            <a:off x="762000" y="1504950"/>
            <a:ext cx="3048000" cy="2509714"/>
          </a:xfrm>
          <a:prstGeom prst="rect">
            <a:avLst/>
          </a:prstGeom>
        </p:spPr>
      </p:pic>
    </p:spTree>
    <p:extLst>
      <p:ext uri="{BB962C8B-B14F-4D97-AF65-F5344CB8AC3E}">
        <p14:creationId val="3689947656"/>
      </p:ext>
    </p:extLst>
  </p:cSld>
  <p:clrMapOvr>
    <a:masterClrMapping/>
  </p:clrMapOvr>
  <mc:AlternateContent>
    <mc:Choice Requires="p14">
      <p:transition p14:dur="1200" spd="slow">
        <p14:prism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 nodeType="clickPar">
                      <p:stCondLst>
                        <p:cond delay="indefinite"/>
                      </p:stCondLst>
                      <p:childTnLst>
                        <p:par>
                          <p:cTn fill="hold" id="2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 nodeType="clickPar">
                      <p:stCondLst>
                        <p:cond delay="indefinite"/>
                      </p:stCondLst>
                      <p:childTnLst>
                        <p:par>
                          <p:cTn fill="hold" id="2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2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5"/>
      <p:bldP grpId="0" spid="18"/>
      <p:bldP grpId="0" spid="19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4" name="Freeform 6"/>
          <p:cNvSpPr/>
          <p:nvPr/>
        </p:nvSpPr>
        <p:spPr bwMode="auto">
          <a:xfrm flipV="1" rot="5400000">
            <a:off x="-1692974" y="1458310"/>
            <a:ext cx="5157710" cy="2211599"/>
          </a:xfrm>
          <a:custGeom>
            <a:gdLst>
              <a:gd fmla="*/ 0 w 964" name="T0"/>
              <a:gd fmla="*/ 207 h 318" name="T1"/>
              <a:gd fmla="*/ 964 w 964" name="T2"/>
              <a:gd fmla="*/ 176 h 318" name="T3"/>
              <a:gd fmla="*/ 964 w 964" name="T4"/>
              <a:gd fmla="*/ 318 h 318" name="T5"/>
              <a:gd fmla="*/ 915 w 964" name="T6"/>
              <a:gd fmla="*/ 213 h 318" name="T7"/>
              <a:gd fmla="*/ 0 w 964" name="T8"/>
              <a:gd fmla="*/ 251 h 318" name="T9"/>
              <a:gd fmla="*/ 0 w 964" name="T10"/>
              <a:gd fmla="*/ 207 h 318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318" w="964">
                <a:moveTo>
                  <a:pt x="0" y="207"/>
                </a:moveTo>
                <a:cubicBezTo>
                  <a:pt x="398" y="19"/>
                  <a:pt x="778" y="0"/>
                  <a:pt x="964" y="176"/>
                </a:cubicBezTo>
                <a:cubicBezTo>
                  <a:pt x="964" y="318"/>
                  <a:pt x="964" y="318"/>
                  <a:pt x="964" y="318"/>
                </a:cubicBezTo>
                <a:cubicBezTo>
                  <a:pt x="955" y="279"/>
                  <a:pt x="939" y="244"/>
                  <a:pt x="915" y="213"/>
                </a:cubicBezTo>
                <a:cubicBezTo>
                  <a:pt x="768" y="13"/>
                  <a:pt x="384" y="37"/>
                  <a:pt x="0" y="251"/>
                </a:cubicBezTo>
                <a:lnTo>
                  <a:pt x="0" y="2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5" name="Freeform 7"/>
          <p:cNvSpPr/>
          <p:nvPr/>
        </p:nvSpPr>
        <p:spPr bwMode="auto">
          <a:xfrm flipV="1" rot="5400000">
            <a:off x="1882706" y="-1876212"/>
            <a:ext cx="5396974" cy="9119905"/>
          </a:xfrm>
          <a:custGeom>
            <a:gdLst>
              <a:gd fmla="*/ 855 w 1009" name="T0"/>
              <a:gd fmla="*/ 185 h 1310" name="T1"/>
              <a:gd fmla="*/ 419 w 1009" name="T2"/>
              <a:gd fmla="*/ 1090 h 1310" name="T3"/>
              <a:gd fmla="*/ 0 w 1009" name="T4"/>
              <a:gd fmla="*/ 1310 h 1310" name="T5"/>
              <a:gd fmla="*/ 0 w 1009" name="T6"/>
              <a:gd fmla="*/ 241 h 1310" name="T7"/>
              <a:gd fmla="*/ 855 w 1009" name="T8"/>
              <a:gd fmla="*/ 185 h 1310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1310" w="1009">
                <a:moveTo>
                  <a:pt x="855" y="185"/>
                </a:moveTo>
                <a:cubicBezTo>
                  <a:pt x="1009" y="394"/>
                  <a:pt x="814" y="799"/>
                  <a:pt x="419" y="1090"/>
                </a:cubicBezTo>
                <a:cubicBezTo>
                  <a:pt x="281" y="1191"/>
                  <a:pt x="136" y="1266"/>
                  <a:pt x="0" y="1310"/>
                </a:cubicBezTo>
                <a:cubicBezTo>
                  <a:pt x="0" y="241"/>
                  <a:pt x="0" y="241"/>
                  <a:pt x="0" y="241"/>
                </a:cubicBezTo>
                <a:cubicBezTo>
                  <a:pt x="355" y="30"/>
                  <a:pt x="719" y="0"/>
                  <a:pt x="855" y="185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7" name="任意多边形 26"/>
          <p:cNvSpPr/>
          <p:nvPr/>
        </p:nvSpPr>
        <p:spPr bwMode="auto">
          <a:xfrm flipV="1" rot="5400000">
            <a:off x="4287128" y="288946"/>
            <a:ext cx="3861414" cy="5846622"/>
          </a:xfrm>
          <a:custGeom>
            <a:gdLst>
              <a:gd fmla="*/ 0 w 3861414" name="connsiteX0"/>
              <a:gd fmla="*/ 5846622 h 5846622" name="connsiteY0"/>
              <a:gd fmla="*/ 783121 w 3861414" name="connsiteX1"/>
              <a:gd fmla="*/ 5846622 h 5846622" name="connsiteY1"/>
              <a:gd fmla="*/ 1004343 w 3861414" name="connsiteX2"/>
              <a:gd fmla="*/ 5643334 h 5846622" name="connsiteY2"/>
              <a:gd fmla="*/ 3861414 w 3861414" name="connsiteX3"/>
              <a:gd fmla="*/ 1287320 h 5846622" name="connsiteY3"/>
              <a:gd fmla="*/ 3861414 w 3861414" name="connsiteX4"/>
              <a:gd fmla="*/ 0 h 5846622" name="connsiteY4"/>
              <a:gd fmla="*/ 993642 w 3861414" name="connsiteX5"/>
              <a:gd fmla="*/ 5010111 h 5846622" name="connsiteY5"/>
              <a:gd fmla="*/ 135072 w 3861414" name="connsiteX6"/>
              <a:gd fmla="*/ 5747561 h 5846622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5846622" w="3861414">
                <a:moveTo>
                  <a:pt x="0" y="5846622"/>
                </a:moveTo>
                <a:lnTo>
                  <a:pt x="783121" y="5846622"/>
                </a:lnTo>
                <a:lnTo>
                  <a:pt x="1004343" y="5643334"/>
                </a:lnTo>
                <a:cubicBezTo>
                  <a:pt x="2384725" y="4335138"/>
                  <a:pt x="3385236" y="2748603"/>
                  <a:pt x="3861414" y="1287320"/>
                </a:cubicBezTo>
                <a:lnTo>
                  <a:pt x="3861414" y="0"/>
                </a:lnTo>
                <a:cubicBezTo>
                  <a:pt x="3615299" y="1586535"/>
                  <a:pt x="2571987" y="3500119"/>
                  <a:pt x="993642" y="5010111"/>
                </a:cubicBezTo>
                <a:cubicBezTo>
                  <a:pt x="710744" y="5281492"/>
                  <a:pt x="423331" y="5527431"/>
                  <a:pt x="135072" y="574756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  <a:noAutofit/>
          </a:bodyPr>
          <a:lstStyle/>
          <a:p>
            <a:endParaRPr altLang="en-US" lang="zh-CN"/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AEACC2AE-F861-4390-BAAD-7B900764E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817489"/>
            <a:ext cx="5105400" cy="830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algn="ctr" cap="flat" w="9525">
                <a:solidFill>
                  <a:srgbClr val="000000"/>
                </a:solidFill>
                <a:prstDash val="solid"/>
                <a:miter lim="800000"/>
                <a:headEnd len="med" type="none" w="med"/>
                <a:tailEnd len="med" type="none" w="med"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marL="342900"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1pPr>
            <a:lvl2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2pPr>
            <a:lvl3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3pPr>
            <a:lvl4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4pPr>
            <a:lvl5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9pPr>
          </a:lstStyle>
          <a:p>
            <a:pPr>
              <a:spcBef>
                <a:spcPct val="50000"/>
              </a:spcBef>
              <a:buSzTx/>
              <a:buFont charset="2" panose="05030102010509060703" pitchFamily="18" typeface="Webdings"/>
              <a:buNone/>
            </a:pPr>
            <a:r>
              <a:rPr altLang="en-US" b="1" lang="zh-CN" sz="4600">
                <a:solidFill>
                  <a:schemeClr val="accent1"/>
                </a:solidFill>
                <a:latin typeface="+mj-ea"/>
                <a:ea typeface="+mj-ea"/>
              </a:rPr>
              <a:t>处理请假离职事项 </a:t>
            </a:r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AEACC2AE-F861-4390-BAAD-7B900764E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123950"/>
            <a:ext cx="2442321" cy="68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algn="ctr" cap="flat" w="9525">
                <a:solidFill>
                  <a:srgbClr val="000000"/>
                </a:solidFill>
                <a:prstDash val="solid"/>
                <a:miter lim="800000"/>
                <a:headEnd len="med" type="none" w="med"/>
                <a:tailEnd len="med" type="none" w="med"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marL="342900"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1pPr>
            <a:lvl2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2pPr>
            <a:lvl3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3pPr>
            <a:lvl4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4pPr>
            <a:lvl5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9pPr>
          </a:lstStyle>
          <a:p>
            <a:pPr>
              <a:spcBef>
                <a:spcPct val="50000"/>
              </a:spcBef>
              <a:buSzTx/>
              <a:buFont charset="2" panose="05030102010509060703" pitchFamily="18" typeface="Webdings"/>
              <a:buNone/>
            </a:pPr>
            <a:r>
              <a:rPr altLang="en-US" lang="zh-CN" smtClean="0" spc="300" sz="4000">
                <a:solidFill>
                  <a:schemeClr val="accent1"/>
                </a:solidFill>
                <a:latin typeface="+mj-ea"/>
                <a:ea typeface="+mj-ea"/>
              </a:rPr>
              <a:t>第五部分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D781D51C-A0E2-46FA-8EB3-DBDE38D7855D}"/>
              </a:ext>
            </a:extLst>
          </p:cNvPr>
          <p:cNvSpPr/>
          <p:nvPr/>
        </p:nvSpPr>
        <p:spPr>
          <a:xfrm>
            <a:off x="1524000" y="2571750"/>
            <a:ext cx="4800600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 sz="1200">
                <a:solidFill>
                  <a:schemeClr val="accent1"/>
                </a:solidFill>
              </a:rPr>
              <a:t>communication skills training course workplace communication skills training course workplace communication skills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D781D51C-A0E2-46FA-8EB3-DBDE38D7855D}"/>
              </a:ext>
            </a:extLst>
          </p:cNvPr>
          <p:cNvSpPr/>
          <p:nvPr/>
        </p:nvSpPr>
        <p:spPr>
          <a:xfrm>
            <a:off x="1524000" y="3105150"/>
            <a:ext cx="3230880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mtClean="0" sz="2000">
                <a:solidFill>
                  <a:schemeClr val="accent1"/>
                </a:solidFill>
                <a:latin charset="-122" panose="00020600040101010101" pitchFamily="18" typeface="汉仪锐智W"/>
                <a:ea charset="-122" panose="00020600040101010101" pitchFamily="18" typeface="汉仪锐智W"/>
              </a:rPr>
              <a:t>COMMUNICATION SKILLS</a:t>
            </a:r>
          </a:p>
        </p:txBody>
      </p:sp>
    </p:spTree>
    <p:extLst>
      <p:ext uri="{BB962C8B-B14F-4D97-AF65-F5344CB8AC3E}">
        <p14:creationId val="1359795026"/>
      </p:ext>
    </p:extLst>
  </p:cSld>
  <p:clrMapOvr>
    <a:masterClrMapping/>
  </p:clrMapOvr>
  <mc:AlternateContent>
    <mc:Choice Requires="p14">
      <p:transition p14:dur="125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60000" fill="hold" grpId="0" id="5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7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8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3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6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 nodeType="clickPar">
                      <p:stCondLst>
                        <p:cond delay="indefinite"/>
                      </p:stCondLst>
                      <p:childTnLst>
                        <p:par>
                          <p:cTn fill="hold" id="1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6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8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 nodeType="clickPar">
                      <p:stCondLst>
                        <p:cond delay="indefinite"/>
                      </p:stCondLst>
                      <p:childTnLst>
                        <p:par>
                          <p:cTn fill="hold" id="3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4"/>
      <p:bldP grpId="0" spid="25"/>
      <p:bldP grpId="0" spid="27"/>
      <p:bldP grpId="0" spid="13"/>
      <p:bldP grpId="0" spid="14"/>
      <p:bldP grpId="0" spid="15"/>
      <p:bldP grpId="0" spid="16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0" name="组合 29"/>
          <p:cNvGrpSpPr/>
          <p:nvPr/>
        </p:nvGrpSpPr>
        <p:grpSpPr>
          <a:xfrm>
            <a:off x="533399" y="1429235"/>
            <a:ext cx="4083627" cy="386337"/>
            <a:chOff x="996241" y="5385680"/>
            <a:chExt cx="7416824" cy="823912"/>
          </a:xfrm>
          <a:solidFill>
            <a:schemeClr val="accent1"/>
          </a:solidFill>
        </p:grpSpPr>
        <p:sp>
          <p:nvSpPr>
            <p:cNvPr id="31" name="矩形 30"/>
            <p:cNvSpPr/>
            <p:nvPr/>
          </p:nvSpPr>
          <p:spPr>
            <a:xfrm>
              <a:off x="996241" y="5385680"/>
              <a:ext cx="7416824" cy="823912"/>
            </a:xfrm>
            <a:prstGeom prst="rect">
              <a:avLst/>
            </a:prstGeom>
            <a:grpFill/>
            <a:ln w="76200">
              <a:miter lim="800000"/>
            </a:ln>
            <a:effectLst/>
          </p:spPr>
          <p:txBody>
            <a:bodyPr anchor="ctr" wrap="none">
              <a:flatTx/>
            </a:bodyPr>
            <a:lstStyle/>
            <a:p>
              <a:endParaRPr altLang="en-US" kumimoji="1" lang="zh-CN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2" name="Text Box 4"/>
            <p:cNvSpPr txBox="1">
              <a:spLocks noChangeArrowheads="1"/>
            </p:cNvSpPr>
            <p:nvPr/>
          </p:nvSpPr>
          <p:spPr bwMode="auto">
            <a:xfrm>
              <a:off x="1070344" y="5433482"/>
              <a:ext cx="7301335" cy="738419"/>
            </a:xfrm>
            <a:prstGeom prst="rect">
              <a:avLst/>
            </a:prstGeom>
            <a:grpFill/>
            <a:ln w="76200">
              <a:miter lim="800000"/>
            </a:ln>
            <a:effectLst/>
          </p:spPr>
          <p:txBody>
            <a:bodyPr anchor="ctr" wrap="none">
              <a:flatTx/>
            </a:bodyPr>
            <a:lstStyle>
              <a:defPPr>
                <a:defRPr lang="en-US"/>
              </a:defPPr>
              <a:lvl1pPr algn="ctr">
                <a:defRPr kumimoji="1" sz="2400">
                  <a:solidFill>
                    <a:schemeClr val="bg1"/>
                  </a:solidFill>
                  <a:latin charset="0" panose="020b0806030902050204" pitchFamily="34" typeface="Impact"/>
                  <a:ea charset="-122" panose="020b0503020204020204" pitchFamily="34" typeface="微软雅黑"/>
                </a:defRPr>
              </a:lvl1pPr>
            </a:lstStyle>
            <a:p>
              <a:pPr algn="l"/>
              <a:r>
                <a:rPr altLang="en-US" lang="zh-CN" sz="1800">
                  <a:latin typeface="+mn-lt"/>
                  <a:ea typeface="+mn-ea"/>
                  <a:cs typeface="+mn-ea"/>
                  <a:sym typeface="+mn-lt"/>
                </a:rPr>
                <a:t>想方设法安排好工作</a:t>
              </a:r>
            </a:p>
          </p:txBody>
        </p:sp>
      </p:grpSp>
      <p:sp>
        <p:nvSpPr>
          <p:cNvPr id="33" name="Text Box 19"/>
          <p:cNvSpPr txBox="1">
            <a:spLocks noChangeArrowheads="1"/>
          </p:cNvSpPr>
          <p:nvPr/>
        </p:nvSpPr>
        <p:spPr bwMode="auto">
          <a:xfrm>
            <a:off x="533399" y="1810235"/>
            <a:ext cx="4251651" cy="731520"/>
          </a:xfrm>
          <a:prstGeom prst="rect">
            <a:avLst/>
          </a:prstGeom>
          <a:noFill/>
          <a:ln>
            <a:noFill/>
          </a:ln>
          <a:effectLst>
            <a:outerShdw algn="ctr" dir="2700000" dist="107763" rotWithShape="0">
              <a:schemeClr val="bg2"/>
            </a:outerShdw>
          </a:effectLst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rgbClr val="0070C0"/>
              </a:buClr>
            </a:pPr>
            <a:r>
              <a:rPr altLang="en-US" kumimoji="1" lang="zh-CN" sz="14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需要了解是什么原因请假，确实非得请假的，班组应该想方设法安排好工作。</a:t>
            </a:r>
          </a:p>
        </p:txBody>
      </p:sp>
      <p:grpSp>
        <p:nvGrpSpPr>
          <p:cNvPr id="34" name="组合 33"/>
          <p:cNvGrpSpPr/>
          <p:nvPr/>
        </p:nvGrpSpPr>
        <p:grpSpPr>
          <a:xfrm>
            <a:off x="549023" y="2701299"/>
            <a:ext cx="4083627" cy="386337"/>
            <a:chOff x="996241" y="5385680"/>
            <a:chExt cx="7416824" cy="823912"/>
          </a:xfrm>
          <a:solidFill>
            <a:schemeClr val="accent2"/>
          </a:solidFill>
        </p:grpSpPr>
        <p:sp>
          <p:nvSpPr>
            <p:cNvPr id="35" name="矩形 34"/>
            <p:cNvSpPr/>
            <p:nvPr/>
          </p:nvSpPr>
          <p:spPr>
            <a:xfrm>
              <a:off x="996241" y="5385680"/>
              <a:ext cx="7416824" cy="823912"/>
            </a:xfrm>
            <a:prstGeom prst="rect">
              <a:avLst/>
            </a:prstGeom>
            <a:grpFill/>
            <a:ln w="76200">
              <a:miter lim="800000"/>
            </a:ln>
            <a:effectLst/>
          </p:spPr>
          <p:txBody>
            <a:bodyPr anchor="ctr" wrap="none">
              <a:flatTx/>
            </a:bodyPr>
            <a:lstStyle/>
            <a:p>
              <a:endParaRPr altLang="en-US" kumimoji="1" lang="zh-CN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6" name="Text Box 4"/>
            <p:cNvSpPr txBox="1">
              <a:spLocks noChangeArrowheads="1"/>
            </p:cNvSpPr>
            <p:nvPr/>
          </p:nvSpPr>
          <p:spPr bwMode="auto">
            <a:xfrm>
              <a:off x="1070344" y="5433482"/>
              <a:ext cx="7301335" cy="738419"/>
            </a:xfrm>
            <a:prstGeom prst="rect">
              <a:avLst/>
            </a:prstGeom>
            <a:grpFill/>
            <a:ln w="76200">
              <a:miter lim="800000"/>
            </a:ln>
            <a:effectLst/>
          </p:spPr>
          <p:txBody>
            <a:bodyPr anchor="ctr" wrap="none">
              <a:flatTx/>
            </a:bodyPr>
            <a:lstStyle>
              <a:defPPr>
                <a:defRPr lang="en-US"/>
              </a:defPPr>
              <a:lvl1pPr algn="ctr">
                <a:defRPr kumimoji="1" sz="2400">
                  <a:solidFill>
                    <a:schemeClr val="bg1"/>
                  </a:solidFill>
                  <a:latin charset="0" panose="020b0806030902050204" pitchFamily="34" typeface="Impact"/>
                  <a:ea charset="-122" panose="020b0503020204020204" pitchFamily="34" typeface="微软雅黑"/>
                </a:defRPr>
              </a:lvl1pPr>
            </a:lstStyle>
            <a:p>
              <a:pPr algn="l"/>
              <a:r>
                <a:rPr altLang="en-US" lang="zh-CN" smtClean="0" sz="1800">
                  <a:latin typeface="+mn-lt"/>
                  <a:ea typeface="+mn-ea"/>
                  <a:cs typeface="+mn-ea"/>
                  <a:sym typeface="+mn-lt"/>
                </a:rPr>
                <a:t>班沟通视乎情况作出安排</a:t>
              </a:r>
            </a:p>
          </p:txBody>
        </p:sp>
      </p:grpSp>
      <p:sp>
        <p:nvSpPr>
          <p:cNvPr id="37" name="Text Box 6"/>
          <p:cNvSpPr txBox="1">
            <a:spLocks noChangeArrowheads="1"/>
          </p:cNvSpPr>
          <p:nvPr/>
        </p:nvSpPr>
        <p:spPr bwMode="auto">
          <a:xfrm>
            <a:off x="507163" y="3040218"/>
            <a:ext cx="4288773" cy="1371600"/>
          </a:xfrm>
          <a:prstGeom prst="rect">
            <a:avLst/>
          </a:prstGeom>
          <a:noFill/>
          <a:ln>
            <a:noFill/>
          </a:ln>
          <a:effectLst>
            <a:outerShdw algn="ctr" dir="2700000" dist="107763" rotWithShape="0">
              <a:schemeClr val="bg2"/>
            </a:outerShdw>
          </a:effectLst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lnSpc>
                <a:spcPct val="150000"/>
              </a:lnSpc>
              <a:buClr>
                <a:srgbClr val="0070C0"/>
              </a:buClr>
              <a:defRPr kumimoji="1" sz="20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 smtClean="0" sz="14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如不能安排要用错位的安排处理（例如时间上推迟或者是调休形式处理。）对请长假的员工尽量做工作劝说，缩短假期。硬性不批可能就会造成员工旷工甚至自离。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r="15244"/>
          <a:stretch>
            <a:fillRect/>
          </a:stretch>
        </p:blipFill>
        <p:spPr>
          <a:xfrm>
            <a:off x="4805140" y="1405899"/>
            <a:ext cx="3729260" cy="3070851"/>
          </a:xfrm>
          <a:prstGeom prst="rect">
            <a:avLst/>
          </a:prstGeom>
        </p:spPr>
      </p:pic>
    </p:spTree>
    <p:extLst>
      <p:ext uri="{BB962C8B-B14F-4D97-AF65-F5344CB8AC3E}">
        <p14:creationId val="2335291560"/>
      </p:ext>
    </p:extLst>
  </p:cSld>
  <p:clrMapOvr>
    <a:masterClrMapping/>
  </p:clrMapOvr>
  <mc:AlternateContent>
    <mc:Choice Requires="p14">
      <p:transition p14:dur="1600" spd="slow">
        <p14:prism isInverted="1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7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9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2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 nodeType="clickPar">
                      <p:stCondLst>
                        <p:cond delay="indefinite"/>
                      </p:stCondLst>
                      <p:childTnLst>
                        <p:par>
                          <p:cTn fill="hold" id="2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3"/>
      <p:bldP grpId="0" spid="37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8" name="组合 27"/>
          <p:cNvGrpSpPr/>
          <p:nvPr/>
        </p:nvGrpSpPr>
        <p:grpSpPr>
          <a:xfrm>
            <a:off x="1014925" y="1200150"/>
            <a:ext cx="2434683" cy="391747"/>
            <a:chOff x="996241" y="5385680"/>
            <a:chExt cx="7416824" cy="835450"/>
          </a:xfrm>
          <a:solidFill>
            <a:schemeClr val="accent2"/>
          </a:solidFill>
        </p:grpSpPr>
        <p:sp>
          <p:nvSpPr>
            <p:cNvPr id="37" name="矩形 36"/>
            <p:cNvSpPr/>
            <p:nvPr/>
          </p:nvSpPr>
          <p:spPr>
            <a:xfrm>
              <a:off x="996241" y="5385680"/>
              <a:ext cx="7416824" cy="82391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38" name="Text Box 4"/>
            <p:cNvSpPr txBox="1">
              <a:spLocks noChangeArrowheads="1"/>
            </p:cNvSpPr>
            <p:nvPr/>
          </p:nvSpPr>
          <p:spPr bwMode="auto">
            <a:xfrm>
              <a:off x="1070343" y="5433483"/>
              <a:ext cx="7301335" cy="780029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altLang="en-US" b="1" kumimoji="1" lang="zh-CN">
                  <a:solidFill>
                    <a:schemeClr val="bg1"/>
                  </a:solidFill>
                  <a:cs typeface="+mn-ea"/>
                  <a:sym typeface="+mn-lt"/>
                </a:rPr>
                <a:t>了解员工的动态</a:t>
              </a:r>
            </a:p>
          </p:txBody>
        </p:sp>
      </p:grpSp>
      <p:sp>
        <p:nvSpPr>
          <p:cNvPr id="39" name="Text Box 6"/>
          <p:cNvSpPr txBox="1">
            <a:spLocks noChangeArrowheads="1"/>
          </p:cNvSpPr>
          <p:nvPr/>
        </p:nvSpPr>
        <p:spPr bwMode="auto">
          <a:xfrm>
            <a:off x="957943" y="1591896"/>
            <a:ext cx="7340417" cy="411480"/>
          </a:xfrm>
          <a:prstGeom prst="rect">
            <a:avLst/>
          </a:prstGeom>
          <a:noFill/>
          <a:ln>
            <a:noFill/>
          </a:ln>
          <a:effectLst>
            <a:outerShdw algn="ctr" dir="2700000" dist="107763" rotWithShape="0">
              <a:schemeClr val="bg2"/>
            </a:outerShdw>
          </a:effectLst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lnSpc>
                <a:spcPct val="150000"/>
              </a:lnSpc>
              <a:buClr>
                <a:srgbClr val="0070C0"/>
              </a:buClr>
              <a:defRPr kumimoji="1" sz="20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 sz="14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如果员工有旷工预兆的话，首要了解员工的动态，并且要想办法劝说。</a:t>
            </a:r>
          </a:p>
        </p:txBody>
      </p:sp>
      <p:grpSp>
        <p:nvGrpSpPr>
          <p:cNvPr id="41" name="组合 40"/>
          <p:cNvGrpSpPr/>
          <p:nvPr/>
        </p:nvGrpSpPr>
        <p:grpSpPr>
          <a:xfrm>
            <a:off x="994317" y="2180003"/>
            <a:ext cx="2434683" cy="391747"/>
            <a:chOff x="996241" y="5385680"/>
            <a:chExt cx="7416824" cy="835450"/>
          </a:xfrm>
          <a:solidFill>
            <a:schemeClr val="accent2"/>
          </a:solidFill>
        </p:grpSpPr>
        <p:sp>
          <p:nvSpPr>
            <p:cNvPr id="42" name="矩形 41"/>
            <p:cNvSpPr/>
            <p:nvPr/>
          </p:nvSpPr>
          <p:spPr>
            <a:xfrm>
              <a:off x="996241" y="5385680"/>
              <a:ext cx="7416824" cy="8239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43" name="Text Box 4"/>
            <p:cNvSpPr txBox="1">
              <a:spLocks noChangeArrowheads="1"/>
            </p:cNvSpPr>
            <p:nvPr/>
          </p:nvSpPr>
          <p:spPr bwMode="auto">
            <a:xfrm>
              <a:off x="1070343" y="5433483"/>
              <a:ext cx="7301335" cy="780029"/>
            </a:xfrm>
            <a:prstGeom prst="rect">
              <a:avLst/>
            </a:prstGeom>
            <a:grpFill/>
            <a:ln w="9525">
              <a:noFill/>
              <a:miter lim="800000"/>
            </a:ln>
            <a:effectLst/>
            <a:extLs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altLang="en-US" b="1" kumimoji="1" lang="zh-CN">
                  <a:solidFill>
                    <a:schemeClr val="bg1"/>
                  </a:solidFill>
                  <a:cs typeface="+mn-ea"/>
                  <a:sym typeface="+mn-lt"/>
                </a:rPr>
                <a:t>不能一概而论</a:t>
              </a:r>
            </a:p>
          </p:txBody>
        </p:sp>
      </p:grpSp>
      <p:sp>
        <p:nvSpPr>
          <p:cNvPr id="44" name="Text Box 6"/>
          <p:cNvSpPr txBox="1">
            <a:spLocks noChangeArrowheads="1"/>
          </p:cNvSpPr>
          <p:nvPr/>
        </p:nvSpPr>
        <p:spPr bwMode="auto">
          <a:xfrm>
            <a:off x="905762" y="2531174"/>
            <a:ext cx="7381712" cy="731520"/>
          </a:xfrm>
          <a:prstGeom prst="rect">
            <a:avLst/>
          </a:prstGeom>
          <a:noFill/>
          <a:ln>
            <a:noFill/>
          </a:ln>
          <a:effectLst>
            <a:outerShdw algn="ctr" dir="2700000" dist="107763" rotWithShape="0">
              <a:schemeClr val="bg2"/>
            </a:outerShdw>
          </a:effectLst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lnSpc>
                <a:spcPct val="150000"/>
              </a:lnSpc>
              <a:buClr>
                <a:srgbClr val="0070C0"/>
              </a:buClr>
              <a:defRPr kumimoji="1" sz="20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 sz="14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有些员工是为自离而旷工、是工作的劳累、紧急事情、生病、玩乐、有工作情绪、不能一概而论。针对不同的情况作出不同的处理。</a:t>
            </a:r>
          </a:p>
        </p:txBody>
      </p:sp>
      <p:sp>
        <p:nvSpPr>
          <p:cNvPr id="48" name="Text Box 4"/>
          <p:cNvSpPr txBox="1">
            <a:spLocks noChangeArrowheads="1"/>
          </p:cNvSpPr>
          <p:nvPr/>
        </p:nvSpPr>
        <p:spPr bwMode="auto">
          <a:xfrm>
            <a:off x="982268" y="3403517"/>
            <a:ext cx="2396772" cy="36576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altLang="en-US" b="1" kumimoji="1" lang="zh-CN">
                <a:solidFill>
                  <a:schemeClr val="bg1"/>
                </a:solidFill>
                <a:cs typeface="+mn-ea"/>
                <a:sym typeface="+mn-lt"/>
              </a:rPr>
              <a:t>自离而旷工的人员</a:t>
            </a:r>
          </a:p>
        </p:txBody>
      </p:sp>
      <p:sp>
        <p:nvSpPr>
          <p:cNvPr id="49" name="Text Box 6"/>
          <p:cNvSpPr txBox="1">
            <a:spLocks noChangeArrowheads="1"/>
          </p:cNvSpPr>
          <p:nvPr/>
        </p:nvSpPr>
        <p:spPr bwMode="auto">
          <a:xfrm>
            <a:off x="892323" y="3714750"/>
            <a:ext cx="7406037" cy="731520"/>
          </a:xfrm>
          <a:prstGeom prst="rect">
            <a:avLst/>
          </a:prstGeom>
          <a:noFill/>
          <a:ln>
            <a:noFill/>
          </a:ln>
          <a:effectLst>
            <a:outerShdw algn="ctr" dir="2700000" dist="107763" rotWithShape="0">
              <a:schemeClr val="bg2"/>
            </a:outerShdw>
          </a:effectLst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lnSpc>
                <a:spcPct val="150000"/>
              </a:lnSpc>
              <a:buClr>
                <a:srgbClr val="0070C0"/>
              </a:buClr>
              <a:defRPr kumimoji="1" sz="20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 sz="14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对自离而旷工的人员，需要作出准备，其它原因旷工，班沟通要去开导、教育、安抚，以及旷工界定要作出人性的处理。</a:t>
            </a:r>
          </a:p>
        </p:txBody>
      </p:sp>
    </p:spTree>
    <p:extLst>
      <p:ext uri="{BB962C8B-B14F-4D97-AF65-F5344CB8AC3E}">
        <p14:creationId val="616096505"/>
      </p:ext>
    </p:extLst>
  </p:cSld>
  <p:clrMapOvr>
    <a:masterClrMapping/>
  </p:clrMapOvr>
  <mc:AlternateContent>
    <mc:Choice Requires="p14">
      <p:transition p14:dur="1600" spd="slow">
        <p14:prism isInverted="1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2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4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7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9"/>
      <p:bldP grpId="0" spid="44"/>
      <p:bldP grpId="0" spid="48"/>
      <p:bldP grpId="0" spid="49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Shape 369"/>
          <p:cNvSpPr txBox="1"/>
          <p:nvPr/>
        </p:nvSpPr>
        <p:spPr>
          <a:xfrm>
            <a:off x="726621" y="2038350"/>
            <a:ext cx="1940379" cy="2057663"/>
          </a:xfrm>
          <a:prstGeom prst="rect">
            <a:avLst/>
          </a:prstGeom>
          <a:noFill/>
          <a:ln>
            <a:noFill/>
          </a:ln>
        </p:spPr>
        <p:txBody>
          <a:bodyPr anchor="t" anchorCtr="0" bIns="22847" lIns="45706" rIns="45706" tIns="22847">
            <a:noAutofit/>
          </a:bodyPr>
          <a:lstStyle/>
          <a:p>
            <a:pPr>
              <a:lnSpc>
                <a:spcPct val="150000"/>
              </a:lnSpc>
              <a:spcAft>
                <a:spcPts val="900"/>
              </a:spcAft>
            </a:pPr>
            <a:r>
              <a:rPr altLang="en-US" lang="zh-CN" smtClean="0" sz="14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因为辞工的原因有很多有些与同事合不来、有些是确实有急事、有些没有目的很大一部分可以通过作思想工作挽留的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718810" y="1657350"/>
            <a:ext cx="1890000" cy="328150"/>
            <a:chOff x="-9057679" y="5385685"/>
            <a:chExt cx="17470744" cy="900974"/>
          </a:xfrm>
          <a:solidFill>
            <a:schemeClr val="accent1"/>
          </a:solidFill>
        </p:grpSpPr>
        <p:sp>
          <p:nvSpPr>
            <p:cNvPr id="11" name="矩形 10"/>
            <p:cNvSpPr/>
            <p:nvPr/>
          </p:nvSpPr>
          <p:spPr>
            <a:xfrm>
              <a:off x="-9057679" y="5385685"/>
              <a:ext cx="17470744" cy="82391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500">
                <a:cs typeface="+mn-ea"/>
                <a:sym typeface="+mn-lt"/>
              </a:endParaRPr>
            </a:p>
          </p:txBody>
        </p:sp>
        <p:sp>
          <p:nvSpPr>
            <p:cNvPr id="12" name="Text Box 4"/>
            <p:cNvSpPr txBox="1">
              <a:spLocks noChangeArrowheads="1"/>
            </p:cNvSpPr>
            <p:nvPr/>
          </p:nvSpPr>
          <p:spPr bwMode="auto">
            <a:xfrm>
              <a:off x="-8130584" y="5399372"/>
              <a:ext cx="15310714" cy="8787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altLang="en-US" b="1" kumimoji="1" lang="zh-CN" sz="1500">
                  <a:solidFill>
                    <a:schemeClr val="bg1"/>
                  </a:solidFill>
                  <a:cs typeface="+mn-ea"/>
                  <a:sym typeface="+mn-lt"/>
                </a:rPr>
                <a:t>注意沟通方式</a:t>
              </a: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2914603" y="1659840"/>
            <a:ext cx="1890000" cy="328153"/>
            <a:chOff x="-9057679" y="5385685"/>
            <a:chExt cx="17470744" cy="900982"/>
          </a:xfrm>
          <a:solidFill>
            <a:schemeClr val="accent1"/>
          </a:solidFill>
        </p:grpSpPr>
        <p:sp>
          <p:nvSpPr>
            <p:cNvPr id="23" name="矩形 22"/>
            <p:cNvSpPr/>
            <p:nvPr/>
          </p:nvSpPr>
          <p:spPr>
            <a:xfrm>
              <a:off x="-9057679" y="5385685"/>
              <a:ext cx="17470744" cy="82391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500">
                <a:cs typeface="+mn-ea"/>
                <a:sym typeface="+mn-lt"/>
              </a:endParaRPr>
            </a:p>
          </p:txBody>
        </p:sp>
        <p:sp>
          <p:nvSpPr>
            <p:cNvPr id="24" name="Text Box 4"/>
            <p:cNvSpPr txBox="1">
              <a:spLocks noChangeArrowheads="1"/>
            </p:cNvSpPr>
            <p:nvPr/>
          </p:nvSpPr>
          <p:spPr bwMode="auto">
            <a:xfrm>
              <a:off x="-8130581" y="5399380"/>
              <a:ext cx="15310714" cy="8787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altLang="en-US" b="1" kumimoji="1" lang="zh-CN" sz="1500">
                  <a:solidFill>
                    <a:schemeClr val="bg1"/>
                  </a:solidFill>
                  <a:cs typeface="+mn-ea"/>
                  <a:sym typeface="+mn-lt"/>
                </a:rPr>
                <a:t> 个别化奖励</a:t>
              </a:r>
            </a:p>
          </p:txBody>
        </p:sp>
      </p:grpSp>
      <p:pic>
        <p:nvPicPr>
          <p:cNvPr id="34" name="图片 3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r="14536"/>
          <a:stretch>
            <a:fillRect/>
          </a:stretch>
        </p:blipFill>
        <p:spPr>
          <a:xfrm>
            <a:off x="5062209" y="1681843"/>
            <a:ext cx="3319791" cy="2588834"/>
          </a:xfrm>
          <a:prstGeom prst="rect">
            <a:avLst/>
          </a:prstGeom>
        </p:spPr>
      </p:pic>
      <p:sp>
        <p:nvSpPr>
          <p:cNvPr id="35" name="Shape 369"/>
          <p:cNvSpPr txBox="1"/>
          <p:nvPr/>
        </p:nvSpPr>
        <p:spPr>
          <a:xfrm>
            <a:off x="2895600" y="2060877"/>
            <a:ext cx="1940379" cy="2209800"/>
          </a:xfrm>
          <a:prstGeom prst="rect">
            <a:avLst/>
          </a:prstGeom>
          <a:noFill/>
          <a:ln>
            <a:noFill/>
          </a:ln>
        </p:spPr>
        <p:txBody>
          <a:bodyPr anchor="t" anchorCtr="0" bIns="22847" lIns="45706" rIns="45706" tIns="22847">
            <a:noAutofit/>
          </a:bodyPr>
          <a:lstStyle/>
          <a:p>
            <a:pPr>
              <a:lnSpc>
                <a:spcPct val="150000"/>
              </a:lnSpc>
              <a:spcAft>
                <a:spcPts val="900"/>
              </a:spcAft>
            </a:pPr>
            <a:r>
              <a:rPr altLang="en-US" lang="zh-CN" smtClean="0" sz="14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给自己一些挽留员工的机会，确实需要辞工的还是需要酌情处理。每个班组要有计划性控制流失，计划的好与坏直接反映员工的稳定性。</a:t>
            </a:r>
          </a:p>
        </p:txBody>
      </p:sp>
    </p:spTree>
    <p:extLst>
      <p:ext uri="{BB962C8B-B14F-4D97-AF65-F5344CB8AC3E}">
        <p14:creationId val="2881089002"/>
      </p:ext>
    </p:extLst>
  </p:cSld>
  <p:clrMapOvr>
    <a:masterClrMapping/>
  </p:clrMapOvr>
  <mc:AlternateContent>
    <mc:Choice Requires="p14">
      <p:transition p14:dur="1600" spd="slow">
        <p14:prism isInverted="1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7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 nodeType="clickPar">
                      <p:stCondLst>
                        <p:cond delay="indefinite"/>
                      </p:stCondLst>
                      <p:childTnLst>
                        <p:par>
                          <p:cTn fill="hold" id="2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3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35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4" name="Freeform 6"/>
          <p:cNvSpPr/>
          <p:nvPr/>
        </p:nvSpPr>
        <p:spPr bwMode="auto">
          <a:xfrm flipV="1" rot="5400000">
            <a:off x="-1692974" y="1458310"/>
            <a:ext cx="5157710" cy="2211599"/>
          </a:xfrm>
          <a:custGeom>
            <a:gdLst>
              <a:gd fmla="*/ 0 w 964" name="T0"/>
              <a:gd fmla="*/ 207 h 318" name="T1"/>
              <a:gd fmla="*/ 964 w 964" name="T2"/>
              <a:gd fmla="*/ 176 h 318" name="T3"/>
              <a:gd fmla="*/ 964 w 964" name="T4"/>
              <a:gd fmla="*/ 318 h 318" name="T5"/>
              <a:gd fmla="*/ 915 w 964" name="T6"/>
              <a:gd fmla="*/ 213 h 318" name="T7"/>
              <a:gd fmla="*/ 0 w 964" name="T8"/>
              <a:gd fmla="*/ 251 h 318" name="T9"/>
              <a:gd fmla="*/ 0 w 964" name="T10"/>
              <a:gd fmla="*/ 207 h 318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318" w="964">
                <a:moveTo>
                  <a:pt x="0" y="207"/>
                </a:moveTo>
                <a:cubicBezTo>
                  <a:pt x="398" y="19"/>
                  <a:pt x="778" y="0"/>
                  <a:pt x="964" y="176"/>
                </a:cubicBezTo>
                <a:cubicBezTo>
                  <a:pt x="964" y="318"/>
                  <a:pt x="964" y="318"/>
                  <a:pt x="964" y="318"/>
                </a:cubicBezTo>
                <a:cubicBezTo>
                  <a:pt x="955" y="279"/>
                  <a:pt x="939" y="244"/>
                  <a:pt x="915" y="213"/>
                </a:cubicBezTo>
                <a:cubicBezTo>
                  <a:pt x="768" y="13"/>
                  <a:pt x="384" y="37"/>
                  <a:pt x="0" y="251"/>
                </a:cubicBezTo>
                <a:lnTo>
                  <a:pt x="0" y="2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5" name="Freeform 7"/>
          <p:cNvSpPr/>
          <p:nvPr/>
        </p:nvSpPr>
        <p:spPr bwMode="auto">
          <a:xfrm flipV="1" rot="5400000">
            <a:off x="1882706" y="-1876212"/>
            <a:ext cx="5396974" cy="9119905"/>
          </a:xfrm>
          <a:custGeom>
            <a:gdLst>
              <a:gd fmla="*/ 855 w 1009" name="T0"/>
              <a:gd fmla="*/ 185 h 1310" name="T1"/>
              <a:gd fmla="*/ 419 w 1009" name="T2"/>
              <a:gd fmla="*/ 1090 h 1310" name="T3"/>
              <a:gd fmla="*/ 0 w 1009" name="T4"/>
              <a:gd fmla="*/ 1310 h 1310" name="T5"/>
              <a:gd fmla="*/ 0 w 1009" name="T6"/>
              <a:gd fmla="*/ 241 h 1310" name="T7"/>
              <a:gd fmla="*/ 855 w 1009" name="T8"/>
              <a:gd fmla="*/ 185 h 1310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1310" w="1009">
                <a:moveTo>
                  <a:pt x="855" y="185"/>
                </a:moveTo>
                <a:cubicBezTo>
                  <a:pt x="1009" y="394"/>
                  <a:pt x="814" y="799"/>
                  <a:pt x="419" y="1090"/>
                </a:cubicBezTo>
                <a:cubicBezTo>
                  <a:pt x="281" y="1191"/>
                  <a:pt x="136" y="1266"/>
                  <a:pt x="0" y="1310"/>
                </a:cubicBezTo>
                <a:cubicBezTo>
                  <a:pt x="0" y="241"/>
                  <a:pt x="0" y="241"/>
                  <a:pt x="0" y="241"/>
                </a:cubicBezTo>
                <a:cubicBezTo>
                  <a:pt x="355" y="30"/>
                  <a:pt x="719" y="0"/>
                  <a:pt x="855" y="185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7" name="任意多边形 26"/>
          <p:cNvSpPr/>
          <p:nvPr/>
        </p:nvSpPr>
        <p:spPr bwMode="auto">
          <a:xfrm flipV="1" rot="5400000">
            <a:off x="4287128" y="288946"/>
            <a:ext cx="3861414" cy="5846622"/>
          </a:xfrm>
          <a:custGeom>
            <a:gdLst>
              <a:gd fmla="*/ 0 w 3861414" name="connsiteX0"/>
              <a:gd fmla="*/ 5846622 h 5846622" name="connsiteY0"/>
              <a:gd fmla="*/ 783121 w 3861414" name="connsiteX1"/>
              <a:gd fmla="*/ 5846622 h 5846622" name="connsiteY1"/>
              <a:gd fmla="*/ 1004343 w 3861414" name="connsiteX2"/>
              <a:gd fmla="*/ 5643334 h 5846622" name="connsiteY2"/>
              <a:gd fmla="*/ 3861414 w 3861414" name="connsiteX3"/>
              <a:gd fmla="*/ 1287320 h 5846622" name="connsiteY3"/>
              <a:gd fmla="*/ 3861414 w 3861414" name="connsiteX4"/>
              <a:gd fmla="*/ 0 h 5846622" name="connsiteY4"/>
              <a:gd fmla="*/ 993642 w 3861414" name="connsiteX5"/>
              <a:gd fmla="*/ 5010111 h 5846622" name="connsiteY5"/>
              <a:gd fmla="*/ 135072 w 3861414" name="connsiteX6"/>
              <a:gd fmla="*/ 5747561 h 5846622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5846622" w="3861414">
                <a:moveTo>
                  <a:pt x="0" y="5846622"/>
                </a:moveTo>
                <a:lnTo>
                  <a:pt x="783121" y="5846622"/>
                </a:lnTo>
                <a:lnTo>
                  <a:pt x="1004343" y="5643334"/>
                </a:lnTo>
                <a:cubicBezTo>
                  <a:pt x="2384725" y="4335138"/>
                  <a:pt x="3385236" y="2748603"/>
                  <a:pt x="3861414" y="1287320"/>
                </a:cubicBezTo>
                <a:lnTo>
                  <a:pt x="3861414" y="0"/>
                </a:lnTo>
                <a:cubicBezTo>
                  <a:pt x="3615299" y="1586535"/>
                  <a:pt x="2571987" y="3500119"/>
                  <a:pt x="993642" y="5010111"/>
                </a:cubicBezTo>
                <a:cubicBezTo>
                  <a:pt x="710744" y="5281492"/>
                  <a:pt x="423331" y="5527431"/>
                  <a:pt x="135072" y="574756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  <a:noAutofit/>
          </a:bodyPr>
          <a:lstStyle/>
          <a:p>
            <a:endParaRPr altLang="en-US" lang="zh-CN"/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D781D51C-A0E2-46FA-8EB3-DBDE38D7855D}"/>
              </a:ext>
            </a:extLst>
          </p:cNvPr>
          <p:cNvSpPr/>
          <p:nvPr/>
        </p:nvSpPr>
        <p:spPr>
          <a:xfrm flipH="1">
            <a:off x="1448399" y="915648"/>
            <a:ext cx="1097280" cy="640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mtClean="0" sz="3600">
                <a:solidFill>
                  <a:schemeClr val="accent2"/>
                </a:solidFill>
                <a:latin charset="0" panose="020b0806030902050204" pitchFamily="34" typeface="Impact"/>
              </a:rPr>
              <a:t>目录</a:t>
            </a:r>
          </a:p>
        </p:txBody>
      </p:sp>
      <p:sp>
        <p:nvSpPr>
          <p:cNvPr id="32" name="Rectangle 9">
            <a:extLst>
              <a:ext uri="{FF2B5EF4-FFF2-40B4-BE49-F238E27FC236}">
                <a16:creationId xmlns:a16="http://schemas.microsoft.com/office/drawing/2014/main" id="{AEACC2AE-F861-4390-BAAD-7B900764E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699884"/>
            <a:ext cx="2590800" cy="320279"/>
          </a:xfrm>
          <a:prstGeom prst="rect">
            <a:avLst/>
          </a:prstGeom>
          <a:noFill/>
          <a:ln algn="ctr" cap="flat" w="9525">
            <a:solidFill>
              <a:schemeClr val="accent1"/>
            </a:solidFill>
            <a:prstDash val="solid"/>
            <a:miter lim="800000"/>
            <a:headEnd len="med" type="none" w="med"/>
            <a:tailEnd len="med" type="none" w="med"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marL="342900"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1pPr>
            <a:lvl2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2pPr>
            <a:lvl3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3pPr>
            <a:lvl4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4pPr>
            <a:lvl5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9pPr>
          </a:lstStyle>
          <a:p>
            <a:pPr>
              <a:spcBef>
                <a:spcPct val="50000"/>
              </a:spcBef>
              <a:buSzTx/>
              <a:buFont charset="2" panose="05030102010509060703" pitchFamily="18" typeface="Webdings"/>
              <a:buNone/>
            </a:pPr>
            <a:r>
              <a:rPr altLang="zh-CN" b="1" lang="en-US" smtClean="0">
                <a:solidFill>
                  <a:schemeClr val="accent1"/>
                </a:solidFill>
                <a:latin typeface="+mj-ea"/>
                <a:ea typeface="+mj-ea"/>
              </a:rPr>
              <a:t>01、如何理解沟通 </a:t>
            </a:r>
          </a:p>
        </p:txBody>
      </p:sp>
      <p:sp>
        <p:nvSpPr>
          <p:cNvPr id="33" name="Rectangle 9">
            <a:extLst>
              <a:ext uri="{FF2B5EF4-FFF2-40B4-BE49-F238E27FC236}">
                <a16:creationId xmlns:a16="http://schemas.microsoft.com/office/drawing/2014/main" id="{AEACC2AE-F861-4390-BAAD-7B900764E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476201"/>
            <a:ext cx="2590800" cy="320279"/>
          </a:xfrm>
          <a:prstGeom prst="rect">
            <a:avLst/>
          </a:prstGeom>
          <a:noFill/>
          <a:ln algn="ctr" cap="flat" w="9525">
            <a:solidFill>
              <a:schemeClr val="accent1"/>
            </a:solidFill>
            <a:prstDash val="solid"/>
            <a:miter lim="800000"/>
            <a:headEnd len="med" type="none" w="med"/>
            <a:tailEnd len="med" type="none" w="med"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marL="342900"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1pPr>
            <a:lvl2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2pPr>
            <a:lvl3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3pPr>
            <a:lvl4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4pPr>
            <a:lvl5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9pPr>
          </a:lstStyle>
          <a:p>
            <a:pPr>
              <a:spcBef>
                <a:spcPct val="50000"/>
              </a:spcBef>
              <a:buSzTx/>
              <a:buFont charset="2" panose="05030102010509060703" pitchFamily="18" typeface="Webdings"/>
              <a:buNone/>
            </a:pPr>
            <a:r>
              <a:rPr altLang="zh-CN" b="1" lang="en-US" smtClean="0">
                <a:solidFill>
                  <a:schemeClr val="accent1"/>
                </a:solidFill>
                <a:latin typeface="+mj-ea"/>
                <a:ea typeface="+mj-ea"/>
              </a:rPr>
              <a:t>02、沟通的角色定位</a:t>
            </a:r>
          </a:p>
        </p:txBody>
      </p:sp>
      <p:sp>
        <p:nvSpPr>
          <p:cNvPr id="39" name="Rectangle 9">
            <a:extLst>
              <a:ext uri="{FF2B5EF4-FFF2-40B4-BE49-F238E27FC236}">
                <a16:creationId xmlns:a16="http://schemas.microsoft.com/office/drawing/2014/main" id="{AEACC2AE-F861-4390-BAAD-7B900764E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257550"/>
            <a:ext cx="2590800" cy="320279"/>
          </a:xfrm>
          <a:prstGeom prst="rect">
            <a:avLst/>
          </a:prstGeom>
          <a:noFill/>
          <a:ln algn="ctr" cap="flat" w="9525">
            <a:solidFill>
              <a:schemeClr val="accent1"/>
            </a:solidFill>
            <a:prstDash val="solid"/>
            <a:miter lim="800000"/>
            <a:headEnd len="med" type="none" w="med"/>
            <a:tailEnd len="med" type="none" w="med"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marL="342900"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1pPr>
            <a:lvl2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2pPr>
            <a:lvl3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3pPr>
            <a:lvl4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4pPr>
            <a:lvl5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9pPr>
          </a:lstStyle>
          <a:p>
            <a:pPr>
              <a:spcBef>
                <a:spcPct val="50000"/>
              </a:spcBef>
              <a:buSzTx/>
              <a:buFont charset="2" panose="05030102010509060703" pitchFamily="18" typeface="Webdings"/>
              <a:buNone/>
            </a:pPr>
            <a:r>
              <a:rPr altLang="zh-CN" b="1" lang="en-US" smtClean="0">
                <a:solidFill>
                  <a:schemeClr val="accent1"/>
                </a:solidFill>
                <a:latin typeface="+mj-ea"/>
                <a:ea typeface="+mj-ea"/>
              </a:rPr>
              <a:t>03、如何与人沟通 </a:t>
            </a:r>
          </a:p>
        </p:txBody>
      </p:sp>
      <p:sp>
        <p:nvSpPr>
          <p:cNvPr id="43" name="Rectangle 9">
            <a:extLst>
              <a:ext uri="{FF2B5EF4-FFF2-40B4-BE49-F238E27FC236}">
                <a16:creationId xmlns:a16="http://schemas.microsoft.com/office/drawing/2014/main" id="{AEACC2AE-F861-4390-BAAD-7B900764E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1671506"/>
            <a:ext cx="2590800" cy="320279"/>
          </a:xfrm>
          <a:prstGeom prst="rect">
            <a:avLst/>
          </a:prstGeom>
          <a:noFill/>
          <a:ln algn="ctr" cap="flat" w="9525">
            <a:solidFill>
              <a:schemeClr val="accent1"/>
            </a:solidFill>
            <a:prstDash val="solid"/>
            <a:miter lim="800000"/>
            <a:headEnd len="med" type="none" w="med"/>
            <a:tailEnd len="med" type="none" w="med"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marL="342900"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1pPr>
            <a:lvl2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2pPr>
            <a:lvl3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3pPr>
            <a:lvl4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4pPr>
            <a:lvl5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9pPr>
          </a:lstStyle>
          <a:p>
            <a:pPr>
              <a:spcBef>
                <a:spcPct val="50000"/>
              </a:spcBef>
              <a:buSzTx/>
              <a:buFont charset="2" panose="05030102010509060703" pitchFamily="18" typeface="Webdings"/>
              <a:buNone/>
            </a:pPr>
            <a:r>
              <a:rPr altLang="zh-CN" b="1" lang="en-US" smtClean="0">
                <a:solidFill>
                  <a:schemeClr val="accent1"/>
                </a:solidFill>
                <a:latin typeface="+mj-ea"/>
                <a:ea typeface="+mj-ea"/>
              </a:rPr>
              <a:t>04、如何管理员工</a:t>
            </a:r>
          </a:p>
        </p:txBody>
      </p:sp>
      <p:sp>
        <p:nvSpPr>
          <p:cNvPr id="44" name="Rectangle 9">
            <a:extLst>
              <a:ext uri="{FF2B5EF4-FFF2-40B4-BE49-F238E27FC236}">
                <a16:creationId xmlns:a16="http://schemas.microsoft.com/office/drawing/2014/main" id="{AEACC2AE-F861-4390-BAAD-7B900764E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447822"/>
            <a:ext cx="2590800" cy="320279"/>
          </a:xfrm>
          <a:prstGeom prst="rect">
            <a:avLst/>
          </a:prstGeom>
          <a:noFill/>
          <a:ln algn="ctr" cap="flat" w="9525">
            <a:solidFill>
              <a:schemeClr val="accent1"/>
            </a:solidFill>
            <a:prstDash val="solid"/>
            <a:miter lim="800000"/>
            <a:headEnd len="med" type="none" w="med"/>
            <a:tailEnd len="med" type="none" w="med"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marL="342900"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1pPr>
            <a:lvl2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2pPr>
            <a:lvl3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3pPr>
            <a:lvl4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4pPr>
            <a:lvl5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9pPr>
          </a:lstStyle>
          <a:p>
            <a:pPr>
              <a:spcBef>
                <a:spcPct val="50000"/>
              </a:spcBef>
              <a:buSzTx/>
              <a:buFont charset="2" panose="05030102010509060703" pitchFamily="18" typeface="Webdings"/>
              <a:buNone/>
            </a:pPr>
            <a:r>
              <a:rPr altLang="zh-CN" b="1" lang="en-US" smtClean="0">
                <a:solidFill>
                  <a:schemeClr val="accent1"/>
                </a:solidFill>
                <a:latin typeface="+mj-ea"/>
                <a:ea typeface="+mj-ea"/>
              </a:rPr>
              <a:t>05、处理请假离职事项 </a:t>
            </a:r>
          </a:p>
        </p:txBody>
      </p:sp>
    </p:spTree>
    <p:extLst>
      <p:ext uri="{BB962C8B-B14F-4D97-AF65-F5344CB8AC3E}">
        <p14:creationId val="23308332"/>
      </p:ext>
    </p:extLst>
  </p:cSld>
  <p:clrMapOvr>
    <a:masterClrMapping/>
  </p:clrMapOvr>
  <mc:AlternateContent>
    <mc:Choice Requires="p14">
      <p:transition p14:dur="1600" spd="slow">
        <p14:gallery dir="l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60000" fill="hold" grpId="0" id="5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7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8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3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6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2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7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4"/>
      <p:bldP grpId="0" spid="25"/>
      <p:bldP grpId="0" spid="27"/>
      <p:bldP grpId="0" spid="31"/>
      <p:bldP grpId="0" spid="32"/>
      <p:bldP grpId="0" spid="33"/>
      <p:bldP grpId="0" spid="39"/>
      <p:bldP grpId="0" spid="43"/>
      <p:bldP grpId="0" spid="44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8D82AD09-C562-4802-A9C6-DB7E823B360A}"/>
              </a:ext>
            </a:extLst>
          </p:cNvPr>
          <p:cNvSpPr/>
          <p:nvPr/>
        </p:nvSpPr>
        <p:spPr>
          <a:xfrm>
            <a:off x="4419600" y="1292007"/>
            <a:ext cx="3810000" cy="3078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 marL="285750">
              <a:lnSpc>
                <a:spcPct val="200000"/>
              </a:lnSpc>
              <a:buFont charset="2" panose="05000000000000000000" pitchFamily="2" typeface="Wingdings"/>
              <a:buChar char="ü"/>
            </a:pPr>
            <a:r>
              <a:rPr altLang="en-US" lang="zh-CN" sz="1400">
                <a:latin typeface="+mj-ea"/>
                <a:ea typeface="+mj-ea"/>
              </a:rPr>
              <a:t>谈心 —— 建立平等开放的沟通机制</a:t>
            </a:r>
          </a:p>
          <a:p>
            <a:pPr indent="-285750" marL="285750">
              <a:lnSpc>
                <a:spcPct val="200000"/>
              </a:lnSpc>
              <a:buFont charset="2" panose="05000000000000000000" pitchFamily="2" typeface="Wingdings"/>
              <a:buChar char="ü"/>
            </a:pPr>
            <a:r>
              <a:rPr altLang="en-US" lang="zh-CN" sz="1400">
                <a:latin typeface="+mj-ea"/>
                <a:ea typeface="+mj-ea"/>
              </a:rPr>
              <a:t>宽容 —— 给员工改正错误的机会</a:t>
            </a:r>
          </a:p>
          <a:p>
            <a:pPr indent="-285750" marL="285750">
              <a:lnSpc>
                <a:spcPct val="200000"/>
              </a:lnSpc>
              <a:buFont charset="2" panose="05000000000000000000" pitchFamily="2" typeface="Wingdings"/>
              <a:buChar char="ü"/>
            </a:pPr>
            <a:r>
              <a:rPr altLang="en-US" lang="zh-CN" sz="1400">
                <a:latin typeface="+mj-ea"/>
                <a:ea typeface="+mj-ea"/>
              </a:rPr>
              <a:t>培训 —— 帮助员工提高能力、改善绩效</a:t>
            </a:r>
          </a:p>
          <a:p>
            <a:pPr indent="-285750" marL="285750">
              <a:lnSpc>
                <a:spcPct val="200000"/>
              </a:lnSpc>
              <a:buFont charset="2" panose="05000000000000000000" pitchFamily="2" typeface="Wingdings"/>
              <a:buChar char="ü"/>
            </a:pPr>
            <a:r>
              <a:rPr altLang="en-US" lang="zh-CN" sz="1400">
                <a:latin typeface="+mj-ea"/>
                <a:ea typeface="+mj-ea"/>
              </a:rPr>
              <a:t>激励 —— 及时表彰先进</a:t>
            </a:r>
          </a:p>
          <a:p>
            <a:pPr indent="-285750" marL="285750">
              <a:lnSpc>
                <a:spcPct val="200000"/>
              </a:lnSpc>
              <a:buFont charset="2" panose="05000000000000000000" pitchFamily="2" typeface="Wingdings"/>
              <a:buChar char="ü"/>
            </a:pPr>
            <a:r>
              <a:rPr altLang="en-US" lang="zh-CN" sz="1400">
                <a:latin typeface="+mj-ea"/>
                <a:ea typeface="+mj-ea"/>
              </a:rPr>
              <a:t>惩处 —— 及时辞退重大违纪员工</a:t>
            </a:r>
          </a:p>
          <a:p>
            <a:pPr indent="-285750" marL="285750">
              <a:lnSpc>
                <a:spcPct val="200000"/>
              </a:lnSpc>
              <a:buFont charset="2" panose="05000000000000000000" pitchFamily="2" typeface="Wingdings"/>
              <a:buChar char="ü"/>
            </a:pPr>
            <a:r>
              <a:rPr altLang="en-US" lang="zh-CN" sz="1400">
                <a:latin typeface="+mj-ea"/>
                <a:ea typeface="+mj-ea"/>
              </a:rPr>
              <a:t>制度 —— 健全的薪酬福利及绩效评价体系</a:t>
            </a:r>
          </a:p>
          <a:p>
            <a:pPr indent="-285750" marL="285750">
              <a:lnSpc>
                <a:spcPct val="200000"/>
              </a:lnSpc>
              <a:buFont charset="2" panose="05000000000000000000" pitchFamily="2" typeface="Wingdings"/>
              <a:buChar char="ü"/>
            </a:pPr>
            <a:r>
              <a:rPr altLang="en-US" lang="zh-CN" sz="1400">
                <a:latin typeface="+mj-ea"/>
                <a:ea typeface="+mj-ea"/>
              </a:rPr>
              <a:t>文化 —— 良好的组织氛围</a:t>
            </a: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l="14326"/>
          <a:stretch>
            <a:fillRect/>
          </a:stretch>
        </p:blipFill>
        <p:spPr>
          <a:xfrm>
            <a:off x="762000" y="1504950"/>
            <a:ext cx="3366561" cy="2681027"/>
          </a:xfrm>
          <a:prstGeom prst="rect">
            <a:avLst/>
          </a:prstGeom>
        </p:spPr>
      </p:pic>
    </p:spTree>
    <p:extLst>
      <p:ext uri="{BB962C8B-B14F-4D97-AF65-F5344CB8AC3E}">
        <p14:creationId val="1005745104"/>
      </p:ext>
    </p:extLst>
  </p:cSld>
  <p:clrMapOvr>
    <a:masterClrMapping/>
  </p:clrMapOvr>
  <mc:AlternateContent>
    <mc:Choice Requires="p14">
      <p:transition p14:dur="1600" spd="slow">
        <p14:prism isInverted="1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2" name="任意多边形 21"/>
          <p:cNvSpPr/>
          <p:nvPr/>
        </p:nvSpPr>
        <p:spPr bwMode="auto">
          <a:xfrm flipV="1" rot="5400000">
            <a:off x="4287117" y="288935"/>
            <a:ext cx="3861436" cy="5846622"/>
          </a:xfrm>
          <a:custGeom>
            <a:gdLst>
              <a:gd fmla="*/ 0 w 3861436" name="connsiteX0"/>
              <a:gd fmla="*/ 5846622 h 5846622" name="connsiteY0"/>
              <a:gd fmla="*/ 1697776 w 3861436" name="connsiteX1"/>
              <a:gd fmla="*/ 5846622 h 5846622" name="connsiteY1"/>
              <a:gd fmla="*/ 1821710 w 3861436" name="connsiteX2"/>
              <a:gd fmla="*/ 5704531 h 5846622" name="connsiteY2"/>
              <a:gd fmla="*/ 3861436 w 3861436" name="connsiteX3"/>
              <a:gd fmla="*/ 2421547 h 5846622" name="connsiteY3"/>
              <a:gd fmla="*/ 3861436 w 3861436" name="connsiteX4"/>
              <a:gd fmla="*/ 0 h 5846622" name="connsiteY4"/>
              <a:gd fmla="*/ 993664 w 3861436" name="connsiteX5"/>
              <a:gd fmla="*/ 5010097 h 5846622" name="connsiteY5"/>
              <a:gd fmla="*/ 135094 w 3861436" name="connsiteX6"/>
              <a:gd fmla="*/ 5747546 h 5846622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5846622" w="3861435">
                <a:moveTo>
                  <a:pt x="0" y="5846622"/>
                </a:moveTo>
                <a:lnTo>
                  <a:pt x="1697776" y="5846622"/>
                </a:lnTo>
                <a:lnTo>
                  <a:pt x="1821710" y="5704531"/>
                </a:lnTo>
                <a:cubicBezTo>
                  <a:pt x="2710783" y="4659130"/>
                  <a:pt x="3407996" y="3522725"/>
                  <a:pt x="3861436" y="2421547"/>
                </a:cubicBezTo>
                <a:lnTo>
                  <a:pt x="3861436" y="0"/>
                </a:lnTo>
                <a:cubicBezTo>
                  <a:pt x="3620672" y="1586531"/>
                  <a:pt x="2572009" y="3500110"/>
                  <a:pt x="993664" y="5010097"/>
                </a:cubicBezTo>
                <a:cubicBezTo>
                  <a:pt x="710766" y="5281478"/>
                  <a:pt x="423353" y="5527416"/>
                  <a:pt x="135094" y="5747546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  <a:noAutofit/>
          </a:bodyPr>
          <a:lstStyle/>
          <a:p>
            <a:endParaRPr altLang="en-US" lang="zh-CN"/>
          </a:p>
        </p:txBody>
      </p:sp>
      <p:sp>
        <p:nvSpPr>
          <p:cNvPr id="24" name="Freeform 6"/>
          <p:cNvSpPr/>
          <p:nvPr/>
        </p:nvSpPr>
        <p:spPr bwMode="auto">
          <a:xfrm flipV="1" rot="5400000">
            <a:off x="-1692974" y="1458310"/>
            <a:ext cx="5157710" cy="2211599"/>
          </a:xfrm>
          <a:custGeom>
            <a:gdLst>
              <a:gd fmla="*/ 0 w 964" name="T0"/>
              <a:gd fmla="*/ 207 h 318" name="T1"/>
              <a:gd fmla="*/ 964 w 964" name="T2"/>
              <a:gd fmla="*/ 176 h 318" name="T3"/>
              <a:gd fmla="*/ 964 w 964" name="T4"/>
              <a:gd fmla="*/ 318 h 318" name="T5"/>
              <a:gd fmla="*/ 915 w 964" name="T6"/>
              <a:gd fmla="*/ 213 h 318" name="T7"/>
              <a:gd fmla="*/ 0 w 964" name="T8"/>
              <a:gd fmla="*/ 251 h 318" name="T9"/>
              <a:gd fmla="*/ 0 w 964" name="T10"/>
              <a:gd fmla="*/ 207 h 318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318" w="964">
                <a:moveTo>
                  <a:pt x="0" y="207"/>
                </a:moveTo>
                <a:cubicBezTo>
                  <a:pt x="398" y="19"/>
                  <a:pt x="778" y="0"/>
                  <a:pt x="964" y="176"/>
                </a:cubicBezTo>
                <a:cubicBezTo>
                  <a:pt x="964" y="318"/>
                  <a:pt x="964" y="318"/>
                  <a:pt x="964" y="318"/>
                </a:cubicBezTo>
                <a:cubicBezTo>
                  <a:pt x="955" y="279"/>
                  <a:pt x="939" y="244"/>
                  <a:pt x="915" y="213"/>
                </a:cubicBezTo>
                <a:cubicBezTo>
                  <a:pt x="768" y="13"/>
                  <a:pt x="384" y="37"/>
                  <a:pt x="0" y="251"/>
                </a:cubicBezTo>
                <a:lnTo>
                  <a:pt x="0" y="20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5" name="Freeform 7"/>
          <p:cNvSpPr/>
          <p:nvPr/>
        </p:nvSpPr>
        <p:spPr bwMode="auto">
          <a:xfrm flipV="1" rot="5400000">
            <a:off x="1882706" y="-1876212"/>
            <a:ext cx="5396974" cy="9119905"/>
          </a:xfrm>
          <a:custGeom>
            <a:gdLst>
              <a:gd fmla="*/ 855 w 1009" name="T0"/>
              <a:gd fmla="*/ 185 h 1310" name="T1"/>
              <a:gd fmla="*/ 419 w 1009" name="T2"/>
              <a:gd fmla="*/ 1090 h 1310" name="T3"/>
              <a:gd fmla="*/ 0 w 1009" name="T4"/>
              <a:gd fmla="*/ 1310 h 1310" name="T5"/>
              <a:gd fmla="*/ 0 w 1009" name="T6"/>
              <a:gd fmla="*/ 241 h 1310" name="T7"/>
              <a:gd fmla="*/ 855 w 1009" name="T8"/>
              <a:gd fmla="*/ 185 h 1310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1310" w="1009">
                <a:moveTo>
                  <a:pt x="855" y="185"/>
                </a:moveTo>
                <a:cubicBezTo>
                  <a:pt x="1009" y="394"/>
                  <a:pt x="814" y="799"/>
                  <a:pt x="419" y="1090"/>
                </a:cubicBezTo>
                <a:cubicBezTo>
                  <a:pt x="281" y="1191"/>
                  <a:pt x="136" y="1266"/>
                  <a:pt x="0" y="1310"/>
                </a:cubicBezTo>
                <a:cubicBezTo>
                  <a:pt x="0" y="241"/>
                  <a:pt x="0" y="241"/>
                  <a:pt x="0" y="241"/>
                </a:cubicBezTo>
                <a:cubicBezTo>
                  <a:pt x="355" y="30"/>
                  <a:pt x="719" y="0"/>
                  <a:pt x="855" y="185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7" name="任意多边形 26"/>
          <p:cNvSpPr/>
          <p:nvPr/>
        </p:nvSpPr>
        <p:spPr bwMode="auto">
          <a:xfrm flipV="1" rot="5400000">
            <a:off x="4287128" y="288946"/>
            <a:ext cx="3861414" cy="5846622"/>
          </a:xfrm>
          <a:custGeom>
            <a:gdLst>
              <a:gd fmla="*/ 0 w 3861414" name="connsiteX0"/>
              <a:gd fmla="*/ 5846622 h 5846622" name="connsiteY0"/>
              <a:gd fmla="*/ 783121 w 3861414" name="connsiteX1"/>
              <a:gd fmla="*/ 5846622 h 5846622" name="connsiteY1"/>
              <a:gd fmla="*/ 1004343 w 3861414" name="connsiteX2"/>
              <a:gd fmla="*/ 5643334 h 5846622" name="connsiteY2"/>
              <a:gd fmla="*/ 3861414 w 3861414" name="connsiteX3"/>
              <a:gd fmla="*/ 1287320 h 5846622" name="connsiteY3"/>
              <a:gd fmla="*/ 3861414 w 3861414" name="connsiteX4"/>
              <a:gd fmla="*/ 0 h 5846622" name="connsiteY4"/>
              <a:gd fmla="*/ 993642 w 3861414" name="connsiteX5"/>
              <a:gd fmla="*/ 5010111 h 5846622" name="connsiteY5"/>
              <a:gd fmla="*/ 135072 w 3861414" name="connsiteX6"/>
              <a:gd fmla="*/ 5747561 h 5846622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5846622" w="3861414">
                <a:moveTo>
                  <a:pt x="0" y="5846622"/>
                </a:moveTo>
                <a:lnTo>
                  <a:pt x="783121" y="5846622"/>
                </a:lnTo>
                <a:lnTo>
                  <a:pt x="1004343" y="5643334"/>
                </a:lnTo>
                <a:cubicBezTo>
                  <a:pt x="2384725" y="4335138"/>
                  <a:pt x="3385236" y="2748603"/>
                  <a:pt x="3861414" y="1287320"/>
                </a:cubicBezTo>
                <a:lnTo>
                  <a:pt x="3861414" y="0"/>
                </a:lnTo>
                <a:cubicBezTo>
                  <a:pt x="3615299" y="1586535"/>
                  <a:pt x="2571987" y="3500119"/>
                  <a:pt x="993642" y="5010111"/>
                </a:cubicBezTo>
                <a:cubicBezTo>
                  <a:pt x="710744" y="5281492"/>
                  <a:pt x="423331" y="5527431"/>
                  <a:pt x="135072" y="574756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  <a:noAutofit/>
          </a:bodyPr>
          <a:lstStyle/>
          <a:p>
            <a:endParaRPr altLang="en-US" lang="zh-CN"/>
          </a:p>
        </p:txBody>
      </p:sp>
      <p:sp>
        <p:nvSpPr>
          <p:cNvPr id="28" name="Freeform 10"/>
          <p:cNvSpPr/>
          <p:nvPr/>
        </p:nvSpPr>
        <p:spPr bwMode="auto">
          <a:xfrm flipV="1" rot="5400000">
            <a:off x="-278472" y="493775"/>
            <a:ext cx="1846392" cy="829350"/>
          </a:xfrm>
          <a:custGeom>
            <a:gdLst>
              <a:gd fmla="*/ 0 w 345" name="T0"/>
              <a:gd fmla="*/ 73 h 119" name="T1"/>
              <a:gd fmla="*/ 345 w 345" name="T2"/>
              <a:gd fmla="*/ 0 h 119" name="T3"/>
              <a:gd fmla="*/ 0 w 345" name="T4"/>
              <a:gd fmla="*/ 119 h 119" name="T5"/>
              <a:gd fmla="*/ 0 w 345" name="T6"/>
              <a:gd fmla="*/ 73 h 119" name="T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119" w="345">
                <a:moveTo>
                  <a:pt x="0" y="73"/>
                </a:moveTo>
                <a:cubicBezTo>
                  <a:pt x="107" y="38"/>
                  <a:pt x="238" y="5"/>
                  <a:pt x="345" y="0"/>
                </a:cubicBezTo>
                <a:cubicBezTo>
                  <a:pt x="211" y="34"/>
                  <a:pt x="99" y="69"/>
                  <a:pt x="0" y="119"/>
                </a:cubicBezTo>
                <a:lnTo>
                  <a:pt x="0" y="7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D781D51C-A0E2-46FA-8EB3-DBDE38D7855D}"/>
              </a:ext>
            </a:extLst>
          </p:cNvPr>
          <p:cNvSpPr/>
          <p:nvPr/>
        </p:nvSpPr>
        <p:spPr>
          <a:xfrm>
            <a:off x="1529360" y="2995196"/>
            <a:ext cx="3322125" cy="335280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altLang="en-US" lang="zh-CN" smtClean="0" spc="600" sz="1600">
                <a:solidFill>
                  <a:schemeClr val="bg1"/>
                </a:solidFill>
                <a:latin typeface="+mn-ea"/>
              </a:rPr>
              <a:t>演示完毕感谢您的观看</a:t>
            </a:r>
          </a:p>
        </p:txBody>
      </p:sp>
      <p:sp>
        <p:nvSpPr>
          <p:cNvPr id="35" name="矩形 34"/>
          <p:cNvSpPr/>
          <p:nvPr/>
        </p:nvSpPr>
        <p:spPr>
          <a:xfrm>
            <a:off x="1453160" y="2452008"/>
            <a:ext cx="4424779" cy="460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altLang="zh-CN" lang="en-US" smtClean="0" sz="1100">
                <a:solidFill>
                  <a:schemeClr val="accent1"/>
                </a:solidFill>
                <a:latin typeface="+mn-ea"/>
              </a:rPr>
              <a:t>communication skills training course workplace communication </a:t>
            </a:r>
          </a:p>
          <a:p>
            <a:pPr>
              <a:lnSpc>
                <a:spcPct val="110000"/>
              </a:lnSpc>
            </a:pPr>
            <a:r>
              <a:rPr altLang="zh-CN" lang="en-US" smtClean="0" sz="1100">
                <a:solidFill>
                  <a:schemeClr val="accent1"/>
                </a:solidFill>
                <a:latin typeface="+mn-ea"/>
              </a:rPr>
              <a:t>skills training course workplace communication skills</a:t>
            </a: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D781D51C-A0E2-46FA-8EB3-DBDE38D7855D}"/>
              </a:ext>
            </a:extLst>
          </p:cNvPr>
          <p:cNvSpPr/>
          <p:nvPr/>
        </p:nvSpPr>
        <p:spPr>
          <a:xfrm rot="19306994">
            <a:off x="6003630" y="3348682"/>
            <a:ext cx="2310130" cy="304800"/>
          </a:xfrm>
          <a:prstGeom prst="rect">
            <a:avLst/>
          </a:prstGeom>
        </p:spPr>
        <p:txBody>
          <a:bodyPr wrap="none">
            <a:prstTxWarp prst="textArchDown">
              <a:avLst>
                <a:gd fmla="val 260187" name="adj"/>
              </a:avLst>
            </a:prstTxWarp>
            <a:spAutoFit/>
          </a:bodyPr>
          <a:lstStyle/>
          <a:p>
            <a:pPr algn="ctr"/>
            <a:r>
              <a:rPr altLang="zh-CN" lang="en-US" smtClean="0" sz="1400">
                <a:solidFill>
                  <a:schemeClr val="accent1"/>
                </a:solidFill>
                <a:latin charset="-122" panose="00020600040101010101" pitchFamily="18" typeface="汉仪锐智W"/>
                <a:ea charset="-122" panose="00020600040101010101" pitchFamily="18" typeface="汉仪锐智W"/>
              </a:rPr>
              <a:t>COMMUNICATION SKILLS</a:t>
            </a: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06EE7F36-1E92-4BD2-8CA2-028A5CDF2EEA}"/>
              </a:ext>
            </a:extLst>
          </p:cNvPr>
          <p:cNvSpPr/>
          <p:nvPr/>
        </p:nvSpPr>
        <p:spPr>
          <a:xfrm>
            <a:off x="1377065" y="1047750"/>
            <a:ext cx="4678680" cy="9906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mtClean="0" sz="5900">
                <a:solidFill>
                  <a:schemeClr val="accent1"/>
                </a:solidFill>
                <a:latin charset="-122" panose="00020600040101010101" pitchFamily="18" typeface="汉仪锐智W"/>
                <a:ea charset="-122" panose="00020600040101010101" pitchFamily="18" typeface="汉仪锐智W"/>
              </a:rPr>
              <a:t>职场沟通技巧</a:t>
            </a:r>
          </a:p>
        </p:txBody>
      </p:sp>
      <p:grpSp>
        <p:nvGrpSpPr>
          <p:cNvPr id="38" name="组合 37"/>
          <p:cNvGrpSpPr/>
          <p:nvPr/>
        </p:nvGrpSpPr>
        <p:grpSpPr>
          <a:xfrm>
            <a:off x="1453160" y="1975740"/>
            <a:ext cx="4719040" cy="446276"/>
            <a:chOff x="352356" y="2195808"/>
            <a:chExt cx="4719040" cy="446276"/>
          </a:xfrm>
        </p:grpSpPr>
        <p:sp>
          <p:nvSpPr>
            <p:cNvPr id="40" name="矩形 39">
              <a:extLst>
                <a:ext uri="{FF2B5EF4-FFF2-40B4-BE49-F238E27FC236}">
                  <a16:creationId xmlns:a16="http://schemas.microsoft.com/office/drawing/2014/main" id="{76911FCE-B4CF-4C0D-AB04-F06391DB9B72}"/>
                </a:ext>
              </a:extLst>
            </p:cNvPr>
            <p:cNvSpPr/>
            <p:nvPr/>
          </p:nvSpPr>
          <p:spPr>
            <a:xfrm>
              <a:off x="352356" y="2195808"/>
              <a:ext cx="4719040" cy="4419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altLang="en-US" lang="zh-CN" smtClean="0" spc="600" sz="2300">
                  <a:solidFill>
                    <a:schemeClr val="accent1"/>
                  </a:solidFill>
                  <a:latin typeface="+mn-ea"/>
                </a:rPr>
                <a:t>公司部门职场沟通技巧培训</a:t>
              </a:r>
            </a:p>
          </p:txBody>
        </p:sp>
        <p:cxnSp>
          <p:nvCxnSpPr>
            <p:cNvPr id="41" name="直接连接符 40"/>
            <p:cNvCxnSpPr/>
            <p:nvPr/>
          </p:nvCxnSpPr>
          <p:spPr>
            <a:xfrm>
              <a:off x="381857" y="2602774"/>
              <a:ext cx="4390099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组合 58"/>
          <p:cNvGrpSpPr/>
          <p:nvPr/>
        </p:nvGrpSpPr>
        <p:grpSpPr>
          <a:xfrm>
            <a:off x="6096000" y="1244259"/>
            <a:ext cx="1819098" cy="1135669"/>
            <a:chOff x="2533650" y="-2616200"/>
            <a:chExt cx="3881438" cy="2443162"/>
          </a:xfrm>
        </p:grpSpPr>
        <p:sp>
          <p:nvSpPr>
            <p:cNvPr id="13" name="Freeform 5"/>
            <p:cNvSpPr/>
            <p:nvPr/>
          </p:nvSpPr>
          <p:spPr bwMode="auto">
            <a:xfrm>
              <a:off x="2533650" y="-2116138"/>
              <a:ext cx="488950" cy="550863"/>
            </a:xfrm>
            <a:custGeom>
              <a:gdLst>
                <a:gd fmla="*/ 121 w 130" name="T0"/>
                <a:gd fmla="*/ 100 h 146" name="T1"/>
                <a:gd fmla="*/ 82 w 130" name="T2"/>
                <a:gd fmla="*/ 82 h 146" name="T3"/>
                <a:gd fmla="*/ 82 w 130" name="T4"/>
                <a:gd fmla="*/ 73 h 146" name="T5"/>
                <a:gd fmla="*/ 77 w 130" name="T6"/>
                <a:gd fmla="*/ 78 h 146" name="T7"/>
                <a:gd fmla="*/ 86 w 130" name="T8"/>
                <a:gd fmla="*/ 58 h 146" name="T9"/>
                <a:gd fmla="*/ 91 w 130" name="T10"/>
                <a:gd fmla="*/ 58 h 146" name="T11"/>
                <a:gd fmla="*/ 95 w 130" name="T12"/>
                <a:gd fmla="*/ 43 h 146" name="T13"/>
                <a:gd fmla="*/ 92 w 130" name="T14"/>
                <a:gd fmla="*/ 40 h 146" name="T15"/>
                <a:gd fmla="*/ 95 w 130" name="T16"/>
                <a:gd fmla="*/ 26 h 146" name="T17"/>
                <a:gd fmla="*/ 68 w 130" name="T18"/>
                <a:gd fmla="*/ 1 h 146" name="T19"/>
                <a:gd fmla="*/ 44 w 130" name="T20"/>
                <a:gd fmla="*/ 13 h 146" name="T21"/>
                <a:gd fmla="*/ 35 w 130" name="T22"/>
                <a:gd fmla="*/ 26 h 146" name="T23"/>
                <a:gd fmla="*/ 39 w 130" name="T24"/>
                <a:gd fmla="*/ 40 h 146" name="T25"/>
                <a:gd fmla="*/ 36 w 130" name="T26"/>
                <a:gd fmla="*/ 43 h 146" name="T27"/>
                <a:gd fmla="*/ 40 w 130" name="T28"/>
                <a:gd fmla="*/ 58 h 146" name="T29"/>
                <a:gd fmla="*/ 44 w 130" name="T30"/>
                <a:gd fmla="*/ 58 h 146" name="T31"/>
                <a:gd fmla="*/ 54 w 130" name="T32"/>
                <a:gd fmla="*/ 78 h 146" name="T33"/>
                <a:gd fmla="*/ 48 w 130" name="T34"/>
                <a:gd fmla="*/ 73 h 146" name="T35"/>
                <a:gd fmla="*/ 48 w 130" name="T36"/>
                <a:gd fmla="*/ 82 h 146" name="T37"/>
                <a:gd fmla="*/ 10 w 130" name="T38"/>
                <a:gd fmla="*/ 100 h 146" name="T39"/>
                <a:gd fmla="*/ 0 w 130" name="T40"/>
                <a:gd fmla="*/ 146 h 146" name="T41"/>
                <a:gd fmla="*/ 65 w 130" name="T42"/>
                <a:gd fmla="*/ 146 h 146" name="T43"/>
                <a:gd fmla="*/ 130 w 130" name="T44"/>
                <a:gd fmla="*/ 146 h 146" name="T45"/>
                <a:gd fmla="*/ 121 w 130" name="T46"/>
                <a:gd fmla="*/ 100 h 146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146" w="130">
                  <a:moveTo>
                    <a:pt x="121" y="100"/>
                  </a:moveTo>
                  <a:cubicBezTo>
                    <a:pt x="115" y="93"/>
                    <a:pt x="82" y="82"/>
                    <a:pt x="82" y="82"/>
                  </a:cubicBezTo>
                  <a:cubicBezTo>
                    <a:pt x="82" y="73"/>
                    <a:pt x="82" y="73"/>
                    <a:pt x="82" y="73"/>
                  </a:cubicBezTo>
                  <a:cubicBezTo>
                    <a:pt x="80" y="78"/>
                    <a:pt x="77" y="78"/>
                    <a:pt x="77" y="78"/>
                  </a:cubicBezTo>
                  <a:cubicBezTo>
                    <a:pt x="84" y="73"/>
                    <a:pt x="86" y="58"/>
                    <a:pt x="86" y="58"/>
                  </a:cubicBezTo>
                  <a:cubicBezTo>
                    <a:pt x="86" y="58"/>
                    <a:pt x="89" y="60"/>
                    <a:pt x="91" y="58"/>
                  </a:cubicBezTo>
                  <a:cubicBezTo>
                    <a:pt x="92" y="56"/>
                    <a:pt x="96" y="46"/>
                    <a:pt x="95" y="43"/>
                  </a:cubicBezTo>
                  <a:cubicBezTo>
                    <a:pt x="94" y="40"/>
                    <a:pt x="92" y="40"/>
                    <a:pt x="92" y="40"/>
                  </a:cubicBezTo>
                  <a:cubicBezTo>
                    <a:pt x="95" y="35"/>
                    <a:pt x="95" y="26"/>
                    <a:pt x="95" y="26"/>
                  </a:cubicBezTo>
                  <a:cubicBezTo>
                    <a:pt x="96" y="22"/>
                    <a:pt x="91" y="0"/>
                    <a:pt x="68" y="1"/>
                  </a:cubicBezTo>
                  <a:cubicBezTo>
                    <a:pt x="45" y="2"/>
                    <a:pt x="44" y="13"/>
                    <a:pt x="44" y="13"/>
                  </a:cubicBezTo>
                  <a:cubicBezTo>
                    <a:pt x="34" y="15"/>
                    <a:pt x="35" y="26"/>
                    <a:pt x="35" y="26"/>
                  </a:cubicBezTo>
                  <a:cubicBezTo>
                    <a:pt x="35" y="26"/>
                    <a:pt x="36" y="35"/>
                    <a:pt x="39" y="40"/>
                  </a:cubicBezTo>
                  <a:cubicBezTo>
                    <a:pt x="39" y="40"/>
                    <a:pt x="37" y="40"/>
                    <a:pt x="36" y="43"/>
                  </a:cubicBezTo>
                  <a:cubicBezTo>
                    <a:pt x="35" y="46"/>
                    <a:pt x="38" y="56"/>
                    <a:pt x="40" y="58"/>
                  </a:cubicBezTo>
                  <a:cubicBezTo>
                    <a:pt x="42" y="60"/>
                    <a:pt x="44" y="58"/>
                    <a:pt x="44" y="58"/>
                  </a:cubicBezTo>
                  <a:cubicBezTo>
                    <a:pt x="44" y="58"/>
                    <a:pt x="47" y="73"/>
                    <a:pt x="54" y="78"/>
                  </a:cubicBezTo>
                  <a:cubicBezTo>
                    <a:pt x="54" y="78"/>
                    <a:pt x="51" y="78"/>
                    <a:pt x="48" y="73"/>
                  </a:cubicBezTo>
                  <a:cubicBezTo>
                    <a:pt x="48" y="82"/>
                    <a:pt x="48" y="82"/>
                    <a:pt x="48" y="82"/>
                  </a:cubicBezTo>
                  <a:cubicBezTo>
                    <a:pt x="48" y="82"/>
                    <a:pt x="15" y="93"/>
                    <a:pt x="10" y="100"/>
                  </a:cubicBezTo>
                  <a:cubicBezTo>
                    <a:pt x="4" y="108"/>
                    <a:pt x="0" y="146"/>
                    <a:pt x="0" y="146"/>
                  </a:cubicBezTo>
                  <a:cubicBezTo>
                    <a:pt x="65" y="146"/>
                    <a:pt x="65" y="146"/>
                    <a:pt x="65" y="146"/>
                  </a:cubicBezTo>
                  <a:cubicBezTo>
                    <a:pt x="130" y="146"/>
                    <a:pt x="130" y="146"/>
                    <a:pt x="130" y="146"/>
                  </a:cubicBezTo>
                  <a:cubicBezTo>
                    <a:pt x="130" y="146"/>
                    <a:pt x="127" y="108"/>
                    <a:pt x="121" y="10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" name="Freeform 6"/>
            <p:cNvSpPr/>
            <p:nvPr/>
          </p:nvSpPr>
          <p:spPr bwMode="auto">
            <a:xfrm>
              <a:off x="2744788" y="-1787525"/>
              <a:ext cx="71438" cy="206375"/>
            </a:xfrm>
            <a:custGeom>
              <a:gdLst>
                <a:gd fmla="*/ 28 w 45" name="T0"/>
                <a:gd fmla="*/ 16 h 130" name="T1"/>
                <a:gd fmla="*/ 30 w 45" name="T2"/>
                <a:gd fmla="*/ 14 h 130" name="T3"/>
                <a:gd fmla="*/ 28 w 45" name="T4"/>
                <a:gd fmla="*/ 0 h 130" name="T5"/>
                <a:gd fmla="*/ 21 w 45" name="T6"/>
                <a:gd fmla="*/ 2 h 130" name="T7"/>
                <a:gd fmla="*/ 16 w 45" name="T8"/>
                <a:gd fmla="*/ 0 h 130" name="T9"/>
                <a:gd fmla="*/ 12 w 45" name="T10"/>
                <a:gd fmla="*/ 14 h 130" name="T11"/>
                <a:gd fmla="*/ 16 w 45" name="T12"/>
                <a:gd fmla="*/ 16 h 130" name="T13"/>
                <a:gd fmla="*/ 0 w 45" name="T14"/>
                <a:gd fmla="*/ 130 h 130" name="T15"/>
                <a:gd fmla="*/ 21 w 45" name="T16"/>
                <a:gd fmla="*/ 130 h 130" name="T17"/>
                <a:gd fmla="*/ 45 w 45" name="T18"/>
                <a:gd fmla="*/ 130 h 130" name="T19"/>
                <a:gd fmla="*/ 28 w 45" name="T20"/>
                <a:gd fmla="*/ 16 h 130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30" w="45">
                  <a:moveTo>
                    <a:pt x="28" y="16"/>
                  </a:moveTo>
                  <a:lnTo>
                    <a:pt x="30" y="14"/>
                  </a:lnTo>
                  <a:lnTo>
                    <a:pt x="28" y="0"/>
                  </a:lnTo>
                  <a:lnTo>
                    <a:pt x="21" y="2"/>
                  </a:lnTo>
                  <a:lnTo>
                    <a:pt x="16" y="0"/>
                  </a:lnTo>
                  <a:lnTo>
                    <a:pt x="12" y="14"/>
                  </a:lnTo>
                  <a:lnTo>
                    <a:pt x="16" y="16"/>
                  </a:lnTo>
                  <a:lnTo>
                    <a:pt x="0" y="130"/>
                  </a:lnTo>
                  <a:lnTo>
                    <a:pt x="21" y="130"/>
                  </a:lnTo>
                  <a:lnTo>
                    <a:pt x="45" y="130"/>
                  </a:lnTo>
                  <a:lnTo>
                    <a:pt x="28" y="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9" name="Freeform 7"/>
            <p:cNvSpPr/>
            <p:nvPr/>
          </p:nvSpPr>
          <p:spPr bwMode="auto">
            <a:xfrm>
              <a:off x="4275138" y="-2616200"/>
              <a:ext cx="488950" cy="549275"/>
            </a:xfrm>
            <a:custGeom>
              <a:gdLst>
                <a:gd fmla="*/ 121 w 130" name="T0"/>
                <a:gd fmla="*/ 100 h 146" name="T1"/>
                <a:gd fmla="*/ 82 w 130" name="T2"/>
                <a:gd fmla="*/ 82 h 146" name="T3"/>
                <a:gd fmla="*/ 82 w 130" name="T4"/>
                <a:gd fmla="*/ 73 h 146" name="T5"/>
                <a:gd fmla="*/ 77 w 130" name="T6"/>
                <a:gd fmla="*/ 78 h 146" name="T7"/>
                <a:gd fmla="*/ 86 w 130" name="T8"/>
                <a:gd fmla="*/ 57 h 146" name="T9"/>
                <a:gd fmla="*/ 90 w 130" name="T10"/>
                <a:gd fmla="*/ 57 h 146" name="T11"/>
                <a:gd fmla="*/ 95 w 130" name="T12"/>
                <a:gd fmla="*/ 42 h 146" name="T13"/>
                <a:gd fmla="*/ 91 w 130" name="T14"/>
                <a:gd fmla="*/ 40 h 146" name="T15"/>
                <a:gd fmla="*/ 95 w 130" name="T16"/>
                <a:gd fmla="*/ 25 h 146" name="T17"/>
                <a:gd fmla="*/ 68 w 130" name="T18"/>
                <a:gd fmla="*/ 1 h 146" name="T19"/>
                <a:gd fmla="*/ 43 w 130" name="T20"/>
                <a:gd fmla="*/ 13 h 146" name="T21"/>
                <a:gd fmla="*/ 35 w 130" name="T22"/>
                <a:gd fmla="*/ 25 h 146" name="T23"/>
                <a:gd fmla="*/ 39 w 130" name="T24"/>
                <a:gd fmla="*/ 40 h 146" name="T25"/>
                <a:gd fmla="*/ 35 w 130" name="T26"/>
                <a:gd fmla="*/ 42 h 146" name="T27"/>
                <a:gd fmla="*/ 40 w 130" name="T28"/>
                <a:gd fmla="*/ 57 h 146" name="T29"/>
                <a:gd fmla="*/ 44 w 130" name="T30"/>
                <a:gd fmla="*/ 57 h 146" name="T31"/>
                <a:gd fmla="*/ 53 w 130" name="T32"/>
                <a:gd fmla="*/ 78 h 146" name="T33"/>
                <a:gd fmla="*/ 48 w 130" name="T34"/>
                <a:gd fmla="*/ 73 h 146" name="T35"/>
                <a:gd fmla="*/ 48 w 130" name="T36"/>
                <a:gd fmla="*/ 82 h 146" name="T37"/>
                <a:gd fmla="*/ 9 w 130" name="T38"/>
                <a:gd fmla="*/ 100 h 146" name="T39"/>
                <a:gd fmla="*/ 0 w 130" name="T40"/>
                <a:gd fmla="*/ 146 h 146" name="T41"/>
                <a:gd fmla="*/ 65 w 130" name="T42"/>
                <a:gd fmla="*/ 146 h 146" name="T43"/>
                <a:gd fmla="*/ 130 w 130" name="T44"/>
                <a:gd fmla="*/ 146 h 146" name="T45"/>
                <a:gd fmla="*/ 121 w 130" name="T46"/>
                <a:gd fmla="*/ 100 h 146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146" w="130">
                  <a:moveTo>
                    <a:pt x="121" y="100"/>
                  </a:moveTo>
                  <a:cubicBezTo>
                    <a:pt x="115" y="93"/>
                    <a:pt x="82" y="82"/>
                    <a:pt x="82" y="82"/>
                  </a:cubicBezTo>
                  <a:cubicBezTo>
                    <a:pt x="82" y="73"/>
                    <a:pt x="82" y="73"/>
                    <a:pt x="82" y="73"/>
                  </a:cubicBezTo>
                  <a:cubicBezTo>
                    <a:pt x="79" y="77"/>
                    <a:pt x="77" y="78"/>
                    <a:pt x="77" y="78"/>
                  </a:cubicBezTo>
                  <a:cubicBezTo>
                    <a:pt x="83" y="73"/>
                    <a:pt x="86" y="57"/>
                    <a:pt x="86" y="57"/>
                  </a:cubicBezTo>
                  <a:cubicBezTo>
                    <a:pt x="86" y="57"/>
                    <a:pt x="89" y="59"/>
                    <a:pt x="90" y="57"/>
                  </a:cubicBezTo>
                  <a:cubicBezTo>
                    <a:pt x="92" y="56"/>
                    <a:pt x="96" y="45"/>
                    <a:pt x="95" y="42"/>
                  </a:cubicBezTo>
                  <a:cubicBezTo>
                    <a:pt x="94" y="39"/>
                    <a:pt x="91" y="40"/>
                    <a:pt x="91" y="40"/>
                  </a:cubicBezTo>
                  <a:cubicBezTo>
                    <a:pt x="94" y="34"/>
                    <a:pt x="95" y="25"/>
                    <a:pt x="95" y="25"/>
                  </a:cubicBezTo>
                  <a:cubicBezTo>
                    <a:pt x="96" y="21"/>
                    <a:pt x="91" y="0"/>
                    <a:pt x="68" y="1"/>
                  </a:cubicBezTo>
                  <a:cubicBezTo>
                    <a:pt x="45" y="2"/>
                    <a:pt x="43" y="13"/>
                    <a:pt x="43" y="13"/>
                  </a:cubicBezTo>
                  <a:cubicBezTo>
                    <a:pt x="34" y="15"/>
                    <a:pt x="35" y="25"/>
                    <a:pt x="35" y="25"/>
                  </a:cubicBezTo>
                  <a:cubicBezTo>
                    <a:pt x="35" y="25"/>
                    <a:pt x="36" y="34"/>
                    <a:pt x="39" y="40"/>
                  </a:cubicBezTo>
                  <a:cubicBezTo>
                    <a:pt x="39" y="40"/>
                    <a:pt x="36" y="39"/>
                    <a:pt x="35" y="42"/>
                  </a:cubicBezTo>
                  <a:cubicBezTo>
                    <a:pt x="34" y="45"/>
                    <a:pt x="38" y="56"/>
                    <a:pt x="40" y="57"/>
                  </a:cubicBezTo>
                  <a:cubicBezTo>
                    <a:pt x="41" y="59"/>
                    <a:pt x="44" y="57"/>
                    <a:pt x="44" y="57"/>
                  </a:cubicBezTo>
                  <a:cubicBezTo>
                    <a:pt x="44" y="57"/>
                    <a:pt x="47" y="73"/>
                    <a:pt x="53" y="78"/>
                  </a:cubicBezTo>
                  <a:cubicBezTo>
                    <a:pt x="53" y="78"/>
                    <a:pt x="51" y="77"/>
                    <a:pt x="48" y="73"/>
                  </a:cubicBezTo>
                  <a:cubicBezTo>
                    <a:pt x="48" y="82"/>
                    <a:pt x="48" y="82"/>
                    <a:pt x="48" y="82"/>
                  </a:cubicBezTo>
                  <a:cubicBezTo>
                    <a:pt x="48" y="82"/>
                    <a:pt x="15" y="93"/>
                    <a:pt x="9" y="100"/>
                  </a:cubicBezTo>
                  <a:cubicBezTo>
                    <a:pt x="4" y="107"/>
                    <a:pt x="0" y="146"/>
                    <a:pt x="0" y="146"/>
                  </a:cubicBezTo>
                  <a:cubicBezTo>
                    <a:pt x="65" y="146"/>
                    <a:pt x="65" y="146"/>
                    <a:pt x="65" y="146"/>
                  </a:cubicBezTo>
                  <a:cubicBezTo>
                    <a:pt x="130" y="146"/>
                    <a:pt x="130" y="146"/>
                    <a:pt x="130" y="146"/>
                  </a:cubicBezTo>
                  <a:cubicBezTo>
                    <a:pt x="130" y="146"/>
                    <a:pt x="126" y="107"/>
                    <a:pt x="121" y="10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" name="Freeform 8"/>
            <p:cNvSpPr/>
            <p:nvPr/>
          </p:nvSpPr>
          <p:spPr bwMode="auto">
            <a:xfrm>
              <a:off x="4486275" y="-2289175"/>
              <a:ext cx="66675" cy="207963"/>
            </a:xfrm>
            <a:custGeom>
              <a:gdLst>
                <a:gd fmla="*/ 28 w 42" name="T0"/>
                <a:gd fmla="*/ 17 h 131" name="T1"/>
                <a:gd fmla="*/ 30 w 42" name="T2"/>
                <a:gd fmla="*/ 12 h 131" name="T3"/>
                <a:gd fmla="*/ 28 w 42" name="T4"/>
                <a:gd fmla="*/ 0 h 131" name="T5"/>
                <a:gd fmla="*/ 21 w 42" name="T6"/>
                <a:gd fmla="*/ 0 h 131" name="T7"/>
                <a:gd fmla="*/ 14 w 42" name="T8"/>
                <a:gd fmla="*/ 0 h 131" name="T9"/>
                <a:gd fmla="*/ 11 w 42" name="T10"/>
                <a:gd fmla="*/ 12 h 131" name="T11"/>
                <a:gd fmla="*/ 14 w 42" name="T12"/>
                <a:gd fmla="*/ 17 h 131" name="T13"/>
                <a:gd fmla="*/ 0 w 42" name="T14"/>
                <a:gd fmla="*/ 131 h 131" name="T15"/>
                <a:gd fmla="*/ 21 w 42" name="T16"/>
                <a:gd fmla="*/ 131 h 131" name="T17"/>
                <a:gd fmla="*/ 42 w 42" name="T18"/>
                <a:gd fmla="*/ 131 h 131" name="T19"/>
                <a:gd fmla="*/ 28 w 42" name="T20"/>
                <a:gd fmla="*/ 17 h 131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31" w="42">
                  <a:moveTo>
                    <a:pt x="28" y="17"/>
                  </a:moveTo>
                  <a:lnTo>
                    <a:pt x="30" y="12"/>
                  </a:lnTo>
                  <a:lnTo>
                    <a:pt x="28" y="0"/>
                  </a:lnTo>
                  <a:lnTo>
                    <a:pt x="21" y="0"/>
                  </a:lnTo>
                  <a:lnTo>
                    <a:pt x="14" y="0"/>
                  </a:lnTo>
                  <a:lnTo>
                    <a:pt x="11" y="12"/>
                  </a:lnTo>
                  <a:lnTo>
                    <a:pt x="14" y="17"/>
                  </a:lnTo>
                  <a:lnTo>
                    <a:pt x="0" y="131"/>
                  </a:lnTo>
                  <a:lnTo>
                    <a:pt x="21" y="131"/>
                  </a:lnTo>
                  <a:lnTo>
                    <a:pt x="42" y="131"/>
                  </a:lnTo>
                  <a:lnTo>
                    <a:pt x="28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" name="Freeform 9"/>
            <p:cNvSpPr/>
            <p:nvPr/>
          </p:nvSpPr>
          <p:spPr bwMode="auto">
            <a:xfrm>
              <a:off x="5203825" y="-1841500"/>
              <a:ext cx="488950" cy="550863"/>
            </a:xfrm>
            <a:custGeom>
              <a:gdLst>
                <a:gd fmla="*/ 121 w 130" name="T0"/>
                <a:gd fmla="*/ 100 h 146" name="T1"/>
                <a:gd fmla="*/ 82 w 130" name="T2"/>
                <a:gd fmla="*/ 82 h 146" name="T3"/>
                <a:gd fmla="*/ 82 w 130" name="T4"/>
                <a:gd fmla="*/ 73 h 146" name="T5"/>
                <a:gd fmla="*/ 76 w 130" name="T6"/>
                <a:gd fmla="*/ 78 h 146" name="T7"/>
                <a:gd fmla="*/ 86 w 130" name="T8"/>
                <a:gd fmla="*/ 57 h 146" name="T9"/>
                <a:gd fmla="*/ 90 w 130" name="T10"/>
                <a:gd fmla="*/ 57 h 146" name="T11"/>
                <a:gd fmla="*/ 95 w 130" name="T12"/>
                <a:gd fmla="*/ 42 h 146" name="T13"/>
                <a:gd fmla="*/ 91 w 130" name="T14"/>
                <a:gd fmla="*/ 40 h 146" name="T15"/>
                <a:gd fmla="*/ 95 w 130" name="T16"/>
                <a:gd fmla="*/ 25 h 146" name="T17"/>
                <a:gd fmla="*/ 68 w 130" name="T18"/>
                <a:gd fmla="*/ 1 h 146" name="T19"/>
                <a:gd fmla="*/ 43 w 130" name="T20"/>
                <a:gd fmla="*/ 13 h 146" name="T21"/>
                <a:gd fmla="*/ 35 w 130" name="T22"/>
                <a:gd fmla="*/ 25 h 146" name="T23"/>
                <a:gd fmla="*/ 39 w 130" name="T24"/>
                <a:gd fmla="*/ 40 h 146" name="T25"/>
                <a:gd fmla="*/ 35 w 130" name="T26"/>
                <a:gd fmla="*/ 42 h 146" name="T27"/>
                <a:gd fmla="*/ 39 w 130" name="T28"/>
                <a:gd fmla="*/ 57 h 146" name="T29"/>
                <a:gd fmla="*/ 44 w 130" name="T30"/>
                <a:gd fmla="*/ 57 h 146" name="T31"/>
                <a:gd fmla="*/ 53 w 130" name="T32"/>
                <a:gd fmla="*/ 78 h 146" name="T33"/>
                <a:gd fmla="*/ 48 w 130" name="T34"/>
                <a:gd fmla="*/ 73 h 146" name="T35"/>
                <a:gd fmla="*/ 48 w 130" name="T36"/>
                <a:gd fmla="*/ 82 h 146" name="T37"/>
                <a:gd fmla="*/ 9 w 130" name="T38"/>
                <a:gd fmla="*/ 100 h 146" name="T39"/>
                <a:gd fmla="*/ 0 w 130" name="T40"/>
                <a:gd fmla="*/ 146 h 146" name="T41"/>
                <a:gd fmla="*/ 65 w 130" name="T42"/>
                <a:gd fmla="*/ 146 h 146" name="T43"/>
                <a:gd fmla="*/ 130 w 130" name="T44"/>
                <a:gd fmla="*/ 146 h 146" name="T45"/>
                <a:gd fmla="*/ 121 w 130" name="T46"/>
                <a:gd fmla="*/ 100 h 146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146" w="130">
                  <a:moveTo>
                    <a:pt x="121" y="100"/>
                  </a:moveTo>
                  <a:cubicBezTo>
                    <a:pt x="115" y="92"/>
                    <a:pt x="82" y="82"/>
                    <a:pt x="82" y="82"/>
                  </a:cubicBezTo>
                  <a:cubicBezTo>
                    <a:pt x="82" y="73"/>
                    <a:pt x="82" y="73"/>
                    <a:pt x="82" y="73"/>
                  </a:cubicBezTo>
                  <a:cubicBezTo>
                    <a:pt x="79" y="77"/>
                    <a:pt x="76" y="78"/>
                    <a:pt x="76" y="78"/>
                  </a:cubicBezTo>
                  <a:cubicBezTo>
                    <a:pt x="83" y="72"/>
                    <a:pt x="86" y="57"/>
                    <a:pt x="86" y="57"/>
                  </a:cubicBezTo>
                  <a:cubicBezTo>
                    <a:pt x="86" y="57"/>
                    <a:pt x="89" y="59"/>
                    <a:pt x="90" y="57"/>
                  </a:cubicBezTo>
                  <a:cubicBezTo>
                    <a:pt x="92" y="56"/>
                    <a:pt x="96" y="45"/>
                    <a:pt x="95" y="42"/>
                  </a:cubicBezTo>
                  <a:cubicBezTo>
                    <a:pt x="94" y="39"/>
                    <a:pt x="91" y="40"/>
                    <a:pt x="91" y="40"/>
                  </a:cubicBezTo>
                  <a:cubicBezTo>
                    <a:pt x="94" y="34"/>
                    <a:pt x="95" y="25"/>
                    <a:pt x="95" y="25"/>
                  </a:cubicBezTo>
                  <a:cubicBezTo>
                    <a:pt x="95" y="21"/>
                    <a:pt x="91" y="0"/>
                    <a:pt x="68" y="1"/>
                  </a:cubicBezTo>
                  <a:cubicBezTo>
                    <a:pt x="45" y="2"/>
                    <a:pt x="43" y="13"/>
                    <a:pt x="43" y="13"/>
                  </a:cubicBezTo>
                  <a:cubicBezTo>
                    <a:pt x="34" y="15"/>
                    <a:pt x="35" y="25"/>
                    <a:pt x="35" y="25"/>
                  </a:cubicBezTo>
                  <a:cubicBezTo>
                    <a:pt x="35" y="25"/>
                    <a:pt x="35" y="34"/>
                    <a:pt x="39" y="40"/>
                  </a:cubicBezTo>
                  <a:cubicBezTo>
                    <a:pt x="39" y="40"/>
                    <a:pt x="36" y="39"/>
                    <a:pt x="35" y="42"/>
                  </a:cubicBezTo>
                  <a:cubicBezTo>
                    <a:pt x="34" y="45"/>
                    <a:pt x="38" y="56"/>
                    <a:pt x="39" y="57"/>
                  </a:cubicBezTo>
                  <a:cubicBezTo>
                    <a:pt x="41" y="59"/>
                    <a:pt x="44" y="57"/>
                    <a:pt x="44" y="57"/>
                  </a:cubicBezTo>
                  <a:cubicBezTo>
                    <a:pt x="44" y="57"/>
                    <a:pt x="47" y="72"/>
                    <a:pt x="53" y="78"/>
                  </a:cubicBezTo>
                  <a:cubicBezTo>
                    <a:pt x="53" y="78"/>
                    <a:pt x="50" y="77"/>
                    <a:pt x="48" y="73"/>
                  </a:cubicBezTo>
                  <a:cubicBezTo>
                    <a:pt x="48" y="82"/>
                    <a:pt x="48" y="82"/>
                    <a:pt x="48" y="82"/>
                  </a:cubicBezTo>
                  <a:cubicBezTo>
                    <a:pt x="48" y="82"/>
                    <a:pt x="15" y="92"/>
                    <a:pt x="9" y="100"/>
                  </a:cubicBezTo>
                  <a:cubicBezTo>
                    <a:pt x="3" y="107"/>
                    <a:pt x="0" y="146"/>
                    <a:pt x="0" y="146"/>
                  </a:cubicBezTo>
                  <a:cubicBezTo>
                    <a:pt x="65" y="146"/>
                    <a:pt x="65" y="146"/>
                    <a:pt x="65" y="146"/>
                  </a:cubicBezTo>
                  <a:cubicBezTo>
                    <a:pt x="130" y="146"/>
                    <a:pt x="130" y="146"/>
                    <a:pt x="130" y="146"/>
                  </a:cubicBezTo>
                  <a:cubicBezTo>
                    <a:pt x="130" y="146"/>
                    <a:pt x="126" y="107"/>
                    <a:pt x="121" y="10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2" name="Freeform 10"/>
            <p:cNvSpPr/>
            <p:nvPr/>
          </p:nvSpPr>
          <p:spPr bwMode="auto">
            <a:xfrm>
              <a:off x="5410200" y="-1512888"/>
              <a:ext cx="71438" cy="206375"/>
            </a:xfrm>
            <a:custGeom>
              <a:gdLst>
                <a:gd fmla="*/ 31 w 45" name="T0"/>
                <a:gd fmla="*/ 14 h 130" name="T1"/>
                <a:gd fmla="*/ 34 w 45" name="T2"/>
                <a:gd fmla="*/ 12 h 130" name="T3"/>
                <a:gd fmla="*/ 31 w 45" name="T4"/>
                <a:gd fmla="*/ 0 h 130" name="T5"/>
                <a:gd fmla="*/ 24 w 45" name="T6"/>
                <a:gd fmla="*/ 0 h 130" name="T7"/>
                <a:gd fmla="*/ 17 w 45" name="T8"/>
                <a:gd fmla="*/ 0 h 130" name="T9"/>
                <a:gd fmla="*/ 15 w 45" name="T10"/>
                <a:gd fmla="*/ 12 h 130" name="T11"/>
                <a:gd fmla="*/ 17 w 45" name="T12"/>
                <a:gd fmla="*/ 14 h 130" name="T13"/>
                <a:gd fmla="*/ 0 w 45" name="T14"/>
                <a:gd fmla="*/ 130 h 130" name="T15"/>
                <a:gd fmla="*/ 24 w 45" name="T16"/>
                <a:gd fmla="*/ 130 h 130" name="T17"/>
                <a:gd fmla="*/ 45 w 45" name="T18"/>
                <a:gd fmla="*/ 130 h 130" name="T19"/>
                <a:gd fmla="*/ 31 w 45" name="T20"/>
                <a:gd fmla="*/ 14 h 130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30" w="45">
                  <a:moveTo>
                    <a:pt x="31" y="14"/>
                  </a:moveTo>
                  <a:lnTo>
                    <a:pt x="34" y="12"/>
                  </a:lnTo>
                  <a:lnTo>
                    <a:pt x="31" y="0"/>
                  </a:lnTo>
                  <a:lnTo>
                    <a:pt x="24" y="0"/>
                  </a:lnTo>
                  <a:lnTo>
                    <a:pt x="17" y="0"/>
                  </a:lnTo>
                  <a:lnTo>
                    <a:pt x="15" y="12"/>
                  </a:lnTo>
                  <a:lnTo>
                    <a:pt x="17" y="14"/>
                  </a:lnTo>
                  <a:lnTo>
                    <a:pt x="0" y="130"/>
                  </a:lnTo>
                  <a:lnTo>
                    <a:pt x="24" y="130"/>
                  </a:lnTo>
                  <a:lnTo>
                    <a:pt x="45" y="130"/>
                  </a:lnTo>
                  <a:lnTo>
                    <a:pt x="31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7" name="Freeform 11"/>
            <p:cNvSpPr/>
            <p:nvPr/>
          </p:nvSpPr>
          <p:spPr bwMode="auto">
            <a:xfrm>
              <a:off x="5929313" y="-2292350"/>
              <a:ext cx="485775" cy="549275"/>
            </a:xfrm>
            <a:custGeom>
              <a:gdLst>
                <a:gd fmla="*/ 120 w 129" name="T0"/>
                <a:gd fmla="*/ 100 h 146" name="T1"/>
                <a:gd fmla="*/ 81 w 129" name="T2"/>
                <a:gd fmla="*/ 82 h 146" name="T3"/>
                <a:gd fmla="*/ 81 w 129" name="T4"/>
                <a:gd fmla="*/ 73 h 146" name="T5"/>
                <a:gd fmla="*/ 76 w 129" name="T6"/>
                <a:gd fmla="*/ 78 h 146" name="T7"/>
                <a:gd fmla="*/ 85 w 129" name="T8"/>
                <a:gd fmla="*/ 58 h 146" name="T9"/>
                <a:gd fmla="*/ 90 w 129" name="T10"/>
                <a:gd fmla="*/ 58 h 146" name="T11"/>
                <a:gd fmla="*/ 94 w 129" name="T12"/>
                <a:gd fmla="*/ 43 h 146" name="T13"/>
                <a:gd fmla="*/ 91 w 129" name="T14"/>
                <a:gd fmla="*/ 40 h 146" name="T15"/>
                <a:gd fmla="*/ 94 w 129" name="T16"/>
                <a:gd fmla="*/ 25 h 146" name="T17"/>
                <a:gd fmla="*/ 67 w 129" name="T18"/>
                <a:gd fmla="*/ 1 h 146" name="T19"/>
                <a:gd fmla="*/ 43 w 129" name="T20"/>
                <a:gd fmla="*/ 13 h 146" name="T21"/>
                <a:gd fmla="*/ 34 w 129" name="T22"/>
                <a:gd fmla="*/ 25 h 146" name="T23"/>
                <a:gd fmla="*/ 38 w 129" name="T24"/>
                <a:gd fmla="*/ 40 h 146" name="T25"/>
                <a:gd fmla="*/ 35 w 129" name="T26"/>
                <a:gd fmla="*/ 43 h 146" name="T27"/>
                <a:gd fmla="*/ 39 w 129" name="T28"/>
                <a:gd fmla="*/ 58 h 146" name="T29"/>
                <a:gd fmla="*/ 43 w 129" name="T30"/>
                <a:gd fmla="*/ 58 h 146" name="T31"/>
                <a:gd fmla="*/ 53 w 129" name="T32"/>
                <a:gd fmla="*/ 78 h 146" name="T33"/>
                <a:gd fmla="*/ 48 w 129" name="T34"/>
                <a:gd fmla="*/ 73 h 146" name="T35"/>
                <a:gd fmla="*/ 48 w 129" name="T36"/>
                <a:gd fmla="*/ 82 h 146" name="T37"/>
                <a:gd fmla="*/ 9 w 129" name="T38"/>
                <a:gd fmla="*/ 100 h 146" name="T39"/>
                <a:gd fmla="*/ 0 w 129" name="T40"/>
                <a:gd fmla="*/ 146 h 146" name="T41"/>
                <a:gd fmla="*/ 64 w 129" name="T42"/>
                <a:gd fmla="*/ 146 h 146" name="T43"/>
                <a:gd fmla="*/ 129 w 129" name="T44"/>
                <a:gd fmla="*/ 146 h 146" name="T45"/>
                <a:gd fmla="*/ 120 w 129" name="T46"/>
                <a:gd fmla="*/ 100 h 146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146" w="129">
                  <a:moveTo>
                    <a:pt x="120" y="100"/>
                  </a:moveTo>
                  <a:cubicBezTo>
                    <a:pt x="114" y="93"/>
                    <a:pt x="81" y="82"/>
                    <a:pt x="81" y="82"/>
                  </a:cubicBezTo>
                  <a:cubicBezTo>
                    <a:pt x="81" y="73"/>
                    <a:pt x="81" y="73"/>
                    <a:pt x="81" y="73"/>
                  </a:cubicBezTo>
                  <a:cubicBezTo>
                    <a:pt x="79" y="77"/>
                    <a:pt x="76" y="78"/>
                    <a:pt x="76" y="78"/>
                  </a:cubicBezTo>
                  <a:cubicBezTo>
                    <a:pt x="83" y="73"/>
                    <a:pt x="85" y="58"/>
                    <a:pt x="85" y="58"/>
                  </a:cubicBezTo>
                  <a:cubicBezTo>
                    <a:pt x="85" y="58"/>
                    <a:pt x="88" y="59"/>
                    <a:pt x="90" y="58"/>
                  </a:cubicBezTo>
                  <a:cubicBezTo>
                    <a:pt x="91" y="56"/>
                    <a:pt x="95" y="46"/>
                    <a:pt x="94" y="43"/>
                  </a:cubicBezTo>
                  <a:cubicBezTo>
                    <a:pt x="93" y="39"/>
                    <a:pt x="91" y="40"/>
                    <a:pt x="91" y="40"/>
                  </a:cubicBezTo>
                  <a:cubicBezTo>
                    <a:pt x="94" y="35"/>
                    <a:pt x="94" y="25"/>
                    <a:pt x="94" y="25"/>
                  </a:cubicBezTo>
                  <a:cubicBezTo>
                    <a:pt x="95" y="22"/>
                    <a:pt x="90" y="0"/>
                    <a:pt x="67" y="1"/>
                  </a:cubicBezTo>
                  <a:cubicBezTo>
                    <a:pt x="44" y="2"/>
                    <a:pt x="43" y="13"/>
                    <a:pt x="43" y="13"/>
                  </a:cubicBezTo>
                  <a:cubicBezTo>
                    <a:pt x="34" y="15"/>
                    <a:pt x="34" y="25"/>
                    <a:pt x="34" y="25"/>
                  </a:cubicBezTo>
                  <a:cubicBezTo>
                    <a:pt x="34" y="25"/>
                    <a:pt x="35" y="35"/>
                    <a:pt x="38" y="40"/>
                  </a:cubicBezTo>
                  <a:cubicBezTo>
                    <a:pt x="38" y="40"/>
                    <a:pt x="36" y="39"/>
                    <a:pt x="35" y="43"/>
                  </a:cubicBezTo>
                  <a:cubicBezTo>
                    <a:pt x="34" y="46"/>
                    <a:pt x="38" y="56"/>
                    <a:pt x="39" y="58"/>
                  </a:cubicBezTo>
                  <a:cubicBezTo>
                    <a:pt x="41" y="59"/>
                    <a:pt x="43" y="58"/>
                    <a:pt x="43" y="58"/>
                  </a:cubicBezTo>
                  <a:cubicBezTo>
                    <a:pt x="43" y="58"/>
                    <a:pt x="46" y="73"/>
                    <a:pt x="53" y="78"/>
                  </a:cubicBezTo>
                  <a:cubicBezTo>
                    <a:pt x="53" y="78"/>
                    <a:pt x="50" y="77"/>
                    <a:pt x="48" y="73"/>
                  </a:cubicBezTo>
                  <a:cubicBezTo>
                    <a:pt x="48" y="82"/>
                    <a:pt x="48" y="82"/>
                    <a:pt x="48" y="82"/>
                  </a:cubicBezTo>
                  <a:cubicBezTo>
                    <a:pt x="48" y="82"/>
                    <a:pt x="14" y="93"/>
                    <a:pt x="9" y="100"/>
                  </a:cubicBezTo>
                  <a:cubicBezTo>
                    <a:pt x="3" y="108"/>
                    <a:pt x="0" y="146"/>
                    <a:pt x="0" y="146"/>
                  </a:cubicBezTo>
                  <a:cubicBezTo>
                    <a:pt x="64" y="146"/>
                    <a:pt x="64" y="146"/>
                    <a:pt x="64" y="146"/>
                  </a:cubicBezTo>
                  <a:cubicBezTo>
                    <a:pt x="129" y="146"/>
                    <a:pt x="129" y="146"/>
                    <a:pt x="129" y="146"/>
                  </a:cubicBezTo>
                  <a:cubicBezTo>
                    <a:pt x="129" y="146"/>
                    <a:pt x="126" y="108"/>
                    <a:pt x="120" y="10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" name="Freeform 12"/>
            <p:cNvSpPr/>
            <p:nvPr/>
          </p:nvSpPr>
          <p:spPr bwMode="auto">
            <a:xfrm>
              <a:off x="6137275" y="-1965325"/>
              <a:ext cx="71438" cy="207963"/>
            </a:xfrm>
            <a:custGeom>
              <a:gdLst>
                <a:gd fmla="*/ 28 w 45" name="T0"/>
                <a:gd fmla="*/ 17 h 131" name="T1"/>
                <a:gd fmla="*/ 33 w 45" name="T2"/>
                <a:gd fmla="*/ 14 h 131" name="T3"/>
                <a:gd fmla="*/ 28 w 45" name="T4"/>
                <a:gd fmla="*/ 0 h 131" name="T5"/>
                <a:gd fmla="*/ 21 w 45" name="T6"/>
                <a:gd fmla="*/ 3 h 131" name="T7"/>
                <a:gd fmla="*/ 16 w 45" name="T8"/>
                <a:gd fmla="*/ 0 h 131" name="T9"/>
                <a:gd fmla="*/ 12 w 45" name="T10"/>
                <a:gd fmla="*/ 14 h 131" name="T11"/>
                <a:gd fmla="*/ 16 w 45" name="T12"/>
                <a:gd fmla="*/ 17 h 131" name="T13"/>
                <a:gd fmla="*/ 0 w 45" name="T14"/>
                <a:gd fmla="*/ 131 h 131" name="T15"/>
                <a:gd fmla="*/ 21 w 45" name="T16"/>
                <a:gd fmla="*/ 131 h 131" name="T17"/>
                <a:gd fmla="*/ 45 w 45" name="T18"/>
                <a:gd fmla="*/ 131 h 131" name="T19"/>
                <a:gd fmla="*/ 28 w 45" name="T20"/>
                <a:gd fmla="*/ 17 h 131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31" w="45">
                  <a:moveTo>
                    <a:pt x="28" y="17"/>
                  </a:moveTo>
                  <a:lnTo>
                    <a:pt x="33" y="14"/>
                  </a:lnTo>
                  <a:lnTo>
                    <a:pt x="28" y="0"/>
                  </a:lnTo>
                  <a:lnTo>
                    <a:pt x="21" y="3"/>
                  </a:lnTo>
                  <a:lnTo>
                    <a:pt x="16" y="0"/>
                  </a:lnTo>
                  <a:lnTo>
                    <a:pt x="12" y="14"/>
                  </a:lnTo>
                  <a:lnTo>
                    <a:pt x="16" y="17"/>
                  </a:lnTo>
                  <a:lnTo>
                    <a:pt x="0" y="131"/>
                  </a:lnTo>
                  <a:lnTo>
                    <a:pt x="21" y="131"/>
                  </a:lnTo>
                  <a:lnTo>
                    <a:pt x="45" y="131"/>
                  </a:lnTo>
                  <a:lnTo>
                    <a:pt x="28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" name="Freeform 13"/>
            <p:cNvSpPr/>
            <p:nvPr/>
          </p:nvSpPr>
          <p:spPr bwMode="auto">
            <a:xfrm>
              <a:off x="4176713" y="-1517650"/>
              <a:ext cx="598488" cy="677863"/>
            </a:xfrm>
            <a:custGeom>
              <a:gdLst>
                <a:gd fmla="*/ 148 w 159" name="T0"/>
                <a:gd fmla="*/ 124 h 180" name="T1"/>
                <a:gd fmla="*/ 100 w 159" name="T2"/>
                <a:gd fmla="*/ 101 h 180" name="T3"/>
                <a:gd fmla="*/ 100 w 159" name="T4"/>
                <a:gd fmla="*/ 90 h 180" name="T5"/>
                <a:gd fmla="*/ 94 w 159" name="T6"/>
                <a:gd fmla="*/ 97 h 180" name="T7"/>
                <a:gd fmla="*/ 105 w 159" name="T8"/>
                <a:gd fmla="*/ 71 h 180" name="T9"/>
                <a:gd fmla="*/ 111 w 159" name="T10"/>
                <a:gd fmla="*/ 71 h 180" name="T11"/>
                <a:gd fmla="*/ 116 w 159" name="T12"/>
                <a:gd fmla="*/ 53 h 180" name="T13"/>
                <a:gd fmla="*/ 112 w 159" name="T14"/>
                <a:gd fmla="*/ 50 h 180" name="T15"/>
                <a:gd fmla="*/ 117 w 159" name="T16"/>
                <a:gd fmla="*/ 32 h 180" name="T17"/>
                <a:gd fmla="*/ 83 w 159" name="T18"/>
                <a:gd fmla="*/ 2 h 180" name="T19"/>
                <a:gd fmla="*/ 53 w 159" name="T20"/>
                <a:gd fmla="*/ 16 h 180" name="T21"/>
                <a:gd fmla="*/ 42 w 159" name="T22"/>
                <a:gd fmla="*/ 32 h 180" name="T23"/>
                <a:gd fmla="*/ 47 w 159" name="T24"/>
                <a:gd fmla="*/ 50 h 180" name="T25"/>
                <a:gd fmla="*/ 43 w 159" name="T26"/>
                <a:gd fmla="*/ 53 h 180" name="T27"/>
                <a:gd fmla="*/ 48 w 159" name="T28"/>
                <a:gd fmla="*/ 71 h 180" name="T29"/>
                <a:gd fmla="*/ 54 w 159" name="T30"/>
                <a:gd fmla="*/ 71 h 180" name="T31"/>
                <a:gd fmla="*/ 65 w 159" name="T32"/>
                <a:gd fmla="*/ 97 h 180" name="T33"/>
                <a:gd fmla="*/ 59 w 159" name="T34"/>
                <a:gd fmla="*/ 90 h 180" name="T35"/>
                <a:gd fmla="*/ 59 w 159" name="T36"/>
                <a:gd fmla="*/ 101 h 180" name="T37"/>
                <a:gd fmla="*/ 11 w 159" name="T38"/>
                <a:gd fmla="*/ 124 h 180" name="T39"/>
                <a:gd fmla="*/ 0 w 159" name="T40"/>
                <a:gd fmla="*/ 180 h 180" name="T41"/>
                <a:gd fmla="*/ 79 w 159" name="T42"/>
                <a:gd fmla="*/ 180 h 180" name="T43"/>
                <a:gd fmla="*/ 159 w 159" name="T44"/>
                <a:gd fmla="*/ 180 h 180" name="T45"/>
                <a:gd fmla="*/ 148 w 159" name="T46"/>
                <a:gd fmla="*/ 124 h 180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180" w="159">
                  <a:moveTo>
                    <a:pt x="148" y="124"/>
                  </a:moveTo>
                  <a:cubicBezTo>
                    <a:pt x="141" y="115"/>
                    <a:pt x="100" y="101"/>
                    <a:pt x="100" y="101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97" y="96"/>
                    <a:pt x="94" y="97"/>
                    <a:pt x="94" y="97"/>
                  </a:cubicBezTo>
                  <a:cubicBezTo>
                    <a:pt x="102" y="90"/>
                    <a:pt x="105" y="71"/>
                    <a:pt x="105" y="71"/>
                  </a:cubicBezTo>
                  <a:cubicBezTo>
                    <a:pt x="105" y="71"/>
                    <a:pt x="109" y="73"/>
                    <a:pt x="111" y="71"/>
                  </a:cubicBezTo>
                  <a:cubicBezTo>
                    <a:pt x="113" y="69"/>
                    <a:pt x="117" y="56"/>
                    <a:pt x="116" y="53"/>
                  </a:cubicBezTo>
                  <a:cubicBezTo>
                    <a:pt x="115" y="49"/>
                    <a:pt x="112" y="50"/>
                    <a:pt x="112" y="50"/>
                  </a:cubicBezTo>
                  <a:cubicBezTo>
                    <a:pt x="116" y="43"/>
                    <a:pt x="117" y="32"/>
                    <a:pt x="117" y="32"/>
                  </a:cubicBezTo>
                  <a:cubicBezTo>
                    <a:pt x="117" y="27"/>
                    <a:pt x="111" y="0"/>
                    <a:pt x="83" y="2"/>
                  </a:cubicBezTo>
                  <a:cubicBezTo>
                    <a:pt x="55" y="3"/>
                    <a:pt x="53" y="16"/>
                    <a:pt x="53" y="16"/>
                  </a:cubicBezTo>
                  <a:cubicBezTo>
                    <a:pt x="41" y="19"/>
                    <a:pt x="42" y="32"/>
                    <a:pt x="42" y="32"/>
                  </a:cubicBezTo>
                  <a:cubicBezTo>
                    <a:pt x="42" y="32"/>
                    <a:pt x="43" y="43"/>
                    <a:pt x="47" y="50"/>
                  </a:cubicBezTo>
                  <a:cubicBezTo>
                    <a:pt x="47" y="50"/>
                    <a:pt x="44" y="49"/>
                    <a:pt x="43" y="53"/>
                  </a:cubicBezTo>
                  <a:cubicBezTo>
                    <a:pt x="42" y="56"/>
                    <a:pt x="46" y="69"/>
                    <a:pt x="48" y="71"/>
                  </a:cubicBezTo>
                  <a:cubicBezTo>
                    <a:pt x="50" y="73"/>
                    <a:pt x="54" y="71"/>
                    <a:pt x="54" y="71"/>
                  </a:cubicBezTo>
                  <a:cubicBezTo>
                    <a:pt x="54" y="71"/>
                    <a:pt x="57" y="90"/>
                    <a:pt x="65" y="97"/>
                  </a:cubicBezTo>
                  <a:cubicBezTo>
                    <a:pt x="65" y="97"/>
                    <a:pt x="62" y="96"/>
                    <a:pt x="59" y="90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18" y="115"/>
                    <a:pt x="11" y="124"/>
                  </a:cubicBezTo>
                  <a:cubicBezTo>
                    <a:pt x="4" y="133"/>
                    <a:pt x="0" y="180"/>
                    <a:pt x="0" y="180"/>
                  </a:cubicBezTo>
                  <a:cubicBezTo>
                    <a:pt x="79" y="180"/>
                    <a:pt x="79" y="180"/>
                    <a:pt x="79" y="180"/>
                  </a:cubicBezTo>
                  <a:cubicBezTo>
                    <a:pt x="159" y="180"/>
                    <a:pt x="159" y="180"/>
                    <a:pt x="159" y="180"/>
                  </a:cubicBezTo>
                  <a:cubicBezTo>
                    <a:pt x="159" y="180"/>
                    <a:pt x="155" y="133"/>
                    <a:pt x="148" y="12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" name="Freeform 14"/>
            <p:cNvSpPr/>
            <p:nvPr/>
          </p:nvSpPr>
          <p:spPr bwMode="auto">
            <a:xfrm>
              <a:off x="4432300" y="-1111250"/>
              <a:ext cx="87313" cy="252413"/>
            </a:xfrm>
            <a:custGeom>
              <a:gdLst>
                <a:gd fmla="*/ 36 w 55" name="T0"/>
                <a:gd fmla="*/ 19 h 159" name="T1"/>
                <a:gd fmla="*/ 41 w 55" name="T2"/>
                <a:gd fmla="*/ 15 h 159" name="T3"/>
                <a:gd fmla="*/ 36 w 55" name="T4"/>
                <a:gd fmla="*/ 0 h 159" name="T5"/>
                <a:gd fmla="*/ 26 w 55" name="T6"/>
                <a:gd fmla="*/ 0 h 159" name="T7"/>
                <a:gd fmla="*/ 19 w 55" name="T8"/>
                <a:gd fmla="*/ 0 h 159" name="T9"/>
                <a:gd fmla="*/ 15 w 55" name="T10"/>
                <a:gd fmla="*/ 15 h 159" name="T11"/>
                <a:gd fmla="*/ 19 w 55" name="T12"/>
                <a:gd fmla="*/ 19 h 159" name="T13"/>
                <a:gd fmla="*/ 0 w 55" name="T14"/>
                <a:gd fmla="*/ 159 h 159" name="T15"/>
                <a:gd fmla="*/ 26 w 55" name="T16"/>
                <a:gd fmla="*/ 159 h 159" name="T17"/>
                <a:gd fmla="*/ 55 w 55" name="T18"/>
                <a:gd fmla="*/ 159 h 159" name="T19"/>
                <a:gd fmla="*/ 36 w 55" name="T20"/>
                <a:gd fmla="*/ 19 h 159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59" w="55">
                  <a:moveTo>
                    <a:pt x="36" y="19"/>
                  </a:moveTo>
                  <a:lnTo>
                    <a:pt x="41" y="15"/>
                  </a:lnTo>
                  <a:lnTo>
                    <a:pt x="36" y="0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15" y="15"/>
                  </a:lnTo>
                  <a:lnTo>
                    <a:pt x="19" y="19"/>
                  </a:lnTo>
                  <a:lnTo>
                    <a:pt x="0" y="159"/>
                  </a:lnTo>
                  <a:lnTo>
                    <a:pt x="26" y="159"/>
                  </a:lnTo>
                  <a:lnTo>
                    <a:pt x="55" y="159"/>
                  </a:lnTo>
                  <a:lnTo>
                    <a:pt x="36" y="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" name="Freeform 15"/>
            <p:cNvSpPr/>
            <p:nvPr/>
          </p:nvSpPr>
          <p:spPr bwMode="auto">
            <a:xfrm>
              <a:off x="3022600" y="-1046163"/>
              <a:ext cx="771525" cy="873125"/>
            </a:xfrm>
            <a:custGeom>
              <a:gdLst>
                <a:gd fmla="*/ 191 w 205" name="T0"/>
                <a:gd fmla="*/ 159 h 232" name="T1"/>
                <a:gd fmla="*/ 129 w 205" name="T2"/>
                <a:gd fmla="*/ 130 h 232" name="T3"/>
                <a:gd fmla="*/ 129 w 205" name="T4"/>
                <a:gd fmla="*/ 116 h 232" name="T5"/>
                <a:gd fmla="*/ 121 w 205" name="T6"/>
                <a:gd fmla="*/ 124 h 232" name="T7"/>
                <a:gd fmla="*/ 136 w 205" name="T8"/>
                <a:gd fmla="*/ 92 h 232" name="T9"/>
                <a:gd fmla="*/ 143 w 205" name="T10"/>
                <a:gd fmla="*/ 92 h 232" name="T11"/>
                <a:gd fmla="*/ 150 w 205" name="T12"/>
                <a:gd fmla="*/ 68 h 232" name="T13"/>
                <a:gd fmla="*/ 144 w 205" name="T14"/>
                <a:gd fmla="*/ 64 h 232" name="T15"/>
                <a:gd fmla="*/ 150 w 205" name="T16"/>
                <a:gd fmla="*/ 41 h 232" name="T17"/>
                <a:gd fmla="*/ 107 w 205" name="T18"/>
                <a:gd fmla="*/ 2 h 232" name="T19"/>
                <a:gd fmla="*/ 68 w 205" name="T20"/>
                <a:gd fmla="*/ 21 h 232" name="T21"/>
                <a:gd fmla="*/ 55 w 205" name="T22"/>
                <a:gd fmla="*/ 41 h 232" name="T23"/>
                <a:gd fmla="*/ 61 w 205" name="T24"/>
                <a:gd fmla="*/ 64 h 232" name="T25"/>
                <a:gd fmla="*/ 56 w 205" name="T26"/>
                <a:gd fmla="*/ 68 h 232" name="T27"/>
                <a:gd fmla="*/ 63 w 205" name="T28"/>
                <a:gd fmla="*/ 92 h 232" name="T29"/>
                <a:gd fmla="*/ 70 w 205" name="T30"/>
                <a:gd fmla="*/ 92 h 232" name="T31"/>
                <a:gd fmla="*/ 84 w 205" name="T32"/>
                <a:gd fmla="*/ 124 h 232" name="T33"/>
                <a:gd fmla="*/ 76 w 205" name="T34"/>
                <a:gd fmla="*/ 116 h 232" name="T35"/>
                <a:gd fmla="*/ 76 w 205" name="T36"/>
                <a:gd fmla="*/ 130 h 232" name="T37"/>
                <a:gd fmla="*/ 15 w 205" name="T38"/>
                <a:gd fmla="*/ 159 h 232" name="T39"/>
                <a:gd fmla="*/ 0 w 205" name="T40"/>
                <a:gd fmla="*/ 232 h 232" name="T41"/>
                <a:gd fmla="*/ 103 w 205" name="T42"/>
                <a:gd fmla="*/ 232 h 232" name="T43"/>
                <a:gd fmla="*/ 205 w 205" name="T44"/>
                <a:gd fmla="*/ 232 h 232" name="T45"/>
                <a:gd fmla="*/ 191 w 205" name="T46"/>
                <a:gd fmla="*/ 159 h 232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231" w="205">
                  <a:moveTo>
                    <a:pt x="191" y="159"/>
                  </a:moveTo>
                  <a:cubicBezTo>
                    <a:pt x="182" y="147"/>
                    <a:pt x="129" y="130"/>
                    <a:pt x="129" y="130"/>
                  </a:cubicBezTo>
                  <a:cubicBezTo>
                    <a:pt x="129" y="116"/>
                    <a:pt x="129" y="116"/>
                    <a:pt x="129" y="116"/>
                  </a:cubicBezTo>
                  <a:cubicBezTo>
                    <a:pt x="125" y="123"/>
                    <a:pt x="121" y="124"/>
                    <a:pt x="121" y="124"/>
                  </a:cubicBezTo>
                  <a:cubicBezTo>
                    <a:pt x="132" y="116"/>
                    <a:pt x="136" y="92"/>
                    <a:pt x="136" y="92"/>
                  </a:cubicBezTo>
                  <a:cubicBezTo>
                    <a:pt x="136" y="92"/>
                    <a:pt x="140" y="95"/>
                    <a:pt x="143" y="92"/>
                  </a:cubicBezTo>
                  <a:cubicBezTo>
                    <a:pt x="145" y="89"/>
                    <a:pt x="151" y="73"/>
                    <a:pt x="150" y="68"/>
                  </a:cubicBezTo>
                  <a:cubicBezTo>
                    <a:pt x="148" y="63"/>
                    <a:pt x="144" y="64"/>
                    <a:pt x="144" y="64"/>
                  </a:cubicBezTo>
                  <a:cubicBezTo>
                    <a:pt x="149" y="55"/>
                    <a:pt x="150" y="41"/>
                    <a:pt x="150" y="41"/>
                  </a:cubicBezTo>
                  <a:cubicBezTo>
                    <a:pt x="151" y="35"/>
                    <a:pt x="144" y="0"/>
                    <a:pt x="107" y="2"/>
                  </a:cubicBezTo>
                  <a:cubicBezTo>
                    <a:pt x="71" y="4"/>
                    <a:pt x="68" y="21"/>
                    <a:pt x="68" y="21"/>
                  </a:cubicBezTo>
                  <a:cubicBezTo>
                    <a:pt x="54" y="25"/>
                    <a:pt x="55" y="41"/>
                    <a:pt x="55" y="41"/>
                  </a:cubicBezTo>
                  <a:cubicBezTo>
                    <a:pt x="55" y="41"/>
                    <a:pt x="56" y="55"/>
                    <a:pt x="61" y="64"/>
                  </a:cubicBezTo>
                  <a:cubicBezTo>
                    <a:pt x="61" y="64"/>
                    <a:pt x="57" y="63"/>
                    <a:pt x="56" y="68"/>
                  </a:cubicBezTo>
                  <a:cubicBezTo>
                    <a:pt x="54" y="73"/>
                    <a:pt x="60" y="89"/>
                    <a:pt x="63" y="92"/>
                  </a:cubicBezTo>
                  <a:cubicBezTo>
                    <a:pt x="65" y="95"/>
                    <a:pt x="70" y="92"/>
                    <a:pt x="70" y="92"/>
                  </a:cubicBezTo>
                  <a:cubicBezTo>
                    <a:pt x="70" y="92"/>
                    <a:pt x="74" y="116"/>
                    <a:pt x="84" y="124"/>
                  </a:cubicBezTo>
                  <a:cubicBezTo>
                    <a:pt x="84" y="124"/>
                    <a:pt x="80" y="123"/>
                    <a:pt x="76" y="116"/>
                  </a:cubicBezTo>
                  <a:cubicBezTo>
                    <a:pt x="76" y="130"/>
                    <a:pt x="76" y="130"/>
                    <a:pt x="76" y="130"/>
                  </a:cubicBezTo>
                  <a:cubicBezTo>
                    <a:pt x="76" y="130"/>
                    <a:pt x="24" y="147"/>
                    <a:pt x="15" y="159"/>
                  </a:cubicBezTo>
                  <a:cubicBezTo>
                    <a:pt x="6" y="171"/>
                    <a:pt x="0" y="232"/>
                    <a:pt x="0" y="232"/>
                  </a:cubicBezTo>
                  <a:cubicBezTo>
                    <a:pt x="103" y="232"/>
                    <a:pt x="103" y="232"/>
                    <a:pt x="103" y="232"/>
                  </a:cubicBezTo>
                  <a:cubicBezTo>
                    <a:pt x="205" y="232"/>
                    <a:pt x="205" y="232"/>
                    <a:pt x="205" y="232"/>
                  </a:cubicBezTo>
                  <a:cubicBezTo>
                    <a:pt x="205" y="232"/>
                    <a:pt x="200" y="171"/>
                    <a:pt x="191" y="15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3" name="Freeform 16"/>
            <p:cNvSpPr/>
            <p:nvPr/>
          </p:nvSpPr>
          <p:spPr bwMode="auto">
            <a:xfrm>
              <a:off x="3352800" y="-527050"/>
              <a:ext cx="109538" cy="327025"/>
            </a:xfrm>
            <a:custGeom>
              <a:gdLst>
                <a:gd fmla="*/ 45 w 69" name="T0"/>
                <a:gd fmla="*/ 26 h 206" name="T1"/>
                <a:gd fmla="*/ 50 w 69" name="T2"/>
                <a:gd fmla="*/ 21 h 206" name="T3"/>
                <a:gd fmla="*/ 45 w 69" name="T4"/>
                <a:gd fmla="*/ 0 h 206" name="T5"/>
                <a:gd fmla="*/ 36 w 69" name="T6"/>
                <a:gd fmla="*/ 2 h 206" name="T7"/>
                <a:gd fmla="*/ 24 w 69" name="T8"/>
                <a:gd fmla="*/ 0 h 206" name="T9"/>
                <a:gd fmla="*/ 19 w 69" name="T10"/>
                <a:gd fmla="*/ 21 h 206" name="T11"/>
                <a:gd fmla="*/ 24 w 69" name="T12"/>
                <a:gd fmla="*/ 26 h 206" name="T13"/>
                <a:gd fmla="*/ 0 w 69" name="T14"/>
                <a:gd fmla="*/ 206 h 206" name="T15"/>
                <a:gd fmla="*/ 36 w 69" name="T16"/>
                <a:gd fmla="*/ 206 h 206" name="T17"/>
                <a:gd fmla="*/ 69 w 69" name="T18"/>
                <a:gd fmla="*/ 206 h 206" name="T19"/>
                <a:gd fmla="*/ 45 w 69" name="T20"/>
                <a:gd fmla="*/ 26 h 206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206" w="69">
                  <a:moveTo>
                    <a:pt x="45" y="26"/>
                  </a:moveTo>
                  <a:lnTo>
                    <a:pt x="50" y="21"/>
                  </a:lnTo>
                  <a:lnTo>
                    <a:pt x="45" y="0"/>
                  </a:lnTo>
                  <a:lnTo>
                    <a:pt x="36" y="2"/>
                  </a:lnTo>
                  <a:lnTo>
                    <a:pt x="24" y="0"/>
                  </a:lnTo>
                  <a:lnTo>
                    <a:pt x="19" y="21"/>
                  </a:lnTo>
                  <a:lnTo>
                    <a:pt x="24" y="26"/>
                  </a:lnTo>
                  <a:lnTo>
                    <a:pt x="0" y="206"/>
                  </a:lnTo>
                  <a:lnTo>
                    <a:pt x="36" y="206"/>
                  </a:lnTo>
                  <a:lnTo>
                    <a:pt x="69" y="206"/>
                  </a:lnTo>
                  <a:lnTo>
                    <a:pt x="45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6" name="Freeform 19"/>
            <p:cNvSpPr/>
            <p:nvPr/>
          </p:nvSpPr>
          <p:spPr bwMode="auto">
            <a:xfrm>
              <a:off x="5643563" y="-1795463"/>
              <a:ext cx="327025" cy="500063"/>
            </a:xfrm>
            <a:custGeom>
              <a:gdLst>
                <a:gd fmla="*/ 6 w 87" name="T0"/>
                <a:gd fmla="*/ 133 h 133" name="T1"/>
                <a:gd fmla="*/ 3 w 87" name="T2"/>
                <a:gd fmla="*/ 132 h 133" name="T3"/>
                <a:gd fmla="*/ 1 w 87" name="T4"/>
                <a:gd fmla="*/ 124 h 133" name="T5"/>
                <a:gd fmla="*/ 77 w 87" name="T6"/>
                <a:gd fmla="*/ 3 h 133" name="T7"/>
                <a:gd fmla="*/ 84 w 87" name="T8"/>
                <a:gd fmla="*/ 2 h 133" name="T9"/>
                <a:gd fmla="*/ 86 w 87" name="T10"/>
                <a:gd fmla="*/ 9 h 133" name="T11"/>
                <a:gd fmla="*/ 10 w 87" name="T12"/>
                <a:gd fmla="*/ 130 h 133" name="T13"/>
                <a:gd fmla="*/ 6 w 87" name="T14"/>
                <a:gd fmla="*/ 133 h 133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33" w="87">
                  <a:moveTo>
                    <a:pt x="6" y="133"/>
                  </a:moveTo>
                  <a:cubicBezTo>
                    <a:pt x="5" y="133"/>
                    <a:pt x="4" y="132"/>
                    <a:pt x="3" y="132"/>
                  </a:cubicBezTo>
                  <a:cubicBezTo>
                    <a:pt x="0" y="130"/>
                    <a:pt x="0" y="127"/>
                    <a:pt x="1" y="124"/>
                  </a:cubicBezTo>
                  <a:cubicBezTo>
                    <a:pt x="77" y="3"/>
                    <a:pt x="77" y="3"/>
                    <a:pt x="77" y="3"/>
                  </a:cubicBezTo>
                  <a:cubicBezTo>
                    <a:pt x="78" y="1"/>
                    <a:pt x="82" y="0"/>
                    <a:pt x="84" y="2"/>
                  </a:cubicBezTo>
                  <a:cubicBezTo>
                    <a:pt x="87" y="3"/>
                    <a:pt x="87" y="6"/>
                    <a:pt x="86" y="9"/>
                  </a:cubicBezTo>
                  <a:cubicBezTo>
                    <a:pt x="10" y="130"/>
                    <a:pt x="10" y="130"/>
                    <a:pt x="10" y="130"/>
                  </a:cubicBezTo>
                  <a:cubicBezTo>
                    <a:pt x="9" y="132"/>
                    <a:pt x="7" y="133"/>
                    <a:pt x="6" y="13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7" name="Freeform 20"/>
            <p:cNvSpPr/>
            <p:nvPr/>
          </p:nvSpPr>
          <p:spPr bwMode="auto">
            <a:xfrm>
              <a:off x="2981325" y="-1603375"/>
              <a:ext cx="1236663" cy="1427163"/>
            </a:xfrm>
            <a:custGeom>
              <a:gdLst>
                <a:gd fmla="*/ 205 w 329" name="T0"/>
                <a:gd fmla="*/ 379 h 379" name="T1"/>
                <a:gd fmla="*/ 202 w 329" name="T2"/>
                <a:gd fmla="*/ 378 h 379" name="T3"/>
                <a:gd fmla="*/ 200 w 329" name="T4"/>
                <a:gd fmla="*/ 370 h 379" name="T5"/>
                <a:gd fmla="*/ 316 w 329" name="T6"/>
                <a:gd fmla="*/ 201 h 379" name="T7"/>
                <a:gd fmla="*/ 3 w 329" name="T8"/>
                <a:gd fmla="*/ 10 h 379" name="T9"/>
                <a:gd fmla="*/ 1 w 329" name="T10"/>
                <a:gd fmla="*/ 3 h 379" name="T11"/>
                <a:gd fmla="*/ 9 w 329" name="T12"/>
                <a:gd fmla="*/ 1 h 379" name="T13"/>
                <a:gd fmla="*/ 327 w 329" name="T14"/>
                <a:gd fmla="*/ 195 h 379" name="T15"/>
                <a:gd fmla="*/ 329 w 329" name="T16"/>
                <a:gd fmla="*/ 198 h 379" name="T17"/>
                <a:gd fmla="*/ 328 w 329" name="T18"/>
                <a:gd fmla="*/ 202 h 379" name="T19"/>
                <a:gd fmla="*/ 209 w 329" name="T20"/>
                <a:gd fmla="*/ 376 h 379" name="T21"/>
                <a:gd fmla="*/ 205 w 329" name="T22"/>
                <a:gd fmla="*/ 379 h 379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379" w="329">
                  <a:moveTo>
                    <a:pt x="205" y="379"/>
                  </a:moveTo>
                  <a:cubicBezTo>
                    <a:pt x="204" y="379"/>
                    <a:pt x="203" y="378"/>
                    <a:pt x="202" y="378"/>
                  </a:cubicBezTo>
                  <a:cubicBezTo>
                    <a:pt x="199" y="376"/>
                    <a:pt x="199" y="373"/>
                    <a:pt x="200" y="370"/>
                  </a:cubicBezTo>
                  <a:cubicBezTo>
                    <a:pt x="316" y="201"/>
                    <a:pt x="316" y="201"/>
                    <a:pt x="316" y="201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0" y="9"/>
                    <a:pt x="0" y="6"/>
                    <a:pt x="1" y="3"/>
                  </a:cubicBezTo>
                  <a:cubicBezTo>
                    <a:pt x="3" y="1"/>
                    <a:pt x="6" y="0"/>
                    <a:pt x="9" y="1"/>
                  </a:cubicBezTo>
                  <a:cubicBezTo>
                    <a:pt x="327" y="195"/>
                    <a:pt x="327" y="195"/>
                    <a:pt x="327" y="195"/>
                  </a:cubicBezTo>
                  <a:cubicBezTo>
                    <a:pt x="328" y="195"/>
                    <a:pt x="329" y="197"/>
                    <a:pt x="329" y="198"/>
                  </a:cubicBezTo>
                  <a:cubicBezTo>
                    <a:pt x="329" y="200"/>
                    <a:pt x="329" y="201"/>
                    <a:pt x="328" y="202"/>
                  </a:cubicBezTo>
                  <a:cubicBezTo>
                    <a:pt x="209" y="376"/>
                    <a:pt x="209" y="376"/>
                    <a:pt x="209" y="376"/>
                  </a:cubicBezTo>
                  <a:cubicBezTo>
                    <a:pt x="208" y="378"/>
                    <a:pt x="206" y="379"/>
                    <a:pt x="205" y="37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" name="Freeform 21"/>
            <p:cNvSpPr/>
            <p:nvPr/>
          </p:nvSpPr>
          <p:spPr bwMode="auto">
            <a:xfrm>
              <a:off x="4717155" y="-2128184"/>
              <a:ext cx="526618" cy="1281314"/>
            </a:xfrm>
            <a:custGeom>
              <a:gdLst>
                <a:gd fmla="*/ 97 w 141" name="T0"/>
                <a:gd fmla="*/ 661 h 661" name="T1"/>
                <a:gd fmla="*/ 92 w 141" name="T2"/>
                <a:gd fmla="*/ 657 h 661" name="T3"/>
                <a:gd fmla="*/ 8 w 141" name="T4"/>
                <a:gd fmla="*/ 341 h 661" name="T5"/>
                <a:gd fmla="*/ 9 w 141" name="T6"/>
                <a:gd fmla="*/ 335 h 661" name="T7"/>
                <a:gd fmla="*/ 128 w 141" name="T8"/>
                <a:gd fmla="*/ 218 h 661" name="T9"/>
                <a:gd fmla="*/ 1 w 141" name="T10"/>
                <a:gd fmla="*/ 9 h 661" name="T11"/>
                <a:gd fmla="*/ 3 w 141" name="T12"/>
                <a:gd fmla="*/ 1 h 661" name="T13"/>
                <a:gd fmla="*/ 10 w 141" name="T14"/>
                <a:gd fmla="*/ 3 h 661" name="T15"/>
                <a:gd fmla="*/ 140 w 141" name="T16"/>
                <a:gd fmla="*/ 216 h 661" name="T17"/>
                <a:gd fmla="*/ 139 w 141" name="T18"/>
                <a:gd fmla="*/ 223 h 661" name="T19"/>
                <a:gd fmla="*/ 19 w 141" name="T20"/>
                <a:gd fmla="*/ 341 h 661" name="T21"/>
                <a:gd fmla="*/ 102 w 141" name="T22"/>
                <a:gd fmla="*/ 654 h 661" name="T23"/>
                <a:gd fmla="*/ 99 w 141" name="T24"/>
                <a:gd fmla="*/ 660 h 661" name="T25"/>
                <a:gd fmla="*/ 97 w 141" name="T26"/>
                <a:gd fmla="*/ 661 h 661" name="T27"/>
                <a:gd fmla="*/ 1314 w 10000" name="connsiteX0"/>
                <a:gd fmla="*/ 5187 h 5187" name="connsiteY0"/>
                <a:gd fmla="*/ 528 w 10000" name="connsiteX1"/>
                <a:gd fmla="*/ 5187 h 5187" name="connsiteY1"/>
                <a:gd fmla="*/ 599 w 10000" name="connsiteX2"/>
                <a:gd fmla="*/ 5094 h 5187" name="connsiteY2"/>
                <a:gd fmla="*/ 9097 w 10000" name="connsiteX3"/>
                <a:gd fmla="*/ 3312 h 5187" name="connsiteY3"/>
                <a:gd fmla="*/ 28 w 10000" name="connsiteX4"/>
                <a:gd fmla="*/ 128 h 5187" name="connsiteY4"/>
                <a:gd fmla="*/ 171 w 10000" name="connsiteX5"/>
                <a:gd fmla="*/ 6 h 5187" name="connsiteY5"/>
                <a:gd fmla="*/ 671 w 10000" name="connsiteX6"/>
                <a:gd fmla="*/ 36 h 5187" name="connsiteY6"/>
                <a:gd fmla="*/ 9954 w 10000" name="connsiteX7"/>
                <a:gd fmla="*/ 3282 h 5187" name="connsiteY7"/>
                <a:gd fmla="*/ 9882 w 10000" name="connsiteX8"/>
                <a:gd fmla="*/ 3389 h 5187" name="connsiteY8"/>
                <a:gd fmla="*/ 1314 w 10000" name="connsiteX9"/>
                <a:gd fmla="*/ 5187 h 5187" name="connsiteY9"/>
                <a:gd fmla="*/ 1314 w 10000" name="connsiteX10"/>
                <a:gd fmla="*/ 5000 h 9640" name="connsiteY10"/>
                <a:gd fmla="*/ 7240 w 10000" name="connsiteX11"/>
                <a:gd fmla="*/ 9596 h 10195" name="connsiteY11"/>
                <a:gd fmla="*/ 6978 w 9932" name="connsiteX12"/>
                <a:gd fmla="*/ 9976 h 10301" name="connsiteY1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b="b" l="l" r="r" t="t"/>
              <a:pathLst>
                <a:path h="5187" w="10000">
                  <a:moveTo>
                    <a:pt x="1314" y="5187"/>
                  </a:moveTo>
                  <a:lnTo>
                    <a:pt x="528" y="5187"/>
                  </a:lnTo>
                  <a:cubicBezTo>
                    <a:pt x="456" y="5156"/>
                    <a:pt x="528" y="5124"/>
                    <a:pt x="599" y="5094"/>
                  </a:cubicBezTo>
                  <a:lnTo>
                    <a:pt x="9097" y="3312"/>
                  </a:lnTo>
                  <a:lnTo>
                    <a:pt x="28" y="128"/>
                  </a:lnTo>
                  <a:cubicBezTo>
                    <a:pt x="-43" y="83"/>
                    <a:pt x="28" y="36"/>
                    <a:pt x="171" y="6"/>
                  </a:cubicBezTo>
                  <a:cubicBezTo>
                    <a:pt x="386" y="-9"/>
                    <a:pt x="599" y="6"/>
                    <a:pt x="671" y="36"/>
                  </a:cubicBezTo>
                  <a:lnTo>
                    <a:pt x="9954" y="3282"/>
                  </a:lnTo>
                  <a:cubicBezTo>
                    <a:pt x="10025" y="3312"/>
                    <a:pt x="10025" y="3358"/>
                    <a:pt x="9882" y="3389"/>
                  </a:cubicBezTo>
                  <a:lnTo>
                    <a:pt x="1314" y="518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62" name="矩形 61"/>
          <p:cNvSpPr/>
          <p:nvPr/>
        </p:nvSpPr>
        <p:spPr>
          <a:xfrm>
            <a:off x="1447800" y="3395557"/>
            <a:ext cx="3733800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mtClean="0" sz="1400">
                <a:solidFill>
                  <a:schemeClr val="accent1"/>
                </a:solidFill>
                <a:cs typeface="+mn-ea"/>
                <a:sym typeface="+mn-lt"/>
              </a:rPr>
              <a:t>沟通就是思想和情感在个人或群体间传递</a:t>
            </a:r>
          </a:p>
          <a:p>
            <a:pPr>
              <a:lnSpc>
                <a:spcPct val="150000"/>
              </a:lnSpc>
            </a:pPr>
            <a:r>
              <a:rPr altLang="en-US" lang="zh-CN" smtClean="0" sz="1400">
                <a:solidFill>
                  <a:schemeClr val="accent1"/>
                </a:solidFill>
                <a:cs typeface="+mn-ea"/>
                <a:sym typeface="+mn-lt"/>
              </a:rPr>
              <a:t>并达成共同协议的过程</a:t>
            </a:r>
          </a:p>
        </p:txBody>
      </p:sp>
    </p:spTree>
    <p:extLst>
      <p:ext uri="{BB962C8B-B14F-4D97-AF65-F5344CB8AC3E}">
        <p14:creationId val="1831198969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60000" fill="hold" grpId="0" id="5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7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8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3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6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9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2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</p:stCondLst>
                      <p:childTnLst>
                        <p:par>
                          <p:cTn fill="hold" id="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 nodeType="clickPar">
                      <p:stCondLst>
                        <p:cond delay="indefinite"/>
                      </p:stCondLst>
                      <p:childTnLst>
                        <p:par>
                          <p:cTn fill="hold" id="2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5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autoRev="1" dur="500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autoRev="1" decel="50000" dur="500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from="(-#ppt_h/2)" to="(#ppt_y)" valueType="num">
                                      <p:cBhvr>
                                        <p:cTn dur="1000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dur="1000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6" nodeType="clickPar">
                      <p:stCondLst>
                        <p:cond delay="indefinite"/>
                      </p:stCondLst>
                      <p:childTnLst>
                        <p:par>
                          <p:cTn fill="hold" id="3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8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1" nodeType="clickPar">
                      <p:stCondLst>
                        <p:cond delay="indefinite"/>
                      </p:stCondLst>
                      <p:childTnLst>
                        <p:par>
                          <p:cTn fill="hold" id="4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7" nodeType="clickPar">
                      <p:stCondLst>
                        <p:cond delay="indefinite"/>
                      </p:stCondLst>
                      <p:childTnLst>
                        <p:par>
                          <p:cTn fill="hold" id="4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9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3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4" nodeType="clickPar">
                      <p:stCondLst>
                        <p:cond delay="indefinite"/>
                      </p:stCondLst>
                      <p:childTnLst>
                        <p:par>
                          <p:cTn fill="hold" id="5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6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8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9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0" nodeType="clickPar">
                      <p:stCondLst>
                        <p:cond delay="indefinite"/>
                      </p:stCondLst>
                      <p:childTnLst>
                        <p:par>
                          <p:cTn fill="hold" id="6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62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4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5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6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2"/>
      <p:bldP grpId="0" spid="24"/>
      <p:bldP grpId="0" spid="25"/>
      <p:bldP grpId="0" spid="27"/>
      <p:bldP grpId="0" spid="28"/>
      <p:bldP grpId="0" spid="34"/>
      <p:bldP grpId="0" spid="35"/>
      <p:bldP grpId="0" spid="36"/>
      <p:bldP grpId="0" spid="37"/>
      <p:bldP grpId="0" spid="62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Freeform 6"/>
          <p:cNvSpPr/>
          <p:nvPr/>
        </p:nvSpPr>
        <p:spPr bwMode="auto">
          <a:xfrm flipV="1" rot="5400000">
            <a:off x="-1692974" y="1458310"/>
            <a:ext cx="5157710" cy="2211599"/>
          </a:xfrm>
          <a:custGeom>
            <a:gdLst>
              <a:gd fmla="*/ 0 w 964" name="T0"/>
              <a:gd fmla="*/ 207 h 318" name="T1"/>
              <a:gd fmla="*/ 964 w 964" name="T2"/>
              <a:gd fmla="*/ 176 h 318" name="T3"/>
              <a:gd fmla="*/ 964 w 964" name="T4"/>
              <a:gd fmla="*/ 318 h 318" name="T5"/>
              <a:gd fmla="*/ 915 w 964" name="T6"/>
              <a:gd fmla="*/ 213 h 318" name="T7"/>
              <a:gd fmla="*/ 0 w 964" name="T8"/>
              <a:gd fmla="*/ 251 h 318" name="T9"/>
              <a:gd fmla="*/ 0 w 964" name="T10"/>
              <a:gd fmla="*/ 207 h 318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318" w="964">
                <a:moveTo>
                  <a:pt x="0" y="207"/>
                </a:moveTo>
                <a:cubicBezTo>
                  <a:pt x="398" y="19"/>
                  <a:pt x="778" y="0"/>
                  <a:pt x="964" y="176"/>
                </a:cubicBezTo>
                <a:cubicBezTo>
                  <a:pt x="964" y="318"/>
                  <a:pt x="964" y="318"/>
                  <a:pt x="964" y="318"/>
                </a:cubicBezTo>
                <a:cubicBezTo>
                  <a:pt x="955" y="279"/>
                  <a:pt x="939" y="244"/>
                  <a:pt x="915" y="213"/>
                </a:cubicBezTo>
                <a:cubicBezTo>
                  <a:pt x="768" y="13"/>
                  <a:pt x="384" y="37"/>
                  <a:pt x="0" y="251"/>
                </a:cubicBezTo>
                <a:lnTo>
                  <a:pt x="0" y="2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2" name="Freeform 7"/>
          <p:cNvSpPr/>
          <p:nvPr/>
        </p:nvSpPr>
        <p:spPr bwMode="auto">
          <a:xfrm flipV="1" rot="5400000">
            <a:off x="1882706" y="-1876212"/>
            <a:ext cx="5396974" cy="9119905"/>
          </a:xfrm>
          <a:custGeom>
            <a:gdLst>
              <a:gd fmla="*/ 855 w 1009" name="T0"/>
              <a:gd fmla="*/ 185 h 1310" name="T1"/>
              <a:gd fmla="*/ 419 w 1009" name="T2"/>
              <a:gd fmla="*/ 1090 h 1310" name="T3"/>
              <a:gd fmla="*/ 0 w 1009" name="T4"/>
              <a:gd fmla="*/ 1310 h 1310" name="T5"/>
              <a:gd fmla="*/ 0 w 1009" name="T6"/>
              <a:gd fmla="*/ 241 h 1310" name="T7"/>
              <a:gd fmla="*/ 855 w 1009" name="T8"/>
              <a:gd fmla="*/ 185 h 1310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1310" w="1009">
                <a:moveTo>
                  <a:pt x="855" y="185"/>
                </a:moveTo>
                <a:cubicBezTo>
                  <a:pt x="1009" y="394"/>
                  <a:pt x="814" y="799"/>
                  <a:pt x="419" y="1090"/>
                </a:cubicBezTo>
                <a:cubicBezTo>
                  <a:pt x="281" y="1191"/>
                  <a:pt x="136" y="1266"/>
                  <a:pt x="0" y="1310"/>
                </a:cubicBezTo>
                <a:cubicBezTo>
                  <a:pt x="0" y="241"/>
                  <a:pt x="0" y="241"/>
                  <a:pt x="0" y="241"/>
                </a:cubicBezTo>
                <a:cubicBezTo>
                  <a:pt x="355" y="30"/>
                  <a:pt x="719" y="0"/>
                  <a:pt x="855" y="185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7" name="任意多边形 16"/>
          <p:cNvSpPr/>
          <p:nvPr/>
        </p:nvSpPr>
        <p:spPr bwMode="auto">
          <a:xfrm flipV="1" rot="5400000">
            <a:off x="4287128" y="288946"/>
            <a:ext cx="3861414" cy="5846622"/>
          </a:xfrm>
          <a:custGeom>
            <a:gdLst>
              <a:gd fmla="*/ 0 w 3861414" name="connsiteX0"/>
              <a:gd fmla="*/ 5846622 h 5846622" name="connsiteY0"/>
              <a:gd fmla="*/ 783121 w 3861414" name="connsiteX1"/>
              <a:gd fmla="*/ 5846622 h 5846622" name="connsiteY1"/>
              <a:gd fmla="*/ 1004343 w 3861414" name="connsiteX2"/>
              <a:gd fmla="*/ 5643334 h 5846622" name="connsiteY2"/>
              <a:gd fmla="*/ 3861414 w 3861414" name="connsiteX3"/>
              <a:gd fmla="*/ 1287320 h 5846622" name="connsiteY3"/>
              <a:gd fmla="*/ 3861414 w 3861414" name="connsiteX4"/>
              <a:gd fmla="*/ 0 h 5846622" name="connsiteY4"/>
              <a:gd fmla="*/ 993642 w 3861414" name="connsiteX5"/>
              <a:gd fmla="*/ 5010111 h 5846622" name="connsiteY5"/>
              <a:gd fmla="*/ 135072 w 3861414" name="connsiteX6"/>
              <a:gd fmla="*/ 5747561 h 5846622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5846622" w="3861414">
                <a:moveTo>
                  <a:pt x="0" y="5846622"/>
                </a:moveTo>
                <a:lnTo>
                  <a:pt x="783121" y="5846622"/>
                </a:lnTo>
                <a:lnTo>
                  <a:pt x="1004343" y="5643334"/>
                </a:lnTo>
                <a:cubicBezTo>
                  <a:pt x="2384725" y="4335138"/>
                  <a:pt x="3385236" y="2748603"/>
                  <a:pt x="3861414" y="1287320"/>
                </a:cubicBezTo>
                <a:lnTo>
                  <a:pt x="3861414" y="0"/>
                </a:lnTo>
                <a:cubicBezTo>
                  <a:pt x="3615299" y="1586535"/>
                  <a:pt x="2571987" y="3500119"/>
                  <a:pt x="993642" y="5010111"/>
                </a:cubicBezTo>
                <a:cubicBezTo>
                  <a:pt x="710744" y="5281492"/>
                  <a:pt x="423331" y="5527431"/>
                  <a:pt x="135072" y="574756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  <a:noAutofit/>
          </a:bodyPr>
          <a:lstStyle/>
          <a:p>
            <a:endParaRPr altLang="en-US" lang="zh-CN"/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AEACC2AE-F861-4390-BAAD-7B900764E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729438"/>
            <a:ext cx="5105400" cy="830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algn="ctr" cap="flat" w="9525">
                <a:solidFill>
                  <a:srgbClr val="000000"/>
                </a:solidFill>
                <a:prstDash val="solid"/>
                <a:miter lim="800000"/>
                <a:headEnd len="med" type="none" w="med"/>
                <a:tailEnd len="med" type="none" w="med"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marL="342900"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1pPr>
            <a:lvl2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2pPr>
            <a:lvl3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3pPr>
            <a:lvl4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4pPr>
            <a:lvl5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9pPr>
          </a:lstStyle>
          <a:p>
            <a:pPr>
              <a:spcBef>
                <a:spcPct val="50000"/>
              </a:spcBef>
              <a:buSzTx/>
              <a:buFont charset="2" panose="05030102010509060703" pitchFamily="18" typeface="Webdings"/>
              <a:buNone/>
            </a:pPr>
            <a:r>
              <a:rPr altLang="ru-RU" b="1" lang="zh-CN" smtClean="0" spc="600" sz="5400">
                <a:solidFill>
                  <a:schemeClr val="accent1"/>
                </a:solidFill>
                <a:latin typeface="+mj-ea"/>
                <a:ea typeface="+mj-ea"/>
              </a:rPr>
              <a:t>如何理解沟通 </a:t>
            </a:r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AEACC2AE-F861-4390-BAAD-7B900764E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123950"/>
            <a:ext cx="2442321" cy="68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algn="ctr" cap="flat" w="9525">
                <a:solidFill>
                  <a:srgbClr val="000000"/>
                </a:solidFill>
                <a:prstDash val="solid"/>
                <a:miter lim="800000"/>
                <a:headEnd len="med" type="none" w="med"/>
                <a:tailEnd len="med" type="none" w="med"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marL="342900"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1pPr>
            <a:lvl2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2pPr>
            <a:lvl3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3pPr>
            <a:lvl4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4pPr>
            <a:lvl5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9pPr>
          </a:lstStyle>
          <a:p>
            <a:pPr>
              <a:spcBef>
                <a:spcPct val="50000"/>
              </a:spcBef>
              <a:buSzTx/>
              <a:buFont charset="2" panose="05030102010509060703" pitchFamily="18" typeface="Webdings"/>
              <a:buNone/>
            </a:pPr>
            <a:r>
              <a:rPr altLang="en-US" lang="zh-CN" smtClean="0" spc="300" sz="4000">
                <a:solidFill>
                  <a:schemeClr val="accent1"/>
                </a:solidFill>
                <a:latin typeface="+mj-ea"/>
                <a:ea typeface="+mj-ea"/>
              </a:rPr>
              <a:t>第一部分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D781D51C-A0E2-46FA-8EB3-DBDE38D7855D}"/>
              </a:ext>
            </a:extLst>
          </p:cNvPr>
          <p:cNvSpPr/>
          <p:nvPr/>
        </p:nvSpPr>
        <p:spPr>
          <a:xfrm>
            <a:off x="1524000" y="2639373"/>
            <a:ext cx="4800600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 sz="1200">
                <a:solidFill>
                  <a:schemeClr val="accent1"/>
                </a:solidFill>
              </a:rPr>
              <a:t>communication skills training course workplace communication skills training course workplace communication skills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D781D51C-A0E2-46FA-8EB3-DBDE38D7855D}"/>
              </a:ext>
            </a:extLst>
          </p:cNvPr>
          <p:cNvSpPr/>
          <p:nvPr/>
        </p:nvSpPr>
        <p:spPr>
          <a:xfrm>
            <a:off x="1524000" y="3158128"/>
            <a:ext cx="3230880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mtClean="0" sz="2000">
                <a:solidFill>
                  <a:schemeClr val="accent1"/>
                </a:solidFill>
                <a:latin charset="-122" panose="00020600040101010101" pitchFamily="18" typeface="汉仪锐智W"/>
                <a:ea charset="-122" panose="00020600040101010101" pitchFamily="18" typeface="汉仪锐智W"/>
              </a:rPr>
              <a:t>COMMUNICATION SKILLS</a:t>
            </a:r>
          </a:p>
        </p:txBody>
      </p:sp>
    </p:spTree>
    <p:extLst>
      <p:ext uri="{BB962C8B-B14F-4D97-AF65-F5344CB8AC3E}">
        <p14:creationId val="2228938184"/>
      </p:ext>
    </p:extLst>
  </p:cSld>
  <p:clrMapOvr>
    <a:masterClrMapping/>
  </p:clrMapOvr>
  <mc:AlternateContent>
    <mc:Choice Requires="p14">
      <p:transition p14:dur="1200" spd="slow">
        <p14:prism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60000" fill="hold" grpId="0" id="5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3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6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 nodeType="clickPar">
                      <p:stCondLst>
                        <p:cond delay="indefinite"/>
                      </p:stCondLst>
                      <p:childTnLst>
                        <p:par>
                          <p:cTn fill="hold" id="1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6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8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 nodeType="clickPar">
                      <p:stCondLst>
                        <p:cond delay="indefinite"/>
                      </p:stCondLst>
                      <p:childTnLst>
                        <p:par>
                          <p:cTn fill="hold" id="3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1"/>
      <p:bldP grpId="0" spid="12"/>
      <p:bldP grpId="0" spid="17"/>
      <p:bldP grpId="0" spid="13"/>
      <p:bldP grpId="0" spid="14"/>
      <p:bldP grpId="0" spid="15"/>
      <p:bldP grpId="0" spid="16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0" name="组合 9"/>
          <p:cNvGrpSpPr/>
          <p:nvPr/>
        </p:nvGrpSpPr>
        <p:grpSpPr>
          <a:xfrm>
            <a:off x="783769" y="1336714"/>
            <a:ext cx="7369631" cy="386337"/>
            <a:chOff x="996241" y="5385680"/>
            <a:chExt cx="7416824" cy="823912"/>
          </a:xfrm>
          <a:solidFill>
            <a:schemeClr val="accent1"/>
          </a:solidFill>
        </p:grpSpPr>
        <p:sp>
          <p:nvSpPr>
            <p:cNvPr id="11" name="矩形 10"/>
            <p:cNvSpPr/>
            <p:nvPr/>
          </p:nvSpPr>
          <p:spPr>
            <a:xfrm>
              <a:off x="996241" y="5385680"/>
              <a:ext cx="7416824" cy="823912"/>
            </a:xfrm>
            <a:prstGeom prst="rect">
              <a:avLst/>
            </a:prstGeom>
            <a:grpFill/>
            <a:ln w="76200">
              <a:miter lim="800000"/>
            </a:ln>
            <a:effectLst/>
          </p:spPr>
          <p:txBody>
            <a:bodyPr anchor="ctr" wrap="none">
              <a:flatTx/>
            </a:bodyPr>
            <a:lstStyle/>
            <a:p>
              <a:pPr algn="ctr"/>
              <a:endParaRPr altLang="en-US" kumimoji="1" lang="zh-CN" sz="21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2" name="Text Box 4"/>
            <p:cNvSpPr txBox="1">
              <a:spLocks noChangeArrowheads="1"/>
            </p:cNvSpPr>
            <p:nvPr/>
          </p:nvSpPr>
          <p:spPr bwMode="auto">
            <a:xfrm>
              <a:off x="1111731" y="5422015"/>
              <a:ext cx="7103552" cy="738419"/>
            </a:xfrm>
            <a:prstGeom prst="rect">
              <a:avLst/>
            </a:prstGeom>
            <a:grpFill/>
            <a:ln w="76200">
              <a:miter lim="800000"/>
            </a:ln>
            <a:effectLst/>
          </p:spPr>
          <p:txBody>
            <a:bodyPr anchor="ctr" wrap="none">
              <a:flatTx/>
            </a:bodyPr>
            <a:lstStyle>
              <a:defPPr>
                <a:defRPr lang="en-US"/>
              </a:defPPr>
              <a:lvl1pPr algn="ctr">
                <a:defRPr kumimoji="1" sz="2400">
                  <a:solidFill>
                    <a:schemeClr val="bg1"/>
                  </a:solidFill>
                  <a:latin charset="0" panose="020b0806030902050204" pitchFamily="34" typeface="Impact"/>
                  <a:ea charset="-122" panose="020b0503020204020204" pitchFamily="34" typeface="微软雅黑"/>
                </a:defRPr>
              </a:lvl1pPr>
            </a:lstStyle>
            <a:p>
              <a:r>
                <a:rPr altLang="en-US" lang="zh-CN" smtClean="0" sz="2100">
                  <a:latin typeface="+mn-lt"/>
                  <a:ea typeface="+mn-ea"/>
                  <a:cs typeface="+mn-ea"/>
                  <a:sym typeface="+mn-lt"/>
                </a:rPr>
                <a:t>理解沟通能力</a:t>
              </a: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4384297" y="1962150"/>
            <a:ext cx="3712029" cy="491893"/>
            <a:chOff x="996241" y="5385680"/>
            <a:chExt cx="7416824" cy="1049023"/>
          </a:xfrm>
          <a:solidFill>
            <a:schemeClr val="accent1"/>
          </a:solidFill>
        </p:grpSpPr>
        <p:sp>
          <p:nvSpPr>
            <p:cNvPr id="15" name="矩形 14"/>
            <p:cNvSpPr/>
            <p:nvPr/>
          </p:nvSpPr>
          <p:spPr>
            <a:xfrm>
              <a:off x="996241" y="5385680"/>
              <a:ext cx="7416824" cy="1049023"/>
            </a:xfrm>
            <a:prstGeom prst="rect">
              <a:avLst/>
            </a:prstGeom>
            <a:solidFill>
              <a:schemeClr val="accent2"/>
            </a:solidFill>
            <a:ln w="76200">
              <a:miter lim="800000"/>
            </a:ln>
            <a:effectLst/>
          </p:spPr>
          <p:txBody>
            <a:bodyPr anchor="ctr" wrap="none">
              <a:flatTx/>
            </a:bodyPr>
            <a:lstStyle/>
            <a:p>
              <a:pPr algn="ctr"/>
              <a:endParaRPr altLang="en-US" kumimoji="1" lang="zh-CN" sz="20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6" name="Text Box 4"/>
            <p:cNvSpPr txBox="1">
              <a:spLocks noChangeArrowheads="1"/>
            </p:cNvSpPr>
            <p:nvPr/>
          </p:nvSpPr>
          <p:spPr bwMode="auto">
            <a:xfrm>
              <a:off x="1905516" y="5540978"/>
              <a:ext cx="5708077" cy="738419"/>
            </a:xfrm>
            <a:prstGeom prst="rect">
              <a:avLst/>
            </a:prstGeom>
            <a:noFill/>
            <a:ln w="76200">
              <a:miter lim="800000"/>
            </a:ln>
            <a:effectLst/>
          </p:spPr>
          <p:txBody>
            <a:bodyPr anchor="ctr" wrap="none">
              <a:flatTx/>
            </a:bodyPr>
            <a:lstStyle>
              <a:defPPr>
                <a:defRPr lang="en-US"/>
              </a:defPPr>
              <a:lvl1pPr algn="ctr">
                <a:defRPr kumimoji="1" sz="2400">
                  <a:solidFill>
                    <a:schemeClr val="bg1"/>
                  </a:solidFill>
                  <a:latin charset="0" panose="020b0806030902050204" pitchFamily="34" typeface="Impact"/>
                  <a:ea charset="-122" panose="020b0503020204020204" pitchFamily="34" typeface="微软雅黑"/>
                </a:defRPr>
              </a:lvl1pPr>
            </a:lstStyle>
            <a:p>
              <a:r>
                <a:rPr altLang="en-US" lang="zh-CN">
                  <a:latin typeface="+mn-lt"/>
                  <a:ea typeface="+mn-ea"/>
                  <a:cs typeface="+mn-ea"/>
                  <a:sym typeface="+mn-lt"/>
                </a:rPr>
                <a:t>为了设定的目标</a:t>
              </a:r>
            </a:p>
          </p:txBody>
        </p:sp>
      </p:grpSp>
      <p:sp>
        <p:nvSpPr>
          <p:cNvPr id="17" name="矩形 16"/>
          <p:cNvSpPr/>
          <p:nvPr/>
        </p:nvSpPr>
        <p:spPr>
          <a:xfrm>
            <a:off x="4343400" y="2347385"/>
            <a:ext cx="3962400" cy="1554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altLang="en-US" lang="zh-CN" sz="1600">
                <a:cs typeface="+mn-ea"/>
                <a:sym typeface="+mn-lt"/>
              </a:rPr>
              <a:t>沟通是双向的，为了设定的目标，把信息思想和情感在个人或群体间传递，并达成共同协议的过程</a:t>
            </a:r>
          </a:p>
        </p:txBody>
      </p:sp>
      <p:sp>
        <p:nvSpPr>
          <p:cNvPr id="19" name="矩形 18"/>
          <p:cNvSpPr/>
          <p:nvPr/>
        </p:nvSpPr>
        <p:spPr>
          <a:xfrm>
            <a:off x="812267" y="1962150"/>
            <a:ext cx="1373059" cy="49189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lang="zh-CN" sz="2400">
                <a:cs typeface="+mn-ea"/>
                <a:sym typeface="+mn-lt"/>
              </a:rPr>
              <a:t>信息</a:t>
            </a:r>
          </a:p>
        </p:txBody>
      </p:sp>
      <p:sp>
        <p:nvSpPr>
          <p:cNvPr id="20" name="矩形 19"/>
          <p:cNvSpPr/>
          <p:nvPr/>
        </p:nvSpPr>
        <p:spPr>
          <a:xfrm>
            <a:off x="812267" y="3143063"/>
            <a:ext cx="1373059" cy="49189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lang="zh-CN" sz="2400">
                <a:cs typeface="+mn-ea"/>
                <a:sym typeface="+mn-lt"/>
              </a:rPr>
              <a:t>反馈</a:t>
            </a:r>
          </a:p>
        </p:txBody>
      </p:sp>
      <p:sp>
        <p:nvSpPr>
          <p:cNvPr id="21" name="矩形 20"/>
          <p:cNvSpPr/>
          <p:nvPr/>
        </p:nvSpPr>
        <p:spPr>
          <a:xfrm>
            <a:off x="2544490" y="1983091"/>
            <a:ext cx="1417910" cy="49189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lang="zh-CN" smtClean="0" sz="2400">
                <a:cs typeface="+mn-ea"/>
                <a:sym typeface="+mn-lt"/>
              </a:rPr>
              <a:t>传送</a:t>
            </a:r>
          </a:p>
        </p:txBody>
      </p:sp>
      <p:sp>
        <p:nvSpPr>
          <p:cNvPr id="22" name="矩形 21"/>
          <p:cNvSpPr/>
          <p:nvPr/>
        </p:nvSpPr>
        <p:spPr>
          <a:xfrm>
            <a:off x="2544490" y="3146657"/>
            <a:ext cx="1417910" cy="49189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lang="zh-CN" smtClean="0" sz="2400">
                <a:cs typeface="+mn-ea"/>
                <a:sym typeface="+mn-lt"/>
              </a:rPr>
              <a:t>接收</a:t>
            </a:r>
          </a:p>
        </p:txBody>
      </p:sp>
    </p:spTree>
    <p:extLst>
      <p:ext uri="{BB962C8B-B14F-4D97-AF65-F5344CB8AC3E}">
        <p14:creationId val="901145032"/>
      </p:ext>
    </p:extLst>
  </p:cSld>
  <p:clrMapOvr>
    <a:masterClrMapping/>
  </p:clrMapOvr>
  <mc:AlternateContent>
    <mc:Choice Requires="p14">
      <p:transition p14:dur="1250" spd="slow">
        <p14:switch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 nodeType="clickPar">
                      <p:stCondLst>
                        <p:cond delay="indefinite"/>
                      </p:stCondLst>
                      <p:childTnLst>
                        <p:par>
                          <p:cTn fill="hold" id="2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4" nodeType="clickPar">
                      <p:stCondLst>
                        <p:cond delay="indefinite"/>
                      </p:stCondLst>
                      <p:childTnLst>
                        <p:par>
                          <p:cTn fill="hold" id="3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6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8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7"/>
      <p:bldP grpId="0" spid="19"/>
      <p:bldP grpId="0" spid="20"/>
      <p:bldP grpId="0" spid="21"/>
      <p:bldP grpId="0" spid="22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组合 2"/>
          <p:cNvGrpSpPr/>
          <p:nvPr/>
        </p:nvGrpSpPr>
        <p:grpSpPr>
          <a:xfrm>
            <a:off x="914401" y="1791093"/>
            <a:ext cx="2224528" cy="2593325"/>
            <a:chOff x="972032" y="1793618"/>
            <a:chExt cx="2224528" cy="2593325"/>
          </a:xfrm>
        </p:grpSpPr>
        <p:sp>
          <p:nvSpPr>
            <p:cNvPr id="2" name="矩形 1"/>
            <p:cNvSpPr/>
            <p:nvPr/>
          </p:nvSpPr>
          <p:spPr>
            <a:xfrm>
              <a:off x="972032" y="1793618"/>
              <a:ext cx="2224528" cy="259332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EC4E6A9B-0840-4C18-B1AC-172E781F7488}"/>
                </a:ext>
              </a:extLst>
            </p:cNvPr>
            <p:cNvSpPr/>
            <p:nvPr/>
          </p:nvSpPr>
          <p:spPr>
            <a:xfrm>
              <a:off x="1066800" y="1872539"/>
              <a:ext cx="2057401" cy="22860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原则一：讲出来</a:t>
              </a:r>
            </a:p>
            <a:p>
              <a:pPr>
                <a:lnSpc>
                  <a:spcPct val="150000"/>
                </a:lnSpc>
              </a:pPr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原则二：不攻击、不说教</a:t>
              </a:r>
            </a:p>
            <a:p>
              <a:pPr>
                <a:lnSpc>
                  <a:spcPct val="150000"/>
                </a:lnSpc>
              </a:pPr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原则三：互相尊重</a:t>
              </a:r>
            </a:p>
            <a:p>
              <a:pPr>
                <a:lnSpc>
                  <a:spcPct val="150000"/>
                </a:lnSpc>
              </a:pPr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原则四：绝不口出恶言</a:t>
              </a:r>
            </a:p>
            <a:p>
              <a:pPr>
                <a:lnSpc>
                  <a:spcPct val="150000"/>
                </a:lnSpc>
              </a:pPr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原则五：不说不该说的话</a:t>
              </a:r>
            </a:p>
            <a:p>
              <a:pPr>
                <a:lnSpc>
                  <a:spcPct val="150000"/>
                </a:lnSpc>
              </a:pPr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原则六：不能做决定的时候</a:t>
              </a:r>
            </a:p>
            <a:p>
              <a:pPr>
                <a:lnSpc>
                  <a:spcPct val="150000"/>
                </a:lnSpc>
              </a:pPr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原则七：不理性不要沟通</a:t>
              </a:r>
            </a:p>
            <a:p>
              <a:pPr>
                <a:lnSpc>
                  <a:spcPct val="150000"/>
                </a:lnSpc>
              </a:pPr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原则八：觉知</a:t>
              </a: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914400" y="1276350"/>
            <a:ext cx="7105169" cy="386337"/>
            <a:chOff x="996241" y="5385680"/>
            <a:chExt cx="7416824" cy="823912"/>
          </a:xfrm>
          <a:solidFill>
            <a:schemeClr val="accent1"/>
          </a:solidFill>
        </p:grpSpPr>
        <p:sp>
          <p:nvSpPr>
            <p:cNvPr id="5" name="矩形 4"/>
            <p:cNvSpPr/>
            <p:nvPr/>
          </p:nvSpPr>
          <p:spPr>
            <a:xfrm>
              <a:off x="996241" y="5385680"/>
              <a:ext cx="7416824" cy="823912"/>
            </a:xfrm>
            <a:prstGeom prst="rect">
              <a:avLst/>
            </a:prstGeom>
            <a:grpFill/>
            <a:ln w="76200">
              <a:miter lim="800000"/>
            </a:ln>
            <a:effectLst/>
          </p:spPr>
          <p:txBody>
            <a:bodyPr anchor="ctr" wrap="none">
              <a:flatTx/>
            </a:bodyPr>
            <a:lstStyle/>
            <a:p>
              <a:pPr algn="ctr"/>
              <a:endParaRPr altLang="en-US" kumimoji="1" lang="zh-CN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1111732" y="5422015"/>
              <a:ext cx="7103551" cy="738419"/>
            </a:xfrm>
            <a:prstGeom prst="rect">
              <a:avLst/>
            </a:prstGeom>
            <a:grpFill/>
            <a:ln w="76200">
              <a:miter lim="800000"/>
            </a:ln>
            <a:effectLst/>
          </p:spPr>
          <p:txBody>
            <a:bodyPr anchor="ctr" wrap="none">
              <a:flatTx/>
            </a:bodyPr>
            <a:lstStyle>
              <a:defPPr>
                <a:defRPr lang="en-US"/>
              </a:defPPr>
              <a:lvl1pPr algn="ctr">
                <a:defRPr kumimoji="1" sz="2400">
                  <a:solidFill>
                    <a:schemeClr val="bg1"/>
                  </a:solidFill>
                  <a:latin charset="0" panose="020b0806030902050204" pitchFamily="34" typeface="Impact"/>
                  <a:ea charset="-122" panose="020b0503020204020204" pitchFamily="34" typeface="微软雅黑"/>
                </a:defRPr>
              </a:lvl1pPr>
            </a:lstStyle>
            <a:p>
              <a:r>
                <a:rPr altLang="en-US" lang="zh-CN" sz="1800">
                  <a:latin typeface="+mn-lt"/>
                  <a:ea typeface="+mn-ea"/>
                  <a:cs typeface="+mn-ea"/>
                  <a:sym typeface="+mn-lt"/>
                </a:rPr>
                <a:t>情绪中不要沟通</a:t>
              </a:r>
            </a:p>
          </p:txBody>
        </p:sp>
      </p:grpSp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l="39780" r="10037"/>
          <a:stretch>
            <a:fillRect/>
          </a:stretch>
        </p:blipFill>
        <p:spPr>
          <a:xfrm>
            <a:off x="5980738" y="1807225"/>
            <a:ext cx="2038831" cy="2530732"/>
          </a:xfrm>
          <a:prstGeom prst="rect">
            <a:avLst/>
          </a:prstGeom>
        </p:spPr>
      </p:pic>
      <p:grpSp>
        <p:nvGrpSpPr>
          <p:cNvPr id="11" name="组合 10"/>
          <p:cNvGrpSpPr/>
          <p:nvPr/>
        </p:nvGrpSpPr>
        <p:grpSpPr>
          <a:xfrm>
            <a:off x="3447569" y="1807225"/>
            <a:ext cx="2224526" cy="2593325"/>
            <a:chOff x="972032" y="1793618"/>
            <a:chExt cx="2224526" cy="2593325"/>
          </a:xfrm>
        </p:grpSpPr>
        <p:sp>
          <p:nvSpPr>
            <p:cNvPr id="12" name="矩形 11"/>
            <p:cNvSpPr/>
            <p:nvPr/>
          </p:nvSpPr>
          <p:spPr>
            <a:xfrm>
              <a:off x="972032" y="1793618"/>
              <a:ext cx="2224526" cy="259332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EC4E6A9B-0840-4C18-B1AC-172E781F7488}"/>
                </a:ext>
              </a:extLst>
            </p:cNvPr>
            <p:cNvSpPr/>
            <p:nvPr/>
          </p:nvSpPr>
          <p:spPr>
            <a:xfrm>
              <a:off x="1139158" y="1856407"/>
              <a:ext cx="1890274" cy="20116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原则九：承认我错了</a:t>
              </a:r>
            </a:p>
            <a:p>
              <a:pPr>
                <a:lnSpc>
                  <a:spcPct val="150000"/>
                </a:lnSpc>
              </a:pPr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原则十：说对不起</a:t>
              </a:r>
            </a:p>
            <a:p>
              <a:pPr>
                <a:lnSpc>
                  <a:spcPct val="150000"/>
                </a:lnSpc>
              </a:pPr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原则十一：让奇迹发生</a:t>
              </a:r>
            </a:p>
            <a:p>
              <a:pPr>
                <a:lnSpc>
                  <a:spcPct val="150000"/>
                </a:lnSpc>
              </a:pPr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原则十二：爱</a:t>
              </a:r>
            </a:p>
            <a:p>
              <a:pPr>
                <a:lnSpc>
                  <a:spcPct val="150000"/>
                </a:lnSpc>
              </a:pPr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原则十三：等待转机</a:t>
              </a:r>
            </a:p>
            <a:p>
              <a:pPr>
                <a:lnSpc>
                  <a:spcPct val="150000"/>
                </a:lnSpc>
              </a:pPr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原则十四：耐心</a:t>
              </a:r>
            </a:p>
            <a:p>
              <a:pPr>
                <a:lnSpc>
                  <a:spcPct val="150000"/>
                </a:lnSpc>
              </a:pPr>
              <a:r>
                <a:rPr altLang="en-US" lang="zh-CN" sz="120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原则十五：智慧</a:t>
              </a:r>
            </a:p>
          </p:txBody>
        </p:sp>
      </p:grpSp>
    </p:spTree>
    <p:extLst>
      <p:ext uri="{BB962C8B-B14F-4D97-AF65-F5344CB8AC3E}">
        <p14:creationId val="3504345937"/>
      </p:ext>
    </p:extLst>
  </p:cSld>
  <p:clrMapOvr>
    <a:masterClrMapping/>
  </p:clrMapOvr>
  <mc:AlternateContent>
    <mc:Choice Requires="p14">
      <p:transition p14:dur="1250" spd="slow">
        <p14:switch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Freeform 6"/>
          <p:cNvSpPr/>
          <p:nvPr/>
        </p:nvSpPr>
        <p:spPr bwMode="auto">
          <a:xfrm flipV="1" rot="5400000">
            <a:off x="-1692974" y="1458310"/>
            <a:ext cx="5157710" cy="2211599"/>
          </a:xfrm>
          <a:custGeom>
            <a:gdLst>
              <a:gd fmla="*/ 0 w 964" name="T0"/>
              <a:gd fmla="*/ 207 h 318" name="T1"/>
              <a:gd fmla="*/ 964 w 964" name="T2"/>
              <a:gd fmla="*/ 176 h 318" name="T3"/>
              <a:gd fmla="*/ 964 w 964" name="T4"/>
              <a:gd fmla="*/ 318 h 318" name="T5"/>
              <a:gd fmla="*/ 915 w 964" name="T6"/>
              <a:gd fmla="*/ 213 h 318" name="T7"/>
              <a:gd fmla="*/ 0 w 964" name="T8"/>
              <a:gd fmla="*/ 251 h 318" name="T9"/>
              <a:gd fmla="*/ 0 w 964" name="T10"/>
              <a:gd fmla="*/ 207 h 318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318" w="964">
                <a:moveTo>
                  <a:pt x="0" y="207"/>
                </a:moveTo>
                <a:cubicBezTo>
                  <a:pt x="398" y="19"/>
                  <a:pt x="778" y="0"/>
                  <a:pt x="964" y="176"/>
                </a:cubicBezTo>
                <a:cubicBezTo>
                  <a:pt x="964" y="318"/>
                  <a:pt x="964" y="318"/>
                  <a:pt x="964" y="318"/>
                </a:cubicBezTo>
                <a:cubicBezTo>
                  <a:pt x="955" y="279"/>
                  <a:pt x="939" y="244"/>
                  <a:pt x="915" y="213"/>
                </a:cubicBezTo>
                <a:cubicBezTo>
                  <a:pt x="768" y="13"/>
                  <a:pt x="384" y="37"/>
                  <a:pt x="0" y="251"/>
                </a:cubicBezTo>
                <a:lnTo>
                  <a:pt x="0" y="2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2" name="Freeform 7"/>
          <p:cNvSpPr/>
          <p:nvPr/>
        </p:nvSpPr>
        <p:spPr bwMode="auto">
          <a:xfrm flipV="1" rot="5400000">
            <a:off x="1882706" y="-1876212"/>
            <a:ext cx="5396974" cy="9119905"/>
          </a:xfrm>
          <a:custGeom>
            <a:gdLst>
              <a:gd fmla="*/ 855 w 1009" name="T0"/>
              <a:gd fmla="*/ 185 h 1310" name="T1"/>
              <a:gd fmla="*/ 419 w 1009" name="T2"/>
              <a:gd fmla="*/ 1090 h 1310" name="T3"/>
              <a:gd fmla="*/ 0 w 1009" name="T4"/>
              <a:gd fmla="*/ 1310 h 1310" name="T5"/>
              <a:gd fmla="*/ 0 w 1009" name="T6"/>
              <a:gd fmla="*/ 241 h 1310" name="T7"/>
              <a:gd fmla="*/ 855 w 1009" name="T8"/>
              <a:gd fmla="*/ 185 h 1310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1310" w="1009">
                <a:moveTo>
                  <a:pt x="855" y="185"/>
                </a:moveTo>
                <a:cubicBezTo>
                  <a:pt x="1009" y="394"/>
                  <a:pt x="814" y="799"/>
                  <a:pt x="419" y="1090"/>
                </a:cubicBezTo>
                <a:cubicBezTo>
                  <a:pt x="281" y="1191"/>
                  <a:pt x="136" y="1266"/>
                  <a:pt x="0" y="1310"/>
                </a:cubicBezTo>
                <a:cubicBezTo>
                  <a:pt x="0" y="241"/>
                  <a:pt x="0" y="241"/>
                  <a:pt x="0" y="241"/>
                </a:cubicBezTo>
                <a:cubicBezTo>
                  <a:pt x="355" y="30"/>
                  <a:pt x="719" y="0"/>
                  <a:pt x="855" y="185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7" name="任意多边形 16"/>
          <p:cNvSpPr/>
          <p:nvPr/>
        </p:nvSpPr>
        <p:spPr bwMode="auto">
          <a:xfrm flipV="1" rot="5400000">
            <a:off x="4287128" y="288946"/>
            <a:ext cx="3861414" cy="5846622"/>
          </a:xfrm>
          <a:custGeom>
            <a:gdLst>
              <a:gd fmla="*/ 0 w 3861414" name="connsiteX0"/>
              <a:gd fmla="*/ 5846622 h 5846622" name="connsiteY0"/>
              <a:gd fmla="*/ 783121 w 3861414" name="connsiteX1"/>
              <a:gd fmla="*/ 5846622 h 5846622" name="connsiteY1"/>
              <a:gd fmla="*/ 1004343 w 3861414" name="connsiteX2"/>
              <a:gd fmla="*/ 5643334 h 5846622" name="connsiteY2"/>
              <a:gd fmla="*/ 3861414 w 3861414" name="connsiteX3"/>
              <a:gd fmla="*/ 1287320 h 5846622" name="connsiteY3"/>
              <a:gd fmla="*/ 3861414 w 3861414" name="connsiteX4"/>
              <a:gd fmla="*/ 0 h 5846622" name="connsiteY4"/>
              <a:gd fmla="*/ 993642 w 3861414" name="connsiteX5"/>
              <a:gd fmla="*/ 5010111 h 5846622" name="connsiteY5"/>
              <a:gd fmla="*/ 135072 w 3861414" name="connsiteX6"/>
              <a:gd fmla="*/ 5747561 h 5846622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5846622" w="3861414">
                <a:moveTo>
                  <a:pt x="0" y="5846622"/>
                </a:moveTo>
                <a:lnTo>
                  <a:pt x="783121" y="5846622"/>
                </a:lnTo>
                <a:lnTo>
                  <a:pt x="1004343" y="5643334"/>
                </a:lnTo>
                <a:cubicBezTo>
                  <a:pt x="2384725" y="4335138"/>
                  <a:pt x="3385236" y="2748603"/>
                  <a:pt x="3861414" y="1287320"/>
                </a:cubicBezTo>
                <a:lnTo>
                  <a:pt x="3861414" y="0"/>
                </a:lnTo>
                <a:cubicBezTo>
                  <a:pt x="3615299" y="1586535"/>
                  <a:pt x="2571987" y="3500119"/>
                  <a:pt x="993642" y="5010111"/>
                </a:cubicBezTo>
                <a:cubicBezTo>
                  <a:pt x="710744" y="5281492"/>
                  <a:pt x="423331" y="5527431"/>
                  <a:pt x="135072" y="574756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  <a:noAutofit/>
          </a:bodyPr>
          <a:lstStyle/>
          <a:p>
            <a:endParaRPr altLang="en-US" lang="zh-CN"/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AEACC2AE-F861-4390-BAAD-7B900764E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729438"/>
            <a:ext cx="5105400" cy="830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algn="ctr" cap="flat" w="9525">
                <a:solidFill>
                  <a:srgbClr val="000000"/>
                </a:solidFill>
                <a:prstDash val="solid"/>
                <a:miter lim="800000"/>
                <a:headEnd len="med" type="none" w="med"/>
                <a:tailEnd len="med" type="none" w="med"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marL="342900"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1pPr>
            <a:lvl2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2pPr>
            <a:lvl3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3pPr>
            <a:lvl4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4pPr>
            <a:lvl5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9pPr>
          </a:lstStyle>
          <a:p>
            <a:pPr>
              <a:spcBef>
                <a:spcPct val="50000"/>
              </a:spcBef>
              <a:buSzTx/>
              <a:buFont charset="2" panose="05030102010509060703" pitchFamily="18" typeface="Webdings"/>
              <a:buNone/>
            </a:pPr>
            <a:r>
              <a:rPr altLang="en-US" b="1" lang="zh-CN" smtClean="0" sz="5400">
                <a:solidFill>
                  <a:schemeClr val="accent1"/>
                </a:solidFill>
                <a:latin typeface="+mj-ea"/>
                <a:ea typeface="+mj-ea"/>
              </a:rPr>
              <a:t>沟通的角色定位</a:t>
            </a:r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AEACC2AE-F861-4390-BAAD-7B900764E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123950"/>
            <a:ext cx="2442321" cy="68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algn="ctr" cap="flat" w="9525">
                <a:solidFill>
                  <a:srgbClr val="000000"/>
                </a:solidFill>
                <a:prstDash val="solid"/>
                <a:miter lim="800000"/>
                <a:headEnd len="med" type="none" w="med"/>
                <a:tailEnd len="med" type="none" w="med"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marL="342900"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1pPr>
            <a:lvl2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2pPr>
            <a:lvl3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3pPr>
            <a:lvl4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4pPr>
            <a:lvl5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9pPr>
          </a:lstStyle>
          <a:p>
            <a:pPr>
              <a:spcBef>
                <a:spcPct val="50000"/>
              </a:spcBef>
              <a:buSzTx/>
              <a:buFont charset="2" panose="05030102010509060703" pitchFamily="18" typeface="Webdings"/>
              <a:buNone/>
            </a:pPr>
            <a:r>
              <a:rPr altLang="en-US" lang="zh-CN" smtClean="0" spc="300" sz="4000">
                <a:solidFill>
                  <a:schemeClr val="accent1"/>
                </a:solidFill>
                <a:latin typeface="+mj-ea"/>
                <a:ea typeface="+mj-ea"/>
              </a:rPr>
              <a:t>第二部分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D781D51C-A0E2-46FA-8EB3-DBDE38D7855D}"/>
              </a:ext>
            </a:extLst>
          </p:cNvPr>
          <p:cNvSpPr/>
          <p:nvPr/>
        </p:nvSpPr>
        <p:spPr>
          <a:xfrm>
            <a:off x="1524000" y="2639373"/>
            <a:ext cx="4800600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 sz="1200">
                <a:solidFill>
                  <a:schemeClr val="accent1"/>
                </a:solidFill>
              </a:rPr>
              <a:t>communication skills training course workplace communication skills training course workplace communication skills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D781D51C-A0E2-46FA-8EB3-DBDE38D7855D}"/>
              </a:ext>
            </a:extLst>
          </p:cNvPr>
          <p:cNvSpPr/>
          <p:nvPr/>
        </p:nvSpPr>
        <p:spPr>
          <a:xfrm>
            <a:off x="1524000" y="3158128"/>
            <a:ext cx="3230880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mtClean="0" sz="2000">
                <a:solidFill>
                  <a:schemeClr val="accent1"/>
                </a:solidFill>
                <a:latin charset="-122" panose="00020600040101010101" pitchFamily="18" typeface="汉仪锐智W"/>
                <a:ea charset="-122" panose="00020600040101010101" pitchFamily="18" typeface="汉仪锐智W"/>
              </a:rPr>
              <a:t>COMMUNICATION SKILLS</a:t>
            </a:r>
          </a:p>
        </p:txBody>
      </p:sp>
    </p:spTree>
    <p:extLst>
      <p:ext uri="{BB962C8B-B14F-4D97-AF65-F5344CB8AC3E}">
        <p14:creationId val="415078233"/>
      </p:ext>
    </p:extLst>
  </p:cSld>
  <p:clrMapOvr>
    <a:masterClrMapping/>
  </p:clrMapOvr>
  <mc:AlternateContent>
    <mc:Choice Requires="p14">
      <p:transition p14:dur="125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60000" fill="hold" grpId="0" id="5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3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6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 nodeType="clickPar">
                      <p:stCondLst>
                        <p:cond delay="indefinite"/>
                      </p:stCondLst>
                      <p:childTnLst>
                        <p:par>
                          <p:cTn fill="hold" id="1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6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8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 nodeType="clickPar">
                      <p:stCondLst>
                        <p:cond delay="indefinite"/>
                      </p:stCondLst>
                      <p:childTnLst>
                        <p:par>
                          <p:cTn fill="hold" id="3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1"/>
      <p:bldP grpId="0" spid="12"/>
      <p:bldP grpId="0" spid="17"/>
      <p:bldP grpId="0" spid="13"/>
      <p:bldP grpId="0" spid="14"/>
      <p:bldP grpId="0" spid="15"/>
      <p:bldP grpId="0" spid="16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组合 6">
            <a:extLst>
              <a:ext uri="{FF2B5EF4-FFF2-40B4-BE49-F238E27FC236}">
                <a16:creationId xmlns:a16="http://schemas.microsoft.com/office/drawing/2014/main" id="{DC32966F-9CB3-4515-AD6E-8C95C9308F22}"/>
              </a:ext>
            </a:extLst>
          </p:cNvPr>
          <p:cNvGrpSpPr/>
          <p:nvPr/>
        </p:nvGrpSpPr>
        <p:grpSpPr>
          <a:xfrm>
            <a:off x="3581400" y="1259721"/>
            <a:ext cx="5181600" cy="1559574"/>
            <a:chOff x="365179" y="4329378"/>
            <a:chExt cx="6168257" cy="2079431"/>
          </a:xfrm>
        </p:grpSpPr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C83383E6-15D1-408C-B6C8-3B9CCAD2872E}"/>
                </a:ext>
              </a:extLst>
            </p:cNvPr>
            <p:cNvSpPr/>
            <p:nvPr/>
          </p:nvSpPr>
          <p:spPr>
            <a:xfrm>
              <a:off x="365179" y="4329378"/>
              <a:ext cx="5622871" cy="194250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35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8A1318C3-1DEA-4789-B4CB-C67D87A9966C}"/>
                </a:ext>
              </a:extLst>
            </p:cNvPr>
            <p:cNvSpPr/>
            <p:nvPr/>
          </p:nvSpPr>
          <p:spPr>
            <a:xfrm>
              <a:off x="437437" y="4623705"/>
              <a:ext cx="6096000" cy="1767839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lang="zh-CN" sz="1350">
                  <a:solidFill>
                    <a:schemeClr val="bg1"/>
                  </a:solidFill>
                </a:rPr>
                <a:t>员工的榜样</a:t>
              </a:r>
            </a:p>
            <a:p>
              <a:pPr>
                <a:lnSpc>
                  <a:spcPct val="150000"/>
                </a:lnSpc>
              </a:pPr>
              <a:r>
                <a:rPr altLang="en-US" lang="zh-CN" sz="1350">
                  <a:solidFill>
                    <a:schemeClr val="bg1"/>
                  </a:solidFill>
                </a:rPr>
                <a:t>班沟通是连接员工与上一级的纽带</a:t>
              </a:r>
            </a:p>
            <a:p>
              <a:pPr>
                <a:lnSpc>
                  <a:spcPct val="150000"/>
                </a:lnSpc>
              </a:pPr>
              <a:r>
                <a:rPr altLang="en-US" lang="zh-CN" sz="1350">
                  <a:solidFill>
                    <a:schemeClr val="bg1"/>
                  </a:solidFill>
                </a:rPr>
                <a:t>是员工的第一责任人</a:t>
              </a:r>
            </a:p>
            <a:p>
              <a:pPr>
                <a:lnSpc>
                  <a:spcPct val="150000"/>
                </a:lnSpc>
              </a:pPr>
              <a:r>
                <a:rPr altLang="en-US" lang="zh-CN" sz="1350">
                  <a:solidFill>
                    <a:schemeClr val="bg1"/>
                  </a:solidFill>
                </a:rPr>
                <a:t>  </a:t>
              </a:r>
            </a:p>
          </p:txBody>
        </p:sp>
      </p:grpSp>
      <p:grpSp>
        <p:nvGrpSpPr>
          <p:cNvPr id="8" name="组合 7">
            <a:extLst>
              <a:ext uri="{FF2B5EF4-FFF2-40B4-BE49-F238E27FC236}">
                <a16:creationId xmlns:a16="http://schemas.microsoft.com/office/drawing/2014/main" id="{1B4FD19A-745C-4CE4-AC05-5964E5A04873}"/>
              </a:ext>
            </a:extLst>
          </p:cNvPr>
          <p:cNvGrpSpPr/>
          <p:nvPr/>
        </p:nvGrpSpPr>
        <p:grpSpPr>
          <a:xfrm>
            <a:off x="3581400" y="2925061"/>
            <a:ext cx="4723452" cy="1399289"/>
            <a:chOff x="6235699" y="4406170"/>
            <a:chExt cx="5622871" cy="1865718"/>
          </a:xfrm>
        </p:grpSpPr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AAAEF49A-7D0F-4E81-ACD1-7A20A059D513}"/>
                </a:ext>
              </a:extLst>
            </p:cNvPr>
            <p:cNvSpPr/>
            <p:nvPr/>
          </p:nvSpPr>
          <p:spPr>
            <a:xfrm>
              <a:off x="6235699" y="4406170"/>
              <a:ext cx="5622871" cy="1865718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350">
                <a:solidFill>
                  <a:schemeClr val="bg1"/>
                </a:solidFill>
              </a:endParaRPr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B06FA8F6-9B13-4389-BE3A-CC9DC2F130FA}"/>
                </a:ext>
              </a:extLst>
            </p:cNvPr>
            <p:cNvSpPr/>
            <p:nvPr/>
          </p:nvSpPr>
          <p:spPr>
            <a:xfrm>
              <a:off x="6235699" y="4465275"/>
              <a:ext cx="3962400" cy="17678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lang="zh-CN" sz="1350">
                  <a:solidFill>
                    <a:schemeClr val="bg1"/>
                  </a:solidFill>
                </a:rPr>
                <a:t>公司、车间、部门信息的传递者</a:t>
              </a:r>
            </a:p>
            <a:p>
              <a:pPr>
                <a:lnSpc>
                  <a:spcPct val="150000"/>
                </a:lnSpc>
              </a:pPr>
              <a:r>
                <a:rPr altLang="en-US" lang="zh-CN" sz="1350">
                  <a:solidFill>
                    <a:schemeClr val="bg1"/>
                  </a:solidFill>
                </a:rPr>
                <a:t>员工申诉的受理对象</a:t>
              </a:r>
            </a:p>
            <a:p>
              <a:pPr>
                <a:lnSpc>
                  <a:spcPct val="150000"/>
                </a:lnSpc>
              </a:pPr>
              <a:r>
                <a:rPr altLang="en-US" lang="zh-CN" sz="1350">
                  <a:solidFill>
                    <a:schemeClr val="bg1"/>
                  </a:solidFill>
                </a:rPr>
                <a:t>员工的教练</a:t>
              </a:r>
            </a:p>
            <a:p>
              <a:pPr>
                <a:lnSpc>
                  <a:spcPct val="150000"/>
                </a:lnSpc>
              </a:pPr>
              <a:r>
                <a:rPr altLang="en-US" lang="zh-CN" sz="1350">
                  <a:solidFill>
                    <a:schemeClr val="bg1"/>
                  </a:solidFill>
                </a:rPr>
                <a:t>员工的知心人（信任者）等等</a:t>
              </a:r>
            </a:p>
          </p:txBody>
        </p:sp>
      </p:grpSp>
      <p:pic>
        <p:nvPicPr>
          <p:cNvPr id="26" name="图片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l="43573"/>
          <a:stretch>
            <a:fillRect/>
          </a:stretch>
        </p:blipFill>
        <p:spPr>
          <a:xfrm>
            <a:off x="762000" y="1259722"/>
            <a:ext cx="2590800" cy="3064628"/>
          </a:xfrm>
          <a:prstGeom prst="rect">
            <a:avLst/>
          </a:prstGeom>
        </p:spPr>
      </p:pic>
    </p:spTree>
    <p:extLst>
      <p:ext uri="{BB962C8B-B14F-4D97-AF65-F5344CB8AC3E}">
        <p14:creationId val="3858382073"/>
      </p:ext>
    </p:extLst>
  </p:cSld>
  <p:clrMapOvr>
    <a:masterClrMapping/>
  </p:clrMapOvr>
  <mc:AlternateContent>
    <mc:Choice Requires="p14">
      <p:transition p14:dur="1400" spd="slow">
        <p14:doors dir="vert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1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6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4" name="Freeform 6"/>
          <p:cNvSpPr/>
          <p:nvPr/>
        </p:nvSpPr>
        <p:spPr bwMode="auto">
          <a:xfrm flipV="1" rot="5400000">
            <a:off x="-1692974" y="1458310"/>
            <a:ext cx="5157710" cy="2211599"/>
          </a:xfrm>
          <a:custGeom>
            <a:gdLst>
              <a:gd fmla="*/ 0 w 964" name="T0"/>
              <a:gd fmla="*/ 207 h 318" name="T1"/>
              <a:gd fmla="*/ 964 w 964" name="T2"/>
              <a:gd fmla="*/ 176 h 318" name="T3"/>
              <a:gd fmla="*/ 964 w 964" name="T4"/>
              <a:gd fmla="*/ 318 h 318" name="T5"/>
              <a:gd fmla="*/ 915 w 964" name="T6"/>
              <a:gd fmla="*/ 213 h 318" name="T7"/>
              <a:gd fmla="*/ 0 w 964" name="T8"/>
              <a:gd fmla="*/ 251 h 318" name="T9"/>
              <a:gd fmla="*/ 0 w 964" name="T10"/>
              <a:gd fmla="*/ 207 h 318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318" w="964">
                <a:moveTo>
                  <a:pt x="0" y="207"/>
                </a:moveTo>
                <a:cubicBezTo>
                  <a:pt x="398" y="19"/>
                  <a:pt x="778" y="0"/>
                  <a:pt x="964" y="176"/>
                </a:cubicBezTo>
                <a:cubicBezTo>
                  <a:pt x="964" y="318"/>
                  <a:pt x="964" y="318"/>
                  <a:pt x="964" y="318"/>
                </a:cubicBezTo>
                <a:cubicBezTo>
                  <a:pt x="955" y="279"/>
                  <a:pt x="939" y="244"/>
                  <a:pt x="915" y="213"/>
                </a:cubicBezTo>
                <a:cubicBezTo>
                  <a:pt x="768" y="13"/>
                  <a:pt x="384" y="37"/>
                  <a:pt x="0" y="251"/>
                </a:cubicBezTo>
                <a:lnTo>
                  <a:pt x="0" y="2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5" name="Freeform 7"/>
          <p:cNvSpPr/>
          <p:nvPr/>
        </p:nvSpPr>
        <p:spPr bwMode="auto">
          <a:xfrm flipV="1" rot="5400000">
            <a:off x="1882706" y="-1876212"/>
            <a:ext cx="5396974" cy="9119905"/>
          </a:xfrm>
          <a:custGeom>
            <a:gdLst>
              <a:gd fmla="*/ 855 w 1009" name="T0"/>
              <a:gd fmla="*/ 185 h 1310" name="T1"/>
              <a:gd fmla="*/ 419 w 1009" name="T2"/>
              <a:gd fmla="*/ 1090 h 1310" name="T3"/>
              <a:gd fmla="*/ 0 w 1009" name="T4"/>
              <a:gd fmla="*/ 1310 h 1310" name="T5"/>
              <a:gd fmla="*/ 0 w 1009" name="T6"/>
              <a:gd fmla="*/ 241 h 1310" name="T7"/>
              <a:gd fmla="*/ 855 w 1009" name="T8"/>
              <a:gd fmla="*/ 185 h 1310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1310" w="1009">
                <a:moveTo>
                  <a:pt x="855" y="185"/>
                </a:moveTo>
                <a:cubicBezTo>
                  <a:pt x="1009" y="394"/>
                  <a:pt x="814" y="799"/>
                  <a:pt x="419" y="1090"/>
                </a:cubicBezTo>
                <a:cubicBezTo>
                  <a:pt x="281" y="1191"/>
                  <a:pt x="136" y="1266"/>
                  <a:pt x="0" y="1310"/>
                </a:cubicBezTo>
                <a:cubicBezTo>
                  <a:pt x="0" y="241"/>
                  <a:pt x="0" y="241"/>
                  <a:pt x="0" y="241"/>
                </a:cubicBezTo>
                <a:cubicBezTo>
                  <a:pt x="355" y="30"/>
                  <a:pt x="719" y="0"/>
                  <a:pt x="855" y="185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7" name="任意多边形 26"/>
          <p:cNvSpPr/>
          <p:nvPr/>
        </p:nvSpPr>
        <p:spPr bwMode="auto">
          <a:xfrm flipV="1" rot="5400000">
            <a:off x="4287128" y="288946"/>
            <a:ext cx="3861414" cy="5846622"/>
          </a:xfrm>
          <a:custGeom>
            <a:gdLst>
              <a:gd fmla="*/ 0 w 3861414" name="connsiteX0"/>
              <a:gd fmla="*/ 5846622 h 5846622" name="connsiteY0"/>
              <a:gd fmla="*/ 783121 w 3861414" name="connsiteX1"/>
              <a:gd fmla="*/ 5846622 h 5846622" name="connsiteY1"/>
              <a:gd fmla="*/ 1004343 w 3861414" name="connsiteX2"/>
              <a:gd fmla="*/ 5643334 h 5846622" name="connsiteY2"/>
              <a:gd fmla="*/ 3861414 w 3861414" name="connsiteX3"/>
              <a:gd fmla="*/ 1287320 h 5846622" name="connsiteY3"/>
              <a:gd fmla="*/ 3861414 w 3861414" name="connsiteX4"/>
              <a:gd fmla="*/ 0 h 5846622" name="connsiteY4"/>
              <a:gd fmla="*/ 993642 w 3861414" name="connsiteX5"/>
              <a:gd fmla="*/ 5010111 h 5846622" name="connsiteY5"/>
              <a:gd fmla="*/ 135072 w 3861414" name="connsiteX6"/>
              <a:gd fmla="*/ 5747561 h 5846622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5846622" w="3861414">
                <a:moveTo>
                  <a:pt x="0" y="5846622"/>
                </a:moveTo>
                <a:lnTo>
                  <a:pt x="783121" y="5846622"/>
                </a:lnTo>
                <a:lnTo>
                  <a:pt x="1004343" y="5643334"/>
                </a:lnTo>
                <a:cubicBezTo>
                  <a:pt x="2384725" y="4335138"/>
                  <a:pt x="3385236" y="2748603"/>
                  <a:pt x="3861414" y="1287320"/>
                </a:cubicBezTo>
                <a:lnTo>
                  <a:pt x="3861414" y="0"/>
                </a:lnTo>
                <a:cubicBezTo>
                  <a:pt x="3615299" y="1586535"/>
                  <a:pt x="2571987" y="3500119"/>
                  <a:pt x="993642" y="5010111"/>
                </a:cubicBezTo>
                <a:cubicBezTo>
                  <a:pt x="710744" y="5281492"/>
                  <a:pt x="423331" y="5527431"/>
                  <a:pt x="135072" y="574756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  <a:noAutofit/>
          </a:bodyPr>
          <a:lstStyle/>
          <a:p>
            <a:endParaRPr altLang="en-US" lang="zh-CN"/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AEACC2AE-F861-4390-BAAD-7B900764E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729438"/>
            <a:ext cx="5105400" cy="830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algn="ctr" cap="flat" w="9525">
                <a:solidFill>
                  <a:srgbClr val="000000"/>
                </a:solidFill>
                <a:prstDash val="solid"/>
                <a:miter lim="800000"/>
                <a:headEnd len="med" type="none" w="med"/>
                <a:tailEnd len="med" type="none" w="med"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marL="342900"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1pPr>
            <a:lvl2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2pPr>
            <a:lvl3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3pPr>
            <a:lvl4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4pPr>
            <a:lvl5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9pPr>
          </a:lstStyle>
          <a:p>
            <a:pPr>
              <a:spcBef>
                <a:spcPct val="50000"/>
              </a:spcBef>
              <a:buSzTx/>
              <a:buFont charset="2" panose="05030102010509060703" pitchFamily="18" typeface="Webdings"/>
              <a:buNone/>
            </a:pPr>
            <a:r>
              <a:rPr altLang="en-US" b="1" lang="zh-CN" spc="600" sz="5400">
                <a:solidFill>
                  <a:schemeClr val="accent1"/>
                </a:solidFill>
                <a:latin typeface="+mj-ea"/>
                <a:ea typeface="+mj-ea"/>
              </a:rPr>
              <a:t>如何与人沟通</a:t>
            </a:r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AEACC2AE-F861-4390-BAAD-7B900764E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123950"/>
            <a:ext cx="2442321" cy="68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algn="ctr" cap="flat" w="9525">
                <a:solidFill>
                  <a:srgbClr val="000000"/>
                </a:solidFill>
                <a:prstDash val="solid"/>
                <a:miter lim="800000"/>
                <a:headEnd len="med" type="none" w="med"/>
                <a:tailEnd len="med" type="none" w="med"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marL="342900"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1pPr>
            <a:lvl2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2pPr>
            <a:lvl3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3pPr>
            <a:lvl4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4pPr>
            <a:lvl5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9pPr>
          </a:lstStyle>
          <a:p>
            <a:pPr>
              <a:spcBef>
                <a:spcPct val="50000"/>
              </a:spcBef>
              <a:buSzTx/>
              <a:buFont charset="2" panose="05030102010509060703" pitchFamily="18" typeface="Webdings"/>
              <a:buNone/>
            </a:pPr>
            <a:r>
              <a:rPr altLang="en-US" lang="zh-CN" smtClean="0" spc="300" sz="4000">
                <a:solidFill>
                  <a:schemeClr val="accent1"/>
                </a:solidFill>
                <a:latin typeface="+mj-ea"/>
                <a:ea typeface="+mj-ea"/>
              </a:rPr>
              <a:t>第三部分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D781D51C-A0E2-46FA-8EB3-DBDE38D7855D}"/>
              </a:ext>
            </a:extLst>
          </p:cNvPr>
          <p:cNvSpPr/>
          <p:nvPr/>
        </p:nvSpPr>
        <p:spPr>
          <a:xfrm>
            <a:off x="1524000" y="2639373"/>
            <a:ext cx="4800600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 sz="1200">
                <a:solidFill>
                  <a:schemeClr val="accent1"/>
                </a:solidFill>
              </a:rPr>
              <a:t>communication skills training course workplace communication skills training course workplace communication skills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D781D51C-A0E2-46FA-8EB3-DBDE38D7855D}"/>
              </a:ext>
            </a:extLst>
          </p:cNvPr>
          <p:cNvSpPr/>
          <p:nvPr/>
        </p:nvSpPr>
        <p:spPr>
          <a:xfrm>
            <a:off x="1524000" y="3158128"/>
            <a:ext cx="3230880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mtClean="0" sz="2000">
                <a:solidFill>
                  <a:schemeClr val="accent1"/>
                </a:solidFill>
                <a:latin charset="-122" panose="00020600040101010101" pitchFamily="18" typeface="汉仪锐智W"/>
                <a:ea charset="-122" panose="00020600040101010101" pitchFamily="18" typeface="汉仪锐智W"/>
              </a:rPr>
              <a:t>COMMUNICATION SKILLS</a:t>
            </a:r>
          </a:p>
        </p:txBody>
      </p:sp>
    </p:spTree>
    <p:extLst>
      <p:ext uri="{BB962C8B-B14F-4D97-AF65-F5344CB8AC3E}">
        <p14:creationId val="3236008753"/>
      </p:ext>
    </p:extLst>
  </p:cSld>
  <p:clrMapOvr>
    <a:masterClrMapping/>
  </p:clrMapOvr>
  <mc:AlternateContent>
    <mc:Choice Requires="p14">
      <p:transition p14:dur="1250" spd="slow">
        <p14:flip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60000" fill="hold" grpId="0" id="5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7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8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3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6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 nodeType="clickPar">
                      <p:stCondLst>
                        <p:cond delay="indefinite"/>
                      </p:stCondLst>
                      <p:childTnLst>
                        <p:par>
                          <p:cTn fill="hold" id="1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6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8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 nodeType="clickPar">
                      <p:stCondLst>
                        <p:cond delay="indefinite"/>
                      </p:stCondLst>
                      <p:childTnLst>
                        <p:par>
                          <p:cTn fill="hold" id="3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4"/>
      <p:bldP grpId="0" spid="25"/>
      <p:bldP grpId="0" spid="27"/>
      <p:bldP grpId="0" spid="13"/>
      <p:bldP grpId="0" spid="14"/>
      <p:bldP grpId="0" spid="15"/>
      <p:bldP grpId="0" spid="16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762000" y="2043687"/>
            <a:ext cx="5257800" cy="523577"/>
            <a:chOff x="685800" y="1962150"/>
            <a:chExt cx="5257800" cy="523577"/>
          </a:xfrm>
        </p:grpSpPr>
        <p:sp>
          <p:nvSpPr>
            <p:cNvPr id="22" name="Shape 3919"/>
            <p:cNvSpPr txBox="1"/>
            <p:nvPr/>
          </p:nvSpPr>
          <p:spPr>
            <a:xfrm>
              <a:off x="685800" y="1962150"/>
              <a:ext cx="689096" cy="523577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 bIns="17135" lIns="34270" rIns="34270" tIns="17135">
              <a:noAutofit/>
            </a:bodyPr>
            <a:lstStyle/>
            <a:p>
              <a:pPr algn="ctr">
                <a:buClr>
                  <a:schemeClr val="accent2"/>
                </a:buClr>
                <a:buSzPct val="25000"/>
              </a:pPr>
              <a:r>
                <a:rPr b="1" lang="en-US" sz="2501">
                  <a:solidFill>
                    <a:schemeClr val="accent2"/>
                  </a:solidFill>
                  <a:cs typeface="+mn-ea"/>
                  <a:sym typeface="+mn-lt"/>
                </a:rPr>
                <a:t>01</a:t>
              </a:r>
            </a:p>
          </p:txBody>
        </p:sp>
        <p:sp>
          <p:nvSpPr>
            <p:cNvPr id="23" name="Shape 3920"/>
            <p:cNvSpPr/>
            <p:nvPr/>
          </p:nvSpPr>
          <p:spPr>
            <a:xfrm>
              <a:off x="1219200" y="2021861"/>
              <a:ext cx="4724400" cy="364511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 bIns="22847" lIns="45706" rIns="45706" tIns="22847">
              <a:noAutofit/>
            </a:bodyPr>
            <a:lstStyle/>
            <a:p>
              <a:pPr>
                <a:lnSpc>
                  <a:spcPct val="150000"/>
                </a:lnSpc>
                <a:buClr>
                  <a:srgbClr val="595959"/>
                </a:buClr>
                <a:buSzPct val="25000"/>
              </a:pPr>
              <a:r>
                <a:rPr altLang="en-US" lang="zh-CN" sz="1400">
                  <a:solidFill>
                    <a:schemeClr val="tx2"/>
                  </a:solidFill>
                  <a:cs typeface="+mn-ea"/>
                  <a:sym typeface="+mn-lt"/>
                </a:rPr>
                <a:t>尊重上司、事先整理好要谈的内容，以轻重缓急记入笔记</a:t>
              </a: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903020" y="1504950"/>
            <a:ext cx="7289860" cy="386337"/>
            <a:chOff x="996241" y="5385680"/>
            <a:chExt cx="7416824" cy="823912"/>
          </a:xfrm>
          <a:solidFill>
            <a:schemeClr val="accent1"/>
          </a:solidFill>
        </p:grpSpPr>
        <p:sp>
          <p:nvSpPr>
            <p:cNvPr id="20" name="矩形 19"/>
            <p:cNvSpPr/>
            <p:nvPr/>
          </p:nvSpPr>
          <p:spPr>
            <a:xfrm>
              <a:off x="996241" y="5385680"/>
              <a:ext cx="7416824" cy="823912"/>
            </a:xfrm>
            <a:prstGeom prst="rect">
              <a:avLst/>
            </a:prstGeom>
            <a:grpFill/>
            <a:ln w="76200">
              <a:miter lim="800000"/>
            </a:ln>
            <a:effectLst/>
          </p:spPr>
          <p:txBody>
            <a:bodyPr anchor="ctr" wrap="none">
              <a:flatTx/>
            </a:bodyPr>
            <a:lstStyle/>
            <a:p>
              <a:pPr algn="ctr"/>
              <a:endParaRPr altLang="en-US" b="1" kumimoji="1" lang="zh-CN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1" name="Text Box 4"/>
            <p:cNvSpPr txBox="1">
              <a:spLocks noChangeArrowheads="1"/>
            </p:cNvSpPr>
            <p:nvPr/>
          </p:nvSpPr>
          <p:spPr bwMode="auto">
            <a:xfrm>
              <a:off x="1070345" y="5433482"/>
              <a:ext cx="7301335" cy="738419"/>
            </a:xfrm>
            <a:prstGeom prst="rect">
              <a:avLst/>
            </a:prstGeom>
            <a:grpFill/>
            <a:ln w="76200">
              <a:miter lim="800000"/>
            </a:ln>
            <a:effectLst/>
          </p:spPr>
          <p:txBody>
            <a:bodyPr anchor="ctr" wrap="none">
              <a:flatTx/>
            </a:bodyPr>
            <a:lstStyle>
              <a:defPPr>
                <a:defRPr lang="en-US"/>
              </a:defPPr>
              <a:lvl1pPr algn="ctr">
                <a:defRPr kumimoji="1" sz="2400">
                  <a:solidFill>
                    <a:schemeClr val="bg1"/>
                  </a:solidFill>
                  <a:latin charset="0" panose="020b0806030902050204" pitchFamily="34" typeface="Impact"/>
                  <a:ea charset="-122" panose="020b0503020204020204" pitchFamily="34" typeface="微软雅黑"/>
                </a:defRPr>
              </a:lvl1pPr>
            </a:lstStyle>
            <a:p>
              <a:r>
                <a:rPr altLang="en-US" b="1" lang="zh-CN" sz="1800">
                  <a:latin typeface="+mn-lt"/>
                  <a:ea typeface="+mn-ea"/>
                  <a:cs typeface="+mn-ea"/>
                  <a:sym typeface="+mn-lt"/>
                </a:rPr>
                <a:t>如何与上司相处</a:t>
              </a: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762000" y="2724150"/>
            <a:ext cx="5257800" cy="523577"/>
            <a:chOff x="685800" y="1962150"/>
            <a:chExt cx="5257800" cy="523577"/>
          </a:xfrm>
        </p:grpSpPr>
        <p:sp>
          <p:nvSpPr>
            <p:cNvPr id="16" name="Shape 3919"/>
            <p:cNvSpPr txBox="1"/>
            <p:nvPr/>
          </p:nvSpPr>
          <p:spPr>
            <a:xfrm>
              <a:off x="685800" y="1962150"/>
              <a:ext cx="689096" cy="523577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 bIns="17135" lIns="34270" rIns="34270" tIns="17135">
              <a:noAutofit/>
            </a:bodyPr>
            <a:lstStyle/>
            <a:p>
              <a:pPr algn="ctr">
                <a:buClr>
                  <a:schemeClr val="accent2"/>
                </a:buClr>
                <a:buSzPct val="25000"/>
              </a:pPr>
              <a:r>
                <a:rPr b="1" lang="en-US" smtClean="0" sz="2501">
                  <a:solidFill>
                    <a:schemeClr val="accent2"/>
                  </a:solidFill>
                  <a:cs typeface="+mn-ea"/>
                  <a:sym typeface="+mn-lt"/>
                </a:rPr>
                <a:t>02</a:t>
              </a:r>
            </a:p>
          </p:txBody>
        </p:sp>
        <p:sp>
          <p:nvSpPr>
            <p:cNvPr id="17" name="Shape 3920"/>
            <p:cNvSpPr/>
            <p:nvPr/>
          </p:nvSpPr>
          <p:spPr>
            <a:xfrm>
              <a:off x="1219200" y="2021861"/>
              <a:ext cx="4724400" cy="364511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 bIns="22847" lIns="45706" rIns="45706" tIns="22847">
              <a:noAutofit/>
            </a:bodyPr>
            <a:lstStyle/>
            <a:p>
              <a:pPr>
                <a:lnSpc>
                  <a:spcPct val="150000"/>
                </a:lnSpc>
                <a:buClr>
                  <a:srgbClr val="595959"/>
                </a:buClr>
                <a:buSzPct val="25000"/>
              </a:pPr>
              <a:r>
                <a:rPr altLang="en-US" lang="zh-CN" sz="1400">
                  <a:solidFill>
                    <a:schemeClr val="tx2"/>
                  </a:solidFill>
                  <a:cs typeface="+mn-ea"/>
                  <a:sym typeface="+mn-lt"/>
                </a:rPr>
                <a:t>与上司意见相左时，不宜在上司忙急时进行工作之中</a:t>
              </a: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762000" y="3415287"/>
            <a:ext cx="5257800" cy="523577"/>
            <a:chOff x="685800" y="1962150"/>
            <a:chExt cx="5257800" cy="523577"/>
          </a:xfrm>
        </p:grpSpPr>
        <p:sp>
          <p:nvSpPr>
            <p:cNvPr id="28" name="Shape 3919"/>
            <p:cNvSpPr txBox="1"/>
            <p:nvPr/>
          </p:nvSpPr>
          <p:spPr>
            <a:xfrm>
              <a:off x="685800" y="1962150"/>
              <a:ext cx="689096" cy="523577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 bIns="17135" lIns="34270" rIns="34270" tIns="17135">
              <a:noAutofit/>
            </a:bodyPr>
            <a:lstStyle/>
            <a:p>
              <a:pPr algn="ctr">
                <a:buClr>
                  <a:schemeClr val="accent2"/>
                </a:buClr>
                <a:buSzPct val="25000"/>
              </a:pPr>
              <a:r>
                <a:rPr b="1" lang="en-US" smtClean="0" sz="2501">
                  <a:solidFill>
                    <a:schemeClr val="accent2"/>
                  </a:solidFill>
                  <a:cs typeface="+mn-ea"/>
                  <a:sym typeface="+mn-lt"/>
                </a:rPr>
                <a:t>03</a:t>
              </a:r>
            </a:p>
          </p:txBody>
        </p:sp>
        <p:sp>
          <p:nvSpPr>
            <p:cNvPr id="29" name="Shape 3920"/>
            <p:cNvSpPr/>
            <p:nvPr/>
          </p:nvSpPr>
          <p:spPr>
            <a:xfrm>
              <a:off x="1219200" y="1962150"/>
              <a:ext cx="4724400" cy="364511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 bIns="22847" lIns="45706" rIns="45706" tIns="22847">
              <a:noAutofit/>
            </a:bodyPr>
            <a:lstStyle/>
            <a:p>
              <a:pPr>
                <a:lnSpc>
                  <a:spcPct val="150000"/>
                </a:lnSpc>
                <a:buClr>
                  <a:srgbClr val="595959"/>
                </a:buClr>
                <a:buSzPct val="25000"/>
              </a:pPr>
              <a:r>
                <a:rPr altLang="en-US" lang="zh-CN" sz="1400">
                  <a:solidFill>
                    <a:schemeClr val="tx2"/>
                  </a:solidFill>
                  <a:cs typeface="+mn-ea"/>
                  <a:sym typeface="+mn-lt"/>
                </a:rPr>
                <a:t>不要只提出问题而不提出解决问题的方案</a:t>
              </a:r>
            </a:p>
          </p:txBody>
        </p: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l="30371"/>
          <a:stretch>
            <a:fillRect/>
          </a:stretch>
        </p:blipFill>
        <p:spPr>
          <a:xfrm>
            <a:off x="6019800" y="2146888"/>
            <a:ext cx="2133600" cy="1791976"/>
          </a:xfrm>
          <a:prstGeom prst="rect">
            <a:avLst/>
          </a:prstGeom>
        </p:spPr>
      </p:pic>
    </p:spTree>
    <p:extLst>
      <p:ext uri="{BB962C8B-B14F-4D97-AF65-F5344CB8AC3E}">
        <p14:creationId val="2311089576"/>
      </p:ext>
    </p:extLst>
  </p:cSld>
  <p:clrMapOvr>
    <a:masterClrMapping/>
  </p:clrMapOvr>
  <mc:AlternateContent>
    <mc:Choice Requires="p14">
      <p:transition p14:dur="1600" spd="slow">
        <p14:prism isInverted="1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6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9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2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  <p:tag name="ISPRING_FIRST_PUBLISH" val="1"/>
  <p:tag name="ISPRING_OUTPUT_FOLDER" val="F:\我图VIP设计PPT上传\10月份上传文件\350"/>
  <p:tag name="ISPRING_PLAYERS_CUSTOMIZATION" val="UEsDBBQAAgAIAJCuo0gOaiROYgQAAAURAAAdAAAAdW5pdmVyc2FsL2NvbW1vbl9tZXNzYWdlcy5sbmetWG1v2zYQ/l6g/4EQUGADtrQd0KIYEge0xNhEZMmV6DjZMAiMxNhEKDHVi9vs037Nfth+yY6UncR9gaQkgG2YlO+54909d0cfHn/JFdqIspK6OHLeHrxxkChSnclideQs2MmvHxxU1bzIuNKFOHIK7aDj0csXh4oXq4avBHx/+QKhw1xUFSyrkVndr5HMjpz5OHHD2RwHF4kfTsJkTCfOyNX5DS9uka9X+qff3n/48vbd+58PX2/l+sDEM+z7+0DIIr170wMoYFHoJ4BG/CQg58wZmc9hcuGC+TQgzmj7ZZj0PCJnzsh8dsotoogELIl96pGExkkQMusLnzDiOaML3aA13whUa7SR4jOq1wLiWMtSoErJzD5INWwUjehS5oUzTIMkIjGLqMtoGDijWJfl7S8Wljf1WpegrkKZrPilEpnVCRljn9+UogLVvIaMQvCq1xJ+qXMui4NO1RFe0mCSsDD044QE3m7HGZEiQ17JjZqBKBGOSQQAJa9E+QjZxGaZFUdYqWEIUzqZ+vBmxoSpXK0VvOuhdswJxGAuii4pyBESQXbF8TKMPOM0UIU4uuFV9VmX2V5+PAxUFzAN3BBS0GUPwJnB2AFDjCXUjbIUad0FNiNxjCckGYfnkMjAu3CIRHgKdDsdInFBYqAIibtkAnxGJ9gkvKHYLv93/Eq5SWd1i3iagpxx30bqpoId41JggWVadTBMTUw+LiBsFPs/oHGLCt61q5XcCLCjzETZqQgqi0s8k0UfF/SP5ARTn3gJpJUXLhNmS57RmPNbVOga8WzDi1SgS5HyBnL9Fp5lMrPPTJyt/k+N/BvxeltVXm0LUuCR81dD7dmrYd8xq6nAproW+U3dpdo4bGv+Y6wwOf1DE/oc/XH6Y5cEOKLh80Smknmj2qr75PjcWTY0Rp1GPNFT/aP13JbEbW0dUyhYY6n7SxDopqZ/QANU/aVocAKK5m2JhhpOi6sBOoNwCxBo9FiMM3DVngln4MIB8ksyjimD2WgpLitZd44dlo1tgL4f2hTmPCVqcU/GS3GlYcJRgm/a6QO6kI10Z0AfDDd7rYJR5oPJAQCu2uQBSCVzsD/rgbmYkZ0H2gK/d5KlblRmyavktS3y4NsmF9+OTVelzu2u4tUuedsmc/wUK9rDRa3S+YD2f8e/3vF5QL/HRykmOHKniYsDl5hB33BV9RQCChhX+CxOfDw24sCFnNfpGprplW6KrCdQO6t75AQD2PbMseBluv7vn397YnxlSbuLtru/DwIBYpsqSO7A/gx0Laq/ukAYHu/L2UUfqe3dZifX86rDKGThs9wheNtacp3D1kG3XkjybdAwY9idzoAHsU173ZQwug1BmOHoFGqZncKd0YyX11AImdZqEIp1tUnAepj2++tlUytZiCGyT2sl5sCMzhPsefauDeRTMr1ue2YGN4p0e+lWcOnuC+ZOcQB19is8kcl6IKBtTbsqBERv1/c033zbqe5Wlf3D4vD1g/8v/gdQSwMEFAACAAgAkK6jSAh+CyMpAwAAhgwAACcAAAB1bml2ZXJzYWwvZmxhc2hfcHVibGlzaGluZ19zZXR0aW5ncy54bWzVV91u2jAUvucpLE+9LGk7unYooaoKaNVaQIVt7VVlYkOsOnYW21B6tafZg+1JdhwDBbXr0h+kTQgRn5/v/J+Y8Og2FWjCcs2VjPBudQcjJmNFuRxH+MugvX2IkTZEUiKUZBGWCqOjRiXM7FBwnfSZMSCqEcBIXc9MhBNjsnoQTKfTKtdZ7rhKWAP4uhqrNMhyppk0LA8yQWbwY2YZ03iOUAIAvqmSc7VGpYJQ6JHOFbWCIU7Bc8ldUES0BdEJDrzYkMQ341xZSU+UUDnKx8MIvzs8dp+FjIdq8pRJlxPdAKIjmzqhlDsviOjzO4YSxscJuHtQw2jKqUkivFdzKCAdPEQpsH3oxKGcKMiBNHP4lBlCiSH+6O0Zdmv0guBJdCZJyuMBcJCLP8LNwfWnq17r4uy08/l60O2eDU573olCJ1jHCYN1QyE4pGwes6WdkBhD4gT8Bp0REZqFwSppITZScs05d0ZDJSD3hRa0UTpktENStlKN/g2XbZDcxWgEgYhZhI9zTgRG3BDB46WytkNtuCmq3l6VRIAF7cnQeR/fm/fZiROSa7bq1oKjXc7jxjdlBUUzZZHgNwwZhSB+m8JTwtBqcdAoV2lBhfYxSAsOFiecTRk9KnI6B/yToSswkVrQhF7NBDPewnfL79CQjVQOuIxMoLOBzrXHrz4LOCNa34OShY9b/bPTZuv6tNNsXW65AAmdEBk/ExwKztLMbASfzJBUZqEH6YiJ1awoCuW04JWJrfryMmieWuHL/NbFWIHeYEk2Y+U5hfmrB6XNJmRSDKIbrgIaRpBDSTwmMGJYF1xaVhYwJhIpKWaIxLDWtBvrCVdWA8UPsIfWL/fQ6yMui9MYVhtYzCnLS0Hu7O69r+1/ODj8WK8Gv3783H5Sab7we4I4c37jnzy58pdr/+E2DAO3pR9f2ia3/+bO7l20vpbJa6d1OShV0la/FFy3jFT3cxmpC/+S6a28YEq5AEtp7IcM1pLgKTeMvmWLvaBNXvVu9z22mTbZYMyvGY3/JmR/Wl4T1+6FYfDoxdVxUi55ColwK3F5223s13bgpvkoq1IBtPX/Do3Kb1BLAwQUAAIACACQrqNItfwJZLoCAABVCgAAIQAAAHVuaXZlcnNhbC9mbGFzaF9za2luX3NldHRpbmdzLnhtbJVWbW/iMAz+fr8Ccd/p7pWd1CExxkmTdrfpNu172po2Ik2qJGXHv784TdYEKPSwJhH7eWzHsc1StaV88WEySXPBhHwGrSkvFWq8bkKLm2nWai34LBdcA9czLmRN2HTx8af9pIlFXmKJHcixnA3JoQ8zt58xFBfj2xxliJCLuiF8/yBKMctIvi2laHlxMbVq34BklG8N8urHfLUeDMCo0vca6iin9TXKOEojQSnAlL6vUS6yGMmA+UhX9jOS04c6f/sD2o4qqi1t+QlliNaQEuIiXy9RhvHceI9fZY5ynqDhrzbQL59RBqGM7EHGzu++ogwyRNM2/9MjjRQlFjTmnH/Edw4TpDDjh1ldoVwk4IUw0MVXcOWxd70LQO5rOPcpjqsU7AnrerAQ8NEzBgstW0gTf+psqhJvj6028wGLDWHKAEJVD3oyST+RVnk3sa7H/YE3yovQl9P0kFfB2hpWXcKBu1jf41erW7srQqfvuiBDCTunDFLslT3yt6nrETJQ9shnRgt45Gx/nMGhqSP5R74l7jnP199YgRNzLJzVn7wVIz3g6KogVafwmFoUsFCYzgutAd8tTayuSyk5yinlZEdLoqngvxCX7e1lVJocGFyvne6sVFPN4FTD2RzNmg7LZc9xPzpr3JDdz0J/ue480WaL30yJ1iSvavOzpKYTxzNjYgozTU4zcE8aOMh7vhEBx8YeItVEbkG+CMHGhuFCgxrrXnTDNQRPk6AGaXK6yqlzcqr8vK0zkGvzahSUr3Ks7IAVLStm/vQrhTcoDhgD1o6qK+OPE/rel4HCNQEQmVe+a7tDZ6lbpimDHfjhDxT2ykN3S5Xp0qGGW+oH2Oiw5ZxmVE+6XdH3SrxDAv0J/KtJK3J8YBnR9ppkyt4smny/hvtcosXs1xk2X7jJ7Nn1UuTY2I8raJT47+Q/UEsDBBQAAgAIAJCuo0gqlg9n/gIAAJcLAAAmAAAAdW5pdmVyc2FsL2h0bWxfcHVibGlzaGluZ19zZXR0aW5ncy54bWzNlm9PGjEYwN/zKZouvpRT56YjdxgjGIlOiLBNX5lyLVxjr721PfB8tU+zD7ZPsqdXQIiOnUaWhRDo0z6/51/7tOHRfSrQhGnDlYzwbn0HIyZjRbkcR/jL4HT7ECNjiaREKMkiLBVGR81amOVDwU3SZ9bCUoMAI00jsxFOrM0aQTCdTuvcZNrNKpFb4Jt6rNIg08wwaZkOMkEK+LFFxgyeESoA4JsqOVNr1moIhZ70WdFcMMQpeC65C4qIM5sKHPhVQxLfjbXKJT1RQmmkx8MIvzs8dp/5Gk9q8ZRJlxLTBKET2wahlDsniOjzB4YSxscJeHuwj9GUU5tEeG/fUWB18JRSsn3kxFFOFKRA2hk+ZZZQYokfenuW3VszF3gRLSRJeTyAGeTCj3BrcHt202tfXXQuz28H3e7FoNPzTpQ6wSonDFYNheCQynXMFnZCYi2JE/AbdEZEGBYGy6L5spGSK865MRoqAakvtTAagaeiiPCx5kRgxC0RPF7MWqLHzJ5yATE43d36SFr8CPTxxgnRhi0bms8Yl8W4+U3lgqJC5UjwO4asQhBRnsK/hKHldKORVmkpFcRYZASnDE04mzJ6VGZpBvyToRswkeagCZsvE8x6C99z/oCGbKQ0cBmZwFYFOTeeX38ROCPGPELJ3Met/kWn1b7tXLba11suQEInRMYvhEMJWZrZjfBJgaSycz1IR0xyw8qiUE7LuSqx1V9fBsPTXPgyv3UxltAbLMlmrLykMH/1oLLZhEzKg+gOV4mGI8ihJJ4JEzEcdy5zVhUYE4mUFAUiMTQq4471hKvcgMQfYI82r/fQ6yMuy9EYbg6wqCnTlZA7u3vv9z98PDj81KgHv3783F6rNGvhPUGcOd/DT9Y28UUjf9oNw8D1zufbsNX5v+rCvav21yqZumxfDyoVqd2vhOtWWdU9r7Lqyl8bvaUro5IL0GbG/thAoxE85ZbRt9w0ryj8+vvXb4s3KvwGo1i7ff/fIPxo8dxaeV+FwbMPwBrIVx/TzdpvUEsDBBQAAgAIAJCuo0hocVKRmgEAAB8GAAAfAAAAdW5pdmVyc2FsL2h0bWxfc2tpbl9zZXR0aW5ncy5qc42UTW/CMAyG7/wKlF0nxD5hu6HBpEkcJo3btEMoplSkSZWkHR3iv68OX03qjsUX8vLkdewq3na61WIR6z53t+6327/7e6cBalbncO3rokVPUWdGJAuYJSmIRAILkOJ49CTvzgRlzKQznZcfaGtqfkzhP0suTB3PCAtNaIY6XBDgN6FtqMM/J7FTq2tfU63R89xaJXuRkhak7UmlU+4YdvXqVr3EAFYF6AvokkfgmQ7caiPPjg8DjDoXqTTjspyqWPXmPFrHWuVy0ZZ/VWagq0++3gP9p8HLxLMTibFvFtIw8WSI0U5mGoyBQ97HCQYJCz4HUfPtu/UH6hk3CwroIjGJPdKjG4w6nfEYGl0ajjB8TFZejW4OMJqchY3dE3e3GB4heAm6YTW+x/BAleXZPz5gplWMHWmgzZ6fUKH4IpHxIXUfg+Twsmjb1r1zoe76Y+Y9IRU8oRX1/NK22RGChgCtN5aOeU2Qd0rZCUqURA5FaNS0Kug5YsM5gvvPLuPW8miVVuOhGo5VG7heg54pJarbf126Z5irs/sFUEsDBBQAAgAIAJCuo0g9PC/RwQAAAOUBAAAaAAAAdW5pdmVyc2FsL2kxOG5fcHJlc2V0cy54bWydkbEKwjAQhvc+RbjdxG6lJHUT3Bx0lpqmGmkvJZdaH9+UinSRgEMg//F9PyQnd6++Y0/jyTpUkPMtMIPaNRZvCs6n/aYARqHGpu4cGgXogO2qTNq8wKM3ZAKxWIGk4B7CUAoxTRO3NPjYQK4bQywmrl0v4ukditkUw6LC4pb2L/szgyrLGJPX0XbhgFW8x7QgjLxWMDsXjdxi60D8AhqTAEyqwVACaH0CeAwJwI8rQIrvm+ekRwrxo2KQYrWeKnsDUEsDBBQAAgAIAJCuo0izv7NQbQAAAHIAAAAcAAAAdW5pdmVyc2FsL2xvY2FsX3NldHRpbmdzLnhtbA3MPQ6DMAxA4Z1TWJ7K0L+NgcDGWFUqPYAVLITk2CixqnJ7sr3h0+vHfxL4cS6bacDn7YHAGm3ZdA34nadrh1CcdCEx5YBqCOPQ9GKR5MPuFRbYhQ7OM6cazi9KVb4zF1Ynr2e4RNuPFu9DcwJQSwMEFAACAAgARJRXRyO0Tvv7AgAAsAgAABQAAAB1bml2ZXJzYWwvcGxheWVyLnhtbK1V30/bMBB+LtL+h8jv2C0dA6oExJDQHsaE1LHtrTKJm3hN4sx2COWv39nO76VsSHtolZzv++58993Fv3rOUu+JScVFHqAFniOP5aGIeB4H6OHr7fE5urp8d+QXKd0z6fEoQGXODYCmyIuYCiUvNIDvqU4C1DNgYEZeIbmQXO+B+xS420gnS/TuaAYuuQpQonWxIqSqKswVIPJYibQ0JAqHIiOFZIrlmkni0kBeg13pv6Phl4mc6H3BVA9Z6LcHrklajmfFByTVEgsZk5P5fEF+3H1ehwnL6DHPlaZ5yJAHlZzZUj7ScHcnojJlythmvktyzbQ2SVjbzNcrvjjPPSXDADmHTcaUojFTOM1jRByWTID9bUpVUvOoAa3hVTte81q/jXnfNG62c6RzLsrHlKsEjvqQzjoJ9Mkwqp/Z61oFPTQKujVMyJPsV8kli+zrt1aM8wVyAVvF2TyxqkI4gKdbGmoh9zcAAxXVHcRt07BrGraglgO30dcdBWpuu2VUl5I1pZr5Tzxi4guVkhpZXGpZMp+MjDWWDME+cVeum9Q1xE90lp7+Q2+M36g1P9VrnbGA/9GYT0DU1oTnEXu+5eCjWQY11QyKbWxYFyk2MbucVPmY9XQ9MLkc66bARTxNZcxgDCOqKens5BCUSarAJSzlCNs7OAhOeJyk8NOTDOPTgzQZlbtJht7BQXAqwt0EtDW3ZSTjOo7E1CrIJxPrxA9LpUXGX6w8B3tGr6wOXxu55ui64O3B2fyPURzEaAZziyZWl3nq7avm8N7MqVadz6ZwloFaYR6YLgvn1cxCWYx8IralZapv+jk1+7AHHeU8NR3TXN9B76Ja8xfmVTwyX7rF0tQkYUYzAfpwvuwxQD9huwzCW9OhiFuRN3XAmNg3928r2mz5unWu64c67EMNnzirHMbN1EdQRyxFmUejHuKi+4ioFHbatWTUS9kWbrQ4AZGKIkDv4aG+88XpRXfls8VFg7V53bvALpc3rPQ64U5BpNZ1exG/3g3w+BtQSwMEFAACAAgAkK6jSIyYS/o+CAAAjyAAACkAAAB1bml2ZXJzYWwvc2tpbl9jdXN0b21pemF0aW9uX3NldHRpbmdzLnhtbLVa627iShL+v0/RYnWks9IqXMwtK4aVL01iDTEc7CQzu1qhBneCFdvNsRtmOOLHPs0+2D7JVrftYBMgdmYWT6JxddVX1XXrCxnEL16ob2LOAu8Pwj0W2pRzL3yOh39CaLBkPoumEY0pj+sHyqMXuuybGT4xQQNqzEnoksjVxWg8bKCR/KB+T+0bfXhra+0W6rVxC/eRgTs6jF0rxrWiw5jRauqD+hFEghvRJQ35adRBvTD6VsAMYxpxM3Tp96FS5M4PFWdwExHXA7542G2LZ59p3Rtt8aB2s9Pr4H1LVRSli/SO0TQa+17vuqc2EW60Ow1lr/VbSktBzU6ned3dN3utjgJvo+suoLTxdRe1e+12y9i3cAukkapqRkvf95TrZlMFbbh/re9HI63XaKBms6m0jX2nq4y0BgJuBTBUpS8cqBiKpnT3qqY2+woa6SNt1N5jA3f1Duq3cLfR2Lc1TWk0Ds49zC7vrgO19HQyd74DeDIEJ0dFbtVPJNdguYkiYHZosPYJpygkAf1UkzkZcpmx6NclW+/+UksTVCZzxp7ZVaQmRCALsOEJrEFdjmRs0q58YeTpyHM/1RYbzll4tWQhB6irkEUB8WvDPye5k86sjCTb0qiK3BNZ0oO6nvyUFUt1QT7Dc0loyYI1CXdj9syuFmT58hyxTeiWMnO1W9PI98IX4G5c93R8UZHvxdzkNCjYh/viKS+2hnjGVJjXxeIpJemTBfUzjQ35qSB3UPm+R45Et17scSmqNsVzSXRNnmkxAH1VPJdlQtBSjFpPPO8LcfqdA7siyr91kd0nOxoVlSTt8qIUW2/WVfNpHbFn4eyi3PuBfpXzGXSf8FlY2BBPKSExQaGwVJRSt8n5G0eM6etxLxkEoAWCm28uKUlCTrW5PrmbqtbX+XhyM5lr5k1tqCdViURZ/trq9r83O13oXKlcSST7Th2Pi1hIgnUa5bAsZzYZzwEQj+cW/uLUhuJ3ZdHJvTM2LVwbpv+pDDCd4YfaUPwuI3o/m2HLmdtj08Bz055bE0f6ZYwdbNSGX9kGrciWIs7Q1qPfEF9RBO3ZiyiKfc+VA6Jle+GGltBnTO5U05rPsO3MTN0xJ1ZtaLMo2v1VIpMNX0HyrEiMXC8mC5+6Ui2kiBxf51co+MdXHnCygHjhVRntM/XRtG7mzmQytufYMjJKbYhDFxkREZqqA81UG88AIyKwjn9MfC6zTyIg1fcrg9yaN7dj+HGEIbfe88qHH/4Ba6YYQjKlYQlBSBw8g6yz7cfJzBA+BIWIoDWJ428scgtJkw9dCWzT0ieQmrqTw3cETIYNgffCJaQOXfISeHfYttUbPNcmXyDHoTYnFYUmn6EkP1cU+optqCFslxCz1AfzRhUVIcowK5CsBpdE5Lu/Q2S5BDnhza3HNjFQhIehTGQ1xleVNdn4t3sIpKmOz1R7AgzOlm/P3paCKZELy1wJXdCGdGyI7Prt3vzHfKSaY2zMId2MyePckV1SKA3IDoWMI+JuSbikaEGXZAOVsIMx13PlmIi8NOH3jfcHIjztP7+krcsy8JdfPmBSoeGdsAz2y6AMtilr/p524bZ0Bh80ROT6WSvKOODDJtg6ttSZOfk5IYq9YOMnXfpnBOrVuKrBeteOH/dX+bD9H4yxkxasmdDRNI9VEsKwEoslBxZPv5KgaY1AXXpYhIYvTqiVAKxJimEx9AMwD+C5giEP4NFqEI9Ys00HNluPdCFOHyWEZa0mUTsdb3FG9Ckc0F9LdUGfGOyXfEq2yUYG1i4Z/jJRzm2VCkuLYzpjMNwCzOckqQDV9wJxhioHe3+HM1ckq0FhPo9s47uyun3vRa4I4OdNQN/uw54iFkiqT+Isr5NF6e8/aEgyxVmid1ptA/FaoKVjlavPH4qYjdWZfjvXVUvH4kQh6tkvLwfVIXwyduz5WNUEApRJQPhyBavwkzjnlcdKTgQGHqmAl07epiRarv777/+UhzmyJ6GilPq3qjhQ/KJr4le8f1qM0/hfJXAcVSuKypeSgumBKhMtf75yTEjQn3JkIcmyFLBAXHGVUg0lkIZRdRxVv72DKrFlUbBNBHvBiiB36uwzND65168N70j0Ao3TYcyvCiQ9L3KTV7bhcMTdcN8LaUXxH16JxOQdczpXDUOe/aFGfW/5kiy/Lhxg0ms+5LPnKnj6rWpBdz6CpK7Hq2PKxS3rWtASkvdDQ9ieXOteCYcLFZ9AD+eF+5mQR8yfiputt1e5wCAu4iCNhzwSR/rsLc8Rr9i3NHbDJ+LHwJYnHbNOwYap2CymkEXaMfdM1I6bx00px4wPzId1QU+mk4Mu0o+ldF2TN795Ba+0N5bDMSsdypl+IB7zW/Q7f8OfIx7z22JNmcC57q1Nx0N50ew6TiNRnl4mdsBDQ9mlUp7srcgjLBiLa9k4N5GUUOQMmEuHcm10vICm5SxoeYPrZywehK/blzshs9jJacfia4fCwCF965fzd8A97tPzyS3nASWYd7V8P1UBKc+pEki+Pjh2RkJFfLemn2pwECHLlej0cQ2lGJ9qwp3JNzTn5NZZPxPtLCcprbksGsh+Ltt5JZWh6OLVVLGk2C8LDepv/DSoX4rQIIU9H8BwEyxohCEHPOhyaYSKxDz7KrsKe5A70iO5M6N5AL4C7BDOSFkl5AiFxJLbqqxakpf8OOwtuefTLc1aVY6Qc87l+Q9iqI7Lya3yMX3i+fROKZWrIO11h1ws9sAc/ayUPJHllRyNVCw6ThaxnP2JbpUtPgcbTyxHWZsW6Z7v0IwfRb1+QhXwnvP+oJ5fZqFHvfmW9ZgGooB39m8O/gdQSwMEFAACAAgAkK6jSCqKN+aHEQAA8GEAABcAAAB1bml2ZXJzYWwvdW5pdmVyc2FsLnBuZ+3d+VeS2f8AcEszJ2eizcwsbZq0xQXUGjMXWmzSkXKd1FLR1GwzNTMUWVKnsUUldcpdmlzaJW3S3MAlJdSgCZXSlAqFEJUQkR0+9J2az4x+5g/4nvNwDni49znPva/73NUf3lzyOrDvm0WrF2lpaX3j7ubqo6WlA9PS0o7T09WkqHZb7tP8mRfvs2+3VhV1DVfzRSdq1/5dWlrVOH1F2ALN969i3QLjtbQWt396zyPH3I7Q0gq74O66yy8xZGIIfuVBpJIsUOajtJzPH9AGteV+tHya9SNk04+uznrL59ssmXgGKf/ouv5F2jL9+Xt0Lnl5KrRTkJWBFJlobZNiSH7uQT2fdujRUcI2JuOX/fUcWml9FaOnNIlP6yE+LlBIpume9vxm8TC7BDFcL5Gyi2Jk3K9XhZ6fp/v3j7c/rF6lLDvkti2bizvMgrpI3qYZS7uuuNw01P4a0qL194/7Nl7REYoneuamWEV1wM2Vtv/MhrTsTNbucxsjP6BB1U3KsPt3YCb7MiNmlXcjPeWEWd0Y72xQIk4fQZss+Gf2+ZRI7b4fTyuVfKwhDFY1p7rnU8Df+FnUV1ha5ZlFjWTMzv8QuRPivcTAVXd2Rr7REliTd2LZnPvNay1n/PwsogdtN0tz1fghxHvpT3Nv9RBCuZezjNMzt+yWNte9fkuNZpfR0lbuv9R355D97Batn6e/3MB7b8ScOunnNm3ZHEfNmG0P0bWE+bkaZM++XpOMNLBZ0AsgAASAABAAAkAACAABIAAEgAAQAAJAAAgAASAABIAAEAACQAAIAAEgAASAABAAAkAACAABIAAEgAAQAAJAAAgAASAABIAAEAACQAAIAAEgAASAABAAAkAACAABIAAEgAAQAAJAAAgAASAABIAAEAACQAAIAAEgAASAABAA4v8RIkXaNvKI5jIo+R/RAs+nqO1ju8MS0+bG0dM9bb8uP+BVwCqb2WEBW3rOh77PbDNeMCeioJ750YNHD85OhcT+e/v+W/I12ObIOXV9dh5MmWc+v2zn3RezylirKTr1Umib1uwq+QucYS7SkdznHuDm35OmKBvtcU5Tz9gpC0221+NFZ/q6/cFRzU1rx/IY3qP/LNDaHqJEzayA5gXLbfs4jSJhHUkZPe0Q06wSbWVxGSrMLUkiWVUMDclHSd6lF5mqJeSNhm7WjU3IJN7oTFa7qck/YynCtflE+SRFVaH+dtdNF84DRjTlnDO1Hu1CYgedgFSzRfAdeGk7K3TqTTyt5CdLo/TDYARy+0kT9QXDkFe9tG04ebupKlZIdeSjJuLgaFHfczBGcOUKnuYiH7/LecwWC7d3Y5c0CTqN4SVKPlYtH6RikGBRYiP10eSpN0yoWkobNAE3M4J/qHovDkAGmqCn/3geSeD8VlqFLDi6t3Zc/sJROE3N//L0c1JkHtO+ykWXtnmHcuNKk9gFHTQzXtz1Ulq9S9PkzN30ZXEQB8bqn8Din0jVjI3ViKEERsfG7pOl4mbxsPwx+d4rH1IIvphBi8EIiwzVjWxpUnG7WuveI4KXT5SqmY/mv1cz6g9KViG8QY3yyUZEZxWyAVmMHEA2xYFHb65/qgcWqfMmTxVlC2rWTiUHzdT08g4R9gS6XG8OB9PvP1uMPRxQw333V4Wpr3cqR4dYOCgmPLz14hoPxNkqm4iJ7mAE6hoz57vF5ifhL3xRTWZOlHbe8h7ZyBMVYj/kTiSl1jP/pDdEuSHhvlZOXgdrUpzO0PuWpTgR7J1drkrW+UXw8HJ4gr+IaVDfWZL51taE4JTR4b3gIvf9iDFT0tn/wbb0XF42GotDru28ya3JqwjhvJMGtI7suH6cfCg7ST7An+iud7D/3K+2m2mLmq08BfG99zAF16mKu1iSLwqTwPDgPJx5l0opZX6VhOK2DbR442NppJHwQbPA/CCmqSWrO6hS7BX2myrZpGbLhgzRvguEpXu3pMLwmMTbXjbwKxlmf1TZU4N/mFE6j4ktbnmAuy9u8QAzBxBbBk34n2oSkL12akfyAC/58Ll+auGXDm7nxRx8vwJaDe3s/n26NjaDKewt5QzwOTVnD4piWyNoobaLEdGQO6RWPBZ7RbqgbyM3vOMhe8qJGoaFnGpsXApjC0JXw2oXXK9Pj8aRVmw4Z2QEphNJ5IG8SO6o49PBhOblziOR07+nNzs7QDnkz2Ph1rEbRCeWOZaZIyW/9kDEBpvmMbnMW8StUVzLfqcgSH1laM1Esm+G/t2rPiBDjyoxqMBX37wxQ8+cp349tY0/7UQVEUscYjjPP98Q8bJlv8r81uDNpy8DmdyrcSUkrJJO8eBUT8e2jqxOdUdvplbx432qy4mGXYUxeg1nC0xKlWF+8IN2mX50fpgPyUXJwFUy2yOQVJGZHx0rPYYC5coeC5RenSz4jDPM2u7MB371TGQ1hKJITI4P+WsaPG6cOPGYMYDanBUja1CCA+FYpSjtJmWtvnnRa9zx4w3jYekr7oQ37TksNHPIU8Y/EF1KWpArIIz0qk/Lb6XjBDUIbGkC1cCmU1xWgHH368hpyFt06LsTmedtlZUE+q07HLvM9QY7Kj3tQJvoQritbduBqWQYicsrzBvtTaWYqj6mP8C29MnTg/kLG4pmZPiZhdGTZOXnKRetm6UkbDWZSuLa4M9RXtlg+b6o4XTVycJUSop+ruznxAbXV7pnGXmHMsAdd9I9sdbOpAr7+SC4OusJtYE4UoHJ2mlLJazvSAyw2tdJ8NQUe3EzS1CJsH//g/P93V2R6vnPX+ad6uu+rjJhFRH7u5vZkfWWA2tObEniBPJ7hzHyiSunGya4OrkiIqjZ3pN///NC9jbomzVTnnoM+JvnWNWYP0k2Fk6XPUmSfTSEo+KEvb6e0RiVEM+cEfBqOb6kGYWQBkddaJWohbgkXlJf+xg2F1fGi8ubtEBjRBKRZk7Yjh4Q2PbzvEkhBHoVo84khOMPwpeGK5HOTJlItiaUQecnr2SNOo/IC/TMF+rmml01mQQZ6bocVmYRhwUYGfcWPLOH3f1IFtP6dPDXus1/BdK11YxVi5mvtFnH2XABRJXsmibLT2Dg7Jko4T1mMoPVC1/cz9/mMlmivpLDJ6lVHblZq7KbrD1ijCnCQjx561u/p7dNWYxOeOLp5BKe1A9211S0A8eoe++uXMWpFnqpxeeDecLHBBqRSXOFLIWttBh5aVySLtc+SWmJ5D+zTiZvyn/4OKK73Sjs8/p3J6VuGMm7EWCrSj2NWgY9uITuOb4PUoBZBo9jaSY+otVZGP7oILkdq+TBwSbYhuHbHF/olsL7mfPo5MPI5FecpCwcgycy9iRZ5AfNKMj0Xl7wHxE6ZUmrVnMcm9PQIZNS+q+ZFcICaJCmPke2brbF8UHVe1IpAb/2qBGDwojMbX+F/a1LuSfxj6u9kFUtu43bVbcgVyaCqgS4ugfW1zXXB8NYbh25Mm/4+xrPDQFTJJqwWLWAc9FVrpMrayY7ZO3tqh19Vp3q/jpgh2mr67pL2eW3nTB8aHntECm07Wex/l9jLGHVq416Pfijlk5jy8Uyh91uVusrW8tduKZMRLhqe/idmuj9zpk64ddsiWqK3iIhmB4oR1qVCAY4dnAkg3cIfLikVaKyEDVYod2pKDPb9d7OE2erbZXKLAPYmPhT4Rv0zDUrN/R7kmIUDN4Jw/YT+tpfts9IVFc/nNgJCSPdQxPs5X9WJ4iQgk5tqQ2tsTqbEROww+U30+oyk7rdu9HqHG5eXgaccAyidAjGZbzwUTsS19wiRkQyGeGUQRcawjKykxdM4FRdoCgSHjBOypIPkFZEMfLe6JnDMazOzW1JrQOih2jrRKfny0oFHy9/e0GkkvOZTjOvwos2lia+r8WDoIqP7EamcrKDpbeRIV8cO7EW2URvMGwd+X2yfTBd/mWHVHTibfY+k9eO32fgAjn6uVLSQTt1TvFSEDsulOtxZkxchLHrFYxuF2LdzaVrErkhuZxtzril9p3iYCO4jx0839JZfdkqPNhWrbJiHccZwLo6X0oD8i0tYS6yD2XPxSS1cv/e7NQGHofuCUULtoueiLZyW5NRWLcE21g3SAGxzITeGUwj0AuQwc2gsC9bKeLpt9f8Q+pzQs+8tl8zpJlSO/Ne9qivFW9jPjnb4PdaFLnF49sjE26hE8LXM2YOopP0C89qwZT6cSmj5qhr+fFNher4HvIi88jv0EWC/fCoeRX9G0AukrcV1RGrvcfieMdfpoklqvO8iNAJR7Y3h9x2SpV1CCI4R+dOdPK6HP9cJeRGiZrdH+iyuUf31WD1j1TJqnP3rc9peoXTzYxId2cVqqJmhvWBt8hcJM/ALk48DCnAuh9QIhZky8YyZDUVAmevMWkGI1kFnr/2u/xfL6GHS3Vy3SFJrEx7a2Ivu0azkUgfiqc5F2meEaKIpJyIwZS+NlKw7Un1kpcWUAR+V3PaIKeke/p4DmJatPiMYnn4YGnVsM3h/HFxa/tv4g/cks8V/bo4LcVTs2U98lU26usd6DeyDeqaWG9TUwarR21WtEiLZdzaLxxcCeok7MeSLn/FYnDUT0/LdlgOecoUnTwbKE72snjpnrG4sXeNIcwdBNmVP5CSabxX1S1jWpQs0o2FAmXuYyVY6Uce4Z6qdQ6CFGiG5NEqkbMH27vcWuyJldE7aDK1MB06/WJPEV4xsvEIpaAjZ+mTpzmjob/THPPQaZR82UQheJG5i5djb9mtqIufu17M2wd1wwOO+ePLDQ6MHr9+Ct/VnVQCJvMIJKK/5Z1HTeGaXRHo2IQTV7MNbpREZVfuKl/0CuXgQ/oeXVwoRskHmSthOrnGjX6BSHLj9EceMhmOdHBSsLGxI1lDNp8b52ttcPO0T+OxmhF1g4s19BqTU88pHXS8rmf+iA8/w28WY6Kda3jdp9gWuTFo3mHNmWB9/riksoshWhzPBemBxPNWfNmSv+hu0Uyaw1sKLaXEKly35zvxHaxBFBPcYcQ5FmYr1fGEcKXOASh3KlfTS4j80DzV+Y8fQ0zX1ceIv2w9TDGSd7uYtAgmzoPfS7cqIPmCGSUSNBMtHkrrN1tp/oj0DfNTj9Y0rkWuVGwjMHPgrD2kk8tamLuHyO0fQFSJki2V8969czl25MtgkRnd5odVz4R3xWObzJgclewBWgpPnnhsIX3T0haxbP8YfuHwzH44HCMdJdx0V6qjmdOPVUlhmi6d9Mvy1hFJaznxXOyEYx3alP+C4Bkka+9ol6NjR6lDDn/W2Z7ckoByauCTq/2lZz2OEqbEO/o4Cdfwhk81z0dVKVm1kMSOwasVHCgcBbo8jTdQURHER1IRAWuVX/xODJF2w1Vnwkn8Zz9duGGqeLtwIeN1uOe3vIlGDK4Cuk7zvFAvWNZDZp9buVx3zEI7S1DPvuNEk5Wu9YjywcVvAfNtQrIaWBV2biYmC3PjreJPWtBxmOmy5+0gaNOOwl5WP31D+mRcczxfs1f85eMqrFufsOkywXM8cWNIFP/KlyUoNyVcbTZsM3/nlBMDRU2uwtMIDunhCrMTa2DUpYFnYj8Fy68k5lE+9WmPMsp/p6yS4T8Sg5WtXX8/KHKO3VDdnAginXhfc+zhTPxwvAKFibZ06ITf7GwtH96UJbLvOLl4PboYrZqpn++GhubKfH6WMaV5HxTjUdBGiW0WMj/gPehyvCKtrbvH6r/HPn9tzrR0vJCGpdOSGkmqS/LmVPcp42IhizjVZVG0zxR91lf95uN0lPKQ83gx3B7cCF03+8j/KnonpEBJb3uYmN4654Cr6eFHNrfPSbbTZNgvilkx5ywOAZmrZQzSmsv2X+vO/fEAj/8L1i9nqs+tG970b8H6RR2G8O1L/se9W1rydO9eezOg4Kdfu8RX8Rx32s25IsowsxwTpJlzBJo+ts/dZ/mcf3DceJBy4jsW2b+1HPNOs+Dw2UIaNCYZ8mNhYdfs3yeAavftvnsJhlWYFhB7mn9T60K1NC/3vQdcq3aHpv4HUEsDBBQAAgAIAJCuo0iV7pF+SwAAAGsAAAAbAAAAdW5pdmVyc2FsL3VuaXZlcnNhbC5wbmcueG1ss7GvyM1RKEstKs7Mz7NVMtQzULK34+WyKShKLctMLVeoAIoBBSFASaESyDVCcMszU0oygEIG5mYIwYzUzPSMElslCwNzuKA+0EwAUEsBAgAAFAACAAgAkK6jSA5qJE5iBAAABREAAB0AAAAAAAAAAQAAAAAAAAAAAHVuaXZlcnNhbC9jb21tb25fbWVzc2FnZXMubG5nUEsBAgAAFAACAAgAkK6jSAh+CyMpAwAAhgwAACcAAAAAAAAAAQAAAAAAnQQAAHVuaXZlcnNhbC9mbGFzaF9wdWJsaXNoaW5nX3NldHRpbmdzLnhtbFBLAQIAABQAAgAIAJCuo0i1/AlkugIAAFUKAAAhAAAAAAAAAAEAAAAAAAsIAAB1bml2ZXJzYWwvZmxhc2hfc2tpbl9zZXR0aW5ncy54bWxQSwECAAAUAAIACACQrqNIKpYPZ/4CAACXCwAAJgAAAAAAAAABAAAAAAAECwAAdW5pdmVyc2FsL2h0bWxfcHVibGlzaGluZ19zZXR0aW5ncy54bWxQSwECAAAUAAIACACQrqNIaHFSkZoBAAAfBgAAHwAAAAAAAAABAAAAAABGDgAAdW5pdmVyc2FsL2h0bWxfc2tpbl9zZXR0aW5ncy5qc1BLAQIAABQAAgAIAJCuo0g9PC/RwQAAAOUBAAAaAAAAAAAAAAEAAAAAAB0QAAB1bml2ZXJzYWwvaTE4bl9wcmVzZXRzLnhtbFBLAQIAABQAAgAIAJCuo0izv7NQbQAAAHIAAAAcAAAAAAAAAAEAAAAAABYRAAB1bml2ZXJzYWwvbG9jYWxfc2V0dGluZ3MueG1sUEsBAgAAFAACAAgARJRXRyO0Tvv7AgAAsAgAABQAAAAAAAAAAQAAAAAAvREAAHVuaXZlcnNhbC9wbGF5ZXIueG1sUEsBAgAAFAACAAgAkK6jSIyYS/o+CAAAjyAAACkAAAAAAAAAAQAAAAAA6hQAAHVuaXZlcnNhbC9za2luX2N1c3RvbWl6YXRpb25fc2V0dGluZ3MueG1sUEsBAgAAFAACAAgAkK6jSCqKN+aHEQAA8GEAABcAAAAAAAAAAAAAAAAAbx0AAHVuaXZlcnNhbC91bml2ZXJzYWwucG5nUEsBAgAAFAACAAgAkK6jSJXukX5LAAAAawAAABsAAAAAAAAAAQAAAAAAKy8AAHVuaXZlcnNhbC91bml2ZXJzYWwucG5nLnhtbFBLBQYAAAAACwALAEkDAACvLwAAAAA="/>
  <p:tag name="ISPRING_PRESENTATION_TITLE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PASSING_SCORE" val="100.000000"/>
  <p:tag name="ISPRING_SCORM_RATE_QUIZZES" val="0"/>
  <p:tag name="ISPRING_SCORM_RATE_SLIDES" val="1"/>
  <p:tag name="ISPRING_ULTRA_SCORM_COURSE_ID" val="82ADB108-2F67-4B4E-A97E-19ABB6FAC58E"/>
  <p:tag name="ISPRINGCLOUDFOLDERID" val="0"/>
  <p:tag name="ISPRINGCLOUDFOLDERPATH" val="Repository"/>
  <p:tag name="ISPRINGONLINEFOLDERID" val="0"/>
  <p:tag name="ISPRINGONLINEFOLDERPATH" val="Content List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自定义 102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D3463"/>
      </a:accent1>
      <a:accent2>
        <a:srgbClr val="E52505"/>
      </a:accent2>
      <a:accent3>
        <a:srgbClr val="1D3463"/>
      </a:accent3>
      <a:accent4>
        <a:srgbClr val="E52505"/>
      </a:accent4>
      <a:accent5>
        <a:srgbClr val="1D3463"/>
      </a:accent5>
      <a:accent6>
        <a:srgbClr val="E52505"/>
      </a:accent6>
      <a:hlink>
        <a:srgbClr val="1D3463"/>
      </a:hlink>
      <a:folHlink>
        <a:srgbClr val="E52505"/>
      </a:folHlink>
    </a:clrScheme>
    <a:fontScheme name="自定义 1">
      <a:majorFont>
        <a:latin typeface="Arial Black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(16:9)</PresentationFormat>
  <Paragraphs>124</Paragraphs>
  <Slides>21</Slides>
  <Notes>21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baseType="lpstr" size="31">
      <vt:lpstr>Arial</vt:lpstr>
      <vt:lpstr>Arial Black</vt:lpstr>
      <vt:lpstr>微软雅黑</vt:lpstr>
      <vt:lpstr>Calibri Light</vt:lpstr>
      <vt:lpstr>Calibri</vt:lpstr>
      <vt:lpstr>汉仪锐智W</vt:lpstr>
      <vt:lpstr>Impact</vt:lpstr>
      <vt:lpstr>Webdings</vt:lpstr>
      <vt:lpstr>Wingdings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2019-05-08T02:39:47Z</dcterms:created>
  <dcterms:modified xsi:type="dcterms:W3CDTF">2021-08-20T11:02:12Z</dcterms:modified>
  <cp:revision>1</cp:revision>
</cp:coreProperties>
</file>