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 id="2147483665" r:id="rId3"/>
  </p:sldMasterIdLst>
  <p:notesMasterIdLst>
    <p:notesMasterId r:id="rId4"/>
  </p:notesMasterIdLst>
  <p:sldIdLst>
    <p:sldId id="256"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fill>
          <a:solidFill>
            <a:schemeClr val="accent6">
              <a:tint val="40000"/>
            </a:schemeClr>
          </a:solidFill>
        </a:fill>
      </a:tcStyle>
    </a:band1H>
    <a:band1V>
      <a:tcStyle>
        <a:fill>
          <a:solidFill>
            <a:schemeClr val="accent6">
              <a:tint val="40000"/>
            </a:schemeClr>
          </a:solidFill>
        </a:fill>
      </a:tcStyle>
    </a:band1V>
    <a:lastCol>
      <a:tcTxStyle b="on">
        <a:fontRef idx="minor">
          <a:prstClr val="black"/>
        </a:fontRef>
        <a:schemeClr val="lt1"/>
      </a:tcTxStyle>
      <a:tcStyle>
        <a:fill>
          <a:solidFill>
            <a:schemeClr val="accent6"/>
          </a:solidFill>
        </a:fill>
      </a:tcStyle>
    </a:lastCol>
    <a:firstCol>
      <a:tcTxStyle b="on">
        <a:fontRef idx="minor">
          <a:prstClr val="black"/>
        </a:fontRef>
        <a:schemeClr val="lt1"/>
      </a:tcTxStyle>
      <a:tcStyle>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fill>
          <a:solidFill>
            <a:schemeClr val="accent3">
              <a:tint val="40000"/>
            </a:schemeClr>
          </a:solidFill>
        </a:fill>
      </a:tcStyle>
    </a:band1H>
    <a:band1V>
      <a:tcStyle>
        <a:fill>
          <a:solidFill>
            <a:schemeClr val="accent3">
              <a:tint val="40000"/>
            </a:schemeClr>
          </a:solidFill>
        </a:fill>
      </a:tcStyle>
    </a:band1V>
    <a:lastCol>
      <a:tcTxStyle b="on">
        <a:fontRef idx="minor">
          <a:prstClr val="black"/>
        </a:fontRef>
        <a:schemeClr val="lt1"/>
      </a:tcTxStyle>
      <a:tcStyle>
        <a:fill>
          <a:solidFill>
            <a:schemeClr val="accent3"/>
          </a:solidFill>
        </a:fill>
      </a:tcStyle>
    </a:lastCol>
    <a:firstCol>
      <a:tcTxStyle b="on">
        <a:fontRef idx="minor">
          <a:prstClr val="black"/>
        </a:fontRef>
        <a:schemeClr val="lt1"/>
      </a:tcTxStyle>
      <a:tcStyle>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slides/slide26.xml" Type="http://schemas.openxmlformats.org/officeDocument/2006/relationships/slide"/><Relationship Id="rId32" Target="tags/tag18.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B2C256-9BF2-4399-A242-97AE92B1BA83}" type="datetimeFigureOut">
              <a:rPr lang="zh-CN" altLang="en-US" smtClean="0"/>
              <a:t>2022/3/6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E709D2-89EA-42A2-8742-506CEA53036D}" type="slidenum">
              <a:rPr lang="zh-CN" altLang="en-US" smtClean="0"/>
              <a:t>‹#›</a:t>
            </a:fld>
            <a:endParaRPr lang="zh-CN" altLang="en-US"/>
          </a:p>
        </p:txBody>
      </p:sp>
    </p:spTree>
    <p:extLst>
      <p:ext uri="{BB962C8B-B14F-4D97-AF65-F5344CB8AC3E}">
        <p14:creationId val="8121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1297493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342152248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http://www.1ppt.com/xiazai/" TargetMode="External" Type="http://schemas.openxmlformats.org/officeDocument/2006/relationships/hyperlink"/><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399907602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400015781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225062481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410343553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2022/3/6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58459710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2022/3/6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37429250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193228688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8416195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2351188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9355765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7414643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103315646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0662886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88208751"/>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1940083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17924010"/>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90802527"/>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81596579"/>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6096522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340757830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254417134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64640293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1_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6C3F16B-4DFE-4FDB-87C7-46192348516F}" type="slidenum">
              <a:rPr lang="zh-CN" altLang="en-US" smtClean="0"/>
              <a:t>‹#›</a:t>
            </a:fld>
            <a:endParaRPr lang="zh-CN" altLang="en-US"/>
          </a:p>
        </p:txBody>
      </p:sp>
      <p:sp>
        <p:nvSpPr>
          <p:cNvPr id="11" name="TextBox 10"/>
          <p:cNvSpPr txBox="1"/>
          <p:nvPr userDrawn="1"/>
        </p:nvSpPr>
        <p:spPr>
          <a:xfrm>
            <a:off x="1907704"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下载</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http://www.1ppt.com/xiazai/</a:t>
            </a:r>
          </a:p>
        </p:txBody>
      </p:sp>
    </p:spTree>
    <p:extLst>
      <p:ext uri="{BB962C8B-B14F-4D97-AF65-F5344CB8AC3E}">
        <p14:creationId val="25244047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84571778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194604090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75C487ED-1E3D-4DCB-9B7C-40285931495D}" type="datetimeFigureOut">
              <a:rPr lang="zh-CN" altLang="en-US" smtClean="0"/>
              <a:t>2022/3/6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6C3F16B-4DFE-4FDB-87C7-46192348516F}" type="slidenum">
              <a:rPr lang="zh-CN" altLang="en-US" smtClean="0"/>
              <a:t>‹#›</a:t>
            </a:fld>
            <a:endParaRPr lang="zh-CN" altLang="en-US"/>
          </a:p>
        </p:txBody>
      </p:sp>
    </p:spTree>
    <p:extLst>
      <p:ext uri="{BB962C8B-B14F-4D97-AF65-F5344CB8AC3E}">
        <p14:creationId val="30239917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media/image1.jpeg" Type="http://schemas.openxmlformats.org/officeDocument/2006/relationships/image"/><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6.xml" Type="http://schemas.openxmlformats.org/officeDocument/2006/relationships/slideLayout"/><Relationship Id="rId10" Target="../slideLayouts/slideLayout25.xml" Type="http://schemas.openxmlformats.org/officeDocument/2006/relationships/slideLayout"/><Relationship Id="rId11" Target="../slideLayouts/slideLayout26.xml" Type="http://schemas.openxmlformats.org/officeDocument/2006/relationships/slideLayout"/><Relationship Id="rId12" Target="../theme/theme3.xml" Type="http://schemas.openxmlformats.org/officeDocument/2006/relationships/theme"/><Relationship Id="rId2" Target="../slideLayouts/slideLayout17.xml" Type="http://schemas.openxmlformats.org/officeDocument/2006/relationships/slideLayout"/><Relationship Id="rId3" Target="../slideLayouts/slideLayout18.xml" Type="http://schemas.openxmlformats.org/officeDocument/2006/relationships/slideLayout"/><Relationship Id="rId4" Target="../slideLayouts/slideLayout19.xml" Type="http://schemas.openxmlformats.org/officeDocument/2006/relationships/slideLayout"/><Relationship Id="rId5" Target="../slideLayouts/slideLayout20.xml" Type="http://schemas.openxmlformats.org/officeDocument/2006/relationships/slideLayout"/><Relationship Id="rId6" Target="../slideLayouts/slideLayout21.xml" Type="http://schemas.openxmlformats.org/officeDocument/2006/relationships/slideLayout"/><Relationship Id="rId7" Target="../slideLayouts/slideLayout22.xml" Type="http://schemas.openxmlformats.org/officeDocument/2006/relationships/slideLayout"/><Relationship Id="rId8" Target="../slideLayouts/slideLayout23.xml" Type="http://schemas.openxmlformats.org/officeDocument/2006/relationships/slideLayout"/><Relationship Id="rId9" Target="../slideLayouts/slideLayout24.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3">
            <a:lum/>
          </a:blip>
          <a:stretch>
            <a:fillRect t="-6000" b="-6000"/>
          </a:stretch>
        </a:blip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487ED-1E3D-4DCB-9B7C-40285931495D}" type="datetimeFigureOut">
              <a:rPr lang="zh-CN" altLang="en-US" smtClean="0"/>
              <a:t>2022/3/6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3F16B-4DFE-4FDB-87C7-46192348516F}" type="slidenum">
              <a:rPr lang="zh-CN" altLang="en-US" smtClean="0"/>
              <a:t>‹#›</a:t>
            </a:fld>
            <a:endParaRPr lang="zh-CN" altLang="en-US"/>
          </a:p>
        </p:txBody>
      </p:sp>
    </p:spTree>
    <p:extLst>
      <p:ext uri="{BB962C8B-B14F-4D97-AF65-F5344CB8AC3E}">
        <p14:creationId val="2906419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391723160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2022/3/6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654290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8.xml" Type="http://schemas.openxmlformats.org/officeDocument/2006/relationships/slideLayout"/><Relationship Id="rId2" Target="../tags/tag6.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8.xml" Type="http://schemas.openxmlformats.org/officeDocument/2006/relationships/slideLayout"/><Relationship Id="rId2" Target="../tags/tag7.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xml" Type="http://schemas.openxmlformats.org/officeDocument/2006/relationships/notesSlide"/><Relationship Id="rId3" Target="../tags/tag8.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8.xml" Type="http://schemas.openxmlformats.org/officeDocument/2006/relationships/slideLayout"/><Relationship Id="rId2" Target="../tags/tag9.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4.jpeg" Type="http://schemas.openxmlformats.org/officeDocument/2006/relationships/image"/><Relationship Id="rId3" Target="../media/image5.jpeg" Type="http://schemas.openxmlformats.org/officeDocument/2006/relationships/image"/><Relationship Id="rId4" Target="../tags/tag10.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1.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2.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3.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4.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5.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6.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7.xml" Type="http://schemas.openxmlformats.org/officeDocument/2006/relationships/tags"/></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2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 Id="rId2" Target="../tags/tag1.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3.jpeg" Type="http://schemas.openxmlformats.org/officeDocument/2006/relationships/image"/><Relationship Id="rId3" Target="../tags/tag2.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8.xml" Type="http://schemas.openxmlformats.org/officeDocument/2006/relationships/slideLayout"/><Relationship Id="rId2" Target="../tags/tag3.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8.xml" Type="http://schemas.openxmlformats.org/officeDocument/2006/relationships/slideLayout"/><Relationship Id="rId2" Target="../tags/tag4.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8.xml" Type="http://schemas.openxmlformats.org/officeDocument/2006/relationships/slideLayout"/><Relationship Id="rId2" Target="../tags/tag5.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2" name="标题 1"/>
          <p:cNvSpPr>
            <a:spLocks noGrp="1"/>
          </p:cNvSpPr>
          <p:nvPr>
            <p:ph type="ctrTitle"/>
          </p:nvPr>
        </p:nvSpPr>
        <p:spPr>
          <a:xfrm>
            <a:off x="316201" y="1997942"/>
            <a:ext cx="11559598" cy="1398300"/>
          </a:xfrm>
        </p:spPr>
        <p:txBody>
          <a:bodyPr>
            <a:noAutofit/>
          </a:bodyPr>
          <a:lstStyle/>
          <a:p>
            <a:pPr>
              <a:lnSpc>
                <a:spcPct val="100000"/>
              </a:lnSpc>
            </a:pPr>
            <a:r>
              <a:rPr altLang="en-US" b="1" lang="zh-CN" sz="7200">
                <a:solidFill>
                  <a:srgbClr val="6FBCB4"/>
                </a:solidFill>
                <a:latin typeface="+mn-lt"/>
                <a:ea typeface="+mn-ea"/>
                <a:cs typeface="+mn-ea"/>
                <a:sym typeface="+mn-lt"/>
              </a:rPr>
              <a:t>大学生创新创业大赛指导</a:t>
            </a:r>
          </a:p>
        </p:txBody>
      </p:sp>
      <p:sp>
        <p:nvSpPr>
          <p:cNvPr id="4" name="文本框 3">
            <a:extLst>
              <a:ext uri="{FF2B5EF4-FFF2-40B4-BE49-F238E27FC236}">
                <a16:creationId xmlns:a16="http://schemas.microsoft.com/office/drawing/2014/main" id="{ED3608FB-B165-45B7-B447-EA2B331C2DE2}"/>
              </a:ext>
            </a:extLst>
          </p:cNvPr>
          <p:cNvSpPr txBox="1"/>
          <p:nvPr/>
        </p:nvSpPr>
        <p:spPr>
          <a:xfrm>
            <a:off x="3235841" y="4432122"/>
            <a:ext cx="3085311" cy="396240"/>
          </a:xfrm>
          <a:prstGeom prst="rect">
            <a:avLst/>
          </a:prstGeom>
          <a:noFill/>
        </p:spPr>
        <p:txBody>
          <a:bodyPr rtlCol="0" wrap="square">
            <a:spAutoFit/>
          </a:bodyPr>
          <a:lstStyle/>
          <a:p>
            <a:r>
              <a:rPr altLang="en-US" lang="zh-CN" sz="2000">
                <a:solidFill>
                  <a:schemeClr val="tx1">
                    <a:lumMod val="65000"/>
                    <a:lumOff val="35000"/>
                  </a:schemeClr>
                </a:solidFill>
                <a:cs typeface="+mn-ea"/>
                <a:sym typeface="+mn-lt"/>
              </a:rPr>
              <a:t>主讲人：优页PPT</a:t>
            </a:r>
          </a:p>
        </p:txBody>
      </p:sp>
      <p:sp>
        <p:nvSpPr>
          <p:cNvPr id="5" name="文本框 4">
            <a:extLst>
              <a:ext uri="{FF2B5EF4-FFF2-40B4-BE49-F238E27FC236}">
                <a16:creationId xmlns:a16="http://schemas.microsoft.com/office/drawing/2014/main" id="{34FDD314-81BE-42B4-A523-E893164E7B9F}"/>
              </a:ext>
            </a:extLst>
          </p:cNvPr>
          <p:cNvSpPr txBox="1"/>
          <p:nvPr/>
        </p:nvSpPr>
        <p:spPr>
          <a:xfrm>
            <a:off x="6096000" y="4432122"/>
            <a:ext cx="3888828" cy="396240"/>
          </a:xfrm>
          <a:prstGeom prst="rect">
            <a:avLst/>
          </a:prstGeom>
          <a:noFill/>
        </p:spPr>
        <p:txBody>
          <a:bodyPr rtlCol="0" wrap="square">
            <a:spAutoFit/>
          </a:bodyPr>
          <a:lstStyle/>
          <a:p>
            <a:pPr lvl="0"/>
            <a:r>
              <a:rPr altLang="en-US" lang="zh-CN" sz="2000">
                <a:solidFill>
                  <a:prstClr val="black">
                    <a:lumMod val="65000"/>
                    <a:lumOff val="35000"/>
                  </a:prstClr>
                </a:solidFill>
                <a:cs typeface="+mn-ea"/>
                <a:sym typeface="+mn-lt"/>
              </a:rPr>
              <a:t>时间：20XX年X月</a:t>
            </a:r>
          </a:p>
        </p:txBody>
      </p:sp>
      <p:sp>
        <p:nvSpPr>
          <p:cNvPr id="3" name="矩形 2">
            <a:extLst>
              <a:ext uri="{FF2B5EF4-FFF2-40B4-BE49-F238E27FC236}">
                <a16:creationId xmlns:a16="http://schemas.microsoft.com/office/drawing/2014/main" id="{E187DFEC-BA6D-4D2E-AA26-28FDB398CCF3}"/>
              </a:ext>
            </a:extLst>
          </p:cNvPr>
          <p:cNvSpPr/>
          <p:nvPr/>
        </p:nvSpPr>
        <p:spPr>
          <a:xfrm>
            <a:off x="873760" y="2042160"/>
            <a:ext cx="2878433" cy="45719"/>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C0FD1740-78D0-4563-A0B8-5EA2C31EA02A}"/>
              </a:ext>
            </a:extLst>
          </p:cNvPr>
          <p:cNvSpPr/>
          <p:nvPr/>
        </p:nvSpPr>
        <p:spPr>
          <a:xfrm>
            <a:off x="7388772" y="3440460"/>
            <a:ext cx="3797388" cy="45719"/>
          </a:xfrm>
          <a:prstGeom prst="rect">
            <a:avLst/>
          </a:prstGeom>
          <a:solidFill>
            <a:srgbClr val="F8C714"/>
          </a:solidFill>
          <a:ln>
            <a:solidFill>
              <a:srgbClr val="F8C71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文本框 7">
            <a:extLst>
              <a:ext uri="{FF2B5EF4-FFF2-40B4-BE49-F238E27FC236}">
                <a16:creationId xmlns:a16="http://schemas.microsoft.com/office/drawing/2014/main" id="{0F3C05C5-19E1-4999-954E-24D86DA4A22C}"/>
              </a:ext>
            </a:extLst>
          </p:cNvPr>
          <p:cNvSpPr txBox="1"/>
          <p:nvPr/>
        </p:nvSpPr>
        <p:spPr>
          <a:xfrm>
            <a:off x="944880" y="1642050"/>
            <a:ext cx="6096000" cy="396240"/>
          </a:xfrm>
          <a:prstGeom prst="rect">
            <a:avLst/>
          </a:prstGeom>
          <a:noFill/>
        </p:spPr>
        <p:txBody>
          <a:bodyPr wrap="square">
            <a:spAutoFit/>
          </a:bodyPr>
          <a:lstStyle/>
          <a:p>
            <a:r>
              <a:rPr altLang="zh-CN" lang="en-US" sz="2000">
                <a:solidFill>
                  <a:srgbClr val="F8C714"/>
                </a:solidFill>
                <a:cs typeface="+mn-ea"/>
                <a:sym typeface="+mn-lt"/>
              </a:rPr>
              <a:t>COLLEGE STUDENT</a:t>
            </a:r>
          </a:p>
        </p:txBody>
      </p:sp>
      <p:sp>
        <p:nvSpPr>
          <p:cNvPr id="9" name="文本框 8">
            <a:extLst>
              <a:ext uri="{FF2B5EF4-FFF2-40B4-BE49-F238E27FC236}">
                <a16:creationId xmlns:a16="http://schemas.microsoft.com/office/drawing/2014/main" id="{D4FCF6DF-3A00-4186-821D-FDB65BEF77CB}"/>
              </a:ext>
            </a:extLst>
          </p:cNvPr>
          <p:cNvSpPr txBox="1"/>
          <p:nvPr/>
        </p:nvSpPr>
        <p:spPr>
          <a:xfrm>
            <a:off x="4113048" y="3564121"/>
            <a:ext cx="7457440" cy="396240"/>
          </a:xfrm>
          <a:prstGeom prst="rect">
            <a:avLst/>
          </a:prstGeom>
          <a:noFill/>
        </p:spPr>
        <p:txBody>
          <a:bodyPr wrap="square">
            <a:spAutoFit/>
          </a:bodyPr>
          <a:lstStyle/>
          <a:p>
            <a:r>
              <a:rPr altLang="zh-CN" lang="en-US" sz="2000">
                <a:solidFill>
                  <a:srgbClr val="6FBCB4"/>
                </a:solidFill>
                <a:cs typeface="+mn-ea"/>
                <a:sym typeface="+mn-lt"/>
              </a:rPr>
              <a:t>INNOVATION AND ENTREPRENEURSHIP COMPETITION</a:t>
            </a:r>
          </a:p>
        </p:txBody>
      </p:sp>
    </p:spTree>
    <p:extLst>
      <p:ext uri="{BB962C8B-B14F-4D97-AF65-F5344CB8AC3E}">
        <p14:creationId val="286739122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8"/>
                                        </p:tgtEl>
                                        <p:attrNameLst>
                                          <p:attrName>style.visibility</p:attrName>
                                        </p:attrNameLst>
                                      </p:cBhvr>
                                      <p:to>
                                        <p:strVal val="visible"/>
                                      </p:to>
                                    </p:set>
                                    <p:animEffect filter="wipe(left)" transition="in">
                                      <p:cBhvr>
                                        <p:cTn dur="500" id="7"/>
                                        <p:tgtEl>
                                          <p:spTgt spid="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
                                        </p:tgtEl>
                                        <p:attrNameLst>
                                          <p:attrName>style.visibility</p:attrName>
                                        </p:attrNameLst>
                                      </p:cBhvr>
                                      <p:to>
                                        <p:strVal val="visible"/>
                                      </p:to>
                                    </p:set>
                                    <p:animEffect filter="fade" transition="in">
                                      <p:cBhvr>
                                        <p:cTn dur="500" id="12"/>
                                        <p:tgtEl>
                                          <p:spTgt spid="3"/>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2"/>
                                        </p:tgtEl>
                                        <p:attrNameLst>
                                          <p:attrName>style.visibility</p:attrName>
                                        </p:attrNameLst>
                                      </p:cBhvr>
                                      <p:to>
                                        <p:strVal val="visible"/>
                                      </p:to>
                                    </p:set>
                                    <p:animEffect filter="fade" transition="in">
                                      <p:cBhvr>
                                        <p:cTn dur="1000" id="17"/>
                                        <p:tgtEl>
                                          <p:spTgt spid="2"/>
                                        </p:tgtEl>
                                      </p:cBhvr>
                                    </p:animEffect>
                                    <p:anim calcmode="lin" valueType="num">
                                      <p:cBhvr>
                                        <p:cTn dur="1000" fill="hold" id="18"/>
                                        <p:tgtEl>
                                          <p:spTgt spid="2"/>
                                        </p:tgtEl>
                                        <p:attrNameLst>
                                          <p:attrName>ppt_x</p:attrName>
                                        </p:attrNameLst>
                                      </p:cBhvr>
                                      <p:tavLst>
                                        <p:tav tm="0">
                                          <p:val>
                                            <p:strVal val="#ppt_x"/>
                                          </p:val>
                                        </p:tav>
                                        <p:tav tm="100000">
                                          <p:val>
                                            <p:strVal val="#ppt_x"/>
                                          </p:val>
                                        </p:tav>
                                      </p:tavLst>
                                    </p:anim>
                                    <p:anim calcmode="lin" valueType="num">
                                      <p:cBhvr>
                                        <p:cTn dur="1000" fill="hold" id="1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0" presetSubtype="0">
                                  <p:stCondLst>
                                    <p:cond delay="0"/>
                                  </p:stCondLst>
                                  <p:childTnLst>
                                    <p:set>
                                      <p:cBhvr>
                                        <p:cTn dur="1" fill="hold" id="23">
                                          <p:stCondLst>
                                            <p:cond delay="0"/>
                                          </p:stCondLst>
                                        </p:cTn>
                                        <p:tgtEl>
                                          <p:spTgt spid="6"/>
                                        </p:tgtEl>
                                        <p:attrNameLst>
                                          <p:attrName>style.visibility</p:attrName>
                                        </p:attrNameLst>
                                      </p:cBhvr>
                                      <p:to>
                                        <p:strVal val="visible"/>
                                      </p:to>
                                    </p:set>
                                    <p:animEffect filter="fade" transition="in">
                                      <p:cBhvr>
                                        <p:cTn dur="500" id="24"/>
                                        <p:tgtEl>
                                          <p:spTgt spid="6"/>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9"/>
                                        </p:tgtEl>
                                        <p:attrNameLst>
                                          <p:attrName>style.visibility</p:attrName>
                                        </p:attrNameLst>
                                      </p:cBhvr>
                                      <p:to>
                                        <p:strVal val="visible"/>
                                      </p:to>
                                    </p:set>
                                    <p:animEffect filter="wipe(left)" transition="in">
                                      <p:cBhvr>
                                        <p:cTn dur="500" id="29"/>
                                        <p:tgtEl>
                                          <p:spTgt spid="9"/>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10" presetSubtype="0">
                                  <p:stCondLst>
                                    <p:cond delay="0"/>
                                  </p:stCondLst>
                                  <p:childTnLst>
                                    <p:set>
                                      <p:cBhvr>
                                        <p:cTn dur="1" fill="hold" id="33">
                                          <p:stCondLst>
                                            <p:cond delay="0"/>
                                          </p:stCondLst>
                                        </p:cTn>
                                        <p:tgtEl>
                                          <p:spTgt spid="4"/>
                                        </p:tgtEl>
                                        <p:attrNameLst>
                                          <p:attrName>style.visibility</p:attrName>
                                        </p:attrNameLst>
                                      </p:cBhvr>
                                      <p:to>
                                        <p:strVal val="visible"/>
                                      </p:to>
                                    </p:set>
                                    <p:animEffect filter="fade" transition="in">
                                      <p:cBhvr>
                                        <p:cTn dur="500" id="34"/>
                                        <p:tgtEl>
                                          <p:spTgt spid="4"/>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10" presetSubtype="0">
                                  <p:stCondLst>
                                    <p:cond delay="0"/>
                                  </p:stCondLst>
                                  <p:childTnLst>
                                    <p:set>
                                      <p:cBhvr>
                                        <p:cTn dur="1" fill="hold" id="38">
                                          <p:stCondLst>
                                            <p:cond delay="0"/>
                                          </p:stCondLst>
                                        </p:cTn>
                                        <p:tgtEl>
                                          <p:spTgt spid="5"/>
                                        </p:tgtEl>
                                        <p:attrNameLst>
                                          <p:attrName>style.visibility</p:attrName>
                                        </p:attrNameLst>
                                      </p:cBhvr>
                                      <p:to>
                                        <p:strVal val="visible"/>
                                      </p:to>
                                    </p:set>
                                    <p:animEffect filter="fade" transition="in">
                                      <p:cBhvr>
                                        <p:cTn dur="500" id="39"/>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P grpId="0" spid="3"/>
      <p:bldP grpId="0" spid="6"/>
      <p:bldP grpId="0" spid="8"/>
      <p:bldP grpId="0" spid="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1-3 银行贷款</a:t>
            </a:r>
          </a:p>
        </p:txBody>
      </p:sp>
      <p:sp>
        <p:nvSpPr>
          <p:cNvPr id="15" name="light-bulb_63933">
            <a:extLst>
              <a:ext uri="{FF2B5EF4-FFF2-40B4-BE49-F238E27FC236}">
                <a16:creationId xmlns:a16="http://schemas.microsoft.com/office/drawing/2014/main" id="{D254457E-941C-4EB1-856B-371DF18D0964}"/>
              </a:ext>
            </a:extLst>
          </p:cNvPr>
          <p:cNvSpPr/>
          <p:nvPr/>
        </p:nvSpPr>
        <p:spPr>
          <a:xfrm>
            <a:off x="4963138" y="2135192"/>
            <a:ext cx="1920283" cy="1868796"/>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 fmla="*/ 373273 h 605239" name="connsiteX43"/>
              <a:gd fmla="*/ 373273 h 605239" name="connsiteY43"/>
              <a:gd fmla="*/ 373273 h 605239" name="connsiteX44"/>
              <a:gd fmla="*/ 373273 h 605239" name="connsiteY44"/>
              <a:gd fmla="*/ 373273 h 605239" name="connsiteX45"/>
              <a:gd fmla="*/ 373273 h 605239" name="connsiteY45"/>
              <a:gd fmla="*/ 373273 h 605239" name="connsiteX46"/>
              <a:gd fmla="*/ 373273 h 605239" name="connsiteY46"/>
              <a:gd fmla="*/ 373273 h 605239" name="connsiteX47"/>
              <a:gd fmla="*/ 373273 h 605239" name="connsiteY47"/>
              <a:gd fmla="*/ 373273 h 605239" name="connsiteX48"/>
              <a:gd fmla="*/ 373273 h 605239" name="connsiteY48"/>
              <a:gd fmla="*/ 373273 h 605239" name="connsiteX49"/>
              <a:gd fmla="*/ 373273 h 605239" name="connsiteY49"/>
              <a:gd fmla="*/ 373273 h 605239" name="connsiteX50"/>
              <a:gd fmla="*/ 373273 h 605239" name="connsiteY50"/>
              <a:gd fmla="*/ 373273 h 605239" name="connsiteX51"/>
              <a:gd fmla="*/ 373273 h 605239" name="connsiteY51"/>
              <a:gd fmla="*/ 373273 h 605239" name="connsiteX52"/>
              <a:gd fmla="*/ 373273 h 605239" name="connsiteY52"/>
              <a:gd fmla="*/ 373273 h 605239" name="connsiteX53"/>
              <a:gd fmla="*/ 373273 h 605239" name="connsiteY53"/>
              <a:gd fmla="*/ 373273 h 605239" name="connsiteX54"/>
              <a:gd fmla="*/ 373273 h 605239" name="connsiteY54"/>
              <a:gd fmla="*/ 373273 h 605239" name="connsiteX55"/>
              <a:gd fmla="*/ 373273 h 605239" name="connsiteY55"/>
              <a:gd fmla="*/ 373273 h 605239" name="connsiteX56"/>
              <a:gd fmla="*/ 373273 h 605239" name="connsiteY56"/>
              <a:gd fmla="*/ 373273 h 605239" name="connsiteX57"/>
              <a:gd fmla="*/ 373273 h 605239" name="connsiteY57"/>
              <a:gd fmla="*/ 373273 h 605239" name="connsiteX58"/>
              <a:gd fmla="*/ 373273 h 605239" name="connsiteY58"/>
              <a:gd fmla="*/ 373273 h 605239" name="connsiteX59"/>
              <a:gd fmla="*/ 373273 h 605239" name="connsiteY59"/>
              <a:gd fmla="*/ 373273 h 605239" name="connsiteX60"/>
              <a:gd fmla="*/ 373273 h 605239" name="connsiteY60"/>
              <a:gd fmla="*/ 373273 h 605239" name="connsiteX61"/>
              <a:gd fmla="*/ 373273 h 605239" name="connsiteY61"/>
              <a:gd fmla="*/ 373273 h 605239" name="connsiteX62"/>
              <a:gd fmla="*/ 373273 h 605239" name="connsiteY62"/>
              <a:gd fmla="*/ 373273 h 605239" name="connsiteX63"/>
              <a:gd fmla="*/ 373273 h 605239" name="connsiteY63"/>
              <a:gd fmla="*/ 373273 h 605239" name="connsiteX64"/>
              <a:gd fmla="*/ 373273 h 605239" name="connsiteY64"/>
              <a:gd fmla="*/ 373273 h 605239" name="connsiteX65"/>
              <a:gd fmla="*/ 373273 h 605239" name="connsiteY65"/>
              <a:gd fmla="*/ 373273 h 605239" name="connsiteX66"/>
              <a:gd fmla="*/ 373273 h 605239" name="connsiteY66"/>
              <a:gd fmla="*/ 373273 h 605239" name="connsiteX67"/>
              <a:gd fmla="*/ 373273 h 605239" name="connsiteY67"/>
              <a:gd fmla="*/ 373273 h 605239" name="connsiteX68"/>
              <a:gd fmla="*/ 373273 h 605239" name="connsiteY68"/>
              <a:gd fmla="*/ 373273 h 605239" name="connsiteX69"/>
              <a:gd fmla="*/ 373273 h 605239" name="connsiteY69"/>
              <a:gd fmla="*/ 373273 h 605239" name="connsiteX70"/>
              <a:gd fmla="*/ 373273 h 605239" name="connsiteY70"/>
              <a:gd fmla="*/ 373273 h 605239" name="connsiteX71"/>
              <a:gd fmla="*/ 373273 h 605239" name="connsiteY71"/>
              <a:gd fmla="*/ 373273 h 605239" name="connsiteX72"/>
              <a:gd fmla="*/ 373273 h 605239" name="connsiteY72"/>
              <a:gd fmla="*/ 373273 h 605239" name="connsiteX73"/>
              <a:gd fmla="*/ 373273 h 605239" name="connsiteY73"/>
              <a:gd fmla="*/ 373273 h 605239" name="connsiteX74"/>
              <a:gd fmla="*/ 373273 h 605239" name="connsiteY74"/>
              <a:gd fmla="*/ 373273 h 605239" name="connsiteX75"/>
              <a:gd fmla="*/ 373273 h 605239" name="connsiteY75"/>
              <a:gd fmla="*/ 373273 h 605239" name="connsiteX76"/>
              <a:gd fmla="*/ 373273 h 605239" name="connsiteY76"/>
              <a:gd fmla="*/ 373273 h 605239" name="connsiteX77"/>
              <a:gd fmla="*/ 373273 h 605239" name="connsiteY77"/>
              <a:gd fmla="*/ 373273 h 605239" name="connsiteX78"/>
              <a:gd fmla="*/ 373273 h 605239" name="connsiteY78"/>
              <a:gd fmla="*/ 373273 h 605239" name="connsiteX79"/>
              <a:gd fmla="*/ 373273 h 605239" name="connsiteY79"/>
              <a:gd fmla="*/ 373273 h 605239" name="connsiteX80"/>
              <a:gd fmla="*/ 373273 h 605239" name="connsiteY80"/>
              <a:gd fmla="*/ 373273 h 605239" name="connsiteX81"/>
              <a:gd fmla="*/ 373273 h 605239" name="connsiteY81"/>
              <a:gd fmla="*/ 373273 h 605239" name="connsiteX82"/>
              <a:gd fmla="*/ 373273 h 605239" name="connsiteY82"/>
              <a:gd fmla="*/ 373273 h 605239" name="connsiteX83"/>
              <a:gd fmla="*/ 373273 h 605239" name="connsiteY83"/>
              <a:gd fmla="*/ 373273 h 605239" name="connsiteX84"/>
              <a:gd fmla="*/ 373273 h 605239" name="connsiteY84"/>
              <a:gd fmla="*/ 373273 h 605239" name="connsiteX85"/>
              <a:gd fmla="*/ 373273 h 605239" name="connsiteY85"/>
              <a:gd fmla="*/ 373273 h 605239" name="connsiteX86"/>
              <a:gd fmla="*/ 373273 h 605239" name="connsiteY86"/>
              <a:gd fmla="*/ 373273 h 605239" name="connsiteX87"/>
              <a:gd fmla="*/ 373273 h 605239" name="connsiteY87"/>
              <a:gd fmla="*/ 373273 h 605239" name="connsiteX88"/>
              <a:gd fmla="*/ 373273 h 605239" name="connsiteY88"/>
              <a:gd fmla="*/ 373273 h 605239" name="connsiteX89"/>
              <a:gd fmla="*/ 373273 h 605239" name="connsiteY89"/>
              <a:gd fmla="*/ 373273 h 605239" name="connsiteX90"/>
              <a:gd fmla="*/ 373273 h 605239" name="connsiteY90"/>
              <a:gd fmla="*/ 373273 h 605239" name="connsiteX91"/>
              <a:gd fmla="*/ 373273 h 605239" name="connsiteY91"/>
              <a:gd fmla="*/ 373273 h 605239" name="connsiteX92"/>
              <a:gd fmla="*/ 373273 h 605239" name="connsiteY92"/>
              <a:gd fmla="*/ 373273 h 605239" name="connsiteX93"/>
              <a:gd fmla="*/ 373273 h 605239" name="connsiteY93"/>
              <a:gd fmla="*/ 373273 h 605239" name="connsiteX94"/>
              <a:gd fmla="*/ 373273 h 605239" name="connsiteY94"/>
              <a:gd fmla="*/ 373273 h 605239" name="connsiteX95"/>
              <a:gd fmla="*/ 373273 h 605239" name="connsiteY95"/>
              <a:gd fmla="*/ 373273 h 605239" name="connsiteX96"/>
              <a:gd fmla="*/ 373273 h 605239" name="connsiteY96"/>
              <a:gd fmla="*/ 373273 h 605239" name="connsiteX97"/>
              <a:gd fmla="*/ 373273 h 605239" name="connsiteY97"/>
              <a:gd fmla="*/ 373273 h 605239" name="connsiteX98"/>
              <a:gd fmla="*/ 373273 h 605239" name="connsiteY98"/>
              <a:gd fmla="*/ 373273 h 605239" name="connsiteX99"/>
              <a:gd fmla="*/ 373273 h 605239" name="connsiteY99"/>
              <a:gd fmla="*/ 373273 h 605239" name="connsiteX100"/>
              <a:gd fmla="*/ 373273 h 605239" name="connsiteY100"/>
              <a:gd fmla="*/ 373273 h 605239" name="connsiteX101"/>
              <a:gd fmla="*/ 373273 h 605239" name="connsiteY101"/>
              <a:gd fmla="*/ 373273 h 605239" name="connsiteX102"/>
              <a:gd fmla="*/ 373273 h 605239" name="connsiteY102"/>
              <a:gd fmla="*/ 373273 h 605239" name="connsiteX103"/>
              <a:gd fmla="*/ 373273 h 605239" name="connsiteY103"/>
              <a:gd fmla="*/ 373273 h 605239" name="connsiteX104"/>
              <a:gd fmla="*/ 373273 h 605239" name="connsiteY104"/>
              <a:gd fmla="*/ 373273 h 605239" name="connsiteX105"/>
              <a:gd fmla="*/ 373273 h 605239" name="connsiteY105"/>
              <a:gd fmla="*/ 373273 h 605239" name="connsiteX106"/>
              <a:gd fmla="*/ 373273 h 605239" name="connsiteY106"/>
              <a:gd fmla="*/ 373273 h 605239" name="connsiteX107"/>
              <a:gd fmla="*/ 373273 h 605239" name="connsiteY107"/>
              <a:gd fmla="*/ 373273 h 605239" name="connsiteX108"/>
              <a:gd fmla="*/ 373273 h 605239" name="connsiteY108"/>
              <a:gd fmla="*/ 373273 h 605239" name="connsiteX109"/>
              <a:gd fmla="*/ 373273 h 605239" name="connsiteY109"/>
              <a:gd fmla="*/ 373273 h 605239" name="connsiteX110"/>
              <a:gd fmla="*/ 373273 h 605239" name="connsiteY110"/>
              <a:gd fmla="*/ 373273 h 605239" name="connsiteX111"/>
              <a:gd fmla="*/ 373273 h 605239" name="connsiteY111"/>
              <a:gd fmla="*/ 373273 h 605239" name="connsiteX112"/>
              <a:gd fmla="*/ 373273 h 605239" name="connsiteY112"/>
              <a:gd fmla="*/ 373273 h 605239" name="connsiteX113"/>
              <a:gd fmla="*/ 373273 h 605239" name="connsiteY113"/>
              <a:gd fmla="*/ 373273 h 605239" name="connsiteX114"/>
              <a:gd fmla="*/ 373273 h 605239" name="connsiteY114"/>
              <a:gd fmla="*/ 373273 h 605239" name="connsiteX115"/>
              <a:gd fmla="*/ 373273 h 605239" name="connsiteY115"/>
              <a:gd fmla="*/ 373273 h 605239" name="connsiteX116"/>
              <a:gd fmla="*/ 373273 h 605239" name="connsiteY116"/>
              <a:gd fmla="*/ 373273 h 605239" name="connsiteX117"/>
              <a:gd fmla="*/ 373273 h 605239" name="connsiteY117"/>
              <a:gd fmla="*/ 373273 h 605239" name="connsiteX118"/>
              <a:gd fmla="*/ 373273 h 605239" name="connsiteY118"/>
              <a:gd fmla="*/ 373273 h 605239" name="connsiteX119"/>
              <a:gd fmla="*/ 373273 h 605239" name="connsiteY119"/>
              <a:gd fmla="*/ 373273 h 605239" name="connsiteX120"/>
              <a:gd fmla="*/ 373273 h 605239" name="connsiteY120"/>
              <a:gd fmla="*/ 373273 h 605239" name="connsiteX121"/>
              <a:gd fmla="*/ 373273 h 605239" name="connsiteY121"/>
              <a:gd fmla="*/ 373273 h 605239" name="connsiteX122"/>
              <a:gd fmla="*/ 373273 h 605239" name="connsiteY122"/>
              <a:gd fmla="*/ 373273 h 605239" name="connsiteX123"/>
              <a:gd fmla="*/ 373273 h 605239" name="connsiteY123"/>
              <a:gd fmla="*/ 373273 h 605239" name="connsiteX124"/>
              <a:gd fmla="*/ 373273 h 605239" name="connsiteY124"/>
              <a:gd fmla="*/ 373273 h 605239" name="connsiteX125"/>
              <a:gd fmla="*/ 373273 h 605239" name="connsiteY125"/>
              <a:gd fmla="*/ 373273 h 605239" name="connsiteX126"/>
              <a:gd fmla="*/ 373273 h 605239" name="connsiteY126"/>
              <a:gd fmla="*/ 373273 h 605239" name="connsiteX127"/>
              <a:gd fmla="*/ 373273 h 605239" name="connsiteY127"/>
              <a:gd fmla="*/ 373273 h 605239" name="connsiteX128"/>
              <a:gd fmla="*/ 373273 h 605239" name="connsiteY128"/>
              <a:gd fmla="*/ 373273 h 605239" name="connsiteX129"/>
              <a:gd fmla="*/ 373273 h 605239" name="connsiteY129"/>
              <a:gd fmla="*/ 373273 h 605239" name="connsiteX130"/>
              <a:gd fmla="*/ 373273 h 605239" name="connsiteY130"/>
              <a:gd fmla="*/ 373273 h 605239" name="connsiteX131"/>
              <a:gd fmla="*/ 373273 h 605239" name="connsiteY131"/>
              <a:gd fmla="*/ 373273 h 605239" name="connsiteX132"/>
              <a:gd fmla="*/ 373273 h 605239" name="connsiteY132"/>
              <a:gd fmla="*/ 373273 h 605239" name="connsiteX133"/>
              <a:gd fmla="*/ 373273 h 605239" name="connsiteY133"/>
              <a:gd fmla="*/ 373273 h 605239" name="connsiteX134"/>
              <a:gd fmla="*/ 373273 h 605239" name="connsiteY134"/>
              <a:gd fmla="*/ 373273 h 605239" name="connsiteX135"/>
              <a:gd fmla="*/ 373273 h 605239" name="connsiteY135"/>
              <a:gd fmla="*/ 373273 h 605239" name="connsiteX136"/>
              <a:gd fmla="*/ 373273 h 605239" name="connsiteY136"/>
              <a:gd fmla="*/ 373273 h 605239" name="connsiteX137"/>
              <a:gd fmla="*/ 373273 h 605239" name="connsiteY137"/>
              <a:gd fmla="*/ 373273 h 605239" name="connsiteX138"/>
              <a:gd fmla="*/ 373273 h 605239" name="connsiteY138"/>
              <a:gd fmla="*/ 373273 h 605239" name="connsiteX139"/>
              <a:gd fmla="*/ 373273 h 605239" name="connsiteY139"/>
              <a:gd fmla="*/ 373273 h 605239" name="connsiteX140"/>
              <a:gd fmla="*/ 373273 h 605239" name="connsiteY140"/>
              <a:gd fmla="*/ 373273 h 605239" name="connsiteX141"/>
              <a:gd fmla="*/ 373273 h 605239" name="connsiteY141"/>
              <a:gd fmla="*/ 373273 h 605239" name="connsiteX142"/>
              <a:gd fmla="*/ 373273 h 605239" name="connsiteY142"/>
              <a:gd fmla="*/ 373273 h 605239" name="connsiteX143"/>
              <a:gd fmla="*/ 373273 h 605239" name="connsiteY143"/>
              <a:gd fmla="*/ 373273 h 605239" name="connsiteX144"/>
              <a:gd fmla="*/ 373273 h 605239" name="connsiteY144"/>
              <a:gd fmla="*/ 373273 h 605239" name="connsiteX145"/>
              <a:gd fmla="*/ 373273 h 605239" name="connsiteY145"/>
              <a:gd fmla="*/ 373273 h 605239" name="connsiteX146"/>
              <a:gd fmla="*/ 373273 h 605239" name="connsiteY146"/>
              <a:gd fmla="*/ 373273 h 605239" name="connsiteX147"/>
              <a:gd fmla="*/ 373273 h 605239" name="connsiteY147"/>
              <a:gd fmla="*/ 373273 h 605239" name="connsiteX148"/>
              <a:gd fmla="*/ 373273 h 605239" name="connsiteY148"/>
              <a:gd fmla="*/ 373273 h 605239" name="connsiteX149"/>
              <a:gd fmla="*/ 373273 h 605239" name="connsiteY149"/>
              <a:gd fmla="*/ 373273 h 605239" name="connsiteX150"/>
              <a:gd fmla="*/ 373273 h 605239" name="connsiteY150"/>
              <a:gd fmla="*/ 373273 h 605239" name="connsiteX151"/>
              <a:gd fmla="*/ 373273 h 605239" name="connsiteY151"/>
              <a:gd fmla="*/ 373273 h 605239" name="connsiteX152"/>
              <a:gd fmla="*/ 373273 h 605239" name="connsiteY152"/>
              <a:gd fmla="*/ 373273 h 605239" name="connsiteX153"/>
              <a:gd fmla="*/ 373273 h 605239" name="connsiteY15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b="b" l="l" r="r" t="t"/>
            <a:pathLst>
              <a:path h="590086" w="606343">
                <a:moveTo>
                  <a:pt x="248841" y="508100"/>
                </a:moveTo>
                <a:cubicBezTo>
                  <a:pt x="237578" y="519114"/>
                  <a:pt x="224203" y="535518"/>
                  <a:pt x="241098" y="546298"/>
                </a:cubicBezTo>
                <a:cubicBezTo>
                  <a:pt x="261981" y="559422"/>
                  <a:pt x="288731" y="565046"/>
                  <a:pt x="313135" y="567155"/>
                </a:cubicBezTo>
                <a:cubicBezTo>
                  <a:pt x="336834" y="569030"/>
                  <a:pt x="366635" y="570202"/>
                  <a:pt x="387988" y="557547"/>
                </a:cubicBezTo>
                <a:cubicBezTo>
                  <a:pt x="408402" y="545361"/>
                  <a:pt x="401363" y="527082"/>
                  <a:pt x="391742" y="510443"/>
                </a:cubicBezTo>
                <a:cubicBezTo>
                  <a:pt x="390334" y="511849"/>
                  <a:pt x="388692" y="513021"/>
                  <a:pt x="387049" y="513958"/>
                </a:cubicBezTo>
                <a:cubicBezTo>
                  <a:pt x="362176" y="529425"/>
                  <a:pt x="329795" y="530128"/>
                  <a:pt x="301637" y="525441"/>
                </a:cubicBezTo>
                <a:cubicBezTo>
                  <a:pt x="284508" y="522629"/>
                  <a:pt x="265032" y="517473"/>
                  <a:pt x="248841" y="508100"/>
                </a:cubicBezTo>
                <a:close/>
                <a:moveTo>
                  <a:pt x="247433" y="449044"/>
                </a:moveTo>
                <a:cubicBezTo>
                  <a:pt x="225376" y="485836"/>
                  <a:pt x="276060" y="501069"/>
                  <a:pt x="307269" y="505287"/>
                </a:cubicBezTo>
                <a:cubicBezTo>
                  <a:pt x="327214" y="508100"/>
                  <a:pt x="352086" y="509271"/>
                  <a:pt x="370624" y="499429"/>
                </a:cubicBezTo>
                <a:cubicBezTo>
                  <a:pt x="387988" y="489820"/>
                  <a:pt x="388692" y="477869"/>
                  <a:pt x="387753" y="463105"/>
                </a:cubicBezTo>
                <a:cubicBezTo>
                  <a:pt x="362646" y="468495"/>
                  <a:pt x="333784" y="464745"/>
                  <a:pt x="310319" y="461699"/>
                </a:cubicBezTo>
                <a:cubicBezTo>
                  <a:pt x="292486" y="459355"/>
                  <a:pt x="268082" y="456543"/>
                  <a:pt x="247433" y="449044"/>
                </a:cubicBezTo>
                <a:close/>
                <a:moveTo>
                  <a:pt x="266205" y="386473"/>
                </a:moveTo>
                <a:cubicBezTo>
                  <a:pt x="266674" y="387176"/>
                  <a:pt x="266909" y="387879"/>
                  <a:pt x="267378" y="388582"/>
                </a:cubicBezTo>
                <a:cubicBezTo>
                  <a:pt x="273479" y="395847"/>
                  <a:pt x="267144" y="405689"/>
                  <a:pt x="260104" y="405689"/>
                </a:cubicBezTo>
                <a:cubicBezTo>
                  <a:pt x="251892" y="408970"/>
                  <a:pt x="241567" y="412251"/>
                  <a:pt x="235701" y="418344"/>
                </a:cubicBezTo>
                <a:cubicBezTo>
                  <a:pt x="238047" y="420453"/>
                  <a:pt x="240628" y="421859"/>
                  <a:pt x="243444" y="423265"/>
                </a:cubicBezTo>
                <a:cubicBezTo>
                  <a:pt x="265736" y="433811"/>
                  <a:pt x="292486" y="438498"/>
                  <a:pt x="316889" y="441310"/>
                </a:cubicBezTo>
                <a:cubicBezTo>
                  <a:pt x="341058" y="443888"/>
                  <a:pt x="369216" y="447169"/>
                  <a:pt x="392681" y="439201"/>
                </a:cubicBezTo>
                <a:cubicBezTo>
                  <a:pt x="413564" y="432171"/>
                  <a:pt x="391977" y="418813"/>
                  <a:pt x="384703" y="407330"/>
                </a:cubicBezTo>
                <a:cubicBezTo>
                  <a:pt x="368043" y="409673"/>
                  <a:pt x="351148" y="410376"/>
                  <a:pt x="334253" y="410845"/>
                </a:cubicBezTo>
                <a:cubicBezTo>
                  <a:pt x="316889" y="411079"/>
                  <a:pt x="296475" y="413892"/>
                  <a:pt x="279345" y="409673"/>
                </a:cubicBezTo>
                <a:cubicBezTo>
                  <a:pt x="273010" y="408033"/>
                  <a:pt x="271367" y="401002"/>
                  <a:pt x="273714" y="396081"/>
                </a:cubicBezTo>
                <a:cubicBezTo>
                  <a:pt x="272775" y="395378"/>
                  <a:pt x="271837" y="394206"/>
                  <a:pt x="271367" y="392566"/>
                </a:cubicBezTo>
                <a:cubicBezTo>
                  <a:pt x="271133" y="391160"/>
                  <a:pt x="270898" y="389519"/>
                  <a:pt x="270663" y="388113"/>
                </a:cubicBezTo>
                <a:cubicBezTo>
                  <a:pt x="269021" y="387879"/>
                  <a:pt x="267378" y="387410"/>
                  <a:pt x="266205" y="386473"/>
                </a:cubicBezTo>
                <a:close/>
                <a:moveTo>
                  <a:pt x="281692" y="339369"/>
                </a:moveTo>
                <a:cubicBezTo>
                  <a:pt x="281692" y="349914"/>
                  <a:pt x="281692" y="360226"/>
                  <a:pt x="281927" y="370771"/>
                </a:cubicBezTo>
                <a:cubicBezTo>
                  <a:pt x="281927" y="372646"/>
                  <a:pt x="281927" y="374521"/>
                  <a:pt x="282161" y="376396"/>
                </a:cubicBezTo>
                <a:cubicBezTo>
                  <a:pt x="284038" y="363272"/>
                  <a:pt x="283804" y="351086"/>
                  <a:pt x="281692" y="339369"/>
                </a:cubicBezTo>
                <a:close/>
                <a:moveTo>
                  <a:pt x="524783" y="285680"/>
                </a:moveTo>
                <a:cubicBezTo>
                  <a:pt x="535345" y="292248"/>
                  <a:pt x="545908" y="298580"/>
                  <a:pt x="556705" y="304678"/>
                </a:cubicBezTo>
                <a:cubicBezTo>
                  <a:pt x="561399" y="307258"/>
                  <a:pt x="566093" y="310073"/>
                  <a:pt x="571022" y="311715"/>
                </a:cubicBezTo>
                <a:cubicBezTo>
                  <a:pt x="574074" y="312653"/>
                  <a:pt x="576421" y="314060"/>
                  <a:pt x="578768" y="316171"/>
                </a:cubicBezTo>
                <a:cubicBezTo>
                  <a:pt x="578768" y="316171"/>
                  <a:pt x="581585" y="318751"/>
                  <a:pt x="579472" y="317344"/>
                </a:cubicBezTo>
                <a:cubicBezTo>
                  <a:pt x="586044" y="322035"/>
                  <a:pt x="584871" y="330713"/>
                  <a:pt x="577360" y="333527"/>
                </a:cubicBezTo>
                <a:cubicBezTo>
                  <a:pt x="566797" y="337749"/>
                  <a:pt x="557409" y="327664"/>
                  <a:pt x="549428" y="322269"/>
                </a:cubicBezTo>
                <a:cubicBezTo>
                  <a:pt x="538397" y="314998"/>
                  <a:pt x="527600" y="307024"/>
                  <a:pt x="517038" y="299284"/>
                </a:cubicBezTo>
                <a:cubicBezTo>
                  <a:pt x="509057" y="293420"/>
                  <a:pt x="516099" y="280520"/>
                  <a:pt x="524783" y="285680"/>
                </a:cubicBezTo>
                <a:close/>
                <a:moveTo>
                  <a:pt x="112724" y="262019"/>
                </a:moveTo>
                <a:cubicBezTo>
                  <a:pt x="123052" y="258504"/>
                  <a:pt x="128216" y="273267"/>
                  <a:pt x="119766" y="278891"/>
                </a:cubicBezTo>
                <a:cubicBezTo>
                  <a:pt x="105213" y="288498"/>
                  <a:pt x="88548" y="295762"/>
                  <a:pt x="72352" y="301854"/>
                </a:cubicBezTo>
                <a:cubicBezTo>
                  <a:pt x="60850" y="306307"/>
                  <a:pt x="45828" y="314039"/>
                  <a:pt x="34326" y="306541"/>
                </a:cubicBezTo>
                <a:cubicBezTo>
                  <a:pt x="27519" y="302089"/>
                  <a:pt x="28458" y="293887"/>
                  <a:pt x="34326" y="289201"/>
                </a:cubicBezTo>
                <a:cubicBezTo>
                  <a:pt x="43481" y="282171"/>
                  <a:pt x="59207" y="281937"/>
                  <a:pt x="70239" y="278188"/>
                </a:cubicBezTo>
                <a:cubicBezTo>
                  <a:pt x="84557" y="273267"/>
                  <a:pt x="98406" y="266940"/>
                  <a:pt x="112724" y="262019"/>
                </a:cubicBezTo>
                <a:close/>
                <a:moveTo>
                  <a:pt x="176569" y="213758"/>
                </a:moveTo>
                <a:cubicBezTo>
                  <a:pt x="178212" y="222194"/>
                  <a:pt x="180910" y="230396"/>
                  <a:pt x="184782" y="238101"/>
                </a:cubicBezTo>
                <a:lnTo>
                  <a:pt x="192228" y="248526"/>
                </a:lnTo>
                <a:lnTo>
                  <a:pt x="192525" y="249379"/>
                </a:lnTo>
                <a:cubicBezTo>
                  <a:pt x="195107" y="252659"/>
                  <a:pt x="197688" y="255940"/>
                  <a:pt x="200034" y="259456"/>
                </a:cubicBezTo>
                <a:lnTo>
                  <a:pt x="192228" y="248526"/>
                </a:lnTo>
                <a:lnTo>
                  <a:pt x="190648" y="243989"/>
                </a:lnTo>
                <a:cubicBezTo>
                  <a:pt x="185017" y="234849"/>
                  <a:pt x="180324" y="224772"/>
                  <a:pt x="176569" y="213758"/>
                </a:cubicBezTo>
                <a:close/>
                <a:moveTo>
                  <a:pt x="286854" y="195244"/>
                </a:moveTo>
                <a:cubicBezTo>
                  <a:pt x="289905" y="200634"/>
                  <a:pt x="287558" y="207196"/>
                  <a:pt x="282865" y="210242"/>
                </a:cubicBezTo>
                <a:cubicBezTo>
                  <a:pt x="284977" y="212820"/>
                  <a:pt x="287089" y="215632"/>
                  <a:pt x="288966" y="218445"/>
                </a:cubicBezTo>
                <a:cubicBezTo>
                  <a:pt x="288966" y="213289"/>
                  <a:pt x="289201" y="208368"/>
                  <a:pt x="289435" y="203212"/>
                </a:cubicBezTo>
                <a:cubicBezTo>
                  <a:pt x="289201" y="200634"/>
                  <a:pt x="289201" y="198056"/>
                  <a:pt x="288966" y="195478"/>
                </a:cubicBezTo>
                <a:cubicBezTo>
                  <a:pt x="288262" y="195478"/>
                  <a:pt x="287558" y="195478"/>
                  <a:pt x="286854" y="195244"/>
                </a:cubicBezTo>
                <a:close/>
                <a:moveTo>
                  <a:pt x="229600" y="194072"/>
                </a:moveTo>
                <a:cubicBezTo>
                  <a:pt x="257288" y="258049"/>
                  <a:pt x="321817" y="309841"/>
                  <a:pt x="295302" y="386238"/>
                </a:cubicBezTo>
                <a:cubicBezTo>
                  <a:pt x="294832" y="387644"/>
                  <a:pt x="294128" y="388582"/>
                  <a:pt x="293190" y="389519"/>
                </a:cubicBezTo>
                <a:cubicBezTo>
                  <a:pt x="303749" y="388582"/>
                  <a:pt x="314543" y="389051"/>
                  <a:pt x="324867" y="388816"/>
                </a:cubicBezTo>
                <a:cubicBezTo>
                  <a:pt x="324867" y="388816"/>
                  <a:pt x="324633" y="388582"/>
                  <a:pt x="324398" y="388582"/>
                </a:cubicBezTo>
                <a:cubicBezTo>
                  <a:pt x="309380" y="367022"/>
                  <a:pt x="307973" y="329057"/>
                  <a:pt x="301402" y="300233"/>
                </a:cubicBezTo>
                <a:cubicBezTo>
                  <a:pt x="300698" y="299295"/>
                  <a:pt x="299760" y="298358"/>
                  <a:pt x="299291" y="296952"/>
                </a:cubicBezTo>
                <a:cubicBezTo>
                  <a:pt x="295536" y="295546"/>
                  <a:pt x="292720" y="292030"/>
                  <a:pt x="293190" y="287109"/>
                </a:cubicBezTo>
                <a:cubicBezTo>
                  <a:pt x="293659" y="283828"/>
                  <a:pt x="293894" y="280782"/>
                  <a:pt x="294363" y="277501"/>
                </a:cubicBezTo>
                <a:cubicBezTo>
                  <a:pt x="287793" y="259690"/>
                  <a:pt x="279580" y="240708"/>
                  <a:pt x="268082" y="225241"/>
                </a:cubicBezTo>
                <a:cubicBezTo>
                  <a:pt x="263155" y="228053"/>
                  <a:pt x="255646" y="227584"/>
                  <a:pt x="251892" y="222428"/>
                </a:cubicBezTo>
                <a:cubicBezTo>
                  <a:pt x="244617" y="212820"/>
                  <a:pt x="237109" y="203446"/>
                  <a:pt x="229600" y="194072"/>
                </a:cubicBezTo>
                <a:close/>
                <a:moveTo>
                  <a:pt x="390569" y="161967"/>
                </a:moveTo>
                <a:cubicBezTo>
                  <a:pt x="327214" y="195478"/>
                  <a:pt x="344578" y="320621"/>
                  <a:pt x="342701" y="378974"/>
                </a:cubicBezTo>
                <a:cubicBezTo>
                  <a:pt x="342701" y="381317"/>
                  <a:pt x="341527" y="382958"/>
                  <a:pt x="339885" y="383895"/>
                </a:cubicBezTo>
                <a:cubicBezTo>
                  <a:pt x="339650" y="384598"/>
                  <a:pt x="339650" y="385535"/>
                  <a:pt x="339415" y="386473"/>
                </a:cubicBezTo>
                <a:cubicBezTo>
                  <a:pt x="339181" y="387176"/>
                  <a:pt x="338946" y="387879"/>
                  <a:pt x="338711" y="388348"/>
                </a:cubicBezTo>
                <a:cubicBezTo>
                  <a:pt x="343874" y="388113"/>
                  <a:pt x="348801" y="388113"/>
                  <a:pt x="353964" y="387644"/>
                </a:cubicBezTo>
                <a:cubicBezTo>
                  <a:pt x="353025" y="327886"/>
                  <a:pt x="386345" y="268361"/>
                  <a:pt x="394558" y="208836"/>
                </a:cubicBezTo>
                <a:cubicBezTo>
                  <a:pt x="391273" y="193604"/>
                  <a:pt x="391038" y="178371"/>
                  <a:pt x="394792" y="162670"/>
                </a:cubicBezTo>
                <a:cubicBezTo>
                  <a:pt x="393385" y="162435"/>
                  <a:pt x="391977" y="162201"/>
                  <a:pt x="390569" y="161967"/>
                </a:cubicBezTo>
                <a:close/>
                <a:moveTo>
                  <a:pt x="17645" y="131509"/>
                </a:moveTo>
                <a:cubicBezTo>
                  <a:pt x="21400" y="131509"/>
                  <a:pt x="23747" y="132915"/>
                  <a:pt x="25391" y="135024"/>
                </a:cubicBezTo>
                <a:cubicBezTo>
                  <a:pt x="26330" y="135258"/>
                  <a:pt x="27034" y="135493"/>
                  <a:pt x="27973" y="135493"/>
                </a:cubicBezTo>
                <a:cubicBezTo>
                  <a:pt x="37362" y="137133"/>
                  <a:pt x="46517" y="138070"/>
                  <a:pt x="55906" y="139007"/>
                </a:cubicBezTo>
                <a:cubicBezTo>
                  <a:pt x="73041" y="140882"/>
                  <a:pt x="88768" y="143928"/>
                  <a:pt x="105669" y="147443"/>
                </a:cubicBezTo>
                <a:cubicBezTo>
                  <a:pt x="110129" y="148380"/>
                  <a:pt x="110363" y="155878"/>
                  <a:pt x="105669" y="156816"/>
                </a:cubicBezTo>
                <a:cubicBezTo>
                  <a:pt x="78675" y="161971"/>
                  <a:pt x="52150" y="161736"/>
                  <a:pt x="24921" y="158925"/>
                </a:cubicBezTo>
                <a:cubicBezTo>
                  <a:pt x="16471" y="157987"/>
                  <a:pt x="3091" y="156816"/>
                  <a:pt x="509" y="146740"/>
                </a:cubicBezTo>
                <a:cubicBezTo>
                  <a:pt x="-2542" y="135258"/>
                  <a:pt x="8725" y="131275"/>
                  <a:pt x="17645" y="131509"/>
                </a:cubicBezTo>
                <a:close/>
                <a:moveTo>
                  <a:pt x="595272" y="117349"/>
                </a:moveTo>
                <a:cubicBezTo>
                  <a:pt x="600086" y="118142"/>
                  <a:pt x="604137" y="120606"/>
                  <a:pt x="606016" y="126591"/>
                </a:cubicBezTo>
                <a:cubicBezTo>
                  <a:pt x="607425" y="131755"/>
                  <a:pt x="604137" y="138092"/>
                  <a:pt x="598971" y="139266"/>
                </a:cubicBezTo>
                <a:cubicBezTo>
                  <a:pt x="597327" y="139501"/>
                  <a:pt x="594509" y="140205"/>
                  <a:pt x="594509" y="140205"/>
                </a:cubicBezTo>
                <a:cubicBezTo>
                  <a:pt x="592630" y="140205"/>
                  <a:pt x="590752" y="139735"/>
                  <a:pt x="588873" y="139501"/>
                </a:cubicBezTo>
                <a:cubicBezTo>
                  <a:pt x="585585" y="139031"/>
                  <a:pt x="581828" y="139501"/>
                  <a:pt x="578305" y="139970"/>
                </a:cubicBezTo>
                <a:cubicBezTo>
                  <a:pt x="568912" y="140909"/>
                  <a:pt x="559518" y="142787"/>
                  <a:pt x="550359" y="144899"/>
                </a:cubicBezTo>
                <a:cubicBezTo>
                  <a:pt x="538383" y="147716"/>
                  <a:pt x="534390" y="131286"/>
                  <a:pt x="545428" y="126826"/>
                </a:cubicBezTo>
                <a:cubicBezTo>
                  <a:pt x="556465" y="122366"/>
                  <a:pt x="568207" y="119785"/>
                  <a:pt x="579949" y="118141"/>
                </a:cubicBezTo>
                <a:cubicBezTo>
                  <a:pt x="584881" y="117437"/>
                  <a:pt x="590458" y="116557"/>
                  <a:pt x="595272" y="117349"/>
                </a:cubicBezTo>
                <a:close/>
                <a:moveTo>
                  <a:pt x="425062" y="94006"/>
                </a:moveTo>
                <a:cubicBezTo>
                  <a:pt x="439610" y="105723"/>
                  <a:pt x="451343" y="120253"/>
                  <a:pt x="458382" y="136657"/>
                </a:cubicBezTo>
                <a:cubicBezTo>
                  <a:pt x="457678" y="135720"/>
                  <a:pt x="456974" y="134548"/>
                  <a:pt x="456270" y="133376"/>
                </a:cubicBezTo>
                <a:cubicBezTo>
                  <a:pt x="456036" y="131501"/>
                  <a:pt x="455097" y="129392"/>
                  <a:pt x="453455" y="127517"/>
                </a:cubicBezTo>
                <a:cubicBezTo>
                  <a:pt x="452047" y="125643"/>
                  <a:pt x="450170" y="123768"/>
                  <a:pt x="448527" y="122127"/>
                </a:cubicBezTo>
                <a:cubicBezTo>
                  <a:pt x="448292" y="121659"/>
                  <a:pt x="448058" y="121190"/>
                  <a:pt x="447588" y="120721"/>
                </a:cubicBezTo>
                <a:cubicBezTo>
                  <a:pt x="441018" y="111347"/>
                  <a:pt x="433510" y="102208"/>
                  <a:pt x="425062" y="94006"/>
                </a:cubicBezTo>
                <a:close/>
                <a:moveTo>
                  <a:pt x="352790" y="64478"/>
                </a:moveTo>
                <a:cubicBezTo>
                  <a:pt x="358187" y="66352"/>
                  <a:pt x="363584" y="68930"/>
                  <a:pt x="368981" y="71742"/>
                </a:cubicBezTo>
                <a:cubicBezTo>
                  <a:pt x="369216" y="71742"/>
                  <a:pt x="369216" y="71508"/>
                  <a:pt x="369216" y="71508"/>
                </a:cubicBezTo>
                <a:cubicBezTo>
                  <a:pt x="371562" y="71039"/>
                  <a:pt x="373674" y="71742"/>
                  <a:pt x="376021" y="72446"/>
                </a:cubicBezTo>
                <a:cubicBezTo>
                  <a:pt x="376490" y="72680"/>
                  <a:pt x="377194" y="73149"/>
                  <a:pt x="377898" y="73383"/>
                </a:cubicBezTo>
                <a:cubicBezTo>
                  <a:pt x="378836" y="72211"/>
                  <a:pt x="380010" y="71274"/>
                  <a:pt x="381418" y="70805"/>
                </a:cubicBezTo>
                <a:cubicBezTo>
                  <a:pt x="372266" y="67759"/>
                  <a:pt x="362646" y="65649"/>
                  <a:pt x="352790" y="64478"/>
                </a:cubicBezTo>
                <a:close/>
                <a:moveTo>
                  <a:pt x="347720" y="43174"/>
                </a:moveTo>
                <a:cubicBezTo>
                  <a:pt x="404486" y="46579"/>
                  <a:pt x="461550" y="70747"/>
                  <a:pt x="480205" y="128923"/>
                </a:cubicBezTo>
                <a:cubicBezTo>
                  <a:pt x="493110" y="169231"/>
                  <a:pt x="491937" y="213523"/>
                  <a:pt x="467534" y="249379"/>
                </a:cubicBezTo>
                <a:cubicBezTo>
                  <a:pt x="439845" y="289921"/>
                  <a:pt x="397139" y="321558"/>
                  <a:pt x="407464" y="375927"/>
                </a:cubicBezTo>
                <a:cubicBezTo>
                  <a:pt x="408637" y="382489"/>
                  <a:pt x="404882" y="387410"/>
                  <a:pt x="399955" y="389285"/>
                </a:cubicBezTo>
                <a:cubicBezTo>
                  <a:pt x="401363" y="391394"/>
                  <a:pt x="402067" y="393972"/>
                  <a:pt x="402301" y="396315"/>
                </a:cubicBezTo>
                <a:cubicBezTo>
                  <a:pt x="421777" y="409205"/>
                  <a:pt x="434448" y="441545"/>
                  <a:pt x="409810" y="455137"/>
                </a:cubicBezTo>
                <a:cubicBezTo>
                  <a:pt x="409575" y="455137"/>
                  <a:pt x="409341" y="455371"/>
                  <a:pt x="409106" y="455371"/>
                </a:cubicBezTo>
                <a:cubicBezTo>
                  <a:pt x="412391" y="467557"/>
                  <a:pt x="410983" y="481149"/>
                  <a:pt x="405586" y="492633"/>
                </a:cubicBezTo>
                <a:cubicBezTo>
                  <a:pt x="423420" y="516536"/>
                  <a:pt x="433510" y="550985"/>
                  <a:pt x="405352" y="571842"/>
                </a:cubicBezTo>
                <a:cubicBezTo>
                  <a:pt x="378367" y="591996"/>
                  <a:pt x="337304" y="591996"/>
                  <a:pt x="305391" y="588012"/>
                </a:cubicBezTo>
                <a:cubicBezTo>
                  <a:pt x="276530" y="584263"/>
                  <a:pt x="237578" y="577935"/>
                  <a:pt x="217867" y="553797"/>
                </a:cubicBezTo>
                <a:cubicBezTo>
                  <a:pt x="210359" y="544658"/>
                  <a:pt x="207778" y="532237"/>
                  <a:pt x="213409" y="521457"/>
                </a:cubicBezTo>
                <a:cubicBezTo>
                  <a:pt x="220214" y="508334"/>
                  <a:pt x="229600" y="505287"/>
                  <a:pt x="240863" y="502944"/>
                </a:cubicBezTo>
                <a:cubicBezTo>
                  <a:pt x="236170" y="499194"/>
                  <a:pt x="231712" y="495210"/>
                  <a:pt x="227957" y="490523"/>
                </a:cubicBezTo>
                <a:cubicBezTo>
                  <a:pt x="214817" y="473885"/>
                  <a:pt x="220214" y="454668"/>
                  <a:pt x="235701" y="443654"/>
                </a:cubicBezTo>
                <a:cubicBezTo>
                  <a:pt x="230069" y="440607"/>
                  <a:pt x="224907" y="437092"/>
                  <a:pt x="220918" y="432874"/>
                </a:cubicBezTo>
                <a:cubicBezTo>
                  <a:pt x="200269" y="411079"/>
                  <a:pt x="229600" y="400299"/>
                  <a:pt x="250014" y="397253"/>
                </a:cubicBezTo>
                <a:cubicBezTo>
                  <a:pt x="246495" y="390222"/>
                  <a:pt x="246260" y="381786"/>
                  <a:pt x="245556" y="373584"/>
                </a:cubicBezTo>
                <a:cubicBezTo>
                  <a:pt x="242975" y="346634"/>
                  <a:pt x="237813" y="324370"/>
                  <a:pt x="217633" y="304685"/>
                </a:cubicBezTo>
                <a:cubicBezTo>
                  <a:pt x="189240" y="276798"/>
                  <a:pt x="164602" y="258987"/>
                  <a:pt x="155216" y="218679"/>
                </a:cubicBezTo>
                <a:cubicBezTo>
                  <a:pt x="134567" y="130564"/>
                  <a:pt x="212001" y="60025"/>
                  <a:pt x="292486" y="46199"/>
                </a:cubicBezTo>
                <a:cubicBezTo>
                  <a:pt x="309908" y="43211"/>
                  <a:pt x="328798" y="42039"/>
                  <a:pt x="347720" y="43174"/>
                </a:cubicBezTo>
                <a:close/>
                <a:moveTo>
                  <a:pt x="86416" y="21867"/>
                </a:moveTo>
                <a:cubicBezTo>
                  <a:pt x="94630" y="19993"/>
                  <a:pt x="101671" y="23975"/>
                  <a:pt x="108007" y="28426"/>
                </a:cubicBezTo>
                <a:cubicBezTo>
                  <a:pt x="124436" y="40372"/>
                  <a:pt x="143211" y="55364"/>
                  <a:pt x="154711" y="72230"/>
                </a:cubicBezTo>
                <a:cubicBezTo>
                  <a:pt x="159405" y="79023"/>
                  <a:pt x="150252" y="88159"/>
                  <a:pt x="143446" y="83474"/>
                </a:cubicBezTo>
                <a:cubicBezTo>
                  <a:pt x="131711" y="75744"/>
                  <a:pt x="121620" y="65437"/>
                  <a:pt x="110354" y="57238"/>
                </a:cubicBezTo>
                <a:cubicBezTo>
                  <a:pt x="104956" y="53256"/>
                  <a:pt x="99558" y="49039"/>
                  <a:pt x="93456" y="45994"/>
                </a:cubicBezTo>
                <a:cubicBezTo>
                  <a:pt x="89467" y="48571"/>
                  <a:pt x="83365" y="47400"/>
                  <a:pt x="80314" y="43183"/>
                </a:cubicBezTo>
                <a:cubicBezTo>
                  <a:pt x="75150" y="35922"/>
                  <a:pt x="76793" y="24443"/>
                  <a:pt x="86416" y="21867"/>
                </a:cubicBezTo>
                <a:close/>
                <a:moveTo>
                  <a:pt x="552031" y="66"/>
                </a:moveTo>
                <a:cubicBezTo>
                  <a:pt x="563069" y="-1106"/>
                  <a:pt x="567061" y="13427"/>
                  <a:pt x="560486" y="20459"/>
                </a:cubicBezTo>
                <a:cubicBezTo>
                  <a:pt x="554380" y="27022"/>
                  <a:pt x="545455" y="31241"/>
                  <a:pt x="538880" y="37570"/>
                </a:cubicBezTo>
                <a:cubicBezTo>
                  <a:pt x="529251" y="46711"/>
                  <a:pt x="520797" y="57494"/>
                  <a:pt x="510698" y="66401"/>
                </a:cubicBezTo>
                <a:cubicBezTo>
                  <a:pt x="503418" y="73199"/>
                  <a:pt x="492615" y="64760"/>
                  <a:pt x="497077" y="55853"/>
                </a:cubicBezTo>
                <a:cubicBezTo>
                  <a:pt x="503653" y="42727"/>
                  <a:pt x="515395" y="30772"/>
                  <a:pt x="525259" y="19990"/>
                </a:cubicBezTo>
                <a:cubicBezTo>
                  <a:pt x="532774" y="12020"/>
                  <a:pt x="540289" y="1238"/>
                  <a:pt x="552031" y="66"/>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cxnSp>
        <p:nvCxnSpPr>
          <p:cNvPr id="5" name="直接连接符 4">
            <a:extLst>
              <a:ext uri="{FF2B5EF4-FFF2-40B4-BE49-F238E27FC236}">
                <a16:creationId xmlns:a16="http://schemas.microsoft.com/office/drawing/2014/main" id="{822F9076-0CEA-42F8-B49A-ABB82F78EB48}"/>
              </a:ext>
            </a:extLst>
          </p:cNvPr>
          <p:cNvCxnSpPr/>
          <p:nvPr/>
        </p:nvCxnSpPr>
        <p:spPr>
          <a:xfrm flipH="1" flipV="1">
            <a:off x="3484027" y="1780895"/>
            <a:ext cx="1738213" cy="454305"/>
          </a:xfrm>
          <a:prstGeom prst="line">
            <a:avLst/>
          </a:prstGeom>
          <a:ln w="19050">
            <a:solidFill>
              <a:srgbClr val="6FBCB4"/>
            </a:solidFill>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EE3248C6-8248-4A1D-9406-6429A3B4F943}"/>
              </a:ext>
            </a:extLst>
          </p:cNvPr>
          <p:cNvSpPr txBox="1"/>
          <p:nvPr/>
        </p:nvSpPr>
        <p:spPr>
          <a:xfrm>
            <a:off x="1722380" y="1474229"/>
            <a:ext cx="2011680" cy="457200"/>
          </a:xfrm>
          <a:prstGeom prst="rect">
            <a:avLst/>
          </a:prstGeom>
          <a:noFill/>
        </p:spPr>
        <p:txBody>
          <a:bodyPr wrap="square">
            <a:spAutoFit/>
          </a:bodyPr>
          <a:lstStyle/>
          <a:p>
            <a:pPr eaLnBrk="1" hangingPunct="1"/>
            <a:r>
              <a:rPr altLang="en-US" b="1" lang="zh-CN" sz="2400">
                <a:solidFill>
                  <a:srgbClr val="F8C714"/>
                </a:solidFill>
                <a:cs typeface="+mn-ea"/>
                <a:sym typeface="+mn-lt"/>
              </a:rPr>
              <a:t>贷款人品质</a:t>
            </a:r>
          </a:p>
        </p:txBody>
      </p:sp>
      <p:sp>
        <p:nvSpPr>
          <p:cNvPr id="10" name="文本框 9">
            <a:extLst>
              <a:ext uri="{FF2B5EF4-FFF2-40B4-BE49-F238E27FC236}">
                <a16:creationId xmlns:a16="http://schemas.microsoft.com/office/drawing/2014/main" id="{1FA248E5-E3A6-489F-B905-C416B6172196}"/>
              </a:ext>
            </a:extLst>
          </p:cNvPr>
          <p:cNvSpPr txBox="1"/>
          <p:nvPr/>
        </p:nvSpPr>
        <p:spPr>
          <a:xfrm>
            <a:off x="1569980" y="1951782"/>
            <a:ext cx="2316480" cy="822960"/>
          </a:xfrm>
          <a:prstGeom prst="rect">
            <a:avLst/>
          </a:prstGeom>
          <a:noFill/>
        </p:spPr>
        <p:txBody>
          <a:bodyPr rtlCol="0" wrap="square">
            <a:spAutoFit/>
          </a:bodyPr>
          <a:lstStyle/>
          <a:p>
            <a:r>
              <a:rPr altLang="en-US" lang="zh-CN" sz="1600">
                <a:solidFill>
                  <a:schemeClr val="tx1">
                    <a:lumMod val="50000"/>
                    <a:lumOff val="50000"/>
                  </a:schemeClr>
                </a:solidFill>
                <a:cs typeface="+mn-ea"/>
                <a:sym typeface="+mn-lt"/>
              </a:rPr>
              <a:t>此处可输入辅助性文字。此处可输入辅助性文字。此处可输入辅助性文字。</a:t>
            </a:r>
          </a:p>
        </p:txBody>
      </p:sp>
      <p:cxnSp>
        <p:nvCxnSpPr>
          <p:cNvPr id="22" name="直接连接符 21">
            <a:extLst>
              <a:ext uri="{FF2B5EF4-FFF2-40B4-BE49-F238E27FC236}">
                <a16:creationId xmlns:a16="http://schemas.microsoft.com/office/drawing/2014/main" id="{12D3F5BD-A3A7-49A0-B42C-452ECFF60AEC}"/>
              </a:ext>
            </a:extLst>
          </p:cNvPr>
          <p:cNvCxnSpPr>
            <a:endCxn id="25" idx="3"/>
          </p:cNvCxnSpPr>
          <p:nvPr/>
        </p:nvCxnSpPr>
        <p:spPr>
          <a:xfrm flipH="1">
            <a:off x="3488275" y="2595880"/>
            <a:ext cx="1503204" cy="914633"/>
          </a:xfrm>
          <a:prstGeom prst="line">
            <a:avLst/>
          </a:prstGeom>
          <a:ln w="19050">
            <a:solidFill>
              <a:srgbClr val="6FBCB4"/>
            </a:solidFill>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7266E341-8EF2-4849-BC87-8393FB806188}"/>
              </a:ext>
            </a:extLst>
          </p:cNvPr>
          <p:cNvSpPr txBox="1"/>
          <p:nvPr/>
        </p:nvSpPr>
        <p:spPr>
          <a:xfrm>
            <a:off x="1968163" y="3281912"/>
            <a:ext cx="1520113" cy="457200"/>
          </a:xfrm>
          <a:prstGeom prst="rect">
            <a:avLst/>
          </a:prstGeom>
          <a:noFill/>
        </p:spPr>
        <p:txBody>
          <a:bodyPr wrap="square">
            <a:spAutoFit/>
          </a:bodyPr>
          <a:lstStyle/>
          <a:p>
            <a:pPr eaLnBrk="1" hangingPunct="1"/>
            <a:r>
              <a:rPr altLang="en-US" b="1" lang="zh-CN" sz="2400">
                <a:solidFill>
                  <a:srgbClr val="F8C714"/>
                </a:solidFill>
                <a:cs typeface="+mn-ea"/>
                <a:sym typeface="+mn-lt"/>
              </a:rPr>
              <a:t>偿还能力</a:t>
            </a:r>
          </a:p>
        </p:txBody>
      </p:sp>
      <p:sp>
        <p:nvSpPr>
          <p:cNvPr id="26" name="文本框 25">
            <a:extLst>
              <a:ext uri="{FF2B5EF4-FFF2-40B4-BE49-F238E27FC236}">
                <a16:creationId xmlns:a16="http://schemas.microsoft.com/office/drawing/2014/main" id="{E007C189-2A94-4D31-BB38-E9D8721A9BD1}"/>
              </a:ext>
            </a:extLst>
          </p:cNvPr>
          <p:cNvSpPr txBox="1"/>
          <p:nvPr/>
        </p:nvSpPr>
        <p:spPr>
          <a:xfrm>
            <a:off x="1569980" y="3786832"/>
            <a:ext cx="2316480" cy="822960"/>
          </a:xfrm>
          <a:prstGeom prst="rect">
            <a:avLst/>
          </a:prstGeom>
          <a:noFill/>
        </p:spPr>
        <p:txBody>
          <a:bodyPr rtlCol="0" wrap="square">
            <a:spAutoFit/>
          </a:bodyPr>
          <a:lstStyle/>
          <a:p>
            <a:r>
              <a:rPr altLang="en-US" lang="zh-CN" sz="1600">
                <a:solidFill>
                  <a:schemeClr val="tx1">
                    <a:lumMod val="50000"/>
                    <a:lumOff val="50000"/>
                  </a:schemeClr>
                </a:solidFill>
                <a:cs typeface="+mn-ea"/>
                <a:sym typeface="+mn-lt"/>
              </a:rPr>
              <a:t>此处可输入辅助性文字。此处可输入辅助性文字。此处可输入辅助性文字。</a:t>
            </a:r>
          </a:p>
        </p:txBody>
      </p:sp>
      <p:cxnSp>
        <p:nvCxnSpPr>
          <p:cNvPr id="27" name="直接连接符 26">
            <a:extLst>
              <a:ext uri="{FF2B5EF4-FFF2-40B4-BE49-F238E27FC236}">
                <a16:creationId xmlns:a16="http://schemas.microsoft.com/office/drawing/2014/main" id="{17926C10-34C3-4DC8-A12E-51731397EB46}"/>
              </a:ext>
            </a:extLst>
          </p:cNvPr>
          <p:cNvCxnSpPr/>
          <p:nvPr/>
        </p:nvCxnSpPr>
        <p:spPr>
          <a:xfrm flipH="1">
            <a:off x="5097921" y="3069590"/>
            <a:ext cx="0" cy="1187450"/>
          </a:xfrm>
          <a:prstGeom prst="line">
            <a:avLst/>
          </a:prstGeom>
          <a:ln w="19050">
            <a:solidFill>
              <a:srgbClr val="6FBCB4"/>
            </a:solidFill>
          </a:ln>
        </p:spPr>
        <p:style>
          <a:lnRef idx="1">
            <a:schemeClr val="accent1"/>
          </a:lnRef>
          <a:fillRef idx="0">
            <a:schemeClr val="accent1"/>
          </a:fillRef>
          <a:effectRef idx="0">
            <a:schemeClr val="accent1"/>
          </a:effectRef>
          <a:fontRef idx="minor">
            <a:schemeClr val="tx1"/>
          </a:fontRef>
        </p:style>
      </p:cxnSp>
      <p:sp>
        <p:nvSpPr>
          <p:cNvPr id="31" name="文本框 30">
            <a:extLst>
              <a:ext uri="{FF2B5EF4-FFF2-40B4-BE49-F238E27FC236}">
                <a16:creationId xmlns:a16="http://schemas.microsoft.com/office/drawing/2014/main" id="{73CC2B19-0BE1-4B88-9CC6-35DFFDEC301C}"/>
              </a:ext>
            </a:extLst>
          </p:cNvPr>
          <p:cNvSpPr txBox="1"/>
          <p:nvPr/>
        </p:nvSpPr>
        <p:spPr>
          <a:xfrm>
            <a:off x="3899041" y="4331706"/>
            <a:ext cx="2316480" cy="822960"/>
          </a:xfrm>
          <a:prstGeom prst="rect">
            <a:avLst/>
          </a:prstGeom>
          <a:noFill/>
        </p:spPr>
        <p:txBody>
          <a:bodyPr wrap="square">
            <a:spAutoFit/>
          </a:bodyPr>
          <a:lstStyle/>
          <a:p>
            <a:pPr algn="ctr" eaLnBrk="1" hangingPunct="1"/>
            <a:r>
              <a:rPr altLang="en-US" b="1" lang="zh-CN" sz="2400">
                <a:solidFill>
                  <a:srgbClr val="F8C714"/>
                </a:solidFill>
                <a:cs typeface="+mn-ea"/>
                <a:sym typeface="+mn-lt"/>
              </a:rPr>
              <a:t>企业持续经营的前景</a:t>
            </a:r>
          </a:p>
        </p:txBody>
      </p:sp>
      <p:sp>
        <p:nvSpPr>
          <p:cNvPr id="32" name="文本框 31">
            <a:extLst>
              <a:ext uri="{FF2B5EF4-FFF2-40B4-BE49-F238E27FC236}">
                <a16:creationId xmlns:a16="http://schemas.microsoft.com/office/drawing/2014/main" id="{57C79D4C-95B6-40DE-9CC6-CD088FAF69BE}"/>
              </a:ext>
            </a:extLst>
          </p:cNvPr>
          <p:cNvSpPr txBox="1"/>
          <p:nvPr/>
        </p:nvSpPr>
        <p:spPr>
          <a:xfrm>
            <a:off x="3899041" y="5162703"/>
            <a:ext cx="2316480" cy="822960"/>
          </a:xfrm>
          <a:prstGeom prst="rect">
            <a:avLst/>
          </a:prstGeom>
          <a:noFill/>
        </p:spPr>
        <p:txBody>
          <a:bodyPr rtlCol="0" wrap="square">
            <a:spAutoFit/>
          </a:bodyPr>
          <a:lstStyle/>
          <a:p>
            <a:r>
              <a:rPr altLang="en-US" lang="zh-CN" sz="1600">
                <a:solidFill>
                  <a:schemeClr val="tx1">
                    <a:lumMod val="50000"/>
                    <a:lumOff val="50000"/>
                  </a:schemeClr>
                </a:solidFill>
                <a:cs typeface="+mn-ea"/>
                <a:sym typeface="+mn-lt"/>
              </a:rPr>
              <a:t>此处可输入辅助性文字。此处可输入辅助性文字。此处可输入辅助性文字。</a:t>
            </a:r>
          </a:p>
        </p:txBody>
      </p:sp>
      <p:cxnSp>
        <p:nvCxnSpPr>
          <p:cNvPr id="36" name="直接连接符 35">
            <a:extLst>
              <a:ext uri="{FF2B5EF4-FFF2-40B4-BE49-F238E27FC236}">
                <a16:creationId xmlns:a16="http://schemas.microsoft.com/office/drawing/2014/main" id="{370352AA-E1BE-4218-9711-645C5E7D6D94}"/>
              </a:ext>
            </a:extLst>
          </p:cNvPr>
          <p:cNvCxnSpPr>
            <a:stCxn id="40" idx="1"/>
          </p:cNvCxnSpPr>
          <p:nvPr/>
        </p:nvCxnSpPr>
        <p:spPr>
          <a:xfrm flipH="1">
            <a:off x="6697104" y="1657993"/>
            <a:ext cx="1864064" cy="520537"/>
          </a:xfrm>
          <a:prstGeom prst="line">
            <a:avLst/>
          </a:prstGeom>
          <a:ln w="19050">
            <a:solidFill>
              <a:srgbClr val="6FBCB4"/>
            </a:solidFill>
          </a:ln>
        </p:spPr>
        <p:style>
          <a:lnRef idx="1">
            <a:schemeClr val="accent1"/>
          </a:lnRef>
          <a:fillRef idx="0">
            <a:schemeClr val="accent1"/>
          </a:fillRef>
          <a:effectRef idx="0">
            <a:schemeClr val="accent1"/>
          </a:effectRef>
          <a:fontRef idx="minor">
            <a:schemeClr val="tx1"/>
          </a:fontRef>
        </p:style>
      </p:cxnSp>
      <p:sp>
        <p:nvSpPr>
          <p:cNvPr id="40" name="文本框 39">
            <a:extLst>
              <a:ext uri="{FF2B5EF4-FFF2-40B4-BE49-F238E27FC236}">
                <a16:creationId xmlns:a16="http://schemas.microsoft.com/office/drawing/2014/main" id="{FF1DF437-0B1A-43A8-AE45-731E1158087D}"/>
              </a:ext>
            </a:extLst>
          </p:cNvPr>
          <p:cNvSpPr txBox="1"/>
          <p:nvPr/>
        </p:nvSpPr>
        <p:spPr>
          <a:xfrm>
            <a:off x="8561168" y="1429393"/>
            <a:ext cx="1566618" cy="457200"/>
          </a:xfrm>
          <a:prstGeom prst="rect">
            <a:avLst/>
          </a:prstGeom>
          <a:noFill/>
        </p:spPr>
        <p:txBody>
          <a:bodyPr wrap="square">
            <a:spAutoFit/>
          </a:bodyPr>
          <a:lstStyle/>
          <a:p>
            <a:pPr algn="ctr" eaLnBrk="1" hangingPunct="1"/>
            <a:r>
              <a:rPr altLang="en-US" b="1" lang="zh-CN" sz="2400">
                <a:solidFill>
                  <a:srgbClr val="F8C714"/>
                </a:solidFill>
                <a:cs typeface="+mn-ea"/>
                <a:sym typeface="+mn-lt"/>
              </a:rPr>
              <a:t>担保物</a:t>
            </a:r>
          </a:p>
        </p:txBody>
      </p:sp>
      <p:sp>
        <p:nvSpPr>
          <p:cNvPr id="41" name="文本框 40">
            <a:extLst>
              <a:ext uri="{FF2B5EF4-FFF2-40B4-BE49-F238E27FC236}">
                <a16:creationId xmlns:a16="http://schemas.microsoft.com/office/drawing/2014/main" id="{5645F934-619A-4DE4-9104-9F89D9FF6D93}"/>
              </a:ext>
            </a:extLst>
          </p:cNvPr>
          <p:cNvSpPr txBox="1"/>
          <p:nvPr/>
        </p:nvSpPr>
        <p:spPr>
          <a:xfrm>
            <a:off x="8326991" y="1855100"/>
            <a:ext cx="2316480" cy="822960"/>
          </a:xfrm>
          <a:prstGeom prst="rect">
            <a:avLst/>
          </a:prstGeom>
          <a:noFill/>
        </p:spPr>
        <p:txBody>
          <a:bodyPr rtlCol="0" wrap="square">
            <a:spAutoFit/>
          </a:bodyPr>
          <a:lstStyle/>
          <a:p>
            <a:r>
              <a:rPr altLang="en-US" lang="zh-CN" sz="1600">
                <a:solidFill>
                  <a:schemeClr val="tx1">
                    <a:lumMod val="50000"/>
                    <a:lumOff val="50000"/>
                  </a:schemeClr>
                </a:solidFill>
                <a:cs typeface="+mn-ea"/>
                <a:sym typeface="+mn-lt"/>
              </a:rPr>
              <a:t>此处可输入辅助性文字。此处可输入辅助性文字。此处可输入辅助性文字。</a:t>
            </a:r>
          </a:p>
        </p:txBody>
      </p:sp>
      <p:cxnSp>
        <p:nvCxnSpPr>
          <p:cNvPr id="42" name="直接连接符 41">
            <a:extLst>
              <a:ext uri="{FF2B5EF4-FFF2-40B4-BE49-F238E27FC236}">
                <a16:creationId xmlns:a16="http://schemas.microsoft.com/office/drawing/2014/main" id="{DEEDCB43-E5C1-425B-98F6-12A2975009A5}"/>
              </a:ext>
            </a:extLst>
          </p:cNvPr>
          <p:cNvCxnSpPr/>
          <p:nvPr/>
        </p:nvCxnSpPr>
        <p:spPr>
          <a:xfrm>
            <a:off x="6883421" y="2551946"/>
            <a:ext cx="1677746" cy="852008"/>
          </a:xfrm>
          <a:prstGeom prst="line">
            <a:avLst/>
          </a:prstGeom>
          <a:ln w="19050">
            <a:solidFill>
              <a:srgbClr val="6FBCB4"/>
            </a:solidFill>
          </a:ln>
        </p:spPr>
        <p:style>
          <a:lnRef idx="1">
            <a:schemeClr val="accent1"/>
          </a:lnRef>
          <a:fillRef idx="0">
            <a:schemeClr val="accent1"/>
          </a:fillRef>
          <a:effectRef idx="0">
            <a:schemeClr val="accent1"/>
          </a:effectRef>
          <a:fontRef idx="minor">
            <a:schemeClr val="tx1"/>
          </a:fontRef>
        </p:style>
      </p:cxnSp>
      <p:sp>
        <p:nvSpPr>
          <p:cNvPr id="46" name="文本框 45">
            <a:extLst>
              <a:ext uri="{FF2B5EF4-FFF2-40B4-BE49-F238E27FC236}">
                <a16:creationId xmlns:a16="http://schemas.microsoft.com/office/drawing/2014/main" id="{513AB2F8-A978-4ECB-9848-81AD3E2B07D5}"/>
              </a:ext>
            </a:extLst>
          </p:cNvPr>
          <p:cNvSpPr txBox="1"/>
          <p:nvPr/>
        </p:nvSpPr>
        <p:spPr>
          <a:xfrm>
            <a:off x="8775361" y="3195483"/>
            <a:ext cx="1520113" cy="457200"/>
          </a:xfrm>
          <a:prstGeom prst="rect">
            <a:avLst/>
          </a:prstGeom>
          <a:noFill/>
        </p:spPr>
        <p:txBody>
          <a:bodyPr wrap="square">
            <a:spAutoFit/>
          </a:bodyPr>
          <a:lstStyle/>
          <a:p>
            <a:pPr eaLnBrk="1" hangingPunct="1"/>
            <a:r>
              <a:rPr altLang="en-US" b="1" lang="zh-CN" sz="2400">
                <a:solidFill>
                  <a:srgbClr val="F8C714"/>
                </a:solidFill>
                <a:cs typeface="+mn-ea"/>
                <a:sym typeface="+mn-lt"/>
              </a:rPr>
              <a:t>资本状况</a:t>
            </a:r>
          </a:p>
        </p:txBody>
      </p:sp>
      <p:sp>
        <p:nvSpPr>
          <p:cNvPr id="47" name="文本框 46">
            <a:extLst>
              <a:ext uri="{FF2B5EF4-FFF2-40B4-BE49-F238E27FC236}">
                <a16:creationId xmlns:a16="http://schemas.microsoft.com/office/drawing/2014/main" id="{BCBCC57D-F5D6-4348-BA8C-BF01E59F1465}"/>
              </a:ext>
            </a:extLst>
          </p:cNvPr>
          <p:cNvSpPr txBox="1"/>
          <p:nvPr/>
        </p:nvSpPr>
        <p:spPr>
          <a:xfrm>
            <a:off x="8377179" y="3657148"/>
            <a:ext cx="2316480" cy="822960"/>
          </a:xfrm>
          <a:prstGeom prst="rect">
            <a:avLst/>
          </a:prstGeom>
          <a:noFill/>
        </p:spPr>
        <p:txBody>
          <a:bodyPr rtlCol="0" wrap="square">
            <a:spAutoFit/>
          </a:bodyPr>
          <a:lstStyle/>
          <a:p>
            <a:r>
              <a:rPr altLang="en-US" lang="zh-CN" sz="1600">
                <a:solidFill>
                  <a:schemeClr val="tx1">
                    <a:lumMod val="50000"/>
                    <a:lumOff val="50000"/>
                  </a:schemeClr>
                </a:solidFill>
                <a:cs typeface="+mn-ea"/>
                <a:sym typeface="+mn-lt"/>
              </a:rPr>
              <a:t>此处可输入辅助性文字。此处可输入辅助性文字。此处可输入辅助性文字。</a:t>
            </a:r>
          </a:p>
        </p:txBody>
      </p:sp>
      <p:cxnSp>
        <p:nvCxnSpPr>
          <p:cNvPr id="48" name="直接连接符 47">
            <a:extLst>
              <a:ext uri="{FF2B5EF4-FFF2-40B4-BE49-F238E27FC236}">
                <a16:creationId xmlns:a16="http://schemas.microsoft.com/office/drawing/2014/main" id="{7738352D-2F52-4CAA-BE4B-3F2EB8DE3ABD}"/>
              </a:ext>
            </a:extLst>
          </p:cNvPr>
          <p:cNvCxnSpPr/>
          <p:nvPr/>
        </p:nvCxnSpPr>
        <p:spPr>
          <a:xfrm>
            <a:off x="6784481" y="3152111"/>
            <a:ext cx="482719" cy="1126511"/>
          </a:xfrm>
          <a:prstGeom prst="line">
            <a:avLst/>
          </a:prstGeom>
          <a:ln w="19050">
            <a:solidFill>
              <a:srgbClr val="6FBCB4"/>
            </a:solidFill>
          </a:ln>
        </p:spPr>
        <p:style>
          <a:lnRef idx="1">
            <a:schemeClr val="accent1"/>
          </a:lnRef>
          <a:fillRef idx="0">
            <a:schemeClr val="accent1"/>
          </a:fillRef>
          <a:effectRef idx="0">
            <a:schemeClr val="accent1"/>
          </a:effectRef>
          <a:fontRef idx="minor">
            <a:schemeClr val="tx1"/>
          </a:fontRef>
        </p:style>
      </p:cxnSp>
      <p:sp>
        <p:nvSpPr>
          <p:cNvPr id="51" name="文本框 50">
            <a:extLst>
              <a:ext uri="{FF2B5EF4-FFF2-40B4-BE49-F238E27FC236}">
                <a16:creationId xmlns:a16="http://schemas.microsoft.com/office/drawing/2014/main" id="{7835DFBF-778E-42AF-8190-A14BFBBA9497}"/>
              </a:ext>
            </a:extLst>
          </p:cNvPr>
          <p:cNvSpPr txBox="1"/>
          <p:nvPr/>
        </p:nvSpPr>
        <p:spPr>
          <a:xfrm>
            <a:off x="6648443" y="4352513"/>
            <a:ext cx="1520113" cy="457200"/>
          </a:xfrm>
          <a:prstGeom prst="rect">
            <a:avLst/>
          </a:prstGeom>
          <a:noFill/>
        </p:spPr>
        <p:txBody>
          <a:bodyPr wrap="square">
            <a:spAutoFit/>
          </a:bodyPr>
          <a:lstStyle/>
          <a:p>
            <a:pPr eaLnBrk="1" hangingPunct="1"/>
            <a:r>
              <a:rPr altLang="en-US" b="1" lang="zh-CN" sz="2400">
                <a:solidFill>
                  <a:srgbClr val="F8C714"/>
                </a:solidFill>
                <a:cs typeface="+mn-ea"/>
                <a:sym typeface="+mn-lt"/>
              </a:rPr>
              <a:t>经营条件</a:t>
            </a:r>
          </a:p>
        </p:txBody>
      </p:sp>
      <p:sp>
        <p:nvSpPr>
          <p:cNvPr id="53" name="文本框 52">
            <a:extLst>
              <a:ext uri="{FF2B5EF4-FFF2-40B4-BE49-F238E27FC236}">
                <a16:creationId xmlns:a16="http://schemas.microsoft.com/office/drawing/2014/main" id="{A65D163C-E981-4AE5-82D2-EA420D3EAE66}"/>
              </a:ext>
            </a:extLst>
          </p:cNvPr>
          <p:cNvSpPr txBox="1"/>
          <p:nvPr/>
        </p:nvSpPr>
        <p:spPr>
          <a:xfrm>
            <a:off x="6311529" y="4831742"/>
            <a:ext cx="2316480" cy="822960"/>
          </a:xfrm>
          <a:prstGeom prst="rect">
            <a:avLst/>
          </a:prstGeom>
          <a:noFill/>
        </p:spPr>
        <p:txBody>
          <a:bodyPr rtlCol="0" wrap="square">
            <a:spAutoFit/>
          </a:bodyPr>
          <a:lstStyle/>
          <a:p>
            <a:r>
              <a:rPr altLang="en-US" lang="zh-CN" sz="1600">
                <a:solidFill>
                  <a:schemeClr val="tx1">
                    <a:lumMod val="50000"/>
                    <a:lumOff val="50000"/>
                  </a:schemeClr>
                </a:solidFill>
                <a:cs typeface="+mn-ea"/>
                <a:sym typeface="+mn-lt"/>
              </a:rPr>
              <a:t>此处可输入辅助性文字。此处可输入辅助性文字。此处可输入辅助性文字。</a:t>
            </a:r>
          </a:p>
        </p:txBody>
      </p:sp>
      <p:sp>
        <p:nvSpPr>
          <p:cNvPr id="28" name="TextBox 27"/>
          <p:cNvSpPr txBox="1"/>
          <p:nvPr/>
        </p:nvSpPr>
        <p:spPr>
          <a:xfrm>
            <a:off x="9921403" y="6639539"/>
            <a:ext cx="1224136" cy="142240"/>
          </a:xfrm>
          <a:prstGeom prst="rect">
            <a:avLst/>
          </a:prstGeom>
          <a:noFill/>
        </p:spPr>
        <p:txBody>
          <a:bodyPr rtlCol="0" wrap="square">
            <a:spAutoFit/>
          </a:bodyPr>
          <a:lstStyle/>
          <a:p>
            <a:pPr defTabSz="914400" eaLnBrk="1" fontAlgn="auto" hangingPunct="1" indent="0" latinLnBrk="0" lvl="0" marL="0" marR="0">
              <a:lnSpc>
                <a:spcPct val="200000"/>
              </a:lnSpc>
              <a:spcBef>
                <a:spcPct val="0"/>
              </a:spcBef>
              <a:spcAft>
                <a:spcPct val="0"/>
              </a:spcAft>
              <a:buClrTx/>
              <a:buSzTx/>
              <a:buFontTx/>
              <a:buNone/>
              <a:defRPr/>
            </a:pPr>
            <a:r>
              <a:rPr altLang="zh-CN" b="0" baseline="0" cap="none" i="0" kern="0" kumimoji="0" lang="en-US" noProof="0" normalizeH="0" smtClean="0" spc="0" strike="noStrike" sz="100" u="none">
                <a:ln>
                  <a:noFill/>
                </a:ln>
                <a:solidFill>
                  <a:schemeClr val="bg1"/>
                </a:solidFill>
                <a:effectLst/>
                <a:uLnTx/>
                <a:uFillTx/>
              </a:rPr>
              <a:t>PPT下载 http://www.1ppt.com/xiazai/</a:t>
            </a:r>
          </a:p>
        </p:txBody>
      </p:sp>
    </p:spTree>
    <p:custDataLst>
      <p:tags r:id="rId2"/>
    </p:custDataLst>
    <p:extLst>
      <p:ext uri="{BB962C8B-B14F-4D97-AF65-F5344CB8AC3E}">
        <p14:creationId val="764876834"/>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500" id="7"/>
                                        <p:tgtEl>
                                          <p:spTgt spid="1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500" id="12"/>
                                        <p:tgtEl>
                                          <p:spTgt spid="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18"/>
                                        </p:tgtEl>
                                        <p:attrNameLst>
                                          <p:attrName>style.visibility</p:attrName>
                                        </p:attrNameLst>
                                      </p:cBhvr>
                                      <p:to>
                                        <p:strVal val="visible"/>
                                      </p:to>
                                    </p:set>
                                    <p:animEffect filter="fade" transition="in">
                                      <p:cBhvr>
                                        <p:cTn dur="500" id="17"/>
                                        <p:tgtEl>
                                          <p:spTgt spid="18"/>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10"/>
                                        </p:tgtEl>
                                        <p:attrNameLst>
                                          <p:attrName>style.visibility</p:attrName>
                                        </p:attrNameLst>
                                      </p:cBhvr>
                                      <p:to>
                                        <p:strVal val="visible"/>
                                      </p:to>
                                    </p:set>
                                    <p:animEffect filter="fade" transition="in">
                                      <p:cBhvr>
                                        <p:cTn dur="500" id="22"/>
                                        <p:tgtEl>
                                          <p:spTgt spid="10"/>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22"/>
                                        </p:tgtEl>
                                        <p:attrNameLst>
                                          <p:attrName>style.visibility</p:attrName>
                                        </p:attrNameLst>
                                      </p:cBhvr>
                                      <p:to>
                                        <p:strVal val="visible"/>
                                      </p:to>
                                    </p:set>
                                    <p:animEffect filter="fade" transition="in">
                                      <p:cBhvr>
                                        <p:cTn dur="500" id="27"/>
                                        <p:tgtEl>
                                          <p:spTgt spid="22"/>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10" presetSubtype="0">
                                  <p:stCondLst>
                                    <p:cond delay="0"/>
                                  </p:stCondLst>
                                  <p:childTnLst>
                                    <p:set>
                                      <p:cBhvr>
                                        <p:cTn dur="1" fill="hold" id="31">
                                          <p:stCondLst>
                                            <p:cond delay="0"/>
                                          </p:stCondLst>
                                        </p:cTn>
                                        <p:tgtEl>
                                          <p:spTgt spid="25"/>
                                        </p:tgtEl>
                                        <p:attrNameLst>
                                          <p:attrName>style.visibility</p:attrName>
                                        </p:attrNameLst>
                                      </p:cBhvr>
                                      <p:to>
                                        <p:strVal val="visible"/>
                                      </p:to>
                                    </p:set>
                                    <p:animEffect filter="fade" transition="in">
                                      <p:cBhvr>
                                        <p:cTn dur="500" id="32"/>
                                        <p:tgtEl>
                                          <p:spTgt spid="25"/>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10" presetSubtype="0">
                                  <p:stCondLst>
                                    <p:cond delay="0"/>
                                  </p:stCondLst>
                                  <p:childTnLst>
                                    <p:set>
                                      <p:cBhvr>
                                        <p:cTn dur="1" fill="hold" id="36">
                                          <p:stCondLst>
                                            <p:cond delay="0"/>
                                          </p:stCondLst>
                                        </p:cTn>
                                        <p:tgtEl>
                                          <p:spTgt spid="26"/>
                                        </p:tgtEl>
                                        <p:attrNameLst>
                                          <p:attrName>style.visibility</p:attrName>
                                        </p:attrNameLst>
                                      </p:cBhvr>
                                      <p:to>
                                        <p:strVal val="visible"/>
                                      </p:to>
                                    </p:set>
                                    <p:animEffect filter="fade" transition="in">
                                      <p:cBhvr>
                                        <p:cTn dur="500" id="37"/>
                                        <p:tgtEl>
                                          <p:spTgt spid="26"/>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10" presetSubtype="0">
                                  <p:stCondLst>
                                    <p:cond delay="0"/>
                                  </p:stCondLst>
                                  <p:childTnLst>
                                    <p:set>
                                      <p:cBhvr>
                                        <p:cTn dur="1" fill="hold" id="41">
                                          <p:stCondLst>
                                            <p:cond delay="0"/>
                                          </p:stCondLst>
                                        </p:cTn>
                                        <p:tgtEl>
                                          <p:spTgt spid="27"/>
                                        </p:tgtEl>
                                        <p:attrNameLst>
                                          <p:attrName>style.visibility</p:attrName>
                                        </p:attrNameLst>
                                      </p:cBhvr>
                                      <p:to>
                                        <p:strVal val="visible"/>
                                      </p:to>
                                    </p:set>
                                    <p:animEffect filter="fade" transition="in">
                                      <p:cBhvr>
                                        <p:cTn dur="500" id="42"/>
                                        <p:tgtEl>
                                          <p:spTgt spid="27"/>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10" presetSubtype="0">
                                  <p:stCondLst>
                                    <p:cond delay="0"/>
                                  </p:stCondLst>
                                  <p:childTnLst>
                                    <p:set>
                                      <p:cBhvr>
                                        <p:cTn dur="1" fill="hold" id="46">
                                          <p:stCondLst>
                                            <p:cond delay="0"/>
                                          </p:stCondLst>
                                        </p:cTn>
                                        <p:tgtEl>
                                          <p:spTgt spid="31"/>
                                        </p:tgtEl>
                                        <p:attrNameLst>
                                          <p:attrName>style.visibility</p:attrName>
                                        </p:attrNameLst>
                                      </p:cBhvr>
                                      <p:to>
                                        <p:strVal val="visible"/>
                                      </p:to>
                                    </p:set>
                                    <p:animEffect filter="fade" transition="in">
                                      <p:cBhvr>
                                        <p:cTn dur="500" id="47"/>
                                        <p:tgtEl>
                                          <p:spTgt spid="31"/>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grpId="0" id="50" nodeType="clickEffect" presetClass="entr" presetID="10" presetSubtype="0">
                                  <p:stCondLst>
                                    <p:cond delay="0"/>
                                  </p:stCondLst>
                                  <p:childTnLst>
                                    <p:set>
                                      <p:cBhvr>
                                        <p:cTn dur="1" fill="hold" id="51">
                                          <p:stCondLst>
                                            <p:cond delay="0"/>
                                          </p:stCondLst>
                                        </p:cTn>
                                        <p:tgtEl>
                                          <p:spTgt spid="32"/>
                                        </p:tgtEl>
                                        <p:attrNameLst>
                                          <p:attrName>style.visibility</p:attrName>
                                        </p:attrNameLst>
                                      </p:cBhvr>
                                      <p:to>
                                        <p:strVal val="visible"/>
                                      </p:to>
                                    </p:set>
                                    <p:animEffect filter="fade" transition="in">
                                      <p:cBhvr>
                                        <p:cTn dur="500" id="52"/>
                                        <p:tgtEl>
                                          <p:spTgt spid="32"/>
                                        </p:tgtEl>
                                      </p:cBhvr>
                                    </p:animEffect>
                                  </p:childTnLst>
                                </p:cTn>
                              </p:par>
                            </p:childTnLst>
                          </p:cTn>
                        </p:par>
                      </p:childTnLst>
                    </p:cTn>
                  </p:par>
                  <p:par>
                    <p:cTn fill="hold" id="53" nodeType="clickPar">
                      <p:stCondLst>
                        <p:cond delay="indefinite"/>
                      </p:stCondLst>
                      <p:childTnLst>
                        <p:par>
                          <p:cTn fill="hold" id="54" nodeType="afterGroup">
                            <p:stCondLst>
                              <p:cond delay="0"/>
                            </p:stCondLst>
                            <p:childTnLst>
                              <p:par>
                                <p:cTn fill="hold" id="55" nodeType="clickEffect" presetClass="entr" presetID="10" presetSubtype="0">
                                  <p:stCondLst>
                                    <p:cond delay="0"/>
                                  </p:stCondLst>
                                  <p:childTnLst>
                                    <p:set>
                                      <p:cBhvr>
                                        <p:cTn dur="1" fill="hold" id="56">
                                          <p:stCondLst>
                                            <p:cond delay="0"/>
                                          </p:stCondLst>
                                        </p:cTn>
                                        <p:tgtEl>
                                          <p:spTgt spid="48"/>
                                        </p:tgtEl>
                                        <p:attrNameLst>
                                          <p:attrName>style.visibility</p:attrName>
                                        </p:attrNameLst>
                                      </p:cBhvr>
                                      <p:to>
                                        <p:strVal val="visible"/>
                                      </p:to>
                                    </p:set>
                                    <p:animEffect filter="fade" transition="in">
                                      <p:cBhvr>
                                        <p:cTn dur="500" id="57"/>
                                        <p:tgtEl>
                                          <p:spTgt spid="48"/>
                                        </p:tgtEl>
                                      </p:cBhvr>
                                    </p:animEffect>
                                  </p:childTnLst>
                                </p:cTn>
                              </p:par>
                            </p:childTnLst>
                          </p:cTn>
                        </p:par>
                      </p:childTnLst>
                    </p:cTn>
                  </p:par>
                  <p:par>
                    <p:cTn fill="hold" id="58" nodeType="clickPar">
                      <p:stCondLst>
                        <p:cond delay="indefinite"/>
                      </p:stCondLst>
                      <p:childTnLst>
                        <p:par>
                          <p:cTn fill="hold" id="59" nodeType="afterGroup">
                            <p:stCondLst>
                              <p:cond delay="0"/>
                            </p:stCondLst>
                            <p:childTnLst>
                              <p:par>
                                <p:cTn fill="hold" grpId="0" id="60" nodeType="clickEffect" presetClass="entr" presetID="10" presetSubtype="0">
                                  <p:stCondLst>
                                    <p:cond delay="0"/>
                                  </p:stCondLst>
                                  <p:childTnLst>
                                    <p:set>
                                      <p:cBhvr>
                                        <p:cTn dur="1" fill="hold" id="61">
                                          <p:stCondLst>
                                            <p:cond delay="0"/>
                                          </p:stCondLst>
                                        </p:cTn>
                                        <p:tgtEl>
                                          <p:spTgt spid="51"/>
                                        </p:tgtEl>
                                        <p:attrNameLst>
                                          <p:attrName>style.visibility</p:attrName>
                                        </p:attrNameLst>
                                      </p:cBhvr>
                                      <p:to>
                                        <p:strVal val="visible"/>
                                      </p:to>
                                    </p:set>
                                    <p:animEffect filter="fade" transition="in">
                                      <p:cBhvr>
                                        <p:cTn dur="500" id="62"/>
                                        <p:tgtEl>
                                          <p:spTgt spid="51"/>
                                        </p:tgtEl>
                                      </p:cBhvr>
                                    </p:animEffect>
                                  </p:childTnLst>
                                </p:cTn>
                              </p:par>
                            </p:childTnLst>
                          </p:cTn>
                        </p:par>
                      </p:childTnLst>
                    </p:cTn>
                  </p:par>
                  <p:par>
                    <p:cTn fill="hold" id="63" nodeType="clickPar">
                      <p:stCondLst>
                        <p:cond delay="indefinite"/>
                      </p:stCondLst>
                      <p:childTnLst>
                        <p:par>
                          <p:cTn fill="hold" id="64" nodeType="afterGroup">
                            <p:stCondLst>
                              <p:cond delay="0"/>
                            </p:stCondLst>
                            <p:childTnLst>
                              <p:par>
                                <p:cTn fill="hold" grpId="0" id="65" nodeType="clickEffect" presetClass="entr" presetID="10" presetSubtype="0">
                                  <p:stCondLst>
                                    <p:cond delay="0"/>
                                  </p:stCondLst>
                                  <p:childTnLst>
                                    <p:set>
                                      <p:cBhvr>
                                        <p:cTn dur="1" fill="hold" id="66">
                                          <p:stCondLst>
                                            <p:cond delay="0"/>
                                          </p:stCondLst>
                                        </p:cTn>
                                        <p:tgtEl>
                                          <p:spTgt spid="53"/>
                                        </p:tgtEl>
                                        <p:attrNameLst>
                                          <p:attrName>style.visibility</p:attrName>
                                        </p:attrNameLst>
                                      </p:cBhvr>
                                      <p:to>
                                        <p:strVal val="visible"/>
                                      </p:to>
                                    </p:set>
                                    <p:animEffect filter="fade" transition="in">
                                      <p:cBhvr>
                                        <p:cTn dur="500" id="67"/>
                                        <p:tgtEl>
                                          <p:spTgt spid="53"/>
                                        </p:tgtEl>
                                      </p:cBhvr>
                                    </p:animEffect>
                                  </p:childTnLst>
                                </p:cTn>
                              </p:par>
                            </p:childTnLst>
                          </p:cTn>
                        </p:par>
                      </p:childTnLst>
                    </p:cTn>
                  </p:par>
                  <p:par>
                    <p:cTn fill="hold" id="68" nodeType="clickPar">
                      <p:stCondLst>
                        <p:cond delay="indefinite"/>
                      </p:stCondLst>
                      <p:childTnLst>
                        <p:par>
                          <p:cTn fill="hold" id="69" nodeType="afterGroup">
                            <p:stCondLst>
                              <p:cond delay="0"/>
                            </p:stCondLst>
                            <p:childTnLst>
                              <p:par>
                                <p:cTn fill="hold" id="70" nodeType="clickEffect" presetClass="entr" presetID="10" presetSubtype="0">
                                  <p:stCondLst>
                                    <p:cond delay="0"/>
                                  </p:stCondLst>
                                  <p:childTnLst>
                                    <p:set>
                                      <p:cBhvr>
                                        <p:cTn dur="1" fill="hold" id="71">
                                          <p:stCondLst>
                                            <p:cond delay="0"/>
                                          </p:stCondLst>
                                        </p:cTn>
                                        <p:tgtEl>
                                          <p:spTgt spid="42"/>
                                        </p:tgtEl>
                                        <p:attrNameLst>
                                          <p:attrName>style.visibility</p:attrName>
                                        </p:attrNameLst>
                                      </p:cBhvr>
                                      <p:to>
                                        <p:strVal val="visible"/>
                                      </p:to>
                                    </p:set>
                                    <p:animEffect filter="fade" transition="in">
                                      <p:cBhvr>
                                        <p:cTn dur="500" id="72"/>
                                        <p:tgtEl>
                                          <p:spTgt spid="42"/>
                                        </p:tgtEl>
                                      </p:cBhvr>
                                    </p:animEffect>
                                  </p:childTnLst>
                                </p:cTn>
                              </p:par>
                            </p:childTnLst>
                          </p:cTn>
                        </p:par>
                      </p:childTnLst>
                    </p:cTn>
                  </p:par>
                  <p:par>
                    <p:cTn fill="hold" id="73" nodeType="clickPar">
                      <p:stCondLst>
                        <p:cond delay="indefinite"/>
                      </p:stCondLst>
                      <p:childTnLst>
                        <p:par>
                          <p:cTn fill="hold" id="74" nodeType="afterGroup">
                            <p:stCondLst>
                              <p:cond delay="0"/>
                            </p:stCondLst>
                            <p:childTnLst>
                              <p:par>
                                <p:cTn fill="hold" grpId="0" id="75" nodeType="clickEffect" presetClass="entr" presetID="10" presetSubtype="0">
                                  <p:stCondLst>
                                    <p:cond delay="0"/>
                                  </p:stCondLst>
                                  <p:childTnLst>
                                    <p:set>
                                      <p:cBhvr>
                                        <p:cTn dur="1" fill="hold" id="76">
                                          <p:stCondLst>
                                            <p:cond delay="0"/>
                                          </p:stCondLst>
                                        </p:cTn>
                                        <p:tgtEl>
                                          <p:spTgt spid="46"/>
                                        </p:tgtEl>
                                        <p:attrNameLst>
                                          <p:attrName>style.visibility</p:attrName>
                                        </p:attrNameLst>
                                      </p:cBhvr>
                                      <p:to>
                                        <p:strVal val="visible"/>
                                      </p:to>
                                    </p:set>
                                    <p:animEffect filter="fade" transition="in">
                                      <p:cBhvr>
                                        <p:cTn dur="500" id="77"/>
                                        <p:tgtEl>
                                          <p:spTgt spid="46"/>
                                        </p:tgtEl>
                                      </p:cBhvr>
                                    </p:animEffect>
                                  </p:childTnLst>
                                </p:cTn>
                              </p:par>
                            </p:childTnLst>
                          </p:cTn>
                        </p:par>
                      </p:childTnLst>
                    </p:cTn>
                  </p:par>
                  <p:par>
                    <p:cTn fill="hold" id="78" nodeType="clickPar">
                      <p:stCondLst>
                        <p:cond delay="indefinite"/>
                      </p:stCondLst>
                      <p:childTnLst>
                        <p:par>
                          <p:cTn fill="hold" id="79" nodeType="afterGroup">
                            <p:stCondLst>
                              <p:cond delay="0"/>
                            </p:stCondLst>
                            <p:childTnLst>
                              <p:par>
                                <p:cTn fill="hold" grpId="0" id="80" nodeType="clickEffect" presetClass="entr" presetID="10" presetSubtype="0">
                                  <p:stCondLst>
                                    <p:cond delay="0"/>
                                  </p:stCondLst>
                                  <p:childTnLst>
                                    <p:set>
                                      <p:cBhvr>
                                        <p:cTn dur="1" fill="hold" id="81">
                                          <p:stCondLst>
                                            <p:cond delay="0"/>
                                          </p:stCondLst>
                                        </p:cTn>
                                        <p:tgtEl>
                                          <p:spTgt spid="47"/>
                                        </p:tgtEl>
                                        <p:attrNameLst>
                                          <p:attrName>style.visibility</p:attrName>
                                        </p:attrNameLst>
                                      </p:cBhvr>
                                      <p:to>
                                        <p:strVal val="visible"/>
                                      </p:to>
                                    </p:set>
                                    <p:animEffect filter="fade" transition="in">
                                      <p:cBhvr>
                                        <p:cTn dur="500" id="82"/>
                                        <p:tgtEl>
                                          <p:spTgt spid="47"/>
                                        </p:tgtEl>
                                      </p:cBhvr>
                                    </p:animEffect>
                                  </p:childTnLst>
                                </p:cTn>
                              </p:par>
                            </p:childTnLst>
                          </p:cTn>
                        </p:par>
                      </p:childTnLst>
                    </p:cTn>
                  </p:par>
                  <p:par>
                    <p:cTn fill="hold" id="83" nodeType="clickPar">
                      <p:stCondLst>
                        <p:cond delay="indefinite"/>
                      </p:stCondLst>
                      <p:childTnLst>
                        <p:par>
                          <p:cTn fill="hold" id="84" nodeType="afterGroup">
                            <p:stCondLst>
                              <p:cond delay="0"/>
                            </p:stCondLst>
                            <p:childTnLst>
                              <p:par>
                                <p:cTn fill="hold" id="85" nodeType="clickEffect" presetClass="entr" presetID="10" presetSubtype="0">
                                  <p:stCondLst>
                                    <p:cond delay="0"/>
                                  </p:stCondLst>
                                  <p:childTnLst>
                                    <p:set>
                                      <p:cBhvr>
                                        <p:cTn dur="1" fill="hold" id="86">
                                          <p:stCondLst>
                                            <p:cond delay="0"/>
                                          </p:stCondLst>
                                        </p:cTn>
                                        <p:tgtEl>
                                          <p:spTgt spid="36"/>
                                        </p:tgtEl>
                                        <p:attrNameLst>
                                          <p:attrName>style.visibility</p:attrName>
                                        </p:attrNameLst>
                                      </p:cBhvr>
                                      <p:to>
                                        <p:strVal val="visible"/>
                                      </p:to>
                                    </p:set>
                                    <p:animEffect filter="fade" transition="in">
                                      <p:cBhvr>
                                        <p:cTn dur="500" id="87"/>
                                        <p:tgtEl>
                                          <p:spTgt spid="36"/>
                                        </p:tgtEl>
                                      </p:cBhvr>
                                    </p:animEffect>
                                  </p:childTnLst>
                                </p:cTn>
                              </p:par>
                            </p:childTnLst>
                          </p:cTn>
                        </p:par>
                      </p:childTnLst>
                    </p:cTn>
                  </p:par>
                  <p:par>
                    <p:cTn fill="hold" id="88" nodeType="clickPar">
                      <p:stCondLst>
                        <p:cond delay="indefinite"/>
                      </p:stCondLst>
                      <p:childTnLst>
                        <p:par>
                          <p:cTn fill="hold" id="89" nodeType="afterGroup">
                            <p:stCondLst>
                              <p:cond delay="0"/>
                            </p:stCondLst>
                            <p:childTnLst>
                              <p:par>
                                <p:cTn fill="hold" grpId="0" id="90" nodeType="clickEffect" presetClass="entr" presetID="10" presetSubtype="0">
                                  <p:stCondLst>
                                    <p:cond delay="0"/>
                                  </p:stCondLst>
                                  <p:childTnLst>
                                    <p:set>
                                      <p:cBhvr>
                                        <p:cTn dur="1" fill="hold" id="91">
                                          <p:stCondLst>
                                            <p:cond delay="0"/>
                                          </p:stCondLst>
                                        </p:cTn>
                                        <p:tgtEl>
                                          <p:spTgt spid="40"/>
                                        </p:tgtEl>
                                        <p:attrNameLst>
                                          <p:attrName>style.visibility</p:attrName>
                                        </p:attrNameLst>
                                      </p:cBhvr>
                                      <p:to>
                                        <p:strVal val="visible"/>
                                      </p:to>
                                    </p:set>
                                    <p:animEffect filter="fade" transition="in">
                                      <p:cBhvr>
                                        <p:cTn dur="500" id="92"/>
                                        <p:tgtEl>
                                          <p:spTgt spid="40"/>
                                        </p:tgtEl>
                                      </p:cBhvr>
                                    </p:animEffect>
                                  </p:childTnLst>
                                </p:cTn>
                              </p:par>
                            </p:childTnLst>
                          </p:cTn>
                        </p:par>
                      </p:childTnLst>
                    </p:cTn>
                  </p:par>
                  <p:par>
                    <p:cTn fill="hold" id="93" nodeType="clickPar">
                      <p:stCondLst>
                        <p:cond delay="indefinite"/>
                      </p:stCondLst>
                      <p:childTnLst>
                        <p:par>
                          <p:cTn fill="hold" id="94" nodeType="afterGroup">
                            <p:stCondLst>
                              <p:cond delay="0"/>
                            </p:stCondLst>
                            <p:childTnLst>
                              <p:par>
                                <p:cTn fill="hold" id="95" nodeType="clickEffect" presetClass="entr" presetID="10" presetSubtype="0">
                                  <p:stCondLst>
                                    <p:cond delay="0"/>
                                  </p:stCondLst>
                                  <p:childTnLst>
                                    <p:set>
                                      <p:cBhvr>
                                        <p:cTn dur="1" fill="hold" id="96">
                                          <p:stCondLst>
                                            <p:cond delay="0"/>
                                          </p:stCondLst>
                                        </p:cTn>
                                        <p:tgtEl>
                                          <p:spTgt spid="41">
                                            <p:txEl>
                                              <p:pRg end="0" st="0"/>
                                            </p:txEl>
                                          </p:spTgt>
                                        </p:tgtEl>
                                        <p:attrNameLst>
                                          <p:attrName>style.visibility</p:attrName>
                                        </p:attrNameLst>
                                      </p:cBhvr>
                                      <p:to>
                                        <p:strVal val="visible"/>
                                      </p:to>
                                    </p:set>
                                    <p:animEffect filter="fade" transition="in">
                                      <p:cBhvr>
                                        <p:cTn dur="500" id="97"/>
                                        <p:tgtEl>
                                          <p:spTgt spid="41">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8"/>
      <p:bldP grpId="0" spid="10"/>
      <p:bldP grpId="0" spid="25"/>
      <p:bldP grpId="0" spid="26"/>
      <p:bldP grpId="0" spid="31"/>
      <p:bldP grpId="0" spid="32"/>
      <p:bldP grpId="0" spid="40"/>
      <p:bldP grpId="0" spid="46"/>
      <p:bldP grpId="0" spid="47"/>
      <p:bldP grpId="0" spid="51"/>
      <p:bldP grpId="0" spid="5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FC6F1F31-0590-4ACF-9319-CC4757F147C8}"/>
              </a:ext>
            </a:extLst>
          </p:cNvPr>
          <p:cNvSpPr txBox="1"/>
          <p:nvPr/>
        </p:nvSpPr>
        <p:spPr>
          <a:xfrm>
            <a:off x="1605518" y="1845196"/>
            <a:ext cx="3661144" cy="1097280"/>
          </a:xfrm>
          <a:prstGeom prst="rect">
            <a:avLst/>
          </a:prstGeom>
          <a:noFill/>
        </p:spPr>
        <p:txBody>
          <a:bodyPr rtlCol="0" wrap="square">
            <a:spAutoFit/>
          </a:bodyPr>
          <a:lstStyle/>
          <a:p>
            <a:r>
              <a:rPr altLang="zh-CN" b="1" lang="en-US" sz="6600">
                <a:solidFill>
                  <a:srgbClr val="6FBCB4"/>
                </a:solidFill>
                <a:effectLst>
                  <a:outerShdw algn="tl" blurRad="38100" dir="2700000" dist="38100">
                    <a:srgbClr val="000000">
                      <a:alpha val="43137"/>
                    </a:srgbClr>
                  </a:outerShdw>
                </a:effectLst>
                <a:cs typeface="+mn-ea"/>
                <a:sym typeface="+mn-lt"/>
              </a:rPr>
              <a:t>Part 2</a:t>
            </a:r>
          </a:p>
        </p:txBody>
      </p:sp>
      <p:grpSp>
        <p:nvGrpSpPr>
          <p:cNvPr id="13" name="组合 12">
            <a:extLst>
              <a:ext uri="{FF2B5EF4-FFF2-40B4-BE49-F238E27FC236}">
                <a16:creationId xmlns:a16="http://schemas.microsoft.com/office/drawing/2014/main" id="{645CDFD8-7708-4773-BCD2-A60400DC20F3}"/>
              </a:ext>
            </a:extLst>
          </p:cNvPr>
          <p:cNvGrpSpPr/>
          <p:nvPr/>
        </p:nvGrpSpPr>
        <p:grpSpPr>
          <a:xfrm>
            <a:off x="4662375" y="2938649"/>
            <a:ext cx="5582093" cy="782739"/>
            <a:chOff x="4704907" y="2892055"/>
            <a:chExt cx="5582093" cy="782739"/>
          </a:xfrm>
        </p:grpSpPr>
        <p:sp>
          <p:nvSpPr>
            <p:cNvPr id="11" name="箭头: 五边形 10">
              <a:extLst>
                <a:ext uri="{FF2B5EF4-FFF2-40B4-BE49-F238E27FC236}">
                  <a16:creationId xmlns:a16="http://schemas.microsoft.com/office/drawing/2014/main" id="{FBD52272-190E-4D24-AB84-565C9473AA07}"/>
                </a:ext>
              </a:extLst>
            </p:cNvPr>
            <p:cNvSpPr/>
            <p:nvPr/>
          </p:nvSpPr>
          <p:spPr>
            <a:xfrm>
              <a:off x="4704907" y="2892055"/>
              <a:ext cx="5582093" cy="781493"/>
            </a:xfrm>
            <a:prstGeom prst="homePlat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559250BD-5113-49DE-9AF7-69140BF7C9A1}"/>
                </a:ext>
              </a:extLst>
            </p:cNvPr>
            <p:cNvSpPr txBox="1"/>
            <p:nvPr/>
          </p:nvSpPr>
          <p:spPr>
            <a:xfrm>
              <a:off x="5379776" y="2905353"/>
              <a:ext cx="4232351" cy="762000"/>
            </a:xfrm>
            <a:prstGeom prst="rect">
              <a:avLst/>
            </a:prstGeom>
            <a:noFill/>
          </p:spPr>
          <p:txBody>
            <a:bodyPr rtlCol="0" wrap="square">
              <a:spAutoFit/>
            </a:bodyPr>
            <a:lstStyle/>
            <a:p>
              <a:r>
                <a:rPr altLang="en-US" lang="zh-CN" sz="4400">
                  <a:solidFill>
                    <a:schemeClr val="bg1"/>
                  </a:solidFill>
                  <a:cs typeface="+mn-ea"/>
                  <a:sym typeface="+mn-lt"/>
                </a:rPr>
                <a:t>企业融资的过程</a:t>
              </a:r>
            </a:p>
          </p:txBody>
        </p:sp>
      </p:grpSp>
      <p:sp>
        <p:nvSpPr>
          <p:cNvPr id="14" name="文本框 13">
            <a:extLst>
              <a:ext uri="{FF2B5EF4-FFF2-40B4-BE49-F238E27FC236}">
                <a16:creationId xmlns:a16="http://schemas.microsoft.com/office/drawing/2014/main" id="{2D5631D8-CFDA-4246-B445-4560187AC84E}"/>
              </a:ext>
            </a:extLst>
          </p:cNvPr>
          <p:cNvSpPr txBox="1"/>
          <p:nvPr/>
        </p:nvSpPr>
        <p:spPr>
          <a:xfrm>
            <a:off x="4662376" y="3844920"/>
            <a:ext cx="5582093" cy="914400"/>
          </a:xfrm>
          <a:prstGeom prst="rect">
            <a:avLst/>
          </a:prstGeom>
          <a:noFill/>
        </p:spPr>
        <p:txBody>
          <a:bodyPr rtlCol="0" wrap="square">
            <a:spAutoFit/>
          </a:bodyPr>
          <a:lstStyle/>
          <a:p>
            <a:r>
              <a:rPr altLang="en-US" b="1" lang="zh-CN">
                <a:solidFill>
                  <a:schemeClr val="tx1">
                    <a:lumMod val="50000"/>
                    <a:lumOff val="50000"/>
                  </a:schemeClr>
                </a:solidFill>
                <a:cs typeface="+mn-ea"/>
                <a:sym typeface="+mn-lt"/>
              </a:rPr>
              <a:t>此处可输入辅助性文字。此处可输入辅助性文字。此处可输入辅助性文字。此处可输入辅助性文字。此处可输入辅助性文字。</a:t>
            </a:r>
          </a:p>
        </p:txBody>
      </p:sp>
    </p:spTree>
    <p:extLst>
      <p:ext uri="{BB962C8B-B14F-4D97-AF65-F5344CB8AC3E}">
        <p14:creationId val="2387417181"/>
      </p:ext>
    </p:extLst>
  </p:cSld>
  <p:clrMapOvr>
    <a:masterClrMapping/>
  </p:clrMapOvr>
  <mc:AlternateContent>
    <mc:Choice Requires="p14">
      <p:transition advClick="0" p14:dur="2000" spd="slow">
        <p14:ferris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8">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additive="base">
                                        <p:cTn dur="500" fill="hold" id="12"/>
                                        <p:tgtEl>
                                          <p:spTgt spid="13"/>
                                        </p:tgtEl>
                                        <p:attrNameLst>
                                          <p:attrName>ppt_x</p:attrName>
                                        </p:attrNameLst>
                                      </p:cBhvr>
                                      <p:tavLst>
                                        <p:tav tm="0">
                                          <p:val>
                                            <p:strVal val="0-#ppt_w/2"/>
                                          </p:val>
                                        </p:tav>
                                        <p:tav tm="100000">
                                          <p:val>
                                            <p:strVal val="#ppt_x"/>
                                          </p:val>
                                        </p:tav>
                                      </p:tavLst>
                                    </p:anim>
                                    <p:anim calcmode="lin" valueType="num">
                                      <p:cBhvr additive="base">
                                        <p:cTn dur="500" fill="hold" id="13"/>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14"/>
                                        </p:tgtEl>
                                        <p:attrNameLst>
                                          <p:attrName>style.visibility</p:attrName>
                                        </p:attrNameLst>
                                      </p:cBhvr>
                                      <p:to>
                                        <p:strVal val="visible"/>
                                      </p:to>
                                    </p:set>
                                    <p:animEffect filter="fade" transition="in">
                                      <p:cBhvr>
                                        <p:cTn dur="500" id="1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2-1 种子阶段</a:t>
            </a:r>
          </a:p>
        </p:txBody>
      </p:sp>
      <p:sp>
        <p:nvSpPr>
          <p:cNvPr id="15" name="seed_292961">
            <a:extLst>
              <a:ext uri="{FF2B5EF4-FFF2-40B4-BE49-F238E27FC236}">
                <a16:creationId xmlns:a16="http://schemas.microsoft.com/office/drawing/2014/main" id="{47B3A1BF-FB2B-45B8-8FD0-643901616AC6}"/>
              </a:ext>
            </a:extLst>
          </p:cNvPr>
          <p:cNvSpPr/>
          <p:nvPr/>
        </p:nvSpPr>
        <p:spPr>
          <a:xfrm>
            <a:off x="6373204" y="1964553"/>
            <a:ext cx="953344" cy="760703"/>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 fmla="*/ 373273 h 605239" name="connsiteX43"/>
              <a:gd fmla="*/ 373273 h 605239" name="connsiteY43"/>
              <a:gd fmla="*/ 373273 h 605239" name="connsiteX44"/>
              <a:gd fmla="*/ 373273 h 605239" name="connsiteY44"/>
              <a:gd fmla="*/ 373273 h 605239" name="connsiteX45"/>
              <a:gd fmla="*/ 373273 h 605239" name="connsiteY45"/>
              <a:gd fmla="*/ 373273 h 605239" name="connsiteX46"/>
              <a:gd fmla="*/ 373273 h 605239" name="connsiteY46"/>
              <a:gd fmla="*/ 373273 h 605239" name="connsiteX47"/>
              <a:gd fmla="*/ 373273 h 605239" name="connsiteY47"/>
              <a:gd fmla="*/ 373273 h 605239" name="connsiteX48"/>
              <a:gd fmla="*/ 373273 h 605239" name="connsiteY48"/>
              <a:gd fmla="*/ 373273 h 605239" name="connsiteX49"/>
              <a:gd fmla="*/ 373273 h 605239" name="connsiteY49"/>
              <a:gd fmla="*/ 373273 h 605239" name="connsiteX50"/>
              <a:gd fmla="*/ 373273 h 605239" name="connsiteY50"/>
              <a:gd fmla="*/ 373273 h 605239" name="connsiteX51"/>
              <a:gd fmla="*/ 373273 h 605239" name="connsiteY51"/>
              <a:gd fmla="*/ 373273 h 605239" name="connsiteX52"/>
              <a:gd fmla="*/ 373273 h 605239" name="connsiteY52"/>
              <a:gd fmla="*/ 373273 h 605239" name="connsiteX53"/>
              <a:gd fmla="*/ 373273 h 605239" name="connsiteY53"/>
              <a:gd fmla="*/ 373273 h 605239" name="connsiteX54"/>
              <a:gd fmla="*/ 373273 h 605239" name="connsiteY54"/>
              <a:gd fmla="*/ 373273 h 605239" name="connsiteX55"/>
              <a:gd fmla="*/ 373273 h 605239" name="connsiteY55"/>
              <a:gd fmla="*/ 373273 h 605239" name="connsiteX56"/>
              <a:gd fmla="*/ 373273 h 605239" name="connsiteY56"/>
              <a:gd fmla="*/ 373273 h 605239" name="connsiteX57"/>
              <a:gd fmla="*/ 373273 h 605239" name="connsiteY57"/>
              <a:gd fmla="*/ 373273 h 605239" name="connsiteX58"/>
              <a:gd fmla="*/ 373273 h 605239" name="connsiteY58"/>
              <a:gd fmla="*/ 373273 h 605239" name="connsiteX59"/>
              <a:gd fmla="*/ 373273 h 605239" name="connsiteY59"/>
              <a:gd fmla="*/ 373273 h 605239" name="connsiteX60"/>
              <a:gd fmla="*/ 373273 h 605239" name="connsiteY60"/>
              <a:gd fmla="*/ 373273 h 605239" name="connsiteX61"/>
              <a:gd fmla="*/ 373273 h 605239" name="connsiteY61"/>
              <a:gd fmla="*/ 373273 h 605239" name="connsiteX62"/>
              <a:gd fmla="*/ 373273 h 605239" name="connsiteY62"/>
              <a:gd fmla="*/ 373273 h 605239" name="connsiteX63"/>
              <a:gd fmla="*/ 373273 h 605239" name="connsiteY63"/>
              <a:gd fmla="*/ 373273 h 605239" name="connsiteX64"/>
              <a:gd fmla="*/ 373273 h 605239" name="connsiteY64"/>
              <a:gd fmla="*/ 373273 h 605239" name="connsiteX65"/>
              <a:gd fmla="*/ 373273 h 605239" name="connsiteY65"/>
              <a:gd fmla="*/ 373273 h 605239" name="connsiteX66"/>
              <a:gd fmla="*/ 373273 h 605239" name="connsiteY66"/>
              <a:gd fmla="*/ 373273 h 605239" name="connsiteX67"/>
              <a:gd fmla="*/ 373273 h 605239" name="connsiteY67"/>
              <a:gd fmla="*/ 373273 h 605239" name="connsiteX68"/>
              <a:gd fmla="*/ 373273 h 605239" name="connsiteY68"/>
              <a:gd fmla="*/ 373273 h 605239" name="connsiteX69"/>
              <a:gd fmla="*/ 373273 h 605239" name="connsiteY69"/>
              <a:gd fmla="*/ 373273 h 605239" name="connsiteX70"/>
              <a:gd fmla="*/ 373273 h 605239" name="connsiteY70"/>
              <a:gd fmla="*/ 373273 h 605239" name="connsiteX71"/>
              <a:gd fmla="*/ 373273 h 605239" name="connsiteY71"/>
              <a:gd fmla="*/ 373273 h 605239" name="connsiteX72"/>
              <a:gd fmla="*/ 373273 h 605239" name="connsiteY72"/>
              <a:gd fmla="*/ 373273 h 605239" name="connsiteX73"/>
              <a:gd fmla="*/ 373273 h 605239" name="connsiteY73"/>
              <a:gd fmla="*/ 373273 h 605239" name="connsiteX74"/>
              <a:gd fmla="*/ 373273 h 605239" name="connsiteY74"/>
              <a:gd fmla="*/ 373273 h 605239" name="connsiteX75"/>
              <a:gd fmla="*/ 373273 h 605239" name="connsiteY75"/>
              <a:gd fmla="*/ 373273 h 605239" name="connsiteX76"/>
              <a:gd fmla="*/ 373273 h 605239" name="connsiteY76"/>
              <a:gd fmla="*/ 373273 h 605239" name="connsiteX77"/>
              <a:gd fmla="*/ 373273 h 605239" name="connsiteY77"/>
              <a:gd fmla="*/ 373273 h 605239" name="connsiteX78"/>
              <a:gd fmla="*/ 373273 h 605239" name="connsiteY78"/>
              <a:gd fmla="*/ 373273 h 605239" name="connsiteX79"/>
              <a:gd fmla="*/ 373273 h 605239" name="connsiteY79"/>
              <a:gd fmla="*/ 373273 h 605239" name="connsiteX80"/>
              <a:gd fmla="*/ 373273 h 605239" name="connsiteY80"/>
              <a:gd fmla="*/ 373273 h 605239" name="connsiteX81"/>
              <a:gd fmla="*/ 373273 h 605239" name="connsiteY81"/>
              <a:gd fmla="*/ 373273 h 605239" name="connsiteX82"/>
              <a:gd fmla="*/ 373273 h 605239" name="connsiteY82"/>
              <a:gd fmla="*/ 373273 h 605239" name="connsiteX83"/>
              <a:gd fmla="*/ 373273 h 605239" name="connsiteY83"/>
              <a:gd fmla="*/ 373273 h 605239" name="connsiteX84"/>
              <a:gd fmla="*/ 373273 h 605239" name="connsiteY84"/>
              <a:gd fmla="*/ 373273 h 605239" name="connsiteX85"/>
              <a:gd fmla="*/ 373273 h 605239" name="connsiteY85"/>
              <a:gd fmla="*/ 373273 h 605239" name="connsiteX86"/>
              <a:gd fmla="*/ 373273 h 605239" name="connsiteY86"/>
              <a:gd fmla="*/ 373273 h 605239" name="connsiteX87"/>
              <a:gd fmla="*/ 373273 h 605239" name="connsiteY87"/>
              <a:gd fmla="*/ 373273 h 605239" name="connsiteX88"/>
              <a:gd fmla="*/ 373273 h 605239" name="connsiteY88"/>
              <a:gd fmla="*/ 373273 h 605239" name="connsiteX89"/>
              <a:gd fmla="*/ 373273 h 605239" name="connsiteY89"/>
              <a:gd fmla="*/ 373273 h 605239" name="connsiteX90"/>
              <a:gd fmla="*/ 373273 h 605239" name="connsiteY90"/>
              <a:gd fmla="*/ 373273 h 605239" name="connsiteX91"/>
              <a:gd fmla="*/ 373273 h 605239" name="connsiteY91"/>
              <a:gd fmla="*/ 373273 h 605239" name="connsiteX92"/>
              <a:gd fmla="*/ 373273 h 605239" name="connsiteY92"/>
              <a:gd fmla="*/ 373273 h 605239" name="connsiteX93"/>
              <a:gd fmla="*/ 373273 h 605239" name="connsiteY93"/>
              <a:gd fmla="*/ 373273 h 605239" name="connsiteX94"/>
              <a:gd fmla="*/ 373273 h 605239" name="connsiteY94"/>
              <a:gd fmla="*/ 373273 h 605239" name="connsiteX95"/>
              <a:gd fmla="*/ 373273 h 605239" name="connsiteY95"/>
              <a:gd fmla="*/ 373273 h 605239" name="connsiteX96"/>
              <a:gd fmla="*/ 373273 h 605239" name="connsiteY96"/>
              <a:gd fmla="*/ 373273 h 605239" name="connsiteX97"/>
              <a:gd fmla="*/ 373273 h 605239" name="connsiteY97"/>
              <a:gd fmla="*/ 373273 h 605239" name="connsiteX98"/>
              <a:gd fmla="*/ 373273 h 605239" name="connsiteY98"/>
              <a:gd fmla="*/ 373273 h 605239" name="connsiteX99"/>
              <a:gd fmla="*/ 373273 h 605239" name="connsiteY99"/>
              <a:gd fmla="*/ 373273 h 605239" name="connsiteX100"/>
              <a:gd fmla="*/ 373273 h 605239" name="connsiteY100"/>
              <a:gd fmla="*/ 373273 h 605239" name="connsiteX101"/>
              <a:gd fmla="*/ 373273 h 605239" name="connsiteY101"/>
              <a:gd fmla="*/ 373273 h 605239" name="connsiteX102"/>
              <a:gd fmla="*/ 373273 h 605239" name="connsiteY102"/>
              <a:gd fmla="*/ 373273 h 605239" name="connsiteX103"/>
              <a:gd fmla="*/ 373273 h 605239" name="connsiteY103"/>
              <a:gd fmla="*/ 373273 h 605239" name="connsiteX104"/>
              <a:gd fmla="*/ 373273 h 605239" name="connsiteY104"/>
              <a:gd fmla="*/ 373273 h 605239" name="connsiteX105"/>
              <a:gd fmla="*/ 373273 h 605239" name="connsiteY105"/>
              <a:gd fmla="*/ 373273 h 605239" name="connsiteX106"/>
              <a:gd fmla="*/ 373273 h 605239" name="connsiteY106"/>
              <a:gd fmla="*/ 373273 h 605239" name="connsiteX107"/>
              <a:gd fmla="*/ 373273 h 605239" name="connsiteY107"/>
              <a:gd fmla="*/ 373273 h 605239" name="connsiteX108"/>
              <a:gd fmla="*/ 373273 h 605239" name="connsiteY108"/>
              <a:gd fmla="*/ 373273 h 605239" name="connsiteX109"/>
              <a:gd fmla="*/ 373273 h 605239" name="connsiteY109"/>
              <a:gd fmla="*/ 373273 h 605239" name="connsiteX110"/>
              <a:gd fmla="*/ 373273 h 605239" name="connsiteY110"/>
              <a:gd fmla="*/ 373273 h 605239" name="connsiteX111"/>
              <a:gd fmla="*/ 373273 h 605239" name="connsiteY111"/>
              <a:gd fmla="*/ 373273 h 605239" name="connsiteX112"/>
              <a:gd fmla="*/ 373273 h 605239" name="connsiteY1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b="b" l="l" r="r" t="t"/>
            <a:pathLst>
              <a:path h="484842" w="607623">
                <a:moveTo>
                  <a:pt x="265160" y="360737"/>
                </a:moveTo>
                <a:cubicBezTo>
                  <a:pt x="268543" y="360737"/>
                  <a:pt x="271926" y="362027"/>
                  <a:pt x="274508" y="364608"/>
                </a:cubicBezTo>
                <a:lnTo>
                  <a:pt x="285636" y="375818"/>
                </a:lnTo>
                <a:cubicBezTo>
                  <a:pt x="290800" y="380979"/>
                  <a:pt x="290800" y="389343"/>
                  <a:pt x="285636" y="394503"/>
                </a:cubicBezTo>
                <a:cubicBezTo>
                  <a:pt x="283054" y="397083"/>
                  <a:pt x="279671" y="398329"/>
                  <a:pt x="276288" y="398329"/>
                </a:cubicBezTo>
                <a:cubicBezTo>
                  <a:pt x="272905" y="398329"/>
                  <a:pt x="269522" y="397083"/>
                  <a:pt x="266940" y="394503"/>
                </a:cubicBezTo>
                <a:lnTo>
                  <a:pt x="255812" y="383292"/>
                </a:lnTo>
                <a:cubicBezTo>
                  <a:pt x="250648" y="378132"/>
                  <a:pt x="250648" y="369768"/>
                  <a:pt x="255812" y="364608"/>
                </a:cubicBezTo>
                <a:cubicBezTo>
                  <a:pt x="258394" y="362027"/>
                  <a:pt x="261777" y="360737"/>
                  <a:pt x="265160" y="360737"/>
                </a:cubicBezTo>
                <a:close/>
                <a:moveTo>
                  <a:pt x="13261" y="351756"/>
                </a:moveTo>
                <a:lnTo>
                  <a:pt x="176308" y="351756"/>
                </a:lnTo>
                <a:cubicBezTo>
                  <a:pt x="183606" y="351756"/>
                  <a:pt x="189569" y="357708"/>
                  <a:pt x="189569" y="364994"/>
                </a:cubicBezTo>
                <a:cubicBezTo>
                  <a:pt x="189569" y="416522"/>
                  <a:pt x="231576" y="458456"/>
                  <a:pt x="283196" y="458456"/>
                </a:cubicBezTo>
                <a:cubicBezTo>
                  <a:pt x="334905" y="458456"/>
                  <a:pt x="376912" y="416522"/>
                  <a:pt x="376912" y="364994"/>
                </a:cubicBezTo>
                <a:cubicBezTo>
                  <a:pt x="376912" y="357708"/>
                  <a:pt x="382786" y="351756"/>
                  <a:pt x="390084" y="351756"/>
                </a:cubicBezTo>
                <a:cubicBezTo>
                  <a:pt x="390173" y="351756"/>
                  <a:pt x="390173" y="351756"/>
                  <a:pt x="390173" y="351756"/>
                </a:cubicBezTo>
                <a:lnTo>
                  <a:pt x="553309" y="351756"/>
                </a:lnTo>
                <a:cubicBezTo>
                  <a:pt x="560607" y="351756"/>
                  <a:pt x="566570" y="357708"/>
                  <a:pt x="566570" y="364994"/>
                </a:cubicBezTo>
                <a:cubicBezTo>
                  <a:pt x="566570" y="372279"/>
                  <a:pt x="560607" y="378142"/>
                  <a:pt x="553309" y="378142"/>
                </a:cubicBezTo>
                <a:lnTo>
                  <a:pt x="402633" y="378142"/>
                </a:lnTo>
                <a:cubicBezTo>
                  <a:pt x="395958" y="438111"/>
                  <a:pt x="344962" y="484842"/>
                  <a:pt x="283196" y="484842"/>
                </a:cubicBezTo>
                <a:cubicBezTo>
                  <a:pt x="221430" y="484842"/>
                  <a:pt x="170434" y="438111"/>
                  <a:pt x="163848" y="378142"/>
                </a:cubicBezTo>
                <a:lnTo>
                  <a:pt x="13261" y="378142"/>
                </a:lnTo>
                <a:cubicBezTo>
                  <a:pt x="5874" y="378142"/>
                  <a:pt x="0" y="372279"/>
                  <a:pt x="0" y="364994"/>
                </a:cubicBezTo>
                <a:cubicBezTo>
                  <a:pt x="0" y="357708"/>
                  <a:pt x="5874" y="351756"/>
                  <a:pt x="13261" y="351756"/>
                </a:cubicBezTo>
                <a:close/>
                <a:moveTo>
                  <a:pt x="337264" y="301107"/>
                </a:moveTo>
                <a:cubicBezTo>
                  <a:pt x="340645" y="301107"/>
                  <a:pt x="344027" y="302394"/>
                  <a:pt x="346607" y="304970"/>
                </a:cubicBezTo>
                <a:cubicBezTo>
                  <a:pt x="351768" y="310121"/>
                  <a:pt x="351768" y="318470"/>
                  <a:pt x="346607" y="323621"/>
                </a:cubicBezTo>
                <a:lnTo>
                  <a:pt x="335394" y="334811"/>
                </a:lnTo>
                <a:cubicBezTo>
                  <a:pt x="332814" y="337387"/>
                  <a:pt x="329432" y="338630"/>
                  <a:pt x="326051" y="338630"/>
                </a:cubicBezTo>
                <a:cubicBezTo>
                  <a:pt x="322669" y="338630"/>
                  <a:pt x="319288" y="337387"/>
                  <a:pt x="316707" y="334811"/>
                </a:cubicBezTo>
                <a:cubicBezTo>
                  <a:pt x="311546" y="329660"/>
                  <a:pt x="311546" y="321312"/>
                  <a:pt x="316707" y="316160"/>
                </a:cubicBezTo>
                <a:lnTo>
                  <a:pt x="327920" y="304970"/>
                </a:lnTo>
                <a:cubicBezTo>
                  <a:pt x="330501" y="302394"/>
                  <a:pt x="333882" y="301107"/>
                  <a:pt x="337264" y="301107"/>
                </a:cubicBezTo>
                <a:close/>
                <a:moveTo>
                  <a:pt x="235048" y="281490"/>
                </a:moveTo>
                <a:cubicBezTo>
                  <a:pt x="238435" y="281490"/>
                  <a:pt x="241823" y="282777"/>
                  <a:pt x="244408" y="285353"/>
                </a:cubicBezTo>
                <a:lnTo>
                  <a:pt x="255640" y="296543"/>
                </a:lnTo>
                <a:cubicBezTo>
                  <a:pt x="260810" y="301695"/>
                  <a:pt x="260810" y="310043"/>
                  <a:pt x="255640" y="315194"/>
                </a:cubicBezTo>
                <a:cubicBezTo>
                  <a:pt x="253054" y="317770"/>
                  <a:pt x="249667" y="319013"/>
                  <a:pt x="246280" y="319013"/>
                </a:cubicBezTo>
                <a:cubicBezTo>
                  <a:pt x="242892" y="319013"/>
                  <a:pt x="239505" y="317770"/>
                  <a:pt x="236919" y="315194"/>
                </a:cubicBezTo>
                <a:lnTo>
                  <a:pt x="225687" y="304004"/>
                </a:lnTo>
                <a:cubicBezTo>
                  <a:pt x="220517" y="298853"/>
                  <a:pt x="220517" y="290504"/>
                  <a:pt x="225687" y="285353"/>
                </a:cubicBezTo>
                <a:cubicBezTo>
                  <a:pt x="228273" y="282777"/>
                  <a:pt x="231660" y="281490"/>
                  <a:pt x="235048" y="281490"/>
                </a:cubicBezTo>
                <a:close/>
                <a:moveTo>
                  <a:pt x="446895" y="94271"/>
                </a:moveTo>
                <a:lnTo>
                  <a:pt x="416008" y="115779"/>
                </a:lnTo>
                <a:cubicBezTo>
                  <a:pt x="413160" y="117734"/>
                  <a:pt x="409599" y="118534"/>
                  <a:pt x="406128" y="117912"/>
                </a:cubicBezTo>
                <a:lnTo>
                  <a:pt x="281599" y="95782"/>
                </a:lnTo>
                <a:cubicBezTo>
                  <a:pt x="280798" y="95693"/>
                  <a:pt x="279997" y="95605"/>
                  <a:pt x="279285" y="95605"/>
                </a:cubicBezTo>
                <a:cubicBezTo>
                  <a:pt x="276525" y="95605"/>
                  <a:pt x="273855" y="96404"/>
                  <a:pt x="271540" y="98004"/>
                </a:cubicBezTo>
                <a:lnTo>
                  <a:pt x="124937" y="200120"/>
                </a:lnTo>
                <a:cubicBezTo>
                  <a:pt x="117727" y="205186"/>
                  <a:pt x="115946" y="215051"/>
                  <a:pt x="121020" y="222249"/>
                </a:cubicBezTo>
                <a:cubicBezTo>
                  <a:pt x="123423" y="225804"/>
                  <a:pt x="127073" y="228115"/>
                  <a:pt x="131256" y="228826"/>
                </a:cubicBezTo>
                <a:cubicBezTo>
                  <a:pt x="135529" y="229626"/>
                  <a:pt x="139713" y="228648"/>
                  <a:pt x="143184" y="226249"/>
                </a:cubicBezTo>
                <a:lnTo>
                  <a:pt x="250355" y="151595"/>
                </a:lnTo>
                <a:cubicBezTo>
                  <a:pt x="250622" y="151417"/>
                  <a:pt x="250800" y="151328"/>
                  <a:pt x="250979" y="151239"/>
                </a:cubicBezTo>
                <a:cubicBezTo>
                  <a:pt x="260414" y="144663"/>
                  <a:pt x="272342" y="141730"/>
                  <a:pt x="284536" y="143863"/>
                </a:cubicBezTo>
                <a:lnTo>
                  <a:pt x="362333" y="157727"/>
                </a:lnTo>
                <a:cubicBezTo>
                  <a:pt x="369543" y="158971"/>
                  <a:pt x="374261" y="165904"/>
                  <a:pt x="373015" y="173013"/>
                </a:cubicBezTo>
                <a:cubicBezTo>
                  <a:pt x="371769" y="180212"/>
                  <a:pt x="364915" y="185011"/>
                  <a:pt x="357705" y="183767"/>
                </a:cubicBezTo>
                <a:lnTo>
                  <a:pt x="279908" y="169903"/>
                </a:lnTo>
                <a:cubicBezTo>
                  <a:pt x="274834" y="169014"/>
                  <a:pt x="269849" y="170258"/>
                  <a:pt x="265933" y="172925"/>
                </a:cubicBezTo>
                <a:cubicBezTo>
                  <a:pt x="265933" y="173013"/>
                  <a:pt x="265844" y="173013"/>
                  <a:pt x="265844" y="173013"/>
                </a:cubicBezTo>
                <a:cubicBezTo>
                  <a:pt x="265844" y="173013"/>
                  <a:pt x="265755" y="173102"/>
                  <a:pt x="265666" y="173102"/>
                </a:cubicBezTo>
                <a:cubicBezTo>
                  <a:pt x="261749" y="175946"/>
                  <a:pt x="259079" y="180123"/>
                  <a:pt x="258278" y="184922"/>
                </a:cubicBezTo>
                <a:cubicBezTo>
                  <a:pt x="257387" y="189810"/>
                  <a:pt x="258456" y="194787"/>
                  <a:pt x="261304" y="198876"/>
                </a:cubicBezTo>
                <a:cubicBezTo>
                  <a:pt x="264152" y="202964"/>
                  <a:pt x="268425" y="205630"/>
                  <a:pt x="273321" y="206519"/>
                </a:cubicBezTo>
                <a:lnTo>
                  <a:pt x="396603" y="228470"/>
                </a:lnTo>
                <a:cubicBezTo>
                  <a:pt x="407552" y="230426"/>
                  <a:pt x="418678" y="227937"/>
                  <a:pt x="427758" y="221627"/>
                </a:cubicBezTo>
                <a:lnTo>
                  <a:pt x="500303" y="171058"/>
                </a:lnTo>
                <a:close/>
                <a:moveTo>
                  <a:pt x="496565" y="26550"/>
                </a:moveTo>
                <a:cubicBezTo>
                  <a:pt x="495585" y="26283"/>
                  <a:pt x="493627" y="26194"/>
                  <a:pt x="491669" y="27616"/>
                </a:cubicBezTo>
                <a:cubicBezTo>
                  <a:pt x="491580" y="27616"/>
                  <a:pt x="491580" y="27616"/>
                  <a:pt x="491580" y="27616"/>
                </a:cubicBezTo>
                <a:lnTo>
                  <a:pt x="457310" y="51523"/>
                </a:lnTo>
                <a:cubicBezTo>
                  <a:pt x="454373" y="53567"/>
                  <a:pt x="453571" y="57656"/>
                  <a:pt x="455708" y="60677"/>
                </a:cubicBezTo>
                <a:lnTo>
                  <a:pt x="460959" y="68231"/>
                </a:lnTo>
                <a:cubicBezTo>
                  <a:pt x="460959" y="68231"/>
                  <a:pt x="460959" y="68320"/>
                  <a:pt x="461048" y="68320"/>
                </a:cubicBezTo>
                <a:lnTo>
                  <a:pt x="534840" y="174435"/>
                </a:lnTo>
                <a:cubicBezTo>
                  <a:pt x="536175" y="176391"/>
                  <a:pt x="538133" y="177013"/>
                  <a:pt x="539113" y="177190"/>
                </a:cubicBezTo>
                <a:cubicBezTo>
                  <a:pt x="540092" y="177368"/>
                  <a:pt x="542139" y="177457"/>
                  <a:pt x="544097" y="176124"/>
                </a:cubicBezTo>
                <a:lnTo>
                  <a:pt x="578367" y="152217"/>
                </a:lnTo>
                <a:cubicBezTo>
                  <a:pt x="581394" y="150084"/>
                  <a:pt x="582106" y="145996"/>
                  <a:pt x="580058" y="143063"/>
                </a:cubicBezTo>
                <a:lnTo>
                  <a:pt x="500837" y="29216"/>
                </a:lnTo>
                <a:cubicBezTo>
                  <a:pt x="499502" y="27261"/>
                  <a:pt x="497633" y="26728"/>
                  <a:pt x="496565" y="26550"/>
                </a:cubicBezTo>
                <a:close/>
                <a:moveTo>
                  <a:pt x="501282" y="510"/>
                </a:moveTo>
                <a:cubicBezTo>
                  <a:pt x="509916" y="2110"/>
                  <a:pt x="517483" y="6909"/>
                  <a:pt x="522556" y="14196"/>
                </a:cubicBezTo>
                <a:lnTo>
                  <a:pt x="601778" y="127955"/>
                </a:lnTo>
                <a:cubicBezTo>
                  <a:pt x="612014" y="142796"/>
                  <a:pt x="608454" y="163148"/>
                  <a:pt x="593855" y="173636"/>
                </a:cubicBezTo>
                <a:cubicBezTo>
                  <a:pt x="593766" y="173636"/>
                  <a:pt x="593766" y="173636"/>
                  <a:pt x="593677" y="173724"/>
                </a:cubicBezTo>
                <a:lnTo>
                  <a:pt x="593588" y="173813"/>
                </a:lnTo>
                <a:cubicBezTo>
                  <a:pt x="593588" y="173813"/>
                  <a:pt x="593499" y="173813"/>
                  <a:pt x="593499" y="173813"/>
                </a:cubicBezTo>
                <a:cubicBezTo>
                  <a:pt x="593499" y="173902"/>
                  <a:pt x="593499" y="173902"/>
                  <a:pt x="593410" y="173902"/>
                </a:cubicBezTo>
                <a:lnTo>
                  <a:pt x="559229" y="197720"/>
                </a:lnTo>
                <a:cubicBezTo>
                  <a:pt x="553622" y="201631"/>
                  <a:pt x="547035" y="203675"/>
                  <a:pt x="540359" y="203675"/>
                </a:cubicBezTo>
                <a:cubicBezTo>
                  <a:pt x="538400" y="203675"/>
                  <a:pt x="536442" y="203497"/>
                  <a:pt x="534484" y="203142"/>
                </a:cubicBezTo>
                <a:cubicBezTo>
                  <a:pt x="527096" y="201808"/>
                  <a:pt x="520509" y="198165"/>
                  <a:pt x="515613" y="192654"/>
                </a:cubicBezTo>
                <a:lnTo>
                  <a:pt x="442890" y="243223"/>
                </a:lnTo>
                <a:cubicBezTo>
                  <a:pt x="427936" y="253622"/>
                  <a:pt x="409866" y="257621"/>
                  <a:pt x="391975" y="254422"/>
                </a:cubicBezTo>
                <a:lnTo>
                  <a:pt x="268692" y="232470"/>
                </a:lnTo>
                <a:cubicBezTo>
                  <a:pt x="256853" y="230426"/>
                  <a:pt x="246528" y="223849"/>
                  <a:pt x="239585" y="213984"/>
                </a:cubicBezTo>
                <a:cubicBezTo>
                  <a:pt x="235846" y="208563"/>
                  <a:pt x="233443" y="202608"/>
                  <a:pt x="232286" y="196387"/>
                </a:cubicBezTo>
                <a:lnTo>
                  <a:pt x="158316" y="247845"/>
                </a:lnTo>
                <a:cubicBezTo>
                  <a:pt x="151195" y="252911"/>
                  <a:pt x="142739" y="255488"/>
                  <a:pt x="134194" y="255488"/>
                </a:cubicBezTo>
                <a:cubicBezTo>
                  <a:pt x="131702" y="255488"/>
                  <a:pt x="129209" y="255310"/>
                  <a:pt x="126628" y="254866"/>
                </a:cubicBezTo>
                <a:cubicBezTo>
                  <a:pt x="115501" y="252822"/>
                  <a:pt x="105799" y="246690"/>
                  <a:pt x="99301" y="237358"/>
                </a:cubicBezTo>
                <a:cubicBezTo>
                  <a:pt x="85949" y="218250"/>
                  <a:pt x="90667" y="191855"/>
                  <a:pt x="109804" y="178435"/>
                </a:cubicBezTo>
                <a:lnTo>
                  <a:pt x="256408" y="76319"/>
                </a:lnTo>
                <a:cubicBezTo>
                  <a:pt x="265221" y="70276"/>
                  <a:pt x="275813" y="67965"/>
                  <a:pt x="286317" y="69831"/>
                </a:cubicBezTo>
                <a:lnTo>
                  <a:pt x="405416" y="90983"/>
                </a:lnTo>
                <a:lnTo>
                  <a:pt x="431941" y="72497"/>
                </a:lnTo>
                <a:cubicBezTo>
                  <a:pt x="424197" y="57922"/>
                  <a:pt x="428381" y="39525"/>
                  <a:pt x="442178" y="29838"/>
                </a:cubicBezTo>
                <a:lnTo>
                  <a:pt x="476448" y="5931"/>
                </a:lnTo>
                <a:cubicBezTo>
                  <a:pt x="476537" y="5931"/>
                  <a:pt x="476537" y="5931"/>
                  <a:pt x="476537" y="5931"/>
                </a:cubicBezTo>
                <a:cubicBezTo>
                  <a:pt x="483836" y="865"/>
                  <a:pt x="492559" y="-1001"/>
                  <a:pt x="501282" y="510"/>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8" name="文本框 17">
            <a:extLst>
              <a:ext uri="{FF2B5EF4-FFF2-40B4-BE49-F238E27FC236}">
                <a16:creationId xmlns:a16="http://schemas.microsoft.com/office/drawing/2014/main" id="{A074A590-1791-491E-815D-78D8BFE7B35F}"/>
              </a:ext>
            </a:extLst>
          </p:cNvPr>
          <p:cNvSpPr txBox="1"/>
          <p:nvPr/>
        </p:nvSpPr>
        <p:spPr>
          <a:xfrm>
            <a:off x="1968914" y="1779651"/>
            <a:ext cx="4021983" cy="3139440"/>
          </a:xfrm>
          <a:prstGeom prst="rect">
            <a:avLst/>
          </a:prstGeom>
          <a:noFill/>
        </p:spPr>
        <p:txBody>
          <a:bodyPr wrap="square">
            <a:spAutoFit/>
          </a:bodyPr>
          <a:lstStyle/>
          <a:p>
            <a:pPr eaLnBrk="1" hangingPunct="1">
              <a:lnSpc>
                <a:spcPct val="250000"/>
              </a:lnSpc>
            </a:pPr>
            <a:r>
              <a:rPr altLang="en-US" lang="zh-CN" sz="1600">
                <a:solidFill>
                  <a:schemeClr val="tx1">
                    <a:lumMod val="65000"/>
                    <a:lumOff val="35000"/>
                  </a:schemeClr>
                </a:solidFill>
                <a:cs typeface="+mn-ea"/>
                <a:sym typeface="+mn-lt"/>
              </a:rPr>
              <a:t>种子期主要是指产品处于创意或开发研究阶段，尚无正式的产品，无销售收入，无正式的销售渠道。企业在这一阶段面临技术风险、市场风险和管理风险。其主要任务是确定技术上和商业上的可能性。</a:t>
            </a:r>
          </a:p>
        </p:txBody>
      </p:sp>
      <p:sp>
        <p:nvSpPr>
          <p:cNvPr id="19" name="flower-seeds_67742">
            <a:extLst>
              <a:ext uri="{FF2B5EF4-FFF2-40B4-BE49-F238E27FC236}">
                <a16:creationId xmlns:a16="http://schemas.microsoft.com/office/drawing/2014/main" id="{2DE7FA31-763C-4CCA-9D44-C76A454F42E6}"/>
              </a:ext>
            </a:extLst>
          </p:cNvPr>
          <p:cNvSpPr/>
          <p:nvPr/>
        </p:nvSpPr>
        <p:spPr>
          <a:xfrm>
            <a:off x="993028" y="1964554"/>
            <a:ext cx="769449" cy="760702"/>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 fmla="*/ 373273 h 605239" name="connsiteX43"/>
              <a:gd fmla="*/ 373273 h 605239" name="connsiteY43"/>
              <a:gd fmla="*/ 373273 h 605239" name="connsiteX44"/>
              <a:gd fmla="*/ 373273 h 605239" name="connsiteY44"/>
              <a:gd fmla="*/ 373273 h 605239" name="connsiteX45"/>
              <a:gd fmla="*/ 373273 h 605239" name="connsiteY45"/>
              <a:gd fmla="*/ 373273 h 605239" name="connsiteX46"/>
              <a:gd fmla="*/ 373273 h 605239" name="connsiteY46"/>
              <a:gd fmla="*/ 373273 h 605239" name="connsiteX47"/>
              <a:gd fmla="*/ 373273 h 605239" name="connsiteY47"/>
              <a:gd fmla="*/ 373273 h 605239" name="connsiteX48"/>
              <a:gd fmla="*/ 373273 h 605239" name="connsiteY48"/>
              <a:gd fmla="*/ 373273 h 605239" name="connsiteX49"/>
              <a:gd fmla="*/ 373273 h 605239" name="connsiteY49"/>
              <a:gd fmla="*/ 373273 h 605239" name="connsiteX50"/>
              <a:gd fmla="*/ 373273 h 605239" name="connsiteY50"/>
              <a:gd fmla="*/ 373273 h 605239" name="connsiteX51"/>
              <a:gd fmla="*/ 373273 h 605239" name="connsiteY51"/>
              <a:gd fmla="*/ 373273 h 605239" name="connsiteX52"/>
              <a:gd fmla="*/ 373273 h 605239" name="connsiteY52"/>
              <a:gd fmla="*/ 373273 h 605239" name="connsiteX53"/>
              <a:gd fmla="*/ 373273 h 605239" name="connsiteY53"/>
              <a:gd fmla="*/ 373273 h 605239" name="connsiteX54"/>
              <a:gd fmla="*/ 373273 h 605239" name="connsiteY54"/>
              <a:gd fmla="*/ 373273 h 605239" name="connsiteX55"/>
              <a:gd fmla="*/ 373273 h 605239" name="connsiteY55"/>
              <a:gd fmla="*/ 373273 h 605239" name="connsiteX56"/>
              <a:gd fmla="*/ 373273 h 605239" name="connsiteY56"/>
              <a:gd fmla="*/ 373273 h 605239" name="connsiteX57"/>
              <a:gd fmla="*/ 373273 h 605239" name="connsiteY57"/>
              <a:gd fmla="*/ 373273 h 605239" name="connsiteX58"/>
              <a:gd fmla="*/ 373273 h 605239" name="connsiteY58"/>
              <a:gd fmla="*/ 373273 h 605239" name="connsiteX59"/>
              <a:gd fmla="*/ 373273 h 605239" name="connsiteY59"/>
              <a:gd fmla="*/ 373273 h 605239" name="connsiteX60"/>
              <a:gd fmla="*/ 373273 h 605239" name="connsiteY60"/>
              <a:gd fmla="*/ 373273 h 605239" name="connsiteX61"/>
              <a:gd fmla="*/ 373273 h 605239" name="connsiteY61"/>
              <a:gd fmla="*/ 373273 h 605239" name="connsiteX62"/>
              <a:gd fmla="*/ 373273 h 605239" name="connsiteY62"/>
              <a:gd fmla="*/ 373273 h 605239" name="connsiteX63"/>
              <a:gd fmla="*/ 373273 h 605239" name="connsiteY63"/>
              <a:gd fmla="*/ 373273 h 605239" name="connsiteX64"/>
              <a:gd fmla="*/ 373273 h 605239" name="connsiteY64"/>
              <a:gd fmla="*/ 373273 h 605239" name="connsiteX65"/>
              <a:gd fmla="*/ 373273 h 605239" name="connsiteY65"/>
              <a:gd fmla="*/ 373273 h 605239" name="connsiteX66"/>
              <a:gd fmla="*/ 373273 h 605239" name="connsiteY66"/>
              <a:gd fmla="*/ 373273 h 605239" name="connsiteX67"/>
              <a:gd fmla="*/ 373273 h 605239" name="connsiteY67"/>
              <a:gd fmla="*/ 373273 h 605239" name="connsiteX68"/>
              <a:gd fmla="*/ 373273 h 605239" name="connsiteY68"/>
              <a:gd fmla="*/ 373273 h 605239" name="connsiteX69"/>
              <a:gd fmla="*/ 373273 h 605239" name="connsiteY69"/>
              <a:gd fmla="*/ 373273 h 605239" name="connsiteX70"/>
              <a:gd fmla="*/ 373273 h 605239" name="connsiteY70"/>
              <a:gd fmla="*/ 373273 h 605239" name="connsiteX71"/>
              <a:gd fmla="*/ 373273 h 605239" name="connsiteY71"/>
              <a:gd fmla="*/ 373273 h 605239" name="connsiteX72"/>
              <a:gd fmla="*/ 373273 h 605239" name="connsiteY72"/>
              <a:gd fmla="*/ 373273 h 605239" name="connsiteX73"/>
              <a:gd fmla="*/ 373273 h 605239" name="connsiteY73"/>
              <a:gd fmla="*/ 373273 h 605239" name="connsiteX74"/>
              <a:gd fmla="*/ 373273 h 605239" name="connsiteY74"/>
              <a:gd fmla="*/ 373273 h 605239" name="connsiteX75"/>
              <a:gd fmla="*/ 373273 h 605239" name="connsiteY75"/>
              <a:gd fmla="*/ 373273 h 605239" name="connsiteX76"/>
              <a:gd fmla="*/ 373273 h 605239" name="connsiteY7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b="b" l="l" r="r" t="t"/>
            <a:pathLst>
              <a:path h="602572" w="609500">
                <a:moveTo>
                  <a:pt x="354234" y="276254"/>
                </a:moveTo>
                <a:cubicBezTo>
                  <a:pt x="347092" y="277339"/>
                  <a:pt x="340074" y="279819"/>
                  <a:pt x="333615" y="283786"/>
                </a:cubicBezTo>
                <a:cubicBezTo>
                  <a:pt x="307778" y="300646"/>
                  <a:pt x="299828" y="334366"/>
                  <a:pt x="315728" y="360152"/>
                </a:cubicBezTo>
                <a:cubicBezTo>
                  <a:pt x="332621" y="385938"/>
                  <a:pt x="366408" y="393872"/>
                  <a:pt x="392244" y="378004"/>
                </a:cubicBezTo>
                <a:cubicBezTo>
                  <a:pt x="418081" y="362136"/>
                  <a:pt x="426031" y="327424"/>
                  <a:pt x="410131" y="301637"/>
                </a:cubicBezTo>
                <a:cubicBezTo>
                  <a:pt x="398207" y="282298"/>
                  <a:pt x="375661" y="273000"/>
                  <a:pt x="354234" y="276254"/>
                </a:cubicBezTo>
                <a:close/>
                <a:moveTo>
                  <a:pt x="351781" y="260928"/>
                </a:moveTo>
                <a:cubicBezTo>
                  <a:pt x="378892" y="256512"/>
                  <a:pt x="407399" y="268413"/>
                  <a:pt x="423050" y="293703"/>
                </a:cubicBezTo>
                <a:cubicBezTo>
                  <a:pt x="443918" y="326432"/>
                  <a:pt x="433981" y="371062"/>
                  <a:pt x="400194" y="390897"/>
                </a:cubicBezTo>
                <a:cubicBezTo>
                  <a:pt x="367401" y="411724"/>
                  <a:pt x="323677" y="401807"/>
                  <a:pt x="302809" y="368086"/>
                </a:cubicBezTo>
                <a:cubicBezTo>
                  <a:pt x="281941" y="335358"/>
                  <a:pt x="291878" y="291720"/>
                  <a:pt x="325665" y="270892"/>
                </a:cubicBezTo>
                <a:cubicBezTo>
                  <a:pt x="333863" y="265685"/>
                  <a:pt x="342745" y="262400"/>
                  <a:pt x="351781" y="260928"/>
                </a:cubicBezTo>
                <a:close/>
                <a:moveTo>
                  <a:pt x="97541" y="241294"/>
                </a:moveTo>
                <a:cubicBezTo>
                  <a:pt x="104249" y="239434"/>
                  <a:pt x="111703" y="240178"/>
                  <a:pt x="118162" y="244147"/>
                </a:cubicBezTo>
                <a:cubicBezTo>
                  <a:pt x="131081" y="251093"/>
                  <a:pt x="136050" y="267961"/>
                  <a:pt x="128100" y="280860"/>
                </a:cubicBezTo>
                <a:cubicBezTo>
                  <a:pt x="121144" y="293759"/>
                  <a:pt x="91331" y="322533"/>
                  <a:pt x="78412" y="314595"/>
                </a:cubicBezTo>
                <a:cubicBezTo>
                  <a:pt x="65493" y="307650"/>
                  <a:pt x="73443" y="267961"/>
                  <a:pt x="81393" y="254069"/>
                </a:cubicBezTo>
                <a:cubicBezTo>
                  <a:pt x="84871" y="247620"/>
                  <a:pt x="90834" y="243155"/>
                  <a:pt x="97541" y="241294"/>
                </a:cubicBezTo>
                <a:close/>
                <a:moveTo>
                  <a:pt x="390240" y="213408"/>
                </a:moveTo>
                <a:cubicBezTo>
                  <a:pt x="372359" y="208448"/>
                  <a:pt x="355471" y="217376"/>
                  <a:pt x="346531" y="232255"/>
                </a:cubicBezTo>
                <a:cubicBezTo>
                  <a:pt x="333617" y="221344"/>
                  <a:pt x="314742" y="218368"/>
                  <a:pt x="298848" y="228288"/>
                </a:cubicBezTo>
                <a:cubicBezTo>
                  <a:pt x="282954" y="238207"/>
                  <a:pt x="276993" y="256063"/>
                  <a:pt x="281960" y="272926"/>
                </a:cubicBezTo>
                <a:cubicBezTo>
                  <a:pt x="264079" y="273918"/>
                  <a:pt x="249178" y="285822"/>
                  <a:pt x="245205" y="303678"/>
                </a:cubicBezTo>
                <a:cubicBezTo>
                  <a:pt x="240238" y="321533"/>
                  <a:pt x="249178" y="339389"/>
                  <a:pt x="264079" y="347324"/>
                </a:cubicBezTo>
                <a:cubicBezTo>
                  <a:pt x="253152" y="360220"/>
                  <a:pt x="250172" y="380059"/>
                  <a:pt x="260106" y="394939"/>
                </a:cubicBezTo>
                <a:cubicBezTo>
                  <a:pt x="270039" y="410811"/>
                  <a:pt x="287921" y="416762"/>
                  <a:pt x="304808" y="411803"/>
                </a:cubicBezTo>
                <a:cubicBezTo>
                  <a:pt x="305802" y="429658"/>
                  <a:pt x="317722" y="445530"/>
                  <a:pt x="335604" y="449498"/>
                </a:cubicBezTo>
                <a:cubicBezTo>
                  <a:pt x="346531" y="451481"/>
                  <a:pt x="356465" y="449498"/>
                  <a:pt x="365405" y="444538"/>
                </a:cubicBezTo>
                <a:cubicBezTo>
                  <a:pt x="371366" y="440570"/>
                  <a:pt x="376333" y="435610"/>
                  <a:pt x="379313" y="429658"/>
                </a:cubicBezTo>
                <a:cubicBezTo>
                  <a:pt x="392227" y="441562"/>
                  <a:pt x="412095" y="443546"/>
                  <a:pt x="426996" y="433626"/>
                </a:cubicBezTo>
                <a:cubicBezTo>
                  <a:pt x="442890" y="424698"/>
                  <a:pt x="448851" y="405851"/>
                  <a:pt x="443884" y="388987"/>
                </a:cubicBezTo>
                <a:cubicBezTo>
                  <a:pt x="450837" y="388987"/>
                  <a:pt x="457791" y="387003"/>
                  <a:pt x="463752" y="383035"/>
                </a:cubicBezTo>
                <a:cubicBezTo>
                  <a:pt x="471699" y="378075"/>
                  <a:pt x="478652" y="369148"/>
                  <a:pt x="481633" y="358236"/>
                </a:cubicBezTo>
                <a:cubicBezTo>
                  <a:pt x="485606" y="340380"/>
                  <a:pt x="476666" y="323517"/>
                  <a:pt x="461765" y="314589"/>
                </a:cubicBezTo>
                <a:cubicBezTo>
                  <a:pt x="473685" y="301694"/>
                  <a:pt x="475672" y="282846"/>
                  <a:pt x="465738" y="266975"/>
                </a:cubicBezTo>
                <a:cubicBezTo>
                  <a:pt x="456798" y="251103"/>
                  <a:pt x="437923" y="245151"/>
                  <a:pt x="421036" y="250111"/>
                </a:cubicBezTo>
                <a:cubicBezTo>
                  <a:pt x="420042" y="232255"/>
                  <a:pt x="408121" y="217376"/>
                  <a:pt x="390240" y="213408"/>
                </a:cubicBezTo>
                <a:close/>
                <a:moveTo>
                  <a:pt x="80863" y="96370"/>
                </a:moveTo>
                <a:cubicBezTo>
                  <a:pt x="95949" y="96370"/>
                  <a:pt x="108178" y="114554"/>
                  <a:pt x="108178" y="136984"/>
                </a:cubicBezTo>
                <a:cubicBezTo>
                  <a:pt x="108178" y="159414"/>
                  <a:pt x="95949" y="177598"/>
                  <a:pt x="80863" y="177598"/>
                </a:cubicBezTo>
                <a:cubicBezTo>
                  <a:pt x="65777" y="177598"/>
                  <a:pt x="53548" y="159414"/>
                  <a:pt x="53548" y="136984"/>
                </a:cubicBezTo>
                <a:cubicBezTo>
                  <a:pt x="53548" y="114554"/>
                  <a:pt x="65777" y="96370"/>
                  <a:pt x="80863" y="96370"/>
                </a:cubicBezTo>
                <a:close/>
                <a:moveTo>
                  <a:pt x="342976" y="69572"/>
                </a:moveTo>
                <a:cubicBezTo>
                  <a:pt x="373290" y="64736"/>
                  <a:pt x="405141" y="77756"/>
                  <a:pt x="423022" y="105283"/>
                </a:cubicBezTo>
                <a:lnTo>
                  <a:pt x="597860" y="386011"/>
                </a:lnTo>
                <a:cubicBezTo>
                  <a:pt x="620708" y="422714"/>
                  <a:pt x="608787" y="471321"/>
                  <a:pt x="572032" y="495128"/>
                </a:cubicBezTo>
                <a:lnTo>
                  <a:pt x="418055" y="590358"/>
                </a:lnTo>
                <a:cubicBezTo>
                  <a:pt x="400174" y="602261"/>
                  <a:pt x="378320" y="605237"/>
                  <a:pt x="358452" y="600277"/>
                </a:cubicBezTo>
                <a:cubicBezTo>
                  <a:pt x="337590" y="596309"/>
                  <a:pt x="319709" y="583414"/>
                  <a:pt x="308782" y="565558"/>
                </a:cubicBezTo>
                <a:lnTo>
                  <a:pt x="157786" y="322525"/>
                </a:lnTo>
                <a:cubicBezTo>
                  <a:pt x="155799" y="320541"/>
                  <a:pt x="155799" y="317565"/>
                  <a:pt x="156792" y="314589"/>
                </a:cubicBezTo>
                <a:lnTo>
                  <a:pt x="163746" y="299710"/>
                </a:lnTo>
                <a:cubicBezTo>
                  <a:pt x="166726" y="293758"/>
                  <a:pt x="166726" y="285822"/>
                  <a:pt x="164740" y="278878"/>
                </a:cubicBezTo>
                <a:lnTo>
                  <a:pt x="160766" y="269950"/>
                </a:lnTo>
                <a:cubicBezTo>
                  <a:pt x="159773" y="264991"/>
                  <a:pt x="161759" y="260031"/>
                  <a:pt x="166726" y="258047"/>
                </a:cubicBezTo>
                <a:lnTo>
                  <a:pt x="172687" y="256063"/>
                </a:lnTo>
                <a:cubicBezTo>
                  <a:pt x="179640" y="253087"/>
                  <a:pt x="184607" y="248127"/>
                  <a:pt x="187588" y="241183"/>
                </a:cubicBezTo>
                <a:cubicBezTo>
                  <a:pt x="189574" y="235231"/>
                  <a:pt x="189574" y="227296"/>
                  <a:pt x="186594" y="221344"/>
                </a:cubicBezTo>
                <a:lnTo>
                  <a:pt x="181627" y="211424"/>
                </a:lnTo>
                <a:cubicBezTo>
                  <a:pt x="179640" y="207456"/>
                  <a:pt x="180634" y="203488"/>
                  <a:pt x="183614" y="200512"/>
                </a:cubicBezTo>
                <a:lnTo>
                  <a:pt x="198515" y="187617"/>
                </a:lnTo>
                <a:cubicBezTo>
                  <a:pt x="206462" y="180673"/>
                  <a:pt x="210436" y="170753"/>
                  <a:pt x="208449" y="160833"/>
                </a:cubicBezTo>
                <a:lnTo>
                  <a:pt x="207456" y="152898"/>
                </a:lnTo>
                <a:cubicBezTo>
                  <a:pt x="206462" y="149922"/>
                  <a:pt x="208449" y="145954"/>
                  <a:pt x="211429" y="143970"/>
                </a:cubicBezTo>
                <a:lnTo>
                  <a:pt x="313749" y="80484"/>
                </a:lnTo>
                <a:cubicBezTo>
                  <a:pt x="322938" y="74780"/>
                  <a:pt x="332872" y="71184"/>
                  <a:pt x="342976" y="69572"/>
                </a:cubicBezTo>
                <a:close/>
                <a:moveTo>
                  <a:pt x="130902" y="20720"/>
                </a:moveTo>
                <a:cubicBezTo>
                  <a:pt x="146239" y="20627"/>
                  <a:pt x="169547" y="31402"/>
                  <a:pt x="177751" y="38833"/>
                </a:cubicBezTo>
                <a:cubicBezTo>
                  <a:pt x="189685" y="47750"/>
                  <a:pt x="190679" y="65584"/>
                  <a:pt x="181729" y="76482"/>
                </a:cubicBezTo>
                <a:cubicBezTo>
                  <a:pt x="171784" y="88371"/>
                  <a:pt x="154878" y="89362"/>
                  <a:pt x="142945" y="80445"/>
                </a:cubicBezTo>
                <a:cubicBezTo>
                  <a:pt x="131011" y="70537"/>
                  <a:pt x="109133" y="35860"/>
                  <a:pt x="119078" y="24962"/>
                </a:cubicBezTo>
                <a:cubicBezTo>
                  <a:pt x="121564" y="21989"/>
                  <a:pt x="125790" y="20751"/>
                  <a:pt x="130902" y="20720"/>
                </a:cubicBezTo>
                <a:close/>
                <a:moveTo>
                  <a:pt x="6877" y="1064"/>
                </a:moveTo>
                <a:cubicBezTo>
                  <a:pt x="20766" y="-5881"/>
                  <a:pt x="49535" y="22894"/>
                  <a:pt x="56479" y="36785"/>
                </a:cubicBezTo>
                <a:cubicBezTo>
                  <a:pt x="63423" y="49684"/>
                  <a:pt x="58463" y="66552"/>
                  <a:pt x="45566" y="73498"/>
                </a:cubicBezTo>
                <a:cubicBezTo>
                  <a:pt x="31678" y="80443"/>
                  <a:pt x="15806" y="75482"/>
                  <a:pt x="8861" y="61591"/>
                </a:cubicBezTo>
                <a:cubicBezTo>
                  <a:pt x="1917" y="48692"/>
                  <a:pt x="-6019" y="8010"/>
                  <a:pt x="6877" y="1064"/>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22" name="TextBox 10">
            <a:extLst>
              <a:ext uri="{FF2B5EF4-FFF2-40B4-BE49-F238E27FC236}">
                <a16:creationId xmlns:a16="http://schemas.microsoft.com/office/drawing/2014/main" id="{132093DB-E8C5-403B-9086-C08329693998}"/>
              </a:ext>
            </a:extLst>
          </p:cNvPr>
          <p:cNvSpPr>
            <a:spLocks noChangeArrowheads="1"/>
          </p:cNvSpPr>
          <p:nvPr/>
        </p:nvSpPr>
        <p:spPr bwMode="auto">
          <a:xfrm>
            <a:off x="7506651" y="1779651"/>
            <a:ext cx="4140200" cy="2529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50000"/>
              </a:lnSpc>
            </a:pPr>
            <a:r>
              <a:rPr altLang="zh-CN" lang="en-US" sz="1600">
                <a:solidFill>
                  <a:schemeClr val="tx1">
                    <a:lumMod val="65000"/>
                    <a:lumOff val="35000"/>
                  </a:schemeClr>
                </a:solidFill>
                <a:latin typeface="+mn-lt"/>
                <a:ea typeface="+mn-ea"/>
                <a:cs typeface="+mn-ea"/>
                <a:sym typeface="+mn-lt"/>
              </a:rPr>
              <a:t>1.创办及合伙人的自有资金</a:t>
            </a:r>
          </a:p>
          <a:p>
            <a:pPr eaLnBrk="1" hangingPunct="1">
              <a:lnSpc>
                <a:spcPct val="250000"/>
              </a:lnSpc>
            </a:pPr>
            <a:r>
              <a:rPr altLang="zh-CN" lang="en-US" sz="1600">
                <a:solidFill>
                  <a:schemeClr val="tx1">
                    <a:lumMod val="65000"/>
                    <a:lumOff val="35000"/>
                  </a:schemeClr>
                </a:solidFill>
                <a:latin typeface="+mn-lt"/>
                <a:ea typeface="+mn-ea"/>
                <a:cs typeface="+mn-ea"/>
                <a:sym typeface="+mn-lt"/>
              </a:rPr>
              <a:t>2.风险投资</a:t>
            </a:r>
          </a:p>
          <a:p>
            <a:pPr eaLnBrk="1" hangingPunct="1">
              <a:lnSpc>
                <a:spcPct val="250000"/>
              </a:lnSpc>
            </a:pPr>
            <a:r>
              <a:rPr altLang="zh-CN" lang="en-US" sz="1600">
                <a:solidFill>
                  <a:schemeClr val="tx1">
                    <a:lumMod val="65000"/>
                    <a:lumOff val="35000"/>
                  </a:schemeClr>
                </a:solidFill>
                <a:latin typeface="+mn-lt"/>
                <a:ea typeface="+mn-ea"/>
                <a:cs typeface="+mn-ea"/>
                <a:sym typeface="+mn-lt"/>
              </a:rPr>
              <a:t>3.个人投资者</a:t>
            </a:r>
          </a:p>
          <a:p>
            <a:pPr eaLnBrk="1" hangingPunct="1">
              <a:lnSpc>
                <a:spcPct val="250000"/>
              </a:lnSpc>
            </a:pPr>
            <a:r>
              <a:rPr altLang="zh-CN" lang="en-US" sz="1600">
                <a:solidFill>
                  <a:schemeClr val="tx1">
                    <a:lumMod val="65000"/>
                    <a:lumOff val="35000"/>
                  </a:schemeClr>
                </a:solidFill>
                <a:latin typeface="+mn-lt"/>
                <a:ea typeface="+mn-ea"/>
                <a:cs typeface="+mn-ea"/>
                <a:sym typeface="+mn-lt"/>
              </a:rPr>
              <a:t>4.政府补助</a:t>
            </a:r>
          </a:p>
        </p:txBody>
      </p:sp>
    </p:spTree>
    <p:custDataLst>
      <p:tags r:id="rId2"/>
    </p:custDataLst>
    <p:extLst>
      <p:ext uri="{BB962C8B-B14F-4D97-AF65-F5344CB8AC3E}">
        <p14:creationId val="2832106547"/>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9"/>
                                        </p:tgtEl>
                                        <p:attrNameLst>
                                          <p:attrName>style.visibility</p:attrName>
                                        </p:attrNameLst>
                                      </p:cBhvr>
                                      <p:to>
                                        <p:strVal val="visible"/>
                                      </p:to>
                                    </p:set>
                                    <p:animEffect filter="fade" transition="in">
                                      <p:cBhvr>
                                        <p:cTn dur="500" id="7"/>
                                        <p:tgtEl>
                                          <p:spTgt spid="1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500" id="12"/>
                                        <p:tgtEl>
                                          <p:spTgt spid="1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15"/>
                                        </p:tgtEl>
                                        <p:attrNameLst>
                                          <p:attrName>style.visibility</p:attrName>
                                        </p:attrNameLst>
                                      </p:cBhvr>
                                      <p:to>
                                        <p:strVal val="visible"/>
                                      </p:to>
                                    </p:set>
                                    <p:animEffect filter="fade" transition="in">
                                      <p:cBhvr>
                                        <p:cTn dur="500" id="17"/>
                                        <p:tgtEl>
                                          <p:spTgt spid="1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22"/>
                                        </p:tgtEl>
                                        <p:attrNameLst>
                                          <p:attrName>style.visibility</p:attrName>
                                        </p:attrNameLst>
                                      </p:cBhvr>
                                      <p:to>
                                        <p:strVal val="visible"/>
                                      </p:to>
                                    </p:set>
                                    <p:animEffect filter="fade" transition="in">
                                      <p:cBhvr>
                                        <p:cTn dur="500" id="22"/>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8"/>
      <p:bldP grpId="0" spid="19"/>
      <p:bldP grpId="0" spid="2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2-2 创建阶段</a:t>
            </a:r>
          </a:p>
        </p:txBody>
      </p:sp>
      <p:grpSp>
        <p:nvGrpSpPr>
          <p:cNvPr id="11" name="组合 11">
            <a:extLst>
              <a:ext uri="{FF2B5EF4-FFF2-40B4-BE49-F238E27FC236}">
                <a16:creationId xmlns:a16="http://schemas.microsoft.com/office/drawing/2014/main" id="{2EE93809-7187-44D0-9488-5BA2C50C6163}"/>
              </a:ext>
            </a:extLst>
          </p:cNvPr>
          <p:cNvGrpSpPr/>
          <p:nvPr/>
        </p:nvGrpSpPr>
        <p:grpSpPr>
          <a:xfrm>
            <a:off x="7478754" y="2774815"/>
            <a:ext cx="1439333" cy="1441451"/>
            <a:chExt cx="1080120" cy="1080120"/>
          </a:xfrm>
          <a:solidFill>
            <a:srgbClr val="6FBCB4"/>
          </a:solidFill>
        </p:grpSpPr>
        <p:sp>
          <p:nvSpPr>
            <p:cNvPr id="12" name="椭圆 7">
              <a:extLst>
                <a:ext uri="{FF2B5EF4-FFF2-40B4-BE49-F238E27FC236}">
                  <a16:creationId xmlns:a16="http://schemas.microsoft.com/office/drawing/2014/main" id="{1C96EB77-5D1C-4237-9877-053862C2779F}"/>
                </a:ext>
              </a:extLst>
            </p:cNvPr>
            <p:cNvSpPr>
              <a:spLocks noChangeArrowheads="1"/>
            </p:cNvSpPr>
            <p:nvPr/>
          </p:nvSpPr>
          <p:spPr bwMode="auto">
            <a:xfrm>
              <a:off x="0" y="0"/>
              <a:ext cx="1080120" cy="1080120"/>
            </a:xfrm>
            <a:prstGeom prst="ellipse">
              <a:avLst/>
            </a:prstGeom>
            <a:grpFill/>
            <a:ln w="9525">
              <a:solidFill>
                <a:schemeClr val="bg1"/>
              </a:solidFill>
              <a:round/>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13" name="Freeform 14">
              <a:extLst>
                <a:ext uri="{FF2B5EF4-FFF2-40B4-BE49-F238E27FC236}">
                  <a16:creationId xmlns:a16="http://schemas.microsoft.com/office/drawing/2014/main" id="{7818BF2D-F016-4014-AA2E-06357F6F617C}"/>
                </a:ext>
              </a:extLst>
            </p:cNvPr>
            <p:cNvSpPr>
              <a:spLocks noEditPoints="1"/>
            </p:cNvSpPr>
            <p:nvPr/>
          </p:nvSpPr>
          <p:spPr bwMode="auto">
            <a:xfrm>
              <a:off x="322224" y="346584"/>
              <a:ext cx="501595" cy="445504"/>
            </a:xfrm>
            <a:custGeom>
              <a:gdLst>
                <a:gd fmla="*/ 545128430 w 300" name="T0"/>
                <a:gd fmla="*/ 608694125 h 266" name="T1"/>
                <a:gd fmla="*/ 547923986 w 300" name="T2"/>
                <a:gd fmla="*/ 636745804 h 266" name="T3"/>
                <a:gd fmla="*/ 416534520 w 300" name="T4"/>
                <a:gd fmla="*/ 746142158 h 266" name="T5"/>
                <a:gd fmla="*/ 22364449 w 300" name="T6"/>
                <a:gd fmla="*/ 325385403 h 266" name="T7"/>
                <a:gd fmla="*/ 0 w 300" name="T8"/>
                <a:gd fmla="*/ 218794384 h 266" name="T9"/>
                <a:gd fmla="*/ 218051706 w 300" name="T10"/>
                <a:gd fmla="*/ 0 h 266" name="T11"/>
                <a:gd fmla="*/ 419330076 w 300" name="T12"/>
                <a:gd fmla="*/ 134642698 h 266" name="T13"/>
                <a:gd fmla="*/ 620606774 w 300" name="T14"/>
                <a:gd fmla="*/ 0 h 266" name="T15"/>
                <a:gd fmla="*/ 838658480 w 300" name="T16"/>
                <a:gd fmla="*/ 218794384 h 266" name="T17"/>
                <a:gd fmla="*/ 816294031 w 300" name="T18"/>
                <a:gd fmla="*/ 325385403 h 266" name="T19"/>
                <a:gd fmla="*/ 732429019 w 300" name="T20"/>
                <a:gd fmla="*/ 454417430 h 266" name="T21"/>
                <a:gd fmla="*/ 701677902 w 300" name="T22"/>
                <a:gd fmla="*/ 451612094 h 266" name="T23"/>
                <a:gd fmla="*/ 545128430 w 300" name="T24"/>
                <a:gd fmla="*/ 608694125 h 266" name="T25"/>
                <a:gd fmla="*/ 718451238 w 300" name="T26"/>
                <a:gd fmla="*/ 591865463 h 266" name="T27"/>
                <a:gd fmla="*/ 768769577 w 300" name="T28"/>
                <a:gd fmla="*/ 591865463 h 266" name="T29"/>
                <a:gd fmla="*/ 768769577 w 300" name="T30"/>
                <a:gd fmla="*/ 625524462 h 266" name="T31"/>
                <a:gd fmla="*/ 718451238 w 300" name="T32"/>
                <a:gd fmla="*/ 625524462 h 266" name="T33"/>
                <a:gd fmla="*/ 718451238 w 300" name="T34"/>
                <a:gd fmla="*/ 676015474 h 266" name="T35"/>
                <a:gd fmla="*/ 684904565 w 300" name="T36"/>
                <a:gd fmla="*/ 676015474 h 266" name="T37"/>
                <a:gd fmla="*/ 684904565 w 300" name="T38"/>
                <a:gd fmla="*/ 625524462 h 266" name="T39"/>
                <a:gd fmla="*/ 634584554 w 300" name="T40"/>
                <a:gd fmla="*/ 625524462 h 266" name="T41"/>
                <a:gd fmla="*/ 634584554 w 300" name="T42"/>
                <a:gd fmla="*/ 591865463 h 266" name="T43"/>
                <a:gd fmla="*/ 684904565 w 300" name="T44"/>
                <a:gd fmla="*/ 591865463 h 266" name="T45"/>
                <a:gd fmla="*/ 684904565 w 300" name="T46"/>
                <a:gd fmla="*/ 541374451 h 266" name="T47"/>
                <a:gd fmla="*/ 718451238 w 300" name="T48"/>
                <a:gd fmla="*/ 541374451 h 266" name="T49"/>
                <a:gd fmla="*/ 718451238 w 300" name="T50"/>
                <a:gd fmla="*/ 591865463 h 266" name="T51"/>
                <a:gd fmla="*/ 701677902 w 300" name="T52"/>
                <a:gd fmla="*/ 723701150 h 266" name="T53"/>
                <a:gd fmla="*/ 587061772 w 300" name="T54"/>
                <a:gd fmla="*/ 608694125 h 266" name="T55"/>
                <a:gd fmla="*/ 701677902 w 300" name="T56"/>
                <a:gd fmla="*/ 493688775 h 266" name="T57"/>
                <a:gd fmla="*/ 819089587 w 300" name="T58"/>
                <a:gd fmla="*/ 608694125 h 266" name="T59"/>
                <a:gd fmla="*/ 701677902 w 300" name="T60"/>
                <a:gd fmla="*/ 723701150 h 266" name="T61"/>
                <a:gd fmla="*/ 701677902 w 300" name="T62"/>
                <a:gd fmla="*/ 471247767 h 266" name="T63"/>
                <a:gd fmla="*/ 567492879 w 300" name="T64"/>
                <a:gd fmla="*/ 608694125 h 266" name="T65"/>
                <a:gd fmla="*/ 701677902 w 300" name="T66"/>
                <a:gd fmla="*/ 746142158 h 266" name="T67"/>
                <a:gd fmla="*/ 838658480 w 300" name="T68"/>
                <a:gd fmla="*/ 608694125 h 266" name="T69"/>
                <a:gd fmla="*/ 701677902 w 300" name="T70"/>
                <a:gd fmla="*/ 471247767 h 26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300" name="T108"/>
                <a:gd fmla="*/ 0 h 266" name="T109"/>
                <a:gd fmla="*/ 300 w 300" name="T110"/>
                <a:gd fmla="*/ 266 h 266"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266" w="300">
                  <a:moveTo>
                    <a:pt x="195" y="217"/>
                  </a:moveTo>
                  <a:cubicBezTo>
                    <a:pt x="195" y="221"/>
                    <a:pt x="195" y="224"/>
                    <a:pt x="196" y="227"/>
                  </a:cubicBezTo>
                  <a:cubicBezTo>
                    <a:pt x="170" y="250"/>
                    <a:pt x="149" y="266"/>
                    <a:pt x="149" y="266"/>
                  </a:cubicBezTo>
                  <a:cubicBezTo>
                    <a:pt x="149" y="266"/>
                    <a:pt x="32" y="176"/>
                    <a:pt x="8" y="116"/>
                  </a:cubicBezTo>
                  <a:cubicBezTo>
                    <a:pt x="4" y="106"/>
                    <a:pt x="0" y="90"/>
                    <a:pt x="0" y="78"/>
                  </a:cubicBezTo>
                  <a:cubicBezTo>
                    <a:pt x="0" y="35"/>
                    <a:pt x="35" y="0"/>
                    <a:pt x="78" y="0"/>
                  </a:cubicBezTo>
                  <a:cubicBezTo>
                    <a:pt x="110" y="0"/>
                    <a:pt x="138" y="20"/>
                    <a:pt x="150" y="48"/>
                  </a:cubicBezTo>
                  <a:cubicBezTo>
                    <a:pt x="162" y="20"/>
                    <a:pt x="190" y="0"/>
                    <a:pt x="222" y="0"/>
                  </a:cubicBezTo>
                  <a:cubicBezTo>
                    <a:pt x="265" y="0"/>
                    <a:pt x="300" y="35"/>
                    <a:pt x="300" y="78"/>
                  </a:cubicBezTo>
                  <a:cubicBezTo>
                    <a:pt x="300" y="91"/>
                    <a:pt x="296" y="106"/>
                    <a:pt x="292" y="116"/>
                  </a:cubicBezTo>
                  <a:cubicBezTo>
                    <a:pt x="287" y="130"/>
                    <a:pt x="275" y="146"/>
                    <a:pt x="262" y="162"/>
                  </a:cubicBezTo>
                  <a:cubicBezTo>
                    <a:pt x="258" y="161"/>
                    <a:pt x="255" y="161"/>
                    <a:pt x="251" y="161"/>
                  </a:cubicBezTo>
                  <a:cubicBezTo>
                    <a:pt x="220" y="161"/>
                    <a:pt x="195" y="186"/>
                    <a:pt x="195" y="217"/>
                  </a:cubicBezTo>
                  <a:close/>
                  <a:moveTo>
                    <a:pt x="257" y="211"/>
                  </a:moveTo>
                  <a:cubicBezTo>
                    <a:pt x="275" y="211"/>
                    <a:pt x="275" y="211"/>
                    <a:pt x="275" y="211"/>
                  </a:cubicBezTo>
                  <a:cubicBezTo>
                    <a:pt x="275" y="223"/>
                    <a:pt x="275" y="223"/>
                    <a:pt x="275" y="223"/>
                  </a:cubicBezTo>
                  <a:cubicBezTo>
                    <a:pt x="257" y="223"/>
                    <a:pt x="257" y="223"/>
                    <a:pt x="257" y="223"/>
                  </a:cubicBezTo>
                  <a:cubicBezTo>
                    <a:pt x="257" y="241"/>
                    <a:pt x="257" y="241"/>
                    <a:pt x="257" y="241"/>
                  </a:cubicBezTo>
                  <a:cubicBezTo>
                    <a:pt x="245" y="241"/>
                    <a:pt x="245" y="241"/>
                    <a:pt x="245" y="241"/>
                  </a:cubicBezTo>
                  <a:cubicBezTo>
                    <a:pt x="245" y="223"/>
                    <a:pt x="245" y="223"/>
                    <a:pt x="245" y="223"/>
                  </a:cubicBezTo>
                  <a:cubicBezTo>
                    <a:pt x="227" y="223"/>
                    <a:pt x="227" y="223"/>
                    <a:pt x="227" y="223"/>
                  </a:cubicBezTo>
                  <a:cubicBezTo>
                    <a:pt x="227" y="211"/>
                    <a:pt x="227" y="211"/>
                    <a:pt x="227" y="211"/>
                  </a:cubicBezTo>
                  <a:cubicBezTo>
                    <a:pt x="245" y="211"/>
                    <a:pt x="245" y="211"/>
                    <a:pt x="245" y="211"/>
                  </a:cubicBezTo>
                  <a:cubicBezTo>
                    <a:pt x="245" y="193"/>
                    <a:pt x="245" y="193"/>
                    <a:pt x="245" y="193"/>
                  </a:cubicBezTo>
                  <a:cubicBezTo>
                    <a:pt x="257" y="193"/>
                    <a:pt x="257" y="193"/>
                    <a:pt x="257" y="193"/>
                  </a:cubicBezTo>
                  <a:lnTo>
                    <a:pt x="257" y="211"/>
                  </a:lnTo>
                  <a:close/>
                  <a:moveTo>
                    <a:pt x="251" y="258"/>
                  </a:moveTo>
                  <a:cubicBezTo>
                    <a:pt x="229" y="258"/>
                    <a:pt x="210" y="240"/>
                    <a:pt x="210" y="217"/>
                  </a:cubicBezTo>
                  <a:cubicBezTo>
                    <a:pt x="210" y="194"/>
                    <a:pt x="229" y="176"/>
                    <a:pt x="251" y="176"/>
                  </a:cubicBezTo>
                  <a:cubicBezTo>
                    <a:pt x="274" y="176"/>
                    <a:pt x="293" y="194"/>
                    <a:pt x="293" y="217"/>
                  </a:cubicBezTo>
                  <a:cubicBezTo>
                    <a:pt x="293" y="240"/>
                    <a:pt x="274" y="258"/>
                    <a:pt x="251" y="258"/>
                  </a:cubicBezTo>
                  <a:close/>
                  <a:moveTo>
                    <a:pt x="251" y="168"/>
                  </a:moveTo>
                  <a:cubicBezTo>
                    <a:pt x="224" y="168"/>
                    <a:pt x="203" y="190"/>
                    <a:pt x="203" y="217"/>
                  </a:cubicBezTo>
                  <a:cubicBezTo>
                    <a:pt x="203" y="244"/>
                    <a:pt x="224" y="266"/>
                    <a:pt x="251" y="266"/>
                  </a:cubicBezTo>
                  <a:cubicBezTo>
                    <a:pt x="278" y="266"/>
                    <a:pt x="300" y="244"/>
                    <a:pt x="300" y="217"/>
                  </a:cubicBezTo>
                  <a:cubicBezTo>
                    <a:pt x="300" y="190"/>
                    <a:pt x="278" y="168"/>
                    <a:pt x="251" y="168"/>
                  </a:cubicBezTo>
                  <a:close/>
                </a:path>
              </a:pathLst>
            </a:custGeom>
            <a:solidFill>
              <a:srgbClr val="6FBCB4"/>
            </a:solidFill>
            <a:ln w="9525">
              <a:solidFill>
                <a:schemeClr val="bg1"/>
              </a:solidFill>
              <a:round/>
            </a:ln>
          </p:spPr>
          <p:txBody>
            <a:bodyPr bIns="55963" lIns="111924" rIns="111924" tIns="55963"/>
            <a:lstStyle/>
            <a:p>
              <a:endParaRPr altLang="en-US" lang="zh-CN" sz="2400">
                <a:cs typeface="+mn-ea"/>
                <a:sym typeface="+mn-lt"/>
              </a:endParaRPr>
            </a:p>
          </p:txBody>
        </p:sp>
      </p:grpSp>
      <p:sp>
        <p:nvSpPr>
          <p:cNvPr id="20" name="文本框 19">
            <a:extLst>
              <a:ext uri="{FF2B5EF4-FFF2-40B4-BE49-F238E27FC236}">
                <a16:creationId xmlns:a16="http://schemas.microsoft.com/office/drawing/2014/main" id="{70BD2E6D-2D19-4ACC-90DA-93AF5FF25402}"/>
              </a:ext>
            </a:extLst>
          </p:cNvPr>
          <p:cNvSpPr txBox="1"/>
          <p:nvPr/>
        </p:nvSpPr>
        <p:spPr>
          <a:xfrm>
            <a:off x="1043265" y="1802150"/>
            <a:ext cx="5708411" cy="6492240"/>
          </a:xfrm>
          <a:prstGeom prst="rect">
            <a:avLst/>
          </a:prstGeom>
          <a:noFill/>
        </p:spPr>
        <p:txBody>
          <a:bodyPr wrap="square">
            <a:spAutoFit/>
          </a:bodyPr>
          <a:lstStyle/>
          <a:p>
            <a:pPr eaLnBrk="1" hangingPunct="1">
              <a:lnSpc>
                <a:spcPct val="250000"/>
              </a:lnSpc>
            </a:pPr>
            <a:r>
              <a:rPr altLang="en-US" lang="zh-CN" sz="2400">
                <a:solidFill>
                  <a:schemeClr val="tx1">
                    <a:lumMod val="65000"/>
                    <a:lumOff val="35000"/>
                  </a:schemeClr>
                </a:solidFill>
                <a:cs typeface="+mn-ea"/>
                <a:sym typeface="+mn-lt"/>
              </a:rPr>
              <a:t>    科技型企业进入创业阶段时已经掌握新产品的样品、样机或较为完善的生产工艺路线和生产方案，但还需要在市场结合的过程中加以完善，为工业化生产和应用做准备。这一阶段的资金主要用于形成生产能力和开拓市场，其目标是尽快实现盈亏平衡，解决生存问题。</a:t>
            </a:r>
          </a:p>
        </p:txBody>
      </p:sp>
      <p:sp>
        <p:nvSpPr>
          <p:cNvPr id="4" name="箭头: 右 3">
            <a:extLst>
              <a:ext uri="{FF2B5EF4-FFF2-40B4-BE49-F238E27FC236}">
                <a16:creationId xmlns:a16="http://schemas.microsoft.com/office/drawing/2014/main" id="{B8EFC9E3-BE42-445C-A98F-FFF7BD98426D}"/>
              </a:ext>
            </a:extLst>
          </p:cNvPr>
          <p:cNvSpPr/>
          <p:nvPr/>
        </p:nvSpPr>
        <p:spPr>
          <a:xfrm>
            <a:off x="8198419" y="2489200"/>
            <a:ext cx="1383637" cy="213360"/>
          </a:xfrm>
          <a:prstGeom prst="rightArrow">
            <a:avLst/>
          </a:prstGeom>
          <a:solidFill>
            <a:srgbClr val="6FBCB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箭头: 右 20">
            <a:extLst>
              <a:ext uri="{FF2B5EF4-FFF2-40B4-BE49-F238E27FC236}">
                <a16:creationId xmlns:a16="http://schemas.microsoft.com/office/drawing/2014/main" id="{3784032A-1C8E-4F99-A217-C0E728EB1CFA}"/>
              </a:ext>
            </a:extLst>
          </p:cNvPr>
          <p:cNvSpPr/>
          <p:nvPr/>
        </p:nvSpPr>
        <p:spPr>
          <a:xfrm>
            <a:off x="8945033" y="3377630"/>
            <a:ext cx="637024" cy="213360"/>
          </a:xfrm>
          <a:prstGeom prst="rightArrow">
            <a:avLst/>
          </a:prstGeom>
          <a:solidFill>
            <a:srgbClr val="6FBCB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箭头: 右 22">
            <a:extLst>
              <a:ext uri="{FF2B5EF4-FFF2-40B4-BE49-F238E27FC236}">
                <a16:creationId xmlns:a16="http://schemas.microsoft.com/office/drawing/2014/main" id="{925C84F2-6418-4B14-81C5-EF3861C2B13C}"/>
              </a:ext>
            </a:extLst>
          </p:cNvPr>
          <p:cNvSpPr/>
          <p:nvPr/>
        </p:nvSpPr>
        <p:spPr>
          <a:xfrm>
            <a:off x="8198419" y="4286116"/>
            <a:ext cx="1383637" cy="213360"/>
          </a:xfrm>
          <a:prstGeom prst="rightArrow">
            <a:avLst/>
          </a:prstGeom>
          <a:solidFill>
            <a:srgbClr val="6FBCB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9" name="组合 8">
            <a:extLst>
              <a:ext uri="{FF2B5EF4-FFF2-40B4-BE49-F238E27FC236}">
                <a16:creationId xmlns:a16="http://schemas.microsoft.com/office/drawing/2014/main" id="{EFB3B097-5BBC-446E-96E9-1963BA72AC3C}"/>
              </a:ext>
            </a:extLst>
          </p:cNvPr>
          <p:cNvGrpSpPr/>
          <p:nvPr/>
        </p:nvGrpSpPr>
        <p:grpSpPr>
          <a:xfrm>
            <a:off x="9640286" y="2230153"/>
            <a:ext cx="2003731" cy="689213"/>
            <a:chOff x="9701246" y="2230153"/>
            <a:chExt cx="2003731" cy="689213"/>
          </a:xfrm>
        </p:grpSpPr>
        <p:sp>
          <p:nvSpPr>
            <p:cNvPr id="3" name="椭圆 2">
              <a:extLst>
                <a:ext uri="{FF2B5EF4-FFF2-40B4-BE49-F238E27FC236}">
                  <a16:creationId xmlns:a16="http://schemas.microsoft.com/office/drawing/2014/main" id="{68C3BA3B-1BC4-4D41-91C4-B7F128D36355}"/>
                </a:ext>
              </a:extLst>
            </p:cNvPr>
            <p:cNvSpPr/>
            <p:nvPr/>
          </p:nvSpPr>
          <p:spPr>
            <a:xfrm>
              <a:off x="9701246" y="2230153"/>
              <a:ext cx="1798251" cy="689213"/>
            </a:xfrm>
            <a:prstGeom prst="ellips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文本框 4">
              <a:extLst>
                <a:ext uri="{FF2B5EF4-FFF2-40B4-BE49-F238E27FC236}">
                  <a16:creationId xmlns:a16="http://schemas.microsoft.com/office/drawing/2014/main" id="{0E366845-5249-4680-8ADE-C113429D49D9}"/>
                </a:ext>
              </a:extLst>
            </p:cNvPr>
            <p:cNvSpPr txBox="1"/>
            <p:nvPr/>
          </p:nvSpPr>
          <p:spPr>
            <a:xfrm>
              <a:off x="9770056" y="2374706"/>
              <a:ext cx="1934922" cy="396240"/>
            </a:xfrm>
            <a:prstGeom prst="rect">
              <a:avLst/>
            </a:prstGeom>
            <a:noFill/>
          </p:spPr>
          <p:txBody>
            <a:bodyPr rtlCol="0" wrap="square">
              <a:spAutoFit/>
            </a:bodyPr>
            <a:lstStyle/>
            <a:p>
              <a:r>
                <a:rPr altLang="en-US" lang="zh-CN" sz="2000">
                  <a:solidFill>
                    <a:schemeClr val="bg1"/>
                  </a:solidFill>
                  <a:cs typeface="+mn-ea"/>
                  <a:sym typeface="+mn-lt"/>
                </a:rPr>
                <a:t>风险投资公司</a:t>
              </a:r>
            </a:p>
          </p:txBody>
        </p:sp>
      </p:grpSp>
      <p:grpSp>
        <p:nvGrpSpPr>
          <p:cNvPr id="7" name="组合 6">
            <a:extLst>
              <a:ext uri="{FF2B5EF4-FFF2-40B4-BE49-F238E27FC236}">
                <a16:creationId xmlns:a16="http://schemas.microsoft.com/office/drawing/2014/main" id="{001B4FC0-7DD1-4D59-BE6B-CDB03D3D302F}"/>
              </a:ext>
            </a:extLst>
          </p:cNvPr>
          <p:cNvGrpSpPr/>
          <p:nvPr/>
        </p:nvGrpSpPr>
        <p:grpSpPr>
          <a:xfrm>
            <a:off x="9640286" y="3148424"/>
            <a:ext cx="1798251" cy="689213"/>
            <a:chOff x="9701246" y="3148424"/>
            <a:chExt cx="1798251" cy="689213"/>
          </a:xfrm>
        </p:grpSpPr>
        <p:sp>
          <p:nvSpPr>
            <p:cNvPr id="19" name="椭圆 18">
              <a:extLst>
                <a:ext uri="{FF2B5EF4-FFF2-40B4-BE49-F238E27FC236}">
                  <a16:creationId xmlns:a16="http://schemas.microsoft.com/office/drawing/2014/main" id="{D114C9DA-972D-4887-8C41-2E5AB363C8B3}"/>
                </a:ext>
              </a:extLst>
            </p:cNvPr>
            <p:cNvSpPr/>
            <p:nvPr/>
          </p:nvSpPr>
          <p:spPr>
            <a:xfrm>
              <a:off x="9701246" y="3148424"/>
              <a:ext cx="1798251" cy="689213"/>
            </a:xfrm>
            <a:prstGeom prst="ellips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文本框 21">
              <a:extLst>
                <a:ext uri="{FF2B5EF4-FFF2-40B4-BE49-F238E27FC236}">
                  <a16:creationId xmlns:a16="http://schemas.microsoft.com/office/drawing/2014/main" id="{70E62C93-EEA0-4ED4-9BE3-B20847A1C29E}"/>
                </a:ext>
              </a:extLst>
            </p:cNvPr>
            <p:cNvSpPr txBox="1"/>
            <p:nvPr/>
          </p:nvSpPr>
          <p:spPr>
            <a:xfrm>
              <a:off x="9905136" y="3284255"/>
              <a:ext cx="1527865" cy="396240"/>
            </a:xfrm>
            <a:prstGeom prst="rect">
              <a:avLst/>
            </a:prstGeom>
            <a:noFill/>
          </p:spPr>
          <p:txBody>
            <a:bodyPr rtlCol="0" wrap="square">
              <a:spAutoFit/>
            </a:bodyPr>
            <a:lstStyle/>
            <a:p>
              <a:r>
                <a:rPr altLang="en-US" lang="zh-CN" sz="2000">
                  <a:solidFill>
                    <a:schemeClr val="bg1"/>
                  </a:solidFill>
                  <a:cs typeface="+mn-ea"/>
                  <a:sym typeface="+mn-lt"/>
                </a:rPr>
                <a:t>个人投资者</a:t>
              </a:r>
            </a:p>
          </p:txBody>
        </p:sp>
      </p:grpSp>
      <p:grpSp>
        <p:nvGrpSpPr>
          <p:cNvPr id="25" name="组合 24">
            <a:extLst>
              <a:ext uri="{FF2B5EF4-FFF2-40B4-BE49-F238E27FC236}">
                <a16:creationId xmlns:a16="http://schemas.microsoft.com/office/drawing/2014/main" id="{3C9C437E-F979-4E50-8D5D-0629592D502F}"/>
              </a:ext>
            </a:extLst>
          </p:cNvPr>
          <p:cNvGrpSpPr/>
          <p:nvPr/>
        </p:nvGrpSpPr>
        <p:grpSpPr>
          <a:xfrm>
            <a:off x="9640286" y="4048189"/>
            <a:ext cx="1798251" cy="689213"/>
            <a:chOff x="9701246" y="3148424"/>
            <a:chExt cx="1798251" cy="689213"/>
          </a:xfrm>
        </p:grpSpPr>
        <p:sp>
          <p:nvSpPr>
            <p:cNvPr id="26" name="椭圆 25">
              <a:extLst>
                <a:ext uri="{FF2B5EF4-FFF2-40B4-BE49-F238E27FC236}">
                  <a16:creationId xmlns:a16="http://schemas.microsoft.com/office/drawing/2014/main" id="{ABED3E6D-7DD5-465B-9B63-E1F03BA7F12A}"/>
                </a:ext>
              </a:extLst>
            </p:cNvPr>
            <p:cNvSpPr/>
            <p:nvPr/>
          </p:nvSpPr>
          <p:spPr>
            <a:xfrm>
              <a:off x="9701246" y="3148424"/>
              <a:ext cx="1798251" cy="689213"/>
            </a:xfrm>
            <a:prstGeom prst="ellips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文本框 26">
              <a:extLst>
                <a:ext uri="{FF2B5EF4-FFF2-40B4-BE49-F238E27FC236}">
                  <a16:creationId xmlns:a16="http://schemas.microsoft.com/office/drawing/2014/main" id="{DF240CD7-DC26-4DCF-99CC-A0B470C8E5F6}"/>
                </a:ext>
              </a:extLst>
            </p:cNvPr>
            <p:cNvSpPr txBox="1"/>
            <p:nvPr/>
          </p:nvSpPr>
          <p:spPr>
            <a:xfrm>
              <a:off x="10053955" y="3290617"/>
              <a:ext cx="1230225" cy="396240"/>
            </a:xfrm>
            <a:prstGeom prst="rect">
              <a:avLst/>
            </a:prstGeom>
            <a:noFill/>
          </p:spPr>
          <p:txBody>
            <a:bodyPr rtlCol="0" wrap="square">
              <a:spAutoFit/>
            </a:bodyPr>
            <a:lstStyle/>
            <a:p>
              <a:r>
                <a:rPr altLang="en-US" lang="zh-CN" sz="2000">
                  <a:solidFill>
                    <a:schemeClr val="bg1"/>
                  </a:solidFill>
                  <a:cs typeface="+mn-ea"/>
                  <a:sym typeface="+mn-lt"/>
                </a:rPr>
                <a:t>商业信用</a:t>
              </a:r>
            </a:p>
          </p:txBody>
        </p:sp>
      </p:grpSp>
    </p:spTree>
    <p:custDataLst>
      <p:tags r:id="rId3"/>
    </p:custDataLst>
    <p:extLst>
      <p:ext uri="{BB962C8B-B14F-4D97-AF65-F5344CB8AC3E}">
        <p14:creationId val="95640941"/>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0"/>
                                        </p:tgtEl>
                                        <p:attrNameLst>
                                          <p:attrName>style.visibility</p:attrName>
                                        </p:attrNameLst>
                                      </p:cBhvr>
                                      <p:to>
                                        <p:strVal val="visible"/>
                                      </p:to>
                                    </p:set>
                                    <p:animEffect filter="fade" transition="in">
                                      <p:cBhvr>
                                        <p:cTn dur="500" id="7"/>
                                        <p:tgtEl>
                                          <p:spTgt spid="2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42"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1000" id="12"/>
                                        <p:tgtEl>
                                          <p:spTgt spid="11"/>
                                        </p:tgtEl>
                                      </p:cBhvr>
                                    </p:animEffect>
                                    <p:anim calcmode="lin" valueType="num">
                                      <p:cBhvr>
                                        <p:cTn dur="1000" fill="hold" id="13"/>
                                        <p:tgtEl>
                                          <p:spTgt spid="11"/>
                                        </p:tgtEl>
                                        <p:attrNameLst>
                                          <p:attrName>ppt_x</p:attrName>
                                        </p:attrNameLst>
                                      </p:cBhvr>
                                      <p:tavLst>
                                        <p:tav tm="0">
                                          <p:val>
                                            <p:strVal val="#ppt_x"/>
                                          </p:val>
                                        </p:tav>
                                        <p:tav tm="100000">
                                          <p:val>
                                            <p:strVal val="#ppt_x"/>
                                          </p:val>
                                        </p:tav>
                                      </p:tavLst>
                                    </p:anim>
                                    <p:anim calcmode="lin" valueType="num">
                                      <p:cBhvr>
                                        <p:cTn dur="1000" fill="hold" id="14"/>
                                        <p:tgtEl>
                                          <p:spTgt spid="11"/>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4"/>
                                        </p:tgtEl>
                                        <p:attrNameLst>
                                          <p:attrName>style.visibility</p:attrName>
                                        </p:attrNameLst>
                                      </p:cBhvr>
                                      <p:to>
                                        <p:strVal val="visible"/>
                                      </p:to>
                                    </p:set>
                                    <p:animEffect filter="wipe(left)" transition="in">
                                      <p:cBhvr>
                                        <p:cTn dur="500" id="19"/>
                                        <p:tgtEl>
                                          <p:spTgt spid="4"/>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0" presetSubtype="0">
                                  <p:stCondLst>
                                    <p:cond delay="0"/>
                                  </p:stCondLst>
                                  <p:childTnLst>
                                    <p:set>
                                      <p:cBhvr>
                                        <p:cTn dur="1" fill="hold" id="23">
                                          <p:stCondLst>
                                            <p:cond delay="0"/>
                                          </p:stCondLst>
                                        </p:cTn>
                                        <p:tgtEl>
                                          <p:spTgt spid="9"/>
                                        </p:tgtEl>
                                        <p:attrNameLst>
                                          <p:attrName>style.visibility</p:attrName>
                                        </p:attrNameLst>
                                      </p:cBhvr>
                                      <p:to>
                                        <p:strVal val="visible"/>
                                      </p:to>
                                    </p:set>
                                    <p:animEffect filter="fade" transition="in">
                                      <p:cBhvr>
                                        <p:cTn dur="500" id="24"/>
                                        <p:tgtEl>
                                          <p:spTgt spid="9"/>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21"/>
                                        </p:tgtEl>
                                        <p:attrNameLst>
                                          <p:attrName>style.visibility</p:attrName>
                                        </p:attrNameLst>
                                      </p:cBhvr>
                                      <p:to>
                                        <p:strVal val="visible"/>
                                      </p:to>
                                    </p:set>
                                    <p:animEffect filter="wipe(left)" transition="in">
                                      <p:cBhvr>
                                        <p:cTn dur="500" id="29"/>
                                        <p:tgtEl>
                                          <p:spTgt spid="21"/>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10" presetSubtype="0">
                                  <p:stCondLst>
                                    <p:cond delay="0"/>
                                  </p:stCondLst>
                                  <p:childTnLst>
                                    <p:set>
                                      <p:cBhvr>
                                        <p:cTn dur="1" fill="hold" id="33">
                                          <p:stCondLst>
                                            <p:cond delay="0"/>
                                          </p:stCondLst>
                                        </p:cTn>
                                        <p:tgtEl>
                                          <p:spTgt spid="7"/>
                                        </p:tgtEl>
                                        <p:attrNameLst>
                                          <p:attrName>style.visibility</p:attrName>
                                        </p:attrNameLst>
                                      </p:cBhvr>
                                      <p:to>
                                        <p:strVal val="visible"/>
                                      </p:to>
                                    </p:set>
                                    <p:animEffect filter="fade" transition="in">
                                      <p:cBhvr>
                                        <p:cTn dur="500" id="34"/>
                                        <p:tgtEl>
                                          <p:spTgt spid="7"/>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2" presetSubtype="8">
                                  <p:stCondLst>
                                    <p:cond delay="0"/>
                                  </p:stCondLst>
                                  <p:childTnLst>
                                    <p:set>
                                      <p:cBhvr>
                                        <p:cTn dur="1" fill="hold" id="38">
                                          <p:stCondLst>
                                            <p:cond delay="0"/>
                                          </p:stCondLst>
                                        </p:cTn>
                                        <p:tgtEl>
                                          <p:spTgt spid="23"/>
                                        </p:tgtEl>
                                        <p:attrNameLst>
                                          <p:attrName>style.visibility</p:attrName>
                                        </p:attrNameLst>
                                      </p:cBhvr>
                                      <p:to>
                                        <p:strVal val="visible"/>
                                      </p:to>
                                    </p:set>
                                    <p:animEffect filter="wipe(left)" transition="in">
                                      <p:cBhvr>
                                        <p:cTn dur="500" id="39"/>
                                        <p:tgtEl>
                                          <p:spTgt spid="23"/>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10" presetSubtype="0">
                                  <p:stCondLst>
                                    <p:cond delay="0"/>
                                  </p:stCondLst>
                                  <p:childTnLst>
                                    <p:set>
                                      <p:cBhvr>
                                        <p:cTn dur="1" fill="hold" id="43">
                                          <p:stCondLst>
                                            <p:cond delay="0"/>
                                          </p:stCondLst>
                                        </p:cTn>
                                        <p:tgtEl>
                                          <p:spTgt spid="25"/>
                                        </p:tgtEl>
                                        <p:attrNameLst>
                                          <p:attrName>style.visibility</p:attrName>
                                        </p:attrNameLst>
                                      </p:cBhvr>
                                      <p:to>
                                        <p:strVal val="visible"/>
                                      </p:to>
                                    </p:set>
                                    <p:animEffect filter="fade" transition="in">
                                      <p:cBhvr>
                                        <p:cTn dur="500" id="44"/>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4"/>
      <p:bldP grpId="0" spid="21"/>
      <p:bldP grpId="0" spid="2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2-3 扩张阶段</a:t>
            </a:r>
          </a:p>
        </p:txBody>
      </p:sp>
      <p:sp>
        <p:nvSpPr>
          <p:cNvPr id="24" name="group-of-workers_66062">
            <a:extLst>
              <a:ext uri="{FF2B5EF4-FFF2-40B4-BE49-F238E27FC236}">
                <a16:creationId xmlns:a16="http://schemas.microsoft.com/office/drawing/2014/main" id="{7D84BD14-14D2-4E3F-BDC2-CA4BE78C767A}"/>
              </a:ext>
            </a:extLst>
          </p:cNvPr>
          <p:cNvSpPr/>
          <p:nvPr/>
        </p:nvSpPr>
        <p:spPr>
          <a:xfrm>
            <a:off x="1458553" y="2360913"/>
            <a:ext cx="2636752" cy="2412201"/>
          </a:xfrm>
          <a:custGeom>
            <a:gdLst>
              <a:gd fmla="*/ 415780 w 577818" name="connsiteX0"/>
              <a:gd fmla="*/ 140844 h 528610" name="connsiteY0"/>
              <a:gd fmla="*/ 438846 w 577818" name="connsiteX1"/>
              <a:gd fmla="*/ 140844 h 528610" name="connsiteY1"/>
              <a:gd fmla="*/ 456377 w 577818" name="connsiteX2"/>
              <a:gd fmla="*/ 148213 h 528610" name="connsiteY2"/>
              <a:gd fmla="*/ 468371 w 577818" name="connsiteX3"/>
              <a:gd fmla="*/ 148213 h 528610" name="connsiteY3"/>
              <a:gd fmla="*/ 484979 w 577818" name="connsiteX4"/>
              <a:gd fmla="*/ 140844 h 528610" name="connsiteY4"/>
              <a:gd fmla="*/ 508968 w 577818" name="connsiteX5"/>
              <a:gd fmla="*/ 140844 h 528610" name="connsiteY5"/>
              <a:gd fmla="*/ 531112 w 577818" name="connsiteX6"/>
              <a:gd fmla="*/ 155582 h 528610" name="connsiteY6"/>
              <a:gd fmla="*/ 576322 w 577818" name="connsiteX7"/>
              <a:gd fmla="*/ 271643 h 528610" name="connsiteY7"/>
              <a:gd fmla="*/ 562482 w 577818" name="connsiteX8"/>
              <a:gd fmla="*/ 302961 h 528610" name="connsiteY8"/>
              <a:gd fmla="*/ 531112 w 577818" name="connsiteX9"/>
              <a:gd fmla="*/ 289144 h 528610" name="connsiteY9"/>
              <a:gd fmla="*/ 508968 w 577818" name="connsiteX10"/>
              <a:gd fmla="*/ 233877 h 528610" name="connsiteY10"/>
              <a:gd fmla="*/ 508968 w 577818" name="connsiteX11"/>
              <a:gd fmla="*/ 299277 h 528610" name="connsiteY11"/>
              <a:gd fmla="*/ 554178 w 577818" name="connsiteX12"/>
              <a:gd fmla="*/ 455867 h 528610" name="connsiteY12"/>
              <a:gd fmla="*/ 537570 w 577818" name="connsiteX13"/>
              <a:gd fmla="*/ 486264 h 528610" name="connsiteY13"/>
              <a:gd fmla="*/ 531112 w 577818" name="connsiteX14"/>
              <a:gd fmla="*/ 487185 h 528610" name="connsiteY14"/>
              <a:gd fmla="*/ 507123 w 577818" name="connsiteX15"/>
              <a:gd fmla="*/ 469684 h 528610" name="connsiteY15"/>
              <a:gd fmla="*/ 461913 w 577818" name="connsiteX16"/>
              <a:gd fmla="*/ 310330 h 528610" name="connsiteY16"/>
              <a:gd fmla="*/ 419471 w 577818" name="connsiteX17"/>
              <a:gd fmla="*/ 459551 h 528610" name="connsiteY17"/>
              <a:gd fmla="*/ 393636 w 577818" name="connsiteX18"/>
              <a:gd fmla="*/ 371124 h 528610" name="connsiteY18"/>
              <a:gd fmla="*/ 402863 w 577818" name="connsiteX19"/>
              <a:gd fmla="*/ 340727 h 528610" name="connsiteY19"/>
              <a:gd fmla="*/ 418548 w 577818" name="connsiteX20"/>
              <a:gd fmla="*/ 337042 h 528610" name="connsiteY20"/>
              <a:gd fmla="*/ 449918 w 577818" name="connsiteX21"/>
              <a:gd fmla="*/ 306646 h 528610" name="connsiteY21"/>
              <a:gd fmla="*/ 451764 w 577818" name="connsiteX22"/>
              <a:gd fmla="*/ 262432 h 528610" name="connsiteY22"/>
              <a:gd fmla="*/ 404708 w 577818" name="connsiteX23"/>
              <a:gd fmla="*/ 142686 h 528610" name="connsiteY23"/>
              <a:gd fmla="*/ 415780 w 577818" name="connsiteX24"/>
              <a:gd fmla="*/ 140844 h 528610" name="connsiteY24"/>
              <a:gd fmla="*/ 68974 w 577818" name="connsiteX25"/>
              <a:gd fmla="*/ 140844 h 528610" name="connsiteY25"/>
              <a:gd fmla="*/ 92967 w 577818" name="connsiteX26"/>
              <a:gd fmla="*/ 140844 h 528610" name="connsiteY26"/>
              <a:gd fmla="*/ 109578 w 577818" name="connsiteX27"/>
              <a:gd fmla="*/ 148213 h 528610" name="connsiteY27"/>
              <a:gd fmla="*/ 121575 w 577818" name="connsiteX28"/>
              <a:gd fmla="*/ 148213 h 528610" name="connsiteY28"/>
              <a:gd fmla="*/ 138186 w 577818" name="connsiteX29"/>
              <a:gd fmla="*/ 140844 h 528610" name="connsiteY29"/>
              <a:gd fmla="*/ 162180 w 577818" name="connsiteX30"/>
              <a:gd fmla="*/ 140844 h 528610" name="connsiteY30"/>
              <a:gd fmla="*/ 172331 w 577818" name="connsiteX31"/>
              <a:gd fmla="*/ 142686 h 528610" name="connsiteY31"/>
              <a:gd fmla="*/ 126189 w 577818" name="connsiteX32"/>
              <a:gd fmla="*/ 262432 h 528610" name="connsiteY32"/>
              <a:gd fmla="*/ 127112 w 577818" name="connsiteX33"/>
              <a:gd fmla="*/ 306646 h 528610" name="connsiteY33"/>
              <a:gd fmla="*/ 159412 w 577818" name="connsiteX34"/>
              <a:gd fmla="*/ 337042 h 528610" name="connsiteY34"/>
              <a:gd fmla="*/ 175100 w 577818" name="connsiteX35"/>
              <a:gd fmla="*/ 340727 h 528610" name="connsiteY35"/>
              <a:gd fmla="*/ 183405 w 577818" name="connsiteX36"/>
              <a:gd fmla="*/ 371124 h 528610" name="connsiteY36"/>
              <a:gd fmla="*/ 158489 w 577818" name="connsiteX37"/>
              <a:gd fmla="*/ 459551 h 528610" name="connsiteY37"/>
              <a:gd fmla="*/ 116038 w 577818" name="connsiteX38"/>
              <a:gd fmla="*/ 310330 h 528610" name="connsiteY38"/>
              <a:gd fmla="*/ 69896 w 577818" name="connsiteX39"/>
              <a:gd fmla="*/ 469684 h 528610" name="connsiteY39"/>
              <a:gd fmla="*/ 46826 w 577818" name="connsiteX40"/>
              <a:gd fmla="*/ 487185 h 528610" name="connsiteY40"/>
              <a:gd fmla="*/ 40366 w 577818" name="connsiteX41"/>
              <a:gd fmla="*/ 486264 h 528610" name="connsiteY41"/>
              <a:gd fmla="*/ 22832 w 577818" name="connsiteX42"/>
              <a:gd fmla="*/ 455867 h 528610" name="connsiteY42"/>
              <a:gd fmla="*/ 68051 w 577818" name="connsiteX43"/>
              <a:gd fmla="*/ 299277 h 528610" name="connsiteY43"/>
              <a:gd fmla="*/ 68051 w 577818" name="connsiteX44"/>
              <a:gd fmla="*/ 233877 h 528610" name="connsiteY44"/>
              <a:gd fmla="*/ 46826 w 577818" name="connsiteX45"/>
              <a:gd fmla="*/ 289144 h 528610" name="connsiteY45"/>
              <a:gd fmla="*/ 15449 w 577818" name="connsiteX46"/>
              <a:gd fmla="*/ 302961 h 528610" name="connsiteY46"/>
              <a:gd fmla="*/ 1607 w 577818" name="connsiteX47"/>
              <a:gd fmla="*/ 271643 h 528610" name="connsiteY47"/>
              <a:gd fmla="*/ 45903 w 577818" name="connsiteX48"/>
              <a:gd fmla="*/ 156503 h 528610" name="connsiteY48"/>
              <a:gd fmla="*/ 68974 w 577818" name="connsiteX49"/>
              <a:gd fmla="*/ 140844 h 528610" name="connsiteY49"/>
              <a:gd fmla="*/ 233235 w 577818" name="connsiteX50"/>
              <a:gd fmla="*/ 116877 h 528610" name="connsiteY50"/>
              <a:gd fmla="*/ 261828 w 577818" name="connsiteX51"/>
              <a:gd fmla="*/ 116877 h 528610" name="connsiteY51"/>
              <a:gd fmla="*/ 282120 w 577818" name="connsiteX52"/>
              <a:gd fmla="*/ 126088 h 528610" name="connsiteY52"/>
              <a:gd fmla="*/ 268285 w 577818" name="connsiteX53"/>
              <a:gd fmla="*/ 224646 h 528610" name="connsiteY53"/>
              <a:gd fmla="*/ 288577 w 577818" name="connsiteX54"/>
              <a:gd fmla="*/ 242147 h 528610" name="connsiteY54"/>
              <a:gd fmla="*/ 309792 w 577818" name="connsiteX55"/>
              <a:gd fmla="*/ 224646 h 528610" name="connsiteY55"/>
              <a:gd fmla="*/ 295956 w 577818" name="connsiteX56"/>
              <a:gd fmla="*/ 126088 h 528610" name="connsiteY56"/>
              <a:gd fmla="*/ 316248 w 577818" name="connsiteX57"/>
              <a:gd fmla="*/ 116877 h 528610" name="connsiteY57"/>
              <a:gd fmla="*/ 344842 w 577818" name="connsiteX58"/>
              <a:gd fmla="*/ 116877 h 528610" name="connsiteY58"/>
              <a:gd fmla="*/ 371590 w 577818" name="connsiteX59"/>
              <a:gd fmla="*/ 135299 h 528610" name="connsiteY59"/>
              <a:gd fmla="*/ 424166 w 577818" name="connsiteX60"/>
              <a:gd fmla="*/ 272543 h 528610" name="connsiteY60"/>
              <a:gd fmla="*/ 407563 w 577818" name="connsiteX61"/>
              <a:gd fmla="*/ 310309 h 528610" name="connsiteY61"/>
              <a:gd fmla="*/ 370668 w 577818" name="connsiteX62"/>
              <a:gd fmla="*/ 293729 h 528610" name="connsiteY62"/>
              <a:gd fmla="*/ 344842 w 577818" name="connsiteX63"/>
              <a:gd fmla="*/ 228330 h 528610" name="connsiteY63"/>
              <a:gd fmla="*/ 344842 w 577818" name="connsiteX64"/>
              <a:gd fmla="*/ 305703 h 528610" name="connsiteY64"/>
              <a:gd fmla="*/ 398339 w 577818" name="connsiteX65"/>
              <a:gd fmla="*/ 491766 h 528610" name="connsiteY65"/>
              <a:gd fmla="*/ 378969 w 577818" name="connsiteX66"/>
              <a:gd fmla="*/ 527689 h 528610" name="connsiteY66"/>
              <a:gd fmla="*/ 370668 w 577818" name="connsiteX67"/>
              <a:gd fmla="*/ 528610 h 528610" name="connsiteY67"/>
              <a:gd fmla="*/ 342997 w 577818" name="connsiteX68"/>
              <a:gd fmla="*/ 508346 h 528610" name="connsiteY68"/>
              <a:gd fmla="*/ 288577 w 577818" name="connsiteX69"/>
              <a:gd fmla="*/ 319520 h 528610" name="connsiteY69"/>
              <a:gd fmla="*/ 235080 w 577818" name="connsiteX70"/>
              <a:gd fmla="*/ 508346 h 528610" name="connsiteY70"/>
              <a:gd fmla="*/ 207408 w 577818" name="connsiteX71"/>
              <a:gd fmla="*/ 528610 h 528610" name="connsiteY71"/>
              <a:gd fmla="*/ 199107 w 577818" name="connsiteX72"/>
              <a:gd fmla="*/ 527689 h 528610" name="connsiteY72"/>
              <a:gd fmla="*/ 178815 w 577818" name="connsiteX73"/>
              <a:gd fmla="*/ 491766 h 528610" name="connsiteY73"/>
              <a:gd fmla="*/ 232312 w 577818" name="connsiteX74"/>
              <a:gd fmla="*/ 305703 h 528610" name="connsiteY74"/>
              <a:gd fmla="*/ 232312 w 577818" name="connsiteX75"/>
              <a:gd fmla="*/ 228330 h 528610" name="connsiteY75"/>
              <a:gd fmla="*/ 207408 w 577818" name="connsiteX76"/>
              <a:gd fmla="*/ 293729 h 528610" name="connsiteY76"/>
              <a:gd fmla="*/ 169591 w 577818" name="connsiteX77"/>
              <a:gd fmla="*/ 310309 h 528610" name="connsiteY77"/>
              <a:gd fmla="*/ 152988 w 577818" name="connsiteX78"/>
              <a:gd fmla="*/ 272543 h 528610" name="connsiteY78"/>
              <a:gd fmla="*/ 206486 w 577818" name="connsiteX79"/>
              <a:gd fmla="*/ 135299 h 528610" name="connsiteY79"/>
              <a:gd fmla="*/ 233235 w 577818" name="connsiteX80"/>
              <a:gd fmla="*/ 116877 h 528610" name="connsiteY80"/>
              <a:gd fmla="*/ 461986 w 577818" name="connsiteX81"/>
              <a:gd fmla="*/ 42312 h 528610" name="connsiteY81"/>
              <a:gd fmla="*/ 505334 w 577818" name="connsiteX82"/>
              <a:gd fmla="*/ 85586 h 528610" name="connsiteY82"/>
              <a:gd fmla="*/ 461986 w 577818" name="connsiteX83"/>
              <a:gd fmla="*/ 128860 h 528610" name="connsiteY83"/>
              <a:gd fmla="*/ 418638 w 577818" name="connsiteX84"/>
              <a:gd fmla="*/ 85586 h 528610" name="connsiteY84"/>
              <a:gd fmla="*/ 461986 w 577818" name="connsiteX85"/>
              <a:gd fmla="*/ 42312 h 528610" name="connsiteY85"/>
              <a:gd fmla="*/ 115572 w 577818" name="connsiteX86"/>
              <a:gd fmla="*/ 42312 h 528610" name="connsiteY86"/>
              <a:gd fmla="*/ 158403 w 577818" name="connsiteX87"/>
              <a:gd fmla="*/ 85586 h 528610" name="connsiteY87"/>
              <a:gd fmla="*/ 115572 w 577818" name="connsiteX88"/>
              <a:gd fmla="*/ 128860 h 528610" name="connsiteY88"/>
              <a:gd fmla="*/ 72741 w 577818" name="connsiteX89"/>
              <a:gd fmla="*/ 85586 h 528610" name="connsiteY89"/>
              <a:gd fmla="*/ 115572 w 577818" name="connsiteX90"/>
              <a:gd fmla="*/ 42312 h 528610" name="connsiteY90"/>
              <a:gd fmla="*/ 289038 w 577818" name="connsiteX91"/>
              <a:gd fmla="*/ 0 h 528610" name="connsiteY91"/>
              <a:gd fmla="*/ 340227 w 577818" name="connsiteX92"/>
              <a:gd fmla="*/ 51559 h 528610" name="connsiteY92"/>
              <a:gd fmla="*/ 289038 w 577818" name="connsiteX93"/>
              <a:gd fmla="*/ 103118 h 528610" name="connsiteY93"/>
              <a:gd fmla="*/ 237849 w 577818" name="connsiteX94"/>
              <a:gd fmla="*/ 51559 h 528610" name="connsiteY94"/>
              <a:gd fmla="*/ 289038 w 577818" name="connsiteX95"/>
              <a:gd fmla="*/ 0 h 528610" name="connsiteY9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b="b" l="l" r="r" t="t"/>
            <a:pathLst>
              <a:path h="528610" w="577818">
                <a:moveTo>
                  <a:pt x="415780" y="140844"/>
                </a:moveTo>
                <a:lnTo>
                  <a:pt x="438846" y="140844"/>
                </a:lnTo>
                <a:cubicBezTo>
                  <a:pt x="446228" y="140844"/>
                  <a:pt x="451764" y="143607"/>
                  <a:pt x="456377" y="148213"/>
                </a:cubicBezTo>
                <a:lnTo>
                  <a:pt x="468371" y="148213"/>
                </a:lnTo>
                <a:cubicBezTo>
                  <a:pt x="472062" y="143607"/>
                  <a:pt x="478521" y="140844"/>
                  <a:pt x="484979" y="140844"/>
                </a:cubicBezTo>
                <a:lnTo>
                  <a:pt x="508968" y="140844"/>
                </a:lnTo>
                <a:cubicBezTo>
                  <a:pt x="519117" y="140844"/>
                  <a:pt x="527421" y="146371"/>
                  <a:pt x="531112" y="155582"/>
                </a:cubicBezTo>
                <a:lnTo>
                  <a:pt x="576322" y="271643"/>
                </a:lnTo>
                <a:cubicBezTo>
                  <a:pt x="580935" y="284539"/>
                  <a:pt x="574477" y="298355"/>
                  <a:pt x="562482" y="302961"/>
                </a:cubicBezTo>
                <a:cubicBezTo>
                  <a:pt x="549565" y="307567"/>
                  <a:pt x="535725" y="302040"/>
                  <a:pt x="531112" y="289144"/>
                </a:cubicBezTo>
                <a:lnTo>
                  <a:pt x="508968" y="233877"/>
                </a:lnTo>
                <a:lnTo>
                  <a:pt x="508968" y="299277"/>
                </a:lnTo>
                <a:lnTo>
                  <a:pt x="554178" y="455867"/>
                </a:lnTo>
                <a:cubicBezTo>
                  <a:pt x="557869" y="468763"/>
                  <a:pt x="550488" y="482579"/>
                  <a:pt x="537570" y="486264"/>
                </a:cubicBezTo>
                <a:cubicBezTo>
                  <a:pt x="535725" y="487185"/>
                  <a:pt x="532957" y="487185"/>
                  <a:pt x="531112" y="487185"/>
                </a:cubicBezTo>
                <a:cubicBezTo>
                  <a:pt x="520040" y="487185"/>
                  <a:pt x="510813" y="479816"/>
                  <a:pt x="507123" y="469684"/>
                </a:cubicBezTo>
                <a:lnTo>
                  <a:pt x="461913" y="310330"/>
                </a:lnTo>
                <a:lnTo>
                  <a:pt x="419471" y="459551"/>
                </a:lnTo>
                <a:lnTo>
                  <a:pt x="393636" y="371124"/>
                </a:lnTo>
                <a:lnTo>
                  <a:pt x="402863" y="340727"/>
                </a:lnTo>
                <a:cubicBezTo>
                  <a:pt x="408399" y="339806"/>
                  <a:pt x="413012" y="338885"/>
                  <a:pt x="418548" y="337042"/>
                </a:cubicBezTo>
                <a:cubicBezTo>
                  <a:pt x="432388" y="331516"/>
                  <a:pt x="444382" y="320462"/>
                  <a:pt x="449918" y="306646"/>
                </a:cubicBezTo>
                <a:cubicBezTo>
                  <a:pt x="456377" y="292829"/>
                  <a:pt x="457299" y="277170"/>
                  <a:pt x="451764" y="262432"/>
                </a:cubicBezTo>
                <a:lnTo>
                  <a:pt x="404708" y="142686"/>
                </a:lnTo>
                <a:cubicBezTo>
                  <a:pt x="408399" y="141765"/>
                  <a:pt x="412089" y="140844"/>
                  <a:pt x="415780" y="140844"/>
                </a:cubicBezTo>
                <a:close/>
                <a:moveTo>
                  <a:pt x="68974" y="140844"/>
                </a:moveTo>
                <a:lnTo>
                  <a:pt x="92967" y="140844"/>
                </a:lnTo>
                <a:cubicBezTo>
                  <a:pt x="99427" y="140844"/>
                  <a:pt x="104964" y="143607"/>
                  <a:pt x="109578" y="148213"/>
                </a:cubicBezTo>
                <a:lnTo>
                  <a:pt x="121575" y="148213"/>
                </a:lnTo>
                <a:cubicBezTo>
                  <a:pt x="126189" y="143607"/>
                  <a:pt x="131726" y="140844"/>
                  <a:pt x="138186" y="140844"/>
                </a:cubicBezTo>
                <a:lnTo>
                  <a:pt x="162180" y="140844"/>
                </a:lnTo>
                <a:cubicBezTo>
                  <a:pt x="165871" y="140844"/>
                  <a:pt x="169563" y="141765"/>
                  <a:pt x="172331" y="142686"/>
                </a:cubicBezTo>
                <a:lnTo>
                  <a:pt x="126189" y="262432"/>
                </a:lnTo>
                <a:cubicBezTo>
                  <a:pt x="120652" y="277170"/>
                  <a:pt x="120652" y="292829"/>
                  <a:pt x="127112" y="306646"/>
                </a:cubicBezTo>
                <a:cubicBezTo>
                  <a:pt x="133572" y="320462"/>
                  <a:pt x="144646" y="331516"/>
                  <a:pt x="159412" y="337042"/>
                </a:cubicBezTo>
                <a:cubicBezTo>
                  <a:pt x="164026" y="338885"/>
                  <a:pt x="169563" y="340727"/>
                  <a:pt x="175100" y="340727"/>
                </a:cubicBezTo>
                <a:lnTo>
                  <a:pt x="183405" y="371124"/>
                </a:lnTo>
                <a:lnTo>
                  <a:pt x="158489" y="459551"/>
                </a:lnTo>
                <a:lnTo>
                  <a:pt x="116038" y="310330"/>
                </a:lnTo>
                <a:lnTo>
                  <a:pt x="69896" y="469684"/>
                </a:lnTo>
                <a:cubicBezTo>
                  <a:pt x="67128" y="479816"/>
                  <a:pt x="56977" y="487185"/>
                  <a:pt x="46826" y="487185"/>
                </a:cubicBezTo>
                <a:cubicBezTo>
                  <a:pt x="44057" y="487185"/>
                  <a:pt x="42212" y="487185"/>
                  <a:pt x="40366" y="486264"/>
                </a:cubicBezTo>
                <a:cubicBezTo>
                  <a:pt x="27446" y="482579"/>
                  <a:pt x="19141" y="468763"/>
                  <a:pt x="22832" y="455867"/>
                </a:cubicBezTo>
                <a:lnTo>
                  <a:pt x="68051" y="299277"/>
                </a:lnTo>
                <a:lnTo>
                  <a:pt x="68051" y="233877"/>
                </a:lnTo>
                <a:lnTo>
                  <a:pt x="46826" y="289144"/>
                </a:lnTo>
                <a:cubicBezTo>
                  <a:pt x="42212" y="302040"/>
                  <a:pt x="27446" y="307567"/>
                  <a:pt x="15449" y="302961"/>
                </a:cubicBezTo>
                <a:cubicBezTo>
                  <a:pt x="2530" y="298355"/>
                  <a:pt x="-3007" y="284539"/>
                  <a:pt x="1607" y="271643"/>
                </a:cubicBezTo>
                <a:lnTo>
                  <a:pt x="45903" y="156503"/>
                </a:lnTo>
                <a:cubicBezTo>
                  <a:pt x="49594" y="146371"/>
                  <a:pt x="58822" y="140844"/>
                  <a:pt x="68974" y="140844"/>
                </a:cubicBezTo>
                <a:close/>
                <a:moveTo>
                  <a:pt x="233235" y="116877"/>
                </a:moveTo>
                <a:lnTo>
                  <a:pt x="261828" y="116877"/>
                </a:lnTo>
                <a:cubicBezTo>
                  <a:pt x="269207" y="116877"/>
                  <a:pt x="276586" y="120561"/>
                  <a:pt x="282120" y="126088"/>
                </a:cubicBezTo>
                <a:lnTo>
                  <a:pt x="268285" y="224646"/>
                </a:lnTo>
                <a:lnTo>
                  <a:pt x="288577" y="242147"/>
                </a:lnTo>
                <a:lnTo>
                  <a:pt x="309792" y="224646"/>
                </a:lnTo>
                <a:lnTo>
                  <a:pt x="295956" y="126088"/>
                </a:lnTo>
                <a:cubicBezTo>
                  <a:pt x="301490" y="120561"/>
                  <a:pt x="307947" y="116877"/>
                  <a:pt x="316248" y="116877"/>
                </a:cubicBezTo>
                <a:lnTo>
                  <a:pt x="344842" y="116877"/>
                </a:lnTo>
                <a:cubicBezTo>
                  <a:pt x="355910" y="116877"/>
                  <a:pt x="366979" y="124246"/>
                  <a:pt x="371590" y="135299"/>
                </a:cubicBezTo>
                <a:lnTo>
                  <a:pt x="424166" y="272543"/>
                </a:lnTo>
                <a:cubicBezTo>
                  <a:pt x="430622" y="288202"/>
                  <a:pt x="423243" y="304782"/>
                  <a:pt x="407563" y="310309"/>
                </a:cubicBezTo>
                <a:cubicBezTo>
                  <a:pt x="392805" y="315835"/>
                  <a:pt x="376202" y="308466"/>
                  <a:pt x="370668" y="293729"/>
                </a:cubicBezTo>
                <a:lnTo>
                  <a:pt x="344842" y="228330"/>
                </a:lnTo>
                <a:lnTo>
                  <a:pt x="344842" y="305703"/>
                </a:lnTo>
                <a:lnTo>
                  <a:pt x="398339" y="491766"/>
                </a:lnTo>
                <a:cubicBezTo>
                  <a:pt x="402951" y="507425"/>
                  <a:pt x="393727" y="523083"/>
                  <a:pt x="378969" y="527689"/>
                </a:cubicBezTo>
                <a:cubicBezTo>
                  <a:pt x="376202" y="528610"/>
                  <a:pt x="373435" y="528610"/>
                  <a:pt x="370668" y="528610"/>
                </a:cubicBezTo>
                <a:cubicBezTo>
                  <a:pt x="357755" y="528610"/>
                  <a:pt x="346686" y="520320"/>
                  <a:pt x="342997" y="508346"/>
                </a:cubicBezTo>
                <a:lnTo>
                  <a:pt x="288577" y="319520"/>
                </a:lnTo>
                <a:lnTo>
                  <a:pt x="235080" y="508346"/>
                </a:lnTo>
                <a:cubicBezTo>
                  <a:pt x="231390" y="520320"/>
                  <a:pt x="219399" y="528610"/>
                  <a:pt x="207408" y="528610"/>
                </a:cubicBezTo>
                <a:cubicBezTo>
                  <a:pt x="204641" y="528610"/>
                  <a:pt x="201874" y="528610"/>
                  <a:pt x="199107" y="527689"/>
                </a:cubicBezTo>
                <a:cubicBezTo>
                  <a:pt x="183427" y="523083"/>
                  <a:pt x="175125" y="507425"/>
                  <a:pt x="178815" y="491766"/>
                </a:cubicBezTo>
                <a:lnTo>
                  <a:pt x="232312" y="305703"/>
                </a:lnTo>
                <a:lnTo>
                  <a:pt x="232312" y="228330"/>
                </a:lnTo>
                <a:lnTo>
                  <a:pt x="207408" y="293729"/>
                </a:lnTo>
                <a:cubicBezTo>
                  <a:pt x="201874" y="308466"/>
                  <a:pt x="184349" y="315835"/>
                  <a:pt x="169591" y="310309"/>
                </a:cubicBezTo>
                <a:cubicBezTo>
                  <a:pt x="154833" y="304782"/>
                  <a:pt x="147454" y="288202"/>
                  <a:pt x="152988" y="272543"/>
                </a:cubicBezTo>
                <a:lnTo>
                  <a:pt x="206486" y="135299"/>
                </a:lnTo>
                <a:cubicBezTo>
                  <a:pt x="211098" y="124246"/>
                  <a:pt x="221244" y="116877"/>
                  <a:pt x="233235" y="116877"/>
                </a:cubicBezTo>
                <a:close/>
                <a:moveTo>
                  <a:pt x="461986" y="42312"/>
                </a:moveTo>
                <a:cubicBezTo>
                  <a:pt x="485926" y="42312"/>
                  <a:pt x="505334" y="61686"/>
                  <a:pt x="505334" y="85586"/>
                </a:cubicBezTo>
                <a:cubicBezTo>
                  <a:pt x="505334" y="109486"/>
                  <a:pt x="485926" y="128860"/>
                  <a:pt x="461986" y="128860"/>
                </a:cubicBezTo>
                <a:cubicBezTo>
                  <a:pt x="438046" y="128860"/>
                  <a:pt x="418638" y="109486"/>
                  <a:pt x="418638" y="85586"/>
                </a:cubicBezTo>
                <a:cubicBezTo>
                  <a:pt x="418638" y="61686"/>
                  <a:pt x="438046" y="42312"/>
                  <a:pt x="461986" y="42312"/>
                </a:cubicBezTo>
                <a:close/>
                <a:moveTo>
                  <a:pt x="115572" y="42312"/>
                </a:moveTo>
                <a:cubicBezTo>
                  <a:pt x="139227" y="42312"/>
                  <a:pt x="158403" y="61686"/>
                  <a:pt x="158403" y="85586"/>
                </a:cubicBezTo>
                <a:cubicBezTo>
                  <a:pt x="158403" y="109486"/>
                  <a:pt x="139227" y="128860"/>
                  <a:pt x="115572" y="128860"/>
                </a:cubicBezTo>
                <a:cubicBezTo>
                  <a:pt x="91917" y="128860"/>
                  <a:pt x="72741" y="109486"/>
                  <a:pt x="72741" y="85586"/>
                </a:cubicBezTo>
                <a:cubicBezTo>
                  <a:pt x="72741" y="61686"/>
                  <a:pt x="91917" y="42312"/>
                  <a:pt x="115572" y="42312"/>
                </a:cubicBezTo>
                <a:close/>
                <a:moveTo>
                  <a:pt x="289038" y="0"/>
                </a:moveTo>
                <a:cubicBezTo>
                  <a:pt x="317309" y="0"/>
                  <a:pt x="340227" y="23084"/>
                  <a:pt x="340227" y="51559"/>
                </a:cubicBezTo>
                <a:cubicBezTo>
                  <a:pt x="340227" y="80034"/>
                  <a:pt x="317309" y="103118"/>
                  <a:pt x="289038" y="103118"/>
                </a:cubicBezTo>
                <a:cubicBezTo>
                  <a:pt x="260767" y="103118"/>
                  <a:pt x="237849" y="80034"/>
                  <a:pt x="237849" y="51559"/>
                </a:cubicBezTo>
                <a:cubicBezTo>
                  <a:pt x="237849" y="23084"/>
                  <a:pt x="260767" y="0"/>
                  <a:pt x="289038" y="0"/>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28" name="文本框 27">
            <a:extLst>
              <a:ext uri="{FF2B5EF4-FFF2-40B4-BE49-F238E27FC236}">
                <a16:creationId xmlns:a16="http://schemas.microsoft.com/office/drawing/2014/main" id="{6AA11217-CDF8-4447-9C5B-59F7AFCC4021}"/>
              </a:ext>
            </a:extLst>
          </p:cNvPr>
          <p:cNvSpPr txBox="1"/>
          <p:nvPr/>
        </p:nvSpPr>
        <p:spPr>
          <a:xfrm>
            <a:off x="4975125" y="1568842"/>
            <a:ext cx="5684750" cy="7406639"/>
          </a:xfrm>
          <a:prstGeom prst="rect">
            <a:avLst/>
          </a:prstGeom>
          <a:noFill/>
        </p:spPr>
        <p:txBody>
          <a:bodyPr wrap="square">
            <a:spAutoFit/>
          </a:bodyPr>
          <a:lstStyle/>
          <a:p>
            <a:pPr>
              <a:lnSpc>
                <a:spcPct val="200000"/>
              </a:lnSpc>
            </a:pPr>
            <a:r>
              <a:rPr altLang="en-US" lang="zh-CN" sz="2400">
                <a:solidFill>
                  <a:schemeClr val="tx1">
                    <a:lumMod val="65000"/>
                    <a:lumOff val="35000"/>
                  </a:schemeClr>
                </a:solidFill>
                <a:cs typeface="+mn-ea"/>
                <a:sym typeface="+mn-lt"/>
              </a:rPr>
              <a:t>       经受了创业阶段的考验后，科技型企业在生产、销售、服务等方面已具备较好的基础，新产品设计和工艺已经定型，并具备批量生产的能力。但完善的销售渠道和网络还没有建立，企业品牌和形象也需要进一步巩固；同时，由于科技型企业产品更新换代的速度快，企业在提高产品质量、降低成本的同时，开始着手开发第二代产品，以保证企业的可持续发展，一确立企业在行业中的主导地位。</a:t>
            </a:r>
          </a:p>
        </p:txBody>
      </p:sp>
    </p:spTree>
    <p:custDataLst>
      <p:tags r:id="rId2"/>
    </p:custDataLst>
    <p:extLst>
      <p:ext uri="{BB962C8B-B14F-4D97-AF65-F5344CB8AC3E}">
        <p14:creationId val="695946032"/>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8"/>
                                        </p:tgtEl>
                                        <p:attrNameLst>
                                          <p:attrName>style.visibility</p:attrName>
                                        </p:attrNameLst>
                                      </p:cBhvr>
                                      <p:to>
                                        <p:strVal val="visible"/>
                                      </p:to>
                                    </p:set>
                                    <p:animEffect filter="fade" transition="in">
                                      <p:cBhvr>
                                        <p:cTn dur="500" id="12"/>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2-4 成熟阶段</a:t>
            </a:r>
          </a:p>
        </p:txBody>
      </p:sp>
      <p:pic>
        <p:nvPicPr>
          <p:cNvPr id="4" name="图片 3">
            <a:extLst>
              <a:ext uri="{FF2B5EF4-FFF2-40B4-BE49-F238E27FC236}">
                <a16:creationId xmlns:a16="http://schemas.microsoft.com/office/drawing/2014/main" id="{1318A11A-B958-4667-8768-CBFE3C55A68F}"/>
              </a:ext>
            </a:extLst>
          </p:cNvPr>
          <p:cNvPicPr>
            <a:picLocks noChangeAspect="1"/>
          </p:cNvPicPr>
          <p:nvPr/>
        </p:nvPicPr>
        <p:blipFill>
          <a:blip r:embed="rId2">
            <a:extLst>
              <a:ext uri="{28A0092B-C50C-407E-A947-70E740481C1C}">
                <a14:useLocalDpi val="0"/>
              </a:ext>
            </a:extLst>
          </a:blip>
          <a:stretch>
            <a:fillRect/>
          </a:stretch>
        </p:blipFill>
        <p:spPr>
          <a:xfrm>
            <a:off x="2220374" y="1609190"/>
            <a:ext cx="3130111" cy="2086741"/>
          </a:xfrm>
          <a:prstGeom prst="rect">
            <a:avLst/>
          </a:prstGeom>
          <a:ln cap="rnd" w="127000">
            <a:solidFill>
              <a:srgbClr val="FFFFFF"/>
            </a:solidFill>
          </a:ln>
          <a:effectLst>
            <a:outerShdw algn="br" blurRad="76200" dir="10500000" dist="95250" kx="900000" rotWithShape="0" sx="97000" sy="23000">
              <a:srgbClr val="000000">
                <a:alpha val="20000"/>
              </a:srgbClr>
            </a:outerShdw>
          </a:effectLst>
          <a:scene3d>
            <a:camera prst="orthographicFront"/>
            <a:lightRig dir="t" rig="twoPt">
              <a:rot lat="0" lon="0" rev="7800000"/>
            </a:lightRig>
          </a:scene3d>
          <a:sp3d contourW="6350">
            <a:bevelT h="16510" w="50800"/>
            <a:contourClr>
              <a:srgbClr val="C0C0C0"/>
            </a:contourClr>
          </a:sp3d>
        </p:spPr>
      </p:pic>
      <p:pic>
        <p:nvPicPr>
          <p:cNvPr id="7" name="图片 6">
            <a:extLst>
              <a:ext uri="{FF2B5EF4-FFF2-40B4-BE49-F238E27FC236}">
                <a16:creationId xmlns:a16="http://schemas.microsoft.com/office/drawing/2014/main" id="{75366739-956D-4305-8961-27DF682F689A}"/>
              </a:ext>
            </a:extLst>
          </p:cNvPr>
          <p:cNvPicPr>
            <a:picLocks noChangeAspect="1"/>
          </p:cNvPicPr>
          <p:nvPr/>
        </p:nvPicPr>
        <p:blipFill>
          <a:blip r:embed="rId3">
            <a:extLst>
              <a:ext uri="{28A0092B-C50C-407E-A947-70E740481C1C}">
                <a14:useLocalDpi val="0"/>
              </a:ext>
            </a:extLst>
          </a:blip>
          <a:stretch>
            <a:fillRect/>
          </a:stretch>
        </p:blipFill>
        <p:spPr>
          <a:xfrm>
            <a:off x="6868162" y="1609190"/>
            <a:ext cx="3130111" cy="2086741"/>
          </a:xfrm>
          <a:prstGeom prst="rect">
            <a:avLst/>
          </a:prstGeom>
          <a:ln cap="rnd" w="127000">
            <a:solidFill>
              <a:srgbClr val="FFFFFF"/>
            </a:solidFill>
          </a:ln>
          <a:effectLst>
            <a:outerShdw algn="br" blurRad="76200" dir="10500000" dist="95250" kx="900000" rotWithShape="0" sx="97000" sy="23000">
              <a:srgbClr val="000000">
                <a:alpha val="20000"/>
              </a:srgbClr>
            </a:outerShdw>
          </a:effectLst>
          <a:scene3d>
            <a:camera prst="orthographicFront"/>
            <a:lightRig dir="t" rig="twoPt">
              <a:rot lat="0" lon="0" rev="7800000"/>
            </a:lightRig>
          </a:scene3d>
          <a:sp3d contourW="6350">
            <a:bevelT h="16510" w="50800"/>
            <a:contourClr>
              <a:srgbClr val="C0C0C0"/>
            </a:contourClr>
          </a:sp3d>
        </p:spPr>
      </p:pic>
      <p:sp>
        <p:nvSpPr>
          <p:cNvPr id="14" name="文本框 13">
            <a:extLst>
              <a:ext uri="{FF2B5EF4-FFF2-40B4-BE49-F238E27FC236}">
                <a16:creationId xmlns:a16="http://schemas.microsoft.com/office/drawing/2014/main" id="{36A63953-34F3-4809-B876-0B9E178ED362}"/>
              </a:ext>
            </a:extLst>
          </p:cNvPr>
          <p:cNvSpPr txBox="1"/>
          <p:nvPr/>
        </p:nvSpPr>
        <p:spPr>
          <a:xfrm>
            <a:off x="1694492" y="4033894"/>
            <a:ext cx="8878915" cy="1188720"/>
          </a:xfrm>
          <a:prstGeom prst="rect">
            <a:avLst/>
          </a:prstGeom>
          <a:noFill/>
        </p:spPr>
        <p:txBody>
          <a:bodyPr wrap="square">
            <a:spAutoFit/>
          </a:bodyPr>
          <a:lstStyle/>
          <a:p>
            <a:pPr>
              <a:lnSpc>
                <a:spcPct val="150000"/>
              </a:lnSpc>
            </a:pPr>
            <a:r>
              <a:rPr altLang="en-US" lang="zh-CN" sz="1600">
                <a:solidFill>
                  <a:schemeClr val="tx1">
                    <a:lumMod val="65000"/>
                    <a:lumOff val="35000"/>
                  </a:schemeClr>
                </a:solidFill>
                <a:cs typeface="+mn-ea"/>
                <a:sym typeface="+mn-lt"/>
              </a:rPr>
              <a:t>★企业技术开发成功并且市场需求迅速扩大时进行大规模生产的阶段。此事企业已开始大量盈利，风险最小。但企业为适应市场需求状况，必须进行大批量的生产，购置更多的设备和材料，扩建厂房，招聘员工，因此，资金需求量极大；</a:t>
            </a:r>
          </a:p>
        </p:txBody>
      </p:sp>
      <p:sp>
        <p:nvSpPr>
          <p:cNvPr id="18" name="文本框 17">
            <a:extLst>
              <a:ext uri="{FF2B5EF4-FFF2-40B4-BE49-F238E27FC236}">
                <a16:creationId xmlns:a16="http://schemas.microsoft.com/office/drawing/2014/main" id="{049DBC7E-7E9D-4F8F-9D7A-622E247C5536}"/>
              </a:ext>
            </a:extLst>
          </p:cNvPr>
          <p:cNvSpPr txBox="1"/>
          <p:nvPr/>
        </p:nvSpPr>
        <p:spPr>
          <a:xfrm>
            <a:off x="1694492" y="5199662"/>
            <a:ext cx="9110734" cy="457200"/>
          </a:xfrm>
          <a:prstGeom prst="rect">
            <a:avLst/>
          </a:prstGeom>
          <a:noFill/>
        </p:spPr>
        <p:txBody>
          <a:bodyPr wrap="square">
            <a:spAutoFit/>
          </a:bodyPr>
          <a:lstStyle/>
          <a:p>
            <a:pPr>
              <a:lnSpc>
                <a:spcPct val="150000"/>
              </a:lnSpc>
            </a:pPr>
            <a:r>
              <a:rPr altLang="en-US" lang="zh-CN" sz="1600">
                <a:solidFill>
                  <a:schemeClr val="tx1">
                    <a:lumMod val="65000"/>
                    <a:lumOff val="35000"/>
                  </a:schemeClr>
                </a:solidFill>
                <a:cs typeface="+mn-ea"/>
                <a:sym typeface="+mn-lt"/>
              </a:rPr>
              <a:t>★同时还要考虑新项目或推出新产品。在这一阶段的企业可以考虑通过金融机构进行贷款；</a:t>
            </a:r>
          </a:p>
        </p:txBody>
      </p:sp>
      <p:sp>
        <p:nvSpPr>
          <p:cNvPr id="19" name="文本框 18">
            <a:extLst>
              <a:ext uri="{FF2B5EF4-FFF2-40B4-BE49-F238E27FC236}">
                <a16:creationId xmlns:a16="http://schemas.microsoft.com/office/drawing/2014/main" id="{FD19B633-7B57-4B14-9614-75C432D44BB9}"/>
              </a:ext>
            </a:extLst>
          </p:cNvPr>
          <p:cNvSpPr txBox="1"/>
          <p:nvPr/>
        </p:nvSpPr>
        <p:spPr>
          <a:xfrm>
            <a:off x="1694492" y="5679499"/>
            <a:ext cx="6096000" cy="457200"/>
          </a:xfrm>
          <a:prstGeom prst="rect">
            <a:avLst/>
          </a:prstGeom>
          <a:noFill/>
        </p:spPr>
        <p:txBody>
          <a:bodyPr wrap="square">
            <a:spAutoFit/>
          </a:bodyPr>
          <a:lstStyle/>
          <a:p>
            <a:pPr>
              <a:lnSpc>
                <a:spcPct val="150000"/>
              </a:lnSpc>
            </a:pPr>
            <a:r>
              <a:rPr altLang="en-US" lang="zh-CN" sz="1600">
                <a:solidFill>
                  <a:schemeClr val="tx1">
                    <a:lumMod val="65000"/>
                    <a:lumOff val="35000"/>
                  </a:schemeClr>
                </a:solidFill>
                <a:cs typeface="+mn-ea"/>
                <a:sym typeface="+mn-lt"/>
              </a:rPr>
              <a:t>★同时可以考虑在国内外资本市场上市融资。</a:t>
            </a:r>
          </a:p>
        </p:txBody>
      </p:sp>
    </p:spTree>
    <p:custDataLst>
      <p:tags r:id="rId4"/>
    </p:custDataLst>
    <p:extLst>
      <p:ext uri="{BB962C8B-B14F-4D97-AF65-F5344CB8AC3E}">
        <p14:creationId val="3163997303"/>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7"/>
                                        </p:tgtEl>
                                        <p:attrNameLst>
                                          <p:attrName>style.visibility</p:attrName>
                                        </p:attrNameLst>
                                      </p:cBhvr>
                                      <p:to>
                                        <p:strVal val="visible"/>
                                      </p:to>
                                    </p:set>
                                    <p:animEffect filter="fade" transition="in">
                                      <p:cBhvr>
                                        <p:cTn dur="500" id="12"/>
                                        <p:tgtEl>
                                          <p:spTgt spid="7"/>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14">
                                            <p:txEl>
                                              <p:pRg end="0" st="0"/>
                                            </p:txEl>
                                          </p:spTgt>
                                        </p:tgtEl>
                                        <p:attrNameLst>
                                          <p:attrName>style.visibility</p:attrName>
                                        </p:attrNameLst>
                                      </p:cBhvr>
                                      <p:to>
                                        <p:strVal val="visible"/>
                                      </p:to>
                                    </p:set>
                                    <p:animEffect filter="fade" transition="in">
                                      <p:cBhvr>
                                        <p:cTn dur="500" id="17"/>
                                        <p:tgtEl>
                                          <p:spTgt spid="14">
                                            <p:txEl>
                                              <p:pRg end="0" st="0"/>
                                            </p:txEl>
                                          </p:spTgt>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18"/>
                                        </p:tgtEl>
                                        <p:attrNameLst>
                                          <p:attrName>style.visibility</p:attrName>
                                        </p:attrNameLst>
                                      </p:cBhvr>
                                      <p:to>
                                        <p:strVal val="visible"/>
                                      </p:to>
                                    </p:set>
                                    <p:animEffect filter="fade" transition="in">
                                      <p:cBhvr>
                                        <p:cTn dur="500" id="22"/>
                                        <p:tgtEl>
                                          <p:spTgt spid="18"/>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19"/>
                                        </p:tgtEl>
                                        <p:attrNameLst>
                                          <p:attrName>style.visibility</p:attrName>
                                        </p:attrNameLst>
                                      </p:cBhvr>
                                      <p:to>
                                        <p:strVal val="visible"/>
                                      </p:to>
                                    </p:set>
                                    <p:animEffect filter="fade" transition="in">
                                      <p:cBhvr>
                                        <p:cTn dur="500" id="27"/>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FC6F1F31-0590-4ACF-9319-CC4757F147C8}"/>
              </a:ext>
            </a:extLst>
          </p:cNvPr>
          <p:cNvSpPr txBox="1"/>
          <p:nvPr/>
        </p:nvSpPr>
        <p:spPr>
          <a:xfrm>
            <a:off x="1605518" y="1845196"/>
            <a:ext cx="3661144" cy="1097280"/>
          </a:xfrm>
          <a:prstGeom prst="rect">
            <a:avLst/>
          </a:prstGeom>
          <a:noFill/>
        </p:spPr>
        <p:txBody>
          <a:bodyPr rtlCol="0" wrap="square">
            <a:spAutoFit/>
          </a:bodyPr>
          <a:lstStyle/>
          <a:p>
            <a:r>
              <a:rPr altLang="zh-CN" b="1" lang="en-US" sz="6600">
                <a:solidFill>
                  <a:srgbClr val="6FBCB4"/>
                </a:solidFill>
                <a:effectLst>
                  <a:outerShdw algn="tl" blurRad="38100" dir="2700000" dist="38100">
                    <a:srgbClr val="000000">
                      <a:alpha val="43137"/>
                    </a:srgbClr>
                  </a:outerShdw>
                </a:effectLst>
                <a:cs typeface="+mn-ea"/>
                <a:sym typeface="+mn-lt"/>
              </a:rPr>
              <a:t>Part 3</a:t>
            </a:r>
          </a:p>
        </p:txBody>
      </p:sp>
      <p:grpSp>
        <p:nvGrpSpPr>
          <p:cNvPr id="13" name="组合 12">
            <a:extLst>
              <a:ext uri="{FF2B5EF4-FFF2-40B4-BE49-F238E27FC236}">
                <a16:creationId xmlns:a16="http://schemas.microsoft.com/office/drawing/2014/main" id="{645CDFD8-7708-4773-BCD2-A60400DC20F3}"/>
              </a:ext>
            </a:extLst>
          </p:cNvPr>
          <p:cNvGrpSpPr/>
          <p:nvPr/>
        </p:nvGrpSpPr>
        <p:grpSpPr>
          <a:xfrm>
            <a:off x="4662375" y="2938649"/>
            <a:ext cx="5582093" cy="782739"/>
            <a:chOff x="4704907" y="2892055"/>
            <a:chExt cx="5582093" cy="782739"/>
          </a:xfrm>
        </p:grpSpPr>
        <p:sp>
          <p:nvSpPr>
            <p:cNvPr id="11" name="箭头: 五边形 10">
              <a:extLst>
                <a:ext uri="{FF2B5EF4-FFF2-40B4-BE49-F238E27FC236}">
                  <a16:creationId xmlns:a16="http://schemas.microsoft.com/office/drawing/2014/main" id="{FBD52272-190E-4D24-AB84-565C9473AA07}"/>
                </a:ext>
              </a:extLst>
            </p:cNvPr>
            <p:cNvSpPr/>
            <p:nvPr/>
          </p:nvSpPr>
          <p:spPr>
            <a:xfrm>
              <a:off x="4704907" y="2892055"/>
              <a:ext cx="5582093" cy="781493"/>
            </a:xfrm>
            <a:prstGeom prst="homePlat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559250BD-5113-49DE-9AF7-69140BF7C9A1}"/>
                </a:ext>
              </a:extLst>
            </p:cNvPr>
            <p:cNvSpPr txBox="1"/>
            <p:nvPr/>
          </p:nvSpPr>
          <p:spPr>
            <a:xfrm>
              <a:off x="5379776" y="2905353"/>
              <a:ext cx="4232351" cy="762000"/>
            </a:xfrm>
            <a:prstGeom prst="rect">
              <a:avLst/>
            </a:prstGeom>
            <a:noFill/>
          </p:spPr>
          <p:txBody>
            <a:bodyPr rtlCol="0" wrap="square">
              <a:spAutoFit/>
            </a:bodyPr>
            <a:lstStyle/>
            <a:p>
              <a:r>
                <a:rPr altLang="en-US" lang="zh-CN" sz="4400">
                  <a:solidFill>
                    <a:schemeClr val="bg1"/>
                  </a:solidFill>
                  <a:cs typeface="+mn-ea"/>
                  <a:sym typeface="+mn-lt"/>
                </a:rPr>
                <a:t>融资方式的选择</a:t>
              </a:r>
            </a:p>
          </p:txBody>
        </p:sp>
      </p:grpSp>
      <p:sp>
        <p:nvSpPr>
          <p:cNvPr id="14" name="文本框 13">
            <a:extLst>
              <a:ext uri="{FF2B5EF4-FFF2-40B4-BE49-F238E27FC236}">
                <a16:creationId xmlns:a16="http://schemas.microsoft.com/office/drawing/2014/main" id="{2D5631D8-CFDA-4246-B445-4560187AC84E}"/>
              </a:ext>
            </a:extLst>
          </p:cNvPr>
          <p:cNvSpPr txBox="1"/>
          <p:nvPr/>
        </p:nvSpPr>
        <p:spPr>
          <a:xfrm>
            <a:off x="4662376" y="3844920"/>
            <a:ext cx="5582093" cy="914400"/>
          </a:xfrm>
          <a:prstGeom prst="rect">
            <a:avLst/>
          </a:prstGeom>
          <a:noFill/>
        </p:spPr>
        <p:txBody>
          <a:bodyPr rtlCol="0" wrap="square">
            <a:spAutoFit/>
          </a:bodyPr>
          <a:lstStyle/>
          <a:p>
            <a:r>
              <a:rPr altLang="en-US" b="1" lang="zh-CN">
                <a:solidFill>
                  <a:schemeClr val="tx1">
                    <a:lumMod val="50000"/>
                    <a:lumOff val="50000"/>
                  </a:schemeClr>
                </a:solidFill>
                <a:cs typeface="+mn-ea"/>
                <a:sym typeface="+mn-lt"/>
              </a:rPr>
              <a:t>此处可输入辅助性文字。此处可输入辅助性文字。此处可输入辅助性文字。此处可输入辅助性文字。此处可输入辅助性文字。</a:t>
            </a:r>
          </a:p>
        </p:txBody>
      </p:sp>
    </p:spTree>
    <p:extLst>
      <p:ext uri="{BB962C8B-B14F-4D97-AF65-F5344CB8AC3E}">
        <p14:creationId val="3470473428"/>
      </p:ext>
    </p:extLst>
  </p:cSld>
  <p:clrMapOvr>
    <a:masterClrMapping/>
  </p:clrMapOvr>
  <mc:AlternateContent>
    <mc:Choice Requires="p14">
      <p:transition advClick="0" p14:dur="2000" spd="slow">
        <p14:ferris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8">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additive="base">
                                        <p:cTn dur="500" fill="hold" id="12"/>
                                        <p:tgtEl>
                                          <p:spTgt spid="13"/>
                                        </p:tgtEl>
                                        <p:attrNameLst>
                                          <p:attrName>ppt_x</p:attrName>
                                        </p:attrNameLst>
                                      </p:cBhvr>
                                      <p:tavLst>
                                        <p:tav tm="0">
                                          <p:val>
                                            <p:strVal val="0-#ppt_w/2"/>
                                          </p:val>
                                        </p:tav>
                                        <p:tav tm="100000">
                                          <p:val>
                                            <p:strVal val="#ppt_x"/>
                                          </p:val>
                                        </p:tav>
                                      </p:tavLst>
                                    </p:anim>
                                    <p:anim calcmode="lin" valueType="num">
                                      <p:cBhvr additive="base">
                                        <p:cTn dur="500" fill="hold" id="13"/>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14"/>
                                        </p:tgtEl>
                                        <p:attrNameLst>
                                          <p:attrName>style.visibility</p:attrName>
                                        </p:attrNameLst>
                                      </p:cBhvr>
                                      <p:to>
                                        <p:strVal val="visible"/>
                                      </p:to>
                                    </p:set>
                                    <p:animEffect filter="fade" transition="in">
                                      <p:cBhvr>
                                        <p:cTn dur="500" id="1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charset="-122" panose="02010601030101010101" pitchFamily="2" typeface="FZHei-B01S"/>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4369274" cy="640080"/>
          </a:xfrm>
          <a:prstGeom prst="rect">
            <a:avLst/>
          </a:prstGeom>
          <a:noFill/>
        </p:spPr>
        <p:txBody>
          <a:bodyPr rtlCol="0" wrap="square">
            <a:spAutoFit/>
          </a:bodyPr>
          <a:lstStyle/>
          <a:p>
            <a:r>
              <a:rPr altLang="zh-CN" lang="en-US" sz="3600">
                <a:solidFill>
                  <a:srgbClr val="6FBCB4"/>
                </a:solidFill>
                <a:cs typeface="+mn-ea"/>
                <a:sym typeface="+mn-lt"/>
              </a:rPr>
              <a:t>3-1 融资方式的选择</a:t>
            </a:r>
          </a:p>
        </p:txBody>
      </p:sp>
      <p:sp>
        <p:nvSpPr>
          <p:cNvPr id="12" name="TextBox 3">
            <a:extLst>
              <a:ext uri="{FF2B5EF4-FFF2-40B4-BE49-F238E27FC236}">
                <a16:creationId xmlns:a16="http://schemas.microsoft.com/office/drawing/2014/main" id="{42D7D51B-CFD4-463A-8020-E9FFBBA94019}"/>
              </a:ext>
            </a:extLst>
          </p:cNvPr>
          <p:cNvSpPr txBox="1">
            <a:spLocks noChangeArrowheads="1"/>
          </p:cNvSpPr>
          <p:nvPr/>
        </p:nvSpPr>
        <p:spPr bwMode="auto">
          <a:xfrm>
            <a:off x="620899" y="2001176"/>
            <a:ext cx="7744882" cy="5181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800">
                <a:solidFill>
                  <a:schemeClr val="tx1">
                    <a:lumMod val="65000"/>
                    <a:lumOff val="35000"/>
                  </a:schemeClr>
                </a:solidFill>
                <a:latin typeface="+mn-lt"/>
                <a:ea typeface="+mn-ea"/>
                <a:cs typeface="+mn-ea"/>
                <a:sym typeface="+mn-lt"/>
              </a:rPr>
              <a:t>创业者融资决策通常会受到以下因素的影响：</a:t>
            </a:r>
          </a:p>
        </p:txBody>
      </p:sp>
      <p:grpSp>
        <p:nvGrpSpPr>
          <p:cNvPr id="11" name="组合 10">
            <a:extLst>
              <a:ext uri="{FF2B5EF4-FFF2-40B4-BE49-F238E27FC236}">
                <a16:creationId xmlns:a16="http://schemas.microsoft.com/office/drawing/2014/main" id="{B50DD1B0-1885-43D7-A4F3-167131D66D02}"/>
              </a:ext>
            </a:extLst>
          </p:cNvPr>
          <p:cNvGrpSpPr/>
          <p:nvPr/>
        </p:nvGrpSpPr>
        <p:grpSpPr>
          <a:xfrm>
            <a:off x="1076380" y="3220426"/>
            <a:ext cx="2330907" cy="2326640"/>
            <a:chOff x="1411660" y="3220426"/>
            <a:chExt cx="2330907" cy="2326640"/>
          </a:xfrm>
        </p:grpSpPr>
        <p:grpSp>
          <p:nvGrpSpPr>
            <p:cNvPr id="5" name="组合 4">
              <a:extLst>
                <a:ext uri="{FF2B5EF4-FFF2-40B4-BE49-F238E27FC236}">
                  <a16:creationId xmlns:a16="http://schemas.microsoft.com/office/drawing/2014/main" id="{C8FED7FD-FDD1-4B6E-BA1A-4BD09072CAF4}"/>
                </a:ext>
              </a:extLst>
            </p:cNvPr>
            <p:cNvGrpSpPr/>
            <p:nvPr/>
          </p:nvGrpSpPr>
          <p:grpSpPr>
            <a:xfrm>
              <a:off x="1411660" y="3220426"/>
              <a:ext cx="2330907" cy="2326640"/>
              <a:chOff x="1550935" y="2976586"/>
              <a:chExt cx="2330907" cy="2326640"/>
            </a:xfrm>
          </p:grpSpPr>
          <p:sp>
            <p:nvSpPr>
              <p:cNvPr id="3" name="矩形: 折角 2">
                <a:extLst>
                  <a:ext uri="{FF2B5EF4-FFF2-40B4-BE49-F238E27FC236}">
                    <a16:creationId xmlns:a16="http://schemas.microsoft.com/office/drawing/2014/main" id="{C360D4A6-75D1-4205-B3EA-641E1526CD7E}"/>
                  </a:ext>
                </a:extLst>
              </p:cNvPr>
              <p:cNvSpPr/>
              <p:nvPr/>
            </p:nvSpPr>
            <p:spPr>
              <a:xfrm>
                <a:off x="1550935" y="2976586"/>
                <a:ext cx="2213781" cy="2326640"/>
              </a:xfrm>
              <a:prstGeom prst="foldedCorner">
                <a:avLst/>
              </a:prstGeom>
              <a:solidFill>
                <a:srgbClr val="6FBCB4"/>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Rectangle 19">
                <a:extLst>
                  <a:ext uri="{FF2B5EF4-FFF2-40B4-BE49-F238E27FC236}">
                    <a16:creationId xmlns:a16="http://schemas.microsoft.com/office/drawing/2014/main" id="{B9A2D8AC-FEC6-4061-97C7-99E42DDB184D}"/>
                  </a:ext>
                </a:extLst>
              </p:cNvPr>
              <p:cNvSpPr>
                <a:spLocks noChangeArrowheads="1"/>
              </p:cNvSpPr>
              <p:nvPr/>
            </p:nvSpPr>
            <p:spPr bwMode="auto">
              <a:xfrm>
                <a:off x="1622055" y="3580855"/>
                <a:ext cx="2259787" cy="9513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124347" lIns="124347" rIns="124341" tIns="248695"/>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spcAft>
                    <a:spcPts val="1633"/>
                  </a:spcAft>
                </a:pPr>
                <a:r>
                  <a:rPr altLang="en-US" b="1" lang="zh-CN" sz="2400">
                    <a:solidFill>
                      <a:srgbClr val="FFFFFF"/>
                    </a:solidFill>
                    <a:latin typeface="+mn-lt"/>
                    <a:ea typeface="+mn-ea"/>
                    <a:cs typeface="+mn-ea"/>
                    <a:sym typeface="+mn-lt"/>
                  </a:rPr>
                  <a:t>创业所处阶段</a:t>
                </a:r>
              </a:p>
            </p:txBody>
          </p:sp>
        </p:grpSp>
        <p:sp>
          <p:nvSpPr>
            <p:cNvPr id="10" name="椭圆 9">
              <a:extLst>
                <a:ext uri="{FF2B5EF4-FFF2-40B4-BE49-F238E27FC236}">
                  <a16:creationId xmlns:a16="http://schemas.microsoft.com/office/drawing/2014/main" id="{BD303BE0-0C47-4DC0-9778-F501602A1908}"/>
                </a:ext>
              </a:extLst>
            </p:cNvPr>
            <p:cNvSpPr/>
            <p:nvPr/>
          </p:nvSpPr>
          <p:spPr>
            <a:xfrm>
              <a:off x="2429853" y="3329769"/>
              <a:ext cx="182880" cy="17936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3" name="组合 12">
            <a:extLst>
              <a:ext uri="{FF2B5EF4-FFF2-40B4-BE49-F238E27FC236}">
                <a16:creationId xmlns:a16="http://schemas.microsoft.com/office/drawing/2014/main" id="{D7BCF788-7D8F-4DC4-81D9-B3F4DED26D7D}"/>
              </a:ext>
            </a:extLst>
          </p:cNvPr>
          <p:cNvGrpSpPr/>
          <p:nvPr/>
        </p:nvGrpSpPr>
        <p:grpSpPr>
          <a:xfrm>
            <a:off x="3685839" y="3220426"/>
            <a:ext cx="2330907" cy="2326640"/>
            <a:chOff x="4021119" y="3220426"/>
            <a:chExt cx="2330907" cy="2326640"/>
          </a:xfrm>
        </p:grpSpPr>
        <p:grpSp>
          <p:nvGrpSpPr>
            <p:cNvPr id="9" name="组合 8">
              <a:extLst>
                <a:ext uri="{FF2B5EF4-FFF2-40B4-BE49-F238E27FC236}">
                  <a16:creationId xmlns:a16="http://schemas.microsoft.com/office/drawing/2014/main" id="{B010153B-0CDD-40FE-BC4C-98B53785E5A2}"/>
                </a:ext>
              </a:extLst>
            </p:cNvPr>
            <p:cNvGrpSpPr/>
            <p:nvPr/>
          </p:nvGrpSpPr>
          <p:grpSpPr>
            <a:xfrm>
              <a:off x="4021119" y="3220426"/>
              <a:ext cx="2330907" cy="2326640"/>
              <a:chOff x="4160394" y="2976586"/>
              <a:chExt cx="2330907" cy="2326640"/>
            </a:xfrm>
          </p:grpSpPr>
          <p:sp>
            <p:nvSpPr>
              <p:cNvPr id="21" name="矩形: 折角 20">
                <a:extLst>
                  <a:ext uri="{FF2B5EF4-FFF2-40B4-BE49-F238E27FC236}">
                    <a16:creationId xmlns:a16="http://schemas.microsoft.com/office/drawing/2014/main" id="{9DA487B4-5C0D-4577-B358-BD83DA4AFD7F}"/>
                  </a:ext>
                </a:extLst>
              </p:cNvPr>
              <p:cNvSpPr/>
              <p:nvPr/>
            </p:nvSpPr>
            <p:spPr>
              <a:xfrm>
                <a:off x="4160394" y="2976586"/>
                <a:ext cx="2213781" cy="2326640"/>
              </a:xfrm>
              <a:prstGeom prst="foldedCorner">
                <a:avLst/>
              </a:prstGeom>
              <a:solidFill>
                <a:srgbClr val="6FBCB4"/>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Rectangle 19">
                <a:extLst>
                  <a:ext uri="{FF2B5EF4-FFF2-40B4-BE49-F238E27FC236}">
                    <a16:creationId xmlns:a16="http://schemas.microsoft.com/office/drawing/2014/main" id="{FF7D515F-674A-43D4-98EA-AA6427DACB13}"/>
                  </a:ext>
                </a:extLst>
              </p:cNvPr>
              <p:cNvSpPr>
                <a:spLocks noChangeArrowheads="1"/>
              </p:cNvSpPr>
              <p:nvPr/>
            </p:nvSpPr>
            <p:spPr bwMode="auto">
              <a:xfrm>
                <a:off x="4231514" y="3580855"/>
                <a:ext cx="2259787" cy="9513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124347" lIns="124347" rIns="124341" tIns="248695"/>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spcAft>
                    <a:spcPts val="1633"/>
                  </a:spcAft>
                </a:pPr>
                <a:r>
                  <a:rPr altLang="en-US" b="1" lang="zh-CN" sz="2400">
                    <a:solidFill>
                      <a:srgbClr val="FFFFFF"/>
                    </a:solidFill>
                    <a:latin typeface="+mn-lt"/>
                    <a:ea typeface="+mn-ea"/>
                    <a:cs typeface="+mn-ea"/>
                    <a:sym typeface="+mn-lt"/>
                  </a:rPr>
                  <a:t>创业企业特征</a:t>
                </a:r>
              </a:p>
            </p:txBody>
          </p:sp>
        </p:grpSp>
        <p:sp>
          <p:nvSpPr>
            <p:cNvPr id="30" name="椭圆 29">
              <a:extLst>
                <a:ext uri="{FF2B5EF4-FFF2-40B4-BE49-F238E27FC236}">
                  <a16:creationId xmlns:a16="http://schemas.microsoft.com/office/drawing/2014/main" id="{02F97CE3-3865-4415-9A5C-261AE61E28BF}"/>
                </a:ext>
              </a:extLst>
            </p:cNvPr>
            <p:cNvSpPr/>
            <p:nvPr/>
          </p:nvSpPr>
          <p:spPr>
            <a:xfrm>
              <a:off x="5029870" y="3329769"/>
              <a:ext cx="182880" cy="17936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3" name="组合 32">
            <a:extLst>
              <a:ext uri="{FF2B5EF4-FFF2-40B4-BE49-F238E27FC236}">
                <a16:creationId xmlns:a16="http://schemas.microsoft.com/office/drawing/2014/main" id="{B4F13154-CDFC-428C-A88C-824325F63057}"/>
              </a:ext>
            </a:extLst>
          </p:cNvPr>
          <p:cNvGrpSpPr/>
          <p:nvPr/>
        </p:nvGrpSpPr>
        <p:grpSpPr>
          <a:xfrm>
            <a:off x="6295298" y="3220426"/>
            <a:ext cx="2213781" cy="2326640"/>
            <a:chOff x="6630578" y="3220426"/>
            <a:chExt cx="2213781" cy="2326640"/>
          </a:xfrm>
        </p:grpSpPr>
        <p:grpSp>
          <p:nvGrpSpPr>
            <p:cNvPr id="24" name="组合 23">
              <a:extLst>
                <a:ext uri="{FF2B5EF4-FFF2-40B4-BE49-F238E27FC236}">
                  <a16:creationId xmlns:a16="http://schemas.microsoft.com/office/drawing/2014/main" id="{E84558C5-0338-4C9F-BB55-0D6AEC6DFA19}"/>
                </a:ext>
              </a:extLst>
            </p:cNvPr>
            <p:cNvGrpSpPr/>
            <p:nvPr/>
          </p:nvGrpSpPr>
          <p:grpSpPr>
            <a:xfrm>
              <a:off x="6630578" y="3220426"/>
              <a:ext cx="2213781" cy="2326640"/>
              <a:chOff x="4160394" y="2976586"/>
              <a:chExt cx="2213781" cy="2326640"/>
            </a:xfrm>
          </p:grpSpPr>
          <p:sp>
            <p:nvSpPr>
              <p:cNvPr id="25" name="矩形: 折角 24">
                <a:extLst>
                  <a:ext uri="{FF2B5EF4-FFF2-40B4-BE49-F238E27FC236}">
                    <a16:creationId xmlns:a16="http://schemas.microsoft.com/office/drawing/2014/main" id="{7049E32D-F077-449D-B86C-E9DB5506A182}"/>
                  </a:ext>
                </a:extLst>
              </p:cNvPr>
              <p:cNvSpPr/>
              <p:nvPr/>
            </p:nvSpPr>
            <p:spPr>
              <a:xfrm>
                <a:off x="4160394" y="2976586"/>
                <a:ext cx="2213781" cy="2326640"/>
              </a:xfrm>
              <a:prstGeom prst="foldedCorner">
                <a:avLst/>
              </a:prstGeom>
              <a:solidFill>
                <a:srgbClr val="6FBCB4"/>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Rectangle 19">
                <a:extLst>
                  <a:ext uri="{FF2B5EF4-FFF2-40B4-BE49-F238E27FC236}">
                    <a16:creationId xmlns:a16="http://schemas.microsoft.com/office/drawing/2014/main" id="{6B3A4C4A-2252-4906-AEB7-EB3E202DEA1C}"/>
                  </a:ext>
                </a:extLst>
              </p:cNvPr>
              <p:cNvSpPr>
                <a:spLocks noChangeArrowheads="1"/>
              </p:cNvSpPr>
              <p:nvPr/>
            </p:nvSpPr>
            <p:spPr bwMode="auto">
              <a:xfrm>
                <a:off x="4588210" y="3580855"/>
                <a:ext cx="1561347" cy="9513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124347" lIns="124347" rIns="124341" tIns="248695"/>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spcAft>
                    <a:spcPts val="1633"/>
                  </a:spcAft>
                </a:pPr>
                <a:r>
                  <a:rPr altLang="en-US" b="1" lang="zh-CN" sz="2400">
                    <a:solidFill>
                      <a:srgbClr val="FFFFFF"/>
                    </a:solidFill>
                    <a:latin typeface="+mn-lt"/>
                    <a:ea typeface="+mn-ea"/>
                    <a:cs typeface="+mn-ea"/>
                    <a:sym typeface="+mn-lt"/>
                  </a:rPr>
                  <a:t>融资成本</a:t>
                </a:r>
              </a:p>
            </p:txBody>
          </p:sp>
        </p:grpSp>
        <p:sp>
          <p:nvSpPr>
            <p:cNvPr id="31" name="椭圆 30">
              <a:extLst>
                <a:ext uri="{FF2B5EF4-FFF2-40B4-BE49-F238E27FC236}">
                  <a16:creationId xmlns:a16="http://schemas.microsoft.com/office/drawing/2014/main" id="{BE7AB0C1-E8C3-4425-9C42-C237DF454438}"/>
                </a:ext>
              </a:extLst>
            </p:cNvPr>
            <p:cNvSpPr/>
            <p:nvPr/>
          </p:nvSpPr>
          <p:spPr>
            <a:xfrm>
              <a:off x="7646028" y="3329769"/>
              <a:ext cx="182880" cy="17936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4" name="组合 33">
            <a:extLst>
              <a:ext uri="{FF2B5EF4-FFF2-40B4-BE49-F238E27FC236}">
                <a16:creationId xmlns:a16="http://schemas.microsoft.com/office/drawing/2014/main" id="{7300CE85-B00A-4CF5-BD16-E33014AE9D04}"/>
              </a:ext>
            </a:extLst>
          </p:cNvPr>
          <p:cNvGrpSpPr/>
          <p:nvPr/>
        </p:nvGrpSpPr>
        <p:grpSpPr>
          <a:xfrm>
            <a:off x="8904757" y="3220426"/>
            <a:ext cx="2213781" cy="2326640"/>
            <a:chOff x="9240037" y="3220426"/>
            <a:chExt cx="2213781" cy="2326640"/>
          </a:xfrm>
        </p:grpSpPr>
        <p:grpSp>
          <p:nvGrpSpPr>
            <p:cNvPr id="27" name="组合 26">
              <a:extLst>
                <a:ext uri="{FF2B5EF4-FFF2-40B4-BE49-F238E27FC236}">
                  <a16:creationId xmlns:a16="http://schemas.microsoft.com/office/drawing/2014/main" id="{B1F26816-364B-4234-81A9-E93B4DB36E5B}"/>
                </a:ext>
              </a:extLst>
            </p:cNvPr>
            <p:cNvGrpSpPr/>
            <p:nvPr/>
          </p:nvGrpSpPr>
          <p:grpSpPr>
            <a:xfrm>
              <a:off x="9240037" y="3220426"/>
              <a:ext cx="2213781" cy="2326640"/>
              <a:chOff x="4160394" y="2976586"/>
              <a:chExt cx="2213781" cy="2326640"/>
            </a:xfrm>
          </p:grpSpPr>
          <p:sp>
            <p:nvSpPr>
              <p:cNvPr id="28" name="矩形: 折角 27">
                <a:extLst>
                  <a:ext uri="{FF2B5EF4-FFF2-40B4-BE49-F238E27FC236}">
                    <a16:creationId xmlns:a16="http://schemas.microsoft.com/office/drawing/2014/main" id="{7FE125A1-8BE5-4D65-BEAD-22E64F3A1B5C}"/>
                  </a:ext>
                </a:extLst>
              </p:cNvPr>
              <p:cNvSpPr/>
              <p:nvPr/>
            </p:nvSpPr>
            <p:spPr>
              <a:xfrm>
                <a:off x="4160394" y="2976586"/>
                <a:ext cx="2213781" cy="2326640"/>
              </a:xfrm>
              <a:prstGeom prst="foldedCorner">
                <a:avLst/>
              </a:prstGeom>
              <a:solidFill>
                <a:srgbClr val="6FBCB4"/>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Rectangle 19">
                <a:extLst>
                  <a:ext uri="{FF2B5EF4-FFF2-40B4-BE49-F238E27FC236}">
                    <a16:creationId xmlns:a16="http://schemas.microsoft.com/office/drawing/2014/main" id="{C2BFFEFF-83D5-4C81-86DB-5E30C6909386}"/>
                  </a:ext>
                </a:extLst>
              </p:cNvPr>
              <p:cNvSpPr>
                <a:spLocks noChangeArrowheads="1"/>
              </p:cNvSpPr>
              <p:nvPr/>
            </p:nvSpPr>
            <p:spPr bwMode="auto">
              <a:xfrm>
                <a:off x="4555548" y="3175611"/>
                <a:ext cx="1566644" cy="19785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124347" lIns="124347" rIns="124341" tIns="248695"/>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spcAft>
                    <a:spcPts val="1633"/>
                  </a:spcAft>
                </a:pPr>
                <a:r>
                  <a:rPr altLang="en-US" b="1" lang="zh-CN" sz="2400">
                    <a:solidFill>
                      <a:srgbClr val="FFFFFF"/>
                    </a:solidFill>
                    <a:latin typeface="+mn-lt"/>
                    <a:ea typeface="+mn-ea"/>
                    <a:cs typeface="+mn-ea"/>
                    <a:sym typeface="+mn-lt"/>
                  </a:rPr>
                  <a:t>创业者对控制权的态度</a:t>
                </a:r>
              </a:p>
            </p:txBody>
          </p:sp>
        </p:grpSp>
        <p:sp>
          <p:nvSpPr>
            <p:cNvPr id="32" name="椭圆 31">
              <a:extLst>
                <a:ext uri="{FF2B5EF4-FFF2-40B4-BE49-F238E27FC236}">
                  <a16:creationId xmlns:a16="http://schemas.microsoft.com/office/drawing/2014/main" id="{EE021952-D609-44AC-99A7-30FAE4D502D0}"/>
                </a:ext>
              </a:extLst>
            </p:cNvPr>
            <p:cNvSpPr/>
            <p:nvPr/>
          </p:nvSpPr>
          <p:spPr>
            <a:xfrm>
              <a:off x="10339229" y="3329769"/>
              <a:ext cx="182880" cy="17936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custDataLst>
      <p:tags r:id="rId2"/>
    </p:custDataLst>
    <p:extLst>
      <p:ext uri="{BB962C8B-B14F-4D97-AF65-F5344CB8AC3E}">
        <p14:creationId val="3114095606"/>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500" id="7"/>
                                        <p:tgtEl>
                                          <p:spTgt spid="1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42" presetSubtype="0">
                                  <p:stCondLst>
                                    <p:cond delay="0"/>
                                  </p:stCondLst>
                                  <p:childTnLst>
                                    <p:set>
                                      <p:cBhvr>
                                        <p:cTn dur="1" fill="hold" id="11">
                                          <p:stCondLst>
                                            <p:cond delay="0"/>
                                          </p:stCondLst>
                                        </p:cTn>
                                        <p:tgtEl>
                                          <p:spTgt spid="11"/>
                                        </p:tgtEl>
                                        <p:attrNameLst>
                                          <p:attrName>style.visibility</p:attrName>
                                        </p:attrNameLst>
                                      </p:cBhvr>
                                      <p:to>
                                        <p:strVal val="visible"/>
                                      </p:to>
                                    </p:set>
                                    <p:animEffect filter="fade" transition="in">
                                      <p:cBhvr>
                                        <p:cTn dur="1000" id="12"/>
                                        <p:tgtEl>
                                          <p:spTgt spid="11"/>
                                        </p:tgtEl>
                                      </p:cBhvr>
                                    </p:animEffect>
                                    <p:anim calcmode="lin" valueType="num">
                                      <p:cBhvr>
                                        <p:cTn dur="1000" fill="hold" id="13"/>
                                        <p:tgtEl>
                                          <p:spTgt spid="11"/>
                                        </p:tgtEl>
                                        <p:attrNameLst>
                                          <p:attrName>ppt_x</p:attrName>
                                        </p:attrNameLst>
                                      </p:cBhvr>
                                      <p:tavLst>
                                        <p:tav tm="0">
                                          <p:val>
                                            <p:strVal val="#ppt_x"/>
                                          </p:val>
                                        </p:tav>
                                        <p:tav tm="100000">
                                          <p:val>
                                            <p:strVal val="#ppt_x"/>
                                          </p:val>
                                        </p:tav>
                                      </p:tavLst>
                                    </p:anim>
                                    <p:anim calcmode="lin" valueType="num">
                                      <p:cBhvr>
                                        <p:cTn dur="1000" fill="hold" id="14"/>
                                        <p:tgtEl>
                                          <p:spTgt spid="11"/>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13"/>
                                        </p:tgtEl>
                                        <p:attrNameLst>
                                          <p:attrName>style.visibility</p:attrName>
                                        </p:attrNameLst>
                                      </p:cBhvr>
                                      <p:to>
                                        <p:strVal val="visible"/>
                                      </p:to>
                                    </p:set>
                                    <p:animEffect filter="fade" transition="in">
                                      <p:cBhvr>
                                        <p:cTn dur="1000" id="19"/>
                                        <p:tgtEl>
                                          <p:spTgt spid="13"/>
                                        </p:tgtEl>
                                      </p:cBhvr>
                                    </p:animEffect>
                                    <p:anim calcmode="lin" valueType="num">
                                      <p:cBhvr>
                                        <p:cTn dur="1000" fill="hold" id="20"/>
                                        <p:tgtEl>
                                          <p:spTgt spid="13"/>
                                        </p:tgtEl>
                                        <p:attrNameLst>
                                          <p:attrName>ppt_x</p:attrName>
                                        </p:attrNameLst>
                                      </p:cBhvr>
                                      <p:tavLst>
                                        <p:tav tm="0">
                                          <p:val>
                                            <p:strVal val="#ppt_x"/>
                                          </p:val>
                                        </p:tav>
                                        <p:tav tm="100000">
                                          <p:val>
                                            <p:strVal val="#ppt_x"/>
                                          </p:val>
                                        </p:tav>
                                      </p:tavLst>
                                    </p:anim>
                                    <p:anim calcmode="lin" valueType="num">
                                      <p:cBhvr>
                                        <p:cTn dur="1000" fill="hold" id="21"/>
                                        <p:tgtEl>
                                          <p:spTgt spid="13"/>
                                        </p:tgtEl>
                                        <p:attrNameLst>
                                          <p:attrName>ppt_y</p:attrName>
                                        </p:attrNameLst>
                                      </p:cBhvr>
                                      <p:tavLst>
                                        <p:tav tm="0">
                                          <p:val>
                                            <p:strVal val="#ppt_y+.1"/>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42" presetSubtype="0">
                                  <p:stCondLst>
                                    <p:cond delay="0"/>
                                  </p:stCondLst>
                                  <p:childTnLst>
                                    <p:set>
                                      <p:cBhvr>
                                        <p:cTn dur="1" fill="hold" id="25">
                                          <p:stCondLst>
                                            <p:cond delay="0"/>
                                          </p:stCondLst>
                                        </p:cTn>
                                        <p:tgtEl>
                                          <p:spTgt spid="33"/>
                                        </p:tgtEl>
                                        <p:attrNameLst>
                                          <p:attrName>style.visibility</p:attrName>
                                        </p:attrNameLst>
                                      </p:cBhvr>
                                      <p:to>
                                        <p:strVal val="visible"/>
                                      </p:to>
                                    </p:set>
                                    <p:animEffect filter="fade" transition="in">
                                      <p:cBhvr>
                                        <p:cTn dur="1000" id="26"/>
                                        <p:tgtEl>
                                          <p:spTgt spid="33"/>
                                        </p:tgtEl>
                                      </p:cBhvr>
                                    </p:animEffect>
                                    <p:anim calcmode="lin" valueType="num">
                                      <p:cBhvr>
                                        <p:cTn dur="1000" fill="hold" id="27"/>
                                        <p:tgtEl>
                                          <p:spTgt spid="33"/>
                                        </p:tgtEl>
                                        <p:attrNameLst>
                                          <p:attrName>ppt_x</p:attrName>
                                        </p:attrNameLst>
                                      </p:cBhvr>
                                      <p:tavLst>
                                        <p:tav tm="0">
                                          <p:val>
                                            <p:strVal val="#ppt_x"/>
                                          </p:val>
                                        </p:tav>
                                        <p:tav tm="100000">
                                          <p:val>
                                            <p:strVal val="#ppt_x"/>
                                          </p:val>
                                        </p:tav>
                                      </p:tavLst>
                                    </p:anim>
                                    <p:anim calcmode="lin" valueType="num">
                                      <p:cBhvr>
                                        <p:cTn dur="1000" fill="hold" id="28"/>
                                        <p:tgtEl>
                                          <p:spTgt spid="33"/>
                                        </p:tgtEl>
                                        <p:attrNameLst>
                                          <p:attrName>ppt_y</p:attrName>
                                        </p:attrNameLst>
                                      </p:cBhvr>
                                      <p:tavLst>
                                        <p:tav tm="0">
                                          <p:val>
                                            <p:strVal val="#ppt_y+.1"/>
                                          </p:val>
                                        </p:tav>
                                        <p:tav tm="100000">
                                          <p:val>
                                            <p:strVal val="#ppt_y"/>
                                          </p:val>
                                        </p:tav>
                                      </p:tavLst>
                                    </p:anim>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42" presetSubtype="0">
                                  <p:stCondLst>
                                    <p:cond delay="0"/>
                                  </p:stCondLst>
                                  <p:childTnLst>
                                    <p:set>
                                      <p:cBhvr>
                                        <p:cTn dur="1" fill="hold" id="32">
                                          <p:stCondLst>
                                            <p:cond delay="0"/>
                                          </p:stCondLst>
                                        </p:cTn>
                                        <p:tgtEl>
                                          <p:spTgt spid="34"/>
                                        </p:tgtEl>
                                        <p:attrNameLst>
                                          <p:attrName>style.visibility</p:attrName>
                                        </p:attrNameLst>
                                      </p:cBhvr>
                                      <p:to>
                                        <p:strVal val="visible"/>
                                      </p:to>
                                    </p:set>
                                    <p:animEffect filter="fade" transition="in">
                                      <p:cBhvr>
                                        <p:cTn dur="1000" id="33"/>
                                        <p:tgtEl>
                                          <p:spTgt spid="34"/>
                                        </p:tgtEl>
                                      </p:cBhvr>
                                    </p:animEffect>
                                    <p:anim calcmode="lin" valueType="num">
                                      <p:cBhvr>
                                        <p:cTn dur="1000" fill="hold" id="34"/>
                                        <p:tgtEl>
                                          <p:spTgt spid="34"/>
                                        </p:tgtEl>
                                        <p:attrNameLst>
                                          <p:attrName>ppt_x</p:attrName>
                                        </p:attrNameLst>
                                      </p:cBhvr>
                                      <p:tavLst>
                                        <p:tav tm="0">
                                          <p:val>
                                            <p:strVal val="#ppt_x"/>
                                          </p:val>
                                        </p:tav>
                                        <p:tav tm="100000">
                                          <p:val>
                                            <p:strVal val="#ppt_x"/>
                                          </p:val>
                                        </p:tav>
                                      </p:tavLst>
                                    </p:anim>
                                    <p:anim calcmode="lin" valueType="num">
                                      <p:cBhvr>
                                        <p:cTn dur="1000" fill="hold" id="35"/>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4440394" cy="640080"/>
          </a:xfrm>
          <a:prstGeom prst="rect">
            <a:avLst/>
          </a:prstGeom>
          <a:noFill/>
        </p:spPr>
        <p:txBody>
          <a:bodyPr rtlCol="0" wrap="square">
            <a:spAutoFit/>
          </a:bodyPr>
          <a:lstStyle/>
          <a:p>
            <a:r>
              <a:rPr altLang="zh-CN" lang="en-US" sz="3600">
                <a:solidFill>
                  <a:srgbClr val="6FBCB4"/>
                </a:solidFill>
                <a:cs typeface="+mn-ea"/>
                <a:sym typeface="+mn-lt"/>
              </a:rPr>
              <a:t>3-2 融资方式的选择</a:t>
            </a:r>
          </a:p>
        </p:txBody>
      </p:sp>
      <p:graphicFrame>
        <p:nvGraphicFramePr>
          <p:cNvPr id="35" name="表格 34">
            <a:extLst>
              <a:ext uri="{FF2B5EF4-FFF2-40B4-BE49-F238E27FC236}">
                <a16:creationId xmlns:a16="http://schemas.microsoft.com/office/drawing/2014/main" id="{482656A9-C571-4D40-80DA-E728A375546A}"/>
              </a:ext>
            </a:extLst>
          </p:cNvPr>
          <p:cNvGraphicFramePr>
            <a:graphicFrameLocks noGrp="1"/>
          </p:cNvGraphicFramePr>
          <p:nvPr>
            <p:extLst>
              <p:ext uri="{D42A27DB-BD31-4B8C-83A1-F6EECF244321}">
                <p14:modId val="3146288095"/>
              </p:ext>
            </p:extLst>
          </p:nvPr>
        </p:nvGraphicFramePr>
        <p:xfrm>
          <a:off x="1641705" y="1687857"/>
          <a:ext cx="8908589" cy="4072512"/>
        </p:xfrm>
        <a:graphic>
          <a:graphicData uri="http://schemas.openxmlformats.org/drawingml/2006/table">
            <a:tbl>
              <a:tblPr bandRow="1" firstRow="1">
                <a:tableStyleId>{93296810-A885-4BE3-A3E7-6D5BEEA58F35}</a:tableStyleId>
              </a:tblPr>
              <a:tblGrid>
                <a:gridCol w="1757250">
                  <a:extLst>
                    <a:ext uri="{9D8B030D-6E8A-4147-A177-3AD203B41FA5}">
                      <a16:colId xmlns:a16="http://schemas.microsoft.com/office/drawing/2014/main" val="1651315726"/>
                    </a:ext>
                  </a:extLst>
                </a:gridCol>
                <a:gridCol w="7151339">
                  <a:extLst>
                    <a:ext uri="{9D8B030D-6E8A-4147-A177-3AD203B41FA5}">
                      <a16:colId xmlns:a16="http://schemas.microsoft.com/office/drawing/2014/main" val="4185721594"/>
                    </a:ext>
                  </a:extLst>
                </a:gridCol>
              </a:tblGrid>
              <a:tr h="678752">
                <a:tc>
                  <a:txBody>
                    <a:bodyPr vert="horz" wrap="square"/>
                    <a:lstStyle/>
                    <a:p>
                      <a:r>
                        <a:rPr altLang="en-US" lang="zh-CN" sz="2400">
                          <a:latin typeface="+mn-lt"/>
                          <a:ea typeface="+mn-ea"/>
                          <a:cs typeface="+mn-ea"/>
                          <a:sym typeface="+mn-lt"/>
                        </a:rPr>
                        <a:t>时期</a:t>
                      </a:r>
                    </a:p>
                  </a:txBody>
                  <a:tcPr anchor="ctr" marB="50048" marL="100097" marR="100097" marT="50048">
                    <a:solidFill>
                      <a:srgbClr val="6FBCB4"/>
                    </a:solidFill>
                  </a:tcPr>
                </a:tc>
                <a:tc>
                  <a:txBody>
                    <a:bodyPr vert="horz" wrap="square"/>
                    <a:lstStyle/>
                    <a:p>
                      <a:pPr algn="ctr"/>
                      <a:r>
                        <a:rPr altLang="en-US" lang="zh-CN" sz="2400">
                          <a:latin typeface="+mn-lt"/>
                          <a:ea typeface="+mn-ea"/>
                          <a:cs typeface="+mn-ea"/>
                          <a:sym typeface="+mn-lt"/>
                        </a:rPr>
                        <a:t>方式</a:t>
                      </a:r>
                    </a:p>
                  </a:txBody>
                  <a:tcPr anchor="ctr" marB="50048" marL="100097" marR="100097" marT="50048">
                    <a:solidFill>
                      <a:srgbClr val="6FBCB4"/>
                    </a:solidFill>
                  </a:tcPr>
                </a:tc>
                <a:extLst>
                  <a:ext uri="{0D108BD9-81ED-4DB2-BD59-A6C34878D82A}">
                    <a16:rowId xmlns:a16="http://schemas.microsoft.com/office/drawing/2014/main" val="756503418"/>
                  </a:ext>
                </a:extLst>
              </a:tr>
              <a:tr h="678752">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b="1" lang="zh-CN" sz="2400">
                          <a:solidFill>
                            <a:schemeClr val="tx1">
                              <a:lumMod val="65000"/>
                              <a:lumOff val="35000"/>
                            </a:schemeClr>
                          </a:solidFill>
                          <a:latin typeface="+mn-lt"/>
                          <a:ea typeface="+mn-ea"/>
                          <a:cs typeface="+mn-ea"/>
                          <a:sym typeface="+mn-lt"/>
                        </a:rPr>
                        <a:t>种子期</a:t>
                      </a:r>
                    </a:p>
                  </a:txBody>
                  <a:tcPr anchor="ctr" marB="50048" marL="100097" marR="100097" marT="50048">
                    <a:solidFill>
                      <a:srgbClr val="ACD8D4"/>
                    </a:solidFill>
                  </a:tcPr>
                </a:tc>
                <a:tc>
                  <a:txBody>
                    <a:bodyPr vert="horz" wrap="square"/>
                    <a:lstStyle/>
                    <a:p>
                      <a:r>
                        <a:rPr altLang="en-US" lang="zh-CN" sz="1600">
                          <a:solidFill>
                            <a:schemeClr val="tx1">
                              <a:lumMod val="65000"/>
                              <a:lumOff val="35000"/>
                            </a:schemeClr>
                          </a:solidFill>
                          <a:latin typeface="+mn-lt"/>
                          <a:ea typeface="+mn-ea"/>
                          <a:cs typeface="+mn-ea"/>
                          <a:sym typeface="+mn-lt"/>
                        </a:rPr>
                        <a:t>自有资金、亲朋借贷、天使投资、政府扶持</a:t>
                      </a:r>
                    </a:p>
                  </a:txBody>
                  <a:tcPr anchor="ctr" marB="50048" marL="100097" marR="100097" marT="50048">
                    <a:solidFill>
                      <a:srgbClr val="ACD8D4"/>
                    </a:solidFill>
                  </a:tcPr>
                </a:tc>
                <a:extLst>
                  <a:ext uri="{0D108BD9-81ED-4DB2-BD59-A6C34878D82A}">
                    <a16:rowId xmlns:a16="http://schemas.microsoft.com/office/drawing/2014/main" val="2787345484"/>
                  </a:ext>
                </a:extLst>
              </a:tr>
              <a:tr h="678752">
                <a:tc>
                  <a:txBody>
                    <a:bodyPr vert="horz" wrap="square"/>
                    <a:lstStyle/>
                    <a:p>
                      <a:r>
                        <a:rPr altLang="en-US" b="1" lang="zh-CN" sz="2400">
                          <a:solidFill>
                            <a:schemeClr val="tx1">
                              <a:lumMod val="65000"/>
                              <a:lumOff val="35000"/>
                            </a:schemeClr>
                          </a:solidFill>
                          <a:latin typeface="+mn-lt"/>
                          <a:ea typeface="+mn-ea"/>
                          <a:cs typeface="+mn-ea"/>
                          <a:sym typeface="+mn-lt"/>
                        </a:rPr>
                        <a:t>创建期</a:t>
                      </a:r>
                    </a:p>
                  </a:txBody>
                  <a:tcPr anchor="ctr" marB="50048" marL="100097" marR="100097" marT="50048">
                    <a:solidFill>
                      <a:srgbClr val="D5EBE9"/>
                    </a:solidFill>
                  </a:tcPr>
                </a:tc>
                <a:tc>
                  <a:txBody>
                    <a:bodyPr vert="horz" wrap="square"/>
                    <a:lstStyle/>
                    <a:p>
                      <a:r>
                        <a:rPr altLang="en-US" lang="zh-CN" sz="1600">
                          <a:solidFill>
                            <a:schemeClr val="tx1">
                              <a:lumMod val="65000"/>
                              <a:lumOff val="35000"/>
                            </a:schemeClr>
                          </a:solidFill>
                          <a:latin typeface="+mn-lt"/>
                          <a:ea typeface="+mn-ea"/>
                          <a:cs typeface="+mn-ea"/>
                          <a:sym typeface="+mn-lt"/>
                        </a:rPr>
                        <a:t>股权性的机构风险投资</a:t>
                      </a:r>
                    </a:p>
                  </a:txBody>
                  <a:tcPr anchor="ctr" marB="50048" marL="100097" marR="100097" marT="50048">
                    <a:solidFill>
                      <a:srgbClr val="D5EBE9"/>
                    </a:solidFill>
                  </a:tcPr>
                </a:tc>
                <a:extLst>
                  <a:ext uri="{0D108BD9-81ED-4DB2-BD59-A6C34878D82A}">
                    <a16:rowId xmlns:a16="http://schemas.microsoft.com/office/drawing/2014/main" val="3238126084"/>
                  </a:ext>
                </a:extLst>
              </a:tr>
              <a:tr h="678752">
                <a:tc>
                  <a:txBody>
                    <a:bodyPr vert="horz" wrap="square"/>
                    <a:lstStyle/>
                    <a:p>
                      <a:r>
                        <a:rPr altLang="en-US" b="1" lang="zh-CN" sz="2400">
                          <a:solidFill>
                            <a:schemeClr val="tx1">
                              <a:lumMod val="65000"/>
                              <a:lumOff val="35000"/>
                            </a:schemeClr>
                          </a:solidFill>
                          <a:latin typeface="+mn-lt"/>
                          <a:ea typeface="+mn-ea"/>
                          <a:cs typeface="+mn-ea"/>
                          <a:sym typeface="+mn-lt"/>
                        </a:rPr>
                        <a:t>生存期</a:t>
                      </a:r>
                    </a:p>
                  </a:txBody>
                  <a:tcPr anchor="ctr" marB="50048" marL="100097" marR="100097" marT="50048">
                    <a:solidFill>
                      <a:srgbClr val="ACD8D4"/>
                    </a:solidFill>
                  </a:tcPr>
                </a:tc>
                <a:tc>
                  <a:txBody>
                    <a:bodyPr vert="horz" wrap="square"/>
                    <a:lstStyle/>
                    <a:p>
                      <a:r>
                        <a:rPr altLang="en-US" lang="zh-CN" sz="1600">
                          <a:solidFill>
                            <a:schemeClr val="tx1">
                              <a:lumMod val="65000"/>
                              <a:lumOff val="35000"/>
                            </a:schemeClr>
                          </a:solidFill>
                          <a:latin typeface="+mn-lt"/>
                          <a:ea typeface="+mn-ea"/>
                          <a:cs typeface="+mn-ea"/>
                          <a:sym typeface="+mn-lt"/>
                        </a:rPr>
                        <a:t>负债融资、融资组合</a:t>
                      </a:r>
                    </a:p>
                  </a:txBody>
                  <a:tcPr anchor="ctr" marB="50048" marL="100097" marR="100097" marT="50048">
                    <a:solidFill>
                      <a:srgbClr val="ACD8D4"/>
                    </a:solidFill>
                  </a:tcPr>
                </a:tc>
                <a:extLst>
                  <a:ext uri="{0D108BD9-81ED-4DB2-BD59-A6C34878D82A}">
                    <a16:rowId xmlns:a16="http://schemas.microsoft.com/office/drawing/2014/main" val="1827754935"/>
                  </a:ext>
                </a:extLst>
              </a:tr>
              <a:tr h="678752">
                <a:tc>
                  <a:txBody>
                    <a:bodyPr vert="horz" wrap="square"/>
                    <a:lstStyle/>
                    <a:p>
                      <a:r>
                        <a:rPr altLang="en-US" b="1" lang="zh-CN" sz="2400">
                          <a:solidFill>
                            <a:schemeClr val="tx1">
                              <a:lumMod val="65000"/>
                              <a:lumOff val="35000"/>
                            </a:schemeClr>
                          </a:solidFill>
                          <a:latin typeface="+mn-lt"/>
                          <a:ea typeface="+mn-ea"/>
                          <a:cs typeface="+mn-ea"/>
                          <a:sym typeface="+mn-lt"/>
                        </a:rPr>
                        <a:t>扩张期</a:t>
                      </a:r>
                    </a:p>
                  </a:txBody>
                  <a:tcPr anchor="ctr" marB="50048" marL="100097" marR="100097" marT="50048">
                    <a:solidFill>
                      <a:srgbClr val="D5EBE9"/>
                    </a:solidFill>
                  </a:tcPr>
                </a:tc>
                <a:tc>
                  <a:txBody>
                    <a:bodyPr vert="horz" wrap="square"/>
                    <a:lstStyle/>
                    <a:p>
                      <a:r>
                        <a:rPr altLang="en-US" lang="zh-CN" sz="1600">
                          <a:solidFill>
                            <a:schemeClr val="tx1">
                              <a:lumMod val="65000"/>
                              <a:lumOff val="35000"/>
                            </a:schemeClr>
                          </a:solidFill>
                          <a:latin typeface="+mn-lt"/>
                          <a:ea typeface="+mn-ea"/>
                          <a:cs typeface="+mn-ea"/>
                          <a:sym typeface="+mn-lt"/>
                        </a:rPr>
                        <a:t>债务融资、增资扩股</a:t>
                      </a:r>
                    </a:p>
                  </a:txBody>
                  <a:tcPr anchor="ctr" marB="50048" marL="100097" marR="100097" marT="50048">
                    <a:solidFill>
                      <a:srgbClr val="D5EBE9"/>
                    </a:solidFill>
                  </a:tcPr>
                </a:tc>
                <a:extLst>
                  <a:ext uri="{0D108BD9-81ED-4DB2-BD59-A6C34878D82A}">
                    <a16:rowId xmlns:a16="http://schemas.microsoft.com/office/drawing/2014/main" val="2308794416"/>
                  </a:ext>
                </a:extLst>
              </a:tr>
              <a:tr h="678752">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b="1" lang="zh-CN" sz="2400">
                          <a:solidFill>
                            <a:schemeClr val="tx1">
                              <a:lumMod val="65000"/>
                              <a:lumOff val="35000"/>
                            </a:schemeClr>
                          </a:solidFill>
                          <a:latin typeface="+mn-lt"/>
                          <a:ea typeface="+mn-ea"/>
                          <a:cs typeface="+mn-ea"/>
                          <a:sym typeface="+mn-lt"/>
                        </a:rPr>
                        <a:t>成熟期</a:t>
                      </a:r>
                    </a:p>
                  </a:txBody>
                  <a:tcPr anchor="ctr" marB="50048" marL="100097" marR="100097" marT="50048">
                    <a:solidFill>
                      <a:srgbClr val="ACD8D4"/>
                    </a:solidFill>
                  </a:tcPr>
                </a:tc>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zh-CN" lang="en-US" sz="1600">
                          <a:solidFill>
                            <a:schemeClr val="tx1">
                              <a:lumMod val="65000"/>
                              <a:lumOff val="35000"/>
                            </a:schemeClr>
                          </a:solidFill>
                          <a:latin typeface="+mn-lt"/>
                          <a:ea typeface="+mn-ea"/>
                          <a:cs typeface="+mn-ea"/>
                          <a:sym typeface="+mn-lt"/>
                        </a:rPr>
                        <a:t>IPO</a:t>
                      </a:r>
                      <a:endParaRPr altLang="en-US" lang="zh-CN" sz="1600">
                        <a:solidFill>
                          <a:schemeClr val="tx1">
                            <a:lumMod val="65000"/>
                            <a:lumOff val="35000"/>
                          </a:schemeClr>
                        </a:solidFill>
                        <a:latin typeface="+mn-lt"/>
                        <a:ea typeface="+mn-ea"/>
                        <a:cs typeface="+mn-ea"/>
                        <a:sym typeface="+mn-lt"/>
                      </a:endParaRPr>
                    </a:p>
                  </a:txBody>
                  <a:tcPr anchor="ctr" marB="50048" marL="100097" marR="100097" marT="50048">
                    <a:solidFill>
                      <a:srgbClr val="ACD8D4"/>
                    </a:solidFill>
                  </a:tcPr>
                </a:tc>
                <a:extLst>
                  <a:ext uri="{0D108BD9-81ED-4DB2-BD59-A6C34878D82A}">
                    <a16:rowId xmlns:a16="http://schemas.microsoft.com/office/drawing/2014/main" val="442315315"/>
                  </a:ext>
                </a:extLst>
              </a:tr>
            </a:tbl>
          </a:graphicData>
        </a:graphic>
      </p:graphicFrame>
    </p:spTree>
    <p:custDataLst>
      <p:tags r:id="rId2"/>
    </p:custDataLst>
    <p:extLst>
      <p:ext uri="{BB962C8B-B14F-4D97-AF65-F5344CB8AC3E}">
        <p14:creationId val="3825763821"/>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1">
                                  <p:stCondLst>
                                    <p:cond delay="0"/>
                                  </p:stCondLst>
                                  <p:childTnLst>
                                    <p:set>
                                      <p:cBhvr>
                                        <p:cTn dur="1" fill="hold" id="6">
                                          <p:stCondLst>
                                            <p:cond delay="0"/>
                                          </p:stCondLst>
                                        </p:cTn>
                                        <p:tgtEl>
                                          <p:spTgt spid="35"/>
                                        </p:tgtEl>
                                        <p:attrNameLst>
                                          <p:attrName>style.visibility</p:attrName>
                                        </p:attrNameLst>
                                      </p:cBhvr>
                                      <p:to>
                                        <p:strVal val="visible"/>
                                      </p:to>
                                    </p:set>
                                    <p:animEffect filter="wipe(up)" transition="in">
                                      <p:cBhvr>
                                        <p:cTn dur="500" id="7"/>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4460714" cy="640080"/>
          </a:xfrm>
          <a:prstGeom prst="rect">
            <a:avLst/>
          </a:prstGeom>
          <a:noFill/>
        </p:spPr>
        <p:txBody>
          <a:bodyPr rtlCol="0" wrap="square">
            <a:spAutoFit/>
          </a:bodyPr>
          <a:lstStyle/>
          <a:p>
            <a:r>
              <a:rPr altLang="zh-CN" lang="en-US" sz="3600">
                <a:solidFill>
                  <a:srgbClr val="6FBCB4"/>
                </a:solidFill>
                <a:cs typeface="+mn-ea"/>
                <a:sym typeface="+mn-lt"/>
              </a:rPr>
              <a:t>3-2 融资方式的选择</a:t>
            </a:r>
          </a:p>
        </p:txBody>
      </p:sp>
      <p:sp>
        <p:nvSpPr>
          <p:cNvPr id="9" name="文本框 8">
            <a:extLst>
              <a:ext uri="{FF2B5EF4-FFF2-40B4-BE49-F238E27FC236}">
                <a16:creationId xmlns:a16="http://schemas.microsoft.com/office/drawing/2014/main" id="{0EB76577-C22B-4C6F-B223-F7F10218E981}"/>
              </a:ext>
            </a:extLst>
          </p:cNvPr>
          <p:cNvSpPr txBox="1"/>
          <p:nvPr/>
        </p:nvSpPr>
        <p:spPr>
          <a:xfrm>
            <a:off x="1320800" y="1367130"/>
            <a:ext cx="6664960" cy="457200"/>
          </a:xfrm>
          <a:prstGeom prst="rect">
            <a:avLst/>
          </a:prstGeom>
          <a:noFill/>
        </p:spPr>
        <p:txBody>
          <a:bodyPr wrap="square">
            <a:spAutoFit/>
          </a:bodyPr>
          <a:lstStyle/>
          <a:p>
            <a:r>
              <a:rPr altLang="en-US" lang="zh-CN" sz="2400">
                <a:solidFill>
                  <a:schemeClr val="tx1">
                    <a:lumMod val="65000"/>
                    <a:lumOff val="35000"/>
                  </a:schemeClr>
                </a:solidFill>
                <a:cs typeface="+mn-ea"/>
                <a:sym typeface="+mn-lt"/>
              </a:rPr>
              <a:t>▼企业不同发展阶段融资渠道的比较：</a:t>
            </a:r>
          </a:p>
        </p:txBody>
      </p:sp>
      <p:graphicFrame>
        <p:nvGraphicFramePr>
          <p:cNvPr id="10" name="表格 9">
            <a:extLst>
              <a:ext uri="{FF2B5EF4-FFF2-40B4-BE49-F238E27FC236}">
                <a16:creationId xmlns:a16="http://schemas.microsoft.com/office/drawing/2014/main" id="{E2A9F50E-BC92-484C-AF9F-FA380F0078C4}"/>
              </a:ext>
            </a:extLst>
          </p:cNvPr>
          <p:cNvGraphicFramePr>
            <a:graphicFrameLocks noGrp="1"/>
          </p:cNvGraphicFramePr>
          <p:nvPr>
            <p:extLst>
              <p:ext uri="{D42A27DB-BD31-4B8C-83A1-F6EECF244321}">
                <p14:modId val="1539712623"/>
              </p:ext>
            </p:extLst>
          </p:nvPr>
        </p:nvGraphicFramePr>
        <p:xfrm>
          <a:off x="1416944" y="1828795"/>
          <a:ext cx="9403456" cy="4436021"/>
        </p:xfrm>
        <a:graphic>
          <a:graphicData uri="http://schemas.openxmlformats.org/drawingml/2006/table">
            <a:tbl>
              <a:tblPr bandRow="1" firstRow="1">
                <a:tableStyleId>{F5AB1C69-6EDB-4FF4-983F-18BD219EF322}</a:tableStyleId>
              </a:tblPr>
              <a:tblGrid>
                <a:gridCol w="1870006">
                  <a:extLst>
                    <a:ext uri="{9D8B030D-6E8A-4147-A177-3AD203B41FA5}">
                      <a16:colId xmlns:a16="http://schemas.microsoft.com/office/drawing/2014/main" val="186931794"/>
                    </a:ext>
                  </a:extLst>
                </a:gridCol>
                <a:gridCol w="2169206">
                  <a:extLst>
                    <a:ext uri="{9D8B030D-6E8A-4147-A177-3AD203B41FA5}">
                      <a16:colId xmlns:a16="http://schemas.microsoft.com/office/drawing/2014/main" val="1382191963"/>
                    </a:ext>
                  </a:extLst>
                </a:gridCol>
                <a:gridCol w="3013380">
                  <a:extLst>
                    <a:ext uri="{9D8B030D-6E8A-4147-A177-3AD203B41FA5}">
                      <a16:colId xmlns:a16="http://schemas.microsoft.com/office/drawing/2014/main" val="227340046"/>
                    </a:ext>
                  </a:extLst>
                </a:gridCol>
                <a:gridCol w="2350864">
                  <a:extLst>
                    <a:ext uri="{9D8B030D-6E8A-4147-A177-3AD203B41FA5}">
                      <a16:colId xmlns:a16="http://schemas.microsoft.com/office/drawing/2014/main" val="2593216281"/>
                    </a:ext>
                  </a:extLst>
                </a:gridCol>
              </a:tblGrid>
              <a:tr h="377040">
                <a:tc>
                  <a:txBody>
                    <a:bodyPr vert="horz" wrap="square"/>
                    <a:lstStyle/>
                    <a:p>
                      <a:pPr algn="ctr"/>
                      <a:r>
                        <a:rPr altLang="en-US" lang="zh-CN" sz="1600">
                          <a:latin typeface="+mn-lt"/>
                          <a:ea typeface="+mn-ea"/>
                          <a:cs typeface="+mn-ea"/>
                          <a:sym typeface="+mn-lt"/>
                        </a:rPr>
                        <a:t>发展阶段</a:t>
                      </a:r>
                    </a:p>
                  </a:txBody>
                  <a:tcPr>
                    <a:solidFill>
                      <a:srgbClr val="6FBCB4"/>
                    </a:solidFill>
                  </a:tcPr>
                </a:tc>
                <a:tc>
                  <a:txBody>
                    <a:bodyPr vert="horz" wrap="square"/>
                    <a:lstStyle/>
                    <a:p>
                      <a:r>
                        <a:rPr altLang="en-US" lang="zh-CN" sz="1600">
                          <a:latin typeface="+mn-lt"/>
                          <a:ea typeface="+mn-ea"/>
                          <a:cs typeface="+mn-ea"/>
                          <a:sym typeface="+mn-lt"/>
                        </a:rPr>
                        <a:t>融资方式</a:t>
                      </a:r>
                    </a:p>
                  </a:txBody>
                  <a:tcPr>
                    <a:solidFill>
                      <a:srgbClr val="6FBCB4"/>
                    </a:solidFill>
                  </a:tcPr>
                </a:tc>
                <a:tc>
                  <a:txBody>
                    <a:bodyPr vert="horz" wrap="square"/>
                    <a:lstStyle/>
                    <a:p>
                      <a:r>
                        <a:rPr altLang="en-US" lang="zh-CN" sz="1600">
                          <a:latin typeface="+mn-lt"/>
                          <a:ea typeface="+mn-ea"/>
                          <a:cs typeface="+mn-ea"/>
                          <a:sym typeface="+mn-lt"/>
                        </a:rPr>
                        <a:t>优势</a:t>
                      </a:r>
                    </a:p>
                  </a:txBody>
                  <a:tcPr>
                    <a:solidFill>
                      <a:srgbClr val="6FBCB4"/>
                    </a:solidFill>
                  </a:tcPr>
                </a:tc>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lang="zh-CN" sz="1600">
                          <a:latin typeface="+mn-lt"/>
                          <a:ea typeface="+mn-ea"/>
                          <a:cs typeface="+mn-ea"/>
                          <a:sym typeface="+mn-lt"/>
                        </a:rPr>
                        <a:t>劣势</a:t>
                      </a:r>
                    </a:p>
                  </a:txBody>
                  <a:tcPr>
                    <a:solidFill>
                      <a:srgbClr val="6FBCB4"/>
                    </a:solidFill>
                  </a:tcPr>
                </a:tc>
                <a:extLst>
                  <a:ext uri="{0D108BD9-81ED-4DB2-BD59-A6C34878D82A}">
                    <a16:rowId xmlns:a16="http://schemas.microsoft.com/office/drawing/2014/main" val="278396554"/>
                  </a:ext>
                </a:extLst>
              </a:tr>
              <a:tr h="471300">
                <a:tc rowSpan="3">
                  <a:txBody>
                    <a:bodyPr vert="horz" wrap="square"/>
                    <a:lstStyle/>
                    <a:p>
                      <a:pPr algn="ctr"/>
                      <a:r>
                        <a:rPr altLang="en-US" b="0" lang="zh-CN" sz="1600">
                          <a:solidFill>
                            <a:schemeClr val="tx1">
                              <a:lumMod val="65000"/>
                              <a:lumOff val="35000"/>
                            </a:schemeClr>
                          </a:solidFill>
                          <a:latin typeface="+mn-lt"/>
                          <a:ea typeface="+mn-ea"/>
                          <a:cs typeface="+mn-ea"/>
                          <a:sym typeface="+mn-lt"/>
                        </a:rPr>
                        <a:t>种子阶段</a:t>
                      </a:r>
                    </a:p>
                  </a:txBody>
                  <a:tcPr anchor="ctr">
                    <a:solidFill>
                      <a:srgbClr val="ACD8D4"/>
                    </a:solidFill>
                  </a:tcPr>
                </a:tc>
                <a:tc>
                  <a:txBody>
                    <a:bodyPr vert="horz" wrap="square"/>
                    <a:lstStyle/>
                    <a:p>
                      <a:r>
                        <a:rPr altLang="en-US" b="0" lang="zh-CN" sz="1200">
                          <a:solidFill>
                            <a:schemeClr val="tx1">
                              <a:lumMod val="65000"/>
                              <a:lumOff val="35000"/>
                            </a:schemeClr>
                          </a:solidFill>
                          <a:latin typeface="+mn-lt"/>
                          <a:ea typeface="+mn-ea"/>
                          <a:cs typeface="+mn-ea"/>
                          <a:sym typeface="+mn-lt"/>
                        </a:rPr>
                        <a:t>自有资金</a:t>
                      </a:r>
                    </a:p>
                  </a:txBody>
                  <a:tcPr>
                    <a:solidFill>
                      <a:srgbClr val="ACD8D4"/>
                    </a:solidFill>
                  </a:tcPr>
                </a:tc>
                <a:tc>
                  <a:txBody>
                    <a:bodyPr vert="horz" wrap="square"/>
                    <a:lstStyle/>
                    <a:p>
                      <a:r>
                        <a:rPr altLang="en-US" b="0" lang="zh-CN" sz="1200">
                          <a:solidFill>
                            <a:schemeClr val="tx1">
                              <a:lumMod val="65000"/>
                              <a:lumOff val="35000"/>
                            </a:schemeClr>
                          </a:solidFill>
                          <a:latin typeface="+mn-lt"/>
                          <a:ea typeface="+mn-ea"/>
                          <a:cs typeface="+mn-ea"/>
                          <a:sym typeface="+mn-lt"/>
                        </a:rPr>
                        <a:t>成本低，安全性强</a:t>
                      </a:r>
                    </a:p>
                  </a:txBody>
                  <a:tcPr>
                    <a:solidFill>
                      <a:srgbClr val="ACD8D4"/>
                    </a:solidFill>
                  </a:tcPr>
                </a:tc>
                <a:tc>
                  <a:txBody>
                    <a:bodyPr vert="horz" wrap="square"/>
                    <a:lstStyle/>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数量和规模有限</a:t>
                      </a:r>
                      <a:r>
                        <a:rPr altLang="zh-CN" b="0" lang="en-US" sz="1200">
                          <a:solidFill>
                            <a:schemeClr val="tx1">
                              <a:lumMod val="65000"/>
                              <a:lumOff val="35000"/>
                            </a:schemeClr>
                          </a:solidFill>
                          <a:latin typeface="+mn-lt"/>
                          <a:ea typeface="+mn-ea"/>
                          <a:cs typeface="+mn-ea"/>
                          <a:sym typeface="+mn-lt"/>
                        </a:rPr>
                        <a:t>;</a:t>
                      </a:r>
                    </a:p>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不易形成企业最优资本结构</a:t>
                      </a:r>
                    </a:p>
                  </a:txBody>
                  <a:tcPr>
                    <a:solidFill>
                      <a:srgbClr val="ACD8D4"/>
                    </a:solidFill>
                  </a:tcPr>
                </a:tc>
                <a:extLst>
                  <a:ext uri="{0D108BD9-81ED-4DB2-BD59-A6C34878D82A}">
                    <a16:rowId xmlns:a16="http://schemas.microsoft.com/office/drawing/2014/main" val="1607607681"/>
                  </a:ext>
                </a:extLst>
              </a:tr>
              <a:tr h="471300">
                <a:tc vMerge="1">
                  <a:txBody>
                    <a:bodyPr vert="horz" wrap="square"/>
                    <a:lstStyle/>
                    <a:p>
                      <a:endParaRPr altLang="en-US" lang="zh-CN"/>
                    </a:p>
                  </a:txBody>
                  <a:tcPr/>
                </a:tc>
                <a:tc>
                  <a:txBody>
                    <a:bodyPr vert="horz" wrap="square"/>
                    <a:lstStyle/>
                    <a:p>
                      <a:r>
                        <a:rPr altLang="en-US" b="0" lang="zh-CN" sz="1200">
                          <a:solidFill>
                            <a:schemeClr val="tx1">
                              <a:lumMod val="65000"/>
                              <a:lumOff val="35000"/>
                            </a:schemeClr>
                          </a:solidFill>
                          <a:latin typeface="+mn-lt"/>
                          <a:ea typeface="+mn-ea"/>
                          <a:cs typeface="+mn-ea"/>
                          <a:sym typeface="+mn-lt"/>
                        </a:rPr>
                        <a:t>政府基金</a:t>
                      </a:r>
                    </a:p>
                  </a:txBody>
                  <a:tcPr>
                    <a:solidFill>
                      <a:srgbClr val="D5EBE9"/>
                    </a:solidFill>
                  </a:tcPr>
                </a:tc>
                <a:tc>
                  <a:txBody>
                    <a:bodyPr vert="horz" wrap="square"/>
                    <a:lstStyle/>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成本低</a:t>
                      </a:r>
                      <a:r>
                        <a:rPr altLang="zh-CN" b="0" lang="en-US" sz="1200">
                          <a:solidFill>
                            <a:schemeClr val="tx1">
                              <a:lumMod val="65000"/>
                              <a:lumOff val="35000"/>
                            </a:schemeClr>
                          </a:solidFill>
                          <a:latin typeface="+mn-lt"/>
                          <a:ea typeface="+mn-ea"/>
                          <a:cs typeface="+mn-ea"/>
                          <a:sym typeface="+mn-lt"/>
                        </a:rPr>
                        <a:t>;</a:t>
                      </a:r>
                    </a:p>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有低息、无偿使用</a:t>
                      </a:r>
                    </a:p>
                  </a:txBody>
                  <a:tcPr>
                    <a:solidFill>
                      <a:srgbClr val="D5EBE9"/>
                    </a:solidFill>
                  </a:tcPr>
                </a:tc>
                <a:tc>
                  <a:txBody>
                    <a:bodyPr vert="horz" wrap="square"/>
                    <a:lstStyle/>
                    <a:p>
                      <a:r>
                        <a:rPr altLang="en-US" b="0" lang="zh-CN" sz="1200">
                          <a:solidFill>
                            <a:schemeClr val="tx1">
                              <a:lumMod val="65000"/>
                              <a:lumOff val="35000"/>
                            </a:schemeClr>
                          </a:solidFill>
                          <a:latin typeface="+mn-lt"/>
                          <a:ea typeface="+mn-ea"/>
                          <a:cs typeface="+mn-ea"/>
                          <a:sym typeface="+mn-lt"/>
                        </a:rPr>
                        <a:t>数量少，项目挑选严格</a:t>
                      </a:r>
                    </a:p>
                  </a:txBody>
                  <a:tcPr>
                    <a:solidFill>
                      <a:srgbClr val="D5EBE9"/>
                    </a:solidFill>
                  </a:tcPr>
                </a:tc>
                <a:extLst>
                  <a:ext uri="{0D108BD9-81ED-4DB2-BD59-A6C34878D82A}">
                    <a16:rowId xmlns:a16="http://schemas.microsoft.com/office/drawing/2014/main" val="3078297116"/>
                  </a:ext>
                </a:extLst>
              </a:tr>
              <a:tr h="659820">
                <a:tc vMerge="1">
                  <a:txBody>
                    <a:bodyPr vert="horz" wrap="square"/>
                    <a:lstStyle/>
                    <a:p>
                      <a:endParaRPr altLang="en-US" lang="zh-CN"/>
                    </a:p>
                  </a:txBody>
                  <a:tcPr/>
                </a:tc>
                <a:tc>
                  <a:txBody>
                    <a:bodyPr vert="horz" wrap="square"/>
                    <a:lstStyle/>
                    <a:p>
                      <a:r>
                        <a:rPr altLang="en-US" b="0" lang="zh-CN" sz="1200">
                          <a:solidFill>
                            <a:schemeClr val="tx1">
                              <a:lumMod val="65000"/>
                              <a:lumOff val="35000"/>
                            </a:schemeClr>
                          </a:solidFill>
                          <a:latin typeface="+mn-lt"/>
                          <a:ea typeface="+mn-ea"/>
                          <a:cs typeface="+mn-ea"/>
                          <a:sym typeface="+mn-lt"/>
                        </a:rPr>
                        <a:t>天使投资</a:t>
                      </a:r>
                    </a:p>
                  </a:txBody>
                  <a:tcPr>
                    <a:solidFill>
                      <a:srgbClr val="ACD8D4"/>
                    </a:solidFill>
                  </a:tcPr>
                </a:tc>
                <a:tc>
                  <a:txBody>
                    <a:bodyPr vert="horz" wrap="square"/>
                    <a:lstStyle/>
                    <a:p>
                      <a:pPr algn="l" defTabSz="914400" eaLnBrk="1" fontAlgn="auto" hangingPunct="1" indent="-285750" latinLnBrk="0" marL="285750" marR="0" rtl="0">
                        <a:lnSpc>
                          <a:spcPct val="100000"/>
                        </a:lnSpc>
                        <a:spcBef>
                          <a:spcPct val="0"/>
                        </a:spcBef>
                        <a:spcAft>
                          <a:spcPct val="0"/>
                        </a:spcAft>
                        <a:buClrTx/>
                        <a:buSzTx/>
                        <a:buFont charset="0" panose="020b0604020202020204" pitchFamily="34" typeface="Arial"/>
                        <a:buChar char="•"/>
                        <a:defRPr/>
                      </a:pPr>
                      <a:r>
                        <a:rPr altLang="en-US" b="0" lang="zh-CN" sz="1200">
                          <a:solidFill>
                            <a:schemeClr val="tx1">
                              <a:lumMod val="65000"/>
                              <a:lumOff val="35000"/>
                            </a:schemeClr>
                          </a:solidFill>
                          <a:latin typeface="+mn-lt"/>
                          <a:ea typeface="+mn-ea"/>
                          <a:cs typeface="+mn-ea"/>
                          <a:sym typeface="+mn-lt"/>
                        </a:rPr>
                        <a:t>投资程序简单方便</a:t>
                      </a:r>
                      <a:r>
                        <a:rPr altLang="zh-CN" b="0" lang="en-US" sz="1200">
                          <a:solidFill>
                            <a:schemeClr val="tx1">
                              <a:lumMod val="65000"/>
                              <a:lumOff val="35000"/>
                            </a:schemeClr>
                          </a:solidFill>
                          <a:latin typeface="+mn-lt"/>
                          <a:ea typeface="+mn-ea"/>
                          <a:cs typeface="+mn-ea"/>
                          <a:sym typeface="+mn-lt"/>
                        </a:rPr>
                        <a:t>;</a:t>
                      </a:r>
                    </a:p>
                    <a:p>
                      <a:pPr algn="l" defTabSz="914400" eaLnBrk="1" fontAlgn="auto" hangingPunct="1" indent="-285750" latinLnBrk="0" marL="285750" marR="0" rtl="0">
                        <a:lnSpc>
                          <a:spcPct val="100000"/>
                        </a:lnSpc>
                        <a:spcBef>
                          <a:spcPct val="0"/>
                        </a:spcBef>
                        <a:spcAft>
                          <a:spcPct val="0"/>
                        </a:spcAft>
                        <a:buClrTx/>
                        <a:buSzTx/>
                        <a:buFont charset="0" panose="020b0604020202020204" pitchFamily="34" typeface="Arial"/>
                        <a:buChar char="•"/>
                        <a:defRPr/>
                      </a:pPr>
                      <a:r>
                        <a:rPr altLang="en-US" b="0" lang="zh-CN" sz="1200">
                          <a:solidFill>
                            <a:schemeClr val="tx1">
                              <a:lumMod val="65000"/>
                              <a:lumOff val="35000"/>
                            </a:schemeClr>
                          </a:solidFill>
                          <a:latin typeface="+mn-lt"/>
                          <a:ea typeface="+mn-ea"/>
                          <a:cs typeface="+mn-ea"/>
                          <a:sym typeface="+mn-lt"/>
                        </a:rPr>
                        <a:t>天使具有创业经验</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可提供咨询</a:t>
                      </a:r>
                    </a:p>
                  </a:txBody>
                  <a:tcPr>
                    <a:solidFill>
                      <a:srgbClr val="ACD8D4"/>
                    </a:solidFill>
                  </a:tcPr>
                </a:tc>
                <a:tc>
                  <a:txBody>
                    <a:bodyPr vert="horz" wrap="square"/>
                    <a:lstStyle/>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天使投资少</a:t>
                      </a:r>
                      <a:r>
                        <a:rPr altLang="zh-CN" b="0" lang="en-US" sz="1200">
                          <a:solidFill>
                            <a:schemeClr val="tx1">
                              <a:lumMod val="65000"/>
                              <a:lumOff val="35000"/>
                            </a:schemeClr>
                          </a:solidFill>
                          <a:latin typeface="+mn-lt"/>
                          <a:ea typeface="+mn-ea"/>
                          <a:cs typeface="+mn-ea"/>
                          <a:sym typeface="+mn-lt"/>
                        </a:rPr>
                        <a:t>;</a:t>
                      </a:r>
                    </a:p>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不适用于大规模资金需求</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对投资项目较为短视</a:t>
                      </a:r>
                    </a:p>
                  </a:txBody>
                  <a:tcPr>
                    <a:solidFill>
                      <a:srgbClr val="ACD8D4"/>
                    </a:solidFill>
                  </a:tcPr>
                </a:tc>
                <a:extLst>
                  <a:ext uri="{0D108BD9-81ED-4DB2-BD59-A6C34878D82A}">
                    <a16:rowId xmlns:a16="http://schemas.microsoft.com/office/drawing/2014/main" val="379418148"/>
                  </a:ext>
                </a:extLst>
              </a:tr>
              <a:tr h="1036860">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z="1600">
                          <a:solidFill>
                            <a:schemeClr val="tx1">
                              <a:lumMod val="65000"/>
                              <a:lumOff val="35000"/>
                            </a:schemeClr>
                          </a:solidFill>
                          <a:latin typeface="+mn-lt"/>
                          <a:ea typeface="+mn-ea"/>
                          <a:cs typeface="+mn-ea"/>
                          <a:sym typeface="+mn-lt"/>
                        </a:rPr>
                        <a:t>成长阶段</a:t>
                      </a:r>
                    </a:p>
                  </a:txBody>
                  <a:tcPr anchor="ctr">
                    <a:solidFill>
                      <a:srgbClr val="D5EBE9"/>
                    </a:solidFill>
                  </a:tcPr>
                </a:tc>
                <a:tc>
                  <a:txBody>
                    <a:bodyPr vert="horz" wrap="square"/>
                    <a:lstStyle/>
                    <a:p>
                      <a:r>
                        <a:rPr altLang="en-US" b="0" lang="zh-CN" sz="1200">
                          <a:solidFill>
                            <a:schemeClr val="tx1">
                              <a:lumMod val="65000"/>
                              <a:lumOff val="35000"/>
                            </a:schemeClr>
                          </a:solidFill>
                          <a:latin typeface="+mn-lt"/>
                          <a:ea typeface="+mn-ea"/>
                          <a:cs typeface="+mn-ea"/>
                          <a:sym typeface="+mn-lt"/>
                        </a:rPr>
                        <a:t>风险投资</a:t>
                      </a:r>
                    </a:p>
                  </a:txBody>
                  <a:tcPr>
                    <a:solidFill>
                      <a:srgbClr val="D5EBE9"/>
                    </a:solidFill>
                  </a:tcPr>
                </a:tc>
                <a:tc>
                  <a:txBody>
                    <a:bodyPr vert="horz" wrap="square"/>
                    <a:lstStyle/>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可为公司引进国内和国际战略合作网络，能够为公司在战略、运营和财务上提供建议</a:t>
                      </a:r>
                      <a:r>
                        <a:rPr altLang="zh-CN" b="0" lang="en-US" sz="1200">
                          <a:solidFill>
                            <a:schemeClr val="tx1">
                              <a:lumMod val="65000"/>
                              <a:lumOff val="35000"/>
                            </a:schemeClr>
                          </a:solidFill>
                          <a:latin typeface="+mn-lt"/>
                          <a:ea typeface="+mn-ea"/>
                          <a:cs typeface="+mn-ea"/>
                          <a:sym typeface="+mn-lt"/>
                        </a:rPr>
                        <a:t>;</a:t>
                      </a:r>
                    </a:p>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具有丰富的上市或进行商业运作经验</a:t>
                      </a:r>
                    </a:p>
                  </a:txBody>
                  <a:tcPr>
                    <a:solidFill>
                      <a:srgbClr val="D5EBE9"/>
                    </a:solidFill>
                  </a:tcPr>
                </a:tc>
                <a:tc>
                  <a:txBody>
                    <a:bodyPr vert="horz" wrap="square"/>
                    <a:lstStyle/>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风险投资寻找困难</a:t>
                      </a:r>
                      <a:r>
                        <a:rPr altLang="zh-CN" b="0" lang="en-US" sz="1200">
                          <a:solidFill>
                            <a:schemeClr val="tx1">
                              <a:lumMod val="65000"/>
                              <a:lumOff val="35000"/>
                            </a:schemeClr>
                          </a:solidFill>
                          <a:latin typeface="+mn-lt"/>
                          <a:ea typeface="+mn-ea"/>
                          <a:cs typeface="+mn-ea"/>
                          <a:sym typeface="+mn-lt"/>
                        </a:rPr>
                        <a:t>;</a:t>
                      </a:r>
                    </a:p>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与他们进行谈判比较艰难</a:t>
                      </a:r>
                      <a:r>
                        <a:rPr altLang="zh-CN" b="0" lang="en-US" sz="1200">
                          <a:solidFill>
                            <a:schemeClr val="tx1">
                              <a:lumMod val="65000"/>
                              <a:lumOff val="35000"/>
                            </a:schemeClr>
                          </a:solidFill>
                          <a:latin typeface="+mn-lt"/>
                          <a:ea typeface="+mn-ea"/>
                          <a:cs typeface="+mn-ea"/>
                          <a:sym typeface="+mn-lt"/>
                        </a:rPr>
                        <a:t>;</a:t>
                      </a:r>
                    </a:p>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在与企业家目标存在差异的情况下会影响企业战略方向</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并谋求对公司运作的控制</a:t>
                      </a:r>
                    </a:p>
                  </a:txBody>
                  <a:tcPr>
                    <a:solidFill>
                      <a:srgbClr val="D5EBE9"/>
                    </a:solidFill>
                  </a:tcPr>
                </a:tc>
                <a:extLst>
                  <a:ext uri="{0D108BD9-81ED-4DB2-BD59-A6C34878D82A}">
                    <a16:rowId xmlns:a16="http://schemas.microsoft.com/office/drawing/2014/main" val="1671736070"/>
                  </a:ext>
                </a:extLst>
              </a:tr>
              <a:tr h="659820">
                <a:tc rowSpan="2">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z="1600">
                          <a:solidFill>
                            <a:schemeClr val="tx1">
                              <a:lumMod val="65000"/>
                              <a:lumOff val="35000"/>
                            </a:schemeClr>
                          </a:solidFill>
                          <a:latin typeface="+mn-lt"/>
                          <a:ea typeface="+mn-ea"/>
                          <a:cs typeface="+mn-ea"/>
                          <a:sym typeface="+mn-lt"/>
                        </a:rPr>
                        <a:t>成熟阶段</a:t>
                      </a:r>
                    </a:p>
                  </a:txBody>
                  <a:tcPr anchor="ctr">
                    <a:solidFill>
                      <a:srgbClr val="ACD8D4"/>
                    </a:solidFill>
                  </a:tcPr>
                </a:tc>
                <a:tc>
                  <a:txBody>
                    <a:bodyPr vert="horz" wrap="square"/>
                    <a:lstStyle/>
                    <a:p>
                      <a:r>
                        <a:rPr altLang="en-US" b="0" lang="zh-CN" sz="1200">
                          <a:solidFill>
                            <a:schemeClr val="tx1">
                              <a:lumMod val="65000"/>
                              <a:lumOff val="35000"/>
                            </a:schemeClr>
                          </a:solidFill>
                          <a:latin typeface="+mn-lt"/>
                          <a:ea typeface="+mn-ea"/>
                          <a:cs typeface="+mn-ea"/>
                          <a:sym typeface="+mn-lt"/>
                        </a:rPr>
                        <a:t>银行贷款</a:t>
                      </a:r>
                    </a:p>
                  </a:txBody>
                  <a:tcPr>
                    <a:solidFill>
                      <a:srgbClr val="ACD8D4"/>
                    </a:solidFill>
                  </a:tcPr>
                </a:tc>
                <a:tc>
                  <a:txBody>
                    <a:bodyPr vert="horz" wrap="square"/>
                    <a:lstStyle/>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不影响公司股权结构</a:t>
                      </a:r>
                      <a:r>
                        <a:rPr altLang="zh-CN" b="0" lang="en-US" sz="1200">
                          <a:solidFill>
                            <a:schemeClr val="tx1">
                              <a:lumMod val="65000"/>
                              <a:lumOff val="35000"/>
                            </a:schemeClr>
                          </a:solidFill>
                          <a:latin typeface="+mn-lt"/>
                          <a:ea typeface="+mn-ea"/>
                          <a:cs typeface="+mn-ea"/>
                          <a:sym typeface="+mn-lt"/>
                        </a:rPr>
                        <a:t>;</a:t>
                      </a:r>
                    </a:p>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不参与公司经营管理</a:t>
                      </a:r>
                      <a:r>
                        <a:rPr altLang="zh-CN" b="0" lang="en-US" sz="1200">
                          <a:solidFill>
                            <a:schemeClr val="tx1">
                              <a:lumMod val="65000"/>
                              <a:lumOff val="35000"/>
                            </a:schemeClr>
                          </a:solidFill>
                          <a:latin typeface="+mn-lt"/>
                          <a:ea typeface="+mn-ea"/>
                          <a:cs typeface="+mn-ea"/>
                          <a:sym typeface="+mn-lt"/>
                        </a:rPr>
                        <a:t>;</a:t>
                      </a:r>
                    </a:p>
                    <a:p>
                      <a:pPr indent="-285750" marL="2857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偿还本息固定</a:t>
                      </a:r>
                    </a:p>
                  </a:txBody>
                  <a:tcPr>
                    <a:solidFill>
                      <a:srgbClr val="ACD8D4"/>
                    </a:solidFill>
                  </a:tcPr>
                </a:tc>
                <a:tc>
                  <a:txBody>
                    <a:bodyPr vert="horz" wrap="square"/>
                    <a:lstStyle/>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利息成本高</a:t>
                      </a:r>
                      <a:r>
                        <a:rPr altLang="zh-CN" b="0" lang="en-US" sz="1200">
                          <a:solidFill>
                            <a:schemeClr val="tx1">
                              <a:lumMod val="65000"/>
                              <a:lumOff val="35000"/>
                            </a:schemeClr>
                          </a:solidFill>
                          <a:latin typeface="+mn-lt"/>
                          <a:ea typeface="+mn-ea"/>
                          <a:cs typeface="+mn-ea"/>
                          <a:sym typeface="+mn-lt"/>
                        </a:rPr>
                        <a:t>;</a:t>
                      </a:r>
                    </a:p>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中小企业信用担保较差</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融资难</a:t>
                      </a:r>
                    </a:p>
                  </a:txBody>
                  <a:tcPr>
                    <a:solidFill>
                      <a:srgbClr val="ACD8D4"/>
                    </a:solidFill>
                  </a:tcPr>
                </a:tc>
                <a:extLst>
                  <a:ext uri="{0D108BD9-81ED-4DB2-BD59-A6C34878D82A}">
                    <a16:rowId xmlns:a16="http://schemas.microsoft.com/office/drawing/2014/main" val="1123977525"/>
                  </a:ext>
                </a:extLst>
              </a:tr>
              <a:tr h="759881">
                <a:tc vMerge="1">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endParaRPr altLang="en-US" lang="zh-CN"/>
                    </a:p>
                  </a:txBody>
                  <a:tcPr anchor="ctr"/>
                </a:tc>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b="0" lang="zh-CN" sz="1200">
                          <a:solidFill>
                            <a:schemeClr val="tx1">
                              <a:lumMod val="65000"/>
                              <a:lumOff val="35000"/>
                            </a:schemeClr>
                          </a:solidFill>
                          <a:latin typeface="+mn-lt"/>
                          <a:ea typeface="+mn-ea"/>
                          <a:cs typeface="+mn-ea"/>
                          <a:sym typeface="+mn-lt"/>
                        </a:rPr>
                        <a:t>资本市场</a:t>
                      </a:r>
                    </a:p>
                  </a:txBody>
                  <a:tcPr>
                    <a:solidFill>
                      <a:srgbClr val="D5EBE9"/>
                    </a:solidFill>
                  </a:tcPr>
                </a:tc>
                <a:tc>
                  <a:txBody>
                    <a:bodyPr vert="horz" wrap="square"/>
                    <a:lstStyle/>
                    <a:p>
                      <a:pPr algn="l" defTabSz="914400" eaLnBrk="1" fontAlgn="auto" hangingPunct="1" indent="-285750" latinLnBrk="0" lvl="0" marL="285750" marR="0" rtl="0">
                        <a:lnSpc>
                          <a:spcPct val="100000"/>
                        </a:lnSpc>
                        <a:spcBef>
                          <a:spcPct val="0"/>
                        </a:spcBef>
                        <a:spcAft>
                          <a:spcPct val="0"/>
                        </a:spcAft>
                        <a:buClrTx/>
                        <a:buSzTx/>
                        <a:buFont charset="0" panose="020b0604020202020204" pitchFamily="34" typeface="Arial"/>
                        <a:buChar char="•"/>
                        <a:defRPr/>
                      </a:pPr>
                      <a:r>
                        <a:rPr altLang="en-US" b="0" baseline="0" cap="none" kern="1200" kumimoji="0" lang="zh-CN" noProof="0" normalizeH="0" spc="0" strike="noStrike" sz="1200" u="none">
                          <a:ln>
                            <a:noFill/>
                          </a:ln>
                          <a:solidFill>
                            <a:schemeClr val="tx1">
                              <a:lumMod val="65000"/>
                              <a:lumOff val="35000"/>
                            </a:schemeClr>
                          </a:solidFill>
                          <a:effectLst/>
                          <a:uLnTx/>
                          <a:uFillTx/>
                          <a:latin typeface="+mn-lt"/>
                          <a:ea typeface="+mn-ea"/>
                          <a:cs typeface="+mn-ea"/>
                          <a:sym typeface="+mn-lt"/>
                        </a:rPr>
                        <a:t>融资量大</a:t>
                      </a:r>
                      <a:r>
                        <a:rPr altLang="zh-CN" b="0" baseline="0" cap="none" kern="1200" kumimoji="0" lang="en-US" noProof="0" normalizeH="0" spc="0" strike="noStrike" sz="1200" u="none">
                          <a:ln>
                            <a:noFill/>
                          </a:ln>
                          <a:solidFill>
                            <a:schemeClr val="tx1">
                              <a:lumMod val="65000"/>
                              <a:lumOff val="35000"/>
                            </a:schemeClr>
                          </a:solidFill>
                          <a:effectLst/>
                          <a:uLnTx/>
                          <a:uFillTx/>
                          <a:latin typeface="+mn-lt"/>
                          <a:ea typeface="+mn-ea"/>
                          <a:cs typeface="+mn-ea"/>
                          <a:sym typeface="+mn-lt"/>
                        </a:rPr>
                        <a:t>,</a:t>
                      </a:r>
                      <a:r>
                        <a:rPr altLang="en-US" b="0" baseline="0" cap="none" kern="1200" kumimoji="0" lang="zh-CN" noProof="0" normalizeH="0" spc="0" strike="noStrike" sz="1200" u="none">
                          <a:ln>
                            <a:noFill/>
                          </a:ln>
                          <a:solidFill>
                            <a:schemeClr val="tx1">
                              <a:lumMod val="65000"/>
                              <a:lumOff val="35000"/>
                            </a:schemeClr>
                          </a:solidFill>
                          <a:effectLst/>
                          <a:uLnTx/>
                          <a:uFillTx/>
                          <a:latin typeface="+mn-lt"/>
                          <a:ea typeface="+mn-ea"/>
                          <a:cs typeface="+mn-ea"/>
                          <a:sym typeface="+mn-lt"/>
                        </a:rPr>
                        <a:t>不涉及负债</a:t>
                      </a:r>
                      <a:r>
                        <a:rPr altLang="zh-CN" b="0" baseline="0" cap="none" kern="1200" kumimoji="0" lang="en-US" noProof="0" normalizeH="0" spc="0" strike="noStrike" sz="1200" u="none">
                          <a:ln>
                            <a:noFill/>
                          </a:ln>
                          <a:solidFill>
                            <a:schemeClr val="tx1">
                              <a:lumMod val="65000"/>
                              <a:lumOff val="35000"/>
                            </a:schemeClr>
                          </a:solidFill>
                          <a:effectLst/>
                          <a:uLnTx/>
                          <a:uFillTx/>
                          <a:latin typeface="+mn-lt"/>
                          <a:ea typeface="+mn-ea"/>
                          <a:cs typeface="+mn-ea"/>
                          <a:sym typeface="+mn-lt"/>
                        </a:rPr>
                        <a:t>;</a:t>
                      </a:r>
                    </a:p>
                    <a:p>
                      <a:pPr algn="l" defTabSz="914400" eaLnBrk="1" fontAlgn="auto" hangingPunct="1" indent="-285750" latinLnBrk="0" lvl="0" marL="285750" marR="0" rtl="0">
                        <a:lnSpc>
                          <a:spcPct val="100000"/>
                        </a:lnSpc>
                        <a:spcBef>
                          <a:spcPct val="0"/>
                        </a:spcBef>
                        <a:spcAft>
                          <a:spcPct val="0"/>
                        </a:spcAft>
                        <a:buClrTx/>
                        <a:buSzTx/>
                        <a:buFont charset="0" panose="020b0604020202020204" pitchFamily="34" typeface="Arial"/>
                        <a:buChar char="•"/>
                        <a:defRPr/>
                      </a:pPr>
                      <a:r>
                        <a:rPr altLang="en-US" b="0" baseline="0" cap="none" kern="1200" kumimoji="0" lang="zh-CN" noProof="0" normalizeH="0" spc="0" strike="noStrike" sz="1200" u="none">
                          <a:ln>
                            <a:noFill/>
                          </a:ln>
                          <a:solidFill>
                            <a:schemeClr val="tx1">
                              <a:lumMod val="65000"/>
                              <a:lumOff val="35000"/>
                            </a:schemeClr>
                          </a:solidFill>
                          <a:effectLst/>
                          <a:uLnTx/>
                          <a:uFillTx/>
                          <a:latin typeface="+mn-lt"/>
                          <a:ea typeface="+mn-ea"/>
                          <a:cs typeface="+mn-ea"/>
                          <a:sym typeface="+mn-lt"/>
                        </a:rPr>
                        <a:t>流动性强</a:t>
                      </a:r>
                      <a:r>
                        <a:rPr altLang="zh-CN" b="0" baseline="0" cap="none" kern="1200" kumimoji="0" lang="en-US" noProof="0" normalizeH="0" spc="0" strike="noStrike" sz="1200" u="none">
                          <a:ln>
                            <a:noFill/>
                          </a:ln>
                          <a:solidFill>
                            <a:schemeClr val="tx1">
                              <a:lumMod val="65000"/>
                              <a:lumOff val="35000"/>
                            </a:schemeClr>
                          </a:solidFill>
                          <a:effectLst/>
                          <a:uLnTx/>
                          <a:uFillTx/>
                          <a:latin typeface="+mn-lt"/>
                          <a:ea typeface="+mn-ea"/>
                          <a:cs typeface="+mn-ea"/>
                          <a:sym typeface="+mn-lt"/>
                        </a:rPr>
                        <a:t>;</a:t>
                      </a:r>
                    </a:p>
                    <a:p>
                      <a:pPr algn="l" defTabSz="914400" eaLnBrk="1" fontAlgn="auto" hangingPunct="1" indent="-285750" latinLnBrk="0" lvl="0" marL="285750" marR="0" rtl="0">
                        <a:lnSpc>
                          <a:spcPct val="100000"/>
                        </a:lnSpc>
                        <a:spcBef>
                          <a:spcPct val="0"/>
                        </a:spcBef>
                        <a:spcAft>
                          <a:spcPct val="0"/>
                        </a:spcAft>
                        <a:buClrTx/>
                        <a:buSzTx/>
                        <a:buFont charset="0" panose="020b0604020202020204" pitchFamily="34" typeface="Arial"/>
                        <a:buChar char="•"/>
                        <a:defRPr/>
                      </a:pPr>
                      <a:r>
                        <a:rPr altLang="en-US" b="0" baseline="0" cap="none" kern="1200" kumimoji="0" lang="zh-CN" noProof="0" normalizeH="0" spc="0" strike="noStrike" sz="1200" u="none">
                          <a:ln>
                            <a:noFill/>
                          </a:ln>
                          <a:solidFill>
                            <a:schemeClr val="tx1">
                              <a:lumMod val="65000"/>
                              <a:lumOff val="35000"/>
                            </a:schemeClr>
                          </a:solidFill>
                          <a:effectLst/>
                          <a:uLnTx/>
                          <a:uFillTx/>
                          <a:latin typeface="+mn-lt"/>
                          <a:ea typeface="+mn-ea"/>
                          <a:cs typeface="+mn-ea"/>
                          <a:sym typeface="+mn-lt"/>
                        </a:rPr>
                        <a:t>可扩大公司知名度和声誉</a:t>
                      </a:r>
                      <a:endParaRPr altLang="en-US" b="0" baseline="0" cap="none" i="0" kern="1200" kumimoji="0" lang="zh-CN" noProof="0" normalizeH="0" spc="0" strike="noStrike" sz="1200" u="none">
                        <a:ln>
                          <a:noFill/>
                        </a:ln>
                        <a:solidFill>
                          <a:schemeClr val="tx1">
                            <a:lumMod val="65000"/>
                            <a:lumOff val="35000"/>
                          </a:schemeClr>
                        </a:solidFill>
                        <a:effectLst/>
                        <a:uLnTx/>
                        <a:uFillTx/>
                        <a:latin typeface="+mn-lt"/>
                        <a:ea typeface="+mn-ea"/>
                        <a:cs typeface="+mn-ea"/>
                        <a:sym typeface="+mn-lt"/>
                      </a:endParaRPr>
                    </a:p>
                  </a:txBody>
                  <a:tcPr>
                    <a:solidFill>
                      <a:srgbClr val="D5EBE9"/>
                    </a:solidFill>
                  </a:tcPr>
                </a:tc>
                <a:tc>
                  <a:txBody>
                    <a:bodyPr vert="horz" wrap="square"/>
                    <a:lstStyle/>
                    <a:p>
                      <a:pPr indent="-171450" marL="171450">
                        <a:buFont charset="0" panose="020b0604020202020204" pitchFamily="34" typeface="Arial"/>
                        <a:buChar char="•"/>
                      </a:pPr>
                      <a:r>
                        <a:rPr altLang="en-US" b="0" lang="zh-CN" sz="1200">
                          <a:solidFill>
                            <a:schemeClr val="tx1">
                              <a:lumMod val="65000"/>
                              <a:lumOff val="35000"/>
                            </a:schemeClr>
                          </a:solidFill>
                          <a:latin typeface="+mn-lt"/>
                          <a:ea typeface="+mn-ea"/>
                          <a:cs typeface="+mn-ea"/>
                          <a:sym typeface="+mn-lt"/>
                        </a:rPr>
                        <a:t>审批程序复杂</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发行成本高</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监管严格</a:t>
                      </a:r>
                      <a:r>
                        <a:rPr altLang="zh-CN" b="0" lang="en-US" sz="1200">
                          <a:solidFill>
                            <a:schemeClr val="tx1">
                              <a:lumMod val="65000"/>
                              <a:lumOff val="35000"/>
                            </a:schemeClr>
                          </a:solidFill>
                          <a:latin typeface="+mn-lt"/>
                          <a:ea typeface="+mn-ea"/>
                          <a:cs typeface="+mn-ea"/>
                          <a:sym typeface="+mn-lt"/>
                        </a:rPr>
                        <a:t>,</a:t>
                      </a:r>
                      <a:r>
                        <a:rPr altLang="en-US" b="0" lang="zh-CN" sz="1200">
                          <a:solidFill>
                            <a:schemeClr val="tx1">
                              <a:lumMod val="65000"/>
                              <a:lumOff val="35000"/>
                            </a:schemeClr>
                          </a:solidFill>
                          <a:latin typeface="+mn-lt"/>
                          <a:ea typeface="+mn-ea"/>
                          <a:cs typeface="+mn-ea"/>
                          <a:sym typeface="+mn-lt"/>
                        </a:rPr>
                        <a:t>信息透明度高</a:t>
                      </a:r>
                    </a:p>
                    <a:p>
                      <a:endParaRPr altLang="en-US" b="0" lang="zh-CN" sz="1200">
                        <a:solidFill>
                          <a:schemeClr val="tx1">
                            <a:lumMod val="65000"/>
                            <a:lumOff val="35000"/>
                          </a:schemeClr>
                        </a:solidFill>
                        <a:latin typeface="+mn-lt"/>
                        <a:ea typeface="+mn-ea"/>
                        <a:cs typeface="+mn-ea"/>
                        <a:sym typeface="+mn-lt"/>
                      </a:endParaRPr>
                    </a:p>
                  </a:txBody>
                  <a:tcPr>
                    <a:solidFill>
                      <a:srgbClr val="D5EBE9"/>
                    </a:solidFill>
                  </a:tcPr>
                </a:tc>
                <a:extLst>
                  <a:ext uri="{0D108BD9-81ED-4DB2-BD59-A6C34878D82A}">
                    <a16:rowId xmlns:a16="http://schemas.microsoft.com/office/drawing/2014/main" val="966725836"/>
                  </a:ext>
                </a:extLst>
              </a:tr>
            </a:tbl>
          </a:graphicData>
        </a:graphic>
      </p:graphicFrame>
    </p:spTree>
    <p:custDataLst>
      <p:tags r:id="rId2"/>
    </p:custDataLst>
    <p:extLst>
      <p:ext uri="{BB962C8B-B14F-4D97-AF65-F5344CB8AC3E}">
        <p14:creationId val="407874135"/>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500" id="7"/>
                                        <p:tgtEl>
                                          <p:spTgt spid="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1">
                                  <p:stCondLst>
                                    <p:cond delay="0"/>
                                  </p:stCondLst>
                                  <p:childTnLst>
                                    <p:set>
                                      <p:cBhvr>
                                        <p:cTn dur="1" fill="hold" id="11">
                                          <p:stCondLst>
                                            <p:cond delay="0"/>
                                          </p:stCondLst>
                                        </p:cTn>
                                        <p:tgtEl>
                                          <p:spTgt spid="10"/>
                                        </p:tgtEl>
                                        <p:attrNameLst>
                                          <p:attrName>style.visibility</p:attrName>
                                        </p:attrNameLst>
                                      </p:cBhvr>
                                      <p:to>
                                        <p:strVal val="visible"/>
                                      </p:to>
                                    </p:set>
                                    <p:animEffect filter="wipe(up)" transition="in">
                                      <p:cBhvr>
                                        <p:cTn dur="500" id="12"/>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 name="文本框 2">
            <a:extLst>
              <a:ext uri="{FF2B5EF4-FFF2-40B4-BE49-F238E27FC236}">
                <a16:creationId xmlns:a16="http://schemas.microsoft.com/office/drawing/2014/main" id="{33F6428F-8EF0-4468-AFCD-91A76A89F044}"/>
              </a:ext>
            </a:extLst>
          </p:cNvPr>
          <p:cNvSpPr txBox="1"/>
          <p:nvPr/>
        </p:nvSpPr>
        <p:spPr>
          <a:xfrm>
            <a:off x="1201480" y="2510943"/>
            <a:ext cx="1477926" cy="822960"/>
          </a:xfrm>
          <a:prstGeom prst="rect">
            <a:avLst/>
          </a:prstGeom>
          <a:noFill/>
        </p:spPr>
        <p:txBody>
          <a:bodyPr rtlCol="0" wrap="square">
            <a:spAutoFit/>
          </a:bodyPr>
          <a:lstStyle/>
          <a:p>
            <a:r>
              <a:rPr altLang="en-US" lang="zh-CN" sz="4800">
                <a:solidFill>
                  <a:srgbClr val="6FBCB4"/>
                </a:solidFill>
                <a:cs typeface="+mn-ea"/>
                <a:sym typeface="+mn-lt"/>
              </a:rPr>
              <a:t>目录</a:t>
            </a:r>
          </a:p>
        </p:txBody>
      </p:sp>
      <p:sp>
        <p:nvSpPr>
          <p:cNvPr id="4" name="文本框 3">
            <a:extLst>
              <a:ext uri="{FF2B5EF4-FFF2-40B4-BE49-F238E27FC236}">
                <a16:creationId xmlns:a16="http://schemas.microsoft.com/office/drawing/2014/main" id="{1C809F91-5D3F-45CB-94FD-749AE4644684}"/>
              </a:ext>
            </a:extLst>
          </p:cNvPr>
          <p:cNvSpPr txBox="1"/>
          <p:nvPr/>
        </p:nvSpPr>
        <p:spPr>
          <a:xfrm>
            <a:off x="710787" y="3341940"/>
            <a:ext cx="2597888" cy="579120"/>
          </a:xfrm>
          <a:prstGeom prst="rect">
            <a:avLst/>
          </a:prstGeom>
          <a:noFill/>
        </p:spPr>
        <p:txBody>
          <a:bodyPr rtlCol="0" wrap="square">
            <a:spAutoFit/>
          </a:bodyPr>
          <a:lstStyle/>
          <a:p>
            <a:r>
              <a:rPr altLang="zh-CN" b="1" lang="en-US" sz="3200">
                <a:solidFill>
                  <a:srgbClr val="6FBCB4"/>
                </a:solidFill>
                <a:cs typeface="+mn-ea"/>
                <a:sym typeface="+mn-lt"/>
              </a:rPr>
              <a:t>CONTENTS</a:t>
            </a:r>
          </a:p>
        </p:txBody>
      </p:sp>
      <p:grpSp>
        <p:nvGrpSpPr>
          <p:cNvPr id="9" name="组合 8">
            <a:extLst>
              <a:ext uri="{FF2B5EF4-FFF2-40B4-BE49-F238E27FC236}">
                <a16:creationId xmlns:a16="http://schemas.microsoft.com/office/drawing/2014/main" id="{E86BA23D-E8D2-4F12-B6CF-F77AFA6A028C}"/>
              </a:ext>
            </a:extLst>
          </p:cNvPr>
          <p:cNvGrpSpPr/>
          <p:nvPr/>
        </p:nvGrpSpPr>
        <p:grpSpPr>
          <a:xfrm>
            <a:off x="4120402" y="1086980"/>
            <a:ext cx="5139464" cy="711618"/>
            <a:chOff x="5240364" y="1012547"/>
            <a:chExt cx="5139464" cy="711618"/>
          </a:xfrm>
        </p:grpSpPr>
        <p:sp>
          <p:nvSpPr>
            <p:cNvPr id="5" name="矩形: 圆角 4">
              <a:extLst>
                <a:ext uri="{FF2B5EF4-FFF2-40B4-BE49-F238E27FC236}">
                  <a16:creationId xmlns:a16="http://schemas.microsoft.com/office/drawing/2014/main" id="{34D70BA2-3769-4212-8CD7-14E50A511ED5}"/>
                </a:ext>
              </a:extLst>
            </p:cNvPr>
            <p:cNvSpPr/>
            <p:nvPr/>
          </p:nvSpPr>
          <p:spPr>
            <a:xfrm>
              <a:off x="6096000" y="1063257"/>
              <a:ext cx="2059172" cy="610200"/>
            </a:xfrm>
            <a:prstGeom prst="round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弦形 5">
              <a:extLst>
                <a:ext uri="{FF2B5EF4-FFF2-40B4-BE49-F238E27FC236}">
                  <a16:creationId xmlns:a16="http://schemas.microsoft.com/office/drawing/2014/main" id="{40A904FC-EB1F-4FB9-BEE4-4876C224B810}"/>
                </a:ext>
              </a:extLst>
            </p:cNvPr>
            <p:cNvSpPr/>
            <p:nvPr/>
          </p:nvSpPr>
          <p:spPr>
            <a:xfrm rot="1349320">
              <a:off x="5255507" y="1012547"/>
              <a:ext cx="732237" cy="711618"/>
            </a:xfrm>
            <a:prstGeom prst="chord">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文本框 6">
              <a:extLst>
                <a:ext uri="{FF2B5EF4-FFF2-40B4-BE49-F238E27FC236}">
                  <a16:creationId xmlns:a16="http://schemas.microsoft.com/office/drawing/2014/main" id="{2958AF5B-8732-47E6-AC05-42D9FC6333F8}"/>
                </a:ext>
              </a:extLst>
            </p:cNvPr>
            <p:cNvSpPr txBox="1"/>
            <p:nvPr/>
          </p:nvSpPr>
          <p:spPr>
            <a:xfrm>
              <a:off x="5240364" y="1137524"/>
              <a:ext cx="790351" cy="457200"/>
            </a:xfrm>
            <a:prstGeom prst="rect">
              <a:avLst/>
            </a:prstGeom>
            <a:noFill/>
          </p:spPr>
          <p:txBody>
            <a:bodyPr rtlCol="0" wrap="square">
              <a:spAutoFit/>
            </a:bodyPr>
            <a:lstStyle/>
            <a:p>
              <a:r>
                <a:rPr altLang="zh-CN" b="1" lang="en-US" sz="2400">
                  <a:solidFill>
                    <a:schemeClr val="bg1"/>
                  </a:solidFill>
                  <a:cs typeface="+mn-ea"/>
                  <a:sym typeface="+mn-lt"/>
                </a:rPr>
                <a:t>01</a:t>
              </a:r>
            </a:p>
          </p:txBody>
        </p:sp>
        <p:sp>
          <p:nvSpPr>
            <p:cNvPr id="8" name="文本框 7">
              <a:extLst>
                <a:ext uri="{FF2B5EF4-FFF2-40B4-BE49-F238E27FC236}">
                  <a16:creationId xmlns:a16="http://schemas.microsoft.com/office/drawing/2014/main" id="{4DEB1189-5DB8-4775-A205-3BC7E514C188}"/>
                </a:ext>
              </a:extLst>
            </p:cNvPr>
            <p:cNvSpPr txBox="1"/>
            <p:nvPr/>
          </p:nvSpPr>
          <p:spPr>
            <a:xfrm>
              <a:off x="6254398" y="1075967"/>
              <a:ext cx="4125431" cy="579120"/>
            </a:xfrm>
            <a:prstGeom prst="rect">
              <a:avLst/>
            </a:prstGeom>
            <a:noFill/>
          </p:spPr>
          <p:txBody>
            <a:bodyPr rtlCol="0" wrap="square">
              <a:spAutoFit/>
            </a:bodyPr>
            <a:lstStyle/>
            <a:p>
              <a:r>
                <a:rPr altLang="en-US" lang="zh-CN" sz="3200">
                  <a:solidFill>
                    <a:schemeClr val="bg1"/>
                  </a:solidFill>
                  <a:cs typeface="+mn-ea"/>
                  <a:sym typeface="+mn-lt"/>
                </a:rPr>
                <a:t>融资渠道</a:t>
              </a:r>
            </a:p>
          </p:txBody>
        </p:sp>
      </p:grpSp>
      <p:grpSp>
        <p:nvGrpSpPr>
          <p:cNvPr id="24" name="组合 23">
            <a:extLst>
              <a:ext uri="{FF2B5EF4-FFF2-40B4-BE49-F238E27FC236}">
                <a16:creationId xmlns:a16="http://schemas.microsoft.com/office/drawing/2014/main" id="{69DCB29C-2F8B-4E30-8C19-7AEAFFAF1FFE}"/>
              </a:ext>
            </a:extLst>
          </p:cNvPr>
          <p:cNvGrpSpPr/>
          <p:nvPr/>
        </p:nvGrpSpPr>
        <p:grpSpPr>
          <a:xfrm>
            <a:off x="4132251" y="1954877"/>
            <a:ext cx="5127615" cy="711618"/>
            <a:chOff x="5252213" y="1012547"/>
            <a:chExt cx="5127615" cy="711618"/>
          </a:xfrm>
        </p:grpSpPr>
        <p:sp>
          <p:nvSpPr>
            <p:cNvPr id="25" name="矩形: 圆角 24">
              <a:extLst>
                <a:ext uri="{FF2B5EF4-FFF2-40B4-BE49-F238E27FC236}">
                  <a16:creationId xmlns:a16="http://schemas.microsoft.com/office/drawing/2014/main" id="{317FED07-3B0F-49F3-9846-631258B45E91}"/>
                </a:ext>
              </a:extLst>
            </p:cNvPr>
            <p:cNvSpPr/>
            <p:nvPr/>
          </p:nvSpPr>
          <p:spPr>
            <a:xfrm>
              <a:off x="6096000" y="1063257"/>
              <a:ext cx="3281916" cy="610200"/>
            </a:xfrm>
            <a:prstGeom prst="round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弦形 25">
              <a:extLst>
                <a:ext uri="{FF2B5EF4-FFF2-40B4-BE49-F238E27FC236}">
                  <a16:creationId xmlns:a16="http://schemas.microsoft.com/office/drawing/2014/main" id="{0153B2FD-2DCF-4E80-A040-378476BE9E34}"/>
                </a:ext>
              </a:extLst>
            </p:cNvPr>
            <p:cNvSpPr/>
            <p:nvPr/>
          </p:nvSpPr>
          <p:spPr>
            <a:xfrm rot="1349320">
              <a:off x="5255507" y="1012547"/>
              <a:ext cx="732237" cy="711618"/>
            </a:xfrm>
            <a:prstGeom prst="chord">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文本框 26">
              <a:extLst>
                <a:ext uri="{FF2B5EF4-FFF2-40B4-BE49-F238E27FC236}">
                  <a16:creationId xmlns:a16="http://schemas.microsoft.com/office/drawing/2014/main" id="{8E19200E-6A5A-45EB-AC27-EDE2FDC4FC97}"/>
                </a:ext>
              </a:extLst>
            </p:cNvPr>
            <p:cNvSpPr txBox="1"/>
            <p:nvPr/>
          </p:nvSpPr>
          <p:spPr>
            <a:xfrm>
              <a:off x="5252212" y="1137523"/>
              <a:ext cx="746333" cy="457200"/>
            </a:xfrm>
            <a:prstGeom prst="rect">
              <a:avLst/>
            </a:prstGeom>
            <a:noFill/>
          </p:spPr>
          <p:txBody>
            <a:bodyPr rtlCol="0" wrap="square">
              <a:spAutoFit/>
            </a:bodyPr>
            <a:lstStyle/>
            <a:p>
              <a:r>
                <a:rPr altLang="zh-CN" b="1" lang="en-US" sz="2400">
                  <a:solidFill>
                    <a:schemeClr val="bg1"/>
                  </a:solidFill>
                  <a:cs typeface="+mn-ea"/>
                  <a:sym typeface="+mn-lt"/>
                </a:rPr>
                <a:t>02</a:t>
              </a:r>
            </a:p>
          </p:txBody>
        </p:sp>
        <p:sp>
          <p:nvSpPr>
            <p:cNvPr id="28" name="文本框 27">
              <a:extLst>
                <a:ext uri="{FF2B5EF4-FFF2-40B4-BE49-F238E27FC236}">
                  <a16:creationId xmlns:a16="http://schemas.microsoft.com/office/drawing/2014/main" id="{008DCE19-C0B6-4FBA-A31B-51B87553F42F}"/>
                </a:ext>
              </a:extLst>
            </p:cNvPr>
            <p:cNvSpPr txBox="1"/>
            <p:nvPr/>
          </p:nvSpPr>
          <p:spPr>
            <a:xfrm>
              <a:off x="6254398" y="1075967"/>
              <a:ext cx="4125431" cy="579120"/>
            </a:xfrm>
            <a:prstGeom prst="rect">
              <a:avLst/>
            </a:prstGeom>
            <a:noFill/>
          </p:spPr>
          <p:txBody>
            <a:bodyPr rtlCol="0" wrap="square">
              <a:spAutoFit/>
            </a:bodyPr>
            <a:lstStyle/>
            <a:p>
              <a:r>
                <a:rPr altLang="en-US" lang="zh-CN" sz="3200">
                  <a:solidFill>
                    <a:schemeClr val="bg1"/>
                  </a:solidFill>
                  <a:cs typeface="+mn-ea"/>
                  <a:sym typeface="+mn-lt"/>
                </a:rPr>
                <a:t>企业融资的过程</a:t>
              </a:r>
            </a:p>
          </p:txBody>
        </p:sp>
      </p:grpSp>
      <p:grpSp>
        <p:nvGrpSpPr>
          <p:cNvPr id="29" name="组合 28">
            <a:extLst>
              <a:ext uri="{FF2B5EF4-FFF2-40B4-BE49-F238E27FC236}">
                <a16:creationId xmlns:a16="http://schemas.microsoft.com/office/drawing/2014/main" id="{6ABA0499-19D1-466F-8E6E-B46682097E40}"/>
              </a:ext>
            </a:extLst>
          </p:cNvPr>
          <p:cNvGrpSpPr/>
          <p:nvPr/>
        </p:nvGrpSpPr>
        <p:grpSpPr>
          <a:xfrm>
            <a:off x="4132251" y="2890570"/>
            <a:ext cx="5127615" cy="711618"/>
            <a:chOff x="5252213" y="1012547"/>
            <a:chExt cx="5127615" cy="711618"/>
          </a:xfrm>
        </p:grpSpPr>
        <p:sp>
          <p:nvSpPr>
            <p:cNvPr id="30" name="矩形: 圆角 29">
              <a:extLst>
                <a:ext uri="{FF2B5EF4-FFF2-40B4-BE49-F238E27FC236}">
                  <a16:creationId xmlns:a16="http://schemas.microsoft.com/office/drawing/2014/main" id="{CCCB5D7E-8C61-44A2-B8F2-B2E314C3AF18}"/>
                </a:ext>
              </a:extLst>
            </p:cNvPr>
            <p:cNvSpPr/>
            <p:nvPr/>
          </p:nvSpPr>
          <p:spPr>
            <a:xfrm>
              <a:off x="6096000" y="1063257"/>
              <a:ext cx="3281916" cy="610200"/>
            </a:xfrm>
            <a:prstGeom prst="round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弦形 30">
              <a:extLst>
                <a:ext uri="{FF2B5EF4-FFF2-40B4-BE49-F238E27FC236}">
                  <a16:creationId xmlns:a16="http://schemas.microsoft.com/office/drawing/2014/main" id="{834E937E-6C38-436F-B121-22D12C005B45}"/>
                </a:ext>
              </a:extLst>
            </p:cNvPr>
            <p:cNvSpPr/>
            <p:nvPr/>
          </p:nvSpPr>
          <p:spPr>
            <a:xfrm rot="1349320">
              <a:off x="5255507" y="1012547"/>
              <a:ext cx="732237" cy="711618"/>
            </a:xfrm>
            <a:prstGeom prst="chord">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文本框 31">
              <a:extLst>
                <a:ext uri="{FF2B5EF4-FFF2-40B4-BE49-F238E27FC236}">
                  <a16:creationId xmlns:a16="http://schemas.microsoft.com/office/drawing/2014/main" id="{93F73DE8-9CFB-495C-AC56-4760F2DA2387}"/>
                </a:ext>
              </a:extLst>
            </p:cNvPr>
            <p:cNvSpPr txBox="1"/>
            <p:nvPr/>
          </p:nvSpPr>
          <p:spPr>
            <a:xfrm>
              <a:off x="5252212" y="1133037"/>
              <a:ext cx="746333" cy="457200"/>
            </a:xfrm>
            <a:prstGeom prst="rect">
              <a:avLst/>
            </a:prstGeom>
            <a:noFill/>
          </p:spPr>
          <p:txBody>
            <a:bodyPr rtlCol="0" wrap="square">
              <a:spAutoFit/>
            </a:bodyPr>
            <a:lstStyle/>
            <a:p>
              <a:r>
                <a:rPr altLang="zh-CN" b="1" lang="en-US" sz="2400">
                  <a:solidFill>
                    <a:schemeClr val="bg1"/>
                  </a:solidFill>
                  <a:cs typeface="+mn-ea"/>
                  <a:sym typeface="+mn-lt"/>
                </a:rPr>
                <a:t>03</a:t>
              </a:r>
            </a:p>
          </p:txBody>
        </p:sp>
        <p:sp>
          <p:nvSpPr>
            <p:cNvPr id="33" name="文本框 32">
              <a:extLst>
                <a:ext uri="{FF2B5EF4-FFF2-40B4-BE49-F238E27FC236}">
                  <a16:creationId xmlns:a16="http://schemas.microsoft.com/office/drawing/2014/main" id="{30897D3B-3F75-4E72-90C5-D7CEE920EE9E}"/>
                </a:ext>
              </a:extLst>
            </p:cNvPr>
            <p:cNvSpPr txBox="1"/>
            <p:nvPr/>
          </p:nvSpPr>
          <p:spPr>
            <a:xfrm>
              <a:off x="6254398" y="1075967"/>
              <a:ext cx="4125431" cy="579120"/>
            </a:xfrm>
            <a:prstGeom prst="rect">
              <a:avLst/>
            </a:prstGeom>
            <a:noFill/>
          </p:spPr>
          <p:txBody>
            <a:bodyPr rtlCol="0" wrap="square">
              <a:spAutoFit/>
            </a:bodyPr>
            <a:lstStyle/>
            <a:p>
              <a:r>
                <a:rPr altLang="en-US" lang="zh-CN" sz="3200">
                  <a:solidFill>
                    <a:schemeClr val="bg1"/>
                  </a:solidFill>
                  <a:cs typeface="+mn-ea"/>
                  <a:sym typeface="+mn-lt"/>
                </a:rPr>
                <a:t>融资方式的选择</a:t>
              </a:r>
            </a:p>
          </p:txBody>
        </p:sp>
      </p:grpSp>
      <p:grpSp>
        <p:nvGrpSpPr>
          <p:cNvPr id="34" name="组合 33">
            <a:extLst>
              <a:ext uri="{FF2B5EF4-FFF2-40B4-BE49-F238E27FC236}">
                <a16:creationId xmlns:a16="http://schemas.microsoft.com/office/drawing/2014/main" id="{0E4806C7-B5EF-4E65-A51D-07484AE126DA}"/>
              </a:ext>
            </a:extLst>
          </p:cNvPr>
          <p:cNvGrpSpPr/>
          <p:nvPr/>
        </p:nvGrpSpPr>
        <p:grpSpPr>
          <a:xfrm>
            <a:off x="4120402" y="3902398"/>
            <a:ext cx="6168370" cy="711618"/>
            <a:chOff x="5240364" y="1012547"/>
            <a:chExt cx="6168370" cy="711618"/>
          </a:xfrm>
        </p:grpSpPr>
        <p:sp>
          <p:nvSpPr>
            <p:cNvPr id="35" name="矩形: 圆角 34">
              <a:extLst>
                <a:ext uri="{FF2B5EF4-FFF2-40B4-BE49-F238E27FC236}">
                  <a16:creationId xmlns:a16="http://schemas.microsoft.com/office/drawing/2014/main" id="{7358735F-464E-4BE4-9797-F7459B5062FA}"/>
                </a:ext>
              </a:extLst>
            </p:cNvPr>
            <p:cNvSpPr/>
            <p:nvPr/>
          </p:nvSpPr>
          <p:spPr>
            <a:xfrm>
              <a:off x="6095999" y="1063257"/>
              <a:ext cx="5312735" cy="610200"/>
            </a:xfrm>
            <a:prstGeom prst="round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弦形 35">
              <a:extLst>
                <a:ext uri="{FF2B5EF4-FFF2-40B4-BE49-F238E27FC236}">
                  <a16:creationId xmlns:a16="http://schemas.microsoft.com/office/drawing/2014/main" id="{415CAFC0-E20C-4C97-BC91-982D35EFDC7D}"/>
                </a:ext>
              </a:extLst>
            </p:cNvPr>
            <p:cNvSpPr/>
            <p:nvPr/>
          </p:nvSpPr>
          <p:spPr>
            <a:xfrm rot="1349320">
              <a:off x="5255507" y="1012547"/>
              <a:ext cx="732237" cy="711618"/>
            </a:xfrm>
            <a:prstGeom prst="chord">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文本框 36">
              <a:extLst>
                <a:ext uri="{FF2B5EF4-FFF2-40B4-BE49-F238E27FC236}">
                  <a16:creationId xmlns:a16="http://schemas.microsoft.com/office/drawing/2014/main" id="{1A464DC7-F8E3-40AC-A7C4-F9682F49212B}"/>
                </a:ext>
              </a:extLst>
            </p:cNvPr>
            <p:cNvSpPr txBox="1"/>
            <p:nvPr/>
          </p:nvSpPr>
          <p:spPr>
            <a:xfrm>
              <a:off x="5240364" y="1137524"/>
              <a:ext cx="653220" cy="457200"/>
            </a:xfrm>
            <a:prstGeom prst="rect">
              <a:avLst/>
            </a:prstGeom>
            <a:noFill/>
          </p:spPr>
          <p:txBody>
            <a:bodyPr rtlCol="0" wrap="square">
              <a:spAutoFit/>
            </a:bodyPr>
            <a:lstStyle/>
            <a:p>
              <a:r>
                <a:rPr altLang="zh-CN" b="1" lang="en-US" sz="2400">
                  <a:solidFill>
                    <a:schemeClr val="bg1"/>
                  </a:solidFill>
                  <a:cs typeface="+mn-ea"/>
                  <a:sym typeface="+mn-lt"/>
                </a:rPr>
                <a:t>04</a:t>
              </a:r>
            </a:p>
          </p:txBody>
        </p:sp>
        <p:sp>
          <p:nvSpPr>
            <p:cNvPr id="38" name="文本框 37">
              <a:extLst>
                <a:ext uri="{FF2B5EF4-FFF2-40B4-BE49-F238E27FC236}">
                  <a16:creationId xmlns:a16="http://schemas.microsoft.com/office/drawing/2014/main" id="{BD8EECC9-6EA3-4580-8CAA-E1C35F9D5BEE}"/>
                </a:ext>
              </a:extLst>
            </p:cNvPr>
            <p:cNvSpPr txBox="1"/>
            <p:nvPr/>
          </p:nvSpPr>
          <p:spPr>
            <a:xfrm>
              <a:off x="6254397" y="1075967"/>
              <a:ext cx="5154337" cy="579120"/>
            </a:xfrm>
            <a:prstGeom prst="rect">
              <a:avLst/>
            </a:prstGeom>
            <a:noFill/>
          </p:spPr>
          <p:txBody>
            <a:bodyPr rtlCol="0" wrap="square">
              <a:spAutoFit/>
            </a:bodyPr>
            <a:lstStyle/>
            <a:p>
              <a:r>
                <a:rPr altLang="en-US" lang="zh-CN" sz="3200">
                  <a:solidFill>
                    <a:schemeClr val="bg1"/>
                  </a:solidFill>
                  <a:cs typeface="+mn-ea"/>
                  <a:sym typeface="+mn-lt"/>
                </a:rPr>
                <a:t>创业企业融资方案策划技术</a:t>
              </a:r>
            </a:p>
          </p:txBody>
        </p:sp>
      </p:grpSp>
      <p:grpSp>
        <p:nvGrpSpPr>
          <p:cNvPr id="39" name="组合 38">
            <a:extLst>
              <a:ext uri="{FF2B5EF4-FFF2-40B4-BE49-F238E27FC236}">
                <a16:creationId xmlns:a16="http://schemas.microsoft.com/office/drawing/2014/main" id="{1CA7C9DE-3A7A-4147-88CD-E28EFA6BFAAD}"/>
              </a:ext>
            </a:extLst>
          </p:cNvPr>
          <p:cNvGrpSpPr/>
          <p:nvPr/>
        </p:nvGrpSpPr>
        <p:grpSpPr>
          <a:xfrm>
            <a:off x="4159548" y="4833720"/>
            <a:ext cx="6158099" cy="711618"/>
            <a:chOff x="5250635" y="1012547"/>
            <a:chExt cx="6158099" cy="711618"/>
          </a:xfrm>
        </p:grpSpPr>
        <p:sp>
          <p:nvSpPr>
            <p:cNvPr id="40" name="矩形: 圆角 39">
              <a:extLst>
                <a:ext uri="{FF2B5EF4-FFF2-40B4-BE49-F238E27FC236}">
                  <a16:creationId xmlns:a16="http://schemas.microsoft.com/office/drawing/2014/main" id="{26D868A2-1483-4ED1-B9F6-8289D7A6B38E}"/>
                </a:ext>
              </a:extLst>
            </p:cNvPr>
            <p:cNvSpPr/>
            <p:nvPr/>
          </p:nvSpPr>
          <p:spPr>
            <a:xfrm>
              <a:off x="6095999" y="1063257"/>
              <a:ext cx="5312735" cy="610200"/>
            </a:xfrm>
            <a:prstGeom prst="round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弦形 40">
              <a:extLst>
                <a:ext uri="{FF2B5EF4-FFF2-40B4-BE49-F238E27FC236}">
                  <a16:creationId xmlns:a16="http://schemas.microsoft.com/office/drawing/2014/main" id="{24B1203C-F6D9-414F-8FC1-02D9F4F0312C}"/>
                </a:ext>
              </a:extLst>
            </p:cNvPr>
            <p:cNvSpPr/>
            <p:nvPr/>
          </p:nvSpPr>
          <p:spPr>
            <a:xfrm rot="1349320">
              <a:off x="5255507" y="1012547"/>
              <a:ext cx="732237" cy="711618"/>
            </a:xfrm>
            <a:prstGeom prst="chord">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文本框 41">
              <a:extLst>
                <a:ext uri="{FF2B5EF4-FFF2-40B4-BE49-F238E27FC236}">
                  <a16:creationId xmlns:a16="http://schemas.microsoft.com/office/drawing/2014/main" id="{BFFB9D00-932F-45D7-AE6E-7EB23274D5CD}"/>
                </a:ext>
              </a:extLst>
            </p:cNvPr>
            <p:cNvSpPr txBox="1"/>
            <p:nvPr/>
          </p:nvSpPr>
          <p:spPr>
            <a:xfrm>
              <a:off x="5250635" y="1132443"/>
              <a:ext cx="717458" cy="457200"/>
            </a:xfrm>
            <a:prstGeom prst="rect">
              <a:avLst/>
            </a:prstGeom>
            <a:noFill/>
          </p:spPr>
          <p:txBody>
            <a:bodyPr rtlCol="0" wrap="square">
              <a:spAutoFit/>
            </a:bodyPr>
            <a:lstStyle/>
            <a:p>
              <a:r>
                <a:rPr altLang="zh-CN" b="1" lang="en-US" sz="2400">
                  <a:solidFill>
                    <a:schemeClr val="bg1"/>
                  </a:solidFill>
                  <a:cs typeface="+mn-ea"/>
                  <a:sym typeface="+mn-lt"/>
                </a:rPr>
                <a:t>05</a:t>
              </a:r>
            </a:p>
          </p:txBody>
        </p:sp>
        <p:sp>
          <p:nvSpPr>
            <p:cNvPr id="43" name="文本框 42">
              <a:extLst>
                <a:ext uri="{FF2B5EF4-FFF2-40B4-BE49-F238E27FC236}">
                  <a16:creationId xmlns:a16="http://schemas.microsoft.com/office/drawing/2014/main" id="{4A4C1CB4-C04C-4CA9-B7D5-F932DC795F53}"/>
                </a:ext>
              </a:extLst>
            </p:cNvPr>
            <p:cNvSpPr txBox="1"/>
            <p:nvPr/>
          </p:nvSpPr>
          <p:spPr>
            <a:xfrm>
              <a:off x="6254397" y="1075966"/>
              <a:ext cx="5154337" cy="579120"/>
            </a:xfrm>
            <a:prstGeom prst="rect">
              <a:avLst/>
            </a:prstGeom>
            <a:noFill/>
          </p:spPr>
          <p:txBody>
            <a:bodyPr rtlCol="0" wrap="square">
              <a:spAutoFit/>
            </a:bodyPr>
            <a:lstStyle/>
            <a:p>
              <a:r>
                <a:rPr altLang="en-US" lang="zh-CN" sz="3200">
                  <a:solidFill>
                    <a:schemeClr val="bg1"/>
                  </a:solidFill>
                  <a:cs typeface="+mn-ea"/>
                  <a:sym typeface="+mn-lt"/>
                </a:rPr>
                <a:t>创业企业融资能力提升技术</a:t>
              </a:r>
            </a:p>
          </p:txBody>
        </p:sp>
      </p:grpSp>
      <p:sp>
        <p:nvSpPr>
          <p:cNvPr id="10" name="文本框 9"/>
          <p:cNvSpPr txBox="1"/>
          <p:nvPr/>
        </p:nvSpPr>
        <p:spPr>
          <a:xfrm>
            <a:off x="1402672" y="1287262"/>
            <a:ext cx="2201662" cy="457200"/>
          </a:xfrm>
          <a:prstGeom prst="rect">
            <a:avLst/>
          </a:prstGeom>
          <a:noFill/>
        </p:spPr>
        <p:txBody>
          <a:bodyPr rtlCol="0" wrap="square">
            <a:spAutoFit/>
          </a:bodyPr>
          <a:lstStyle/>
          <a:p>
            <a:r>
              <a:rPr altLang="zh-CN" lang="en-US" sz="1200">
                <a:solidFill>
                  <a:srgbClr val="FFFFFF"/>
                </a:solidFill>
              </a:rPr>
              <a:t>https://www.youyedoc.com/</a:t>
            </a:r>
          </a:p>
        </p:txBody>
      </p:sp>
    </p:spTree>
    <p:extLst>
      <p:ext uri="{BB962C8B-B14F-4D97-AF65-F5344CB8AC3E}">
        <p14:creationId val="109984020"/>
      </p:ext>
    </p:extLst>
  </p:cSld>
  <p:clrMapOvr>
    <a:masterClrMapping/>
  </p:clrMapOvr>
  <mc:AlternateContent>
    <mc:Choice Requires="p14">
      <p:transition advClick="0" p14:dur="1600" spd="slow">
        <p14:conveyor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500" id="7"/>
                                        <p:tgtEl>
                                          <p:spTgt spid="3"/>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fade" transition="in">
                                      <p:cBhvr>
                                        <p:cTn dur="500" id="10"/>
                                        <p:tgtEl>
                                          <p:spTgt spid="4"/>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2" presetSubtype="8">
                                  <p:stCondLst>
                                    <p:cond delay="0"/>
                                  </p:stCondLst>
                                  <p:childTnLst>
                                    <p:set>
                                      <p:cBhvr>
                                        <p:cTn dur="1" fill="hold" id="14">
                                          <p:stCondLst>
                                            <p:cond delay="0"/>
                                          </p:stCondLst>
                                        </p:cTn>
                                        <p:tgtEl>
                                          <p:spTgt spid="9"/>
                                        </p:tgtEl>
                                        <p:attrNameLst>
                                          <p:attrName>style.visibility</p:attrName>
                                        </p:attrNameLst>
                                      </p:cBhvr>
                                      <p:to>
                                        <p:strVal val="visible"/>
                                      </p:to>
                                    </p:set>
                                    <p:animEffect filter="wipe(left)" transition="in">
                                      <p:cBhvr>
                                        <p:cTn dur="500" id="15"/>
                                        <p:tgtEl>
                                          <p:spTgt spid="9"/>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2" presetSubtype="8">
                                  <p:stCondLst>
                                    <p:cond delay="0"/>
                                  </p:stCondLst>
                                  <p:childTnLst>
                                    <p:set>
                                      <p:cBhvr>
                                        <p:cTn dur="1" fill="hold" id="19">
                                          <p:stCondLst>
                                            <p:cond delay="0"/>
                                          </p:stCondLst>
                                        </p:cTn>
                                        <p:tgtEl>
                                          <p:spTgt spid="24"/>
                                        </p:tgtEl>
                                        <p:attrNameLst>
                                          <p:attrName>style.visibility</p:attrName>
                                        </p:attrNameLst>
                                      </p:cBhvr>
                                      <p:to>
                                        <p:strVal val="visible"/>
                                      </p:to>
                                    </p:set>
                                    <p:animEffect filter="wipe(left)" transition="in">
                                      <p:cBhvr>
                                        <p:cTn dur="500" id="20"/>
                                        <p:tgtEl>
                                          <p:spTgt spid="24"/>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2" presetSubtype="8">
                                  <p:stCondLst>
                                    <p:cond delay="0"/>
                                  </p:stCondLst>
                                  <p:childTnLst>
                                    <p:set>
                                      <p:cBhvr>
                                        <p:cTn dur="1" fill="hold" id="24">
                                          <p:stCondLst>
                                            <p:cond delay="0"/>
                                          </p:stCondLst>
                                        </p:cTn>
                                        <p:tgtEl>
                                          <p:spTgt spid="29"/>
                                        </p:tgtEl>
                                        <p:attrNameLst>
                                          <p:attrName>style.visibility</p:attrName>
                                        </p:attrNameLst>
                                      </p:cBhvr>
                                      <p:to>
                                        <p:strVal val="visible"/>
                                      </p:to>
                                    </p:set>
                                    <p:animEffect filter="wipe(left)" transition="in">
                                      <p:cBhvr>
                                        <p:cTn dur="500" id="25"/>
                                        <p:tgtEl>
                                          <p:spTgt spid="29"/>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8">
                                  <p:stCondLst>
                                    <p:cond delay="0"/>
                                  </p:stCondLst>
                                  <p:childTnLst>
                                    <p:set>
                                      <p:cBhvr>
                                        <p:cTn dur="1" fill="hold" id="29">
                                          <p:stCondLst>
                                            <p:cond delay="0"/>
                                          </p:stCondLst>
                                        </p:cTn>
                                        <p:tgtEl>
                                          <p:spTgt spid="34"/>
                                        </p:tgtEl>
                                        <p:attrNameLst>
                                          <p:attrName>style.visibility</p:attrName>
                                        </p:attrNameLst>
                                      </p:cBhvr>
                                      <p:to>
                                        <p:strVal val="visible"/>
                                      </p:to>
                                    </p:set>
                                    <p:animEffect filter="wipe(left)" transition="in">
                                      <p:cBhvr>
                                        <p:cTn dur="500" id="30"/>
                                        <p:tgtEl>
                                          <p:spTgt spid="34"/>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2" presetSubtype="8">
                                  <p:stCondLst>
                                    <p:cond delay="0"/>
                                  </p:stCondLst>
                                  <p:childTnLst>
                                    <p:set>
                                      <p:cBhvr>
                                        <p:cTn dur="1" fill="hold" id="34">
                                          <p:stCondLst>
                                            <p:cond delay="0"/>
                                          </p:stCondLst>
                                        </p:cTn>
                                        <p:tgtEl>
                                          <p:spTgt spid="39"/>
                                        </p:tgtEl>
                                        <p:attrNameLst>
                                          <p:attrName>style.visibility</p:attrName>
                                        </p:attrNameLst>
                                      </p:cBhvr>
                                      <p:to>
                                        <p:strVal val="visible"/>
                                      </p:to>
                                    </p:set>
                                    <p:animEffect filter="wipe(left)" transition="in">
                                      <p:cBhvr>
                                        <p:cTn dur="500" id="35"/>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FC6F1F31-0590-4ACF-9319-CC4757F147C8}"/>
              </a:ext>
            </a:extLst>
          </p:cNvPr>
          <p:cNvSpPr txBox="1"/>
          <p:nvPr/>
        </p:nvSpPr>
        <p:spPr>
          <a:xfrm>
            <a:off x="1178797" y="1845196"/>
            <a:ext cx="3661144" cy="1097280"/>
          </a:xfrm>
          <a:prstGeom prst="rect">
            <a:avLst/>
          </a:prstGeom>
          <a:noFill/>
        </p:spPr>
        <p:txBody>
          <a:bodyPr rtlCol="0" wrap="square">
            <a:spAutoFit/>
          </a:bodyPr>
          <a:lstStyle/>
          <a:p>
            <a:r>
              <a:rPr altLang="zh-CN" b="1" lang="en-US" sz="6600">
                <a:solidFill>
                  <a:srgbClr val="6FBCB4"/>
                </a:solidFill>
                <a:effectLst>
                  <a:outerShdw algn="tl" blurRad="38100" dir="2700000" dist="38100">
                    <a:srgbClr val="000000">
                      <a:alpha val="43137"/>
                    </a:srgbClr>
                  </a:outerShdw>
                </a:effectLst>
                <a:cs typeface="+mn-ea"/>
                <a:sym typeface="+mn-lt"/>
              </a:rPr>
              <a:t>Part 4</a:t>
            </a:r>
          </a:p>
        </p:txBody>
      </p:sp>
      <p:grpSp>
        <p:nvGrpSpPr>
          <p:cNvPr id="13" name="组合 12">
            <a:extLst>
              <a:ext uri="{FF2B5EF4-FFF2-40B4-BE49-F238E27FC236}">
                <a16:creationId xmlns:a16="http://schemas.microsoft.com/office/drawing/2014/main" id="{645CDFD8-7708-4773-BCD2-A60400DC20F3}"/>
              </a:ext>
            </a:extLst>
          </p:cNvPr>
          <p:cNvGrpSpPr/>
          <p:nvPr/>
        </p:nvGrpSpPr>
        <p:grpSpPr>
          <a:xfrm>
            <a:off x="3971495" y="2953192"/>
            <a:ext cx="7407705" cy="781493"/>
            <a:chOff x="4704907" y="2892055"/>
            <a:chExt cx="7407705" cy="781493"/>
          </a:xfrm>
        </p:grpSpPr>
        <p:sp>
          <p:nvSpPr>
            <p:cNvPr id="11" name="箭头: 五边形 10">
              <a:extLst>
                <a:ext uri="{FF2B5EF4-FFF2-40B4-BE49-F238E27FC236}">
                  <a16:creationId xmlns:a16="http://schemas.microsoft.com/office/drawing/2014/main" id="{FBD52272-190E-4D24-AB84-565C9473AA07}"/>
                </a:ext>
              </a:extLst>
            </p:cNvPr>
            <p:cNvSpPr/>
            <p:nvPr/>
          </p:nvSpPr>
          <p:spPr>
            <a:xfrm>
              <a:off x="4704907" y="2892055"/>
              <a:ext cx="7325360" cy="781493"/>
            </a:xfrm>
            <a:prstGeom prst="homePlat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559250BD-5113-49DE-9AF7-69140BF7C9A1}"/>
                </a:ext>
              </a:extLst>
            </p:cNvPr>
            <p:cNvSpPr txBox="1"/>
            <p:nvPr/>
          </p:nvSpPr>
          <p:spPr>
            <a:xfrm>
              <a:off x="4787253" y="2893637"/>
              <a:ext cx="7325360" cy="762000"/>
            </a:xfrm>
            <a:prstGeom prst="rect">
              <a:avLst/>
            </a:prstGeom>
            <a:noFill/>
          </p:spPr>
          <p:txBody>
            <a:bodyPr rtlCol="0" wrap="square">
              <a:spAutoFit/>
            </a:bodyPr>
            <a:lstStyle/>
            <a:p>
              <a:r>
                <a:rPr altLang="en-US" lang="zh-CN" sz="4400">
                  <a:solidFill>
                    <a:schemeClr val="bg1"/>
                  </a:solidFill>
                  <a:cs typeface="+mn-ea"/>
                  <a:sym typeface="+mn-lt"/>
                </a:rPr>
                <a:t>创业企业融资方案策划技术</a:t>
              </a:r>
            </a:p>
          </p:txBody>
        </p:sp>
      </p:grpSp>
      <p:sp>
        <p:nvSpPr>
          <p:cNvPr id="14" name="文本框 13">
            <a:extLst>
              <a:ext uri="{FF2B5EF4-FFF2-40B4-BE49-F238E27FC236}">
                <a16:creationId xmlns:a16="http://schemas.microsoft.com/office/drawing/2014/main" id="{2D5631D8-CFDA-4246-B445-4560187AC84E}"/>
              </a:ext>
            </a:extLst>
          </p:cNvPr>
          <p:cNvSpPr txBox="1"/>
          <p:nvPr/>
        </p:nvSpPr>
        <p:spPr>
          <a:xfrm>
            <a:off x="4053840" y="3843713"/>
            <a:ext cx="6990080" cy="640080"/>
          </a:xfrm>
          <a:prstGeom prst="rect">
            <a:avLst/>
          </a:prstGeom>
          <a:noFill/>
        </p:spPr>
        <p:txBody>
          <a:bodyPr rtlCol="0" wrap="square">
            <a:spAutoFit/>
          </a:bodyPr>
          <a:lstStyle/>
          <a:p>
            <a:r>
              <a:rPr altLang="en-US" b="1" lang="zh-CN">
                <a:solidFill>
                  <a:schemeClr val="tx1">
                    <a:lumMod val="50000"/>
                    <a:lumOff val="50000"/>
                  </a:schemeClr>
                </a:solidFill>
                <a:cs typeface="+mn-ea"/>
                <a:sym typeface="+mn-lt"/>
              </a:rPr>
              <a:t>此处可输入辅助性文字。此处可输入辅助性文字。此处可输入辅助性文字。此处可输入辅助性文字。此处可输入辅助性文字。</a:t>
            </a:r>
          </a:p>
        </p:txBody>
      </p:sp>
    </p:spTree>
    <p:extLst>
      <p:ext uri="{BB962C8B-B14F-4D97-AF65-F5344CB8AC3E}">
        <p14:creationId val="846719236"/>
      </p:ext>
    </p:extLst>
  </p:cSld>
  <p:clrMapOvr>
    <a:masterClrMapping/>
  </p:clrMapOvr>
  <mc:AlternateContent>
    <mc:Choice Requires="p14">
      <p:transition advClick="0" p14:dur="2000" spd="slow">
        <p14:ferris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8">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additive="base">
                                        <p:cTn dur="500" fill="hold" id="12"/>
                                        <p:tgtEl>
                                          <p:spTgt spid="13"/>
                                        </p:tgtEl>
                                        <p:attrNameLst>
                                          <p:attrName>ppt_x</p:attrName>
                                        </p:attrNameLst>
                                      </p:cBhvr>
                                      <p:tavLst>
                                        <p:tav tm="0">
                                          <p:val>
                                            <p:strVal val="0-#ppt_w/2"/>
                                          </p:val>
                                        </p:tav>
                                        <p:tav tm="100000">
                                          <p:val>
                                            <p:strVal val="#ppt_x"/>
                                          </p:val>
                                        </p:tav>
                                      </p:tavLst>
                                    </p:anim>
                                    <p:anim calcmode="lin" valueType="num">
                                      <p:cBhvr additive="base">
                                        <p:cTn dur="500" fill="hold" id="13"/>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14"/>
                                        </p:tgtEl>
                                        <p:attrNameLst>
                                          <p:attrName>style.visibility</p:attrName>
                                        </p:attrNameLst>
                                      </p:cBhvr>
                                      <p:to>
                                        <p:strVal val="visible"/>
                                      </p:to>
                                    </p:set>
                                    <p:animEffect filter="fade" transition="in">
                                      <p:cBhvr>
                                        <p:cTn dur="500" id="1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4"/>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5324314" cy="640080"/>
          </a:xfrm>
          <a:prstGeom prst="rect">
            <a:avLst/>
          </a:prstGeom>
          <a:noFill/>
        </p:spPr>
        <p:txBody>
          <a:bodyPr rtlCol="0" wrap="square">
            <a:spAutoFit/>
          </a:bodyPr>
          <a:lstStyle/>
          <a:p>
            <a:r>
              <a:rPr altLang="zh-CN" lang="en-US" sz="3600">
                <a:solidFill>
                  <a:srgbClr val="6FBCB4"/>
                </a:solidFill>
                <a:cs typeface="+mn-ea"/>
                <a:sym typeface="+mn-lt"/>
              </a:rPr>
              <a:t>4-1 创业企业融资的程序</a:t>
            </a:r>
          </a:p>
        </p:txBody>
      </p:sp>
      <p:grpSp>
        <p:nvGrpSpPr>
          <p:cNvPr id="3" name="组合 2">
            <a:extLst>
              <a:ext uri="{FF2B5EF4-FFF2-40B4-BE49-F238E27FC236}">
                <a16:creationId xmlns:a16="http://schemas.microsoft.com/office/drawing/2014/main" id="{0884C237-FC86-421F-AD92-112631B2B18D}"/>
              </a:ext>
            </a:extLst>
          </p:cNvPr>
          <p:cNvGrpSpPr/>
          <p:nvPr/>
        </p:nvGrpSpPr>
        <p:grpSpPr>
          <a:xfrm>
            <a:off x="1423087" y="1955860"/>
            <a:ext cx="3414183" cy="3414183"/>
            <a:chOff x="1854626" y="1917534"/>
            <a:chExt cx="3414183" cy="3414183"/>
          </a:xfrm>
        </p:grpSpPr>
        <p:sp>
          <p:nvSpPr>
            <p:cNvPr id="12" name="空心弧 2">
              <a:extLst>
                <a:ext uri="{FF2B5EF4-FFF2-40B4-BE49-F238E27FC236}">
                  <a16:creationId xmlns:a16="http://schemas.microsoft.com/office/drawing/2014/main" id="{5697BBDC-B9A6-44E8-81D1-941B19278D41}"/>
                </a:ext>
              </a:extLst>
            </p:cNvPr>
            <p:cNvSpPr/>
            <p:nvPr/>
          </p:nvSpPr>
          <p:spPr bwMode="auto">
            <a:xfrm rot="16200000">
              <a:off x="2121325" y="2156716"/>
              <a:ext cx="2931584" cy="2931583"/>
            </a:xfrm>
            <a:custGeom>
              <a:gdLst>
                <a:gd fmla="*/ 30566242 w 21600" name="T0"/>
                <a:gd fmla="*/ 157763019 h 21600" name="T1"/>
                <a:gd fmla="*/ 18526288 w 21600" name="T2"/>
                <a:gd fmla="*/ 111903396 h 21600" name="T3"/>
                <a:gd fmla="*/ 111903447 w 21600" name="T4"/>
                <a:gd fmla="*/ 18526177 h 21600" name="T5"/>
                <a:gd fmla="*/ 205280607 w 21600" name="T6"/>
                <a:gd fmla="*/ 111903396 h 21600" name="T7"/>
                <a:gd fmla="*/ 193230270 w 21600" name="T8"/>
                <a:gd fmla="*/ 157763019 h 21600" name="T9"/>
                <a:gd fmla="*/ 209373424 w 21600" name="T10"/>
                <a:gd fmla="*/ 166870673 h 21600" name="T11"/>
                <a:gd fmla="*/ 223806895 w 21600" name="T12"/>
                <a:gd fmla="*/ 111903396 h 21600" name="T13"/>
                <a:gd fmla="*/ 111903447 w 21600" name="T14"/>
                <a:gd fmla="*/ 0 h 21600" name="T15"/>
                <a:gd fmla="*/ 0 w 21600" name="T16"/>
                <a:gd fmla="*/ 111903396 h 21600" name="T17"/>
                <a:gd fmla="*/ 14423088 w 21600" name="T18"/>
                <a:gd fmla="*/ 166870673 h 21600" name="T19"/>
                <a:gd fmla="*/ 30566242 w 21600" name="T20"/>
                <a:gd fmla="*/ 157763019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21600" name="T33"/>
                <a:gd fmla="*/ 0 h 21600" name="T34"/>
                <a:gd fmla="*/ 21600 w 21600" name="T35"/>
                <a:gd fmla="*/ 13691 h 21600"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1600" w="21600">
                  <a:moveTo>
                    <a:pt x="2950" y="15226"/>
                  </a:moveTo>
                  <a:cubicBezTo>
                    <a:pt x="2188" y="13875"/>
                    <a:pt x="1788" y="12351"/>
                    <a:pt x="1788" y="10800"/>
                  </a:cubicBezTo>
                  <a:cubicBezTo>
                    <a:pt x="1788" y="5822"/>
                    <a:pt x="5822" y="1788"/>
                    <a:pt x="10800" y="1788"/>
                  </a:cubicBezTo>
                  <a:cubicBezTo>
                    <a:pt x="15777" y="1788"/>
                    <a:pt x="19812" y="5822"/>
                    <a:pt x="19812" y="10800"/>
                  </a:cubicBezTo>
                  <a:cubicBezTo>
                    <a:pt x="19812" y="12351"/>
                    <a:pt x="19411" y="13875"/>
                    <a:pt x="18649" y="15226"/>
                  </a:cubicBezTo>
                  <a:lnTo>
                    <a:pt x="20207" y="16105"/>
                  </a:lnTo>
                  <a:cubicBezTo>
                    <a:pt x="21120" y="14486"/>
                    <a:pt x="21600" y="12658"/>
                    <a:pt x="21600" y="10800"/>
                  </a:cubicBezTo>
                  <a:cubicBezTo>
                    <a:pt x="21600" y="4835"/>
                    <a:pt x="16764" y="0"/>
                    <a:pt x="10800" y="0"/>
                  </a:cubicBezTo>
                  <a:cubicBezTo>
                    <a:pt x="4835" y="0"/>
                    <a:pt x="0" y="4835"/>
                    <a:pt x="0" y="10800"/>
                  </a:cubicBezTo>
                  <a:cubicBezTo>
                    <a:pt x="-1" y="12658"/>
                    <a:pt x="479" y="14486"/>
                    <a:pt x="1392" y="16105"/>
                  </a:cubicBezTo>
                  <a:lnTo>
                    <a:pt x="2950" y="15226"/>
                  </a:lnTo>
                  <a:close/>
                </a:path>
              </a:pathLst>
            </a:custGeom>
            <a:solidFill>
              <a:srgbClr val="ACD8D4"/>
            </a:solidFill>
            <a:ln>
              <a:noFill/>
            </a:ln>
          </p:spPr>
          <p:txBody>
            <a:bodyPr anchor="ctr"/>
            <a:lstStyle/>
            <a:p>
              <a:endParaRPr altLang="en-US" lang="zh-CN" sz="2400">
                <a:cs typeface="+mn-ea"/>
                <a:sym typeface="+mn-lt"/>
              </a:endParaRPr>
            </a:p>
          </p:txBody>
        </p:sp>
        <p:sp>
          <p:nvSpPr>
            <p:cNvPr id="13" name="空心弧 3">
              <a:extLst>
                <a:ext uri="{FF2B5EF4-FFF2-40B4-BE49-F238E27FC236}">
                  <a16:creationId xmlns:a16="http://schemas.microsoft.com/office/drawing/2014/main" id="{FCFADCB7-BAD0-436C-8FD5-C30719B36BB1}"/>
                </a:ext>
              </a:extLst>
            </p:cNvPr>
            <p:cNvSpPr/>
            <p:nvPr/>
          </p:nvSpPr>
          <p:spPr bwMode="auto">
            <a:xfrm rot="16426183">
              <a:off x="2357334" y="2394842"/>
              <a:ext cx="2432049" cy="2434167"/>
            </a:xfrm>
            <a:custGeom>
              <a:gdLst>
                <a:gd fmla="*/ 18847622 w 21600" name="T0"/>
                <a:gd fmla="*/ 55112661 h 21600" name="T1"/>
                <a:gd fmla="*/ 77009322 w 21600" name="T2"/>
                <a:gd fmla="*/ 14858644 h 21600" name="T3"/>
                <a:gd fmla="*/ 135178115 w 21600" name="T4"/>
                <a:gd fmla="*/ 55112661 h 21600" name="T5"/>
                <a:gd fmla="*/ 149048228 w 21600" name="T6"/>
                <a:gd fmla="*/ 49855030 h 21600" name="T7"/>
                <a:gd fmla="*/ 77016500 w 21600" name="T8"/>
                <a:gd fmla="*/ 0 h 21600" name="T9"/>
                <a:gd fmla="*/ 4977510 w 21600" name="T10"/>
                <a:gd fmla="*/ 49855030 h 21600" name="T11"/>
                <a:gd fmla="*/ 18847622 w 21600" name="T12"/>
                <a:gd fmla="*/ 55112661 h 21600" name="T13"/>
                <a:gd fmla="*/ 0 60000 65536" name="T14"/>
                <a:gd fmla="*/ 0 60000 65536" name="T15"/>
                <a:gd fmla="*/ 0 60000 65536" name="T16"/>
                <a:gd fmla="*/ 0 60000 65536" name="T17"/>
                <a:gd fmla="*/ 0 60000 65536" name="T18"/>
                <a:gd fmla="*/ 0 60000 65536" name="T19"/>
                <a:gd fmla="*/ 0 60000 65536" name="T20"/>
                <a:gd fmla="*/ 0 w 21600" name="T21"/>
                <a:gd fmla="*/ 0 h 21600" name="T22"/>
                <a:gd fmla="*/ 21600 w 21600" name="T23"/>
                <a:gd fmla="*/ 3969 h 21600"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21600" w="21600">
                  <a:moveTo>
                    <a:pt x="2643" y="7715"/>
                  </a:moveTo>
                  <a:cubicBezTo>
                    <a:pt x="3926" y="4323"/>
                    <a:pt x="7173" y="2080"/>
                    <a:pt x="10799" y="2080"/>
                  </a:cubicBezTo>
                  <a:cubicBezTo>
                    <a:pt x="14426" y="2079"/>
                    <a:pt x="17673" y="4323"/>
                    <a:pt x="18956" y="7715"/>
                  </a:cubicBezTo>
                  <a:lnTo>
                    <a:pt x="20901" y="6979"/>
                  </a:lnTo>
                  <a:cubicBezTo>
                    <a:pt x="19313" y="2779"/>
                    <a:pt x="15290" y="0"/>
                    <a:pt x="10800" y="0"/>
                  </a:cubicBezTo>
                  <a:cubicBezTo>
                    <a:pt x="6309" y="-1"/>
                    <a:pt x="2286" y="2779"/>
                    <a:pt x="698" y="6979"/>
                  </a:cubicBezTo>
                  <a:lnTo>
                    <a:pt x="2643" y="7715"/>
                  </a:lnTo>
                  <a:close/>
                </a:path>
              </a:pathLst>
            </a:custGeom>
            <a:solidFill>
              <a:srgbClr val="6FBCB4"/>
            </a:solidFill>
            <a:ln>
              <a:noFill/>
            </a:ln>
          </p:spPr>
          <p:txBody>
            <a:bodyPr anchor="ctr"/>
            <a:lstStyle/>
            <a:p>
              <a:endParaRPr altLang="en-US" lang="zh-CN" sz="2400">
                <a:cs typeface="+mn-ea"/>
                <a:sym typeface="+mn-lt"/>
              </a:endParaRPr>
            </a:p>
          </p:txBody>
        </p:sp>
        <p:sp>
          <p:nvSpPr>
            <p:cNvPr id="14" name="空心弧 4">
              <a:extLst>
                <a:ext uri="{FF2B5EF4-FFF2-40B4-BE49-F238E27FC236}">
                  <a16:creationId xmlns:a16="http://schemas.microsoft.com/office/drawing/2014/main" id="{7B03C8FC-0A2D-4520-A65C-802C4FAF3B67}"/>
                </a:ext>
              </a:extLst>
            </p:cNvPr>
            <p:cNvSpPr/>
            <p:nvPr/>
          </p:nvSpPr>
          <p:spPr bwMode="auto">
            <a:xfrm rot="16200000">
              <a:off x="1854626" y="1917534"/>
              <a:ext cx="3414183" cy="3414183"/>
            </a:xfrm>
            <a:custGeom>
              <a:gdLst>
                <a:gd fmla="*/ 85811451 w 21600" name="T0"/>
                <a:gd fmla="*/ 260498107 h 21600" name="T1"/>
                <a:gd fmla="*/ 24607959 w 21600" name="T2"/>
                <a:gd fmla="*/ 151779269 h 21600" name="T3"/>
                <a:gd fmla="*/ 151779269 w 21600" name="T4"/>
                <a:gd fmla="*/ 24607959 h 21600" name="T5"/>
                <a:gd fmla="*/ 278950460 w 21600" name="T6"/>
                <a:gd fmla="*/ 151779269 h 21600" name="T7"/>
                <a:gd fmla="*/ 217732861 w 21600" name="T8"/>
                <a:gd fmla="*/ 260498107 h 21600" name="T9"/>
                <a:gd fmla="*/ 230493606 w 21600" name="T10"/>
                <a:gd fmla="*/ 281536348 h 21600" name="T11"/>
                <a:gd fmla="*/ 303558419 w 21600" name="T12"/>
                <a:gd fmla="*/ 151779269 h 21600" name="T13"/>
                <a:gd fmla="*/ 151779269 w 21600" name="T14"/>
                <a:gd fmla="*/ 0 h 21600" name="T15"/>
                <a:gd fmla="*/ 0 w 21600" name="T16"/>
                <a:gd fmla="*/ 151779269 h 21600" name="T17"/>
                <a:gd fmla="*/ 73050824 w 21600" name="T18"/>
                <a:gd fmla="*/ 281536348 h 21600" name="T19"/>
                <a:gd fmla="*/ 85811451 w 21600" name="T20"/>
                <a:gd fmla="*/ 260498107 h 216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21600" name="T33"/>
                <a:gd fmla="*/ 0 h 21600" name="T34"/>
                <a:gd fmla="*/ 21600 w 21600" name="T35"/>
                <a:gd fmla="*/ 18772 h 21600"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1600" w="21600">
                  <a:moveTo>
                    <a:pt x="6106" y="18536"/>
                  </a:moveTo>
                  <a:cubicBezTo>
                    <a:pt x="3402" y="16896"/>
                    <a:pt x="1751" y="13962"/>
                    <a:pt x="1751" y="10800"/>
                  </a:cubicBezTo>
                  <a:cubicBezTo>
                    <a:pt x="1751" y="5802"/>
                    <a:pt x="5802" y="1751"/>
                    <a:pt x="10800" y="1751"/>
                  </a:cubicBezTo>
                  <a:cubicBezTo>
                    <a:pt x="15797" y="1751"/>
                    <a:pt x="19849" y="5802"/>
                    <a:pt x="19849" y="10800"/>
                  </a:cubicBezTo>
                  <a:cubicBezTo>
                    <a:pt x="19849" y="13962"/>
                    <a:pt x="18197" y="16896"/>
                    <a:pt x="15493" y="18536"/>
                  </a:cubicBezTo>
                  <a:lnTo>
                    <a:pt x="16401" y="20033"/>
                  </a:lnTo>
                  <a:cubicBezTo>
                    <a:pt x="19628" y="18075"/>
                    <a:pt x="21600" y="14574"/>
                    <a:pt x="21600" y="10800"/>
                  </a:cubicBezTo>
                  <a:cubicBezTo>
                    <a:pt x="21600" y="4835"/>
                    <a:pt x="16764" y="0"/>
                    <a:pt x="10800" y="0"/>
                  </a:cubicBezTo>
                  <a:cubicBezTo>
                    <a:pt x="4835" y="0"/>
                    <a:pt x="0" y="4835"/>
                    <a:pt x="0" y="10800"/>
                  </a:cubicBezTo>
                  <a:cubicBezTo>
                    <a:pt x="-1" y="14574"/>
                    <a:pt x="1971" y="18075"/>
                    <a:pt x="5198" y="20033"/>
                  </a:cubicBezTo>
                  <a:lnTo>
                    <a:pt x="6106" y="18536"/>
                  </a:lnTo>
                  <a:close/>
                </a:path>
              </a:pathLst>
            </a:custGeom>
            <a:solidFill>
              <a:srgbClr val="D5EBE9"/>
            </a:solidFill>
            <a:ln>
              <a:noFill/>
            </a:ln>
          </p:spPr>
          <p:txBody>
            <a:bodyPr anchor="ctr"/>
            <a:lstStyle/>
            <a:p>
              <a:endParaRPr altLang="en-US" lang="zh-CN" sz="2400">
                <a:cs typeface="+mn-ea"/>
                <a:sym typeface="+mn-lt"/>
              </a:endParaRPr>
            </a:p>
          </p:txBody>
        </p:sp>
      </p:grpSp>
      <p:sp>
        <p:nvSpPr>
          <p:cNvPr id="15" name="矩形 5">
            <a:extLst>
              <a:ext uri="{FF2B5EF4-FFF2-40B4-BE49-F238E27FC236}">
                <a16:creationId xmlns:a16="http://schemas.microsoft.com/office/drawing/2014/main" id="{BEE5DFAE-DCC8-4278-8CB1-47BA5BE715F2}"/>
              </a:ext>
            </a:extLst>
          </p:cNvPr>
          <p:cNvSpPr>
            <a:spLocks noChangeArrowheads="1"/>
          </p:cNvSpPr>
          <p:nvPr/>
        </p:nvSpPr>
        <p:spPr bwMode="auto">
          <a:xfrm>
            <a:off x="2409453" y="3064567"/>
            <a:ext cx="2694517"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3600">
                <a:solidFill>
                  <a:schemeClr val="tx1">
                    <a:lumMod val="65000"/>
                    <a:lumOff val="35000"/>
                  </a:schemeClr>
                </a:solidFill>
                <a:latin typeface="+mn-lt"/>
                <a:ea typeface="+mn-ea"/>
                <a:cs typeface="+mn-ea"/>
                <a:sym typeface="+mn-lt"/>
              </a:rPr>
              <a:t>创业企业融资的程序</a:t>
            </a:r>
          </a:p>
        </p:txBody>
      </p:sp>
      <p:grpSp>
        <p:nvGrpSpPr>
          <p:cNvPr id="18" name="组合 34">
            <a:extLst>
              <a:ext uri="{FF2B5EF4-FFF2-40B4-BE49-F238E27FC236}">
                <a16:creationId xmlns:a16="http://schemas.microsoft.com/office/drawing/2014/main" id="{EDBD1325-1446-4291-AB96-18927D029891}"/>
              </a:ext>
            </a:extLst>
          </p:cNvPr>
          <p:cNvGrpSpPr/>
          <p:nvPr/>
        </p:nvGrpSpPr>
        <p:grpSpPr>
          <a:xfrm>
            <a:off x="6490223" y="1955861"/>
            <a:ext cx="3625850" cy="423623"/>
            <a:chOff x="94524" y="115575"/>
            <a:chExt cx="3270373" cy="409652"/>
          </a:xfrm>
          <a:solidFill>
            <a:srgbClr val="6FBCB4"/>
          </a:solidFill>
        </p:grpSpPr>
        <p:sp>
          <p:nvSpPr>
            <p:cNvPr id="19" name="矩形 22">
              <a:extLst>
                <a:ext uri="{FF2B5EF4-FFF2-40B4-BE49-F238E27FC236}">
                  <a16:creationId xmlns:a16="http://schemas.microsoft.com/office/drawing/2014/main" id="{2CE7AD31-202A-4BEC-9580-2B00BC0C2B34}"/>
                </a:ext>
              </a:extLst>
            </p:cNvPr>
            <p:cNvSpPr>
              <a:spLocks noChangeArrowheads="1"/>
            </p:cNvSpPr>
            <p:nvPr/>
          </p:nvSpPr>
          <p:spPr bwMode="auto">
            <a:xfrm>
              <a:off x="94524" y="115575"/>
              <a:ext cx="382657" cy="409652"/>
            </a:xfrm>
            <a:prstGeom prst="rect">
              <a:avLst/>
            </a:prstGeom>
            <a:grp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000">
                <a:solidFill>
                  <a:schemeClr val="tx1">
                    <a:lumMod val="65000"/>
                    <a:lumOff val="35000"/>
                  </a:schemeClr>
                </a:solidFill>
                <a:latin typeface="+mn-lt"/>
                <a:ea typeface="+mn-ea"/>
                <a:cs typeface="+mn-ea"/>
                <a:sym typeface="+mn-lt"/>
              </a:endParaRPr>
            </a:p>
          </p:txBody>
        </p:sp>
        <p:sp>
          <p:nvSpPr>
            <p:cNvPr id="20" name="矩形 25">
              <a:extLst>
                <a:ext uri="{FF2B5EF4-FFF2-40B4-BE49-F238E27FC236}">
                  <a16:creationId xmlns:a16="http://schemas.microsoft.com/office/drawing/2014/main" id="{9DADAA88-8560-4BB7-A000-FA615FC1842E}"/>
                </a:ext>
              </a:extLst>
            </p:cNvPr>
            <p:cNvSpPr>
              <a:spLocks noChangeArrowheads="1"/>
            </p:cNvSpPr>
            <p:nvPr/>
          </p:nvSpPr>
          <p:spPr bwMode="auto">
            <a:xfrm>
              <a:off x="573874" y="128841"/>
              <a:ext cx="2791024" cy="383172"/>
            </a:xfrm>
            <a:prstGeom prst="rect">
              <a:avLst/>
            </a:prstGeom>
            <a:noFill/>
            <a:ln>
              <a:noFill/>
            </a:ln>
            <a:extLs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000">
                  <a:solidFill>
                    <a:schemeClr val="tx1">
                      <a:lumMod val="65000"/>
                      <a:lumOff val="35000"/>
                    </a:schemeClr>
                  </a:solidFill>
                  <a:latin typeface="+mn-lt"/>
                  <a:ea typeface="+mn-ea"/>
                  <a:cs typeface="+mn-ea"/>
                  <a:sym typeface="+mn-lt"/>
                </a:rPr>
                <a:t>1.事先评估</a:t>
              </a:r>
            </a:p>
          </p:txBody>
        </p:sp>
      </p:grpSp>
      <p:grpSp>
        <p:nvGrpSpPr>
          <p:cNvPr id="21" name="组合 34">
            <a:extLst>
              <a:ext uri="{FF2B5EF4-FFF2-40B4-BE49-F238E27FC236}">
                <a16:creationId xmlns:a16="http://schemas.microsoft.com/office/drawing/2014/main" id="{8D6498B4-A0A1-4CF7-BD17-253E7B6CAB1E}"/>
              </a:ext>
            </a:extLst>
          </p:cNvPr>
          <p:cNvGrpSpPr/>
          <p:nvPr/>
        </p:nvGrpSpPr>
        <p:grpSpPr>
          <a:xfrm>
            <a:off x="6473290" y="4722472"/>
            <a:ext cx="3658298" cy="469996"/>
            <a:chOff x="94524" y="115574"/>
            <a:chExt cx="3302588" cy="455877"/>
          </a:xfrm>
        </p:grpSpPr>
        <p:sp>
          <p:nvSpPr>
            <p:cNvPr id="22" name="矩形 22">
              <a:extLst>
                <a:ext uri="{FF2B5EF4-FFF2-40B4-BE49-F238E27FC236}">
                  <a16:creationId xmlns:a16="http://schemas.microsoft.com/office/drawing/2014/main" id="{968B4843-8D00-4AD7-9270-A475BA0A254C}"/>
                </a:ext>
              </a:extLst>
            </p:cNvPr>
            <p:cNvSpPr>
              <a:spLocks noChangeArrowheads="1"/>
            </p:cNvSpPr>
            <p:nvPr/>
          </p:nvSpPr>
          <p:spPr bwMode="auto">
            <a:xfrm>
              <a:off x="94524" y="115574"/>
              <a:ext cx="412098" cy="455877"/>
            </a:xfrm>
            <a:prstGeom prst="rect">
              <a:avLst/>
            </a:prstGeom>
            <a:solidFill>
              <a:srgbClr val="6FBCB4"/>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000">
                <a:solidFill>
                  <a:schemeClr val="tx1">
                    <a:lumMod val="65000"/>
                    <a:lumOff val="35000"/>
                  </a:schemeClr>
                </a:solidFill>
                <a:latin typeface="+mn-lt"/>
                <a:ea typeface="+mn-ea"/>
                <a:cs typeface="+mn-ea"/>
                <a:sym typeface="+mn-lt"/>
              </a:endParaRPr>
            </a:p>
          </p:txBody>
        </p:sp>
        <p:sp>
          <p:nvSpPr>
            <p:cNvPr id="23" name="矩形 25">
              <a:extLst>
                <a:ext uri="{FF2B5EF4-FFF2-40B4-BE49-F238E27FC236}">
                  <a16:creationId xmlns:a16="http://schemas.microsoft.com/office/drawing/2014/main" id="{250A5BB9-8C5C-498E-8035-67733752C63A}"/>
                </a:ext>
              </a:extLst>
            </p:cNvPr>
            <p:cNvSpPr>
              <a:spLocks noChangeArrowheads="1"/>
            </p:cNvSpPr>
            <p:nvPr/>
          </p:nvSpPr>
          <p:spPr bwMode="auto">
            <a:xfrm>
              <a:off x="589587" y="136076"/>
              <a:ext cx="2807524" cy="384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000">
                  <a:solidFill>
                    <a:schemeClr val="tx1">
                      <a:lumMod val="65000"/>
                      <a:lumOff val="35000"/>
                    </a:schemeClr>
                  </a:solidFill>
                  <a:latin typeface="+mn-lt"/>
                  <a:ea typeface="+mn-ea"/>
                  <a:cs typeface="+mn-ea"/>
                  <a:sym typeface="+mn-lt"/>
                </a:rPr>
                <a:t>5.事后评价</a:t>
              </a:r>
            </a:p>
          </p:txBody>
        </p:sp>
      </p:grpSp>
      <p:grpSp>
        <p:nvGrpSpPr>
          <p:cNvPr id="24" name="组合 34">
            <a:extLst>
              <a:ext uri="{FF2B5EF4-FFF2-40B4-BE49-F238E27FC236}">
                <a16:creationId xmlns:a16="http://schemas.microsoft.com/office/drawing/2014/main" id="{BA4FAEF0-99CB-4352-B293-6348FB4564A8}"/>
              </a:ext>
            </a:extLst>
          </p:cNvPr>
          <p:cNvGrpSpPr/>
          <p:nvPr/>
        </p:nvGrpSpPr>
        <p:grpSpPr>
          <a:xfrm>
            <a:off x="6490223" y="3388323"/>
            <a:ext cx="5710972" cy="440787"/>
            <a:chOff x="94524" y="115573"/>
            <a:chExt cx="5153136" cy="426250"/>
          </a:xfrm>
        </p:grpSpPr>
        <p:sp>
          <p:nvSpPr>
            <p:cNvPr id="25" name="矩形 22">
              <a:extLst>
                <a:ext uri="{FF2B5EF4-FFF2-40B4-BE49-F238E27FC236}">
                  <a16:creationId xmlns:a16="http://schemas.microsoft.com/office/drawing/2014/main" id="{820F0B26-54A2-42C5-BE67-C720208BAC57}"/>
                </a:ext>
              </a:extLst>
            </p:cNvPr>
            <p:cNvSpPr>
              <a:spLocks noChangeArrowheads="1"/>
            </p:cNvSpPr>
            <p:nvPr/>
          </p:nvSpPr>
          <p:spPr bwMode="auto">
            <a:xfrm>
              <a:off x="94524" y="115573"/>
              <a:ext cx="399158" cy="420529"/>
            </a:xfrm>
            <a:prstGeom prst="rect">
              <a:avLst/>
            </a:prstGeom>
            <a:solidFill>
              <a:srgbClr val="6FBCB4"/>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000">
                <a:solidFill>
                  <a:schemeClr val="tx1">
                    <a:lumMod val="65000"/>
                    <a:lumOff val="35000"/>
                  </a:schemeClr>
                </a:solidFill>
                <a:latin typeface="+mn-lt"/>
                <a:ea typeface="+mn-ea"/>
                <a:cs typeface="+mn-ea"/>
                <a:sym typeface="+mn-lt"/>
              </a:endParaRPr>
            </a:p>
          </p:txBody>
        </p:sp>
        <p:sp>
          <p:nvSpPr>
            <p:cNvPr id="26" name="矩形 25">
              <a:extLst>
                <a:ext uri="{FF2B5EF4-FFF2-40B4-BE49-F238E27FC236}">
                  <a16:creationId xmlns:a16="http://schemas.microsoft.com/office/drawing/2014/main" id="{679E7CBC-0079-4F0C-93A8-663B62E09868}"/>
                </a:ext>
              </a:extLst>
            </p:cNvPr>
            <p:cNvSpPr>
              <a:spLocks noChangeArrowheads="1"/>
            </p:cNvSpPr>
            <p:nvPr/>
          </p:nvSpPr>
          <p:spPr bwMode="auto">
            <a:xfrm>
              <a:off x="574065" y="154909"/>
              <a:ext cx="4673595" cy="3831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000">
                  <a:solidFill>
                    <a:schemeClr val="tx1">
                      <a:lumMod val="65000"/>
                      <a:lumOff val="35000"/>
                    </a:schemeClr>
                  </a:solidFill>
                  <a:latin typeface="+mn-lt"/>
                  <a:ea typeface="+mn-ea"/>
                  <a:cs typeface="+mn-ea"/>
                  <a:sym typeface="+mn-lt"/>
                </a:rPr>
                <a:t>3.融资资料准备与谈判</a:t>
              </a:r>
            </a:p>
          </p:txBody>
        </p:sp>
      </p:grpSp>
      <p:grpSp>
        <p:nvGrpSpPr>
          <p:cNvPr id="27" name="组合 34">
            <a:extLst>
              <a:ext uri="{FF2B5EF4-FFF2-40B4-BE49-F238E27FC236}">
                <a16:creationId xmlns:a16="http://schemas.microsoft.com/office/drawing/2014/main" id="{7ED0B04A-A667-43ED-9D32-A10F4C8E4A8A}"/>
              </a:ext>
            </a:extLst>
          </p:cNvPr>
          <p:cNvGrpSpPr/>
          <p:nvPr/>
        </p:nvGrpSpPr>
        <p:grpSpPr>
          <a:xfrm>
            <a:off x="6482841" y="4053698"/>
            <a:ext cx="3362462" cy="452967"/>
            <a:chOff x="94524" y="115574"/>
            <a:chExt cx="3033770" cy="438029"/>
          </a:xfrm>
        </p:grpSpPr>
        <p:sp>
          <p:nvSpPr>
            <p:cNvPr id="28" name="矩形 22">
              <a:extLst>
                <a:ext uri="{FF2B5EF4-FFF2-40B4-BE49-F238E27FC236}">
                  <a16:creationId xmlns:a16="http://schemas.microsoft.com/office/drawing/2014/main" id="{5F354461-6276-45D2-9FEF-D33A1051C12F}"/>
                </a:ext>
              </a:extLst>
            </p:cNvPr>
            <p:cNvSpPr>
              <a:spLocks noChangeArrowheads="1"/>
            </p:cNvSpPr>
            <p:nvPr/>
          </p:nvSpPr>
          <p:spPr bwMode="auto">
            <a:xfrm>
              <a:off x="94524" y="115574"/>
              <a:ext cx="405785" cy="438029"/>
            </a:xfrm>
            <a:prstGeom prst="rect">
              <a:avLst/>
            </a:prstGeom>
            <a:solidFill>
              <a:srgbClr val="6FBCB4"/>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000">
                <a:solidFill>
                  <a:schemeClr val="tx1">
                    <a:lumMod val="65000"/>
                    <a:lumOff val="35000"/>
                  </a:schemeClr>
                </a:solidFill>
                <a:latin typeface="+mn-lt"/>
                <a:ea typeface="+mn-ea"/>
                <a:cs typeface="+mn-ea"/>
                <a:sym typeface="+mn-lt"/>
              </a:endParaRPr>
            </a:p>
          </p:txBody>
        </p:sp>
        <p:sp>
          <p:nvSpPr>
            <p:cNvPr id="29" name="矩形 25">
              <a:extLst>
                <a:ext uri="{FF2B5EF4-FFF2-40B4-BE49-F238E27FC236}">
                  <a16:creationId xmlns:a16="http://schemas.microsoft.com/office/drawing/2014/main" id="{D6E3AB4D-E154-4830-93A9-649D2384414A}"/>
                </a:ext>
              </a:extLst>
            </p:cNvPr>
            <p:cNvSpPr>
              <a:spLocks noChangeArrowheads="1"/>
            </p:cNvSpPr>
            <p:nvPr/>
          </p:nvSpPr>
          <p:spPr bwMode="auto">
            <a:xfrm>
              <a:off x="580684" y="126350"/>
              <a:ext cx="2547609" cy="3831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000">
                  <a:solidFill>
                    <a:schemeClr val="tx1">
                      <a:lumMod val="65000"/>
                      <a:lumOff val="35000"/>
                    </a:schemeClr>
                  </a:solidFill>
                  <a:latin typeface="+mn-lt"/>
                  <a:ea typeface="+mn-ea"/>
                  <a:cs typeface="+mn-ea"/>
                  <a:sym typeface="+mn-lt"/>
                </a:rPr>
                <a:t>4.过程管理</a:t>
              </a:r>
            </a:p>
          </p:txBody>
        </p:sp>
      </p:grpSp>
      <p:grpSp>
        <p:nvGrpSpPr>
          <p:cNvPr id="30" name="组合 29">
            <a:extLst>
              <a:ext uri="{FF2B5EF4-FFF2-40B4-BE49-F238E27FC236}">
                <a16:creationId xmlns:a16="http://schemas.microsoft.com/office/drawing/2014/main" id="{C3DE21BC-500B-44C1-A211-FAB3B3E5882C}"/>
              </a:ext>
            </a:extLst>
          </p:cNvPr>
          <p:cNvGrpSpPr/>
          <p:nvPr/>
        </p:nvGrpSpPr>
        <p:grpSpPr>
          <a:xfrm>
            <a:off x="6496448" y="2654402"/>
            <a:ext cx="5694979" cy="460605"/>
            <a:chOff x="94524" y="115573"/>
            <a:chExt cx="5197263" cy="446769"/>
          </a:xfrm>
        </p:grpSpPr>
        <p:sp>
          <p:nvSpPr>
            <p:cNvPr id="31" name="矩形 22">
              <a:extLst>
                <a:ext uri="{FF2B5EF4-FFF2-40B4-BE49-F238E27FC236}">
                  <a16:creationId xmlns:a16="http://schemas.microsoft.com/office/drawing/2014/main" id="{260EDE33-210A-4BB3-8A3B-16EE9661BA9D}"/>
                </a:ext>
              </a:extLst>
            </p:cNvPr>
            <p:cNvSpPr>
              <a:spLocks noChangeArrowheads="1"/>
            </p:cNvSpPr>
            <p:nvPr/>
          </p:nvSpPr>
          <p:spPr bwMode="auto">
            <a:xfrm>
              <a:off x="94524" y="115573"/>
              <a:ext cx="387110" cy="446769"/>
            </a:xfrm>
            <a:prstGeom prst="rect">
              <a:avLst/>
            </a:prstGeom>
            <a:solidFill>
              <a:srgbClr val="6FBCB4"/>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000">
                <a:solidFill>
                  <a:schemeClr val="tx1">
                    <a:lumMod val="65000"/>
                    <a:lumOff val="35000"/>
                  </a:schemeClr>
                </a:solidFill>
                <a:latin typeface="+mn-lt"/>
                <a:ea typeface="+mn-ea"/>
                <a:cs typeface="+mn-ea"/>
                <a:sym typeface="+mn-lt"/>
              </a:endParaRPr>
            </a:p>
          </p:txBody>
        </p:sp>
        <p:sp>
          <p:nvSpPr>
            <p:cNvPr id="32" name="矩形 25">
              <a:extLst>
                <a:ext uri="{FF2B5EF4-FFF2-40B4-BE49-F238E27FC236}">
                  <a16:creationId xmlns:a16="http://schemas.microsoft.com/office/drawing/2014/main" id="{17A13FD9-3750-4C39-ABD7-92E2750EFEE1}"/>
                </a:ext>
              </a:extLst>
            </p:cNvPr>
            <p:cNvSpPr>
              <a:spLocks noChangeArrowheads="1"/>
            </p:cNvSpPr>
            <p:nvPr/>
          </p:nvSpPr>
          <p:spPr bwMode="auto">
            <a:xfrm>
              <a:off x="575102" y="144911"/>
              <a:ext cx="4716686" cy="384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000">
                  <a:solidFill>
                    <a:schemeClr val="tx1">
                      <a:lumMod val="65000"/>
                      <a:lumOff val="35000"/>
                    </a:schemeClr>
                  </a:solidFill>
                  <a:latin typeface="+mn-lt"/>
                  <a:ea typeface="+mn-ea"/>
                  <a:cs typeface="+mn-ea"/>
                  <a:sym typeface="+mn-lt"/>
                </a:rPr>
                <a:t>2.融资决策与方案策划</a:t>
              </a:r>
            </a:p>
          </p:txBody>
        </p:sp>
      </p:grpSp>
    </p:spTree>
    <p:custDataLst>
      <p:tags r:id="rId2"/>
    </p:custDataLst>
    <p:extLst>
      <p:ext uri="{BB962C8B-B14F-4D97-AF65-F5344CB8AC3E}">
        <p14:creationId val="3574747615"/>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500" id="7"/>
                                        <p:tgtEl>
                                          <p:spTgt spid="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5"/>
                                        </p:tgtEl>
                                        <p:attrNameLst>
                                          <p:attrName>style.visibility</p:attrName>
                                        </p:attrNameLst>
                                      </p:cBhvr>
                                      <p:to>
                                        <p:strVal val="visible"/>
                                      </p:to>
                                    </p:set>
                                    <p:animEffect filter="fade" transition="in">
                                      <p:cBhvr>
                                        <p:cTn dur="500" id="12"/>
                                        <p:tgtEl>
                                          <p:spTgt spid="1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18"/>
                                        </p:tgtEl>
                                        <p:attrNameLst>
                                          <p:attrName>style.visibility</p:attrName>
                                        </p:attrNameLst>
                                      </p:cBhvr>
                                      <p:to>
                                        <p:strVal val="visible"/>
                                      </p:to>
                                    </p:set>
                                    <p:animEffect filter="fade" transition="in">
                                      <p:cBhvr>
                                        <p:cTn dur="500" id="17"/>
                                        <p:tgtEl>
                                          <p:spTgt spid="18"/>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30"/>
                                        </p:tgtEl>
                                        <p:attrNameLst>
                                          <p:attrName>style.visibility</p:attrName>
                                        </p:attrNameLst>
                                      </p:cBhvr>
                                      <p:to>
                                        <p:strVal val="visible"/>
                                      </p:to>
                                    </p:set>
                                    <p:animEffect filter="fade" transition="in">
                                      <p:cBhvr>
                                        <p:cTn dur="500" id="22"/>
                                        <p:tgtEl>
                                          <p:spTgt spid="30"/>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24"/>
                                        </p:tgtEl>
                                        <p:attrNameLst>
                                          <p:attrName>style.visibility</p:attrName>
                                        </p:attrNameLst>
                                      </p:cBhvr>
                                      <p:to>
                                        <p:strVal val="visible"/>
                                      </p:to>
                                    </p:set>
                                    <p:animEffect filter="fade" transition="in">
                                      <p:cBhvr>
                                        <p:cTn dur="500" id="27"/>
                                        <p:tgtEl>
                                          <p:spTgt spid="24"/>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10" presetSubtype="0">
                                  <p:stCondLst>
                                    <p:cond delay="0"/>
                                  </p:stCondLst>
                                  <p:childTnLst>
                                    <p:set>
                                      <p:cBhvr>
                                        <p:cTn dur="1" fill="hold" id="31">
                                          <p:stCondLst>
                                            <p:cond delay="0"/>
                                          </p:stCondLst>
                                        </p:cTn>
                                        <p:tgtEl>
                                          <p:spTgt spid="27"/>
                                        </p:tgtEl>
                                        <p:attrNameLst>
                                          <p:attrName>style.visibility</p:attrName>
                                        </p:attrNameLst>
                                      </p:cBhvr>
                                      <p:to>
                                        <p:strVal val="visible"/>
                                      </p:to>
                                    </p:set>
                                    <p:animEffect filter="fade" transition="in">
                                      <p:cBhvr>
                                        <p:cTn dur="500" id="32"/>
                                        <p:tgtEl>
                                          <p:spTgt spid="27"/>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21"/>
                                        </p:tgtEl>
                                        <p:attrNameLst>
                                          <p:attrName>style.visibility</p:attrName>
                                        </p:attrNameLst>
                                      </p:cBhvr>
                                      <p:to>
                                        <p:strVal val="visible"/>
                                      </p:to>
                                    </p:set>
                                    <p:animEffect filter="fade" transition="in">
                                      <p:cBhvr>
                                        <p:cTn dur="500" id="37"/>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5324314" cy="640080"/>
          </a:xfrm>
          <a:prstGeom prst="rect">
            <a:avLst/>
          </a:prstGeom>
          <a:noFill/>
        </p:spPr>
        <p:txBody>
          <a:bodyPr rtlCol="0" wrap="square">
            <a:spAutoFit/>
          </a:bodyPr>
          <a:lstStyle/>
          <a:p>
            <a:r>
              <a:rPr altLang="zh-CN" lang="en-US" sz="3600">
                <a:solidFill>
                  <a:srgbClr val="6FBCB4"/>
                </a:solidFill>
                <a:cs typeface="+mn-ea"/>
                <a:sym typeface="+mn-lt"/>
              </a:rPr>
              <a:t>4-2 创业企业融资决策</a:t>
            </a:r>
          </a:p>
        </p:txBody>
      </p:sp>
      <p:grpSp>
        <p:nvGrpSpPr>
          <p:cNvPr id="5" name="组合 4">
            <a:extLst>
              <a:ext uri="{FF2B5EF4-FFF2-40B4-BE49-F238E27FC236}">
                <a16:creationId xmlns:a16="http://schemas.microsoft.com/office/drawing/2014/main" id="{E802A451-4514-4073-B907-733BD81B5961}"/>
              </a:ext>
            </a:extLst>
          </p:cNvPr>
          <p:cNvGrpSpPr/>
          <p:nvPr/>
        </p:nvGrpSpPr>
        <p:grpSpPr>
          <a:xfrm>
            <a:off x="1793003" y="1550353"/>
            <a:ext cx="2997200" cy="646331"/>
            <a:chOff x="2067323" y="1580833"/>
            <a:chExt cx="2997200" cy="646331"/>
          </a:xfrm>
        </p:grpSpPr>
        <p:sp>
          <p:nvSpPr>
            <p:cNvPr id="3" name="矩形: 圆顶角 2">
              <a:extLst>
                <a:ext uri="{FF2B5EF4-FFF2-40B4-BE49-F238E27FC236}">
                  <a16:creationId xmlns:a16="http://schemas.microsoft.com/office/drawing/2014/main" id="{EC7FF329-9DE4-4F29-8909-8E3F0890FCCE}"/>
                </a:ext>
              </a:extLst>
            </p:cNvPr>
            <p:cNvSpPr/>
            <p:nvPr/>
          </p:nvSpPr>
          <p:spPr>
            <a:xfrm>
              <a:off x="2067323" y="1580833"/>
              <a:ext cx="2997200" cy="646331"/>
            </a:xfrm>
            <a:prstGeom prst="round2SameRect">
              <a:avLst/>
            </a:prstGeom>
            <a:solidFill>
              <a:srgbClr val="6FBC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charset="0" panose="020b0604020202020204" pitchFamily="34" typeface="Arial"/>
              </a:endParaRPr>
            </a:p>
          </p:txBody>
        </p:sp>
        <p:sp>
          <p:nvSpPr>
            <p:cNvPr id="4" name="文本框 3">
              <a:extLst>
                <a:ext uri="{FF2B5EF4-FFF2-40B4-BE49-F238E27FC236}">
                  <a16:creationId xmlns:a16="http://schemas.microsoft.com/office/drawing/2014/main" id="{696C41FD-621B-41F8-872A-1934E40A708D}"/>
                </a:ext>
              </a:extLst>
            </p:cNvPr>
            <p:cNvSpPr txBox="1"/>
            <p:nvPr/>
          </p:nvSpPr>
          <p:spPr>
            <a:xfrm>
              <a:off x="2238626" y="1642388"/>
              <a:ext cx="2715554" cy="518160"/>
            </a:xfrm>
            <a:prstGeom prst="rect">
              <a:avLst/>
            </a:prstGeom>
            <a:noFill/>
          </p:spPr>
          <p:txBody>
            <a:bodyPr rtlCol="0" wrap="square">
              <a:spAutoFit/>
            </a:bodyPr>
            <a:lstStyle/>
            <a:p>
              <a:r>
                <a:rPr altLang="en-US" b="1" lang="zh-CN" sz="2800">
                  <a:solidFill>
                    <a:schemeClr val="bg1"/>
                  </a:solidFill>
                  <a:cs typeface="+mn-ea"/>
                  <a:sym typeface="+mn-lt"/>
                </a:rPr>
                <a:t>融资理念的树立</a:t>
              </a:r>
            </a:p>
          </p:txBody>
        </p:sp>
      </p:grpSp>
      <p:sp>
        <p:nvSpPr>
          <p:cNvPr id="7" name="矩形: 圆角 6">
            <a:extLst>
              <a:ext uri="{FF2B5EF4-FFF2-40B4-BE49-F238E27FC236}">
                <a16:creationId xmlns:a16="http://schemas.microsoft.com/office/drawing/2014/main" id="{EBB3AED8-DF23-4A41-B91F-0612610191D4}"/>
              </a:ext>
            </a:extLst>
          </p:cNvPr>
          <p:cNvSpPr/>
          <p:nvPr/>
        </p:nvSpPr>
        <p:spPr>
          <a:xfrm>
            <a:off x="1287424" y="2387599"/>
            <a:ext cx="4008357" cy="3843133"/>
          </a:xfrm>
          <a:prstGeom prst="roundRect">
            <a:avLst/>
          </a:prstGeom>
          <a:noFill/>
          <a:ln w="19050">
            <a:solidFill>
              <a:srgbClr val="6FBCB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TextBox 4">
            <a:extLst>
              <a:ext uri="{FF2B5EF4-FFF2-40B4-BE49-F238E27FC236}">
                <a16:creationId xmlns:a16="http://schemas.microsoft.com/office/drawing/2014/main" id="{EC0368B6-4FDD-47CA-BB3D-AB4373A33486}"/>
              </a:ext>
            </a:extLst>
          </p:cNvPr>
          <p:cNvSpPr>
            <a:spLocks noChangeArrowheads="1"/>
          </p:cNvSpPr>
          <p:nvPr/>
        </p:nvSpPr>
        <p:spPr bwMode="auto">
          <a:xfrm>
            <a:off x="1240114" y="3279137"/>
            <a:ext cx="4508077" cy="2042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（1）资本经营理念</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（2）重视现金流量管理</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（3）重视资金的时间价值</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（4）重视风险与收益的权衡</a:t>
            </a:r>
          </a:p>
        </p:txBody>
      </p:sp>
      <p:grpSp>
        <p:nvGrpSpPr>
          <p:cNvPr id="34" name="组合 33">
            <a:extLst>
              <a:ext uri="{FF2B5EF4-FFF2-40B4-BE49-F238E27FC236}">
                <a16:creationId xmlns:a16="http://schemas.microsoft.com/office/drawing/2014/main" id="{552324BE-6108-485D-B64C-6FA804EE8D71}"/>
              </a:ext>
            </a:extLst>
          </p:cNvPr>
          <p:cNvGrpSpPr/>
          <p:nvPr/>
        </p:nvGrpSpPr>
        <p:grpSpPr>
          <a:xfrm>
            <a:off x="6853157" y="1550353"/>
            <a:ext cx="2997200" cy="646331"/>
            <a:chOff x="2067323" y="1580833"/>
            <a:chExt cx="2997200" cy="646331"/>
          </a:xfrm>
        </p:grpSpPr>
        <p:sp>
          <p:nvSpPr>
            <p:cNvPr id="35" name="矩形: 圆顶角 34">
              <a:extLst>
                <a:ext uri="{FF2B5EF4-FFF2-40B4-BE49-F238E27FC236}">
                  <a16:creationId xmlns:a16="http://schemas.microsoft.com/office/drawing/2014/main" id="{8FE83054-457E-447B-86E1-0D1FF21DBDCF}"/>
                </a:ext>
              </a:extLst>
            </p:cNvPr>
            <p:cNvSpPr/>
            <p:nvPr/>
          </p:nvSpPr>
          <p:spPr>
            <a:xfrm>
              <a:off x="2067323" y="1580833"/>
              <a:ext cx="2997200" cy="646331"/>
            </a:xfrm>
            <a:prstGeom prst="round2SameRect">
              <a:avLst/>
            </a:prstGeom>
            <a:solidFill>
              <a:srgbClr val="6FBC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文本框 35">
              <a:extLst>
                <a:ext uri="{FF2B5EF4-FFF2-40B4-BE49-F238E27FC236}">
                  <a16:creationId xmlns:a16="http://schemas.microsoft.com/office/drawing/2014/main" id="{FE5B908C-F8DA-406C-A8FA-5EBC95AF8006}"/>
                </a:ext>
              </a:extLst>
            </p:cNvPr>
            <p:cNvSpPr txBox="1"/>
            <p:nvPr/>
          </p:nvSpPr>
          <p:spPr>
            <a:xfrm>
              <a:off x="2238627" y="1642388"/>
              <a:ext cx="2715554" cy="518160"/>
            </a:xfrm>
            <a:prstGeom prst="rect">
              <a:avLst/>
            </a:prstGeom>
            <a:noFill/>
          </p:spPr>
          <p:txBody>
            <a:bodyPr rtlCol="0" wrap="square">
              <a:spAutoFit/>
            </a:bodyPr>
            <a:lstStyle/>
            <a:p>
              <a:r>
                <a:rPr altLang="en-US" b="1" lang="zh-CN" sz="2800">
                  <a:solidFill>
                    <a:schemeClr val="bg1"/>
                  </a:solidFill>
                  <a:cs typeface="+mn-ea"/>
                  <a:sym typeface="+mn-lt"/>
                </a:rPr>
                <a:t>融资决策的原则</a:t>
              </a:r>
            </a:p>
          </p:txBody>
        </p:sp>
      </p:grpSp>
      <p:sp>
        <p:nvSpPr>
          <p:cNvPr id="37" name="矩形: 圆角 36">
            <a:extLst>
              <a:ext uri="{FF2B5EF4-FFF2-40B4-BE49-F238E27FC236}">
                <a16:creationId xmlns:a16="http://schemas.microsoft.com/office/drawing/2014/main" id="{57F16654-D780-4FC9-B884-68F7D89F5D34}"/>
              </a:ext>
            </a:extLst>
          </p:cNvPr>
          <p:cNvSpPr/>
          <p:nvPr/>
        </p:nvSpPr>
        <p:spPr>
          <a:xfrm>
            <a:off x="5648960" y="2387599"/>
            <a:ext cx="5445759" cy="3843133"/>
          </a:xfrm>
          <a:prstGeom prst="roundRect">
            <a:avLst/>
          </a:prstGeom>
          <a:noFill/>
          <a:ln w="19050">
            <a:solidFill>
              <a:srgbClr val="6FBCB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TextBox 5">
            <a:extLst>
              <a:ext uri="{FF2B5EF4-FFF2-40B4-BE49-F238E27FC236}">
                <a16:creationId xmlns:a16="http://schemas.microsoft.com/office/drawing/2014/main" id="{59450365-73C9-4DE1-AC05-562E4BB80F93}"/>
              </a:ext>
            </a:extLst>
          </p:cNvPr>
          <p:cNvSpPr>
            <a:spLocks noChangeArrowheads="1"/>
          </p:cNvSpPr>
          <p:nvPr/>
        </p:nvSpPr>
        <p:spPr bwMode="auto">
          <a:xfrm>
            <a:off x="5897978" y="2769725"/>
            <a:ext cx="6052397" cy="3017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(1) 融资总收益大于融资总成本</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(2) 融资规模要量力而行</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(3) 尽可能降低融资成本 </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(4) 确定恰当的融资期限 </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(5) 选择最佳融资机会 </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(6) 尽可能保持企业的控制权 </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(7) 选择最有利于提高企业竞争力的融资方式 </a:t>
            </a:r>
          </a:p>
          <a:p>
            <a:pPr eaLnBrk="1" hangingPunct="1">
              <a:lnSpc>
                <a:spcPct val="150000"/>
              </a:lnSpc>
              <a:buClr>
                <a:srgbClr val="E36C09"/>
              </a:buClr>
            </a:pPr>
            <a:r>
              <a:rPr altLang="zh-CN" lang="en-US" sz="1600">
                <a:solidFill>
                  <a:schemeClr val="tx1">
                    <a:lumMod val="65000"/>
                    <a:lumOff val="35000"/>
                  </a:schemeClr>
                </a:solidFill>
                <a:latin typeface="+mn-lt"/>
                <a:ea typeface="+mn-ea"/>
                <a:cs typeface="+mn-ea"/>
                <a:sym typeface="+mn-lt"/>
              </a:rPr>
              <a:t>(8) 寻求最佳资本结构 </a:t>
            </a:r>
          </a:p>
        </p:txBody>
      </p:sp>
    </p:spTree>
    <p:custDataLst>
      <p:tags r:id="rId2"/>
    </p:custDataLst>
    <p:extLst>
      <p:ext uri="{BB962C8B-B14F-4D97-AF65-F5344CB8AC3E}">
        <p14:creationId val="1145068020"/>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500" id="7"/>
                                        <p:tgtEl>
                                          <p:spTgt spid="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7"/>
                                        </p:tgtEl>
                                        <p:attrNameLst>
                                          <p:attrName>style.visibility</p:attrName>
                                        </p:attrNameLst>
                                      </p:cBhvr>
                                      <p:to>
                                        <p:strVal val="visible"/>
                                      </p:to>
                                    </p:set>
                                    <p:animEffect filter="fade" transition="in">
                                      <p:cBhvr>
                                        <p:cTn dur="500" id="12"/>
                                        <p:tgtEl>
                                          <p:spTgt spid="7"/>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33"/>
                                        </p:tgtEl>
                                        <p:attrNameLst>
                                          <p:attrName>style.visibility</p:attrName>
                                        </p:attrNameLst>
                                      </p:cBhvr>
                                      <p:to>
                                        <p:strVal val="visible"/>
                                      </p:to>
                                    </p:set>
                                    <p:animEffect filter="fade" transition="in">
                                      <p:cBhvr>
                                        <p:cTn dur="500" id="17"/>
                                        <p:tgtEl>
                                          <p:spTgt spid="3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34"/>
                                        </p:tgtEl>
                                        <p:attrNameLst>
                                          <p:attrName>style.visibility</p:attrName>
                                        </p:attrNameLst>
                                      </p:cBhvr>
                                      <p:to>
                                        <p:strVal val="visible"/>
                                      </p:to>
                                    </p:set>
                                    <p:animEffect filter="fade" transition="in">
                                      <p:cBhvr>
                                        <p:cTn dur="500" id="22"/>
                                        <p:tgtEl>
                                          <p:spTgt spid="34"/>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37"/>
                                        </p:tgtEl>
                                        <p:attrNameLst>
                                          <p:attrName>style.visibility</p:attrName>
                                        </p:attrNameLst>
                                      </p:cBhvr>
                                      <p:to>
                                        <p:strVal val="visible"/>
                                      </p:to>
                                    </p:set>
                                    <p:animEffect filter="fade" transition="in">
                                      <p:cBhvr>
                                        <p:cTn dur="500" id="27"/>
                                        <p:tgtEl>
                                          <p:spTgt spid="3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10" presetSubtype="0">
                                  <p:stCondLst>
                                    <p:cond delay="0"/>
                                  </p:stCondLst>
                                  <p:childTnLst>
                                    <p:set>
                                      <p:cBhvr>
                                        <p:cTn dur="1" fill="hold" id="31">
                                          <p:stCondLst>
                                            <p:cond delay="0"/>
                                          </p:stCondLst>
                                        </p:cTn>
                                        <p:tgtEl>
                                          <p:spTgt spid="38"/>
                                        </p:tgtEl>
                                        <p:attrNameLst>
                                          <p:attrName>style.visibility</p:attrName>
                                        </p:attrNameLst>
                                      </p:cBhvr>
                                      <p:to>
                                        <p:strVal val="visible"/>
                                      </p:to>
                                    </p:set>
                                    <p:animEffect filter="fade" transition="in">
                                      <p:cBhvr>
                                        <p:cTn dur="500" id="32"/>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33"/>
      <p:bldP grpId="0" spid="37"/>
      <p:bldP grpId="0" spid="38"/>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6980394" cy="640080"/>
          </a:xfrm>
          <a:prstGeom prst="rect">
            <a:avLst/>
          </a:prstGeom>
          <a:noFill/>
        </p:spPr>
        <p:txBody>
          <a:bodyPr rtlCol="0" wrap="square">
            <a:spAutoFit/>
          </a:bodyPr>
          <a:lstStyle/>
          <a:p>
            <a:r>
              <a:rPr altLang="zh-CN" lang="en-US" sz="3600">
                <a:solidFill>
                  <a:srgbClr val="6FBCB4"/>
                </a:solidFill>
                <a:cs typeface="+mn-ea"/>
                <a:sym typeface="+mn-lt"/>
              </a:rPr>
              <a:t>4-3 创业企业融资方案策划技术</a:t>
            </a:r>
          </a:p>
        </p:txBody>
      </p:sp>
      <p:grpSp>
        <p:nvGrpSpPr>
          <p:cNvPr id="9" name="组合 8">
            <a:extLst>
              <a:ext uri="{FF2B5EF4-FFF2-40B4-BE49-F238E27FC236}">
                <a16:creationId xmlns:a16="http://schemas.microsoft.com/office/drawing/2014/main" id="{AFB88DC7-2B9B-4D56-994E-4ED25037C358}"/>
              </a:ext>
            </a:extLst>
          </p:cNvPr>
          <p:cNvGrpSpPr/>
          <p:nvPr/>
        </p:nvGrpSpPr>
        <p:grpSpPr>
          <a:xfrm>
            <a:off x="919905" y="1943897"/>
            <a:ext cx="2493855" cy="3712633"/>
            <a:chOff x="1468545" y="1943897"/>
            <a:chExt cx="2688167" cy="3712633"/>
          </a:xfrm>
        </p:grpSpPr>
        <p:sp>
          <p:nvSpPr>
            <p:cNvPr id="18" name="矩形 1">
              <a:extLst>
                <a:ext uri="{FF2B5EF4-FFF2-40B4-BE49-F238E27FC236}">
                  <a16:creationId xmlns:a16="http://schemas.microsoft.com/office/drawing/2014/main" id="{14B21E9A-5465-4031-BB61-95316E6012FD}"/>
                </a:ext>
              </a:extLst>
            </p:cNvPr>
            <p:cNvSpPr>
              <a:spLocks noChangeArrowheads="1"/>
            </p:cNvSpPr>
            <p:nvPr/>
          </p:nvSpPr>
          <p:spPr bwMode="auto">
            <a:xfrm>
              <a:off x="1468545" y="2559846"/>
              <a:ext cx="2688167" cy="3096684"/>
            </a:xfrm>
            <a:prstGeom prst="rect">
              <a:avLst/>
            </a:prstGeom>
            <a:solidFill>
              <a:srgbClr val="6FBCB4">
                <a:alpha val="16078"/>
              </a:srgbClr>
            </a:solidFill>
            <a:ln>
              <a:noFill/>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19" name="圆角矩形 3">
              <a:extLst>
                <a:ext uri="{FF2B5EF4-FFF2-40B4-BE49-F238E27FC236}">
                  <a16:creationId xmlns:a16="http://schemas.microsoft.com/office/drawing/2014/main" id="{EF9B1B64-990C-4397-9942-876C52F268D1}"/>
                </a:ext>
              </a:extLst>
            </p:cNvPr>
            <p:cNvSpPr>
              <a:spLocks noChangeArrowheads="1"/>
            </p:cNvSpPr>
            <p:nvPr/>
          </p:nvSpPr>
          <p:spPr bwMode="auto">
            <a:xfrm>
              <a:off x="1468545" y="1943897"/>
              <a:ext cx="2688167" cy="630767"/>
            </a:xfrm>
            <a:prstGeom prst="roundRect">
              <a:avLst>
                <a:gd fmla="val 16667" name="adj"/>
              </a:avLst>
            </a:prstGeom>
            <a:solidFill>
              <a:srgbClr val="6FBCB4"/>
            </a:solidFill>
            <a:ln w="9525">
              <a:solidFill>
                <a:srgbClr val="D5EBE9"/>
              </a:solidFill>
              <a:round/>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1600">
                  <a:solidFill>
                    <a:schemeClr val="bg1"/>
                  </a:solidFill>
                  <a:latin typeface="+mn-lt"/>
                  <a:ea typeface="+mn-ea"/>
                  <a:cs typeface="+mn-ea"/>
                  <a:sym typeface="+mn-lt"/>
                </a:rPr>
                <a:t>1、融资规模的确定 </a:t>
              </a:r>
            </a:p>
          </p:txBody>
        </p:sp>
        <p:sp>
          <p:nvSpPr>
            <p:cNvPr id="20" name="TextBox 19">
              <a:extLst>
                <a:ext uri="{FF2B5EF4-FFF2-40B4-BE49-F238E27FC236}">
                  <a16:creationId xmlns:a16="http://schemas.microsoft.com/office/drawing/2014/main" id="{6351B730-A7F1-4426-B227-2B0B79FDD87B}"/>
                </a:ext>
              </a:extLst>
            </p:cNvPr>
            <p:cNvSpPr>
              <a:spLocks noChangeArrowheads="1"/>
            </p:cNvSpPr>
            <p:nvPr/>
          </p:nvSpPr>
          <p:spPr bwMode="auto">
            <a:xfrm>
              <a:off x="1468545" y="2550627"/>
              <a:ext cx="2688167" cy="3017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（1）融资规模的测算公式</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（2）融资规模测算方法</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（3）创业企业在不同阶段的各类资金需求经验数据 </a:t>
              </a:r>
            </a:p>
          </p:txBody>
        </p:sp>
      </p:grpSp>
      <p:grpSp>
        <p:nvGrpSpPr>
          <p:cNvPr id="21" name="组合 20">
            <a:extLst>
              <a:ext uri="{FF2B5EF4-FFF2-40B4-BE49-F238E27FC236}">
                <a16:creationId xmlns:a16="http://schemas.microsoft.com/office/drawing/2014/main" id="{18103568-542E-4E94-8B3B-6A1629D22B7F}"/>
              </a:ext>
            </a:extLst>
          </p:cNvPr>
          <p:cNvGrpSpPr/>
          <p:nvPr/>
        </p:nvGrpSpPr>
        <p:grpSpPr>
          <a:xfrm>
            <a:off x="3562471" y="1941822"/>
            <a:ext cx="2493855" cy="3712633"/>
            <a:chOff x="1468545" y="1943897"/>
            <a:chExt cx="2688167" cy="3712633"/>
          </a:xfrm>
        </p:grpSpPr>
        <p:sp>
          <p:nvSpPr>
            <p:cNvPr id="22" name="矩形 1">
              <a:extLst>
                <a:ext uri="{FF2B5EF4-FFF2-40B4-BE49-F238E27FC236}">
                  <a16:creationId xmlns:a16="http://schemas.microsoft.com/office/drawing/2014/main" id="{728F2015-4F5F-497D-8FB5-E5669C777603}"/>
                </a:ext>
              </a:extLst>
            </p:cNvPr>
            <p:cNvSpPr>
              <a:spLocks noChangeArrowheads="1"/>
            </p:cNvSpPr>
            <p:nvPr/>
          </p:nvSpPr>
          <p:spPr bwMode="auto">
            <a:xfrm>
              <a:off x="1468545" y="2559846"/>
              <a:ext cx="2688167" cy="3096684"/>
            </a:xfrm>
            <a:prstGeom prst="rect">
              <a:avLst/>
            </a:prstGeom>
            <a:solidFill>
              <a:srgbClr val="6FBCB4">
                <a:alpha val="16078"/>
              </a:srgbClr>
            </a:solidFill>
            <a:ln>
              <a:noFill/>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23" name="圆角矩形 3">
              <a:extLst>
                <a:ext uri="{FF2B5EF4-FFF2-40B4-BE49-F238E27FC236}">
                  <a16:creationId xmlns:a16="http://schemas.microsoft.com/office/drawing/2014/main" id="{F574FEF1-A6B2-4883-9307-8F0AB4EC891E}"/>
                </a:ext>
              </a:extLst>
            </p:cNvPr>
            <p:cNvSpPr>
              <a:spLocks noChangeArrowheads="1"/>
            </p:cNvSpPr>
            <p:nvPr/>
          </p:nvSpPr>
          <p:spPr bwMode="auto">
            <a:xfrm>
              <a:off x="1468545" y="1943897"/>
              <a:ext cx="2688167" cy="630767"/>
            </a:xfrm>
            <a:prstGeom prst="roundRect">
              <a:avLst>
                <a:gd fmla="val 16667" name="adj"/>
              </a:avLst>
            </a:prstGeom>
            <a:solidFill>
              <a:srgbClr val="6FBCB4"/>
            </a:solidFill>
            <a:ln w="9525">
              <a:solidFill>
                <a:srgbClr val="D5EBE9"/>
              </a:solidFill>
              <a:round/>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1600">
                  <a:solidFill>
                    <a:schemeClr val="bg1"/>
                  </a:solidFill>
                  <a:latin typeface="+mn-lt"/>
                  <a:ea typeface="+mn-ea"/>
                  <a:cs typeface="+mn-ea"/>
                  <a:sym typeface="+mn-lt"/>
                </a:rPr>
                <a:t>2、资本结构的确定</a:t>
              </a:r>
            </a:p>
          </p:txBody>
        </p:sp>
        <p:sp>
          <p:nvSpPr>
            <p:cNvPr id="24" name="TextBox 19">
              <a:extLst>
                <a:ext uri="{FF2B5EF4-FFF2-40B4-BE49-F238E27FC236}">
                  <a16:creationId xmlns:a16="http://schemas.microsoft.com/office/drawing/2014/main" id="{C5D1D795-AA71-4E35-ABBC-DD791136B1D4}"/>
                </a:ext>
              </a:extLst>
            </p:cNvPr>
            <p:cNvSpPr>
              <a:spLocks noChangeArrowheads="1"/>
            </p:cNvSpPr>
            <p:nvPr/>
          </p:nvSpPr>
          <p:spPr bwMode="auto">
            <a:xfrm>
              <a:off x="1468545" y="2566239"/>
              <a:ext cx="2688167" cy="2042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（1）影响资本结构的因素</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（2）最佳资本结构的确定 </a:t>
              </a:r>
            </a:p>
          </p:txBody>
        </p:sp>
      </p:grpSp>
      <p:grpSp>
        <p:nvGrpSpPr>
          <p:cNvPr id="25" name="组合 24">
            <a:extLst>
              <a:ext uri="{FF2B5EF4-FFF2-40B4-BE49-F238E27FC236}">
                <a16:creationId xmlns:a16="http://schemas.microsoft.com/office/drawing/2014/main" id="{025168C9-1EF8-4704-A8FC-9960187BCEFC}"/>
              </a:ext>
            </a:extLst>
          </p:cNvPr>
          <p:cNvGrpSpPr/>
          <p:nvPr/>
        </p:nvGrpSpPr>
        <p:grpSpPr>
          <a:xfrm>
            <a:off x="6205037" y="1941822"/>
            <a:ext cx="2493856" cy="3712633"/>
            <a:chOff x="1468545" y="1943897"/>
            <a:chExt cx="2688167" cy="3712633"/>
          </a:xfrm>
        </p:grpSpPr>
        <p:sp>
          <p:nvSpPr>
            <p:cNvPr id="26" name="矩形 1">
              <a:extLst>
                <a:ext uri="{FF2B5EF4-FFF2-40B4-BE49-F238E27FC236}">
                  <a16:creationId xmlns:a16="http://schemas.microsoft.com/office/drawing/2014/main" id="{DDB302AF-6BC1-4451-8230-99FE6A847FCA}"/>
                </a:ext>
              </a:extLst>
            </p:cNvPr>
            <p:cNvSpPr>
              <a:spLocks noChangeArrowheads="1"/>
            </p:cNvSpPr>
            <p:nvPr/>
          </p:nvSpPr>
          <p:spPr bwMode="auto">
            <a:xfrm>
              <a:off x="1468545" y="2559846"/>
              <a:ext cx="2688167" cy="3096684"/>
            </a:xfrm>
            <a:prstGeom prst="rect">
              <a:avLst/>
            </a:prstGeom>
            <a:solidFill>
              <a:srgbClr val="6FBCB4">
                <a:alpha val="16078"/>
              </a:srgbClr>
            </a:solidFill>
            <a:ln>
              <a:noFill/>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27" name="圆角矩形 3">
              <a:extLst>
                <a:ext uri="{FF2B5EF4-FFF2-40B4-BE49-F238E27FC236}">
                  <a16:creationId xmlns:a16="http://schemas.microsoft.com/office/drawing/2014/main" id="{688D9A57-344A-4756-88B1-E5F6C8243D53}"/>
                </a:ext>
              </a:extLst>
            </p:cNvPr>
            <p:cNvSpPr>
              <a:spLocks noChangeArrowheads="1"/>
            </p:cNvSpPr>
            <p:nvPr/>
          </p:nvSpPr>
          <p:spPr bwMode="auto">
            <a:xfrm>
              <a:off x="1468545" y="1943897"/>
              <a:ext cx="2688167" cy="630767"/>
            </a:xfrm>
            <a:prstGeom prst="roundRect">
              <a:avLst>
                <a:gd fmla="val 16667" name="adj"/>
              </a:avLst>
            </a:prstGeom>
            <a:solidFill>
              <a:srgbClr val="6FBCB4"/>
            </a:solidFill>
            <a:ln w="9525">
              <a:solidFill>
                <a:srgbClr val="D5EBE9"/>
              </a:solidFill>
              <a:round/>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1600">
                  <a:solidFill>
                    <a:schemeClr val="bg1"/>
                  </a:solidFill>
                  <a:latin typeface="+mn-lt"/>
                  <a:ea typeface="+mn-ea"/>
                  <a:cs typeface="+mn-ea"/>
                  <a:sym typeface="+mn-lt"/>
                </a:rPr>
                <a:t>3、融资期限组合及融资时机的确定</a:t>
              </a:r>
            </a:p>
          </p:txBody>
        </p:sp>
        <p:sp>
          <p:nvSpPr>
            <p:cNvPr id="28" name="TextBox 19">
              <a:extLst>
                <a:ext uri="{FF2B5EF4-FFF2-40B4-BE49-F238E27FC236}">
                  <a16:creationId xmlns:a16="http://schemas.microsoft.com/office/drawing/2014/main" id="{CEFDC466-17E9-4D9D-8D09-79A7B0B98B35}"/>
                </a:ext>
              </a:extLst>
            </p:cNvPr>
            <p:cNvSpPr>
              <a:spLocks noChangeArrowheads="1"/>
            </p:cNvSpPr>
            <p:nvPr/>
          </p:nvSpPr>
          <p:spPr bwMode="auto">
            <a:xfrm>
              <a:off x="1468545" y="2552702"/>
              <a:ext cx="2688167" cy="2042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（1）选择融资期限的依据 </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（2）融资期限组合方法 </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（3）融资时机的确定</a:t>
              </a:r>
            </a:p>
          </p:txBody>
        </p:sp>
      </p:grpSp>
      <p:grpSp>
        <p:nvGrpSpPr>
          <p:cNvPr id="29" name="组合 28">
            <a:extLst>
              <a:ext uri="{FF2B5EF4-FFF2-40B4-BE49-F238E27FC236}">
                <a16:creationId xmlns:a16="http://schemas.microsoft.com/office/drawing/2014/main" id="{27819EFB-BD86-475A-AFD8-F498D1D5D75D}"/>
              </a:ext>
            </a:extLst>
          </p:cNvPr>
          <p:cNvGrpSpPr/>
          <p:nvPr/>
        </p:nvGrpSpPr>
        <p:grpSpPr>
          <a:xfrm>
            <a:off x="8847604" y="1941822"/>
            <a:ext cx="2493856" cy="3712633"/>
            <a:chOff x="1468545" y="1943897"/>
            <a:chExt cx="2688167" cy="3712633"/>
          </a:xfrm>
        </p:grpSpPr>
        <p:sp>
          <p:nvSpPr>
            <p:cNvPr id="30" name="矩形 1">
              <a:extLst>
                <a:ext uri="{FF2B5EF4-FFF2-40B4-BE49-F238E27FC236}">
                  <a16:creationId xmlns:a16="http://schemas.microsoft.com/office/drawing/2014/main" id="{CC13DB37-DF9C-46C5-8834-FF1D4FEF6BE4}"/>
                </a:ext>
              </a:extLst>
            </p:cNvPr>
            <p:cNvSpPr>
              <a:spLocks noChangeArrowheads="1"/>
            </p:cNvSpPr>
            <p:nvPr/>
          </p:nvSpPr>
          <p:spPr bwMode="auto">
            <a:xfrm>
              <a:off x="1468545" y="2559846"/>
              <a:ext cx="2688167" cy="3096684"/>
            </a:xfrm>
            <a:prstGeom prst="rect">
              <a:avLst/>
            </a:prstGeom>
            <a:solidFill>
              <a:srgbClr val="6FBCB4">
                <a:alpha val="16078"/>
              </a:srgbClr>
            </a:solidFill>
            <a:ln>
              <a:noFill/>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31" name="圆角矩形 3">
              <a:extLst>
                <a:ext uri="{FF2B5EF4-FFF2-40B4-BE49-F238E27FC236}">
                  <a16:creationId xmlns:a16="http://schemas.microsoft.com/office/drawing/2014/main" id="{4E605BC9-9C8C-4FDE-80BA-D7B373421068}"/>
                </a:ext>
              </a:extLst>
            </p:cNvPr>
            <p:cNvSpPr>
              <a:spLocks noChangeArrowheads="1"/>
            </p:cNvSpPr>
            <p:nvPr/>
          </p:nvSpPr>
          <p:spPr bwMode="auto">
            <a:xfrm>
              <a:off x="1468545" y="1943897"/>
              <a:ext cx="2688167" cy="630767"/>
            </a:xfrm>
            <a:prstGeom prst="roundRect">
              <a:avLst>
                <a:gd fmla="val 16667" name="adj"/>
              </a:avLst>
            </a:prstGeom>
            <a:solidFill>
              <a:srgbClr val="6FBCB4"/>
            </a:solidFill>
            <a:ln w="9525">
              <a:solidFill>
                <a:srgbClr val="D5EBE9"/>
              </a:solidFill>
              <a:round/>
            </a:ln>
          </p:spPr>
          <p:txBody>
            <a:bodyPr anchor="ctr" bIns="0" lIns="0" rIns="0" tIns="0"/>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1600">
                  <a:solidFill>
                    <a:schemeClr val="bg1"/>
                  </a:solidFill>
                  <a:latin typeface="+mn-lt"/>
                  <a:ea typeface="+mn-ea"/>
                  <a:cs typeface="+mn-ea"/>
                  <a:sym typeface="+mn-lt"/>
                </a:rPr>
                <a:t>4、资金偿还风险的</a:t>
              </a:r>
            </a:p>
            <a:p>
              <a:pPr algn="ctr" eaLnBrk="1" hangingPunct="1"/>
              <a:r>
                <a:rPr altLang="zh-CN" lang="en-US" sz="1600">
                  <a:solidFill>
                    <a:schemeClr val="bg1"/>
                  </a:solidFill>
                  <a:latin typeface="+mn-lt"/>
                  <a:ea typeface="+mn-ea"/>
                  <a:cs typeface="+mn-ea"/>
                  <a:sym typeface="+mn-lt"/>
                </a:rPr>
                <a:t>评估 </a:t>
              </a:r>
            </a:p>
          </p:txBody>
        </p:sp>
        <p:sp>
          <p:nvSpPr>
            <p:cNvPr id="32" name="TextBox 19">
              <a:extLst>
                <a:ext uri="{FF2B5EF4-FFF2-40B4-BE49-F238E27FC236}">
                  <a16:creationId xmlns:a16="http://schemas.microsoft.com/office/drawing/2014/main" id="{1FC311FE-FB67-43F9-B152-CD747E5A5DC8}"/>
                </a:ext>
              </a:extLst>
            </p:cNvPr>
            <p:cNvSpPr>
              <a:spLocks noChangeArrowheads="1"/>
            </p:cNvSpPr>
            <p:nvPr/>
          </p:nvSpPr>
          <p:spPr bwMode="auto">
            <a:xfrm>
              <a:off x="1468544" y="2566239"/>
              <a:ext cx="2688167"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（1）未来盈利测算技术</a:t>
              </a:r>
            </a:p>
            <a:p>
              <a:pPr eaLnBrk="1" hangingPunct="1">
                <a:lnSpc>
                  <a:spcPct val="200000"/>
                </a:lnSpc>
                <a:buClr>
                  <a:srgbClr val="E36C09"/>
                </a:buClr>
              </a:pPr>
              <a:r>
                <a:rPr altLang="en-US" lang="zh-CN" sz="1600">
                  <a:solidFill>
                    <a:schemeClr val="tx1">
                      <a:lumMod val="65000"/>
                      <a:lumOff val="35000"/>
                    </a:schemeClr>
                  </a:solidFill>
                  <a:latin typeface="+mn-lt"/>
                  <a:ea typeface="+mn-ea"/>
                  <a:cs typeface="+mn-ea"/>
                  <a:sym typeface="+mn-lt"/>
                </a:rPr>
                <a:t>（2）债务偿还保证的测算</a:t>
              </a:r>
            </a:p>
          </p:txBody>
        </p:sp>
      </p:grpSp>
    </p:spTree>
    <p:custDataLst>
      <p:tags r:id="rId2"/>
    </p:custDataLst>
    <p:extLst>
      <p:ext uri="{BB962C8B-B14F-4D97-AF65-F5344CB8AC3E}">
        <p14:creationId val="2045457014"/>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500" id="7"/>
                                        <p:tgtEl>
                                          <p:spTgt spid="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21"/>
                                        </p:tgtEl>
                                        <p:attrNameLst>
                                          <p:attrName>style.visibility</p:attrName>
                                        </p:attrNameLst>
                                      </p:cBhvr>
                                      <p:to>
                                        <p:strVal val="visible"/>
                                      </p:to>
                                    </p:set>
                                    <p:animEffect filter="fade" transition="in">
                                      <p:cBhvr>
                                        <p:cTn dur="500" id="12"/>
                                        <p:tgtEl>
                                          <p:spTgt spid="21"/>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25"/>
                                        </p:tgtEl>
                                        <p:attrNameLst>
                                          <p:attrName>style.visibility</p:attrName>
                                        </p:attrNameLst>
                                      </p:cBhvr>
                                      <p:to>
                                        <p:strVal val="visible"/>
                                      </p:to>
                                    </p:set>
                                    <p:animEffect filter="fade" transition="in">
                                      <p:cBhvr>
                                        <p:cTn dur="500" id="17"/>
                                        <p:tgtEl>
                                          <p:spTgt spid="2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29"/>
                                        </p:tgtEl>
                                        <p:attrNameLst>
                                          <p:attrName>style.visibility</p:attrName>
                                        </p:attrNameLst>
                                      </p:cBhvr>
                                      <p:to>
                                        <p:strVal val="visible"/>
                                      </p:to>
                                    </p:set>
                                    <p:animEffect filter="fade" transition="in">
                                      <p:cBhvr>
                                        <p:cTn dur="500" id="22"/>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FC6F1F31-0590-4ACF-9319-CC4757F147C8}"/>
              </a:ext>
            </a:extLst>
          </p:cNvPr>
          <p:cNvSpPr txBox="1"/>
          <p:nvPr/>
        </p:nvSpPr>
        <p:spPr>
          <a:xfrm>
            <a:off x="1178797" y="1845196"/>
            <a:ext cx="3661144" cy="1097280"/>
          </a:xfrm>
          <a:prstGeom prst="rect">
            <a:avLst/>
          </a:prstGeom>
          <a:noFill/>
        </p:spPr>
        <p:txBody>
          <a:bodyPr rtlCol="0" wrap="square">
            <a:spAutoFit/>
          </a:bodyPr>
          <a:lstStyle/>
          <a:p>
            <a:r>
              <a:rPr altLang="zh-CN" b="1" lang="en-US" sz="6600">
                <a:solidFill>
                  <a:srgbClr val="6FBCB4"/>
                </a:solidFill>
                <a:effectLst>
                  <a:outerShdw algn="tl" blurRad="38100" dir="2700000" dist="38100">
                    <a:srgbClr val="000000">
                      <a:alpha val="43137"/>
                    </a:srgbClr>
                  </a:outerShdw>
                </a:effectLst>
                <a:cs typeface="+mn-ea"/>
                <a:sym typeface="+mn-lt"/>
              </a:rPr>
              <a:t>Part 5</a:t>
            </a:r>
          </a:p>
        </p:txBody>
      </p:sp>
      <p:grpSp>
        <p:nvGrpSpPr>
          <p:cNvPr id="13" name="组合 12">
            <a:extLst>
              <a:ext uri="{FF2B5EF4-FFF2-40B4-BE49-F238E27FC236}">
                <a16:creationId xmlns:a16="http://schemas.microsoft.com/office/drawing/2014/main" id="{645CDFD8-7708-4773-BCD2-A60400DC20F3}"/>
              </a:ext>
            </a:extLst>
          </p:cNvPr>
          <p:cNvGrpSpPr/>
          <p:nvPr/>
        </p:nvGrpSpPr>
        <p:grpSpPr>
          <a:xfrm>
            <a:off x="3971495" y="2953192"/>
            <a:ext cx="7407705" cy="781493"/>
            <a:chOff x="4704907" y="2892055"/>
            <a:chExt cx="7407705" cy="781493"/>
          </a:xfrm>
        </p:grpSpPr>
        <p:sp>
          <p:nvSpPr>
            <p:cNvPr id="11" name="箭头: 五边形 10">
              <a:extLst>
                <a:ext uri="{FF2B5EF4-FFF2-40B4-BE49-F238E27FC236}">
                  <a16:creationId xmlns:a16="http://schemas.microsoft.com/office/drawing/2014/main" id="{FBD52272-190E-4D24-AB84-565C9473AA07}"/>
                </a:ext>
              </a:extLst>
            </p:cNvPr>
            <p:cNvSpPr/>
            <p:nvPr/>
          </p:nvSpPr>
          <p:spPr>
            <a:xfrm>
              <a:off x="4704907" y="2892055"/>
              <a:ext cx="7325360" cy="781493"/>
            </a:xfrm>
            <a:prstGeom prst="homePlat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559250BD-5113-49DE-9AF7-69140BF7C9A1}"/>
                </a:ext>
              </a:extLst>
            </p:cNvPr>
            <p:cNvSpPr txBox="1"/>
            <p:nvPr/>
          </p:nvSpPr>
          <p:spPr>
            <a:xfrm>
              <a:off x="4787253" y="2893637"/>
              <a:ext cx="7325360" cy="762000"/>
            </a:xfrm>
            <a:prstGeom prst="rect">
              <a:avLst/>
            </a:prstGeom>
            <a:noFill/>
          </p:spPr>
          <p:txBody>
            <a:bodyPr rtlCol="0" wrap="square">
              <a:spAutoFit/>
            </a:bodyPr>
            <a:lstStyle/>
            <a:p>
              <a:r>
                <a:rPr altLang="en-US" lang="zh-CN" sz="4400">
                  <a:solidFill>
                    <a:schemeClr val="bg1"/>
                  </a:solidFill>
                  <a:cs typeface="+mn-ea"/>
                  <a:sym typeface="+mn-lt"/>
                </a:rPr>
                <a:t>创业企业融资能力提升技术</a:t>
              </a:r>
            </a:p>
          </p:txBody>
        </p:sp>
      </p:grpSp>
      <p:sp>
        <p:nvSpPr>
          <p:cNvPr id="14" name="文本框 13">
            <a:extLst>
              <a:ext uri="{FF2B5EF4-FFF2-40B4-BE49-F238E27FC236}">
                <a16:creationId xmlns:a16="http://schemas.microsoft.com/office/drawing/2014/main" id="{2D5631D8-CFDA-4246-B445-4560187AC84E}"/>
              </a:ext>
            </a:extLst>
          </p:cNvPr>
          <p:cNvSpPr txBox="1"/>
          <p:nvPr/>
        </p:nvSpPr>
        <p:spPr>
          <a:xfrm>
            <a:off x="4053840" y="3843713"/>
            <a:ext cx="6990080" cy="640080"/>
          </a:xfrm>
          <a:prstGeom prst="rect">
            <a:avLst/>
          </a:prstGeom>
          <a:noFill/>
        </p:spPr>
        <p:txBody>
          <a:bodyPr rtlCol="0" wrap="square">
            <a:spAutoFit/>
          </a:bodyPr>
          <a:lstStyle/>
          <a:p>
            <a:r>
              <a:rPr altLang="en-US" b="1" lang="zh-CN">
                <a:solidFill>
                  <a:schemeClr val="tx1">
                    <a:lumMod val="50000"/>
                    <a:lumOff val="50000"/>
                  </a:schemeClr>
                </a:solidFill>
                <a:cs typeface="+mn-ea"/>
                <a:sym typeface="+mn-lt"/>
              </a:rPr>
              <a:t>此处可输入辅助性文字。此处可输入辅助性文字。此处可输入辅助性文字。此处可输入辅助性文字。此处可输入辅助性文字。</a:t>
            </a:r>
          </a:p>
        </p:txBody>
      </p:sp>
    </p:spTree>
    <p:extLst>
      <p:ext uri="{BB962C8B-B14F-4D97-AF65-F5344CB8AC3E}">
        <p14:creationId val="2328168847"/>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8">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additive="base">
                                        <p:cTn dur="500" fill="hold" id="12"/>
                                        <p:tgtEl>
                                          <p:spTgt spid="13"/>
                                        </p:tgtEl>
                                        <p:attrNameLst>
                                          <p:attrName>ppt_x</p:attrName>
                                        </p:attrNameLst>
                                      </p:cBhvr>
                                      <p:tavLst>
                                        <p:tav tm="0">
                                          <p:val>
                                            <p:strVal val="0-#ppt_w/2"/>
                                          </p:val>
                                        </p:tav>
                                        <p:tav tm="100000">
                                          <p:val>
                                            <p:strVal val="#ppt_x"/>
                                          </p:val>
                                        </p:tav>
                                      </p:tavLst>
                                    </p:anim>
                                    <p:anim calcmode="lin" valueType="num">
                                      <p:cBhvr additive="base">
                                        <p:cTn dur="500" fill="hold" id="13"/>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14"/>
                                        </p:tgtEl>
                                        <p:attrNameLst>
                                          <p:attrName>style.visibility</p:attrName>
                                        </p:attrNameLst>
                                      </p:cBhvr>
                                      <p:to>
                                        <p:strVal val="visible"/>
                                      </p:to>
                                    </p:set>
                                    <p:animEffect filter="fade" transition="in">
                                      <p:cBhvr>
                                        <p:cTn dur="500" id="1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4"/>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6980394" cy="640080"/>
          </a:xfrm>
          <a:prstGeom prst="rect">
            <a:avLst/>
          </a:prstGeom>
          <a:noFill/>
        </p:spPr>
        <p:txBody>
          <a:bodyPr rtlCol="0" wrap="square">
            <a:spAutoFit/>
          </a:bodyPr>
          <a:lstStyle/>
          <a:p>
            <a:r>
              <a:rPr altLang="zh-CN" lang="en-US" sz="3600">
                <a:solidFill>
                  <a:srgbClr val="6FBCB4"/>
                </a:solidFill>
                <a:cs typeface="+mn-ea"/>
                <a:sym typeface="+mn-lt"/>
              </a:rPr>
              <a:t>5 创业企业融资能力提升技术</a:t>
            </a:r>
          </a:p>
        </p:txBody>
      </p:sp>
      <p:grpSp>
        <p:nvGrpSpPr>
          <p:cNvPr id="11" name="组合 10">
            <a:extLst>
              <a:ext uri="{FF2B5EF4-FFF2-40B4-BE49-F238E27FC236}">
                <a16:creationId xmlns:a16="http://schemas.microsoft.com/office/drawing/2014/main" id="{F0D4DCAD-3455-4A4B-85F8-23CB3C4FD80B}"/>
              </a:ext>
            </a:extLst>
          </p:cNvPr>
          <p:cNvGrpSpPr/>
          <p:nvPr/>
        </p:nvGrpSpPr>
        <p:grpSpPr>
          <a:xfrm>
            <a:off x="1097238" y="1567364"/>
            <a:ext cx="7447322" cy="750986"/>
            <a:chOff x="1696678" y="1903286"/>
            <a:chExt cx="7447322" cy="750986"/>
          </a:xfrm>
        </p:grpSpPr>
        <p:sp>
          <p:nvSpPr>
            <p:cNvPr id="34" name="cabin-house-outline_28389">
              <a:extLst>
                <a:ext uri="{FF2B5EF4-FFF2-40B4-BE49-F238E27FC236}">
                  <a16:creationId xmlns:a16="http://schemas.microsoft.com/office/drawing/2014/main" id="{AD6578DF-6199-4B2A-837B-60C974BEF50F}"/>
                </a:ext>
              </a:extLst>
            </p:cNvPr>
            <p:cNvSpPr/>
            <p:nvPr/>
          </p:nvSpPr>
          <p:spPr>
            <a:xfrm>
              <a:off x="1696678" y="1903286"/>
              <a:ext cx="800720" cy="748474"/>
            </a:xfrm>
            <a:custGeom>
              <a:gdLst>
                <a:gd fmla="*/ 457334 w 603475" name="connsiteX0"/>
                <a:gd fmla="*/ 518444 h 564100" name="connsiteY0"/>
                <a:gd fmla="*/ 515198 w 603475" name="connsiteX1"/>
                <a:gd fmla="*/ 518444 h 564100" name="connsiteY1"/>
                <a:gd fmla="*/ 515198 w 603475" name="connsiteX2"/>
                <a:gd fmla="*/ 564100 h 564100" name="connsiteY2"/>
                <a:gd fmla="*/ 457334 w 603475" name="connsiteX3"/>
                <a:gd fmla="*/ 564100 h 564100" name="connsiteY3"/>
                <a:gd fmla="*/ 88207 w 603475" name="connsiteX4"/>
                <a:gd fmla="*/ 518444 h 564100" name="connsiteY4"/>
                <a:gd fmla="*/ 322484 w 603475" name="connsiteX5"/>
                <a:gd fmla="*/ 518444 h 564100" name="connsiteY5"/>
                <a:gd fmla="*/ 322484 w 603475" name="connsiteX6"/>
                <a:gd fmla="*/ 564100 h 564100" name="connsiteY6"/>
                <a:gd fmla="*/ 88207 w 603475" name="connsiteX7"/>
                <a:gd fmla="*/ 564100 h 564100" name="connsiteY7"/>
                <a:gd fmla="*/ 457334 w 603475" name="connsiteX8"/>
                <a:gd fmla="*/ 431860 h 564100" name="connsiteY8"/>
                <a:gd fmla="*/ 515198 w 603475" name="connsiteX9"/>
                <a:gd fmla="*/ 431860 h 564100" name="connsiteY9"/>
                <a:gd fmla="*/ 515198 w 603475" name="connsiteX10"/>
                <a:gd fmla="*/ 477516 h 564100" name="connsiteY10"/>
                <a:gd fmla="*/ 457334 w 603475" name="connsiteX11"/>
                <a:gd fmla="*/ 477516 h 564100" name="connsiteY11"/>
                <a:gd fmla="*/ 280991 w 603475" name="connsiteX12"/>
                <a:gd fmla="*/ 431860 h 564100" name="connsiteY12"/>
                <a:gd fmla="*/ 322483 w 603475" name="connsiteX13"/>
                <a:gd fmla="*/ 431860 h 564100" name="connsiteY13"/>
                <a:gd fmla="*/ 322483 w 603475" name="connsiteX14"/>
                <a:gd fmla="*/ 477516 h 564100" name="connsiteY14"/>
                <a:gd fmla="*/ 280991 w 603475" name="connsiteX15"/>
                <a:gd fmla="*/ 477516 h 564100" name="connsiteY15"/>
                <a:gd fmla="*/ 88207 w 603475" name="connsiteX16"/>
                <a:gd fmla="*/ 431860 h 564100" name="connsiteY16"/>
                <a:gd fmla="*/ 146141 w 603475" name="connsiteX17"/>
                <a:gd fmla="*/ 431860 h 564100" name="connsiteY17"/>
                <a:gd fmla="*/ 146141 w 603475" name="connsiteX18"/>
                <a:gd fmla="*/ 477516 h 564100" name="connsiteY18"/>
                <a:gd fmla="*/ 88207 w 603475" name="connsiteX19"/>
                <a:gd fmla="*/ 477516 h 564100" name="connsiteY19"/>
                <a:gd fmla="*/ 218329 w 603475" name="connsiteX20"/>
                <a:gd fmla="*/ 400600 h 564100" name="connsiteY20"/>
                <a:gd fmla="*/ 271324 w 603475" name="connsiteX21"/>
                <a:gd fmla="*/ 400600 h 564100" name="connsiteY21"/>
                <a:gd fmla="*/ 271324 w 603475" name="connsiteX22"/>
                <a:gd fmla="*/ 477516 h 564100" name="connsiteY22"/>
                <a:gd fmla="*/ 218329 w 603475" name="connsiteX23"/>
                <a:gd fmla="*/ 477516 h 564100" name="connsiteY23"/>
                <a:gd fmla="*/ 155808 w 603475" name="connsiteX24"/>
                <a:gd fmla="*/ 400600 h 564100" name="connsiteY24"/>
                <a:gd fmla="*/ 208661 w 603475" name="connsiteX25"/>
                <a:gd fmla="*/ 400600 h 564100" name="connsiteY25"/>
                <a:gd fmla="*/ 208661 w 603475" name="connsiteX26"/>
                <a:gd fmla="*/ 477516 h 564100" name="connsiteY26"/>
                <a:gd fmla="*/ 155808 w 603475" name="connsiteX27"/>
                <a:gd fmla="*/ 477516 h 564100" name="connsiteY27"/>
                <a:gd fmla="*/ 457334 w 603475" name="connsiteX28"/>
                <a:gd fmla="*/ 345277 h 564100" name="connsiteY28"/>
                <a:gd fmla="*/ 515198 w 603475" name="connsiteX29"/>
                <a:gd fmla="*/ 345277 h 564100" name="connsiteY29"/>
                <a:gd fmla="*/ 515198 w 603475" name="connsiteX30"/>
                <a:gd fmla="*/ 390933 h 564100" name="connsiteY30"/>
                <a:gd fmla="*/ 457334 w 603475" name="connsiteX31"/>
                <a:gd fmla="*/ 390933 h 564100" name="connsiteY31"/>
                <a:gd fmla="*/ 280991 w 603475" name="connsiteX32"/>
                <a:gd fmla="*/ 345277 h 564100" name="connsiteY32"/>
                <a:gd fmla="*/ 322483 w 603475" name="connsiteX33"/>
                <a:gd fmla="*/ 345277 h 564100" name="connsiteY33"/>
                <a:gd fmla="*/ 322483 w 603475" name="connsiteX34"/>
                <a:gd fmla="*/ 390933 h 564100" name="connsiteY34"/>
                <a:gd fmla="*/ 280991 w 603475" name="connsiteX35"/>
                <a:gd fmla="*/ 390933 h 564100" name="connsiteY35"/>
                <a:gd fmla="*/ 88207 w 603475" name="connsiteX36"/>
                <a:gd fmla="*/ 345277 h 564100" name="connsiteY36"/>
                <a:gd fmla="*/ 146141 w 603475" name="connsiteX37"/>
                <a:gd fmla="*/ 345277 h 564100" name="connsiteY37"/>
                <a:gd fmla="*/ 146141 w 603475" name="connsiteX38"/>
                <a:gd fmla="*/ 390933 h 564100" name="connsiteY38"/>
                <a:gd fmla="*/ 88207 w 603475" name="connsiteX39"/>
                <a:gd fmla="*/ 390933 h 564100" name="connsiteY39"/>
                <a:gd fmla="*/ 218329 w 603475" name="connsiteX40"/>
                <a:gd fmla="*/ 327847 h 564100" name="connsiteY40"/>
                <a:gd fmla="*/ 271324 w 603475" name="connsiteX41"/>
                <a:gd fmla="*/ 327847 h 564100" name="connsiteY41"/>
                <a:gd fmla="*/ 271324 w 603475" name="connsiteX42"/>
                <a:gd fmla="*/ 390932 h 564100" name="connsiteY42"/>
                <a:gd fmla="*/ 218329 w 603475" name="connsiteX43"/>
                <a:gd fmla="*/ 390932 h 564100" name="connsiteY43"/>
                <a:gd fmla="*/ 155808 w 603475" name="connsiteX44"/>
                <a:gd fmla="*/ 327847 h 564100" name="connsiteY44"/>
                <a:gd fmla="*/ 208661 w 603475" name="connsiteX45"/>
                <a:gd fmla="*/ 327847 h 564100" name="connsiteY45"/>
                <a:gd fmla="*/ 208661 w 603475" name="connsiteX46"/>
                <a:gd fmla="*/ 390932 h 564100" name="connsiteY46"/>
                <a:gd fmla="*/ 155808 w 603475" name="connsiteX47"/>
                <a:gd fmla="*/ 390932 h 564100" name="connsiteY47"/>
                <a:gd fmla="*/ 353456 w 603475" name="connsiteX48"/>
                <a:gd fmla="*/ 326097 h 564100" name="connsiteY48"/>
                <a:gd fmla="*/ 348618 w 603475" name="connsiteX49"/>
                <a:gd fmla="*/ 330930 h 564100" name="connsiteY49"/>
                <a:gd fmla="*/ 348618 w 603475" name="connsiteX50"/>
                <a:gd fmla="*/ 414962 h 564100" name="connsiteY50"/>
                <a:gd fmla="*/ 353456 w 603475" name="connsiteX51"/>
                <a:gd fmla="*/ 419795 h 564100" name="connsiteY51"/>
                <a:gd fmla="*/ 426298 w 603475" name="connsiteX52"/>
                <a:gd fmla="*/ 419795 h 564100" name="connsiteY52"/>
                <a:gd fmla="*/ 431136 w 603475" name="connsiteX53"/>
                <a:gd fmla="*/ 414962 h 564100" name="connsiteY53"/>
                <a:gd fmla="*/ 431136 w 603475" name="connsiteX54"/>
                <a:gd fmla="*/ 330930 h 564100" name="connsiteY54"/>
                <a:gd fmla="*/ 426298 w 603475" name="connsiteX55"/>
                <a:gd fmla="*/ 326097 h 564100" name="connsiteY55"/>
                <a:gd fmla="*/ 332222 w 603475" name="connsiteX56"/>
                <a:gd fmla="*/ 314016 h 564100" name="connsiteY56"/>
                <a:gd fmla="*/ 447667 w 603475" name="connsiteX57"/>
                <a:gd fmla="*/ 314016 h 564100" name="connsiteY57"/>
                <a:gd fmla="*/ 447667 w 603475" name="connsiteX58"/>
                <a:gd fmla="*/ 564100 h 564100" name="connsiteY58"/>
                <a:gd fmla="*/ 332222 w 603475" name="connsiteX59"/>
                <a:gd fmla="*/ 564100 h 564100" name="connsiteY59"/>
                <a:gd fmla="*/ 121683 w 603475" name="connsiteX60"/>
                <a:gd fmla="*/ 258552 h 564100" name="connsiteY60"/>
                <a:gd fmla="*/ 481856 w 603475" name="connsiteX61"/>
                <a:gd fmla="*/ 258552 h 564100" name="connsiteY61"/>
                <a:gd fmla="*/ 515198 w 603475" name="connsiteX62"/>
                <a:gd fmla="*/ 291993 h 564100" name="connsiteY62"/>
                <a:gd fmla="*/ 515198 w 603475" name="connsiteX63"/>
                <a:gd fmla="*/ 304349 h 564100" name="connsiteY63"/>
                <a:gd fmla="*/ 452548 w 603475" name="connsiteX64"/>
                <a:gd fmla="*/ 304349 h 564100" name="connsiteY64"/>
                <a:gd fmla="*/ 327381 w 603475" name="connsiteX65"/>
                <a:gd fmla="*/ 304349 h 564100" name="connsiteY65"/>
                <a:gd fmla="*/ 88207 w 603475" name="connsiteX66"/>
                <a:gd fmla="*/ 304349 h 564100" name="connsiteY66"/>
                <a:gd fmla="*/ 88207 w 603475" name="connsiteX67"/>
                <a:gd fmla="*/ 291993 h 564100" name="connsiteY67"/>
                <a:gd fmla="*/ 96005 w 603475" name="connsiteX68"/>
                <a:gd fmla="*/ 284204 h 564100" name="connsiteY68"/>
                <a:gd fmla="*/ 208359 w 603475" name="connsiteX69"/>
                <a:gd fmla="*/ 171968 h 564100" name="connsiteY69"/>
                <a:gd fmla="*/ 395109 w 603475" name="connsiteX70"/>
                <a:gd fmla="*/ 171968 h 564100" name="connsiteY70"/>
                <a:gd fmla="*/ 440822 w 603475" name="connsiteX71"/>
                <a:gd fmla="*/ 217765 h 564100" name="connsiteY71"/>
                <a:gd fmla="*/ 162512 w 603475" name="connsiteX72"/>
                <a:gd fmla="*/ 217765 h 564100" name="connsiteY72"/>
                <a:gd fmla="*/ 295080 w 603475" name="connsiteX73"/>
                <a:gd fmla="*/ 85384 h 564100" name="connsiteY73"/>
                <a:gd fmla="*/ 308389 w 603475" name="connsiteX74"/>
                <a:gd fmla="*/ 85384 h 564100" name="connsiteY74"/>
                <a:gd fmla="*/ 354097 w 603475" name="connsiteX75"/>
                <a:gd fmla="*/ 131181 h 564100" name="connsiteY75"/>
                <a:gd fmla="*/ 249237 w 603475" name="connsiteX76"/>
                <a:gd fmla="*/ 131181 h 564100" name="connsiteY76"/>
                <a:gd fmla="*/ 301670 w 603475" name="connsiteX77"/>
                <a:gd fmla="*/ 0 h 564100" name="connsiteY77"/>
                <a:gd fmla="*/ 336489 w 603475" name="connsiteX78"/>
                <a:gd fmla="*/ 34769 h 564100" name="connsiteY78"/>
                <a:gd fmla="*/ 337430 w 603475" name="connsiteX79"/>
                <a:gd fmla="*/ 36245 h 564100" name="connsiteY79"/>
                <a:gd fmla="*/ 603475 w 603475" name="connsiteX80"/>
                <a:gd fmla="*/ 301775 h 564100" name="connsiteY80"/>
                <a:gd fmla="*/ 571076 w 603475" name="connsiteX81"/>
                <a:gd fmla="*/ 334127 h 564100" name="connsiteY81"/>
                <a:gd fmla="*/ 523487 w 603475" name="connsiteX82"/>
                <a:gd fmla="*/ 286606 h 564100" name="connsiteY82"/>
                <a:gd fmla="*/ 487189 w 603475" name="connsiteX83"/>
                <a:gd fmla="*/ 250360 h 564100" name="connsiteY83"/>
                <a:gd fmla="*/ 455866 w 603475" name="connsiteX84"/>
                <a:gd fmla="*/ 219082 h 564100" name="connsiteY84"/>
                <a:gd fmla="*/ 400479 w 603475" name="connsiteX85"/>
                <a:gd fmla="*/ 163775 h 564100" name="connsiteY85"/>
                <a:gd fmla="*/ 369156 w 603475" name="connsiteX86"/>
                <a:gd fmla="*/ 132496 h 564100" name="connsiteY86"/>
                <a:gd fmla="*/ 313769 w 603475" name="connsiteX87"/>
                <a:gd fmla="*/ 77189 h 564100" name="connsiteY87"/>
                <a:gd fmla="*/ 310408 w 603475" name="connsiteX88"/>
                <a:gd fmla="*/ 75846 h 564100" name="connsiteY88"/>
                <a:gd fmla="*/ 293066 w 603475" name="connsiteX89"/>
                <a:gd fmla="*/ 75846 h 564100" name="connsiteY89"/>
                <a:gd fmla="*/ 289706 w 603475" name="connsiteX90"/>
                <a:gd fmla="*/ 77189 h 564100" name="connsiteY90"/>
                <a:gd fmla="*/ 87786 w 603475" name="connsiteX91"/>
                <a:gd fmla="*/ 278820 h 564100" name="connsiteY91"/>
                <a:gd fmla="*/ 79988 w 603475" name="connsiteX92"/>
                <a:gd fmla="*/ 286606 h 564100" name="connsiteY92"/>
                <a:gd fmla="*/ 32399 w 603475" name="connsiteX93"/>
                <a:gd fmla="*/ 334127 h 564100" name="connsiteY93"/>
                <a:gd fmla="*/ 0 w 603475" name="connsiteX94"/>
                <a:gd fmla="*/ 301775 h 564100" name="connsiteY94"/>
                <a:gd fmla="*/ 265911 w 603475" name="connsiteX95"/>
                <a:gd fmla="*/ 36245 h 564100" name="connsiteY95"/>
                <a:gd fmla="*/ 266852 w 603475" name="connsiteX96"/>
                <a:gd fmla="*/ 34903 h 564100" name="connsiteY9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b="b" l="l" r="r" t="t"/>
              <a:pathLst>
                <a:path h="564100" w="603475">
                  <a:moveTo>
                    <a:pt x="457334" y="518444"/>
                  </a:moveTo>
                  <a:lnTo>
                    <a:pt x="515198" y="518444"/>
                  </a:lnTo>
                  <a:lnTo>
                    <a:pt x="515198" y="564100"/>
                  </a:lnTo>
                  <a:lnTo>
                    <a:pt x="457334" y="564100"/>
                  </a:lnTo>
                  <a:close/>
                  <a:moveTo>
                    <a:pt x="88207" y="518444"/>
                  </a:moveTo>
                  <a:lnTo>
                    <a:pt x="322484" y="518444"/>
                  </a:lnTo>
                  <a:lnTo>
                    <a:pt x="322484" y="564100"/>
                  </a:lnTo>
                  <a:lnTo>
                    <a:pt x="88207" y="564100"/>
                  </a:lnTo>
                  <a:close/>
                  <a:moveTo>
                    <a:pt x="457334" y="431860"/>
                  </a:moveTo>
                  <a:lnTo>
                    <a:pt x="515198" y="431860"/>
                  </a:lnTo>
                  <a:lnTo>
                    <a:pt x="515198" y="477516"/>
                  </a:lnTo>
                  <a:lnTo>
                    <a:pt x="457334" y="477516"/>
                  </a:lnTo>
                  <a:close/>
                  <a:moveTo>
                    <a:pt x="280991" y="431860"/>
                  </a:moveTo>
                  <a:lnTo>
                    <a:pt x="322483" y="431860"/>
                  </a:lnTo>
                  <a:lnTo>
                    <a:pt x="322483" y="477516"/>
                  </a:lnTo>
                  <a:lnTo>
                    <a:pt x="280991" y="477516"/>
                  </a:lnTo>
                  <a:close/>
                  <a:moveTo>
                    <a:pt x="88207" y="431860"/>
                  </a:moveTo>
                  <a:lnTo>
                    <a:pt x="146141" y="431860"/>
                  </a:lnTo>
                  <a:lnTo>
                    <a:pt x="146141" y="477516"/>
                  </a:lnTo>
                  <a:lnTo>
                    <a:pt x="88207" y="477516"/>
                  </a:lnTo>
                  <a:close/>
                  <a:moveTo>
                    <a:pt x="218329" y="400600"/>
                  </a:moveTo>
                  <a:lnTo>
                    <a:pt x="271324" y="400600"/>
                  </a:lnTo>
                  <a:lnTo>
                    <a:pt x="271324" y="477516"/>
                  </a:lnTo>
                  <a:lnTo>
                    <a:pt x="218329" y="477516"/>
                  </a:lnTo>
                  <a:close/>
                  <a:moveTo>
                    <a:pt x="155808" y="400600"/>
                  </a:moveTo>
                  <a:lnTo>
                    <a:pt x="208661" y="400600"/>
                  </a:lnTo>
                  <a:lnTo>
                    <a:pt x="208661" y="477516"/>
                  </a:lnTo>
                  <a:lnTo>
                    <a:pt x="155808" y="477516"/>
                  </a:lnTo>
                  <a:close/>
                  <a:moveTo>
                    <a:pt x="457334" y="345277"/>
                  </a:moveTo>
                  <a:lnTo>
                    <a:pt x="515198" y="345277"/>
                  </a:lnTo>
                  <a:lnTo>
                    <a:pt x="515198" y="390933"/>
                  </a:lnTo>
                  <a:lnTo>
                    <a:pt x="457334" y="390933"/>
                  </a:lnTo>
                  <a:close/>
                  <a:moveTo>
                    <a:pt x="280991" y="345277"/>
                  </a:moveTo>
                  <a:lnTo>
                    <a:pt x="322483" y="345277"/>
                  </a:lnTo>
                  <a:lnTo>
                    <a:pt x="322483" y="390933"/>
                  </a:lnTo>
                  <a:lnTo>
                    <a:pt x="280991" y="390933"/>
                  </a:lnTo>
                  <a:close/>
                  <a:moveTo>
                    <a:pt x="88207" y="345277"/>
                  </a:moveTo>
                  <a:lnTo>
                    <a:pt x="146141" y="345277"/>
                  </a:lnTo>
                  <a:lnTo>
                    <a:pt x="146141" y="390933"/>
                  </a:lnTo>
                  <a:lnTo>
                    <a:pt x="88207" y="390933"/>
                  </a:lnTo>
                  <a:close/>
                  <a:moveTo>
                    <a:pt x="218329" y="327847"/>
                  </a:moveTo>
                  <a:lnTo>
                    <a:pt x="271324" y="327847"/>
                  </a:lnTo>
                  <a:lnTo>
                    <a:pt x="271324" y="390932"/>
                  </a:lnTo>
                  <a:lnTo>
                    <a:pt x="218329" y="390932"/>
                  </a:lnTo>
                  <a:close/>
                  <a:moveTo>
                    <a:pt x="155808" y="327847"/>
                  </a:moveTo>
                  <a:lnTo>
                    <a:pt x="208661" y="327847"/>
                  </a:lnTo>
                  <a:lnTo>
                    <a:pt x="208661" y="390932"/>
                  </a:lnTo>
                  <a:lnTo>
                    <a:pt x="155808" y="390932"/>
                  </a:lnTo>
                  <a:close/>
                  <a:moveTo>
                    <a:pt x="353456" y="326097"/>
                  </a:moveTo>
                  <a:cubicBezTo>
                    <a:pt x="350768" y="326097"/>
                    <a:pt x="348618" y="328245"/>
                    <a:pt x="348618" y="330930"/>
                  </a:cubicBezTo>
                  <a:lnTo>
                    <a:pt x="348618" y="414962"/>
                  </a:lnTo>
                  <a:cubicBezTo>
                    <a:pt x="348618" y="417647"/>
                    <a:pt x="350768" y="419795"/>
                    <a:pt x="353456" y="419795"/>
                  </a:cubicBezTo>
                  <a:lnTo>
                    <a:pt x="426298" y="419795"/>
                  </a:lnTo>
                  <a:cubicBezTo>
                    <a:pt x="428986" y="419795"/>
                    <a:pt x="431136" y="417647"/>
                    <a:pt x="431136" y="414962"/>
                  </a:cubicBezTo>
                  <a:lnTo>
                    <a:pt x="431136" y="330930"/>
                  </a:lnTo>
                  <a:cubicBezTo>
                    <a:pt x="431136" y="328245"/>
                    <a:pt x="428986" y="326097"/>
                    <a:pt x="426298" y="326097"/>
                  </a:cubicBezTo>
                  <a:close/>
                  <a:moveTo>
                    <a:pt x="332222" y="314016"/>
                  </a:moveTo>
                  <a:lnTo>
                    <a:pt x="447667" y="314016"/>
                  </a:lnTo>
                  <a:lnTo>
                    <a:pt x="447667" y="564100"/>
                  </a:lnTo>
                  <a:lnTo>
                    <a:pt x="332222" y="564100"/>
                  </a:lnTo>
                  <a:close/>
                  <a:moveTo>
                    <a:pt x="121683" y="258552"/>
                  </a:moveTo>
                  <a:lnTo>
                    <a:pt x="481856" y="258552"/>
                  </a:lnTo>
                  <a:lnTo>
                    <a:pt x="515198" y="291993"/>
                  </a:lnTo>
                  <a:lnTo>
                    <a:pt x="515198" y="304349"/>
                  </a:lnTo>
                  <a:lnTo>
                    <a:pt x="452548" y="304349"/>
                  </a:lnTo>
                  <a:lnTo>
                    <a:pt x="327381" y="304349"/>
                  </a:lnTo>
                  <a:lnTo>
                    <a:pt x="88207" y="304349"/>
                  </a:lnTo>
                  <a:lnTo>
                    <a:pt x="88207" y="291993"/>
                  </a:lnTo>
                  <a:lnTo>
                    <a:pt x="96005" y="284204"/>
                  </a:lnTo>
                  <a:close/>
                  <a:moveTo>
                    <a:pt x="208359" y="171968"/>
                  </a:moveTo>
                  <a:lnTo>
                    <a:pt x="395109" y="171968"/>
                  </a:lnTo>
                  <a:lnTo>
                    <a:pt x="440822" y="217765"/>
                  </a:lnTo>
                  <a:lnTo>
                    <a:pt x="162512" y="217765"/>
                  </a:lnTo>
                  <a:close/>
                  <a:moveTo>
                    <a:pt x="295080" y="85384"/>
                  </a:moveTo>
                  <a:lnTo>
                    <a:pt x="308389" y="85384"/>
                  </a:lnTo>
                  <a:lnTo>
                    <a:pt x="354097" y="131181"/>
                  </a:lnTo>
                  <a:lnTo>
                    <a:pt x="249237" y="131181"/>
                  </a:lnTo>
                  <a:close/>
                  <a:moveTo>
                    <a:pt x="301670" y="0"/>
                  </a:moveTo>
                  <a:lnTo>
                    <a:pt x="336489" y="34769"/>
                  </a:lnTo>
                  <a:cubicBezTo>
                    <a:pt x="336623" y="35306"/>
                    <a:pt x="337026" y="35842"/>
                    <a:pt x="337430" y="36245"/>
                  </a:cubicBezTo>
                  <a:lnTo>
                    <a:pt x="603475" y="301775"/>
                  </a:lnTo>
                  <a:lnTo>
                    <a:pt x="571076" y="334127"/>
                  </a:lnTo>
                  <a:lnTo>
                    <a:pt x="523487" y="286606"/>
                  </a:lnTo>
                  <a:lnTo>
                    <a:pt x="487189" y="250360"/>
                  </a:lnTo>
                  <a:lnTo>
                    <a:pt x="455866" y="219082"/>
                  </a:lnTo>
                  <a:lnTo>
                    <a:pt x="400479" y="163775"/>
                  </a:lnTo>
                  <a:lnTo>
                    <a:pt x="369156" y="132496"/>
                  </a:lnTo>
                  <a:lnTo>
                    <a:pt x="313769" y="77189"/>
                  </a:lnTo>
                  <a:cubicBezTo>
                    <a:pt x="312828" y="76249"/>
                    <a:pt x="311618" y="75846"/>
                    <a:pt x="310408" y="75846"/>
                  </a:cubicBezTo>
                  <a:lnTo>
                    <a:pt x="293066" y="75846"/>
                  </a:lnTo>
                  <a:cubicBezTo>
                    <a:pt x="291722" y="75846"/>
                    <a:pt x="290512" y="76249"/>
                    <a:pt x="289706" y="77189"/>
                  </a:cubicBezTo>
                  <a:lnTo>
                    <a:pt x="87786" y="278820"/>
                  </a:lnTo>
                  <a:lnTo>
                    <a:pt x="79988" y="286606"/>
                  </a:lnTo>
                  <a:lnTo>
                    <a:pt x="32399" y="334127"/>
                  </a:lnTo>
                  <a:lnTo>
                    <a:pt x="0" y="301775"/>
                  </a:lnTo>
                  <a:lnTo>
                    <a:pt x="265911" y="36245"/>
                  </a:lnTo>
                  <a:cubicBezTo>
                    <a:pt x="266314" y="35842"/>
                    <a:pt x="266583" y="35440"/>
                    <a:pt x="266852" y="34903"/>
                  </a:cubicBezTo>
                  <a:close/>
                </a:path>
              </a:pathLst>
            </a:custGeom>
            <a:solidFill>
              <a:srgbClr val="6FBC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3" name="文本框 2">
              <a:extLst>
                <a:ext uri="{FF2B5EF4-FFF2-40B4-BE49-F238E27FC236}">
                  <a16:creationId xmlns:a16="http://schemas.microsoft.com/office/drawing/2014/main" id="{11823484-9483-49CB-9C30-18C5BAF60013}"/>
                </a:ext>
              </a:extLst>
            </p:cNvPr>
            <p:cNvSpPr txBox="1"/>
            <p:nvPr/>
          </p:nvSpPr>
          <p:spPr>
            <a:xfrm>
              <a:off x="2529297" y="2069497"/>
              <a:ext cx="1239520" cy="579120"/>
            </a:xfrm>
            <a:prstGeom prst="rect">
              <a:avLst/>
            </a:prstGeom>
            <a:noFill/>
          </p:spPr>
          <p:txBody>
            <a:bodyPr rtlCol="0" wrap="square">
              <a:spAutoFit/>
            </a:bodyPr>
            <a:lstStyle/>
            <a:p>
              <a:r>
                <a:rPr altLang="zh-CN" b="1" lang="en-US" sz="3200">
                  <a:solidFill>
                    <a:srgbClr val="6FBCB4"/>
                  </a:solidFill>
                  <a:cs typeface="+mn-ea"/>
                  <a:sym typeface="+mn-lt"/>
                </a:rPr>
                <a:t>01</a:t>
              </a:r>
            </a:p>
          </p:txBody>
        </p:sp>
        <p:sp>
          <p:nvSpPr>
            <p:cNvPr id="35" name="文本框 34">
              <a:extLst>
                <a:ext uri="{FF2B5EF4-FFF2-40B4-BE49-F238E27FC236}">
                  <a16:creationId xmlns:a16="http://schemas.microsoft.com/office/drawing/2014/main" id="{8D24D163-B4EB-4ECC-85A2-9624E7A1D064}"/>
                </a:ext>
              </a:extLst>
            </p:cNvPr>
            <p:cNvSpPr txBox="1"/>
            <p:nvPr/>
          </p:nvSpPr>
          <p:spPr>
            <a:xfrm>
              <a:off x="3048000" y="2131051"/>
              <a:ext cx="6096000" cy="457200"/>
            </a:xfrm>
            <a:prstGeom prst="rect">
              <a:avLst/>
            </a:prstGeom>
            <a:noFill/>
          </p:spPr>
          <p:txBody>
            <a:bodyPr wrap="square">
              <a:spAutoFit/>
            </a:bodyPr>
            <a:lstStyle/>
            <a:p>
              <a:r>
                <a:rPr altLang="en-US" b="1" lang="zh-CN" sz="2400">
                  <a:solidFill>
                    <a:schemeClr val="tx1">
                      <a:lumMod val="65000"/>
                      <a:lumOff val="35000"/>
                    </a:schemeClr>
                  </a:solidFill>
                  <a:cs typeface="+mn-ea"/>
                  <a:sym typeface="+mn-lt"/>
                </a:rPr>
                <a:t>改善经营管理，增强企业竞争能力</a:t>
              </a:r>
            </a:p>
          </p:txBody>
        </p:sp>
      </p:grpSp>
      <p:grpSp>
        <p:nvGrpSpPr>
          <p:cNvPr id="12" name="组合 11">
            <a:extLst>
              <a:ext uri="{FF2B5EF4-FFF2-40B4-BE49-F238E27FC236}">
                <a16:creationId xmlns:a16="http://schemas.microsoft.com/office/drawing/2014/main" id="{6C598E73-9B7F-4EAC-A36E-B01CFC033170}"/>
              </a:ext>
            </a:extLst>
          </p:cNvPr>
          <p:cNvGrpSpPr/>
          <p:nvPr/>
        </p:nvGrpSpPr>
        <p:grpSpPr>
          <a:xfrm>
            <a:off x="811549" y="2468499"/>
            <a:ext cx="6769432" cy="2915920"/>
            <a:chOff x="1473200" y="2834640"/>
            <a:chExt cx="6769432" cy="2915920"/>
          </a:xfrm>
        </p:grpSpPr>
        <p:sp>
          <p:nvSpPr>
            <p:cNvPr id="5" name="云形 4">
              <a:extLst>
                <a:ext uri="{FF2B5EF4-FFF2-40B4-BE49-F238E27FC236}">
                  <a16:creationId xmlns:a16="http://schemas.microsoft.com/office/drawing/2014/main" id="{9A02752B-832D-42C7-9BEE-344ADDD87693}"/>
                </a:ext>
              </a:extLst>
            </p:cNvPr>
            <p:cNvSpPr/>
            <p:nvPr/>
          </p:nvSpPr>
          <p:spPr>
            <a:xfrm>
              <a:off x="1473200" y="2834640"/>
              <a:ext cx="4328160" cy="2915920"/>
            </a:xfrm>
            <a:prstGeom prst="cloud">
              <a:avLst/>
            </a:prstGeom>
            <a:solidFill>
              <a:srgbClr val="D5EBE9"/>
            </a:solidFill>
            <a:ln>
              <a:solidFill>
                <a:srgbClr val="D5EBE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文本框 35">
              <a:extLst>
                <a:ext uri="{FF2B5EF4-FFF2-40B4-BE49-F238E27FC236}">
                  <a16:creationId xmlns:a16="http://schemas.microsoft.com/office/drawing/2014/main" id="{4B3D2781-65BC-4D7F-A01E-2710266C1E8A}"/>
                </a:ext>
              </a:extLst>
            </p:cNvPr>
            <p:cNvSpPr txBox="1"/>
            <p:nvPr/>
          </p:nvSpPr>
          <p:spPr>
            <a:xfrm>
              <a:off x="2146632" y="3479393"/>
              <a:ext cx="6096000" cy="1554480"/>
            </a:xfrm>
            <a:prstGeom prst="rect">
              <a:avLst/>
            </a:prstGeom>
            <a:noFill/>
          </p:spPr>
          <p:txBody>
            <a:bodyPr wrap="square">
              <a:spAutoFit/>
            </a:bodyPr>
            <a:lstStyle/>
            <a:p>
              <a:pPr eaLnBrk="1" hangingPunct="1">
                <a:lnSpc>
                  <a:spcPct val="200000"/>
                </a:lnSpc>
                <a:buClr>
                  <a:srgbClr val="E36C09"/>
                </a:buClr>
              </a:pPr>
              <a:r>
                <a:rPr altLang="zh-CN" lang="en-US" sz="1600">
                  <a:solidFill>
                    <a:schemeClr val="tx1">
                      <a:lumMod val="65000"/>
                      <a:lumOff val="35000"/>
                    </a:schemeClr>
                  </a:solidFill>
                  <a:cs typeface="+mn-ea"/>
                  <a:sym typeface="+mn-lt"/>
                </a:rPr>
                <a:t>1、明晰产权，改善企业治理结构</a:t>
              </a:r>
            </a:p>
            <a:p>
              <a:pPr eaLnBrk="1" hangingPunct="1">
                <a:lnSpc>
                  <a:spcPct val="200000"/>
                </a:lnSpc>
                <a:buClr>
                  <a:srgbClr val="E36C09"/>
                </a:buClr>
              </a:pPr>
              <a:r>
                <a:rPr altLang="zh-CN" lang="en-US" sz="1600">
                  <a:solidFill>
                    <a:schemeClr val="tx1">
                      <a:lumMod val="65000"/>
                      <a:lumOff val="35000"/>
                    </a:schemeClr>
                  </a:solidFill>
                  <a:cs typeface="+mn-ea"/>
                  <a:sym typeface="+mn-lt"/>
                </a:rPr>
                <a:t>2、调整与创新企业经营战略</a:t>
              </a:r>
            </a:p>
            <a:p>
              <a:pPr eaLnBrk="1" hangingPunct="1">
                <a:lnSpc>
                  <a:spcPct val="200000"/>
                </a:lnSpc>
                <a:buClr>
                  <a:srgbClr val="E36C09"/>
                </a:buClr>
              </a:pPr>
              <a:r>
                <a:rPr altLang="zh-CN" lang="en-US" sz="1600">
                  <a:solidFill>
                    <a:schemeClr val="tx1">
                      <a:lumMod val="65000"/>
                      <a:lumOff val="35000"/>
                    </a:schemeClr>
                  </a:solidFill>
                  <a:cs typeface="+mn-ea"/>
                  <a:sym typeface="+mn-lt"/>
                </a:rPr>
                <a:t>3、转变经营管理机制</a:t>
              </a:r>
            </a:p>
          </p:txBody>
        </p:sp>
      </p:grpSp>
      <p:grpSp>
        <p:nvGrpSpPr>
          <p:cNvPr id="10" name="组合 9">
            <a:extLst>
              <a:ext uri="{FF2B5EF4-FFF2-40B4-BE49-F238E27FC236}">
                <a16:creationId xmlns:a16="http://schemas.microsoft.com/office/drawing/2014/main" id="{E82BB2EF-CC2A-4F43-9B9A-8D93D7E5D23E}"/>
              </a:ext>
            </a:extLst>
          </p:cNvPr>
          <p:cNvGrpSpPr/>
          <p:nvPr/>
        </p:nvGrpSpPr>
        <p:grpSpPr>
          <a:xfrm>
            <a:off x="5322687" y="2322096"/>
            <a:ext cx="6197099" cy="750984"/>
            <a:chOff x="5637647" y="2880687"/>
            <a:chExt cx="6197099" cy="750984"/>
          </a:xfrm>
        </p:grpSpPr>
        <p:sp>
          <p:nvSpPr>
            <p:cNvPr id="37" name="cabin-house-outline_28389">
              <a:extLst>
                <a:ext uri="{FF2B5EF4-FFF2-40B4-BE49-F238E27FC236}">
                  <a16:creationId xmlns:a16="http://schemas.microsoft.com/office/drawing/2014/main" id="{9D01F766-0CE2-4026-B5F1-22042D75A5EF}"/>
                </a:ext>
              </a:extLst>
            </p:cNvPr>
            <p:cNvSpPr/>
            <p:nvPr/>
          </p:nvSpPr>
          <p:spPr>
            <a:xfrm>
              <a:off x="5637647" y="2880687"/>
              <a:ext cx="636501" cy="748474"/>
            </a:xfrm>
            <a:custGeom>
              <a:gdLst>
                <a:gd fmla="*/ 457334 w 603475" name="connsiteX0"/>
                <a:gd fmla="*/ 518444 h 564100" name="connsiteY0"/>
                <a:gd fmla="*/ 515198 w 603475" name="connsiteX1"/>
                <a:gd fmla="*/ 518444 h 564100" name="connsiteY1"/>
                <a:gd fmla="*/ 515198 w 603475" name="connsiteX2"/>
                <a:gd fmla="*/ 564100 h 564100" name="connsiteY2"/>
                <a:gd fmla="*/ 457334 w 603475" name="connsiteX3"/>
                <a:gd fmla="*/ 564100 h 564100" name="connsiteY3"/>
                <a:gd fmla="*/ 88207 w 603475" name="connsiteX4"/>
                <a:gd fmla="*/ 518444 h 564100" name="connsiteY4"/>
                <a:gd fmla="*/ 322484 w 603475" name="connsiteX5"/>
                <a:gd fmla="*/ 518444 h 564100" name="connsiteY5"/>
                <a:gd fmla="*/ 322484 w 603475" name="connsiteX6"/>
                <a:gd fmla="*/ 564100 h 564100" name="connsiteY6"/>
                <a:gd fmla="*/ 88207 w 603475" name="connsiteX7"/>
                <a:gd fmla="*/ 564100 h 564100" name="connsiteY7"/>
                <a:gd fmla="*/ 457334 w 603475" name="connsiteX8"/>
                <a:gd fmla="*/ 431860 h 564100" name="connsiteY8"/>
                <a:gd fmla="*/ 515198 w 603475" name="connsiteX9"/>
                <a:gd fmla="*/ 431860 h 564100" name="connsiteY9"/>
                <a:gd fmla="*/ 515198 w 603475" name="connsiteX10"/>
                <a:gd fmla="*/ 477516 h 564100" name="connsiteY10"/>
                <a:gd fmla="*/ 457334 w 603475" name="connsiteX11"/>
                <a:gd fmla="*/ 477516 h 564100" name="connsiteY11"/>
                <a:gd fmla="*/ 280991 w 603475" name="connsiteX12"/>
                <a:gd fmla="*/ 431860 h 564100" name="connsiteY12"/>
                <a:gd fmla="*/ 322483 w 603475" name="connsiteX13"/>
                <a:gd fmla="*/ 431860 h 564100" name="connsiteY13"/>
                <a:gd fmla="*/ 322483 w 603475" name="connsiteX14"/>
                <a:gd fmla="*/ 477516 h 564100" name="connsiteY14"/>
                <a:gd fmla="*/ 280991 w 603475" name="connsiteX15"/>
                <a:gd fmla="*/ 477516 h 564100" name="connsiteY15"/>
                <a:gd fmla="*/ 88207 w 603475" name="connsiteX16"/>
                <a:gd fmla="*/ 431860 h 564100" name="connsiteY16"/>
                <a:gd fmla="*/ 146141 w 603475" name="connsiteX17"/>
                <a:gd fmla="*/ 431860 h 564100" name="connsiteY17"/>
                <a:gd fmla="*/ 146141 w 603475" name="connsiteX18"/>
                <a:gd fmla="*/ 477516 h 564100" name="connsiteY18"/>
                <a:gd fmla="*/ 88207 w 603475" name="connsiteX19"/>
                <a:gd fmla="*/ 477516 h 564100" name="connsiteY19"/>
                <a:gd fmla="*/ 218329 w 603475" name="connsiteX20"/>
                <a:gd fmla="*/ 400600 h 564100" name="connsiteY20"/>
                <a:gd fmla="*/ 271324 w 603475" name="connsiteX21"/>
                <a:gd fmla="*/ 400600 h 564100" name="connsiteY21"/>
                <a:gd fmla="*/ 271324 w 603475" name="connsiteX22"/>
                <a:gd fmla="*/ 477516 h 564100" name="connsiteY22"/>
                <a:gd fmla="*/ 218329 w 603475" name="connsiteX23"/>
                <a:gd fmla="*/ 477516 h 564100" name="connsiteY23"/>
                <a:gd fmla="*/ 155808 w 603475" name="connsiteX24"/>
                <a:gd fmla="*/ 400600 h 564100" name="connsiteY24"/>
                <a:gd fmla="*/ 208661 w 603475" name="connsiteX25"/>
                <a:gd fmla="*/ 400600 h 564100" name="connsiteY25"/>
                <a:gd fmla="*/ 208661 w 603475" name="connsiteX26"/>
                <a:gd fmla="*/ 477516 h 564100" name="connsiteY26"/>
                <a:gd fmla="*/ 155808 w 603475" name="connsiteX27"/>
                <a:gd fmla="*/ 477516 h 564100" name="connsiteY27"/>
                <a:gd fmla="*/ 457334 w 603475" name="connsiteX28"/>
                <a:gd fmla="*/ 345277 h 564100" name="connsiteY28"/>
                <a:gd fmla="*/ 515198 w 603475" name="connsiteX29"/>
                <a:gd fmla="*/ 345277 h 564100" name="connsiteY29"/>
                <a:gd fmla="*/ 515198 w 603475" name="connsiteX30"/>
                <a:gd fmla="*/ 390933 h 564100" name="connsiteY30"/>
                <a:gd fmla="*/ 457334 w 603475" name="connsiteX31"/>
                <a:gd fmla="*/ 390933 h 564100" name="connsiteY31"/>
                <a:gd fmla="*/ 280991 w 603475" name="connsiteX32"/>
                <a:gd fmla="*/ 345277 h 564100" name="connsiteY32"/>
                <a:gd fmla="*/ 322483 w 603475" name="connsiteX33"/>
                <a:gd fmla="*/ 345277 h 564100" name="connsiteY33"/>
                <a:gd fmla="*/ 322483 w 603475" name="connsiteX34"/>
                <a:gd fmla="*/ 390933 h 564100" name="connsiteY34"/>
                <a:gd fmla="*/ 280991 w 603475" name="connsiteX35"/>
                <a:gd fmla="*/ 390933 h 564100" name="connsiteY35"/>
                <a:gd fmla="*/ 88207 w 603475" name="connsiteX36"/>
                <a:gd fmla="*/ 345277 h 564100" name="connsiteY36"/>
                <a:gd fmla="*/ 146141 w 603475" name="connsiteX37"/>
                <a:gd fmla="*/ 345277 h 564100" name="connsiteY37"/>
                <a:gd fmla="*/ 146141 w 603475" name="connsiteX38"/>
                <a:gd fmla="*/ 390933 h 564100" name="connsiteY38"/>
                <a:gd fmla="*/ 88207 w 603475" name="connsiteX39"/>
                <a:gd fmla="*/ 390933 h 564100" name="connsiteY39"/>
                <a:gd fmla="*/ 218329 w 603475" name="connsiteX40"/>
                <a:gd fmla="*/ 327847 h 564100" name="connsiteY40"/>
                <a:gd fmla="*/ 271324 w 603475" name="connsiteX41"/>
                <a:gd fmla="*/ 327847 h 564100" name="connsiteY41"/>
                <a:gd fmla="*/ 271324 w 603475" name="connsiteX42"/>
                <a:gd fmla="*/ 390932 h 564100" name="connsiteY42"/>
                <a:gd fmla="*/ 218329 w 603475" name="connsiteX43"/>
                <a:gd fmla="*/ 390932 h 564100" name="connsiteY43"/>
                <a:gd fmla="*/ 155808 w 603475" name="connsiteX44"/>
                <a:gd fmla="*/ 327847 h 564100" name="connsiteY44"/>
                <a:gd fmla="*/ 208661 w 603475" name="connsiteX45"/>
                <a:gd fmla="*/ 327847 h 564100" name="connsiteY45"/>
                <a:gd fmla="*/ 208661 w 603475" name="connsiteX46"/>
                <a:gd fmla="*/ 390932 h 564100" name="connsiteY46"/>
                <a:gd fmla="*/ 155808 w 603475" name="connsiteX47"/>
                <a:gd fmla="*/ 390932 h 564100" name="connsiteY47"/>
                <a:gd fmla="*/ 353456 w 603475" name="connsiteX48"/>
                <a:gd fmla="*/ 326097 h 564100" name="connsiteY48"/>
                <a:gd fmla="*/ 348618 w 603475" name="connsiteX49"/>
                <a:gd fmla="*/ 330930 h 564100" name="connsiteY49"/>
                <a:gd fmla="*/ 348618 w 603475" name="connsiteX50"/>
                <a:gd fmla="*/ 414962 h 564100" name="connsiteY50"/>
                <a:gd fmla="*/ 353456 w 603475" name="connsiteX51"/>
                <a:gd fmla="*/ 419795 h 564100" name="connsiteY51"/>
                <a:gd fmla="*/ 426298 w 603475" name="connsiteX52"/>
                <a:gd fmla="*/ 419795 h 564100" name="connsiteY52"/>
                <a:gd fmla="*/ 431136 w 603475" name="connsiteX53"/>
                <a:gd fmla="*/ 414962 h 564100" name="connsiteY53"/>
                <a:gd fmla="*/ 431136 w 603475" name="connsiteX54"/>
                <a:gd fmla="*/ 330930 h 564100" name="connsiteY54"/>
                <a:gd fmla="*/ 426298 w 603475" name="connsiteX55"/>
                <a:gd fmla="*/ 326097 h 564100" name="connsiteY55"/>
                <a:gd fmla="*/ 332222 w 603475" name="connsiteX56"/>
                <a:gd fmla="*/ 314016 h 564100" name="connsiteY56"/>
                <a:gd fmla="*/ 447667 w 603475" name="connsiteX57"/>
                <a:gd fmla="*/ 314016 h 564100" name="connsiteY57"/>
                <a:gd fmla="*/ 447667 w 603475" name="connsiteX58"/>
                <a:gd fmla="*/ 564100 h 564100" name="connsiteY58"/>
                <a:gd fmla="*/ 332222 w 603475" name="connsiteX59"/>
                <a:gd fmla="*/ 564100 h 564100" name="connsiteY59"/>
                <a:gd fmla="*/ 121683 w 603475" name="connsiteX60"/>
                <a:gd fmla="*/ 258552 h 564100" name="connsiteY60"/>
                <a:gd fmla="*/ 481856 w 603475" name="connsiteX61"/>
                <a:gd fmla="*/ 258552 h 564100" name="connsiteY61"/>
                <a:gd fmla="*/ 515198 w 603475" name="connsiteX62"/>
                <a:gd fmla="*/ 291993 h 564100" name="connsiteY62"/>
                <a:gd fmla="*/ 515198 w 603475" name="connsiteX63"/>
                <a:gd fmla="*/ 304349 h 564100" name="connsiteY63"/>
                <a:gd fmla="*/ 452548 w 603475" name="connsiteX64"/>
                <a:gd fmla="*/ 304349 h 564100" name="connsiteY64"/>
                <a:gd fmla="*/ 327381 w 603475" name="connsiteX65"/>
                <a:gd fmla="*/ 304349 h 564100" name="connsiteY65"/>
                <a:gd fmla="*/ 88207 w 603475" name="connsiteX66"/>
                <a:gd fmla="*/ 304349 h 564100" name="connsiteY66"/>
                <a:gd fmla="*/ 88207 w 603475" name="connsiteX67"/>
                <a:gd fmla="*/ 291993 h 564100" name="connsiteY67"/>
                <a:gd fmla="*/ 96005 w 603475" name="connsiteX68"/>
                <a:gd fmla="*/ 284204 h 564100" name="connsiteY68"/>
                <a:gd fmla="*/ 208359 w 603475" name="connsiteX69"/>
                <a:gd fmla="*/ 171968 h 564100" name="connsiteY69"/>
                <a:gd fmla="*/ 395109 w 603475" name="connsiteX70"/>
                <a:gd fmla="*/ 171968 h 564100" name="connsiteY70"/>
                <a:gd fmla="*/ 440822 w 603475" name="connsiteX71"/>
                <a:gd fmla="*/ 217765 h 564100" name="connsiteY71"/>
                <a:gd fmla="*/ 162512 w 603475" name="connsiteX72"/>
                <a:gd fmla="*/ 217765 h 564100" name="connsiteY72"/>
                <a:gd fmla="*/ 295080 w 603475" name="connsiteX73"/>
                <a:gd fmla="*/ 85384 h 564100" name="connsiteY73"/>
                <a:gd fmla="*/ 308389 w 603475" name="connsiteX74"/>
                <a:gd fmla="*/ 85384 h 564100" name="connsiteY74"/>
                <a:gd fmla="*/ 354097 w 603475" name="connsiteX75"/>
                <a:gd fmla="*/ 131181 h 564100" name="connsiteY75"/>
                <a:gd fmla="*/ 249237 w 603475" name="connsiteX76"/>
                <a:gd fmla="*/ 131181 h 564100" name="connsiteY76"/>
                <a:gd fmla="*/ 301670 w 603475" name="connsiteX77"/>
                <a:gd fmla="*/ 0 h 564100" name="connsiteY77"/>
                <a:gd fmla="*/ 336489 w 603475" name="connsiteX78"/>
                <a:gd fmla="*/ 34769 h 564100" name="connsiteY78"/>
                <a:gd fmla="*/ 337430 w 603475" name="connsiteX79"/>
                <a:gd fmla="*/ 36245 h 564100" name="connsiteY79"/>
                <a:gd fmla="*/ 603475 w 603475" name="connsiteX80"/>
                <a:gd fmla="*/ 301775 h 564100" name="connsiteY80"/>
                <a:gd fmla="*/ 571076 w 603475" name="connsiteX81"/>
                <a:gd fmla="*/ 334127 h 564100" name="connsiteY81"/>
                <a:gd fmla="*/ 523487 w 603475" name="connsiteX82"/>
                <a:gd fmla="*/ 286606 h 564100" name="connsiteY82"/>
                <a:gd fmla="*/ 487189 w 603475" name="connsiteX83"/>
                <a:gd fmla="*/ 250360 h 564100" name="connsiteY83"/>
                <a:gd fmla="*/ 455866 w 603475" name="connsiteX84"/>
                <a:gd fmla="*/ 219082 h 564100" name="connsiteY84"/>
                <a:gd fmla="*/ 400479 w 603475" name="connsiteX85"/>
                <a:gd fmla="*/ 163775 h 564100" name="connsiteY85"/>
                <a:gd fmla="*/ 369156 w 603475" name="connsiteX86"/>
                <a:gd fmla="*/ 132496 h 564100" name="connsiteY86"/>
                <a:gd fmla="*/ 313769 w 603475" name="connsiteX87"/>
                <a:gd fmla="*/ 77189 h 564100" name="connsiteY87"/>
                <a:gd fmla="*/ 310408 w 603475" name="connsiteX88"/>
                <a:gd fmla="*/ 75846 h 564100" name="connsiteY88"/>
                <a:gd fmla="*/ 293066 w 603475" name="connsiteX89"/>
                <a:gd fmla="*/ 75846 h 564100" name="connsiteY89"/>
                <a:gd fmla="*/ 289706 w 603475" name="connsiteX90"/>
                <a:gd fmla="*/ 77189 h 564100" name="connsiteY90"/>
                <a:gd fmla="*/ 87786 w 603475" name="connsiteX91"/>
                <a:gd fmla="*/ 278820 h 564100" name="connsiteY91"/>
                <a:gd fmla="*/ 79988 w 603475" name="connsiteX92"/>
                <a:gd fmla="*/ 286606 h 564100" name="connsiteY92"/>
                <a:gd fmla="*/ 32399 w 603475" name="connsiteX93"/>
                <a:gd fmla="*/ 334127 h 564100" name="connsiteY93"/>
                <a:gd fmla="*/ 0 w 603475" name="connsiteX94"/>
                <a:gd fmla="*/ 301775 h 564100" name="connsiteY94"/>
                <a:gd fmla="*/ 265911 w 603475" name="connsiteX95"/>
                <a:gd fmla="*/ 36245 h 564100" name="connsiteY95"/>
                <a:gd fmla="*/ 266852 w 603475" name="connsiteX96"/>
                <a:gd fmla="*/ 34903 h 564100" name="connsiteY9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b="b" l="l" r="r" t="t"/>
              <a:pathLst>
                <a:path h="564100" w="603475">
                  <a:moveTo>
                    <a:pt x="457334" y="518444"/>
                  </a:moveTo>
                  <a:lnTo>
                    <a:pt x="515198" y="518444"/>
                  </a:lnTo>
                  <a:lnTo>
                    <a:pt x="515198" y="564100"/>
                  </a:lnTo>
                  <a:lnTo>
                    <a:pt x="457334" y="564100"/>
                  </a:lnTo>
                  <a:close/>
                  <a:moveTo>
                    <a:pt x="88207" y="518444"/>
                  </a:moveTo>
                  <a:lnTo>
                    <a:pt x="322484" y="518444"/>
                  </a:lnTo>
                  <a:lnTo>
                    <a:pt x="322484" y="564100"/>
                  </a:lnTo>
                  <a:lnTo>
                    <a:pt x="88207" y="564100"/>
                  </a:lnTo>
                  <a:close/>
                  <a:moveTo>
                    <a:pt x="457334" y="431860"/>
                  </a:moveTo>
                  <a:lnTo>
                    <a:pt x="515198" y="431860"/>
                  </a:lnTo>
                  <a:lnTo>
                    <a:pt x="515198" y="477516"/>
                  </a:lnTo>
                  <a:lnTo>
                    <a:pt x="457334" y="477516"/>
                  </a:lnTo>
                  <a:close/>
                  <a:moveTo>
                    <a:pt x="280991" y="431860"/>
                  </a:moveTo>
                  <a:lnTo>
                    <a:pt x="322483" y="431860"/>
                  </a:lnTo>
                  <a:lnTo>
                    <a:pt x="322483" y="477516"/>
                  </a:lnTo>
                  <a:lnTo>
                    <a:pt x="280991" y="477516"/>
                  </a:lnTo>
                  <a:close/>
                  <a:moveTo>
                    <a:pt x="88207" y="431860"/>
                  </a:moveTo>
                  <a:lnTo>
                    <a:pt x="146141" y="431860"/>
                  </a:lnTo>
                  <a:lnTo>
                    <a:pt x="146141" y="477516"/>
                  </a:lnTo>
                  <a:lnTo>
                    <a:pt x="88207" y="477516"/>
                  </a:lnTo>
                  <a:close/>
                  <a:moveTo>
                    <a:pt x="218329" y="400600"/>
                  </a:moveTo>
                  <a:lnTo>
                    <a:pt x="271324" y="400600"/>
                  </a:lnTo>
                  <a:lnTo>
                    <a:pt x="271324" y="477516"/>
                  </a:lnTo>
                  <a:lnTo>
                    <a:pt x="218329" y="477516"/>
                  </a:lnTo>
                  <a:close/>
                  <a:moveTo>
                    <a:pt x="155808" y="400600"/>
                  </a:moveTo>
                  <a:lnTo>
                    <a:pt x="208661" y="400600"/>
                  </a:lnTo>
                  <a:lnTo>
                    <a:pt x="208661" y="477516"/>
                  </a:lnTo>
                  <a:lnTo>
                    <a:pt x="155808" y="477516"/>
                  </a:lnTo>
                  <a:close/>
                  <a:moveTo>
                    <a:pt x="457334" y="345277"/>
                  </a:moveTo>
                  <a:lnTo>
                    <a:pt x="515198" y="345277"/>
                  </a:lnTo>
                  <a:lnTo>
                    <a:pt x="515198" y="390933"/>
                  </a:lnTo>
                  <a:lnTo>
                    <a:pt x="457334" y="390933"/>
                  </a:lnTo>
                  <a:close/>
                  <a:moveTo>
                    <a:pt x="280991" y="345277"/>
                  </a:moveTo>
                  <a:lnTo>
                    <a:pt x="322483" y="345277"/>
                  </a:lnTo>
                  <a:lnTo>
                    <a:pt x="322483" y="390933"/>
                  </a:lnTo>
                  <a:lnTo>
                    <a:pt x="280991" y="390933"/>
                  </a:lnTo>
                  <a:close/>
                  <a:moveTo>
                    <a:pt x="88207" y="345277"/>
                  </a:moveTo>
                  <a:lnTo>
                    <a:pt x="146141" y="345277"/>
                  </a:lnTo>
                  <a:lnTo>
                    <a:pt x="146141" y="390933"/>
                  </a:lnTo>
                  <a:lnTo>
                    <a:pt x="88207" y="390933"/>
                  </a:lnTo>
                  <a:close/>
                  <a:moveTo>
                    <a:pt x="218329" y="327847"/>
                  </a:moveTo>
                  <a:lnTo>
                    <a:pt x="271324" y="327847"/>
                  </a:lnTo>
                  <a:lnTo>
                    <a:pt x="271324" y="390932"/>
                  </a:lnTo>
                  <a:lnTo>
                    <a:pt x="218329" y="390932"/>
                  </a:lnTo>
                  <a:close/>
                  <a:moveTo>
                    <a:pt x="155808" y="327847"/>
                  </a:moveTo>
                  <a:lnTo>
                    <a:pt x="208661" y="327847"/>
                  </a:lnTo>
                  <a:lnTo>
                    <a:pt x="208661" y="390932"/>
                  </a:lnTo>
                  <a:lnTo>
                    <a:pt x="155808" y="390932"/>
                  </a:lnTo>
                  <a:close/>
                  <a:moveTo>
                    <a:pt x="353456" y="326097"/>
                  </a:moveTo>
                  <a:cubicBezTo>
                    <a:pt x="350768" y="326097"/>
                    <a:pt x="348618" y="328245"/>
                    <a:pt x="348618" y="330930"/>
                  </a:cubicBezTo>
                  <a:lnTo>
                    <a:pt x="348618" y="414962"/>
                  </a:lnTo>
                  <a:cubicBezTo>
                    <a:pt x="348618" y="417647"/>
                    <a:pt x="350768" y="419795"/>
                    <a:pt x="353456" y="419795"/>
                  </a:cubicBezTo>
                  <a:lnTo>
                    <a:pt x="426298" y="419795"/>
                  </a:lnTo>
                  <a:cubicBezTo>
                    <a:pt x="428986" y="419795"/>
                    <a:pt x="431136" y="417647"/>
                    <a:pt x="431136" y="414962"/>
                  </a:cubicBezTo>
                  <a:lnTo>
                    <a:pt x="431136" y="330930"/>
                  </a:lnTo>
                  <a:cubicBezTo>
                    <a:pt x="431136" y="328245"/>
                    <a:pt x="428986" y="326097"/>
                    <a:pt x="426298" y="326097"/>
                  </a:cubicBezTo>
                  <a:close/>
                  <a:moveTo>
                    <a:pt x="332222" y="314016"/>
                  </a:moveTo>
                  <a:lnTo>
                    <a:pt x="447667" y="314016"/>
                  </a:lnTo>
                  <a:lnTo>
                    <a:pt x="447667" y="564100"/>
                  </a:lnTo>
                  <a:lnTo>
                    <a:pt x="332222" y="564100"/>
                  </a:lnTo>
                  <a:close/>
                  <a:moveTo>
                    <a:pt x="121683" y="258552"/>
                  </a:moveTo>
                  <a:lnTo>
                    <a:pt x="481856" y="258552"/>
                  </a:lnTo>
                  <a:lnTo>
                    <a:pt x="515198" y="291993"/>
                  </a:lnTo>
                  <a:lnTo>
                    <a:pt x="515198" y="304349"/>
                  </a:lnTo>
                  <a:lnTo>
                    <a:pt x="452548" y="304349"/>
                  </a:lnTo>
                  <a:lnTo>
                    <a:pt x="327381" y="304349"/>
                  </a:lnTo>
                  <a:lnTo>
                    <a:pt x="88207" y="304349"/>
                  </a:lnTo>
                  <a:lnTo>
                    <a:pt x="88207" y="291993"/>
                  </a:lnTo>
                  <a:lnTo>
                    <a:pt x="96005" y="284204"/>
                  </a:lnTo>
                  <a:close/>
                  <a:moveTo>
                    <a:pt x="208359" y="171968"/>
                  </a:moveTo>
                  <a:lnTo>
                    <a:pt x="395109" y="171968"/>
                  </a:lnTo>
                  <a:lnTo>
                    <a:pt x="440822" y="217765"/>
                  </a:lnTo>
                  <a:lnTo>
                    <a:pt x="162512" y="217765"/>
                  </a:lnTo>
                  <a:close/>
                  <a:moveTo>
                    <a:pt x="295080" y="85384"/>
                  </a:moveTo>
                  <a:lnTo>
                    <a:pt x="308389" y="85384"/>
                  </a:lnTo>
                  <a:lnTo>
                    <a:pt x="354097" y="131181"/>
                  </a:lnTo>
                  <a:lnTo>
                    <a:pt x="249237" y="131181"/>
                  </a:lnTo>
                  <a:close/>
                  <a:moveTo>
                    <a:pt x="301670" y="0"/>
                  </a:moveTo>
                  <a:lnTo>
                    <a:pt x="336489" y="34769"/>
                  </a:lnTo>
                  <a:cubicBezTo>
                    <a:pt x="336623" y="35306"/>
                    <a:pt x="337026" y="35842"/>
                    <a:pt x="337430" y="36245"/>
                  </a:cubicBezTo>
                  <a:lnTo>
                    <a:pt x="603475" y="301775"/>
                  </a:lnTo>
                  <a:lnTo>
                    <a:pt x="571076" y="334127"/>
                  </a:lnTo>
                  <a:lnTo>
                    <a:pt x="523487" y="286606"/>
                  </a:lnTo>
                  <a:lnTo>
                    <a:pt x="487189" y="250360"/>
                  </a:lnTo>
                  <a:lnTo>
                    <a:pt x="455866" y="219082"/>
                  </a:lnTo>
                  <a:lnTo>
                    <a:pt x="400479" y="163775"/>
                  </a:lnTo>
                  <a:lnTo>
                    <a:pt x="369156" y="132496"/>
                  </a:lnTo>
                  <a:lnTo>
                    <a:pt x="313769" y="77189"/>
                  </a:lnTo>
                  <a:cubicBezTo>
                    <a:pt x="312828" y="76249"/>
                    <a:pt x="311618" y="75846"/>
                    <a:pt x="310408" y="75846"/>
                  </a:cubicBezTo>
                  <a:lnTo>
                    <a:pt x="293066" y="75846"/>
                  </a:lnTo>
                  <a:cubicBezTo>
                    <a:pt x="291722" y="75846"/>
                    <a:pt x="290512" y="76249"/>
                    <a:pt x="289706" y="77189"/>
                  </a:cubicBezTo>
                  <a:lnTo>
                    <a:pt x="87786" y="278820"/>
                  </a:lnTo>
                  <a:lnTo>
                    <a:pt x="79988" y="286606"/>
                  </a:lnTo>
                  <a:lnTo>
                    <a:pt x="32399" y="334127"/>
                  </a:lnTo>
                  <a:lnTo>
                    <a:pt x="0" y="301775"/>
                  </a:lnTo>
                  <a:lnTo>
                    <a:pt x="265911" y="36245"/>
                  </a:lnTo>
                  <a:cubicBezTo>
                    <a:pt x="266314" y="35842"/>
                    <a:pt x="266583" y="35440"/>
                    <a:pt x="266852" y="34903"/>
                  </a:cubicBezTo>
                  <a:close/>
                </a:path>
              </a:pathLst>
            </a:custGeom>
            <a:solidFill>
              <a:srgbClr val="6FBC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38" name="文本框 37">
              <a:extLst>
                <a:ext uri="{FF2B5EF4-FFF2-40B4-BE49-F238E27FC236}">
                  <a16:creationId xmlns:a16="http://schemas.microsoft.com/office/drawing/2014/main" id="{E3F5D989-5657-428F-AB06-1A94A94350AB}"/>
                </a:ext>
              </a:extLst>
            </p:cNvPr>
            <p:cNvSpPr txBox="1"/>
            <p:nvPr/>
          </p:nvSpPr>
          <p:spPr>
            <a:xfrm>
              <a:off x="6397931" y="3046896"/>
              <a:ext cx="985308" cy="579120"/>
            </a:xfrm>
            <a:prstGeom prst="rect">
              <a:avLst/>
            </a:prstGeom>
            <a:noFill/>
          </p:spPr>
          <p:txBody>
            <a:bodyPr rtlCol="0" wrap="square">
              <a:spAutoFit/>
            </a:bodyPr>
            <a:lstStyle/>
            <a:p>
              <a:r>
                <a:rPr altLang="zh-CN" b="1" lang="en-US" sz="3200">
                  <a:solidFill>
                    <a:srgbClr val="6FBCB4"/>
                  </a:solidFill>
                  <a:cs typeface="+mn-ea"/>
                  <a:sym typeface="+mn-lt"/>
                </a:rPr>
                <a:t>02</a:t>
              </a:r>
            </a:p>
          </p:txBody>
        </p:sp>
        <p:sp>
          <p:nvSpPr>
            <p:cNvPr id="39" name="文本框 38">
              <a:extLst>
                <a:ext uri="{FF2B5EF4-FFF2-40B4-BE49-F238E27FC236}">
                  <a16:creationId xmlns:a16="http://schemas.microsoft.com/office/drawing/2014/main" id="{A34D7F4D-69AD-49EF-843A-DF7E7FAA045E}"/>
                </a:ext>
              </a:extLst>
            </p:cNvPr>
            <p:cNvSpPr txBox="1"/>
            <p:nvPr/>
          </p:nvSpPr>
          <p:spPr>
            <a:xfrm>
              <a:off x="6988970" y="3108452"/>
              <a:ext cx="4845777" cy="457200"/>
            </a:xfrm>
            <a:prstGeom prst="rect">
              <a:avLst/>
            </a:prstGeom>
            <a:noFill/>
          </p:spPr>
          <p:txBody>
            <a:bodyPr wrap="square">
              <a:spAutoFit/>
            </a:bodyPr>
            <a:lstStyle/>
            <a:p>
              <a:r>
                <a:rPr altLang="en-US" b="1" lang="zh-CN" sz="2400">
                  <a:solidFill>
                    <a:schemeClr val="tx1">
                      <a:lumMod val="65000"/>
                      <a:lumOff val="35000"/>
                    </a:schemeClr>
                  </a:solidFill>
                  <a:cs typeface="+mn-ea"/>
                  <a:sym typeface="+mn-lt"/>
                </a:rPr>
                <a:t>强化融资意识，提高融资管理水平</a:t>
              </a:r>
            </a:p>
          </p:txBody>
        </p:sp>
      </p:grpSp>
      <p:grpSp>
        <p:nvGrpSpPr>
          <p:cNvPr id="40" name="组合 39">
            <a:extLst>
              <a:ext uri="{FF2B5EF4-FFF2-40B4-BE49-F238E27FC236}">
                <a16:creationId xmlns:a16="http://schemas.microsoft.com/office/drawing/2014/main" id="{EB55BF57-C39F-4F72-89CE-430F798EFCD5}"/>
              </a:ext>
            </a:extLst>
          </p:cNvPr>
          <p:cNvGrpSpPr/>
          <p:nvPr/>
        </p:nvGrpSpPr>
        <p:grpSpPr>
          <a:xfrm>
            <a:off x="5210829" y="3034007"/>
            <a:ext cx="6123787" cy="3130574"/>
            <a:chOff x="844979" y="2810539"/>
            <a:chExt cx="5847060" cy="3130574"/>
          </a:xfrm>
        </p:grpSpPr>
        <p:sp>
          <p:nvSpPr>
            <p:cNvPr id="41" name="云形 40">
              <a:extLst>
                <a:ext uri="{FF2B5EF4-FFF2-40B4-BE49-F238E27FC236}">
                  <a16:creationId xmlns:a16="http://schemas.microsoft.com/office/drawing/2014/main" id="{EC5CB747-6B12-4403-A85E-6F9133855A4A}"/>
                </a:ext>
              </a:extLst>
            </p:cNvPr>
            <p:cNvSpPr/>
            <p:nvPr/>
          </p:nvSpPr>
          <p:spPr>
            <a:xfrm>
              <a:off x="844979" y="2810539"/>
              <a:ext cx="5847060" cy="3130574"/>
            </a:xfrm>
            <a:prstGeom prst="cloud">
              <a:avLst/>
            </a:prstGeom>
            <a:solidFill>
              <a:srgbClr val="D5EBE9"/>
            </a:solidFill>
            <a:ln>
              <a:solidFill>
                <a:srgbClr val="D5EBE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文本框 41">
              <a:extLst>
                <a:ext uri="{FF2B5EF4-FFF2-40B4-BE49-F238E27FC236}">
                  <a16:creationId xmlns:a16="http://schemas.microsoft.com/office/drawing/2014/main" id="{4D625991-5827-4BC0-BE2E-120E33680617}"/>
                </a:ext>
              </a:extLst>
            </p:cNvPr>
            <p:cNvSpPr txBox="1"/>
            <p:nvPr/>
          </p:nvSpPr>
          <p:spPr>
            <a:xfrm>
              <a:off x="1652137" y="3636220"/>
              <a:ext cx="4714628" cy="1554480"/>
            </a:xfrm>
            <a:prstGeom prst="rect">
              <a:avLst/>
            </a:prstGeom>
            <a:noFill/>
          </p:spPr>
          <p:txBody>
            <a:bodyPr wrap="square">
              <a:spAutoFit/>
            </a:bodyPr>
            <a:lstStyle/>
            <a:p>
              <a:pPr eaLnBrk="1" hangingPunct="1">
                <a:lnSpc>
                  <a:spcPct val="150000"/>
                </a:lnSpc>
                <a:buClr>
                  <a:srgbClr val="E36C09"/>
                </a:buClr>
              </a:pPr>
              <a:r>
                <a:rPr altLang="zh-CN" lang="en-US" sz="1600">
                  <a:solidFill>
                    <a:schemeClr val="tx1">
                      <a:lumMod val="65000"/>
                      <a:lumOff val="35000"/>
                    </a:schemeClr>
                  </a:solidFill>
                  <a:cs typeface="+mn-ea"/>
                  <a:sym typeface="+mn-lt"/>
                </a:rPr>
                <a:t>1 、学习相关金融法规，熟悉融资游戏规则</a:t>
              </a:r>
            </a:p>
            <a:p>
              <a:pPr eaLnBrk="1" hangingPunct="1">
                <a:lnSpc>
                  <a:spcPct val="150000"/>
                </a:lnSpc>
                <a:buClr>
                  <a:srgbClr val="E36C09"/>
                </a:buClr>
              </a:pPr>
              <a:r>
                <a:rPr altLang="zh-CN" lang="en-US" sz="1600">
                  <a:solidFill>
                    <a:schemeClr val="tx1">
                      <a:lumMod val="65000"/>
                      <a:lumOff val="35000"/>
                    </a:schemeClr>
                  </a:solidFill>
                  <a:cs typeface="+mn-ea"/>
                  <a:sym typeface="+mn-lt"/>
                </a:rPr>
                <a:t>2 、强化融资基础工作 </a:t>
              </a:r>
            </a:p>
            <a:p>
              <a:pPr eaLnBrk="1" hangingPunct="1">
                <a:lnSpc>
                  <a:spcPct val="150000"/>
                </a:lnSpc>
                <a:buClr>
                  <a:srgbClr val="E36C09"/>
                </a:buClr>
              </a:pPr>
              <a:r>
                <a:rPr altLang="zh-CN" lang="en-US" sz="1600">
                  <a:solidFill>
                    <a:schemeClr val="tx1">
                      <a:lumMod val="65000"/>
                      <a:lumOff val="35000"/>
                    </a:schemeClr>
                  </a:solidFill>
                  <a:cs typeface="+mn-ea"/>
                  <a:sym typeface="+mn-lt"/>
                </a:rPr>
                <a:t>3 、加强信用文化建设，提升信用水平  </a:t>
              </a:r>
            </a:p>
            <a:p>
              <a:pPr eaLnBrk="1" hangingPunct="1">
                <a:lnSpc>
                  <a:spcPct val="150000"/>
                </a:lnSpc>
                <a:buClr>
                  <a:srgbClr val="E36C09"/>
                </a:buClr>
              </a:pPr>
              <a:r>
                <a:rPr altLang="zh-CN" lang="en-US" sz="1600">
                  <a:solidFill>
                    <a:schemeClr val="tx1">
                      <a:lumMod val="65000"/>
                      <a:lumOff val="35000"/>
                    </a:schemeClr>
                  </a:solidFill>
                  <a:cs typeface="+mn-ea"/>
                  <a:sym typeface="+mn-lt"/>
                </a:rPr>
                <a:t>4、充分利用中介服务机构，提高融资效率 </a:t>
              </a:r>
            </a:p>
          </p:txBody>
        </p:sp>
      </p:grpSp>
    </p:spTree>
    <p:custDataLst>
      <p:tags r:id="rId2"/>
    </p:custDataLst>
    <p:extLst>
      <p:ext uri="{BB962C8B-B14F-4D97-AF65-F5344CB8AC3E}">
        <p14:creationId val="2995949609"/>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12"/>
                                        </p:tgtEl>
                                        <p:attrNameLst>
                                          <p:attrName>style.visibility</p:attrName>
                                        </p:attrNameLst>
                                      </p:cBhvr>
                                      <p:to>
                                        <p:strVal val="visible"/>
                                      </p:to>
                                    </p:set>
                                    <p:animEffect filter="fade" transition="in">
                                      <p:cBhvr>
                                        <p:cTn dur="500" id="12"/>
                                        <p:tgtEl>
                                          <p:spTgt spid="1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10"/>
                                        </p:tgtEl>
                                        <p:attrNameLst>
                                          <p:attrName>style.visibility</p:attrName>
                                        </p:attrNameLst>
                                      </p:cBhvr>
                                      <p:to>
                                        <p:strVal val="visible"/>
                                      </p:to>
                                    </p:set>
                                    <p:animEffect filter="fade" transition="in">
                                      <p:cBhvr>
                                        <p:cTn dur="500" id="17"/>
                                        <p:tgtEl>
                                          <p:spTgt spid="1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40"/>
                                        </p:tgtEl>
                                        <p:attrNameLst>
                                          <p:attrName>style.visibility</p:attrName>
                                        </p:attrNameLst>
                                      </p:cBhvr>
                                      <p:to>
                                        <p:strVal val="visible"/>
                                      </p:to>
                                    </p:set>
                                    <p:animEffect filter="fade" transition="in">
                                      <p:cBhvr>
                                        <p:cTn dur="500" id="22"/>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7" name="标题 1">
            <a:extLst>
              <a:ext uri="{FF2B5EF4-FFF2-40B4-BE49-F238E27FC236}">
                <a16:creationId xmlns:a16="http://schemas.microsoft.com/office/drawing/2014/main" id="{307092B9-D82F-483E-9556-D7CF3A7F51D8}"/>
              </a:ext>
            </a:extLst>
          </p:cNvPr>
          <p:cNvSpPr>
            <a:spLocks noGrp="1"/>
          </p:cNvSpPr>
          <p:nvPr>
            <p:ph type="ctrTitle"/>
          </p:nvPr>
        </p:nvSpPr>
        <p:spPr>
          <a:xfrm>
            <a:off x="316201" y="1997942"/>
            <a:ext cx="11559598" cy="1398300"/>
          </a:xfrm>
        </p:spPr>
        <p:txBody>
          <a:bodyPr>
            <a:noAutofit/>
          </a:bodyPr>
          <a:lstStyle/>
          <a:p>
            <a:pPr>
              <a:lnSpc>
                <a:spcPct val="100000"/>
              </a:lnSpc>
            </a:pPr>
            <a:r>
              <a:rPr altLang="en-US" b="1" lang="zh-CN" sz="7200">
                <a:solidFill>
                  <a:srgbClr val="6FBCB4"/>
                </a:solidFill>
                <a:latin typeface="+mn-lt"/>
                <a:ea typeface="+mn-ea"/>
                <a:cs typeface="+mn-ea"/>
                <a:sym typeface="+mn-lt"/>
              </a:rPr>
              <a:t>感谢您的聆听！</a:t>
            </a:r>
          </a:p>
        </p:txBody>
      </p:sp>
      <p:sp>
        <p:nvSpPr>
          <p:cNvPr id="8" name="文本框 7">
            <a:extLst>
              <a:ext uri="{FF2B5EF4-FFF2-40B4-BE49-F238E27FC236}">
                <a16:creationId xmlns:a16="http://schemas.microsoft.com/office/drawing/2014/main" id="{6891374F-4B5B-4038-8E6E-C6C77F3DD8FE}"/>
              </a:ext>
            </a:extLst>
          </p:cNvPr>
          <p:cNvSpPr txBox="1"/>
          <p:nvPr/>
        </p:nvSpPr>
        <p:spPr>
          <a:xfrm>
            <a:off x="3235841" y="4432122"/>
            <a:ext cx="3085311" cy="396240"/>
          </a:xfrm>
          <a:prstGeom prst="rect">
            <a:avLst/>
          </a:prstGeom>
          <a:noFill/>
        </p:spPr>
        <p:txBody>
          <a:bodyPr rtlCol="0" wrap="square">
            <a:spAutoFit/>
          </a:bodyPr>
          <a:lstStyle/>
          <a:p>
            <a:r>
              <a:rPr altLang="en-US" lang="zh-CN" sz="2000">
                <a:solidFill>
                  <a:schemeClr val="tx1">
                    <a:lumMod val="65000"/>
                    <a:lumOff val="35000"/>
                  </a:schemeClr>
                </a:solidFill>
                <a:cs typeface="+mn-ea"/>
                <a:sym typeface="+mn-lt"/>
              </a:rPr>
              <a:t>主讲人：优页PPT</a:t>
            </a:r>
          </a:p>
        </p:txBody>
      </p:sp>
      <p:sp>
        <p:nvSpPr>
          <p:cNvPr id="9" name="文本框 8">
            <a:extLst>
              <a:ext uri="{FF2B5EF4-FFF2-40B4-BE49-F238E27FC236}">
                <a16:creationId xmlns:a16="http://schemas.microsoft.com/office/drawing/2014/main" id="{6E39DD68-EB4D-47A1-9DAD-9A653377B64C}"/>
              </a:ext>
            </a:extLst>
          </p:cNvPr>
          <p:cNvSpPr txBox="1"/>
          <p:nvPr/>
        </p:nvSpPr>
        <p:spPr>
          <a:xfrm>
            <a:off x="6096000" y="4432122"/>
            <a:ext cx="3888828" cy="396240"/>
          </a:xfrm>
          <a:prstGeom prst="rect">
            <a:avLst/>
          </a:prstGeom>
          <a:noFill/>
        </p:spPr>
        <p:txBody>
          <a:bodyPr rtlCol="0" wrap="square">
            <a:spAutoFit/>
          </a:bodyPr>
          <a:lstStyle/>
          <a:p>
            <a:r>
              <a:rPr altLang="en-US" lang="zh-CN" smtClean="0" sz="2000">
                <a:solidFill>
                  <a:schemeClr val="tx1">
                    <a:lumMod val="65000"/>
                    <a:lumOff val="35000"/>
                  </a:schemeClr>
                </a:solidFill>
                <a:cs typeface="+mn-ea"/>
                <a:sym typeface="+mn-lt"/>
              </a:rPr>
              <a:t>时间：20XX年X月</a:t>
            </a:r>
          </a:p>
        </p:txBody>
      </p:sp>
      <p:sp>
        <p:nvSpPr>
          <p:cNvPr id="10" name="矩形 9">
            <a:extLst>
              <a:ext uri="{FF2B5EF4-FFF2-40B4-BE49-F238E27FC236}">
                <a16:creationId xmlns:a16="http://schemas.microsoft.com/office/drawing/2014/main" id="{DD5B1161-AA6A-489B-AC6E-DD1B34765214}"/>
              </a:ext>
            </a:extLst>
          </p:cNvPr>
          <p:cNvSpPr/>
          <p:nvPr/>
        </p:nvSpPr>
        <p:spPr>
          <a:xfrm>
            <a:off x="873760" y="2042160"/>
            <a:ext cx="2878433" cy="45719"/>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a:extLst>
              <a:ext uri="{FF2B5EF4-FFF2-40B4-BE49-F238E27FC236}">
                <a16:creationId xmlns:a16="http://schemas.microsoft.com/office/drawing/2014/main" id="{FE01395B-EBA1-45E0-A178-8F4034F5AE6B}"/>
              </a:ext>
            </a:extLst>
          </p:cNvPr>
          <p:cNvSpPr/>
          <p:nvPr/>
        </p:nvSpPr>
        <p:spPr>
          <a:xfrm>
            <a:off x="7388772" y="3440460"/>
            <a:ext cx="3797388" cy="45719"/>
          </a:xfrm>
          <a:prstGeom prst="rect">
            <a:avLst/>
          </a:prstGeom>
          <a:solidFill>
            <a:srgbClr val="F8C714"/>
          </a:solidFill>
          <a:ln>
            <a:solidFill>
              <a:srgbClr val="F8C71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05B9ADE7-7F77-46ED-8021-9A5B383DB90F}"/>
              </a:ext>
            </a:extLst>
          </p:cNvPr>
          <p:cNvSpPr txBox="1"/>
          <p:nvPr/>
        </p:nvSpPr>
        <p:spPr>
          <a:xfrm>
            <a:off x="944880" y="1642050"/>
            <a:ext cx="6096000" cy="396240"/>
          </a:xfrm>
          <a:prstGeom prst="rect">
            <a:avLst/>
          </a:prstGeom>
          <a:noFill/>
        </p:spPr>
        <p:txBody>
          <a:bodyPr wrap="square">
            <a:spAutoFit/>
          </a:bodyPr>
          <a:lstStyle/>
          <a:p>
            <a:r>
              <a:rPr altLang="zh-CN" lang="en-US" sz="2000">
                <a:solidFill>
                  <a:srgbClr val="F8C714"/>
                </a:solidFill>
                <a:cs typeface="+mn-ea"/>
                <a:sym typeface="+mn-lt"/>
              </a:rPr>
              <a:t>THANK YOU</a:t>
            </a:r>
          </a:p>
        </p:txBody>
      </p:sp>
      <p:sp>
        <p:nvSpPr>
          <p:cNvPr id="13" name="文本框 12">
            <a:extLst>
              <a:ext uri="{FF2B5EF4-FFF2-40B4-BE49-F238E27FC236}">
                <a16:creationId xmlns:a16="http://schemas.microsoft.com/office/drawing/2014/main" id="{BAF6E129-2739-479A-8840-1C7B61178FEB}"/>
              </a:ext>
            </a:extLst>
          </p:cNvPr>
          <p:cNvSpPr txBox="1"/>
          <p:nvPr/>
        </p:nvSpPr>
        <p:spPr>
          <a:xfrm>
            <a:off x="8146567" y="3559040"/>
            <a:ext cx="3202152" cy="396240"/>
          </a:xfrm>
          <a:prstGeom prst="rect">
            <a:avLst/>
          </a:prstGeom>
          <a:noFill/>
        </p:spPr>
        <p:txBody>
          <a:bodyPr wrap="square">
            <a:spAutoFit/>
          </a:bodyPr>
          <a:lstStyle/>
          <a:p>
            <a:r>
              <a:rPr altLang="zh-CN" lang="en-US" sz="2000">
                <a:solidFill>
                  <a:srgbClr val="6FBCB4"/>
                </a:solidFill>
                <a:cs typeface="+mn-ea"/>
                <a:sym typeface="+mn-lt"/>
              </a:rPr>
              <a:t>FOR YOUR LISTENING</a:t>
            </a:r>
          </a:p>
        </p:txBody>
      </p:sp>
    </p:spTree>
    <p:extLst>
      <p:ext uri="{BB962C8B-B14F-4D97-AF65-F5344CB8AC3E}">
        <p14:creationId val="691206754"/>
      </p:ext>
    </p:extLst>
  </p:cSld>
  <p:clrMapOvr>
    <a:masterClrMapping/>
  </p:clrMapOvr>
  <mc:AlternateContent>
    <mc:Choice Requires="p14">
      <p:transition p14:dur="1600" spd="slow">
        <p14:conveyor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2"/>
                                        </p:tgtEl>
                                        <p:attrNameLst>
                                          <p:attrName>style.visibility</p:attrName>
                                        </p:attrNameLst>
                                      </p:cBhvr>
                                      <p:to>
                                        <p:strVal val="visible"/>
                                      </p:to>
                                    </p:set>
                                    <p:animEffect filter="wipe(left)" transition="in">
                                      <p:cBhvr>
                                        <p:cTn dur="500" id="7"/>
                                        <p:tgtEl>
                                          <p:spTgt spid="1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0"/>
                                        </p:tgtEl>
                                        <p:attrNameLst>
                                          <p:attrName>style.visibility</p:attrName>
                                        </p:attrNameLst>
                                      </p:cBhvr>
                                      <p:to>
                                        <p:strVal val="visible"/>
                                      </p:to>
                                    </p:set>
                                    <p:animEffect filter="fade" transition="in">
                                      <p:cBhvr>
                                        <p:cTn dur="500" id="12"/>
                                        <p:tgtEl>
                                          <p:spTgt spid="10"/>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7"/>
                                        </p:tgtEl>
                                        <p:attrNameLst>
                                          <p:attrName>style.visibility</p:attrName>
                                        </p:attrNameLst>
                                      </p:cBhvr>
                                      <p:to>
                                        <p:strVal val="visible"/>
                                      </p:to>
                                    </p:set>
                                    <p:animEffect filter="fade" transition="in">
                                      <p:cBhvr>
                                        <p:cTn dur="1000" id="17"/>
                                        <p:tgtEl>
                                          <p:spTgt spid="7"/>
                                        </p:tgtEl>
                                      </p:cBhvr>
                                    </p:animEffect>
                                    <p:anim calcmode="lin" valueType="num">
                                      <p:cBhvr>
                                        <p:cTn dur="1000" fill="hold" id="18"/>
                                        <p:tgtEl>
                                          <p:spTgt spid="7"/>
                                        </p:tgtEl>
                                        <p:attrNameLst>
                                          <p:attrName>ppt_x</p:attrName>
                                        </p:attrNameLst>
                                      </p:cBhvr>
                                      <p:tavLst>
                                        <p:tav tm="0">
                                          <p:val>
                                            <p:strVal val="#ppt_x"/>
                                          </p:val>
                                        </p:tav>
                                        <p:tav tm="100000">
                                          <p:val>
                                            <p:strVal val="#ppt_x"/>
                                          </p:val>
                                        </p:tav>
                                      </p:tavLst>
                                    </p:anim>
                                    <p:anim calcmode="lin" valueType="num">
                                      <p:cBhvr>
                                        <p:cTn dur="1000" fill="hold" id="19"/>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0" presetSubtype="0">
                                  <p:stCondLst>
                                    <p:cond delay="0"/>
                                  </p:stCondLst>
                                  <p:childTnLst>
                                    <p:set>
                                      <p:cBhvr>
                                        <p:cTn dur="1" fill="hold" id="23">
                                          <p:stCondLst>
                                            <p:cond delay="0"/>
                                          </p:stCondLst>
                                        </p:cTn>
                                        <p:tgtEl>
                                          <p:spTgt spid="11"/>
                                        </p:tgtEl>
                                        <p:attrNameLst>
                                          <p:attrName>style.visibility</p:attrName>
                                        </p:attrNameLst>
                                      </p:cBhvr>
                                      <p:to>
                                        <p:strVal val="visible"/>
                                      </p:to>
                                    </p:set>
                                    <p:animEffect filter="fade" transition="in">
                                      <p:cBhvr>
                                        <p:cTn dur="500" id="24"/>
                                        <p:tgtEl>
                                          <p:spTgt spid="11"/>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13"/>
                                        </p:tgtEl>
                                        <p:attrNameLst>
                                          <p:attrName>style.visibility</p:attrName>
                                        </p:attrNameLst>
                                      </p:cBhvr>
                                      <p:to>
                                        <p:strVal val="visible"/>
                                      </p:to>
                                    </p:set>
                                    <p:animEffect filter="wipe(left)" transition="in">
                                      <p:cBhvr>
                                        <p:cTn dur="500" id="29"/>
                                        <p:tgtEl>
                                          <p:spTgt spid="13"/>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10" presetSubtype="0">
                                  <p:stCondLst>
                                    <p:cond delay="0"/>
                                  </p:stCondLst>
                                  <p:childTnLst>
                                    <p:set>
                                      <p:cBhvr>
                                        <p:cTn dur="1" fill="hold" id="33">
                                          <p:stCondLst>
                                            <p:cond delay="0"/>
                                          </p:stCondLst>
                                        </p:cTn>
                                        <p:tgtEl>
                                          <p:spTgt spid="8"/>
                                        </p:tgtEl>
                                        <p:attrNameLst>
                                          <p:attrName>style.visibility</p:attrName>
                                        </p:attrNameLst>
                                      </p:cBhvr>
                                      <p:to>
                                        <p:strVal val="visible"/>
                                      </p:to>
                                    </p:set>
                                    <p:animEffect filter="fade" transition="in">
                                      <p:cBhvr>
                                        <p:cTn dur="500" id="34"/>
                                        <p:tgtEl>
                                          <p:spTgt spid="8"/>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10" presetSubtype="0">
                                  <p:stCondLst>
                                    <p:cond delay="0"/>
                                  </p:stCondLst>
                                  <p:childTnLst>
                                    <p:set>
                                      <p:cBhvr>
                                        <p:cTn dur="1" fill="hold" id="38">
                                          <p:stCondLst>
                                            <p:cond delay="0"/>
                                          </p:stCondLst>
                                        </p:cTn>
                                        <p:tgtEl>
                                          <p:spTgt spid="9"/>
                                        </p:tgtEl>
                                        <p:attrNameLst>
                                          <p:attrName>style.visibility</p:attrName>
                                        </p:attrNameLst>
                                      </p:cBhvr>
                                      <p:to>
                                        <p:strVal val="visible"/>
                                      </p:to>
                                    </p:set>
                                    <p:animEffect filter="fade" transition="in">
                                      <p:cBhvr>
                                        <p:cTn dur="500" id="39"/>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34958725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FC6F1F31-0590-4ACF-9319-CC4757F147C8}"/>
              </a:ext>
            </a:extLst>
          </p:cNvPr>
          <p:cNvSpPr txBox="1"/>
          <p:nvPr/>
        </p:nvSpPr>
        <p:spPr>
          <a:xfrm>
            <a:off x="1605518" y="1845196"/>
            <a:ext cx="3661144" cy="1097280"/>
          </a:xfrm>
          <a:prstGeom prst="rect">
            <a:avLst/>
          </a:prstGeom>
          <a:noFill/>
        </p:spPr>
        <p:txBody>
          <a:bodyPr rtlCol="0" wrap="square">
            <a:spAutoFit/>
          </a:bodyPr>
          <a:lstStyle/>
          <a:p>
            <a:r>
              <a:rPr altLang="zh-CN" b="1" lang="en-US" sz="6600">
                <a:solidFill>
                  <a:srgbClr val="6FBCB4"/>
                </a:solidFill>
                <a:effectLst>
                  <a:outerShdw algn="tl" blurRad="38100" dir="2700000" dist="38100">
                    <a:srgbClr val="000000">
                      <a:alpha val="43137"/>
                    </a:srgbClr>
                  </a:outerShdw>
                </a:effectLst>
                <a:cs typeface="+mn-ea"/>
                <a:sym typeface="+mn-lt"/>
              </a:rPr>
              <a:t>Part 1</a:t>
            </a:r>
          </a:p>
        </p:txBody>
      </p:sp>
      <p:grpSp>
        <p:nvGrpSpPr>
          <p:cNvPr id="13" name="组合 12">
            <a:extLst>
              <a:ext uri="{FF2B5EF4-FFF2-40B4-BE49-F238E27FC236}">
                <a16:creationId xmlns:a16="http://schemas.microsoft.com/office/drawing/2014/main" id="{645CDFD8-7708-4773-BCD2-A60400DC20F3}"/>
              </a:ext>
            </a:extLst>
          </p:cNvPr>
          <p:cNvGrpSpPr/>
          <p:nvPr/>
        </p:nvGrpSpPr>
        <p:grpSpPr>
          <a:xfrm>
            <a:off x="4662375" y="2938649"/>
            <a:ext cx="5582093" cy="781493"/>
            <a:chOff x="4704907" y="2892055"/>
            <a:chExt cx="5582093" cy="781493"/>
          </a:xfrm>
        </p:grpSpPr>
        <p:sp>
          <p:nvSpPr>
            <p:cNvPr id="11" name="箭头: 五边形 10">
              <a:extLst>
                <a:ext uri="{FF2B5EF4-FFF2-40B4-BE49-F238E27FC236}">
                  <a16:creationId xmlns:a16="http://schemas.microsoft.com/office/drawing/2014/main" id="{FBD52272-190E-4D24-AB84-565C9473AA07}"/>
                </a:ext>
              </a:extLst>
            </p:cNvPr>
            <p:cNvSpPr/>
            <p:nvPr/>
          </p:nvSpPr>
          <p:spPr>
            <a:xfrm>
              <a:off x="4704907" y="2892055"/>
              <a:ext cx="5582093" cy="781493"/>
            </a:xfrm>
            <a:prstGeom prst="homePlate">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559250BD-5113-49DE-9AF7-69140BF7C9A1}"/>
                </a:ext>
              </a:extLst>
            </p:cNvPr>
            <p:cNvSpPr txBox="1"/>
            <p:nvPr/>
          </p:nvSpPr>
          <p:spPr>
            <a:xfrm>
              <a:off x="6074734" y="2904107"/>
              <a:ext cx="3661144" cy="762000"/>
            </a:xfrm>
            <a:prstGeom prst="rect">
              <a:avLst/>
            </a:prstGeom>
            <a:noFill/>
          </p:spPr>
          <p:txBody>
            <a:bodyPr rtlCol="0" wrap="square">
              <a:spAutoFit/>
            </a:bodyPr>
            <a:lstStyle/>
            <a:p>
              <a:r>
                <a:rPr altLang="en-US" lang="zh-CN" sz="4400">
                  <a:solidFill>
                    <a:schemeClr val="bg1"/>
                  </a:solidFill>
                  <a:cs typeface="+mn-ea"/>
                  <a:sym typeface="+mn-lt"/>
                </a:rPr>
                <a:t>融资渠道</a:t>
              </a:r>
            </a:p>
          </p:txBody>
        </p:sp>
      </p:grpSp>
      <p:sp>
        <p:nvSpPr>
          <p:cNvPr id="14" name="文本框 13">
            <a:extLst>
              <a:ext uri="{FF2B5EF4-FFF2-40B4-BE49-F238E27FC236}">
                <a16:creationId xmlns:a16="http://schemas.microsoft.com/office/drawing/2014/main" id="{2D5631D8-CFDA-4246-B445-4560187AC84E}"/>
              </a:ext>
            </a:extLst>
          </p:cNvPr>
          <p:cNvSpPr txBox="1"/>
          <p:nvPr/>
        </p:nvSpPr>
        <p:spPr>
          <a:xfrm>
            <a:off x="4662376" y="3844920"/>
            <a:ext cx="5582093" cy="914400"/>
          </a:xfrm>
          <a:prstGeom prst="rect">
            <a:avLst/>
          </a:prstGeom>
          <a:noFill/>
        </p:spPr>
        <p:txBody>
          <a:bodyPr rtlCol="0" wrap="square">
            <a:spAutoFit/>
          </a:bodyPr>
          <a:lstStyle/>
          <a:p>
            <a:r>
              <a:rPr altLang="en-US" b="1" lang="zh-CN">
                <a:solidFill>
                  <a:schemeClr val="tx1">
                    <a:lumMod val="50000"/>
                    <a:lumOff val="50000"/>
                  </a:schemeClr>
                </a:solidFill>
                <a:cs typeface="+mn-ea"/>
                <a:sym typeface="+mn-lt"/>
              </a:rPr>
              <a:t>此处可输入辅助性文字。此处可输入辅助性文字。此处可输入辅助性文字。此处可输入辅助性文字。此处可输入辅助性文字。</a:t>
            </a:r>
          </a:p>
        </p:txBody>
      </p:sp>
    </p:spTree>
    <p:extLst>
      <p:ext uri="{BB962C8B-B14F-4D97-AF65-F5344CB8AC3E}">
        <p14:creationId val="2818921226"/>
      </p:ext>
    </p:extLst>
  </p:cSld>
  <p:clrMapOvr>
    <a:masterClrMapping/>
  </p:clrMapOvr>
  <mc:AlternateContent>
    <mc:Choice Requires="p14">
      <p:transition advClick="0" p14:dur="2000" spd="slow">
        <p14:ferris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8">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additive="base">
                                        <p:cTn dur="500" fill="hold" id="12"/>
                                        <p:tgtEl>
                                          <p:spTgt spid="13"/>
                                        </p:tgtEl>
                                        <p:attrNameLst>
                                          <p:attrName>ppt_x</p:attrName>
                                        </p:attrNameLst>
                                      </p:cBhvr>
                                      <p:tavLst>
                                        <p:tav tm="0">
                                          <p:val>
                                            <p:strVal val="0-#ppt_w/2"/>
                                          </p:val>
                                        </p:tav>
                                        <p:tav tm="100000">
                                          <p:val>
                                            <p:strVal val="#ppt_x"/>
                                          </p:val>
                                        </p:tav>
                                      </p:tavLst>
                                    </p:anim>
                                    <p:anim calcmode="lin" valueType="num">
                                      <p:cBhvr additive="base">
                                        <p:cTn dur="500" fill="hold" id="13"/>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10" presetSubtype="0">
                                  <p:stCondLst>
                                    <p:cond delay="0"/>
                                  </p:stCondLst>
                                  <p:childTnLst>
                                    <p:set>
                                      <p:cBhvr>
                                        <p:cTn dur="1" fill="hold" id="17">
                                          <p:stCondLst>
                                            <p:cond delay="0"/>
                                          </p:stCondLst>
                                        </p:cTn>
                                        <p:tgtEl>
                                          <p:spTgt spid="14"/>
                                        </p:tgtEl>
                                        <p:attrNameLst>
                                          <p:attrName>style.visibility</p:attrName>
                                        </p:attrNameLst>
                                      </p:cBhvr>
                                      <p:to>
                                        <p:strVal val="visible"/>
                                      </p:to>
                                    </p:set>
                                    <p:animEffect filter="fade" transition="in">
                                      <p:cBhvr>
                                        <p:cTn dur="500" id="1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4145754" cy="640080"/>
          </a:xfrm>
          <a:prstGeom prst="rect">
            <a:avLst/>
          </a:prstGeom>
          <a:noFill/>
        </p:spPr>
        <p:txBody>
          <a:bodyPr rtlCol="0" wrap="square">
            <a:spAutoFit/>
          </a:bodyPr>
          <a:lstStyle/>
          <a:p>
            <a:r>
              <a:rPr altLang="zh-CN" lang="en-US" sz="3600">
                <a:solidFill>
                  <a:srgbClr val="6FBCB4"/>
                </a:solidFill>
                <a:cs typeface="+mn-ea"/>
                <a:sym typeface="+mn-lt"/>
              </a:rPr>
              <a:t>1-1 融资成本/代价</a:t>
            </a:r>
          </a:p>
        </p:txBody>
      </p:sp>
      <p:grpSp>
        <p:nvGrpSpPr>
          <p:cNvPr id="18" name="组合 30">
            <a:extLst>
              <a:ext uri="{FF2B5EF4-FFF2-40B4-BE49-F238E27FC236}">
                <a16:creationId xmlns:a16="http://schemas.microsoft.com/office/drawing/2014/main" id="{84518998-E570-496F-8C12-B01A2DA655E1}"/>
              </a:ext>
            </a:extLst>
          </p:cNvPr>
          <p:cNvGrpSpPr/>
          <p:nvPr/>
        </p:nvGrpSpPr>
        <p:grpSpPr>
          <a:xfrm>
            <a:off x="1095322" y="1569463"/>
            <a:ext cx="1109133" cy="1054100"/>
            <a:chExt cx="831692" cy="792088"/>
          </a:xfrm>
        </p:grpSpPr>
        <p:sp>
          <p:nvSpPr>
            <p:cNvPr id="19" name="正五边形 5">
              <a:extLst>
                <a:ext uri="{FF2B5EF4-FFF2-40B4-BE49-F238E27FC236}">
                  <a16:creationId xmlns:a16="http://schemas.microsoft.com/office/drawing/2014/main" id="{1238EC00-2A1A-4C37-874C-2CCE9894B6F5}"/>
                </a:ext>
              </a:extLst>
            </p:cNvPr>
            <p:cNvSpPr>
              <a:spLocks noChangeArrowheads="1"/>
            </p:cNvSpPr>
            <p:nvPr/>
          </p:nvSpPr>
          <p:spPr bwMode="auto">
            <a:xfrm>
              <a:off x="0" y="0"/>
              <a:ext cx="831692" cy="792088"/>
            </a:xfrm>
            <a:prstGeom prst="pentagon">
              <a:avLst/>
            </a:prstGeom>
            <a:noFill/>
            <a:ln w="25400">
              <a:solidFill>
                <a:srgbClr val="6FBCB4"/>
              </a:solidFill>
              <a:miter lim="800000"/>
            </a:ln>
            <a:extLst>
              <a:ext uri="{909E8E84-426E-40DD-AFC4-6F175D3DCCD1}">
                <a14:hiddenFill>
                  <a:solidFill>
                    <a:srgbClr val="FFFFFF"/>
                  </a:solidFill>
                </a14:hiddenFill>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6FBCB4"/>
                </a:solidFill>
                <a:latin typeface="+mn-lt"/>
                <a:ea typeface="+mn-ea"/>
                <a:cs typeface="+mn-ea"/>
                <a:sym typeface="+mn-lt"/>
              </a:endParaRPr>
            </a:p>
          </p:txBody>
        </p:sp>
        <p:sp>
          <p:nvSpPr>
            <p:cNvPr id="20" name="Freeform 72">
              <a:extLst>
                <a:ext uri="{FF2B5EF4-FFF2-40B4-BE49-F238E27FC236}">
                  <a16:creationId xmlns:a16="http://schemas.microsoft.com/office/drawing/2014/main" id="{A680923A-378D-4380-B2F8-EA1FEE13102A}"/>
                </a:ext>
              </a:extLst>
            </p:cNvPr>
            <p:cNvSpPr>
              <a:spLocks noEditPoints="1"/>
            </p:cNvSpPr>
            <p:nvPr/>
          </p:nvSpPr>
          <p:spPr bwMode="auto">
            <a:xfrm>
              <a:off x="194807" y="196084"/>
              <a:ext cx="485110" cy="485984"/>
            </a:xfrm>
            <a:custGeom>
              <a:gdLst>
                <a:gd fmla="*/ 469490874 w 411" name="T0"/>
                <a:gd fmla="*/ 275495129 h 412" name="T1"/>
                <a:gd fmla="*/ 395653827 w 411" name="T2"/>
                <a:gd fmla="*/ 306106223 h 412" name="T3"/>
                <a:gd fmla="*/ 346893781 w 411" name="T4"/>
                <a:gd fmla="*/ 257407559 h 412" name="T5"/>
                <a:gd fmla="*/ 394261054 w 411" name="T6"/>
                <a:gd fmla="*/ 148878603 h 412" name="T7"/>
                <a:gd fmla="*/ 245194187 w 411" name="T8"/>
                <a:gd fmla="*/ 0 h 412" name="T9"/>
                <a:gd fmla="*/ 94734547 w 411" name="T10"/>
                <a:gd fmla="*/ 148878603 h 412" name="T11"/>
                <a:gd fmla="*/ 161605367 w 411" name="T12"/>
                <a:gd fmla="*/ 272712517 h 412" name="T13"/>
                <a:gd fmla="*/ 133741640 w 411" name="T14"/>
                <a:gd fmla="*/ 370109844 h 412" name="T15"/>
                <a:gd fmla="*/ 103092367 w 411" name="T16"/>
                <a:gd fmla="*/ 365936515 h 412" name="T17"/>
                <a:gd fmla="*/ 0 w 411" name="T18"/>
                <a:gd fmla="*/ 468899067 h 412" name="T19"/>
                <a:gd fmla="*/ 103092367 w 411" name="T20"/>
                <a:gd fmla="*/ 573253515 h 412" name="T21"/>
                <a:gd fmla="*/ 207578687 w 411" name="T22"/>
                <a:gd fmla="*/ 468899067 h 412" name="T23"/>
                <a:gd fmla="*/ 153246367 w 411" name="T24"/>
                <a:gd fmla="*/ 378458860 h 412" name="T25"/>
                <a:gd fmla="*/ 181108914 w 411" name="T26"/>
                <a:gd fmla="*/ 283844145 h 412" name="T27"/>
                <a:gd fmla="*/ 245194187 w 411" name="T28"/>
                <a:gd fmla="*/ 297758386 h 412" name="T29"/>
                <a:gd fmla="*/ 331568554 w 411" name="T30"/>
                <a:gd fmla="*/ 271321800 h 412" name="T31"/>
                <a:gd fmla="*/ 383115327 w 411" name="T32"/>
                <a:gd fmla="*/ 322803076 h 412" name="T33"/>
                <a:gd fmla="*/ 365004554 w 411" name="T34"/>
                <a:gd fmla="*/ 379849577 h 412" name="T35"/>
                <a:gd fmla="*/ 469490874 w 411" name="T36"/>
                <a:gd fmla="*/ 482813308 h 412" name="T37"/>
                <a:gd fmla="*/ 572583241 w 411" name="T38"/>
                <a:gd fmla="*/ 379849577 h 412" name="T39"/>
                <a:gd fmla="*/ 469490874 w 411" name="T40"/>
                <a:gd fmla="*/ 275495129 h 412" name="T41"/>
                <a:gd fmla="*/ 186681187 w 411" name="T42"/>
                <a:gd fmla="*/ 468899067 h 412" name="T43"/>
                <a:gd fmla="*/ 103092367 w 411" name="T44"/>
                <a:gd fmla="*/ 552382154 h 412" name="T45"/>
                <a:gd fmla="*/ 19503547 w 411" name="T46"/>
                <a:gd fmla="*/ 468899067 h 412" name="T47"/>
                <a:gd fmla="*/ 103092367 w 411" name="T48"/>
                <a:gd fmla="*/ 386806697 h 412" name="T49"/>
                <a:gd fmla="*/ 186681187 w 411" name="T50"/>
                <a:gd fmla="*/ 468899067 h 412" name="T51"/>
                <a:gd fmla="*/ 115630867 w 411" name="T52"/>
                <a:gd fmla="*/ 148878603 h 412" name="T53"/>
                <a:gd fmla="*/ 245194187 w 411" name="T54"/>
                <a:gd fmla="*/ 19479465 h 412" name="T55"/>
                <a:gd fmla="*/ 373363554 w 411" name="T56"/>
                <a:gd fmla="*/ 148878603 h 412" name="T57"/>
                <a:gd fmla="*/ 245194187 w 411" name="T58"/>
                <a:gd fmla="*/ 278278921 h 412" name="T59"/>
                <a:gd fmla="*/ 115630867 w 411" name="T60"/>
                <a:gd fmla="*/ 148878603 h 412" name="T61"/>
                <a:gd fmla="*/ 469490874 w 411" name="T62"/>
                <a:gd fmla="*/ 461941947 h 412" name="T63"/>
                <a:gd fmla="*/ 385902054 w 411" name="T64"/>
                <a:gd fmla="*/ 379849577 h 412" name="T65"/>
                <a:gd fmla="*/ 469490874 w 411" name="T66"/>
                <a:gd fmla="*/ 296366490 h 412" name="T67"/>
                <a:gd fmla="*/ 553079695 w 411" name="T68"/>
                <a:gd fmla="*/ 379849577 h 412" name="T69"/>
                <a:gd fmla="*/ 469490874 w 411" name="T70"/>
                <a:gd fmla="*/ 461941947 h 412"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w 411" name="T108"/>
                <a:gd fmla="*/ 0 h 412" name="T109"/>
                <a:gd fmla="*/ 411 w 411" name="T110"/>
                <a:gd fmla="*/ 412 h 412" name="T111"/>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T111" l="T108" r="T110" t="T109"/>
              <a:pathLst>
                <a:path h="412" w="411">
                  <a:moveTo>
                    <a:pt x="337" y="198"/>
                  </a:moveTo>
                  <a:cubicBezTo>
                    <a:pt x="316" y="198"/>
                    <a:pt x="298" y="206"/>
                    <a:pt x="284" y="220"/>
                  </a:cubicBezTo>
                  <a:cubicBezTo>
                    <a:pt x="249" y="185"/>
                    <a:pt x="249" y="185"/>
                    <a:pt x="249" y="185"/>
                  </a:cubicBezTo>
                  <a:cubicBezTo>
                    <a:pt x="270" y="166"/>
                    <a:pt x="283" y="138"/>
                    <a:pt x="283" y="107"/>
                  </a:cubicBezTo>
                  <a:cubicBezTo>
                    <a:pt x="283" y="48"/>
                    <a:pt x="235" y="0"/>
                    <a:pt x="176" y="0"/>
                  </a:cubicBezTo>
                  <a:cubicBezTo>
                    <a:pt x="117" y="0"/>
                    <a:pt x="68" y="48"/>
                    <a:pt x="68" y="107"/>
                  </a:cubicBezTo>
                  <a:cubicBezTo>
                    <a:pt x="68" y="144"/>
                    <a:pt x="88" y="177"/>
                    <a:pt x="116" y="196"/>
                  </a:cubicBezTo>
                  <a:cubicBezTo>
                    <a:pt x="96" y="266"/>
                    <a:pt x="96" y="266"/>
                    <a:pt x="96" y="266"/>
                  </a:cubicBezTo>
                  <a:cubicBezTo>
                    <a:pt x="89" y="264"/>
                    <a:pt x="82" y="263"/>
                    <a:pt x="74" y="263"/>
                  </a:cubicBezTo>
                  <a:cubicBezTo>
                    <a:pt x="33" y="263"/>
                    <a:pt x="0" y="296"/>
                    <a:pt x="0" y="337"/>
                  </a:cubicBezTo>
                  <a:cubicBezTo>
                    <a:pt x="0" y="378"/>
                    <a:pt x="33" y="412"/>
                    <a:pt x="74" y="412"/>
                  </a:cubicBezTo>
                  <a:cubicBezTo>
                    <a:pt x="115" y="412"/>
                    <a:pt x="149" y="378"/>
                    <a:pt x="149" y="337"/>
                  </a:cubicBezTo>
                  <a:cubicBezTo>
                    <a:pt x="149" y="309"/>
                    <a:pt x="133" y="284"/>
                    <a:pt x="110" y="272"/>
                  </a:cubicBezTo>
                  <a:cubicBezTo>
                    <a:pt x="130" y="204"/>
                    <a:pt x="130" y="204"/>
                    <a:pt x="130" y="204"/>
                  </a:cubicBezTo>
                  <a:cubicBezTo>
                    <a:pt x="144" y="210"/>
                    <a:pt x="159" y="214"/>
                    <a:pt x="176" y="214"/>
                  </a:cubicBezTo>
                  <a:cubicBezTo>
                    <a:pt x="199" y="214"/>
                    <a:pt x="220" y="207"/>
                    <a:pt x="238" y="195"/>
                  </a:cubicBezTo>
                  <a:cubicBezTo>
                    <a:pt x="275" y="232"/>
                    <a:pt x="275" y="232"/>
                    <a:pt x="275" y="232"/>
                  </a:cubicBezTo>
                  <a:cubicBezTo>
                    <a:pt x="267" y="243"/>
                    <a:pt x="262" y="257"/>
                    <a:pt x="262" y="273"/>
                  </a:cubicBezTo>
                  <a:cubicBezTo>
                    <a:pt x="262" y="314"/>
                    <a:pt x="296" y="347"/>
                    <a:pt x="337" y="347"/>
                  </a:cubicBezTo>
                  <a:cubicBezTo>
                    <a:pt x="378" y="347"/>
                    <a:pt x="411" y="314"/>
                    <a:pt x="411" y="273"/>
                  </a:cubicBezTo>
                  <a:cubicBezTo>
                    <a:pt x="411" y="231"/>
                    <a:pt x="378" y="198"/>
                    <a:pt x="337" y="198"/>
                  </a:cubicBezTo>
                  <a:close/>
                  <a:moveTo>
                    <a:pt x="134" y="337"/>
                  </a:moveTo>
                  <a:cubicBezTo>
                    <a:pt x="134" y="370"/>
                    <a:pt x="107" y="397"/>
                    <a:pt x="74" y="397"/>
                  </a:cubicBezTo>
                  <a:cubicBezTo>
                    <a:pt x="41" y="397"/>
                    <a:pt x="14" y="370"/>
                    <a:pt x="14" y="337"/>
                  </a:cubicBezTo>
                  <a:cubicBezTo>
                    <a:pt x="14" y="304"/>
                    <a:pt x="41" y="278"/>
                    <a:pt x="74" y="278"/>
                  </a:cubicBezTo>
                  <a:cubicBezTo>
                    <a:pt x="107" y="278"/>
                    <a:pt x="134" y="304"/>
                    <a:pt x="134" y="337"/>
                  </a:cubicBezTo>
                  <a:close/>
                  <a:moveTo>
                    <a:pt x="83" y="107"/>
                  </a:moveTo>
                  <a:cubicBezTo>
                    <a:pt x="83" y="56"/>
                    <a:pt x="125" y="14"/>
                    <a:pt x="176" y="14"/>
                  </a:cubicBezTo>
                  <a:cubicBezTo>
                    <a:pt x="227" y="14"/>
                    <a:pt x="268" y="56"/>
                    <a:pt x="268" y="107"/>
                  </a:cubicBezTo>
                  <a:cubicBezTo>
                    <a:pt x="268" y="158"/>
                    <a:pt x="227" y="200"/>
                    <a:pt x="176" y="200"/>
                  </a:cubicBezTo>
                  <a:cubicBezTo>
                    <a:pt x="125" y="200"/>
                    <a:pt x="83" y="158"/>
                    <a:pt x="83" y="107"/>
                  </a:cubicBezTo>
                  <a:close/>
                  <a:moveTo>
                    <a:pt x="337" y="332"/>
                  </a:moveTo>
                  <a:cubicBezTo>
                    <a:pt x="304" y="332"/>
                    <a:pt x="277" y="306"/>
                    <a:pt x="277" y="273"/>
                  </a:cubicBezTo>
                  <a:cubicBezTo>
                    <a:pt x="277" y="240"/>
                    <a:pt x="304" y="213"/>
                    <a:pt x="337" y="213"/>
                  </a:cubicBezTo>
                  <a:cubicBezTo>
                    <a:pt x="370" y="213"/>
                    <a:pt x="397" y="240"/>
                    <a:pt x="397" y="273"/>
                  </a:cubicBezTo>
                  <a:cubicBezTo>
                    <a:pt x="397" y="306"/>
                    <a:pt x="370" y="332"/>
                    <a:pt x="337" y="332"/>
                  </a:cubicBezTo>
                  <a:close/>
                </a:path>
              </a:pathLst>
            </a:custGeom>
            <a:solidFill>
              <a:srgbClr val="6FBCB4"/>
            </a:solidFill>
            <a:ln w="9525">
              <a:solidFill>
                <a:srgbClr val="6FBCB4"/>
              </a:solidFill>
              <a:round/>
            </a:ln>
          </p:spPr>
          <p:txBody>
            <a:bodyPr bIns="45715" lIns="91428" rIns="91428" tIns="45715"/>
            <a:lstStyle/>
            <a:p>
              <a:endParaRPr altLang="en-US" lang="zh-CN" sz="2400">
                <a:solidFill>
                  <a:srgbClr val="6FBCB4"/>
                </a:solidFill>
                <a:cs typeface="+mn-ea"/>
                <a:sym typeface="+mn-lt"/>
              </a:endParaRPr>
            </a:p>
          </p:txBody>
        </p:sp>
      </p:grpSp>
      <p:sp>
        <p:nvSpPr>
          <p:cNvPr id="21" name="TextBox 7">
            <a:extLst>
              <a:ext uri="{FF2B5EF4-FFF2-40B4-BE49-F238E27FC236}">
                <a16:creationId xmlns:a16="http://schemas.microsoft.com/office/drawing/2014/main" id="{9AE9313C-62F8-4871-8B90-6FA0CA3827D7}"/>
              </a:ext>
            </a:extLst>
          </p:cNvPr>
          <p:cNvSpPr>
            <a:spLocks noChangeArrowheads="1"/>
          </p:cNvSpPr>
          <p:nvPr/>
        </p:nvSpPr>
        <p:spPr bwMode="auto">
          <a:xfrm>
            <a:off x="1151222" y="2611525"/>
            <a:ext cx="4586965" cy="1920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indent="-457200" marL="457200">
              <a:lnSpc>
                <a:spcPct val="250000"/>
              </a:lnSpc>
              <a:buFont charset="2" panose="05000000000000000000" pitchFamily="2" typeface="Wingdings"/>
              <a:buChar char="p"/>
            </a:pPr>
            <a:r>
              <a:rPr altLang="en-US" lang="zh-CN" sz="1600">
                <a:solidFill>
                  <a:schemeClr val="tx1">
                    <a:lumMod val="65000"/>
                    <a:lumOff val="35000"/>
                  </a:schemeClr>
                </a:solidFill>
                <a:latin typeface="+mn-lt"/>
                <a:ea typeface="+mn-ea"/>
                <a:cs typeface="+mn-ea"/>
                <a:sym typeface="+mn-lt"/>
              </a:rPr>
              <a:t>债权融资的成本：债务负担沉重；高额利息</a:t>
            </a:r>
          </a:p>
          <a:p>
            <a:pPr eaLnBrk="1" hangingPunct="1" indent="-457200" marL="457200">
              <a:lnSpc>
                <a:spcPct val="250000"/>
              </a:lnSpc>
              <a:buFont charset="2" panose="05000000000000000000" pitchFamily="2" typeface="Wingdings"/>
              <a:buChar char="p"/>
            </a:pPr>
            <a:r>
              <a:rPr altLang="en-US" lang="zh-CN" sz="1600">
                <a:solidFill>
                  <a:schemeClr val="tx1">
                    <a:lumMod val="65000"/>
                    <a:lumOff val="35000"/>
                  </a:schemeClr>
                </a:solidFill>
                <a:latin typeface="+mn-lt"/>
                <a:ea typeface="+mn-ea"/>
                <a:cs typeface="+mn-ea"/>
                <a:sym typeface="+mn-lt"/>
              </a:rPr>
              <a:t>股权融资的成本：股权被稀释，决策效率及控制权都会受到影响。</a:t>
            </a:r>
          </a:p>
        </p:txBody>
      </p:sp>
      <p:grpSp>
        <p:nvGrpSpPr>
          <p:cNvPr id="22" name="组合 16">
            <a:extLst>
              <a:ext uri="{FF2B5EF4-FFF2-40B4-BE49-F238E27FC236}">
                <a16:creationId xmlns:a16="http://schemas.microsoft.com/office/drawing/2014/main" id="{D3D476F5-63C2-46AA-84EA-03546DD9D84A}"/>
              </a:ext>
            </a:extLst>
          </p:cNvPr>
          <p:cNvGrpSpPr/>
          <p:nvPr/>
        </p:nvGrpSpPr>
        <p:grpSpPr>
          <a:xfrm>
            <a:off x="6031471" y="1567346"/>
            <a:ext cx="1109133" cy="1056217"/>
            <a:chExt cx="831692" cy="792088"/>
          </a:xfrm>
        </p:grpSpPr>
        <p:sp>
          <p:nvSpPr>
            <p:cNvPr id="23" name="正五边形 9">
              <a:extLst>
                <a:ext uri="{FF2B5EF4-FFF2-40B4-BE49-F238E27FC236}">
                  <a16:creationId xmlns:a16="http://schemas.microsoft.com/office/drawing/2014/main" id="{6E71B1F6-6748-4A33-A23B-505B66DB8DD4}"/>
                </a:ext>
              </a:extLst>
            </p:cNvPr>
            <p:cNvSpPr>
              <a:spLocks noChangeArrowheads="1"/>
            </p:cNvSpPr>
            <p:nvPr/>
          </p:nvSpPr>
          <p:spPr bwMode="auto">
            <a:xfrm>
              <a:off x="0" y="0"/>
              <a:ext cx="831692" cy="792088"/>
            </a:xfrm>
            <a:prstGeom prst="pentagon">
              <a:avLst/>
            </a:prstGeom>
            <a:noFill/>
            <a:ln w="25400">
              <a:solidFill>
                <a:srgbClr val="6FBCB4"/>
              </a:solidFill>
              <a:miter lim="800000"/>
            </a:ln>
            <a:extLst>
              <a:ext uri="{909E8E84-426E-40DD-AFC4-6F175D3DCCD1}">
                <a14:hiddenFill>
                  <a:solidFill>
                    <a:srgbClr val="FFFFFF"/>
                  </a:solidFill>
                </a14:hiddenFill>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24" name="Freeform 78">
              <a:extLst>
                <a:ext uri="{FF2B5EF4-FFF2-40B4-BE49-F238E27FC236}">
                  <a16:creationId xmlns:a16="http://schemas.microsoft.com/office/drawing/2014/main" id="{3289022B-4E37-4BBB-8B08-21B0C344E3FA}"/>
                </a:ext>
              </a:extLst>
            </p:cNvPr>
            <p:cNvSpPr>
              <a:spLocks noEditPoints="1"/>
            </p:cNvSpPr>
            <p:nvPr/>
          </p:nvSpPr>
          <p:spPr bwMode="auto">
            <a:xfrm>
              <a:off x="221768" y="250987"/>
              <a:ext cx="409671" cy="409565"/>
            </a:xfrm>
            <a:custGeom>
              <a:gdLst>
                <a:gd fmla="*/ 242527593 w 347" name="T0"/>
                <a:gd fmla="*/ 0 h 347" name="T1"/>
                <a:gd fmla="*/ 0 w 347" name="T2"/>
                <a:gd fmla="*/ 242402285 h 347" name="T3"/>
                <a:gd fmla="*/ 242527593 w 347" name="T4"/>
                <a:gd fmla="*/ 483410632 h 347" name="T5"/>
                <a:gd fmla="*/ 483660888 w 347" name="T6"/>
                <a:gd fmla="*/ 242402285 h 347" name="T7"/>
                <a:gd fmla="*/ 242527593 w 347" name="T8"/>
                <a:gd fmla="*/ 0 h 347" name="T9"/>
                <a:gd fmla="*/ 462753500 w 347" name="T10"/>
                <a:gd fmla="*/ 231256687 h 347" name="T11"/>
                <a:gd fmla="*/ 394455323 w 347" name="T12"/>
                <a:gd fmla="*/ 231256687 h 347" name="T13"/>
                <a:gd fmla="*/ 321975433 w 347" name="T14"/>
                <a:gd fmla="*/ 36221126 h 347" name="T15"/>
                <a:gd fmla="*/ 462753500 w 347" name="T16"/>
                <a:gd fmla="*/ 231256687 h 347" name="T17"/>
                <a:gd fmla="*/ 242527593 w 347" name="T18"/>
                <a:gd fmla="*/ 462513374 h 347" name="T19"/>
                <a:gd fmla="*/ 204893350 w 347" name="T20"/>
                <a:gd fmla="*/ 252153945 h 347" name="T21"/>
                <a:gd fmla="*/ 278767539 w 347" name="T22"/>
                <a:gd fmla="*/ 252153945 h 347" name="T23"/>
                <a:gd fmla="*/ 242527593 w 347" name="T24"/>
                <a:gd fmla="*/ 462513374 h 347" name="T25"/>
                <a:gd fmla="*/ 204893350 w 347" name="T26"/>
                <a:gd fmla="*/ 231256687 h 347" name="T27"/>
                <a:gd fmla="*/ 242527593 w 347" name="T28"/>
                <a:gd fmla="*/ 20897257 h 347" name="T29"/>
                <a:gd fmla="*/ 242527593 w 347" name="T30"/>
                <a:gd fmla="*/ 20897257 h 347" name="T31"/>
                <a:gd fmla="*/ 278767539 w 347" name="T32"/>
                <a:gd fmla="*/ 231256687 h 347" name="T33"/>
                <a:gd fmla="*/ 204893350 w 347" name="T34"/>
                <a:gd fmla="*/ 231256687 h 347" name="T35"/>
                <a:gd fmla="*/ 213256777 w 347" name="T36"/>
                <a:gd fmla="*/ 26469466 h 347" name="T37"/>
                <a:gd fmla="*/ 185380260 w 347" name="T38"/>
                <a:gd fmla="*/ 231256687 h 347" name="T39"/>
                <a:gd fmla="*/ 110112953 w 347" name="T40"/>
                <a:gd fmla="*/ 231256687 h 347" name="T41"/>
                <a:gd fmla="*/ 213256777 w 347" name="T42"/>
                <a:gd fmla="*/ 26469466 h 347" name="T43"/>
                <a:gd fmla="*/ 185380260 w 347" name="T44"/>
                <a:gd fmla="*/ 252153945 h 347" name="T45"/>
                <a:gd fmla="*/ 213256777 w 347" name="T46"/>
                <a:gd fmla="*/ 458335103 h 347" name="T47"/>
                <a:gd fmla="*/ 110112953 w 347" name="T48"/>
                <a:gd fmla="*/ 252153945 h 347" name="T49"/>
                <a:gd fmla="*/ 185380260 w 347" name="T50"/>
                <a:gd fmla="*/ 252153945 h 347" name="T51"/>
                <a:gd fmla="*/ 270404111 w 347" name="T52"/>
                <a:gd fmla="*/ 458335103 h 347" name="T53"/>
                <a:gd fmla="*/ 299674927 w 347" name="T54"/>
                <a:gd fmla="*/ 252153945 h 347" name="T55"/>
                <a:gd fmla="*/ 373547935 w 347" name="T56"/>
                <a:gd fmla="*/ 252153945 h 347" name="T57"/>
                <a:gd fmla="*/ 270404111 w 347" name="T58"/>
                <a:gd fmla="*/ 458335103 h 347" name="T59"/>
                <a:gd fmla="*/ 299674927 w 347" name="T60"/>
                <a:gd fmla="*/ 231256687 h 347" name="T61"/>
                <a:gd fmla="*/ 270404111 w 347" name="T62"/>
                <a:gd fmla="*/ 26469466 h 347" name="T63"/>
                <a:gd fmla="*/ 373547935 w 347" name="T64"/>
                <a:gd fmla="*/ 231256687 h 347" name="T65"/>
                <a:gd fmla="*/ 299674927 w 347" name="T66"/>
                <a:gd fmla="*/ 231256687 h 347" name="T67"/>
                <a:gd fmla="*/ 163078573 w 347" name="T68"/>
                <a:gd fmla="*/ 36221126 h 347" name="T69"/>
                <a:gd fmla="*/ 89205565 w 347" name="T70"/>
                <a:gd fmla="*/ 231256687 h 347" name="T71"/>
                <a:gd fmla="*/ 20907388 w 347" name="T72"/>
                <a:gd fmla="*/ 231256687 h 347" name="T73"/>
                <a:gd fmla="*/ 163078573 w 347" name="T74"/>
                <a:gd fmla="*/ 36221126 h 347" name="T75"/>
                <a:gd fmla="*/ 20907388 w 347" name="T76"/>
                <a:gd fmla="*/ 252153945 h 347" name="T77"/>
                <a:gd fmla="*/ 89205565 w 347" name="T78"/>
                <a:gd fmla="*/ 252153945 h 347" name="T79"/>
                <a:gd fmla="*/ 163078573 w 347" name="T80"/>
                <a:gd fmla="*/ 448582263 h 347" name="T81"/>
                <a:gd fmla="*/ 20907388 w 347" name="T82"/>
                <a:gd fmla="*/ 252153945 h 347" name="T83"/>
                <a:gd fmla="*/ 321975433 w 347" name="T84"/>
                <a:gd fmla="*/ 448582263 h 347" name="T85"/>
                <a:gd fmla="*/ 394455323 w 347" name="T86"/>
                <a:gd fmla="*/ 252153945 h 347" name="T87"/>
                <a:gd fmla="*/ 462753500 w 347" name="T88"/>
                <a:gd fmla="*/ 252153945 h 347" name="T89"/>
                <a:gd fmla="*/ 321975433 w 347" name="T90"/>
                <a:gd fmla="*/ 448582263 h 347"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347" name="T138"/>
                <a:gd fmla="*/ 0 h 347" name="T139"/>
                <a:gd fmla="*/ 347 w 347" name="T140"/>
                <a:gd fmla="*/ 347 h 347"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347" w="347">
                  <a:moveTo>
                    <a:pt x="174" y="0"/>
                  </a:moveTo>
                  <a:cubicBezTo>
                    <a:pt x="78" y="0"/>
                    <a:pt x="0" y="78"/>
                    <a:pt x="0" y="174"/>
                  </a:cubicBezTo>
                  <a:cubicBezTo>
                    <a:pt x="0" y="269"/>
                    <a:pt x="78" y="347"/>
                    <a:pt x="174" y="347"/>
                  </a:cubicBezTo>
                  <a:cubicBezTo>
                    <a:pt x="269" y="347"/>
                    <a:pt x="347" y="269"/>
                    <a:pt x="347" y="174"/>
                  </a:cubicBezTo>
                  <a:cubicBezTo>
                    <a:pt x="347" y="78"/>
                    <a:pt x="269" y="0"/>
                    <a:pt x="174" y="0"/>
                  </a:cubicBezTo>
                  <a:close/>
                  <a:moveTo>
                    <a:pt x="332" y="166"/>
                  </a:moveTo>
                  <a:cubicBezTo>
                    <a:pt x="283" y="166"/>
                    <a:pt x="283" y="166"/>
                    <a:pt x="283" y="166"/>
                  </a:cubicBezTo>
                  <a:cubicBezTo>
                    <a:pt x="281" y="107"/>
                    <a:pt x="261" y="55"/>
                    <a:pt x="231" y="26"/>
                  </a:cubicBezTo>
                  <a:cubicBezTo>
                    <a:pt x="288" y="48"/>
                    <a:pt x="329" y="102"/>
                    <a:pt x="332" y="166"/>
                  </a:cubicBezTo>
                  <a:close/>
                  <a:moveTo>
                    <a:pt x="174" y="332"/>
                  </a:moveTo>
                  <a:cubicBezTo>
                    <a:pt x="165" y="330"/>
                    <a:pt x="148" y="277"/>
                    <a:pt x="147" y="181"/>
                  </a:cubicBezTo>
                  <a:cubicBezTo>
                    <a:pt x="200" y="181"/>
                    <a:pt x="200" y="181"/>
                    <a:pt x="200" y="181"/>
                  </a:cubicBezTo>
                  <a:cubicBezTo>
                    <a:pt x="199" y="277"/>
                    <a:pt x="183" y="330"/>
                    <a:pt x="174" y="332"/>
                  </a:cubicBezTo>
                  <a:close/>
                  <a:moveTo>
                    <a:pt x="147" y="166"/>
                  </a:moveTo>
                  <a:cubicBezTo>
                    <a:pt x="148" y="70"/>
                    <a:pt x="165" y="17"/>
                    <a:pt x="174" y="15"/>
                  </a:cubicBezTo>
                  <a:cubicBezTo>
                    <a:pt x="174" y="15"/>
                    <a:pt x="174" y="15"/>
                    <a:pt x="174" y="15"/>
                  </a:cubicBezTo>
                  <a:cubicBezTo>
                    <a:pt x="183" y="17"/>
                    <a:pt x="199" y="70"/>
                    <a:pt x="200" y="166"/>
                  </a:cubicBezTo>
                  <a:lnTo>
                    <a:pt x="147" y="166"/>
                  </a:lnTo>
                  <a:close/>
                  <a:moveTo>
                    <a:pt x="153" y="19"/>
                  </a:moveTo>
                  <a:cubicBezTo>
                    <a:pt x="138" y="51"/>
                    <a:pt x="133" y="118"/>
                    <a:pt x="133" y="166"/>
                  </a:cubicBezTo>
                  <a:cubicBezTo>
                    <a:pt x="79" y="166"/>
                    <a:pt x="79" y="166"/>
                    <a:pt x="79" y="166"/>
                  </a:cubicBezTo>
                  <a:cubicBezTo>
                    <a:pt x="81" y="94"/>
                    <a:pt x="112" y="34"/>
                    <a:pt x="153" y="19"/>
                  </a:cubicBezTo>
                  <a:close/>
                  <a:moveTo>
                    <a:pt x="133" y="181"/>
                  </a:moveTo>
                  <a:cubicBezTo>
                    <a:pt x="133" y="229"/>
                    <a:pt x="138" y="296"/>
                    <a:pt x="153" y="329"/>
                  </a:cubicBezTo>
                  <a:cubicBezTo>
                    <a:pt x="112" y="313"/>
                    <a:pt x="81" y="254"/>
                    <a:pt x="79" y="181"/>
                  </a:cubicBezTo>
                  <a:lnTo>
                    <a:pt x="133" y="181"/>
                  </a:lnTo>
                  <a:close/>
                  <a:moveTo>
                    <a:pt x="194" y="329"/>
                  </a:moveTo>
                  <a:cubicBezTo>
                    <a:pt x="209" y="296"/>
                    <a:pt x="214" y="229"/>
                    <a:pt x="215" y="181"/>
                  </a:cubicBezTo>
                  <a:cubicBezTo>
                    <a:pt x="268" y="181"/>
                    <a:pt x="268" y="181"/>
                    <a:pt x="268" y="181"/>
                  </a:cubicBezTo>
                  <a:cubicBezTo>
                    <a:pt x="266" y="254"/>
                    <a:pt x="235" y="313"/>
                    <a:pt x="194" y="329"/>
                  </a:cubicBezTo>
                  <a:close/>
                  <a:moveTo>
                    <a:pt x="215" y="166"/>
                  </a:moveTo>
                  <a:cubicBezTo>
                    <a:pt x="214" y="118"/>
                    <a:pt x="209" y="51"/>
                    <a:pt x="194" y="19"/>
                  </a:cubicBezTo>
                  <a:cubicBezTo>
                    <a:pt x="235" y="34"/>
                    <a:pt x="266" y="94"/>
                    <a:pt x="268" y="166"/>
                  </a:cubicBezTo>
                  <a:lnTo>
                    <a:pt x="215" y="166"/>
                  </a:lnTo>
                  <a:close/>
                  <a:moveTo>
                    <a:pt x="117" y="26"/>
                  </a:moveTo>
                  <a:cubicBezTo>
                    <a:pt x="87" y="55"/>
                    <a:pt x="66" y="107"/>
                    <a:pt x="64" y="166"/>
                  </a:cubicBezTo>
                  <a:cubicBezTo>
                    <a:pt x="15" y="166"/>
                    <a:pt x="15" y="166"/>
                    <a:pt x="15" y="166"/>
                  </a:cubicBezTo>
                  <a:cubicBezTo>
                    <a:pt x="18" y="102"/>
                    <a:pt x="59" y="48"/>
                    <a:pt x="117" y="26"/>
                  </a:cubicBezTo>
                  <a:close/>
                  <a:moveTo>
                    <a:pt x="15" y="181"/>
                  </a:moveTo>
                  <a:cubicBezTo>
                    <a:pt x="64" y="181"/>
                    <a:pt x="64" y="181"/>
                    <a:pt x="64" y="181"/>
                  </a:cubicBezTo>
                  <a:cubicBezTo>
                    <a:pt x="66" y="241"/>
                    <a:pt x="87" y="292"/>
                    <a:pt x="117" y="322"/>
                  </a:cubicBezTo>
                  <a:cubicBezTo>
                    <a:pt x="59" y="300"/>
                    <a:pt x="18" y="245"/>
                    <a:pt x="15" y="181"/>
                  </a:cubicBezTo>
                  <a:close/>
                  <a:moveTo>
                    <a:pt x="231" y="322"/>
                  </a:moveTo>
                  <a:cubicBezTo>
                    <a:pt x="261" y="292"/>
                    <a:pt x="281" y="241"/>
                    <a:pt x="283" y="181"/>
                  </a:cubicBezTo>
                  <a:cubicBezTo>
                    <a:pt x="332" y="181"/>
                    <a:pt x="332" y="181"/>
                    <a:pt x="332" y="181"/>
                  </a:cubicBezTo>
                  <a:cubicBezTo>
                    <a:pt x="329" y="245"/>
                    <a:pt x="288" y="300"/>
                    <a:pt x="231" y="322"/>
                  </a:cubicBezTo>
                  <a:close/>
                </a:path>
              </a:pathLst>
            </a:custGeom>
            <a:solidFill>
              <a:srgbClr val="6FBCB4"/>
            </a:solidFill>
            <a:ln w="9525">
              <a:solidFill>
                <a:srgbClr val="6FBCB4"/>
              </a:solidFill>
              <a:round/>
            </a:ln>
          </p:spPr>
          <p:txBody>
            <a:bodyPr bIns="45715" lIns="91428" rIns="91428" tIns="45715"/>
            <a:lstStyle/>
            <a:p>
              <a:endParaRPr altLang="en-US" lang="zh-CN" sz="2400">
                <a:cs typeface="+mn-ea"/>
                <a:sym typeface="+mn-lt"/>
              </a:endParaRPr>
            </a:p>
          </p:txBody>
        </p:sp>
      </p:grpSp>
      <p:cxnSp>
        <p:nvCxnSpPr>
          <p:cNvPr id="25" name="直接连接符 19">
            <a:extLst>
              <a:ext uri="{FF2B5EF4-FFF2-40B4-BE49-F238E27FC236}">
                <a16:creationId xmlns:a16="http://schemas.microsoft.com/office/drawing/2014/main" id="{11582675-14CD-43E3-B5CA-E1341F84A874}"/>
              </a:ext>
            </a:extLst>
          </p:cNvPr>
          <p:cNvCxnSpPr>
            <a:cxnSpLocks noChangeShapeType="1"/>
            <a:stCxn id="19" idx="4"/>
            <a:endCxn id="23" idx="2"/>
          </p:cNvCxnSpPr>
          <p:nvPr/>
        </p:nvCxnSpPr>
        <p:spPr bwMode="auto">
          <a:xfrm>
            <a:off x="1992629" y="2623560"/>
            <a:ext cx="4250668" cy="0"/>
          </a:xfrm>
          <a:prstGeom prst="line">
            <a:avLst/>
          </a:prstGeom>
          <a:noFill/>
          <a:ln w="9525">
            <a:solidFill>
              <a:srgbClr val="6FBCB4"/>
            </a:solidFill>
            <a:prstDash val="dash"/>
            <a:round/>
          </a:ln>
          <a:extLst>
            <a:ext uri="{909E8E84-426E-40DD-AFC4-6F175D3DCCD1}">
              <a14:hiddenFill>
                <a:noFill/>
              </a14:hiddenFill>
            </a:ext>
          </a:extLst>
        </p:spPr>
      </p:cxnSp>
      <p:cxnSp>
        <p:nvCxnSpPr>
          <p:cNvPr id="26" name="直接连接符 24">
            <a:extLst>
              <a:ext uri="{FF2B5EF4-FFF2-40B4-BE49-F238E27FC236}">
                <a16:creationId xmlns:a16="http://schemas.microsoft.com/office/drawing/2014/main" id="{EBE701E9-9577-4364-9249-FA4A59E951EA}"/>
              </a:ext>
            </a:extLst>
          </p:cNvPr>
          <p:cNvCxnSpPr>
            <a:cxnSpLocks noChangeShapeType="1"/>
          </p:cNvCxnSpPr>
          <p:nvPr/>
        </p:nvCxnSpPr>
        <p:spPr bwMode="auto">
          <a:xfrm flipH="1" flipV="1">
            <a:off x="6101584" y="2623560"/>
            <a:ext cx="4859867" cy="0"/>
          </a:xfrm>
          <a:prstGeom prst="line">
            <a:avLst/>
          </a:prstGeom>
          <a:noFill/>
          <a:ln w="9525">
            <a:solidFill>
              <a:srgbClr val="6FBCB4"/>
            </a:solidFill>
            <a:prstDash val="dash"/>
            <a:round/>
          </a:ln>
          <a:extLst>
            <a:ext uri="{909E8E84-426E-40DD-AFC4-6F175D3DCCD1}">
              <a14:hiddenFill>
                <a:noFill/>
              </a14:hiddenFill>
            </a:ext>
          </a:extLst>
        </p:spPr>
      </p:cxnSp>
      <p:sp>
        <p:nvSpPr>
          <p:cNvPr id="27" name="TextBox 28">
            <a:extLst>
              <a:ext uri="{FF2B5EF4-FFF2-40B4-BE49-F238E27FC236}">
                <a16:creationId xmlns:a16="http://schemas.microsoft.com/office/drawing/2014/main" id="{F7D6D74A-FEE3-49D9-8B97-2EB50F1ABB55}"/>
              </a:ext>
            </a:extLst>
          </p:cNvPr>
          <p:cNvSpPr>
            <a:spLocks noChangeArrowheads="1"/>
          </p:cNvSpPr>
          <p:nvPr/>
        </p:nvSpPr>
        <p:spPr bwMode="auto">
          <a:xfrm>
            <a:off x="6101585" y="2743893"/>
            <a:ext cx="4859867" cy="2529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50000"/>
              </a:lnSpc>
              <a:buFont charset="2" panose="05020102010507070707" pitchFamily="18" typeface="Wingdings 2"/>
              <a:buNone/>
            </a:pPr>
            <a:r>
              <a:rPr altLang="en-US" lang="zh-CN" sz="1600">
                <a:solidFill>
                  <a:schemeClr val="tx1">
                    <a:lumMod val="65000"/>
                    <a:lumOff val="35000"/>
                  </a:schemeClr>
                </a:solidFill>
                <a:latin typeface="+mn-lt"/>
                <a:ea typeface="+mn-ea"/>
                <a:cs typeface="+mn-ea"/>
                <a:sym typeface="+mn-lt"/>
              </a:rPr>
              <a:t>过高的融资成本对创业企业来说是一个沉重的负担，而且会抵消创业企业的成长效应。因此，创业企业需要寻找一个较低的综合资金成本的融资组合，在投资收益率和资金成本权衡中做出选择。</a:t>
            </a:r>
          </a:p>
        </p:txBody>
      </p:sp>
      <p:sp>
        <p:nvSpPr>
          <p:cNvPr id="28" name="矩形 11">
            <a:extLst>
              <a:ext uri="{FF2B5EF4-FFF2-40B4-BE49-F238E27FC236}">
                <a16:creationId xmlns:a16="http://schemas.microsoft.com/office/drawing/2014/main" id="{BEBB390A-0876-48C0-BBF1-8658F87AFFBB}"/>
              </a:ext>
            </a:extLst>
          </p:cNvPr>
          <p:cNvSpPr>
            <a:spLocks noChangeArrowheads="1"/>
          </p:cNvSpPr>
          <p:nvPr/>
        </p:nvSpPr>
        <p:spPr bwMode="auto">
          <a:xfrm>
            <a:off x="2236354" y="2095454"/>
            <a:ext cx="3445933" cy="474133"/>
          </a:xfrm>
          <a:prstGeom prst="rect">
            <a:avLst/>
          </a:prstGeom>
          <a:noFill/>
          <a:ln>
            <a:noFill/>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C714"/>
                </a:solidFill>
                <a:latin typeface="+mn-lt"/>
                <a:ea typeface="+mn-ea"/>
                <a:cs typeface="+mn-ea"/>
                <a:sym typeface="+mn-lt"/>
              </a:rPr>
              <a:t>对于创业者来说：</a:t>
            </a:r>
          </a:p>
        </p:txBody>
      </p:sp>
      <p:sp>
        <p:nvSpPr>
          <p:cNvPr id="29" name="矩形 11">
            <a:extLst>
              <a:ext uri="{FF2B5EF4-FFF2-40B4-BE49-F238E27FC236}">
                <a16:creationId xmlns:a16="http://schemas.microsoft.com/office/drawing/2014/main" id="{D954C931-F1BD-4B50-ABD2-324C6B3EF0AD}"/>
              </a:ext>
            </a:extLst>
          </p:cNvPr>
          <p:cNvSpPr>
            <a:spLocks noChangeArrowheads="1"/>
          </p:cNvSpPr>
          <p:nvPr/>
        </p:nvSpPr>
        <p:spPr bwMode="auto">
          <a:xfrm>
            <a:off x="7169297" y="2095453"/>
            <a:ext cx="2965451" cy="474133"/>
          </a:xfrm>
          <a:prstGeom prst="rect">
            <a:avLst/>
          </a:prstGeom>
          <a:noFill/>
          <a:ln>
            <a:noFill/>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C714"/>
                </a:solidFill>
                <a:latin typeface="+mn-lt"/>
                <a:ea typeface="+mn-ea"/>
                <a:cs typeface="+mn-ea"/>
                <a:sym typeface="+mn-lt"/>
              </a:rPr>
              <a:t>总结：</a:t>
            </a:r>
          </a:p>
        </p:txBody>
      </p:sp>
    </p:spTree>
    <p:extLst>
      <p:ext uri="{BB962C8B-B14F-4D97-AF65-F5344CB8AC3E}">
        <p14:creationId val="1669578593"/>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25"/>
                                        </p:tgtEl>
                                        <p:attrNameLst>
                                          <p:attrName>style.visibility</p:attrName>
                                        </p:attrNameLst>
                                      </p:cBhvr>
                                      <p:to>
                                        <p:strVal val="visible"/>
                                      </p:to>
                                    </p:set>
                                    <p:animEffect filter="wipe(left)" transition="in">
                                      <p:cBhvr>
                                        <p:cTn dur="500" id="7"/>
                                        <p:tgtEl>
                                          <p:spTgt spid="25"/>
                                        </p:tgtEl>
                                      </p:cBhvr>
                                    </p:animEffect>
                                  </p:childTnLst>
                                </p:cTn>
                              </p:par>
                              <p:par>
                                <p:cTn fill="hold" id="8" nodeType="withEffect" presetClass="entr" presetID="22" presetSubtype="8">
                                  <p:stCondLst>
                                    <p:cond delay="0"/>
                                  </p:stCondLst>
                                  <p:childTnLst>
                                    <p:set>
                                      <p:cBhvr>
                                        <p:cTn dur="1" fill="hold" id="9">
                                          <p:stCondLst>
                                            <p:cond delay="0"/>
                                          </p:stCondLst>
                                        </p:cTn>
                                        <p:tgtEl>
                                          <p:spTgt spid="18"/>
                                        </p:tgtEl>
                                        <p:attrNameLst>
                                          <p:attrName>style.visibility</p:attrName>
                                        </p:attrNameLst>
                                      </p:cBhvr>
                                      <p:to>
                                        <p:strVal val="visible"/>
                                      </p:to>
                                    </p:set>
                                    <p:animEffect filter="wipe(left)" transition="in">
                                      <p:cBhvr>
                                        <p:cTn dur="500" id="10"/>
                                        <p:tgtEl>
                                          <p:spTgt spid="18"/>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grpId="0" id="13" nodeType="clickEffect" presetClass="entr" presetID="10" presetSubtype="0">
                                  <p:stCondLst>
                                    <p:cond delay="0"/>
                                  </p:stCondLst>
                                  <p:childTnLst>
                                    <p:set>
                                      <p:cBhvr>
                                        <p:cTn dur="1" fill="hold" id="14">
                                          <p:stCondLst>
                                            <p:cond delay="0"/>
                                          </p:stCondLst>
                                        </p:cTn>
                                        <p:tgtEl>
                                          <p:spTgt spid="28"/>
                                        </p:tgtEl>
                                        <p:attrNameLst>
                                          <p:attrName>style.visibility</p:attrName>
                                        </p:attrNameLst>
                                      </p:cBhvr>
                                      <p:to>
                                        <p:strVal val="visible"/>
                                      </p:to>
                                    </p:set>
                                    <p:animEffect filter="fade" transition="in">
                                      <p:cBhvr>
                                        <p:cTn dur="500" id="15"/>
                                        <p:tgtEl>
                                          <p:spTgt spid="28"/>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10" presetSubtype="0">
                                  <p:stCondLst>
                                    <p:cond delay="0"/>
                                  </p:stCondLst>
                                  <p:childTnLst>
                                    <p:set>
                                      <p:cBhvr>
                                        <p:cTn dur="1" fill="hold" id="19">
                                          <p:stCondLst>
                                            <p:cond delay="0"/>
                                          </p:stCondLst>
                                        </p:cTn>
                                        <p:tgtEl>
                                          <p:spTgt spid="21">
                                            <p:txEl>
                                              <p:pRg end="0" st="0"/>
                                            </p:txEl>
                                          </p:spTgt>
                                        </p:tgtEl>
                                        <p:attrNameLst>
                                          <p:attrName>style.visibility</p:attrName>
                                        </p:attrNameLst>
                                      </p:cBhvr>
                                      <p:to>
                                        <p:strVal val="visible"/>
                                      </p:to>
                                    </p:set>
                                    <p:animEffect filter="fade" transition="in">
                                      <p:cBhvr>
                                        <p:cTn dur="500" id="20"/>
                                        <p:tgtEl>
                                          <p:spTgt spid="21">
                                            <p:txEl>
                                              <p:pRg end="0" st="0"/>
                                            </p:txEl>
                                          </p:spTgt>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10" presetSubtype="0">
                                  <p:stCondLst>
                                    <p:cond delay="0"/>
                                  </p:stCondLst>
                                  <p:childTnLst>
                                    <p:set>
                                      <p:cBhvr>
                                        <p:cTn dur="1" fill="hold" id="24">
                                          <p:stCondLst>
                                            <p:cond delay="0"/>
                                          </p:stCondLst>
                                        </p:cTn>
                                        <p:tgtEl>
                                          <p:spTgt spid="21">
                                            <p:txEl>
                                              <p:pRg end="1" st="1"/>
                                            </p:txEl>
                                          </p:spTgt>
                                        </p:tgtEl>
                                        <p:attrNameLst>
                                          <p:attrName>style.visibility</p:attrName>
                                        </p:attrNameLst>
                                      </p:cBhvr>
                                      <p:to>
                                        <p:strVal val="visible"/>
                                      </p:to>
                                    </p:set>
                                    <p:animEffect filter="fade" transition="in">
                                      <p:cBhvr>
                                        <p:cTn dur="500" id="25"/>
                                        <p:tgtEl>
                                          <p:spTgt spid="21">
                                            <p:txEl>
                                              <p:pRg end="1" st="1"/>
                                            </p:txEl>
                                          </p:spTgt>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10" presetSubtype="0">
                                  <p:stCondLst>
                                    <p:cond delay="0"/>
                                  </p:stCondLst>
                                  <p:childTnLst>
                                    <p:set>
                                      <p:cBhvr>
                                        <p:cTn dur="1" fill="hold" id="29">
                                          <p:stCondLst>
                                            <p:cond delay="0"/>
                                          </p:stCondLst>
                                        </p:cTn>
                                        <p:tgtEl>
                                          <p:spTgt spid="22"/>
                                        </p:tgtEl>
                                        <p:attrNameLst>
                                          <p:attrName>style.visibility</p:attrName>
                                        </p:attrNameLst>
                                      </p:cBhvr>
                                      <p:to>
                                        <p:strVal val="visible"/>
                                      </p:to>
                                    </p:set>
                                    <p:animEffect filter="fade" transition="in">
                                      <p:cBhvr>
                                        <p:cTn dur="500" id="30"/>
                                        <p:tgtEl>
                                          <p:spTgt spid="22"/>
                                        </p:tgtEl>
                                      </p:cBhvr>
                                    </p:animEffect>
                                  </p:childTnLst>
                                </p:cTn>
                              </p:par>
                              <p:par>
                                <p:cTn fill="hold" id="31" nodeType="withEffect" presetClass="entr" presetID="10" presetSubtype="0">
                                  <p:stCondLst>
                                    <p:cond delay="0"/>
                                  </p:stCondLst>
                                  <p:childTnLst>
                                    <p:set>
                                      <p:cBhvr>
                                        <p:cTn dur="1" fill="hold" id="32">
                                          <p:stCondLst>
                                            <p:cond delay="0"/>
                                          </p:stCondLst>
                                        </p:cTn>
                                        <p:tgtEl>
                                          <p:spTgt spid="26"/>
                                        </p:tgtEl>
                                        <p:attrNameLst>
                                          <p:attrName>style.visibility</p:attrName>
                                        </p:attrNameLst>
                                      </p:cBhvr>
                                      <p:to>
                                        <p:strVal val="visible"/>
                                      </p:to>
                                    </p:set>
                                    <p:animEffect filter="fade" transition="in">
                                      <p:cBhvr>
                                        <p:cTn dur="500" id="33"/>
                                        <p:tgtEl>
                                          <p:spTgt spid="26"/>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10" presetSubtype="0">
                                  <p:stCondLst>
                                    <p:cond delay="0"/>
                                  </p:stCondLst>
                                  <p:childTnLst>
                                    <p:set>
                                      <p:cBhvr>
                                        <p:cTn dur="1" fill="hold" id="37">
                                          <p:stCondLst>
                                            <p:cond delay="0"/>
                                          </p:stCondLst>
                                        </p:cTn>
                                        <p:tgtEl>
                                          <p:spTgt spid="29"/>
                                        </p:tgtEl>
                                        <p:attrNameLst>
                                          <p:attrName>style.visibility</p:attrName>
                                        </p:attrNameLst>
                                      </p:cBhvr>
                                      <p:to>
                                        <p:strVal val="visible"/>
                                      </p:to>
                                    </p:set>
                                    <p:animEffect filter="fade" transition="in">
                                      <p:cBhvr>
                                        <p:cTn dur="500" id="38"/>
                                        <p:tgtEl>
                                          <p:spTgt spid="29"/>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10" presetSubtype="0">
                                  <p:stCondLst>
                                    <p:cond delay="0"/>
                                  </p:stCondLst>
                                  <p:childTnLst>
                                    <p:set>
                                      <p:cBhvr>
                                        <p:cTn dur="1" fill="hold" id="42">
                                          <p:stCondLst>
                                            <p:cond delay="0"/>
                                          </p:stCondLst>
                                        </p:cTn>
                                        <p:tgtEl>
                                          <p:spTgt spid="27"/>
                                        </p:tgtEl>
                                        <p:attrNameLst>
                                          <p:attrName>style.visibility</p:attrName>
                                        </p:attrNameLst>
                                      </p:cBhvr>
                                      <p:to>
                                        <p:strVal val="visible"/>
                                      </p:to>
                                    </p:set>
                                    <p:animEffect filter="fade" transition="in">
                                      <p:cBhvr>
                                        <p:cTn dur="500" id="43"/>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4166074" cy="640080"/>
          </a:xfrm>
          <a:prstGeom prst="rect">
            <a:avLst/>
          </a:prstGeom>
          <a:noFill/>
        </p:spPr>
        <p:txBody>
          <a:bodyPr rtlCol="0" wrap="square">
            <a:spAutoFit/>
          </a:bodyPr>
          <a:lstStyle/>
          <a:p>
            <a:r>
              <a:rPr altLang="zh-CN" lang="en-US" sz="3600">
                <a:solidFill>
                  <a:srgbClr val="6FBCB4"/>
                </a:solidFill>
                <a:cs typeface="+mn-ea"/>
                <a:sym typeface="+mn-lt"/>
              </a:rPr>
              <a:t>1-1 融资成本/代价</a:t>
            </a:r>
          </a:p>
        </p:txBody>
      </p:sp>
      <p:graphicFrame>
        <p:nvGraphicFramePr>
          <p:cNvPr id="30" name="表格 29">
            <a:extLst>
              <a:ext uri="{FF2B5EF4-FFF2-40B4-BE49-F238E27FC236}">
                <a16:creationId xmlns:a16="http://schemas.microsoft.com/office/drawing/2014/main" id="{E5A1E706-0906-4E9B-AD19-BE549839F298}"/>
              </a:ext>
            </a:extLst>
          </p:cNvPr>
          <p:cNvGraphicFramePr>
            <a:graphicFrameLocks noGrp="1"/>
          </p:cNvGraphicFramePr>
          <p:nvPr>
            <p:extLst>
              <p:ext uri="{D42A27DB-BD31-4B8C-83A1-F6EECF244321}">
                <p14:modId val="747220047"/>
              </p:ext>
            </p:extLst>
          </p:nvPr>
        </p:nvGraphicFramePr>
        <p:xfrm>
          <a:off x="1317623" y="2780494"/>
          <a:ext cx="4335700" cy="2913320"/>
        </p:xfrm>
        <a:graphic>
          <a:graphicData uri="http://schemas.openxmlformats.org/drawingml/2006/table">
            <a:tbl>
              <a:tblPr bandRow="1" firstRow="1">
                <a:effectLst>
                  <a:outerShdw algn="tl" blurRad="50800" dir="2700000" dist="38100" rotWithShape="0">
                    <a:prstClr val="black">
                      <a:alpha val="40000"/>
                    </a:prstClr>
                  </a:outerShdw>
                </a:effectLst>
                <a:tableStyleId>{F5AB1C69-6EDB-4FF4-983F-18BD219EF322}</a:tableStyleId>
              </a:tblPr>
              <a:tblGrid>
                <a:gridCol w="733518">
                  <a:extLst>
                    <a:ext uri="{9D8B030D-6E8A-4147-A177-3AD203B41FA5}">
                      <a16:colId xmlns:a16="http://schemas.microsoft.com/office/drawing/2014/main" val="1331328787"/>
                    </a:ext>
                  </a:extLst>
                </a:gridCol>
                <a:gridCol w="1496291">
                  <a:extLst>
                    <a:ext uri="{9D8B030D-6E8A-4147-A177-3AD203B41FA5}">
                      <a16:colId xmlns:a16="http://schemas.microsoft.com/office/drawing/2014/main" val="2833459676"/>
                    </a:ext>
                  </a:extLst>
                </a:gridCol>
                <a:gridCol w="2105891">
                  <a:extLst>
                    <a:ext uri="{9D8B030D-6E8A-4147-A177-3AD203B41FA5}">
                      <a16:colId xmlns:a16="http://schemas.microsoft.com/office/drawing/2014/main" val="4144819136"/>
                    </a:ext>
                  </a:extLst>
                </a:gridCol>
              </a:tblGrid>
              <a:tr h="609376">
                <a:tc>
                  <a:txBody>
                    <a:bodyPr vert="horz" wrap="square"/>
                    <a:lstStyle/>
                    <a:p>
                      <a:r>
                        <a:rPr altLang="en-US" b="0" lang="zh-CN" sz="1600">
                          <a:latin typeface="+mn-lt"/>
                          <a:ea typeface="+mn-ea"/>
                          <a:cs typeface="+mn-ea"/>
                          <a:sym typeface="+mn-lt"/>
                        </a:rPr>
                        <a:t>途径</a:t>
                      </a:r>
                    </a:p>
                  </a:txBody>
                  <a:tcPr anchor="ctr">
                    <a:solidFill>
                      <a:srgbClr val="6FBCB4"/>
                    </a:solidFill>
                  </a:tcPr>
                </a:tc>
                <a:tc>
                  <a:txBody>
                    <a:bodyPr vert="horz" wrap="square"/>
                    <a:lstStyle/>
                    <a:p>
                      <a:r>
                        <a:rPr altLang="en-US" b="0" lang="zh-CN" sz="1600">
                          <a:latin typeface="+mn-lt"/>
                          <a:ea typeface="+mn-ea"/>
                          <a:cs typeface="+mn-ea"/>
                          <a:sym typeface="+mn-lt"/>
                        </a:rPr>
                        <a:t>内部融资</a:t>
                      </a:r>
                    </a:p>
                  </a:txBody>
                  <a:tcPr anchor="ctr">
                    <a:solidFill>
                      <a:srgbClr val="6FBCB4"/>
                    </a:solidFill>
                  </a:tcPr>
                </a:tc>
                <a:tc>
                  <a:txBody>
                    <a:bodyPr vert="horz" wrap="square"/>
                    <a:lstStyle/>
                    <a:p>
                      <a:r>
                        <a:rPr altLang="en-US" b="0" lang="zh-CN" sz="1600">
                          <a:latin typeface="+mn-lt"/>
                          <a:ea typeface="+mn-ea"/>
                          <a:cs typeface="+mn-ea"/>
                          <a:sym typeface="+mn-lt"/>
                        </a:rPr>
                        <a:t>外部融资</a:t>
                      </a:r>
                    </a:p>
                  </a:txBody>
                  <a:tcPr anchor="ctr">
                    <a:solidFill>
                      <a:srgbClr val="6FBCB4"/>
                    </a:solidFill>
                  </a:tcPr>
                </a:tc>
                <a:extLst>
                  <a:ext uri="{0D108BD9-81ED-4DB2-BD59-A6C34878D82A}">
                    <a16:rowId xmlns:a16="http://schemas.microsoft.com/office/drawing/2014/main" val="2783655863"/>
                  </a:ext>
                </a:extLst>
              </a:tr>
              <a:tr h="1352315">
                <a:tc>
                  <a:txBody>
                    <a:bodyPr vert="horz" wrap="square"/>
                    <a:lstStyle/>
                    <a:p>
                      <a:r>
                        <a:rPr altLang="en-US" b="0" lang="zh-CN" sz="1600">
                          <a:solidFill>
                            <a:schemeClr val="tx1">
                              <a:lumMod val="75000"/>
                              <a:lumOff val="25000"/>
                            </a:schemeClr>
                          </a:solidFill>
                          <a:latin typeface="+mn-lt"/>
                          <a:ea typeface="+mn-ea"/>
                          <a:cs typeface="+mn-ea"/>
                          <a:sym typeface="+mn-lt"/>
                        </a:rPr>
                        <a:t>特点</a:t>
                      </a:r>
                    </a:p>
                  </a:txBody>
                  <a:tcPr anchor="ctr">
                    <a:solidFill>
                      <a:srgbClr val="ACD8D4"/>
                    </a:solidFill>
                  </a:tcPr>
                </a:tc>
                <a:tc>
                  <a:txBody>
                    <a:bodyPr vert="horz" wrap="square"/>
                    <a:lstStyle/>
                    <a:p>
                      <a:r>
                        <a:rPr altLang="en-US" b="0" lang="zh-CN" sz="1600">
                          <a:solidFill>
                            <a:schemeClr val="tx1">
                              <a:lumMod val="75000"/>
                              <a:lumOff val="25000"/>
                            </a:schemeClr>
                          </a:solidFill>
                          <a:latin typeface="+mn-lt"/>
                          <a:ea typeface="+mn-ea"/>
                          <a:cs typeface="+mn-ea"/>
                          <a:sym typeface="+mn-lt"/>
                        </a:rPr>
                        <a:t>原始性、自主性、低成本性、抗风险性</a:t>
                      </a:r>
                    </a:p>
                  </a:txBody>
                  <a:tcPr anchor="ctr">
                    <a:solidFill>
                      <a:srgbClr val="ACD8D4"/>
                    </a:solidFill>
                  </a:tcPr>
                </a:tc>
                <a:tc>
                  <a:txBody>
                    <a:bodyPr vert="horz" wrap="square"/>
                    <a:lstStyle/>
                    <a:p>
                      <a:r>
                        <a:rPr altLang="en-US" b="0" lang="zh-CN" sz="1600">
                          <a:solidFill>
                            <a:schemeClr val="tx1">
                              <a:lumMod val="75000"/>
                              <a:lumOff val="25000"/>
                            </a:schemeClr>
                          </a:solidFill>
                          <a:latin typeface="+mn-lt"/>
                          <a:ea typeface="+mn-ea"/>
                          <a:cs typeface="+mn-ea"/>
                          <a:sym typeface="+mn-lt"/>
                        </a:rPr>
                        <a:t>高效性、灵活性、大量性、集中性</a:t>
                      </a:r>
                    </a:p>
                  </a:txBody>
                  <a:tcPr anchor="ctr">
                    <a:solidFill>
                      <a:srgbClr val="ACD8D4"/>
                    </a:solidFill>
                  </a:tcPr>
                </a:tc>
                <a:extLst>
                  <a:ext uri="{0D108BD9-81ED-4DB2-BD59-A6C34878D82A}">
                    <a16:rowId xmlns:a16="http://schemas.microsoft.com/office/drawing/2014/main" val="2485834978"/>
                  </a:ext>
                </a:extLst>
              </a:tr>
              <a:tr h="951629">
                <a:tc>
                  <a:txBody>
                    <a:bodyPr vert="horz" wrap="square"/>
                    <a:lstStyle/>
                    <a:p>
                      <a:r>
                        <a:rPr altLang="en-US" b="0" lang="zh-CN" sz="1600">
                          <a:solidFill>
                            <a:schemeClr val="tx1">
                              <a:lumMod val="75000"/>
                              <a:lumOff val="25000"/>
                            </a:schemeClr>
                          </a:solidFill>
                          <a:latin typeface="+mn-lt"/>
                          <a:ea typeface="+mn-ea"/>
                          <a:cs typeface="+mn-ea"/>
                          <a:sym typeface="+mn-lt"/>
                        </a:rPr>
                        <a:t>形式</a:t>
                      </a:r>
                    </a:p>
                  </a:txBody>
                  <a:tcPr anchor="ctr">
                    <a:solidFill>
                      <a:srgbClr val="D5EBE9"/>
                    </a:solidFill>
                  </a:tcPr>
                </a:tc>
                <a:tc>
                  <a:txBody>
                    <a:bodyPr vert="horz" wrap="square"/>
                    <a:lstStyle/>
                    <a:p>
                      <a:r>
                        <a:rPr altLang="en-US" b="0" lang="zh-CN" sz="1600">
                          <a:solidFill>
                            <a:schemeClr val="tx1">
                              <a:lumMod val="75000"/>
                              <a:lumOff val="25000"/>
                            </a:schemeClr>
                          </a:solidFill>
                          <a:latin typeface="+mn-lt"/>
                          <a:ea typeface="+mn-ea"/>
                          <a:cs typeface="+mn-ea"/>
                          <a:sym typeface="+mn-lt"/>
                        </a:rPr>
                        <a:t>重置投资、新增投资</a:t>
                      </a:r>
                    </a:p>
                  </a:txBody>
                  <a:tcPr anchor="ctr">
                    <a:solidFill>
                      <a:srgbClr val="D5EBE9"/>
                    </a:solidFill>
                  </a:tcPr>
                </a:tc>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b="0" lang="zh-CN" sz="1600">
                          <a:solidFill>
                            <a:schemeClr val="tx1">
                              <a:lumMod val="75000"/>
                              <a:lumOff val="25000"/>
                            </a:schemeClr>
                          </a:solidFill>
                          <a:latin typeface="+mn-lt"/>
                          <a:ea typeface="+mn-ea"/>
                          <a:cs typeface="+mn-ea"/>
                          <a:sym typeface="+mn-lt"/>
                        </a:rPr>
                        <a:t>银行借款、发行债券、融资租赁、商业信用</a:t>
                      </a:r>
                    </a:p>
                  </a:txBody>
                  <a:tcPr anchor="ctr">
                    <a:solidFill>
                      <a:srgbClr val="D5EBE9"/>
                    </a:solidFill>
                  </a:tcPr>
                </a:tc>
                <a:extLst>
                  <a:ext uri="{0D108BD9-81ED-4DB2-BD59-A6C34878D82A}">
                    <a16:rowId xmlns:a16="http://schemas.microsoft.com/office/drawing/2014/main" val="2656051091"/>
                  </a:ext>
                </a:extLst>
              </a:tr>
            </a:tbl>
          </a:graphicData>
        </a:graphic>
      </p:graphicFrame>
      <p:cxnSp>
        <p:nvCxnSpPr>
          <p:cNvPr id="37" name="直接连接符 19">
            <a:extLst>
              <a:ext uri="{FF2B5EF4-FFF2-40B4-BE49-F238E27FC236}">
                <a16:creationId xmlns:a16="http://schemas.microsoft.com/office/drawing/2014/main" id="{ACDBC52D-7E4B-4453-B611-3C5592C371F8}"/>
              </a:ext>
            </a:extLst>
          </p:cNvPr>
          <p:cNvCxnSpPr>
            <a:cxnSpLocks noChangeShapeType="1"/>
          </p:cNvCxnSpPr>
          <p:nvPr/>
        </p:nvCxnSpPr>
        <p:spPr bwMode="auto">
          <a:xfrm>
            <a:off x="2214930" y="2623560"/>
            <a:ext cx="4250668" cy="0"/>
          </a:xfrm>
          <a:prstGeom prst="line">
            <a:avLst/>
          </a:prstGeom>
          <a:noFill/>
          <a:ln w="9525">
            <a:solidFill>
              <a:srgbClr val="6FBCB4"/>
            </a:solidFill>
            <a:prstDash val="dash"/>
            <a:round/>
          </a:ln>
          <a:extLst>
            <a:ext uri="{909E8E84-426E-40DD-AFC4-6F175D3DCCD1}">
              <a14:hiddenFill>
                <a:noFill/>
              </a14:hiddenFill>
            </a:ext>
          </a:extLst>
        </p:spPr>
      </p:cxnSp>
      <p:cxnSp>
        <p:nvCxnSpPr>
          <p:cNvPr id="38" name="直接连接符 24">
            <a:extLst>
              <a:ext uri="{FF2B5EF4-FFF2-40B4-BE49-F238E27FC236}">
                <a16:creationId xmlns:a16="http://schemas.microsoft.com/office/drawing/2014/main" id="{63E61EEA-1F21-47F8-B1C2-8BA16B0F45DB}"/>
              </a:ext>
            </a:extLst>
          </p:cNvPr>
          <p:cNvCxnSpPr>
            <a:cxnSpLocks noChangeShapeType="1"/>
          </p:cNvCxnSpPr>
          <p:nvPr/>
        </p:nvCxnSpPr>
        <p:spPr bwMode="auto">
          <a:xfrm flipH="1" flipV="1">
            <a:off x="6323885" y="2623560"/>
            <a:ext cx="4859867" cy="0"/>
          </a:xfrm>
          <a:prstGeom prst="line">
            <a:avLst/>
          </a:prstGeom>
          <a:noFill/>
          <a:ln w="9525">
            <a:solidFill>
              <a:srgbClr val="6FBCB4"/>
            </a:solidFill>
            <a:prstDash val="dash"/>
            <a:round/>
          </a:ln>
          <a:extLst>
            <a:ext uri="{909E8E84-426E-40DD-AFC4-6F175D3DCCD1}">
              <a14:hiddenFill>
                <a:noFill/>
              </a14:hiddenFill>
            </a:ext>
          </a:extLst>
        </p:spPr>
      </p:cxnSp>
      <p:sp>
        <p:nvSpPr>
          <p:cNvPr id="39" name="矩形 11">
            <a:extLst>
              <a:ext uri="{FF2B5EF4-FFF2-40B4-BE49-F238E27FC236}">
                <a16:creationId xmlns:a16="http://schemas.microsoft.com/office/drawing/2014/main" id="{0CD2271F-8C17-43E0-8999-2E871EE3A316}"/>
              </a:ext>
            </a:extLst>
          </p:cNvPr>
          <p:cNvSpPr>
            <a:spLocks noChangeArrowheads="1"/>
          </p:cNvSpPr>
          <p:nvPr/>
        </p:nvSpPr>
        <p:spPr bwMode="auto">
          <a:xfrm>
            <a:off x="2458655" y="2095454"/>
            <a:ext cx="3445933" cy="474133"/>
          </a:xfrm>
          <a:prstGeom prst="rect">
            <a:avLst/>
          </a:prstGeom>
          <a:noFill/>
          <a:ln>
            <a:noFill/>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C714"/>
                </a:solidFill>
                <a:latin typeface="+mn-lt"/>
                <a:ea typeface="+mn-ea"/>
                <a:cs typeface="+mn-ea"/>
                <a:sym typeface="+mn-lt"/>
              </a:rPr>
              <a:t>融资途径：</a:t>
            </a:r>
          </a:p>
        </p:txBody>
      </p:sp>
      <p:sp>
        <p:nvSpPr>
          <p:cNvPr id="40" name="矩形 11">
            <a:extLst>
              <a:ext uri="{FF2B5EF4-FFF2-40B4-BE49-F238E27FC236}">
                <a16:creationId xmlns:a16="http://schemas.microsoft.com/office/drawing/2014/main" id="{DD61E7F0-5678-400F-80FE-26C06BAB37D7}"/>
              </a:ext>
            </a:extLst>
          </p:cNvPr>
          <p:cNvSpPr>
            <a:spLocks noChangeArrowheads="1"/>
          </p:cNvSpPr>
          <p:nvPr/>
        </p:nvSpPr>
        <p:spPr bwMode="auto">
          <a:xfrm>
            <a:off x="7391598" y="2095453"/>
            <a:ext cx="2965451" cy="474133"/>
          </a:xfrm>
          <a:prstGeom prst="rect">
            <a:avLst/>
          </a:prstGeom>
          <a:noFill/>
          <a:ln>
            <a:noFill/>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C714"/>
                </a:solidFill>
                <a:latin typeface="+mn-lt"/>
                <a:ea typeface="+mn-ea"/>
                <a:cs typeface="+mn-ea"/>
                <a:sym typeface="+mn-lt"/>
              </a:rPr>
              <a:t>融资方式：</a:t>
            </a:r>
          </a:p>
        </p:txBody>
      </p:sp>
      <p:graphicFrame>
        <p:nvGraphicFramePr>
          <p:cNvPr id="41" name="表格 40">
            <a:extLst>
              <a:ext uri="{FF2B5EF4-FFF2-40B4-BE49-F238E27FC236}">
                <a16:creationId xmlns:a16="http://schemas.microsoft.com/office/drawing/2014/main" id="{44743AE6-6BBE-4636-A124-D003A1D027A2}"/>
              </a:ext>
            </a:extLst>
          </p:cNvPr>
          <p:cNvGraphicFramePr>
            <a:graphicFrameLocks noGrp="1"/>
          </p:cNvGraphicFramePr>
          <p:nvPr>
            <p:extLst>
              <p:ext uri="{D42A27DB-BD31-4B8C-83A1-F6EECF244321}">
                <p14:modId val="1936135584"/>
              </p:ext>
            </p:extLst>
          </p:nvPr>
        </p:nvGraphicFramePr>
        <p:xfrm>
          <a:off x="6253772" y="2769970"/>
          <a:ext cx="4590662" cy="2978056"/>
        </p:xfrm>
        <a:graphic>
          <a:graphicData uri="http://schemas.openxmlformats.org/drawingml/2006/table">
            <a:tbl>
              <a:tblPr bandRow="1" firstRow="1">
                <a:effectLst>
                  <a:outerShdw algn="t" blurRad="50800" dir="5400000" dist="38100" rotWithShape="0">
                    <a:prstClr val="black">
                      <a:alpha val="40000"/>
                    </a:prstClr>
                  </a:outerShdw>
                </a:effectLst>
                <a:tableStyleId>{F5AB1C69-6EDB-4FF4-983F-18BD219EF322}</a:tableStyleId>
              </a:tblPr>
              <a:tblGrid>
                <a:gridCol w="761419">
                  <a:extLst>
                    <a:ext uri="{9D8B030D-6E8A-4147-A177-3AD203B41FA5}">
                      <a16:colId xmlns:a16="http://schemas.microsoft.com/office/drawing/2014/main" val="1343594626"/>
                    </a:ext>
                  </a:extLst>
                </a:gridCol>
                <a:gridCol w="1992729">
                  <a:extLst>
                    <a:ext uri="{9D8B030D-6E8A-4147-A177-3AD203B41FA5}">
                      <a16:colId xmlns:a16="http://schemas.microsoft.com/office/drawing/2014/main" val="4124345261"/>
                    </a:ext>
                  </a:extLst>
                </a:gridCol>
                <a:gridCol w="1836514">
                  <a:extLst>
                    <a:ext uri="{9D8B030D-6E8A-4147-A177-3AD203B41FA5}">
                      <a16:colId xmlns:a16="http://schemas.microsoft.com/office/drawing/2014/main" val="3457532097"/>
                    </a:ext>
                  </a:extLst>
                </a:gridCol>
              </a:tblGrid>
              <a:tr h="640333">
                <a:tc>
                  <a:txBody>
                    <a:bodyPr vert="horz" wrap="square"/>
                    <a:lstStyle/>
                    <a:p>
                      <a:pPr algn="l" defTabSz="914400" eaLnBrk="1" hangingPunct="1" latinLnBrk="0" marL="0" rtl="0"/>
                      <a:r>
                        <a:rPr altLang="en-US" b="0" kern="1200" lang="zh-CN" sz="1600">
                          <a:solidFill>
                            <a:schemeClr val="lt1"/>
                          </a:solidFill>
                          <a:latin typeface="+mn-lt"/>
                          <a:ea typeface="+mn-ea"/>
                          <a:cs typeface="+mn-ea"/>
                          <a:sym typeface="+mn-lt"/>
                        </a:rPr>
                        <a:t>方式</a:t>
                      </a:r>
                    </a:p>
                  </a:txBody>
                  <a:tcPr anchor="ctr">
                    <a:solidFill>
                      <a:srgbClr val="6FBCB4"/>
                    </a:solidFill>
                  </a:tcPr>
                </a:tc>
                <a:tc>
                  <a:txBody>
                    <a:bodyPr vert="horz" wrap="square"/>
                    <a:lstStyle/>
                    <a:p>
                      <a:pPr algn="l" defTabSz="914400" eaLnBrk="1" hangingPunct="1" latinLnBrk="0" marL="0" rtl="0"/>
                      <a:r>
                        <a:rPr altLang="en-US" b="0" kern="1200" lang="zh-CN" sz="1600">
                          <a:solidFill>
                            <a:schemeClr val="lt1"/>
                          </a:solidFill>
                          <a:latin typeface="+mn-lt"/>
                          <a:ea typeface="+mn-ea"/>
                          <a:cs typeface="+mn-ea"/>
                          <a:sym typeface="+mn-lt"/>
                        </a:rPr>
                        <a:t>直接融资</a:t>
                      </a:r>
                    </a:p>
                  </a:txBody>
                  <a:tcPr anchor="ctr">
                    <a:solidFill>
                      <a:srgbClr val="6FBCB4"/>
                    </a:solidFill>
                  </a:tcPr>
                </a:tc>
                <a:tc>
                  <a:txBody>
                    <a:bodyPr vert="horz" wrap="square"/>
                    <a:lstStyle/>
                    <a:p>
                      <a:pPr algn="l" defTabSz="914400" eaLnBrk="1" hangingPunct="1" latinLnBrk="0" marL="0" rtl="0"/>
                      <a:r>
                        <a:rPr altLang="en-US" b="0" kern="1200" lang="zh-CN" sz="1600">
                          <a:solidFill>
                            <a:schemeClr val="lt1"/>
                          </a:solidFill>
                          <a:latin typeface="+mn-lt"/>
                          <a:ea typeface="+mn-ea"/>
                          <a:cs typeface="+mn-ea"/>
                          <a:sym typeface="+mn-lt"/>
                        </a:rPr>
                        <a:t>间接融资</a:t>
                      </a:r>
                    </a:p>
                  </a:txBody>
                  <a:tcPr anchor="ctr">
                    <a:solidFill>
                      <a:srgbClr val="6FBCB4"/>
                    </a:solidFill>
                  </a:tcPr>
                </a:tc>
                <a:extLst>
                  <a:ext uri="{0D108BD9-81ED-4DB2-BD59-A6C34878D82A}">
                    <a16:rowId xmlns:a16="http://schemas.microsoft.com/office/drawing/2014/main" val="2922398730"/>
                  </a:ext>
                </a:extLst>
              </a:tr>
              <a:tr h="1058176">
                <a:tc>
                  <a:txBody>
                    <a:bodyPr vert="horz" wrap="square"/>
                    <a:lstStyle/>
                    <a:p>
                      <a:pPr algn="l" defTabSz="914400" eaLnBrk="1" hangingPunct="1" latinLnBrk="0" marL="0" rtl="0"/>
                      <a:r>
                        <a:rPr altLang="en-US" b="0" kern="1200" lang="zh-CN" sz="1600">
                          <a:solidFill>
                            <a:schemeClr val="tx1">
                              <a:lumMod val="75000"/>
                              <a:lumOff val="25000"/>
                            </a:schemeClr>
                          </a:solidFill>
                          <a:latin typeface="+mn-lt"/>
                          <a:ea typeface="+mn-ea"/>
                          <a:cs typeface="+mn-ea"/>
                          <a:sym typeface="+mn-lt"/>
                        </a:rPr>
                        <a:t>特点</a:t>
                      </a:r>
                    </a:p>
                  </a:txBody>
                  <a:tcPr anchor="ctr">
                    <a:solidFill>
                      <a:srgbClr val="ACD8D4"/>
                    </a:solidFill>
                  </a:tcPr>
                </a:tc>
                <a:tc>
                  <a:txBody>
                    <a:bodyPr vert="horz" wrap="square"/>
                    <a:lstStyle/>
                    <a:p>
                      <a:pPr algn="l" defTabSz="914400" eaLnBrk="1" hangingPunct="1" latinLnBrk="0" marL="0" rtl="0"/>
                      <a:r>
                        <a:rPr altLang="en-US" b="0" kern="1200" lang="zh-CN" sz="1600">
                          <a:solidFill>
                            <a:schemeClr val="tx1">
                              <a:lumMod val="75000"/>
                              <a:lumOff val="25000"/>
                            </a:schemeClr>
                          </a:solidFill>
                          <a:latin typeface="+mn-lt"/>
                          <a:ea typeface="+mn-ea"/>
                          <a:cs typeface="+mn-ea"/>
                          <a:sym typeface="+mn-lt"/>
                        </a:rPr>
                        <a:t>直接性、长期性、不可逆转性</a:t>
                      </a:r>
                    </a:p>
                  </a:txBody>
                  <a:tcPr anchor="ctr">
                    <a:solidFill>
                      <a:srgbClr val="ACD8D4"/>
                    </a:solidFill>
                  </a:tcPr>
                </a:tc>
                <a:tc>
                  <a:txBody>
                    <a:bodyPr vert="horz" wrap="square"/>
                    <a:lstStyle/>
                    <a:p>
                      <a:pPr algn="l" defTabSz="914400" eaLnBrk="1" hangingPunct="1" latinLnBrk="0" marL="0" rtl="0"/>
                      <a:r>
                        <a:rPr altLang="en-US" b="0" kern="1200" lang="zh-CN" sz="1600">
                          <a:solidFill>
                            <a:schemeClr val="tx1">
                              <a:lumMod val="75000"/>
                              <a:lumOff val="25000"/>
                            </a:schemeClr>
                          </a:solidFill>
                          <a:latin typeface="+mn-lt"/>
                          <a:ea typeface="+mn-ea"/>
                          <a:cs typeface="+mn-ea"/>
                          <a:sym typeface="+mn-lt"/>
                        </a:rPr>
                        <a:t>间接性、集中性、安全性、周转性</a:t>
                      </a:r>
                    </a:p>
                  </a:txBody>
                  <a:tcPr anchor="ctr">
                    <a:solidFill>
                      <a:srgbClr val="ACD8D4"/>
                    </a:solidFill>
                  </a:tcPr>
                </a:tc>
                <a:extLst>
                  <a:ext uri="{0D108BD9-81ED-4DB2-BD59-A6C34878D82A}">
                    <a16:rowId xmlns:a16="http://schemas.microsoft.com/office/drawing/2014/main" val="123126876"/>
                  </a:ext>
                </a:extLst>
              </a:tr>
              <a:tr h="1279547">
                <a:tc>
                  <a:txBody>
                    <a:bodyPr vert="horz" wrap="square"/>
                    <a:lstStyle/>
                    <a:p>
                      <a:pPr algn="l" defTabSz="914400" eaLnBrk="1" hangingPunct="1" latinLnBrk="0" marL="0" rtl="0"/>
                      <a:r>
                        <a:rPr altLang="en-US" b="0" kern="1200" lang="zh-CN" sz="1600">
                          <a:solidFill>
                            <a:schemeClr val="tx1">
                              <a:lumMod val="75000"/>
                              <a:lumOff val="25000"/>
                            </a:schemeClr>
                          </a:solidFill>
                          <a:latin typeface="+mn-lt"/>
                          <a:ea typeface="+mn-ea"/>
                          <a:cs typeface="+mn-ea"/>
                          <a:sym typeface="+mn-lt"/>
                        </a:rPr>
                        <a:t>形式</a:t>
                      </a:r>
                    </a:p>
                  </a:txBody>
                  <a:tcPr anchor="ctr">
                    <a:solidFill>
                      <a:srgbClr val="D5EBE9"/>
                    </a:solidFill>
                  </a:tcPr>
                </a:tc>
                <a:tc>
                  <a:txBody>
                    <a:bodyPr vert="horz" wrap="square"/>
                    <a:lstStyle/>
                    <a:p>
                      <a:pPr algn="l" defTabSz="914400" eaLnBrk="1" hangingPunct="1" latinLnBrk="0" marL="0" rtl="0"/>
                      <a:r>
                        <a:rPr altLang="en-US" b="0" kern="1200" lang="zh-CN" sz="1600">
                          <a:solidFill>
                            <a:schemeClr val="tx1">
                              <a:lumMod val="75000"/>
                              <a:lumOff val="25000"/>
                            </a:schemeClr>
                          </a:solidFill>
                          <a:latin typeface="+mn-lt"/>
                          <a:ea typeface="+mn-ea"/>
                          <a:cs typeface="+mn-ea"/>
                          <a:sym typeface="+mn-lt"/>
                        </a:rPr>
                        <a:t>商业期票、商业汇票、债券、股票、政府拨款等</a:t>
                      </a:r>
                    </a:p>
                  </a:txBody>
                  <a:tcPr anchor="ctr">
                    <a:solidFill>
                      <a:srgbClr val="D5EBE9"/>
                    </a:solidFill>
                  </a:tcPr>
                </a:tc>
                <a:tc>
                  <a:txBody>
                    <a:bodyPr vert="horz" wrap="square"/>
                    <a:lstStyle/>
                    <a:p>
                      <a:pPr algn="l" defTabSz="914400" eaLnBrk="1" hangingPunct="1" latinLnBrk="0" marL="0" rtl="0"/>
                      <a:r>
                        <a:rPr altLang="en-US" b="0" kern="1200" lang="zh-CN" sz="1600">
                          <a:solidFill>
                            <a:schemeClr val="tx1">
                              <a:lumMod val="75000"/>
                              <a:lumOff val="25000"/>
                            </a:schemeClr>
                          </a:solidFill>
                          <a:latin typeface="+mn-lt"/>
                          <a:ea typeface="+mn-ea"/>
                          <a:cs typeface="+mn-ea"/>
                          <a:sym typeface="+mn-lt"/>
                        </a:rPr>
                        <a:t>货币和银行券、存款、银行汇票等</a:t>
                      </a:r>
                    </a:p>
                  </a:txBody>
                  <a:tcPr anchor="ctr">
                    <a:solidFill>
                      <a:srgbClr val="D5EBE9"/>
                    </a:solidFill>
                  </a:tcPr>
                </a:tc>
                <a:extLst>
                  <a:ext uri="{0D108BD9-81ED-4DB2-BD59-A6C34878D82A}">
                    <a16:rowId xmlns:a16="http://schemas.microsoft.com/office/drawing/2014/main" val="1389722207"/>
                  </a:ext>
                </a:extLst>
              </a:tr>
            </a:tbl>
          </a:graphicData>
        </a:graphic>
      </p:graphicFrame>
      <p:sp>
        <p:nvSpPr>
          <p:cNvPr id="43" name="agreement_126444">
            <a:extLst>
              <a:ext uri="{FF2B5EF4-FFF2-40B4-BE49-F238E27FC236}">
                <a16:creationId xmlns:a16="http://schemas.microsoft.com/office/drawing/2014/main" id="{76B81B57-AA31-4E7E-9544-AA3F7DDB2BFC}"/>
              </a:ext>
            </a:extLst>
          </p:cNvPr>
          <p:cNvSpPr/>
          <p:nvPr/>
        </p:nvSpPr>
        <p:spPr>
          <a:xfrm>
            <a:off x="6232698" y="1819838"/>
            <a:ext cx="1130207" cy="813882"/>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 fmla="*/ 373273 h 605239" name="connsiteX43"/>
              <a:gd fmla="*/ 373273 h 605239" name="connsiteY43"/>
              <a:gd fmla="*/ 373273 h 605239" name="connsiteX44"/>
              <a:gd fmla="*/ 373273 h 605239" name="connsiteY44"/>
              <a:gd fmla="*/ 373273 h 605239" name="connsiteX45"/>
              <a:gd fmla="*/ 373273 h 605239" name="connsiteY45"/>
              <a:gd fmla="*/ 373273 h 605239" name="connsiteX46"/>
              <a:gd fmla="*/ 373273 h 605239" name="connsiteY46"/>
              <a:gd fmla="*/ 373273 h 605239" name="connsiteX47"/>
              <a:gd fmla="*/ 373273 h 605239" name="connsiteY47"/>
              <a:gd fmla="*/ 373273 h 605239" name="connsiteX48"/>
              <a:gd fmla="*/ 373273 h 605239" name="connsiteY48"/>
              <a:gd fmla="*/ 373273 h 605239" name="connsiteX49"/>
              <a:gd fmla="*/ 373273 h 605239" name="connsiteY49"/>
              <a:gd fmla="*/ 373273 h 605239" name="connsiteX50"/>
              <a:gd fmla="*/ 373273 h 605239" name="connsiteY50"/>
              <a:gd fmla="*/ 373273 h 605239" name="connsiteX51"/>
              <a:gd fmla="*/ 373273 h 605239" name="connsiteY51"/>
              <a:gd fmla="*/ 373273 h 605239" name="connsiteX52"/>
              <a:gd fmla="*/ 373273 h 605239" name="connsiteY52"/>
              <a:gd fmla="*/ 373273 h 605239" name="connsiteX53"/>
              <a:gd fmla="*/ 373273 h 605239" name="connsiteY53"/>
              <a:gd fmla="*/ 373273 h 605239" name="connsiteX54"/>
              <a:gd fmla="*/ 373273 h 605239" name="connsiteY54"/>
              <a:gd fmla="*/ 373273 h 605239" name="connsiteX55"/>
              <a:gd fmla="*/ 373273 h 605239" name="connsiteY55"/>
              <a:gd fmla="*/ 373273 h 605239" name="connsiteX56"/>
              <a:gd fmla="*/ 373273 h 605239" name="connsiteY56"/>
              <a:gd fmla="*/ 373273 h 605239" name="connsiteX57"/>
              <a:gd fmla="*/ 373273 h 605239" name="connsiteY57"/>
              <a:gd fmla="*/ 373273 h 605239" name="connsiteX58"/>
              <a:gd fmla="*/ 373273 h 605239" name="connsiteY58"/>
              <a:gd fmla="*/ 373273 h 605239" name="connsiteX59"/>
              <a:gd fmla="*/ 373273 h 605239" name="connsiteY59"/>
              <a:gd fmla="*/ 373273 h 605239" name="connsiteX60"/>
              <a:gd fmla="*/ 373273 h 605239" name="connsiteY60"/>
              <a:gd fmla="*/ 373273 h 605239" name="connsiteX61"/>
              <a:gd fmla="*/ 373273 h 605239" name="connsiteY61"/>
              <a:gd fmla="*/ 373273 h 605239" name="connsiteX62"/>
              <a:gd fmla="*/ 373273 h 605239" name="connsiteY62"/>
              <a:gd fmla="*/ 373273 h 605239" name="connsiteX63"/>
              <a:gd fmla="*/ 373273 h 605239" name="connsiteY63"/>
              <a:gd fmla="*/ 373273 h 605239" name="connsiteX64"/>
              <a:gd fmla="*/ 373273 h 605239" name="connsiteY64"/>
              <a:gd fmla="*/ 373273 h 605239" name="connsiteX65"/>
              <a:gd fmla="*/ 373273 h 605239" name="connsiteY65"/>
              <a:gd fmla="*/ 373273 h 605239" name="connsiteX66"/>
              <a:gd fmla="*/ 373273 h 605239" name="connsiteY66"/>
              <a:gd fmla="*/ 373273 h 605239" name="connsiteX67"/>
              <a:gd fmla="*/ 373273 h 605239" name="connsiteY67"/>
              <a:gd fmla="*/ 373273 h 605239" name="connsiteX68"/>
              <a:gd fmla="*/ 373273 h 605239" name="connsiteY68"/>
              <a:gd fmla="*/ 373273 h 605239" name="connsiteX69"/>
              <a:gd fmla="*/ 373273 h 605239" name="connsiteY69"/>
              <a:gd fmla="*/ 373273 h 605239" name="connsiteX70"/>
              <a:gd fmla="*/ 373273 h 605239" name="connsiteY70"/>
              <a:gd fmla="*/ 373273 h 605239" name="connsiteX71"/>
              <a:gd fmla="*/ 373273 h 605239" name="connsiteY71"/>
              <a:gd fmla="*/ 373273 h 605239" name="connsiteX72"/>
              <a:gd fmla="*/ 373273 h 605239" name="connsiteY72"/>
              <a:gd fmla="*/ 373273 h 605239" name="connsiteX73"/>
              <a:gd fmla="*/ 373273 h 605239" name="connsiteY73"/>
              <a:gd fmla="*/ 373273 h 605239" name="connsiteX74"/>
              <a:gd fmla="*/ 373273 h 605239" name="connsiteY74"/>
              <a:gd fmla="*/ 373273 h 605239" name="connsiteX75"/>
              <a:gd fmla="*/ 373273 h 605239" name="connsiteY75"/>
              <a:gd fmla="*/ 373273 h 605239" name="connsiteX76"/>
              <a:gd fmla="*/ 373273 h 605239" name="connsiteY76"/>
              <a:gd fmla="*/ 373273 h 605239" name="connsiteX77"/>
              <a:gd fmla="*/ 373273 h 605239" name="connsiteY77"/>
              <a:gd fmla="*/ 373273 h 605239" name="connsiteX78"/>
              <a:gd fmla="*/ 373273 h 605239" name="connsiteY78"/>
              <a:gd fmla="*/ 373273 h 605239" name="connsiteX79"/>
              <a:gd fmla="*/ 373273 h 605239" name="connsiteY79"/>
              <a:gd fmla="*/ 373273 h 605239" name="connsiteX80"/>
              <a:gd fmla="*/ 373273 h 605239" name="connsiteY80"/>
              <a:gd fmla="*/ 373273 h 605239" name="connsiteX81"/>
              <a:gd fmla="*/ 373273 h 605239" name="connsiteY81"/>
              <a:gd fmla="*/ 373273 h 605239" name="connsiteX82"/>
              <a:gd fmla="*/ 373273 h 605239" name="connsiteY8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b="b" l="l" r="r" t="t"/>
            <a:pathLst>
              <a:path h="437859" w="608037">
                <a:moveTo>
                  <a:pt x="435614" y="275305"/>
                </a:moveTo>
                <a:cubicBezTo>
                  <a:pt x="437271" y="274359"/>
                  <a:pt x="439284" y="274596"/>
                  <a:pt x="440823" y="275778"/>
                </a:cubicBezTo>
                <a:cubicBezTo>
                  <a:pt x="448635" y="281809"/>
                  <a:pt x="457277" y="285948"/>
                  <a:pt x="466273" y="287959"/>
                </a:cubicBezTo>
                <a:cubicBezTo>
                  <a:pt x="467930" y="288313"/>
                  <a:pt x="469232" y="289496"/>
                  <a:pt x="469824" y="291033"/>
                </a:cubicBezTo>
                <a:lnTo>
                  <a:pt x="478939" y="315276"/>
                </a:lnTo>
                <a:lnTo>
                  <a:pt x="488172" y="291033"/>
                </a:lnTo>
                <a:cubicBezTo>
                  <a:pt x="488764" y="289496"/>
                  <a:pt x="490066" y="288313"/>
                  <a:pt x="491723" y="287959"/>
                </a:cubicBezTo>
                <a:cubicBezTo>
                  <a:pt x="500838" y="285948"/>
                  <a:pt x="509361" y="281809"/>
                  <a:pt x="517174" y="275778"/>
                </a:cubicBezTo>
                <a:cubicBezTo>
                  <a:pt x="518713" y="274596"/>
                  <a:pt x="520725" y="274359"/>
                  <a:pt x="522382" y="275305"/>
                </a:cubicBezTo>
                <a:cubicBezTo>
                  <a:pt x="529485" y="278971"/>
                  <a:pt x="564878" y="298247"/>
                  <a:pt x="573875" y="309954"/>
                </a:cubicBezTo>
                <a:cubicBezTo>
                  <a:pt x="591157" y="332423"/>
                  <a:pt x="603468" y="399829"/>
                  <a:pt x="607966" y="427738"/>
                </a:cubicBezTo>
                <a:cubicBezTo>
                  <a:pt x="608203" y="429157"/>
                  <a:pt x="607848" y="430694"/>
                  <a:pt x="606901" y="431758"/>
                </a:cubicBezTo>
                <a:cubicBezTo>
                  <a:pt x="605954" y="432823"/>
                  <a:pt x="604652" y="433414"/>
                  <a:pt x="603231" y="433414"/>
                </a:cubicBezTo>
                <a:lnTo>
                  <a:pt x="354765" y="433414"/>
                </a:lnTo>
                <a:cubicBezTo>
                  <a:pt x="353344" y="433414"/>
                  <a:pt x="352042" y="432823"/>
                  <a:pt x="351095" y="431758"/>
                </a:cubicBezTo>
                <a:cubicBezTo>
                  <a:pt x="350148" y="430694"/>
                  <a:pt x="349793" y="429157"/>
                  <a:pt x="350030" y="427738"/>
                </a:cubicBezTo>
                <a:cubicBezTo>
                  <a:pt x="354528" y="399829"/>
                  <a:pt x="366839" y="332423"/>
                  <a:pt x="384122" y="309954"/>
                </a:cubicBezTo>
                <a:cubicBezTo>
                  <a:pt x="393118" y="298247"/>
                  <a:pt x="428512" y="278971"/>
                  <a:pt x="435614" y="275305"/>
                </a:cubicBezTo>
                <a:close/>
                <a:moveTo>
                  <a:pt x="479051" y="123066"/>
                </a:moveTo>
                <a:cubicBezTo>
                  <a:pt x="542255" y="123066"/>
                  <a:pt x="548646" y="158180"/>
                  <a:pt x="548646" y="201334"/>
                </a:cubicBezTo>
                <a:cubicBezTo>
                  <a:pt x="548646" y="244607"/>
                  <a:pt x="517518" y="279721"/>
                  <a:pt x="479051" y="279721"/>
                </a:cubicBezTo>
                <a:cubicBezTo>
                  <a:pt x="440584" y="279721"/>
                  <a:pt x="409337" y="244607"/>
                  <a:pt x="409337" y="201334"/>
                </a:cubicBezTo>
                <a:cubicBezTo>
                  <a:pt x="409337" y="198852"/>
                  <a:pt x="409337" y="196369"/>
                  <a:pt x="409455" y="193886"/>
                </a:cubicBezTo>
                <a:cubicBezTo>
                  <a:pt x="405668" y="196723"/>
                  <a:pt x="402235" y="200389"/>
                  <a:pt x="400460" y="205000"/>
                </a:cubicBezTo>
                <a:cubicBezTo>
                  <a:pt x="397856" y="211502"/>
                  <a:pt x="399276" y="219305"/>
                  <a:pt x="404484" y="228173"/>
                </a:cubicBezTo>
                <a:cubicBezTo>
                  <a:pt x="406259" y="228646"/>
                  <a:pt x="407916" y="229710"/>
                  <a:pt x="408982" y="231365"/>
                </a:cubicBezTo>
                <a:lnTo>
                  <a:pt x="411822" y="235503"/>
                </a:lnTo>
                <a:cubicBezTo>
                  <a:pt x="413124" y="237276"/>
                  <a:pt x="413598" y="239405"/>
                  <a:pt x="413243" y="241651"/>
                </a:cubicBezTo>
                <a:cubicBezTo>
                  <a:pt x="412888" y="243779"/>
                  <a:pt x="411586" y="245671"/>
                  <a:pt x="409810" y="246853"/>
                </a:cubicBezTo>
                <a:cubicBezTo>
                  <a:pt x="408508" y="247799"/>
                  <a:pt x="406851" y="248390"/>
                  <a:pt x="405194" y="248390"/>
                </a:cubicBezTo>
                <a:cubicBezTo>
                  <a:pt x="402472" y="248390"/>
                  <a:pt x="399986" y="247090"/>
                  <a:pt x="398448" y="244843"/>
                </a:cubicBezTo>
                <a:lnTo>
                  <a:pt x="395489" y="240705"/>
                </a:lnTo>
                <a:cubicBezTo>
                  <a:pt x="394187" y="238695"/>
                  <a:pt x="393832" y="236331"/>
                  <a:pt x="394305" y="234202"/>
                </a:cubicBezTo>
                <a:cubicBezTo>
                  <a:pt x="387085" y="222143"/>
                  <a:pt x="385428" y="210793"/>
                  <a:pt x="389334" y="200625"/>
                </a:cubicBezTo>
                <a:cubicBezTo>
                  <a:pt x="393358" y="190221"/>
                  <a:pt x="402590" y="183482"/>
                  <a:pt x="410284" y="179344"/>
                </a:cubicBezTo>
                <a:cubicBezTo>
                  <a:pt x="413361" y="146830"/>
                  <a:pt x="426854" y="123066"/>
                  <a:pt x="479051" y="123066"/>
                </a:cubicBezTo>
                <a:close/>
                <a:moveTo>
                  <a:pt x="251377" y="87196"/>
                </a:moveTo>
                <a:cubicBezTo>
                  <a:pt x="255047" y="87078"/>
                  <a:pt x="258599" y="88970"/>
                  <a:pt x="260493" y="92162"/>
                </a:cubicBezTo>
                <a:lnTo>
                  <a:pt x="294826" y="150452"/>
                </a:lnTo>
                <a:lnTo>
                  <a:pt x="373554" y="150452"/>
                </a:lnTo>
                <a:cubicBezTo>
                  <a:pt x="379118" y="150452"/>
                  <a:pt x="383735" y="155063"/>
                  <a:pt x="383735" y="160738"/>
                </a:cubicBezTo>
                <a:cubicBezTo>
                  <a:pt x="383735" y="166414"/>
                  <a:pt x="379118" y="171025"/>
                  <a:pt x="373554" y="171025"/>
                </a:cubicBezTo>
                <a:lnTo>
                  <a:pt x="289025" y="171025"/>
                </a:lnTo>
                <a:cubicBezTo>
                  <a:pt x="285355" y="171025"/>
                  <a:pt x="281921" y="169015"/>
                  <a:pt x="280145" y="165941"/>
                </a:cubicBezTo>
                <a:lnTo>
                  <a:pt x="252206" y="118529"/>
                </a:lnTo>
                <a:lnTo>
                  <a:pt x="201773" y="214890"/>
                </a:lnTo>
                <a:cubicBezTo>
                  <a:pt x="200115" y="217964"/>
                  <a:pt x="197155" y="219974"/>
                  <a:pt x="193722" y="220329"/>
                </a:cubicBezTo>
                <a:cubicBezTo>
                  <a:pt x="193367" y="220329"/>
                  <a:pt x="193012" y="220447"/>
                  <a:pt x="192657" y="220447"/>
                </a:cubicBezTo>
                <a:cubicBezTo>
                  <a:pt x="189579" y="220447"/>
                  <a:pt x="186619" y="219028"/>
                  <a:pt x="184606" y="216545"/>
                </a:cubicBezTo>
                <a:lnTo>
                  <a:pt x="148261" y="171025"/>
                </a:lnTo>
                <a:lnTo>
                  <a:pt x="75926" y="171025"/>
                </a:lnTo>
                <a:cubicBezTo>
                  <a:pt x="70243" y="171025"/>
                  <a:pt x="65626" y="166414"/>
                  <a:pt x="65626" y="160738"/>
                </a:cubicBezTo>
                <a:cubicBezTo>
                  <a:pt x="65626" y="155063"/>
                  <a:pt x="70243" y="150452"/>
                  <a:pt x="75926" y="150452"/>
                </a:cubicBezTo>
                <a:lnTo>
                  <a:pt x="153233" y="150452"/>
                </a:lnTo>
                <a:cubicBezTo>
                  <a:pt x="156311" y="150452"/>
                  <a:pt x="159271" y="151871"/>
                  <a:pt x="161284" y="154354"/>
                </a:cubicBezTo>
                <a:lnTo>
                  <a:pt x="190881" y="191480"/>
                </a:lnTo>
                <a:lnTo>
                  <a:pt x="242498" y="92635"/>
                </a:lnTo>
                <a:cubicBezTo>
                  <a:pt x="244274" y="89325"/>
                  <a:pt x="247589" y="87315"/>
                  <a:pt x="251377" y="87196"/>
                </a:cubicBezTo>
                <a:close/>
                <a:moveTo>
                  <a:pt x="13735" y="0"/>
                </a:moveTo>
                <a:lnTo>
                  <a:pt x="495160" y="0"/>
                </a:lnTo>
                <a:cubicBezTo>
                  <a:pt x="502738" y="0"/>
                  <a:pt x="508776" y="6147"/>
                  <a:pt x="508776" y="13713"/>
                </a:cubicBezTo>
                <a:lnTo>
                  <a:pt x="508776" y="104618"/>
                </a:lnTo>
                <a:cubicBezTo>
                  <a:pt x="499186" y="102254"/>
                  <a:pt x="488411" y="101072"/>
                  <a:pt x="476452" y="101072"/>
                </a:cubicBezTo>
                <a:cubicBezTo>
                  <a:pt x="472308" y="101072"/>
                  <a:pt x="468282" y="101190"/>
                  <a:pt x="464375" y="101426"/>
                </a:cubicBezTo>
                <a:lnTo>
                  <a:pt x="464375" y="37946"/>
                </a:lnTo>
                <a:lnTo>
                  <a:pt x="44401" y="37946"/>
                </a:lnTo>
                <a:lnTo>
                  <a:pt x="44401" y="297896"/>
                </a:lnTo>
                <a:lnTo>
                  <a:pt x="203653" y="297896"/>
                </a:lnTo>
                <a:lnTo>
                  <a:pt x="305242" y="297896"/>
                </a:lnTo>
                <a:lnTo>
                  <a:pt x="362667" y="297896"/>
                </a:lnTo>
                <a:cubicBezTo>
                  <a:pt x="356037" y="306998"/>
                  <a:pt x="350117" y="320356"/>
                  <a:pt x="345025" y="335842"/>
                </a:cubicBezTo>
                <a:lnTo>
                  <a:pt x="325015" y="335842"/>
                </a:lnTo>
                <a:cubicBezTo>
                  <a:pt x="326673" y="345772"/>
                  <a:pt x="329515" y="359957"/>
                  <a:pt x="334132" y="375916"/>
                </a:cubicBezTo>
                <a:cubicBezTo>
                  <a:pt x="330343" y="392584"/>
                  <a:pt x="327265" y="409606"/>
                  <a:pt x="324778" y="424974"/>
                </a:cubicBezTo>
                <a:cubicBezTo>
                  <a:pt x="324068" y="429348"/>
                  <a:pt x="324542" y="433722"/>
                  <a:pt x="325844" y="437859"/>
                </a:cubicBezTo>
                <a:lnTo>
                  <a:pt x="171566" y="437859"/>
                </a:lnTo>
                <a:cubicBezTo>
                  <a:pt x="166829" y="437859"/>
                  <a:pt x="162567" y="435495"/>
                  <a:pt x="159962" y="431594"/>
                </a:cubicBezTo>
                <a:cubicBezTo>
                  <a:pt x="157476" y="427575"/>
                  <a:pt x="157120" y="422728"/>
                  <a:pt x="159133" y="418472"/>
                </a:cubicBezTo>
                <a:cubicBezTo>
                  <a:pt x="173815" y="386437"/>
                  <a:pt x="180801" y="354046"/>
                  <a:pt x="183761" y="335842"/>
                </a:cubicBezTo>
                <a:lnTo>
                  <a:pt x="13735" y="335842"/>
                </a:lnTo>
                <a:cubicBezTo>
                  <a:pt x="6157" y="335842"/>
                  <a:pt x="0" y="329695"/>
                  <a:pt x="0" y="322129"/>
                </a:cubicBezTo>
                <a:lnTo>
                  <a:pt x="0" y="13713"/>
                </a:lnTo>
                <a:cubicBezTo>
                  <a:pt x="0" y="6147"/>
                  <a:pt x="6157" y="0"/>
                  <a:pt x="13735" y="0"/>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cs typeface="+mn-ea"/>
              <a:sym typeface="+mn-lt"/>
            </a:endParaRPr>
          </a:p>
        </p:txBody>
      </p:sp>
      <p:sp>
        <p:nvSpPr>
          <p:cNvPr id="44" name="instructor-giving-a-lecture-with-circular-graphic-on-screen_43194">
            <a:extLst>
              <a:ext uri="{FF2B5EF4-FFF2-40B4-BE49-F238E27FC236}">
                <a16:creationId xmlns:a16="http://schemas.microsoft.com/office/drawing/2014/main" id="{CB1ACD4B-8016-4325-A024-BC58976C0256}"/>
              </a:ext>
            </a:extLst>
          </p:cNvPr>
          <p:cNvSpPr/>
          <p:nvPr/>
        </p:nvSpPr>
        <p:spPr>
          <a:xfrm>
            <a:off x="1317623" y="1829998"/>
            <a:ext cx="1060168" cy="813882"/>
          </a:xfrm>
          <a:custGeom>
            <a:gdLst>
              <a:gd fmla="*/ 121763 h 600884" name="connsiteX0"/>
              <a:gd fmla="*/ 121763 h 600884" name="connsiteY0"/>
              <a:gd fmla="*/ 121763 h 600884" name="connsiteX1"/>
              <a:gd fmla="*/ 121763 h 600884" name="connsiteY1"/>
              <a:gd fmla="*/ 121763 h 600884" name="connsiteX2"/>
              <a:gd fmla="*/ 121763 h 600884" name="connsiteY2"/>
              <a:gd fmla="*/ 121763 h 600884" name="connsiteX3"/>
              <a:gd fmla="*/ 121763 h 600884" name="connsiteY3"/>
              <a:gd fmla="*/ 121763 h 600884" name="connsiteX4"/>
              <a:gd fmla="*/ 121763 h 600884" name="connsiteY4"/>
              <a:gd fmla="*/ 121763 h 600884" name="connsiteX5"/>
              <a:gd fmla="*/ 121763 h 600884" name="connsiteY5"/>
              <a:gd fmla="*/ 121763 h 600884" name="connsiteX6"/>
              <a:gd fmla="*/ 121763 h 600884" name="connsiteY6"/>
              <a:gd fmla="*/ 121763 h 600884" name="connsiteX7"/>
              <a:gd fmla="*/ 121763 h 600884" name="connsiteY7"/>
              <a:gd fmla="*/ 121763 h 600884" name="connsiteX8"/>
              <a:gd fmla="*/ 121763 h 600884" name="connsiteY8"/>
              <a:gd fmla="*/ 121763 h 600884" name="connsiteX9"/>
              <a:gd fmla="*/ 121763 h 600884" name="connsiteY9"/>
              <a:gd fmla="*/ 121763 h 600884" name="connsiteX10"/>
              <a:gd fmla="*/ 121763 h 600884" name="connsiteY10"/>
              <a:gd fmla="*/ 121763 h 600884" name="connsiteX11"/>
              <a:gd fmla="*/ 121763 h 600884" name="connsiteY11"/>
              <a:gd fmla="*/ 121763 h 600884" name="connsiteX12"/>
              <a:gd fmla="*/ 121763 h 600884" name="connsiteY12"/>
              <a:gd fmla="*/ 121763 h 600884" name="connsiteX13"/>
              <a:gd fmla="*/ 121763 h 600884" name="connsiteY13"/>
              <a:gd fmla="*/ 121763 h 600884" name="connsiteX14"/>
              <a:gd fmla="*/ 121763 h 600884" name="connsiteY14"/>
              <a:gd fmla="*/ 121763 h 600884" name="connsiteX15"/>
              <a:gd fmla="*/ 121763 h 600884" name="connsiteY15"/>
              <a:gd fmla="*/ 121763 h 600884" name="connsiteX16"/>
              <a:gd fmla="*/ 121763 h 600884" name="connsiteY16"/>
              <a:gd fmla="*/ 121763 h 600884" name="connsiteX17"/>
              <a:gd fmla="*/ 121763 h 600884" name="connsiteY17"/>
              <a:gd fmla="*/ 121763 h 600884" name="connsiteX18"/>
              <a:gd fmla="*/ 121763 h 600884" name="connsiteY18"/>
              <a:gd fmla="*/ 121763 h 600884" name="connsiteX19"/>
              <a:gd fmla="*/ 121763 h 600884" name="connsiteY19"/>
              <a:gd fmla="*/ 121763 h 600884" name="connsiteX20"/>
              <a:gd fmla="*/ 121763 h 600884" name="connsiteY20"/>
              <a:gd fmla="*/ 121763 h 600884" name="connsiteX21"/>
              <a:gd fmla="*/ 121763 h 600884" name="connsiteY21"/>
              <a:gd fmla="*/ 121763 h 600884" name="connsiteX22"/>
              <a:gd fmla="*/ 121763 h 600884" name="connsiteY22"/>
              <a:gd fmla="*/ 121763 h 600884" name="connsiteX23"/>
              <a:gd fmla="*/ 121763 h 600884" name="connsiteY23"/>
              <a:gd fmla="*/ 121763 h 600884" name="connsiteX24"/>
              <a:gd fmla="*/ 121763 h 600884" name="connsiteY24"/>
              <a:gd fmla="*/ 121763 h 600884" name="connsiteX25"/>
              <a:gd fmla="*/ 121763 h 600884" name="connsiteY25"/>
              <a:gd fmla="*/ 121763 h 600884" name="connsiteX26"/>
              <a:gd fmla="*/ 121763 h 600884" name="connsiteY26"/>
              <a:gd fmla="*/ 121763 h 600884" name="connsiteX27"/>
              <a:gd fmla="*/ 121763 h 600884" name="connsiteY27"/>
              <a:gd fmla="*/ 121763 h 600884" name="connsiteX28"/>
              <a:gd fmla="*/ 121763 h 600884" name="connsiteY28"/>
              <a:gd fmla="*/ 121763 h 600884" name="connsiteX29"/>
              <a:gd fmla="*/ 121763 h 600884" name="connsiteY29"/>
              <a:gd fmla="*/ 121763 h 600884" name="connsiteX30"/>
              <a:gd fmla="*/ 121763 h 600884" name="connsiteY30"/>
              <a:gd fmla="*/ 121763 h 600884" name="connsiteX31"/>
              <a:gd fmla="*/ 121763 h 600884" name="connsiteY31"/>
              <a:gd fmla="*/ 121763 h 600884" name="connsiteX32"/>
              <a:gd fmla="*/ 121763 h 600884" name="connsiteY32"/>
              <a:gd fmla="*/ 121763 h 600884" name="connsiteX33"/>
              <a:gd fmla="*/ 121763 h 600884" name="connsiteY33"/>
              <a:gd fmla="*/ 121763 h 600884" name="connsiteX34"/>
              <a:gd fmla="*/ 121763 h 600884" name="connsiteY34"/>
              <a:gd fmla="*/ 121763 h 600884" name="connsiteX35"/>
              <a:gd fmla="*/ 121763 h 600884" name="connsiteY35"/>
              <a:gd fmla="*/ 121763 h 600884" name="connsiteX36"/>
              <a:gd fmla="*/ 121763 h 600884" name="connsiteY36"/>
              <a:gd fmla="*/ 121763 h 600884" name="connsiteX37"/>
              <a:gd fmla="*/ 121763 h 600884" name="connsiteY37"/>
              <a:gd fmla="*/ 121763 h 600884" name="connsiteX38"/>
              <a:gd fmla="*/ 121763 h 600884" name="connsiteY38"/>
              <a:gd fmla="*/ 121763 h 600884" name="connsiteX39"/>
              <a:gd fmla="*/ 121763 h 600884" name="connsiteY39"/>
              <a:gd fmla="*/ 121763 h 600884" name="connsiteX40"/>
              <a:gd fmla="*/ 121763 h 600884" name="connsiteY40"/>
              <a:gd fmla="*/ 121763 h 600884" name="connsiteX41"/>
              <a:gd fmla="*/ 121763 h 600884" name="connsiteY41"/>
              <a:gd fmla="*/ 121763 h 600884" name="connsiteX42"/>
              <a:gd fmla="*/ 121763 h 600884" name="connsiteY42"/>
              <a:gd fmla="*/ 121763 h 600884" name="connsiteX43"/>
              <a:gd fmla="*/ 121763 h 600884" name="connsiteY43"/>
              <a:gd fmla="*/ 121763 h 600884" name="connsiteX44"/>
              <a:gd fmla="*/ 121763 h 600884" name="connsiteY44"/>
              <a:gd fmla="*/ 121763 h 600884" name="connsiteX45"/>
              <a:gd fmla="*/ 121763 h 600884" name="connsiteY45"/>
              <a:gd fmla="*/ 121763 h 600884" name="connsiteX46"/>
              <a:gd fmla="*/ 121763 h 600884" name="connsiteY46"/>
              <a:gd fmla="*/ 121763 h 600884" name="connsiteX47"/>
              <a:gd fmla="*/ 121763 h 600884" name="connsiteY47"/>
              <a:gd fmla="*/ 121763 h 600884" name="connsiteX48"/>
              <a:gd fmla="*/ 121763 h 600884" name="connsiteY48"/>
              <a:gd fmla="*/ 121763 h 600884" name="connsiteX49"/>
              <a:gd fmla="*/ 121763 h 600884" name="connsiteY49"/>
              <a:gd fmla="*/ 121763 h 600884" name="connsiteX50"/>
              <a:gd fmla="*/ 121763 h 600884" name="connsiteY50"/>
              <a:gd fmla="*/ 121763 h 600884" name="connsiteX51"/>
              <a:gd fmla="*/ 121763 h 600884" name="connsiteY51"/>
              <a:gd fmla="*/ 121763 h 600884" name="connsiteX52"/>
              <a:gd fmla="*/ 121763 h 600884" name="connsiteY52"/>
              <a:gd fmla="*/ 121763 h 600884" name="connsiteX53"/>
              <a:gd fmla="*/ 121763 h 600884" name="connsiteY53"/>
              <a:gd fmla="*/ 121763 h 600884" name="connsiteX54"/>
              <a:gd fmla="*/ 121763 h 600884" name="connsiteY54"/>
              <a:gd fmla="*/ 121763 h 600884" name="connsiteX55"/>
              <a:gd fmla="*/ 121763 h 600884" name="connsiteY55"/>
              <a:gd fmla="*/ 121763 h 600884" name="connsiteX56"/>
              <a:gd fmla="*/ 121763 h 600884" name="connsiteY56"/>
              <a:gd fmla="*/ 121763 h 600884" name="connsiteX57"/>
              <a:gd fmla="*/ 121763 h 600884" name="connsiteY57"/>
              <a:gd fmla="*/ 121763 h 600884" name="connsiteX58"/>
              <a:gd fmla="*/ 121763 h 600884" name="connsiteY58"/>
              <a:gd fmla="*/ 121763 h 600884" name="connsiteX59"/>
              <a:gd fmla="*/ 121763 h 600884" name="connsiteY59"/>
              <a:gd fmla="*/ 121763 h 600884" name="connsiteX60"/>
              <a:gd fmla="*/ 121763 h 600884" name="connsiteY60"/>
              <a:gd fmla="*/ 121763 h 600884" name="connsiteX61"/>
              <a:gd fmla="*/ 121763 h 600884" name="connsiteY61"/>
              <a:gd fmla="*/ 121763 h 600884" name="connsiteX62"/>
              <a:gd fmla="*/ 121763 h 600884" name="connsiteY62"/>
              <a:gd fmla="*/ 121763 h 600884" name="connsiteX63"/>
              <a:gd fmla="*/ 121763 h 600884" name="connsiteY63"/>
              <a:gd fmla="*/ 121763 h 600884" name="connsiteX64"/>
              <a:gd fmla="*/ 121763 h 600884" name="connsiteY64"/>
              <a:gd fmla="*/ 121763 h 600884" name="connsiteX65"/>
              <a:gd fmla="*/ 121763 h 600884" name="connsiteY65"/>
              <a:gd fmla="*/ 121763 h 600884" name="connsiteX66"/>
              <a:gd fmla="*/ 121763 h 600884" name="connsiteY66"/>
              <a:gd fmla="*/ 121763 h 600884" name="connsiteX67"/>
              <a:gd fmla="*/ 121763 h 600884" name="connsiteY67"/>
              <a:gd fmla="*/ 121763 h 600884" name="connsiteX68"/>
              <a:gd fmla="*/ 121763 h 600884" name="connsiteY68"/>
              <a:gd fmla="*/ 121763 h 600884" name="connsiteX69"/>
              <a:gd fmla="*/ 121763 h 600884" name="connsiteY69"/>
              <a:gd fmla="*/ 121763 h 600884" name="connsiteX70"/>
              <a:gd fmla="*/ 121763 h 600884" name="connsiteY70"/>
              <a:gd fmla="*/ 121763 h 600884" name="connsiteX71"/>
              <a:gd fmla="*/ 121763 h 600884" name="connsiteY71"/>
              <a:gd fmla="*/ 121763 h 600884" name="connsiteX72"/>
              <a:gd fmla="*/ 121763 h 600884" name="connsiteY72"/>
              <a:gd fmla="*/ 121763 h 600884" name="connsiteX73"/>
              <a:gd fmla="*/ 121763 h 600884" name="connsiteY73"/>
              <a:gd fmla="*/ 121763 h 600884" name="connsiteX74"/>
              <a:gd fmla="*/ 121763 h 600884" name="connsiteY74"/>
              <a:gd fmla="*/ 121763 h 600884" name="connsiteX75"/>
              <a:gd fmla="*/ 121763 h 600884" name="connsiteY75"/>
              <a:gd fmla="*/ 121763 h 600884" name="connsiteX76"/>
              <a:gd fmla="*/ 121763 h 600884" name="connsiteY76"/>
              <a:gd fmla="*/ 121763 h 600884" name="connsiteX77"/>
              <a:gd fmla="*/ 121763 h 600884" name="connsiteY77"/>
              <a:gd fmla="*/ 121763 h 600884" name="connsiteX78"/>
              <a:gd fmla="*/ 121763 h 600884" name="connsiteY78"/>
              <a:gd fmla="*/ 121763 h 600884" name="connsiteX79"/>
              <a:gd fmla="*/ 121763 h 600884" name="connsiteY79"/>
              <a:gd fmla="*/ 121763 h 600884" name="connsiteX80"/>
              <a:gd fmla="*/ 121763 h 600884" name="connsiteY80"/>
              <a:gd fmla="*/ 121763 h 600884" name="connsiteX81"/>
              <a:gd fmla="*/ 121763 h 600884" name="connsiteY81"/>
              <a:gd fmla="*/ 121763 h 600884" name="connsiteX82"/>
              <a:gd fmla="*/ 121763 h 600884" name="connsiteY82"/>
              <a:gd fmla="*/ 121763 h 600884" name="connsiteX83"/>
              <a:gd fmla="*/ 121763 h 600884" name="connsiteY83"/>
              <a:gd fmla="*/ 121763 h 600884" name="connsiteX84"/>
              <a:gd fmla="*/ 121763 h 600884" name="connsiteY84"/>
              <a:gd fmla="*/ 121763 h 600884" name="connsiteX85"/>
              <a:gd fmla="*/ 121763 h 600884" name="connsiteY85"/>
              <a:gd fmla="*/ 121763 h 600884" name="connsiteX86"/>
              <a:gd fmla="*/ 121763 h 600884" name="connsiteY86"/>
              <a:gd fmla="*/ 121763 h 600884" name="connsiteX87"/>
              <a:gd fmla="*/ 121763 h 600884" name="connsiteY87"/>
              <a:gd fmla="*/ 121763 h 600884" name="connsiteX88"/>
              <a:gd fmla="*/ 121763 h 600884" name="connsiteY88"/>
              <a:gd fmla="*/ 121763 h 600884" name="connsiteX89"/>
              <a:gd fmla="*/ 121763 h 600884" name="connsiteY89"/>
              <a:gd fmla="*/ 121763 h 600884" name="connsiteX90"/>
              <a:gd fmla="*/ 121763 h 600884" name="connsiteY90"/>
              <a:gd fmla="*/ 121763 h 600884" name="connsiteX91"/>
              <a:gd fmla="*/ 121763 h 600884" name="connsiteY91"/>
              <a:gd fmla="*/ 121763 h 600884" name="connsiteX92"/>
              <a:gd fmla="*/ 121763 h 600884" name="connsiteY92"/>
              <a:gd fmla="*/ 121763 h 600884" name="connsiteX93"/>
              <a:gd fmla="*/ 121763 h 600884" name="connsiteY93"/>
              <a:gd fmla="*/ 121763 h 600884" name="connsiteX94"/>
              <a:gd fmla="*/ 121763 h 600884" name="connsiteY94"/>
              <a:gd fmla="*/ 121763 h 600884" name="connsiteX95"/>
              <a:gd fmla="*/ 121763 h 600884" name="connsiteY95"/>
              <a:gd fmla="*/ 121763 h 600884" name="connsiteX96"/>
              <a:gd fmla="*/ 121763 h 600884" name="connsiteY96"/>
              <a:gd fmla="*/ 121763 h 600884" name="connsiteX97"/>
              <a:gd fmla="*/ 121763 h 600884" name="connsiteY97"/>
              <a:gd fmla="*/ 121763 h 600884" name="connsiteX98"/>
              <a:gd fmla="*/ 121763 h 600884" name="connsiteY98"/>
              <a:gd fmla="*/ 121763 h 600884" name="connsiteX99"/>
              <a:gd fmla="*/ 121763 h 600884" name="connsiteY99"/>
              <a:gd fmla="*/ 121763 h 600884" name="connsiteX100"/>
              <a:gd fmla="*/ 121763 h 600884" name="connsiteY100"/>
              <a:gd fmla="*/ 121763 h 600884" name="connsiteX101"/>
              <a:gd fmla="*/ 121763 h 600884" name="connsiteY101"/>
              <a:gd fmla="*/ 121763 h 600884" name="connsiteX102"/>
              <a:gd fmla="*/ 121763 h 600884" name="connsiteY102"/>
              <a:gd fmla="*/ 121763 h 600884" name="connsiteX103"/>
              <a:gd fmla="*/ 121763 h 600884" name="connsiteY103"/>
              <a:gd fmla="*/ 121763 h 600884" name="connsiteX104"/>
              <a:gd fmla="*/ 121763 h 600884" name="connsiteY104"/>
              <a:gd fmla="*/ 121763 h 600884" name="connsiteX105"/>
              <a:gd fmla="*/ 121763 h 600884" name="connsiteY105"/>
              <a:gd fmla="*/ 121763 h 600884" name="connsiteX106"/>
              <a:gd fmla="*/ 121763 h 600884" name="connsiteY106"/>
              <a:gd fmla="*/ 121763 h 600884" name="connsiteX107"/>
              <a:gd fmla="*/ 121763 h 600884" name="connsiteY107"/>
              <a:gd fmla="*/ 121763 h 600884" name="connsiteX108"/>
              <a:gd fmla="*/ 121763 h 600884" name="connsiteY108"/>
              <a:gd fmla="*/ 121763 h 600884" name="connsiteX109"/>
              <a:gd fmla="*/ 121763 h 600884" name="connsiteY109"/>
              <a:gd fmla="*/ 121763 h 600884" name="connsiteX110"/>
              <a:gd fmla="*/ 121763 h 600884" name="connsiteY110"/>
              <a:gd fmla="*/ 121763 h 600884" name="connsiteX111"/>
              <a:gd fmla="*/ 121763 h 600884" name="connsiteY111"/>
              <a:gd fmla="*/ 121763 h 600884" name="connsiteX112"/>
              <a:gd fmla="*/ 121763 h 600884" name="connsiteY112"/>
              <a:gd fmla="*/ 121763 h 600884" name="connsiteX113"/>
              <a:gd fmla="*/ 121763 h 600884" name="connsiteY113"/>
              <a:gd fmla="*/ 121763 h 600884" name="connsiteX114"/>
              <a:gd fmla="*/ 121763 h 600884" name="connsiteY114"/>
              <a:gd fmla="*/ 121763 h 600884" name="connsiteX115"/>
              <a:gd fmla="*/ 121763 h 600884" name="connsiteY115"/>
              <a:gd fmla="*/ 121763 h 600884" name="connsiteX116"/>
              <a:gd fmla="*/ 121763 h 600884" name="connsiteY116"/>
              <a:gd fmla="*/ 121763 h 600884" name="connsiteX117"/>
              <a:gd fmla="*/ 121763 h 600884" name="connsiteY117"/>
              <a:gd fmla="*/ 121763 h 600884" name="connsiteX118"/>
              <a:gd fmla="*/ 121763 h 600884" name="connsiteY118"/>
              <a:gd fmla="*/ 121763 h 600884" name="connsiteX119"/>
              <a:gd fmla="*/ 121763 h 600884" name="connsiteY119"/>
              <a:gd fmla="*/ 121763 h 600884" name="connsiteX120"/>
              <a:gd fmla="*/ 121763 h 600884" name="connsiteY120"/>
              <a:gd fmla="*/ 121763 h 600884" name="connsiteX121"/>
              <a:gd fmla="*/ 121763 h 600884" name="connsiteY121"/>
              <a:gd fmla="*/ 121763 h 600884" name="connsiteX122"/>
              <a:gd fmla="*/ 121763 h 600884" name="connsiteY1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b="b" l="l" r="r" t="t"/>
            <a:pathLst>
              <a:path h="524623" w="597041">
                <a:moveTo>
                  <a:pt x="511060" y="318176"/>
                </a:moveTo>
                <a:lnTo>
                  <a:pt x="555430" y="318176"/>
                </a:lnTo>
                <a:lnTo>
                  <a:pt x="555430" y="328291"/>
                </a:lnTo>
                <a:lnTo>
                  <a:pt x="511060" y="328291"/>
                </a:lnTo>
                <a:close/>
                <a:moveTo>
                  <a:pt x="511060" y="298175"/>
                </a:moveTo>
                <a:lnTo>
                  <a:pt x="555430" y="298175"/>
                </a:lnTo>
                <a:lnTo>
                  <a:pt x="555430" y="309670"/>
                </a:lnTo>
                <a:lnTo>
                  <a:pt x="511060" y="309670"/>
                </a:lnTo>
                <a:close/>
                <a:moveTo>
                  <a:pt x="511060" y="279554"/>
                </a:moveTo>
                <a:lnTo>
                  <a:pt x="555430" y="279554"/>
                </a:lnTo>
                <a:lnTo>
                  <a:pt x="555430" y="291049"/>
                </a:lnTo>
                <a:lnTo>
                  <a:pt x="511060" y="291049"/>
                </a:lnTo>
                <a:close/>
                <a:moveTo>
                  <a:pt x="511060" y="260932"/>
                </a:moveTo>
                <a:lnTo>
                  <a:pt x="555430" y="260932"/>
                </a:lnTo>
                <a:lnTo>
                  <a:pt x="555430" y="270818"/>
                </a:lnTo>
                <a:lnTo>
                  <a:pt x="511060" y="270818"/>
                </a:lnTo>
                <a:close/>
                <a:moveTo>
                  <a:pt x="511060" y="242311"/>
                </a:moveTo>
                <a:lnTo>
                  <a:pt x="555430" y="242311"/>
                </a:lnTo>
                <a:lnTo>
                  <a:pt x="555430" y="253576"/>
                </a:lnTo>
                <a:lnTo>
                  <a:pt x="511060" y="253576"/>
                </a:lnTo>
                <a:close/>
                <a:moveTo>
                  <a:pt x="436378" y="240701"/>
                </a:moveTo>
                <a:lnTo>
                  <a:pt x="489449" y="240701"/>
                </a:lnTo>
                <a:cubicBezTo>
                  <a:pt x="488015" y="265059"/>
                  <a:pt x="476540" y="286552"/>
                  <a:pt x="460762" y="302313"/>
                </a:cubicBezTo>
                <a:lnTo>
                  <a:pt x="423469" y="265059"/>
                </a:lnTo>
                <a:cubicBezTo>
                  <a:pt x="430641" y="257895"/>
                  <a:pt x="434944" y="250731"/>
                  <a:pt x="436378" y="240701"/>
                </a:cubicBezTo>
                <a:close/>
                <a:moveTo>
                  <a:pt x="386069" y="146214"/>
                </a:moveTo>
                <a:lnTo>
                  <a:pt x="386069" y="199256"/>
                </a:lnTo>
                <a:cubicBezTo>
                  <a:pt x="367412" y="200690"/>
                  <a:pt x="353060" y="216459"/>
                  <a:pt x="353060" y="235096"/>
                </a:cubicBezTo>
                <a:cubicBezTo>
                  <a:pt x="353060" y="253732"/>
                  <a:pt x="370282" y="270935"/>
                  <a:pt x="388940" y="270935"/>
                </a:cubicBezTo>
                <a:cubicBezTo>
                  <a:pt x="397551" y="270935"/>
                  <a:pt x="406162" y="266634"/>
                  <a:pt x="411902" y="262334"/>
                </a:cubicBezTo>
                <a:lnTo>
                  <a:pt x="449217" y="299607"/>
                </a:lnTo>
                <a:cubicBezTo>
                  <a:pt x="433430" y="313943"/>
                  <a:pt x="411902" y="322544"/>
                  <a:pt x="388940" y="322544"/>
                </a:cubicBezTo>
                <a:cubicBezTo>
                  <a:pt x="340144" y="322544"/>
                  <a:pt x="301394" y="283837"/>
                  <a:pt x="301394" y="235096"/>
                </a:cubicBezTo>
                <a:cubicBezTo>
                  <a:pt x="301394" y="187788"/>
                  <a:pt x="338709" y="147648"/>
                  <a:pt x="386069" y="146214"/>
                </a:cubicBezTo>
                <a:close/>
                <a:moveTo>
                  <a:pt x="391973" y="143225"/>
                </a:moveTo>
                <a:cubicBezTo>
                  <a:pt x="393407" y="143225"/>
                  <a:pt x="393407" y="143225"/>
                  <a:pt x="394841" y="143225"/>
                </a:cubicBezTo>
                <a:cubicBezTo>
                  <a:pt x="443601" y="143225"/>
                  <a:pt x="482322" y="183356"/>
                  <a:pt x="482322" y="232087"/>
                </a:cubicBezTo>
                <a:cubicBezTo>
                  <a:pt x="482322" y="232087"/>
                  <a:pt x="482322" y="233521"/>
                  <a:pt x="482322" y="234954"/>
                </a:cubicBezTo>
                <a:lnTo>
                  <a:pt x="430694" y="234954"/>
                </a:lnTo>
                <a:cubicBezTo>
                  <a:pt x="430694" y="233521"/>
                  <a:pt x="430694" y="232087"/>
                  <a:pt x="430694" y="232087"/>
                </a:cubicBezTo>
                <a:cubicBezTo>
                  <a:pt x="430694" y="212022"/>
                  <a:pt x="414919" y="196256"/>
                  <a:pt x="394841" y="196256"/>
                </a:cubicBezTo>
                <a:cubicBezTo>
                  <a:pt x="393407" y="196256"/>
                  <a:pt x="393407" y="196256"/>
                  <a:pt x="391973" y="196256"/>
                </a:cubicBezTo>
                <a:close/>
                <a:moveTo>
                  <a:pt x="209538" y="117542"/>
                </a:moveTo>
                <a:lnTo>
                  <a:pt x="209538" y="179177"/>
                </a:lnTo>
                <a:lnTo>
                  <a:pt x="281298" y="213579"/>
                </a:lnTo>
                <a:lnTo>
                  <a:pt x="281298" y="258014"/>
                </a:lnTo>
                <a:lnTo>
                  <a:pt x="209538" y="225046"/>
                </a:lnTo>
                <a:lnTo>
                  <a:pt x="209538" y="341150"/>
                </a:lnTo>
                <a:lnTo>
                  <a:pt x="367410" y="341150"/>
                </a:lnTo>
                <a:lnTo>
                  <a:pt x="394679" y="341150"/>
                </a:lnTo>
                <a:lnTo>
                  <a:pt x="571208" y="341150"/>
                </a:lnTo>
                <a:lnTo>
                  <a:pt x="571208" y="117542"/>
                </a:lnTo>
                <a:close/>
                <a:moveTo>
                  <a:pt x="363104" y="73107"/>
                </a:moveTo>
                <a:lnTo>
                  <a:pt x="410466" y="73107"/>
                </a:lnTo>
                <a:lnTo>
                  <a:pt x="410466" y="93174"/>
                </a:lnTo>
                <a:lnTo>
                  <a:pt x="588430" y="93174"/>
                </a:lnTo>
                <a:lnTo>
                  <a:pt x="597041" y="93174"/>
                </a:lnTo>
                <a:lnTo>
                  <a:pt x="597041" y="117542"/>
                </a:lnTo>
                <a:lnTo>
                  <a:pt x="588430" y="117542"/>
                </a:lnTo>
                <a:lnTo>
                  <a:pt x="588430" y="358350"/>
                </a:lnTo>
                <a:lnTo>
                  <a:pt x="394679" y="358350"/>
                </a:lnTo>
                <a:lnTo>
                  <a:pt x="394679" y="402785"/>
                </a:lnTo>
                <a:lnTo>
                  <a:pt x="490837" y="511723"/>
                </a:lnTo>
                <a:lnTo>
                  <a:pt x="456392" y="511723"/>
                </a:lnTo>
                <a:lnTo>
                  <a:pt x="390373" y="438620"/>
                </a:lnTo>
                <a:lnTo>
                  <a:pt x="390373" y="511723"/>
                </a:lnTo>
                <a:lnTo>
                  <a:pt x="370280" y="511723"/>
                </a:lnTo>
                <a:lnTo>
                  <a:pt x="370280" y="438620"/>
                </a:lnTo>
                <a:lnTo>
                  <a:pt x="305696" y="511723"/>
                </a:lnTo>
                <a:lnTo>
                  <a:pt x="271252" y="511723"/>
                </a:lnTo>
                <a:lnTo>
                  <a:pt x="367410" y="402785"/>
                </a:lnTo>
                <a:lnTo>
                  <a:pt x="367410" y="358350"/>
                </a:lnTo>
                <a:lnTo>
                  <a:pt x="192316" y="358350"/>
                </a:lnTo>
                <a:lnTo>
                  <a:pt x="192316" y="217879"/>
                </a:lnTo>
                <a:lnTo>
                  <a:pt x="169353" y="207845"/>
                </a:lnTo>
                <a:lnTo>
                  <a:pt x="163612" y="329683"/>
                </a:lnTo>
                <a:lnTo>
                  <a:pt x="159307" y="329683"/>
                </a:lnTo>
                <a:lnTo>
                  <a:pt x="159307" y="346883"/>
                </a:lnTo>
                <a:lnTo>
                  <a:pt x="159307" y="359784"/>
                </a:lnTo>
                <a:lnTo>
                  <a:pt x="159307" y="490222"/>
                </a:lnTo>
                <a:lnTo>
                  <a:pt x="165047" y="490222"/>
                </a:lnTo>
                <a:lnTo>
                  <a:pt x="193751" y="497389"/>
                </a:lnTo>
                <a:lnTo>
                  <a:pt x="193751" y="524623"/>
                </a:lnTo>
                <a:lnTo>
                  <a:pt x="169353" y="524623"/>
                </a:lnTo>
                <a:lnTo>
                  <a:pt x="139214" y="520323"/>
                </a:lnTo>
                <a:lnTo>
                  <a:pt x="139214" y="524623"/>
                </a:lnTo>
                <a:lnTo>
                  <a:pt x="106204" y="524623"/>
                </a:lnTo>
                <a:lnTo>
                  <a:pt x="106204" y="494522"/>
                </a:lnTo>
                <a:lnTo>
                  <a:pt x="106204" y="490222"/>
                </a:lnTo>
                <a:lnTo>
                  <a:pt x="106204" y="359784"/>
                </a:lnTo>
                <a:lnTo>
                  <a:pt x="87547" y="359784"/>
                </a:lnTo>
                <a:lnTo>
                  <a:pt x="87547" y="490222"/>
                </a:lnTo>
                <a:lnTo>
                  <a:pt x="87547" y="494522"/>
                </a:lnTo>
                <a:lnTo>
                  <a:pt x="87547" y="524623"/>
                </a:lnTo>
                <a:lnTo>
                  <a:pt x="54537" y="524623"/>
                </a:lnTo>
                <a:lnTo>
                  <a:pt x="54537" y="520323"/>
                </a:lnTo>
                <a:lnTo>
                  <a:pt x="25834" y="524623"/>
                </a:lnTo>
                <a:lnTo>
                  <a:pt x="0" y="524623"/>
                </a:lnTo>
                <a:lnTo>
                  <a:pt x="0" y="497389"/>
                </a:lnTo>
                <a:lnTo>
                  <a:pt x="30139" y="490222"/>
                </a:lnTo>
                <a:lnTo>
                  <a:pt x="34445" y="490222"/>
                </a:lnTo>
                <a:lnTo>
                  <a:pt x="34445" y="359784"/>
                </a:lnTo>
                <a:lnTo>
                  <a:pt x="34445" y="346883"/>
                </a:lnTo>
                <a:lnTo>
                  <a:pt x="34445" y="329683"/>
                </a:lnTo>
                <a:lnTo>
                  <a:pt x="31574" y="329683"/>
                </a:lnTo>
                <a:lnTo>
                  <a:pt x="30139" y="302448"/>
                </a:lnTo>
                <a:lnTo>
                  <a:pt x="4306" y="302448"/>
                </a:lnTo>
                <a:lnTo>
                  <a:pt x="8611" y="169144"/>
                </a:lnTo>
                <a:lnTo>
                  <a:pt x="67454" y="159110"/>
                </a:lnTo>
                <a:lnTo>
                  <a:pt x="94723" y="190645"/>
                </a:lnTo>
                <a:lnTo>
                  <a:pt x="123427" y="159110"/>
                </a:lnTo>
                <a:lnTo>
                  <a:pt x="165047" y="159110"/>
                </a:lnTo>
                <a:lnTo>
                  <a:pt x="192316" y="172010"/>
                </a:lnTo>
                <a:lnTo>
                  <a:pt x="192316" y="117542"/>
                </a:lnTo>
                <a:lnTo>
                  <a:pt x="180835" y="117542"/>
                </a:lnTo>
                <a:lnTo>
                  <a:pt x="180835" y="93174"/>
                </a:lnTo>
                <a:lnTo>
                  <a:pt x="192316" y="93174"/>
                </a:lnTo>
                <a:lnTo>
                  <a:pt x="363104" y="93174"/>
                </a:lnTo>
                <a:close/>
                <a:moveTo>
                  <a:pt x="96902" y="0"/>
                </a:moveTo>
                <a:cubicBezTo>
                  <a:pt x="137722" y="0"/>
                  <a:pt x="170814" y="33040"/>
                  <a:pt x="170814" y="73797"/>
                </a:cubicBezTo>
                <a:cubicBezTo>
                  <a:pt x="170814" y="114554"/>
                  <a:pt x="137722" y="147594"/>
                  <a:pt x="96902" y="147594"/>
                </a:cubicBezTo>
                <a:cubicBezTo>
                  <a:pt x="56082" y="147594"/>
                  <a:pt x="22990" y="114554"/>
                  <a:pt x="22990" y="73797"/>
                </a:cubicBezTo>
                <a:cubicBezTo>
                  <a:pt x="22990" y="33040"/>
                  <a:pt x="56082" y="0"/>
                  <a:pt x="96902" y="0"/>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Tree>
    <p:custDataLst>
      <p:tags r:id="rId2"/>
    </p:custDataLst>
    <p:extLst>
      <p:ext uri="{BB962C8B-B14F-4D97-AF65-F5344CB8AC3E}">
        <p14:creationId val="1196925436"/>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44"/>
                                        </p:tgtEl>
                                        <p:attrNameLst>
                                          <p:attrName>style.visibility</p:attrName>
                                        </p:attrNameLst>
                                      </p:cBhvr>
                                      <p:to>
                                        <p:strVal val="visible"/>
                                      </p:to>
                                    </p:set>
                                    <p:animEffect filter="fade" transition="in">
                                      <p:cBhvr>
                                        <p:cTn dur="500" id="7"/>
                                        <p:tgtEl>
                                          <p:spTgt spid="44"/>
                                        </p:tgtEl>
                                      </p:cBhvr>
                                    </p:animEffect>
                                  </p:childTnLst>
                                </p:cTn>
                              </p:par>
                              <p:par>
                                <p:cTn fill="hold" id="8" nodeType="withEffect" presetClass="entr" presetID="10" presetSubtype="0">
                                  <p:stCondLst>
                                    <p:cond delay="0"/>
                                  </p:stCondLst>
                                  <p:childTnLst>
                                    <p:set>
                                      <p:cBhvr>
                                        <p:cTn dur="1" fill="hold" id="9">
                                          <p:stCondLst>
                                            <p:cond delay="0"/>
                                          </p:stCondLst>
                                        </p:cTn>
                                        <p:tgtEl>
                                          <p:spTgt spid="37"/>
                                        </p:tgtEl>
                                        <p:attrNameLst>
                                          <p:attrName>style.visibility</p:attrName>
                                        </p:attrNameLst>
                                      </p:cBhvr>
                                      <p:to>
                                        <p:strVal val="visible"/>
                                      </p:to>
                                    </p:set>
                                    <p:animEffect filter="fade" transition="in">
                                      <p:cBhvr>
                                        <p:cTn dur="500" id="10"/>
                                        <p:tgtEl>
                                          <p:spTgt spid="37"/>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grpId="0" id="13" nodeType="clickEffect" presetClass="entr" presetID="10" presetSubtype="0">
                                  <p:stCondLst>
                                    <p:cond delay="0"/>
                                  </p:stCondLst>
                                  <p:childTnLst>
                                    <p:set>
                                      <p:cBhvr>
                                        <p:cTn dur="1" fill="hold" id="14">
                                          <p:stCondLst>
                                            <p:cond delay="0"/>
                                          </p:stCondLst>
                                        </p:cTn>
                                        <p:tgtEl>
                                          <p:spTgt spid="39"/>
                                        </p:tgtEl>
                                        <p:attrNameLst>
                                          <p:attrName>style.visibility</p:attrName>
                                        </p:attrNameLst>
                                      </p:cBhvr>
                                      <p:to>
                                        <p:strVal val="visible"/>
                                      </p:to>
                                    </p:set>
                                    <p:animEffect filter="fade" transition="in">
                                      <p:cBhvr>
                                        <p:cTn dur="500" id="15"/>
                                        <p:tgtEl>
                                          <p:spTgt spid="39"/>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42" presetSubtype="0">
                                  <p:stCondLst>
                                    <p:cond delay="0"/>
                                  </p:stCondLst>
                                  <p:childTnLst>
                                    <p:set>
                                      <p:cBhvr>
                                        <p:cTn dur="1" fill="hold" id="19">
                                          <p:stCondLst>
                                            <p:cond delay="0"/>
                                          </p:stCondLst>
                                        </p:cTn>
                                        <p:tgtEl>
                                          <p:spTgt spid="30"/>
                                        </p:tgtEl>
                                        <p:attrNameLst>
                                          <p:attrName>style.visibility</p:attrName>
                                        </p:attrNameLst>
                                      </p:cBhvr>
                                      <p:to>
                                        <p:strVal val="visible"/>
                                      </p:to>
                                    </p:set>
                                    <p:animEffect filter="fade" transition="in">
                                      <p:cBhvr>
                                        <p:cTn dur="1000" id="20"/>
                                        <p:tgtEl>
                                          <p:spTgt spid="30"/>
                                        </p:tgtEl>
                                      </p:cBhvr>
                                    </p:animEffect>
                                    <p:anim calcmode="lin" valueType="num">
                                      <p:cBhvr>
                                        <p:cTn dur="1000" fill="hold" id="21"/>
                                        <p:tgtEl>
                                          <p:spTgt spid="30"/>
                                        </p:tgtEl>
                                        <p:attrNameLst>
                                          <p:attrName>ppt_x</p:attrName>
                                        </p:attrNameLst>
                                      </p:cBhvr>
                                      <p:tavLst>
                                        <p:tav tm="0">
                                          <p:val>
                                            <p:strVal val="#ppt_x"/>
                                          </p:val>
                                        </p:tav>
                                        <p:tav tm="100000">
                                          <p:val>
                                            <p:strVal val="#ppt_x"/>
                                          </p:val>
                                        </p:tav>
                                      </p:tavLst>
                                    </p:anim>
                                    <p:anim calcmode="lin" valueType="num">
                                      <p:cBhvr>
                                        <p:cTn dur="1000" fill="hold" id="22"/>
                                        <p:tgtEl>
                                          <p:spTgt spid="30"/>
                                        </p:tgtEl>
                                        <p:attrNameLst>
                                          <p:attrName>ppt_y</p:attrName>
                                        </p:attrNameLst>
                                      </p:cBhvr>
                                      <p:tavLst>
                                        <p:tav tm="0">
                                          <p:val>
                                            <p:strVal val="#ppt_y+.1"/>
                                          </p:val>
                                        </p:tav>
                                        <p:tav tm="100000">
                                          <p:val>
                                            <p:strVal val="#ppt_y"/>
                                          </p:val>
                                        </p:tav>
                                      </p:tavLst>
                                    </p:anim>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43"/>
                                        </p:tgtEl>
                                        <p:attrNameLst>
                                          <p:attrName>style.visibility</p:attrName>
                                        </p:attrNameLst>
                                      </p:cBhvr>
                                      <p:to>
                                        <p:strVal val="visible"/>
                                      </p:to>
                                    </p:set>
                                    <p:animEffect filter="fade" transition="in">
                                      <p:cBhvr>
                                        <p:cTn dur="500" id="27"/>
                                        <p:tgtEl>
                                          <p:spTgt spid="43"/>
                                        </p:tgtEl>
                                      </p:cBhvr>
                                    </p:animEffect>
                                  </p:childTnLst>
                                </p:cTn>
                              </p:par>
                              <p:par>
                                <p:cTn fill="hold" id="28" nodeType="withEffect" presetClass="entr" presetID="10" presetSubtype="0">
                                  <p:stCondLst>
                                    <p:cond delay="0"/>
                                  </p:stCondLst>
                                  <p:childTnLst>
                                    <p:set>
                                      <p:cBhvr>
                                        <p:cTn dur="1" fill="hold" id="29">
                                          <p:stCondLst>
                                            <p:cond delay="0"/>
                                          </p:stCondLst>
                                        </p:cTn>
                                        <p:tgtEl>
                                          <p:spTgt spid="38"/>
                                        </p:tgtEl>
                                        <p:attrNameLst>
                                          <p:attrName>style.visibility</p:attrName>
                                        </p:attrNameLst>
                                      </p:cBhvr>
                                      <p:to>
                                        <p:strVal val="visible"/>
                                      </p:to>
                                    </p:set>
                                    <p:animEffect filter="fade" transition="in">
                                      <p:cBhvr>
                                        <p:cTn dur="500" id="30"/>
                                        <p:tgtEl>
                                          <p:spTgt spid="38"/>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10" presetSubtype="0">
                                  <p:stCondLst>
                                    <p:cond delay="0"/>
                                  </p:stCondLst>
                                  <p:childTnLst>
                                    <p:set>
                                      <p:cBhvr>
                                        <p:cTn dur="1" fill="hold" id="34">
                                          <p:stCondLst>
                                            <p:cond delay="0"/>
                                          </p:stCondLst>
                                        </p:cTn>
                                        <p:tgtEl>
                                          <p:spTgt spid="40"/>
                                        </p:tgtEl>
                                        <p:attrNameLst>
                                          <p:attrName>style.visibility</p:attrName>
                                        </p:attrNameLst>
                                      </p:cBhvr>
                                      <p:to>
                                        <p:strVal val="visible"/>
                                      </p:to>
                                    </p:set>
                                    <p:animEffect filter="fade" transition="in">
                                      <p:cBhvr>
                                        <p:cTn dur="500" id="35"/>
                                        <p:tgtEl>
                                          <p:spTgt spid="40"/>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42" presetSubtype="0">
                                  <p:stCondLst>
                                    <p:cond delay="0"/>
                                  </p:stCondLst>
                                  <p:childTnLst>
                                    <p:set>
                                      <p:cBhvr>
                                        <p:cTn dur="1" fill="hold" id="39">
                                          <p:stCondLst>
                                            <p:cond delay="0"/>
                                          </p:stCondLst>
                                        </p:cTn>
                                        <p:tgtEl>
                                          <p:spTgt spid="41"/>
                                        </p:tgtEl>
                                        <p:attrNameLst>
                                          <p:attrName>style.visibility</p:attrName>
                                        </p:attrNameLst>
                                      </p:cBhvr>
                                      <p:to>
                                        <p:strVal val="visible"/>
                                      </p:to>
                                    </p:set>
                                    <p:animEffect filter="fade" transition="in">
                                      <p:cBhvr>
                                        <p:cTn dur="1000" id="40"/>
                                        <p:tgtEl>
                                          <p:spTgt spid="41"/>
                                        </p:tgtEl>
                                      </p:cBhvr>
                                    </p:animEffect>
                                    <p:anim calcmode="lin" valueType="num">
                                      <p:cBhvr>
                                        <p:cTn dur="1000" fill="hold" id="41"/>
                                        <p:tgtEl>
                                          <p:spTgt spid="41"/>
                                        </p:tgtEl>
                                        <p:attrNameLst>
                                          <p:attrName>ppt_x</p:attrName>
                                        </p:attrNameLst>
                                      </p:cBhvr>
                                      <p:tavLst>
                                        <p:tav tm="0">
                                          <p:val>
                                            <p:strVal val="#ppt_x"/>
                                          </p:val>
                                        </p:tav>
                                        <p:tav tm="100000">
                                          <p:val>
                                            <p:strVal val="#ppt_x"/>
                                          </p:val>
                                        </p:tav>
                                      </p:tavLst>
                                    </p:anim>
                                    <p:anim calcmode="lin" valueType="num">
                                      <p:cBhvr>
                                        <p:cTn dur="1000" fill="hold" id="42"/>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43"/>
      <p:bldP grpId="0" spid="4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1-2 天使投资</a:t>
            </a:r>
          </a:p>
        </p:txBody>
      </p:sp>
      <p:pic>
        <p:nvPicPr>
          <p:cNvPr id="4" name="图片 3">
            <a:extLst>
              <a:ext uri="{FF2B5EF4-FFF2-40B4-BE49-F238E27FC236}">
                <a16:creationId xmlns:a16="http://schemas.microsoft.com/office/drawing/2014/main" id="{59AAD5F0-41B5-4BC8-817A-D32B6E1AD86D}"/>
              </a:ext>
            </a:extLst>
          </p:cNvPr>
          <p:cNvPicPr>
            <a:picLocks noChangeAspect="1"/>
          </p:cNvPicPr>
          <p:nvPr/>
        </p:nvPicPr>
        <p:blipFill>
          <a:blip r:embed="rId2">
            <a:extLst>
              <a:ext uri="{28A0092B-C50C-407E-A947-70E740481C1C}">
                <a14:useLocalDpi val="0"/>
              </a:ext>
            </a:extLst>
          </a:blip>
          <a:stretch>
            <a:fillRect/>
          </a:stretch>
        </p:blipFill>
        <p:spPr>
          <a:xfrm>
            <a:off x="1214856" y="2195622"/>
            <a:ext cx="4548950" cy="3032633"/>
          </a:xfrm>
          <a:prstGeom prst="round2DiagRect">
            <a:avLst>
              <a:gd fmla="val 16667" name="adj1"/>
              <a:gd fmla="val 0" name="adj2"/>
            </a:avLst>
          </a:prstGeom>
          <a:ln cap="sq" w="88900">
            <a:solidFill>
              <a:srgbClr val="FFFFFF"/>
            </a:solidFill>
            <a:miter lim="800000"/>
          </a:ln>
          <a:effectLst>
            <a:outerShdw algn="tl" blurRad="254000" rotWithShape="0">
              <a:srgbClr val="000000">
                <a:alpha val="43000"/>
              </a:srgbClr>
            </a:outerShdw>
          </a:effectLst>
        </p:spPr>
      </p:pic>
      <p:sp>
        <p:nvSpPr>
          <p:cNvPr id="18" name="TextBox 7">
            <a:extLst>
              <a:ext uri="{FF2B5EF4-FFF2-40B4-BE49-F238E27FC236}">
                <a16:creationId xmlns:a16="http://schemas.microsoft.com/office/drawing/2014/main" id="{866895E4-3E17-42F0-8254-8C1F8EA1A021}"/>
              </a:ext>
            </a:extLst>
          </p:cNvPr>
          <p:cNvSpPr>
            <a:spLocks noChangeArrowheads="1"/>
          </p:cNvSpPr>
          <p:nvPr/>
        </p:nvSpPr>
        <p:spPr bwMode="auto">
          <a:xfrm>
            <a:off x="6428196" y="2127425"/>
            <a:ext cx="4853517" cy="35058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buFont charset="2" panose="05020102010507070707" pitchFamily="18" typeface="Wingdings 2"/>
              <a:buNone/>
            </a:pPr>
            <a:r>
              <a:rPr altLang="zh-CN" lang="en-US" sz="1867">
                <a:latin typeface="+mn-lt"/>
                <a:ea typeface="+mn-ea"/>
                <a:cs typeface="+mn-ea"/>
                <a:sym typeface="+mn-lt"/>
              </a:rPr>
              <a:t>      “天使投资”起源于纽约百老汇的演出，原指富有的个人出资，以帮助一些具有社会意义的文艺演出，后来被运用到经济领域。</a:t>
            </a:r>
          </a:p>
          <a:p>
            <a:pPr eaLnBrk="1" hangingPunct="1">
              <a:lnSpc>
                <a:spcPct val="200000"/>
              </a:lnSpc>
              <a:buFont charset="2" panose="05020102010507070707" pitchFamily="18" typeface="Wingdings 2"/>
              <a:buNone/>
            </a:pPr>
            <a:r>
              <a:rPr altLang="zh-CN" lang="en-US" sz="1867">
                <a:latin typeface="+mn-lt"/>
                <a:ea typeface="+mn-ea"/>
                <a:cs typeface="+mn-ea"/>
                <a:sym typeface="+mn-lt"/>
              </a:rPr>
              <a:t>        天使投资：是自由投资者对有创意的创业项目或小型初创企业进行的一次性的前期投资，是一种非组织化的创业投资形式。</a:t>
            </a:r>
          </a:p>
        </p:txBody>
      </p:sp>
      <p:sp>
        <p:nvSpPr>
          <p:cNvPr id="19" name="矩形 3">
            <a:extLst>
              <a:ext uri="{FF2B5EF4-FFF2-40B4-BE49-F238E27FC236}">
                <a16:creationId xmlns:a16="http://schemas.microsoft.com/office/drawing/2014/main" id="{4173D066-61D8-4298-8324-047686A4985F}"/>
              </a:ext>
            </a:extLst>
          </p:cNvPr>
          <p:cNvSpPr>
            <a:spLocks noChangeArrowheads="1"/>
          </p:cNvSpPr>
          <p:nvPr/>
        </p:nvSpPr>
        <p:spPr bwMode="auto">
          <a:xfrm>
            <a:off x="6465854" y="1604205"/>
            <a:ext cx="17068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2800">
                <a:solidFill>
                  <a:srgbClr val="F8C714"/>
                </a:solidFill>
                <a:latin typeface="+mn-lt"/>
                <a:ea typeface="+mn-ea"/>
                <a:cs typeface="+mn-ea"/>
                <a:sym typeface="+mn-lt"/>
              </a:rPr>
              <a:t>天使投资:</a:t>
            </a:r>
          </a:p>
        </p:txBody>
      </p:sp>
    </p:spTree>
    <p:custDataLst>
      <p:tags r:id="rId3"/>
    </p:custDataLst>
    <p:extLst>
      <p:ext uri="{BB962C8B-B14F-4D97-AF65-F5344CB8AC3E}">
        <p14:creationId val="4028822135"/>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1"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000" fill="hold" id="7"/>
                                        <p:tgtEl>
                                          <p:spTgt spid="4"/>
                                        </p:tgtEl>
                                        <p:attrNameLst>
                                          <p:attrName>ppt_w</p:attrName>
                                        </p:attrNameLst>
                                      </p:cBhvr>
                                      <p:tavLst>
                                        <p:tav tm="0">
                                          <p:val>
                                            <p:fltVal val="0"/>
                                          </p:val>
                                        </p:tav>
                                        <p:tav tm="100000">
                                          <p:val>
                                            <p:strVal val="#ppt_w"/>
                                          </p:val>
                                        </p:tav>
                                      </p:tavLst>
                                    </p:anim>
                                    <p:anim calcmode="lin" valueType="num">
                                      <p:cBhvr>
                                        <p:cTn dur="1000" fill="hold" id="8"/>
                                        <p:tgtEl>
                                          <p:spTgt spid="4"/>
                                        </p:tgtEl>
                                        <p:attrNameLst>
                                          <p:attrName>ppt_h</p:attrName>
                                        </p:attrNameLst>
                                      </p:cBhvr>
                                      <p:tavLst>
                                        <p:tav tm="0">
                                          <p:val>
                                            <p:fltVal val="0"/>
                                          </p:val>
                                        </p:tav>
                                        <p:tav tm="100000">
                                          <p:val>
                                            <p:strVal val="#ppt_h"/>
                                          </p:val>
                                        </p:tav>
                                      </p:tavLst>
                                    </p:anim>
                                    <p:anim calcmode="lin" valueType="num">
                                      <p:cBhvr>
                                        <p:cTn dur="1000" fill="hold" id="9"/>
                                        <p:tgtEl>
                                          <p:spTgt spid="4"/>
                                        </p:tgtEl>
                                        <p:attrNameLst>
                                          <p:attrName>style.rotation</p:attrName>
                                        </p:attrNameLst>
                                      </p:cBhvr>
                                      <p:tavLst>
                                        <p:tav tm="0">
                                          <p:val>
                                            <p:fltVal val="90"/>
                                          </p:val>
                                        </p:tav>
                                        <p:tav tm="100000">
                                          <p:val>
                                            <p:fltVal val="0"/>
                                          </p:val>
                                        </p:tav>
                                      </p:tavLst>
                                    </p:anim>
                                    <p:animEffect filter="fade" transition="in">
                                      <p:cBhvr>
                                        <p:cTn dur="1000" id="10"/>
                                        <p:tgtEl>
                                          <p:spTgt spid="4"/>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10" presetSubtype="0">
                                  <p:stCondLst>
                                    <p:cond delay="0"/>
                                  </p:stCondLst>
                                  <p:childTnLst>
                                    <p:set>
                                      <p:cBhvr>
                                        <p:cTn dur="1" fill="hold" id="14">
                                          <p:stCondLst>
                                            <p:cond delay="0"/>
                                          </p:stCondLst>
                                        </p:cTn>
                                        <p:tgtEl>
                                          <p:spTgt spid="19">
                                            <p:txEl>
                                              <p:pRg end="0" st="0"/>
                                            </p:txEl>
                                          </p:spTgt>
                                        </p:tgtEl>
                                        <p:attrNameLst>
                                          <p:attrName>style.visibility</p:attrName>
                                        </p:attrNameLst>
                                      </p:cBhvr>
                                      <p:to>
                                        <p:strVal val="visible"/>
                                      </p:to>
                                    </p:set>
                                    <p:animEffect filter="fade" transition="in">
                                      <p:cBhvr>
                                        <p:cTn dur="500" id="15"/>
                                        <p:tgtEl>
                                          <p:spTgt spid="19">
                                            <p:txEl>
                                              <p:pRg end="0" st="0"/>
                                            </p:txEl>
                                          </p:spTgt>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2" presetSubtype="8">
                                  <p:stCondLst>
                                    <p:cond delay="0"/>
                                  </p:stCondLst>
                                  <p:childTnLst>
                                    <p:set>
                                      <p:cBhvr>
                                        <p:cTn dur="1" fill="hold" id="19">
                                          <p:stCondLst>
                                            <p:cond delay="0"/>
                                          </p:stCondLst>
                                        </p:cTn>
                                        <p:tgtEl>
                                          <p:spTgt spid="18">
                                            <p:txEl>
                                              <p:pRg end="0" st="0"/>
                                            </p:txEl>
                                          </p:spTgt>
                                        </p:tgtEl>
                                        <p:attrNameLst>
                                          <p:attrName>style.visibility</p:attrName>
                                        </p:attrNameLst>
                                      </p:cBhvr>
                                      <p:to>
                                        <p:strVal val="visible"/>
                                      </p:to>
                                    </p:set>
                                    <p:animEffect filter="wipe(left)" transition="in">
                                      <p:cBhvr>
                                        <p:cTn dur="500" id="20"/>
                                        <p:tgtEl>
                                          <p:spTgt spid="18">
                                            <p:txEl>
                                              <p:pRg end="0" st="0"/>
                                            </p:txEl>
                                          </p:spTgt>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2" presetSubtype="8">
                                  <p:stCondLst>
                                    <p:cond delay="0"/>
                                  </p:stCondLst>
                                  <p:childTnLst>
                                    <p:set>
                                      <p:cBhvr>
                                        <p:cTn dur="1" fill="hold" id="24">
                                          <p:stCondLst>
                                            <p:cond delay="0"/>
                                          </p:stCondLst>
                                        </p:cTn>
                                        <p:tgtEl>
                                          <p:spTgt spid="18">
                                            <p:txEl>
                                              <p:pRg end="1" st="1"/>
                                            </p:txEl>
                                          </p:spTgt>
                                        </p:tgtEl>
                                        <p:attrNameLst>
                                          <p:attrName>style.visibility</p:attrName>
                                        </p:attrNameLst>
                                      </p:cBhvr>
                                      <p:to>
                                        <p:strVal val="visible"/>
                                      </p:to>
                                    </p:set>
                                    <p:animEffect filter="wipe(left)" transition="in">
                                      <p:cBhvr>
                                        <p:cTn dur="500" id="25"/>
                                        <p:tgtEl>
                                          <p:spTgt spid="18">
                                            <p:txEl>
                                              <p:pRg end="1" st="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1-2 天使投资</a:t>
            </a:r>
          </a:p>
        </p:txBody>
      </p:sp>
      <p:grpSp>
        <p:nvGrpSpPr>
          <p:cNvPr id="10" name="组合 9">
            <a:extLst>
              <a:ext uri="{FF2B5EF4-FFF2-40B4-BE49-F238E27FC236}">
                <a16:creationId xmlns:a16="http://schemas.microsoft.com/office/drawing/2014/main" id="{A4B7BE1A-6A54-499A-8430-51BBB631B59A}"/>
              </a:ext>
            </a:extLst>
          </p:cNvPr>
          <p:cNvGrpSpPr/>
          <p:nvPr/>
        </p:nvGrpSpPr>
        <p:grpSpPr>
          <a:xfrm>
            <a:off x="1877945" y="1972338"/>
            <a:ext cx="8434455" cy="1145190"/>
            <a:chOff x="2131945" y="1972338"/>
            <a:chExt cx="8434455" cy="1145190"/>
          </a:xfrm>
        </p:grpSpPr>
        <p:sp>
          <p:nvSpPr>
            <p:cNvPr id="3" name="矩形: 圆角 2">
              <a:extLst>
                <a:ext uri="{FF2B5EF4-FFF2-40B4-BE49-F238E27FC236}">
                  <a16:creationId xmlns:a16="http://schemas.microsoft.com/office/drawing/2014/main" id="{C963AEC4-4356-40C1-8AC9-05657700F58A}"/>
                </a:ext>
              </a:extLst>
            </p:cNvPr>
            <p:cNvSpPr/>
            <p:nvPr/>
          </p:nvSpPr>
          <p:spPr>
            <a:xfrm>
              <a:off x="2131945" y="1972338"/>
              <a:ext cx="1938670" cy="1136622"/>
            </a:xfrm>
            <a:prstGeom prst="roundRect">
              <a:avLst/>
            </a:prstGeom>
            <a:solidFill>
              <a:srgbClr val="6FBCB4"/>
            </a:solidFill>
            <a:ln w="28575">
              <a:solidFill>
                <a:srgbClr val="6FBCB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  </a:t>
              </a:r>
            </a:p>
          </p:txBody>
        </p:sp>
        <p:sp>
          <p:nvSpPr>
            <p:cNvPr id="5" name="矩形: 圆角 4">
              <a:extLst>
                <a:ext uri="{FF2B5EF4-FFF2-40B4-BE49-F238E27FC236}">
                  <a16:creationId xmlns:a16="http://schemas.microsoft.com/office/drawing/2014/main" id="{A427A75E-F4D4-4F5D-867B-03160727C729}"/>
                </a:ext>
              </a:extLst>
            </p:cNvPr>
            <p:cNvSpPr/>
            <p:nvPr/>
          </p:nvSpPr>
          <p:spPr>
            <a:xfrm>
              <a:off x="4521200" y="1980906"/>
              <a:ext cx="6045200" cy="1136622"/>
            </a:xfrm>
            <a:prstGeom prst="roundRect">
              <a:avLst/>
            </a:prstGeom>
            <a:noFill/>
            <a:ln w="28575">
              <a:solidFill>
                <a:srgbClr val="6FBCB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文本框 12">
              <a:extLst>
                <a:ext uri="{FF2B5EF4-FFF2-40B4-BE49-F238E27FC236}">
                  <a16:creationId xmlns:a16="http://schemas.microsoft.com/office/drawing/2014/main" id="{05BF99F6-717F-4B08-B006-3895D5DB35C5}"/>
                </a:ext>
              </a:extLst>
            </p:cNvPr>
            <p:cNvSpPr txBox="1"/>
            <p:nvPr/>
          </p:nvSpPr>
          <p:spPr>
            <a:xfrm>
              <a:off x="2262727" y="2133718"/>
              <a:ext cx="1839787" cy="822960"/>
            </a:xfrm>
            <a:prstGeom prst="rect">
              <a:avLst/>
            </a:prstGeom>
            <a:noFill/>
          </p:spPr>
          <p:txBody>
            <a:bodyPr wrap="square">
              <a:spAutoFit/>
            </a:bodyPr>
            <a:lstStyle/>
            <a:p>
              <a:r>
                <a:rPr altLang="en-US" b="1" lang="zh-CN" sz="2400">
                  <a:solidFill>
                    <a:schemeClr val="bg1"/>
                  </a:solidFill>
                  <a:cs typeface="+mn-ea"/>
                  <a:sym typeface="+mn-lt"/>
                </a:rPr>
                <a:t>天使投资人的类型 </a:t>
              </a:r>
            </a:p>
          </p:txBody>
        </p:sp>
        <p:sp>
          <p:nvSpPr>
            <p:cNvPr id="15" name="文本框 14">
              <a:extLst>
                <a:ext uri="{FF2B5EF4-FFF2-40B4-BE49-F238E27FC236}">
                  <a16:creationId xmlns:a16="http://schemas.microsoft.com/office/drawing/2014/main" id="{BEBA15AB-5406-4E0C-98F2-4AE413C93FEB}"/>
                </a:ext>
              </a:extLst>
            </p:cNvPr>
            <p:cNvSpPr txBox="1"/>
            <p:nvPr/>
          </p:nvSpPr>
          <p:spPr>
            <a:xfrm>
              <a:off x="4654461" y="2379939"/>
              <a:ext cx="4672419" cy="335280"/>
            </a:xfrm>
            <a:prstGeom prst="rect">
              <a:avLst/>
            </a:prstGeom>
            <a:noFill/>
          </p:spPr>
          <p:txBody>
            <a:bodyPr wrap="square">
              <a:spAutoFit/>
            </a:bodyPr>
            <a:lstStyle/>
            <a:p>
              <a:pPr eaLnBrk="1" hangingPunct="1"/>
              <a:r>
                <a:rPr altLang="en-US" lang="zh-CN" sz="1600">
                  <a:solidFill>
                    <a:schemeClr val="tx1">
                      <a:lumMod val="65000"/>
                      <a:lumOff val="35000"/>
                    </a:schemeClr>
                  </a:solidFill>
                  <a:cs typeface="+mn-ea"/>
                  <a:sym typeface="+mn-lt"/>
                </a:rPr>
                <a:t>创业成功者；某一行业的专家</a:t>
              </a:r>
            </a:p>
          </p:txBody>
        </p:sp>
      </p:grpSp>
      <p:grpSp>
        <p:nvGrpSpPr>
          <p:cNvPr id="20" name="组合 19">
            <a:extLst>
              <a:ext uri="{FF2B5EF4-FFF2-40B4-BE49-F238E27FC236}">
                <a16:creationId xmlns:a16="http://schemas.microsoft.com/office/drawing/2014/main" id="{EFB682BC-E911-459D-97E5-2BF5943842A3}"/>
              </a:ext>
            </a:extLst>
          </p:cNvPr>
          <p:cNvGrpSpPr/>
          <p:nvPr/>
        </p:nvGrpSpPr>
        <p:grpSpPr>
          <a:xfrm>
            <a:off x="1877945" y="3740473"/>
            <a:ext cx="8434455" cy="1695132"/>
            <a:chOff x="2131945" y="1972338"/>
            <a:chExt cx="8434455" cy="1695132"/>
          </a:xfrm>
        </p:grpSpPr>
        <p:sp>
          <p:nvSpPr>
            <p:cNvPr id="21" name="矩形: 圆角 20">
              <a:extLst>
                <a:ext uri="{FF2B5EF4-FFF2-40B4-BE49-F238E27FC236}">
                  <a16:creationId xmlns:a16="http://schemas.microsoft.com/office/drawing/2014/main" id="{AF35A0AA-B4E3-4CCC-A1E6-5E3FC5B47C2D}"/>
                </a:ext>
              </a:extLst>
            </p:cNvPr>
            <p:cNvSpPr/>
            <p:nvPr/>
          </p:nvSpPr>
          <p:spPr>
            <a:xfrm>
              <a:off x="2131945" y="1972338"/>
              <a:ext cx="1938670" cy="1136622"/>
            </a:xfrm>
            <a:prstGeom prst="roundRect">
              <a:avLst/>
            </a:prstGeom>
            <a:solidFill>
              <a:srgbClr val="6FBCB4"/>
            </a:solidFill>
            <a:ln w="28575">
              <a:solidFill>
                <a:srgbClr val="6FBCB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  </a:t>
              </a:r>
            </a:p>
          </p:txBody>
        </p:sp>
        <p:sp>
          <p:nvSpPr>
            <p:cNvPr id="22" name="矩形: 圆角 21">
              <a:extLst>
                <a:ext uri="{FF2B5EF4-FFF2-40B4-BE49-F238E27FC236}">
                  <a16:creationId xmlns:a16="http://schemas.microsoft.com/office/drawing/2014/main" id="{927392DF-B254-4A77-A1E4-50B614056DE9}"/>
                </a:ext>
              </a:extLst>
            </p:cNvPr>
            <p:cNvSpPr/>
            <p:nvPr/>
          </p:nvSpPr>
          <p:spPr>
            <a:xfrm>
              <a:off x="4521200" y="1980906"/>
              <a:ext cx="6045200" cy="1686564"/>
            </a:xfrm>
            <a:prstGeom prst="roundRect">
              <a:avLst/>
            </a:prstGeom>
            <a:noFill/>
            <a:ln w="28575">
              <a:solidFill>
                <a:srgbClr val="6FBCB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文本框 22">
              <a:extLst>
                <a:ext uri="{FF2B5EF4-FFF2-40B4-BE49-F238E27FC236}">
                  <a16:creationId xmlns:a16="http://schemas.microsoft.com/office/drawing/2014/main" id="{179FEC1A-3066-432E-A349-B3CFB616A34A}"/>
                </a:ext>
              </a:extLst>
            </p:cNvPr>
            <p:cNvSpPr txBox="1"/>
            <p:nvPr/>
          </p:nvSpPr>
          <p:spPr>
            <a:xfrm>
              <a:off x="2262727" y="2133718"/>
              <a:ext cx="1839787" cy="822960"/>
            </a:xfrm>
            <a:prstGeom prst="rect">
              <a:avLst/>
            </a:prstGeom>
            <a:noFill/>
          </p:spPr>
          <p:txBody>
            <a:bodyPr wrap="square">
              <a:spAutoFit/>
            </a:bodyPr>
            <a:lstStyle/>
            <a:p>
              <a:r>
                <a:rPr altLang="en-US" b="1" lang="zh-CN" sz="2400">
                  <a:solidFill>
                    <a:schemeClr val="bg1"/>
                  </a:solidFill>
                  <a:cs typeface="+mn-ea"/>
                  <a:sym typeface="+mn-lt"/>
                </a:rPr>
                <a:t>天使投资的特征 </a:t>
              </a:r>
            </a:p>
          </p:txBody>
        </p:sp>
        <p:sp>
          <p:nvSpPr>
            <p:cNvPr id="24" name="文本框 23">
              <a:extLst>
                <a:ext uri="{FF2B5EF4-FFF2-40B4-BE49-F238E27FC236}">
                  <a16:creationId xmlns:a16="http://schemas.microsoft.com/office/drawing/2014/main" id="{2D5E0DDF-82C9-4BC2-B699-7502F1D24098}"/>
                </a:ext>
              </a:extLst>
            </p:cNvPr>
            <p:cNvSpPr txBox="1"/>
            <p:nvPr/>
          </p:nvSpPr>
          <p:spPr>
            <a:xfrm>
              <a:off x="4654460" y="2318248"/>
              <a:ext cx="5810339" cy="1066800"/>
            </a:xfrm>
            <a:prstGeom prst="rect">
              <a:avLst/>
            </a:prstGeom>
            <a:noFill/>
          </p:spPr>
          <p:txBody>
            <a:bodyPr wrap="square">
              <a:spAutoFit/>
            </a:bodyPr>
            <a:lstStyle/>
            <a:p>
              <a:pPr eaLnBrk="1" hangingPunct="1" indent="-342900" marL="342900">
                <a:lnSpc>
                  <a:spcPct val="200000"/>
                </a:lnSpc>
                <a:buFont charset="2" panose="05000000000000000000" pitchFamily="2" typeface="Wingdings"/>
                <a:buChar char="l"/>
              </a:pPr>
              <a:r>
                <a:rPr altLang="en-US" lang="zh-CN" sz="1600">
                  <a:solidFill>
                    <a:schemeClr val="tx1">
                      <a:lumMod val="65000"/>
                      <a:lumOff val="35000"/>
                    </a:schemeClr>
                  </a:solidFill>
                  <a:cs typeface="+mn-ea"/>
                  <a:sym typeface="+mn-lt"/>
                </a:rPr>
                <a:t>不仅提供现金，还提供专业知识和社会资源方面的支持。</a:t>
              </a:r>
            </a:p>
            <a:p>
              <a:pPr eaLnBrk="1" hangingPunct="1" indent="-342900" marL="342900">
                <a:lnSpc>
                  <a:spcPct val="200000"/>
                </a:lnSpc>
                <a:buFont charset="2" panose="05000000000000000000" pitchFamily="2" typeface="Wingdings"/>
                <a:buChar char="l"/>
              </a:pPr>
              <a:r>
                <a:rPr altLang="en-US" lang="zh-CN" sz="1600">
                  <a:solidFill>
                    <a:schemeClr val="tx1">
                      <a:lumMod val="65000"/>
                      <a:lumOff val="35000"/>
                    </a:schemeClr>
                  </a:solidFill>
                  <a:cs typeface="+mn-ea"/>
                  <a:sym typeface="+mn-lt"/>
                </a:rPr>
                <a:t>投资程序简单，短时期内资金就可到位。</a:t>
              </a:r>
            </a:p>
          </p:txBody>
        </p:sp>
      </p:grpSp>
    </p:spTree>
    <p:custDataLst>
      <p:tags r:id="rId2"/>
    </p:custDataLst>
    <p:extLst>
      <p:ext uri="{BB962C8B-B14F-4D97-AF65-F5344CB8AC3E}">
        <p14:creationId val="130878010"/>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20"/>
                                        </p:tgtEl>
                                        <p:attrNameLst>
                                          <p:attrName>style.visibility</p:attrName>
                                        </p:attrNameLst>
                                      </p:cBhvr>
                                      <p:to>
                                        <p:strVal val="visible"/>
                                      </p:to>
                                    </p:set>
                                    <p:animEffect filter="fade" transition="in">
                                      <p:cBhvr>
                                        <p:cTn dur="500" id="1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1-3 银行贷款</a:t>
            </a:r>
          </a:p>
        </p:txBody>
      </p:sp>
      <p:sp>
        <p:nvSpPr>
          <p:cNvPr id="18" name="文本框 17">
            <a:extLst>
              <a:ext uri="{FF2B5EF4-FFF2-40B4-BE49-F238E27FC236}">
                <a16:creationId xmlns:a16="http://schemas.microsoft.com/office/drawing/2014/main" id="{D3DDD0CA-C32A-4F72-B80D-E36DF9E17E14}"/>
              </a:ext>
            </a:extLst>
          </p:cNvPr>
          <p:cNvSpPr txBox="1"/>
          <p:nvPr/>
        </p:nvSpPr>
        <p:spPr>
          <a:xfrm>
            <a:off x="1513840" y="1797782"/>
            <a:ext cx="4500880" cy="1798320"/>
          </a:xfrm>
          <a:prstGeom prst="rect">
            <a:avLst/>
          </a:prstGeom>
          <a:noFill/>
        </p:spPr>
        <p:txBody>
          <a:bodyPr wrap="square">
            <a:spAutoFit/>
          </a:bodyPr>
          <a:lstStyle/>
          <a:p>
            <a:pPr eaLnBrk="1" hangingPunct="1"/>
            <a:r>
              <a:rPr altLang="en-US" b="1" lang="zh-CN" sz="2800">
                <a:solidFill>
                  <a:srgbClr val="F8C714"/>
                </a:solidFill>
                <a:cs typeface="+mn-ea"/>
                <a:sym typeface="+mn-lt"/>
              </a:rPr>
              <a:t>★抵押贷款：</a:t>
            </a:r>
          </a:p>
          <a:p>
            <a:pPr eaLnBrk="1" hangingPunct="1"/>
            <a:r>
              <a:rPr altLang="en-US" b="1" lang="zh-CN" sz="2800">
                <a:solidFill>
                  <a:srgbClr val="F8C714"/>
                </a:solidFill>
                <a:cs typeface="+mn-ea"/>
                <a:sym typeface="+mn-lt"/>
              </a:rPr>
              <a:t>    借款人以其所拥有的财产作抵押，作为担保以获得银行贷款的借款方式。</a:t>
            </a:r>
          </a:p>
        </p:txBody>
      </p:sp>
      <p:cxnSp>
        <p:nvCxnSpPr>
          <p:cNvPr id="9" name="直接连接符 8">
            <a:extLst>
              <a:ext uri="{FF2B5EF4-FFF2-40B4-BE49-F238E27FC236}">
                <a16:creationId xmlns:a16="http://schemas.microsoft.com/office/drawing/2014/main" id="{C56B2F5D-BC21-4D52-A4F5-AA43BB8D7FE2}"/>
              </a:ext>
            </a:extLst>
          </p:cNvPr>
          <p:cNvCxnSpPr/>
          <p:nvPr/>
        </p:nvCxnSpPr>
        <p:spPr>
          <a:xfrm>
            <a:off x="1371600" y="3515360"/>
            <a:ext cx="4988560" cy="0"/>
          </a:xfrm>
          <a:prstGeom prst="line">
            <a:avLst/>
          </a:prstGeom>
          <a:ln w="19050">
            <a:solidFill>
              <a:srgbClr val="6FBCB4"/>
            </a:solidFill>
            <a:prstDash val="dash"/>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23A66AEB-5E3B-4C92-A021-E58349F4EBBA}"/>
              </a:ext>
            </a:extLst>
          </p:cNvPr>
          <p:cNvSpPr txBox="1"/>
          <p:nvPr/>
        </p:nvSpPr>
        <p:spPr>
          <a:xfrm>
            <a:off x="1513839" y="3579527"/>
            <a:ext cx="4878220" cy="2651761"/>
          </a:xfrm>
          <a:prstGeom prst="rect">
            <a:avLst/>
          </a:prstGeom>
          <a:noFill/>
        </p:spPr>
        <p:txBody>
          <a:bodyPr wrap="square">
            <a:spAutoFit/>
          </a:bodyPr>
          <a:lstStyle/>
          <a:p>
            <a:pPr eaLnBrk="1" hangingPunct="1"/>
            <a:r>
              <a:rPr altLang="en-US" b="1" lang="zh-CN" sz="2800">
                <a:solidFill>
                  <a:srgbClr val="F8C714"/>
                </a:solidFill>
                <a:cs typeface="+mn-ea"/>
                <a:sym typeface="+mn-lt"/>
              </a:rPr>
              <a:t>★抵押贷款的方式：</a:t>
            </a:r>
          </a:p>
          <a:p>
            <a:pPr eaLnBrk="1" hangingPunct="1"/>
            <a:r>
              <a:rPr altLang="en-US" b="1" lang="zh-CN" sz="2800">
                <a:solidFill>
                  <a:srgbClr val="F8C714"/>
                </a:solidFill>
                <a:cs typeface="+mn-ea"/>
                <a:sym typeface="+mn-lt"/>
              </a:rPr>
              <a:t>不动产抵押贷款：土地、房屋</a:t>
            </a:r>
          </a:p>
          <a:p>
            <a:pPr eaLnBrk="1" hangingPunct="1"/>
            <a:r>
              <a:rPr altLang="en-US" b="1" lang="zh-CN" sz="2800">
                <a:solidFill>
                  <a:srgbClr val="F8C714"/>
                </a:solidFill>
                <a:cs typeface="+mn-ea"/>
                <a:sym typeface="+mn-lt"/>
              </a:rPr>
              <a:t>动产抵押贷款：股票、国债、企业债券以及金银珠宝首饰</a:t>
            </a:r>
          </a:p>
          <a:p>
            <a:pPr eaLnBrk="1" hangingPunct="1"/>
            <a:r>
              <a:rPr altLang="en-US" b="1" lang="zh-CN" sz="2800">
                <a:solidFill>
                  <a:srgbClr val="F8C714"/>
                </a:solidFill>
                <a:cs typeface="+mn-ea"/>
                <a:sym typeface="+mn-lt"/>
              </a:rPr>
              <a:t>无形资产抵押贷款：专利权、著作权</a:t>
            </a:r>
          </a:p>
        </p:txBody>
      </p:sp>
      <p:sp>
        <p:nvSpPr>
          <p:cNvPr id="26" name="statistics_87578">
            <a:extLst>
              <a:ext uri="{FF2B5EF4-FFF2-40B4-BE49-F238E27FC236}">
                <a16:creationId xmlns:a16="http://schemas.microsoft.com/office/drawing/2014/main" id="{72D32131-0A5F-4E57-8FA3-854A0C32B687}"/>
              </a:ext>
            </a:extLst>
          </p:cNvPr>
          <p:cNvSpPr/>
          <p:nvPr/>
        </p:nvSpPr>
        <p:spPr>
          <a:xfrm>
            <a:off x="7350762" y="1845752"/>
            <a:ext cx="3464320" cy="3467550"/>
          </a:xfrm>
          <a:custGeom>
            <a:gdLst>
              <a:gd fmla="*/ 30698 w 606862" name="connsiteX0"/>
              <a:gd fmla="*/ 546106 h 607427" name="connsiteY0"/>
              <a:gd fmla="*/ 576164 w 606862" name="connsiteX1"/>
              <a:gd fmla="*/ 546106 h 607427" name="connsiteY1"/>
              <a:gd fmla="*/ 606862 w 606862" name="connsiteX2"/>
              <a:gd fmla="*/ 576767 h 607427" name="connsiteY2"/>
              <a:gd fmla="*/ 576164 w 606862" name="connsiteX3"/>
              <a:gd fmla="*/ 607427 h 607427" name="connsiteY3"/>
              <a:gd fmla="*/ 30698 w 606862" name="connsiteX4"/>
              <a:gd fmla="*/ 607427 h 607427" name="connsiteY4"/>
              <a:gd fmla="*/ 0 w 606862" name="connsiteX5"/>
              <a:gd fmla="*/ 576767 h 607427" name="connsiteY5"/>
              <a:gd fmla="*/ 30698 w 606862" name="connsiteX6"/>
              <a:gd fmla="*/ 546106 h 607427" name="connsiteY6"/>
              <a:gd fmla="*/ 198504 w 606862" name="connsiteX7"/>
              <a:gd fmla="*/ 351416 h 607427" name="connsiteY7"/>
              <a:gd fmla="*/ 270873 w 606862" name="connsiteX8"/>
              <a:gd fmla="*/ 351416 h 607427" name="connsiteY8"/>
              <a:gd fmla="*/ 283319 w 606862" name="connsiteX9"/>
              <a:gd fmla="*/ 363842 h 607427" name="connsiteY9"/>
              <a:gd fmla="*/ 283319 w 606862" name="connsiteX10"/>
              <a:gd fmla="*/ 492893 h 607427" name="connsiteY10"/>
              <a:gd fmla="*/ 270873 w 606862" name="connsiteX11"/>
              <a:gd fmla="*/ 505319 h 607427" name="connsiteY11"/>
              <a:gd fmla="*/ 198504 w 606862" name="connsiteX12"/>
              <a:gd fmla="*/ 505319 h 607427" name="connsiteY12"/>
              <a:gd fmla="*/ 186151 w 606862" name="connsiteX13"/>
              <a:gd fmla="*/ 492893 h 607427" name="connsiteY13"/>
              <a:gd fmla="*/ 186151 w 606862" name="connsiteX14"/>
              <a:gd fmla="*/ 363842 h 607427" name="connsiteY14"/>
              <a:gd fmla="*/ 198504 w 606862" name="connsiteX15"/>
              <a:gd fmla="*/ 351416 h 607427" name="connsiteY15"/>
              <a:gd fmla="*/ 61066 w 606862" name="connsiteX16"/>
              <a:gd fmla="*/ 296728 h 607427" name="connsiteY16"/>
              <a:gd fmla="*/ 133435 w 606862" name="connsiteX17"/>
              <a:gd fmla="*/ 296728 h 607427" name="connsiteY17"/>
              <a:gd fmla="*/ 145788 w 606862" name="connsiteX18"/>
              <a:gd fmla="*/ 309155 h 607427" name="connsiteY18"/>
              <a:gd fmla="*/ 145788 w 606862" name="connsiteX19"/>
              <a:gd fmla="*/ 492892 h 607427" name="connsiteY19"/>
              <a:gd fmla="*/ 133435 w 606862" name="connsiteX20"/>
              <a:gd fmla="*/ 505319 h 607427" name="connsiteY20"/>
              <a:gd fmla="*/ 61066 w 606862" name="connsiteX21"/>
              <a:gd fmla="*/ 505319 h 607427" name="connsiteY21"/>
              <a:gd fmla="*/ 48620 w 606862" name="connsiteX22"/>
              <a:gd fmla="*/ 492892 h 607427" name="connsiteY22"/>
              <a:gd fmla="*/ 48620 w 606862" name="connsiteX23"/>
              <a:gd fmla="*/ 309155 h 607427" name="connsiteY23"/>
              <a:gd fmla="*/ 61066 w 606862" name="connsiteX24"/>
              <a:gd fmla="*/ 296728 h 607427" name="connsiteY24"/>
              <a:gd fmla="*/ 336059 w 606862" name="connsiteX25"/>
              <a:gd fmla="*/ 197654 h 607427" name="connsiteY25"/>
              <a:gd fmla="*/ 408428 w 606862" name="connsiteX26"/>
              <a:gd fmla="*/ 197654 h 607427" name="connsiteY26"/>
              <a:gd fmla="*/ 420781 w 606862" name="connsiteX27"/>
              <a:gd fmla="*/ 210078 h 607427" name="connsiteY27"/>
              <a:gd fmla="*/ 420781 w 606862" name="connsiteX28"/>
              <a:gd fmla="*/ 492895 h 607427" name="connsiteY28"/>
              <a:gd fmla="*/ 408428 w 606862" name="connsiteX29"/>
              <a:gd fmla="*/ 505319 h 607427" name="connsiteY29"/>
              <a:gd fmla="*/ 336059 w 606862" name="connsiteX30"/>
              <a:gd fmla="*/ 505319 h 607427" name="connsiteY30"/>
              <a:gd fmla="*/ 323613 w 606862" name="connsiteX31"/>
              <a:gd fmla="*/ 492895 h 607427" name="connsiteY31"/>
              <a:gd fmla="*/ 323613 w 606862" name="connsiteX32"/>
              <a:gd fmla="*/ 210078 h 607427" name="connsiteY32"/>
              <a:gd fmla="*/ 336059 w 606862" name="connsiteX33"/>
              <a:gd fmla="*/ 197654 h 607427" name="connsiteY33"/>
              <a:gd fmla="*/ 473498 w 606862" name="connsiteX34"/>
              <a:gd fmla="*/ 88277 h 607427" name="connsiteY34"/>
              <a:gd fmla="*/ 545960 w 606862" name="connsiteX35"/>
              <a:gd fmla="*/ 88277 h 607427" name="connsiteY35"/>
              <a:gd fmla="*/ 558313 w 606862" name="connsiteX36"/>
              <a:gd fmla="*/ 100703 h 607427" name="connsiteY36"/>
              <a:gd fmla="*/ 558313 w 606862" name="connsiteX37"/>
              <a:gd fmla="*/ 492893 h 607427" name="connsiteY37"/>
              <a:gd fmla="*/ 545960 w 606862" name="connsiteX38"/>
              <a:gd fmla="*/ 505319 h 607427" name="connsiteY38"/>
              <a:gd fmla="*/ 473498 w 606862" name="connsiteX39"/>
              <a:gd fmla="*/ 505319 h 607427" name="connsiteY39"/>
              <a:gd fmla="*/ 461145 w 606862" name="connsiteX40"/>
              <a:gd fmla="*/ 492893 h 607427" name="connsiteY40"/>
              <a:gd fmla="*/ 461145 w 606862" name="connsiteX41"/>
              <a:gd fmla="*/ 100703 h 607427" name="connsiteY41"/>
              <a:gd fmla="*/ 473498 w 606862" name="connsiteX42"/>
              <a:gd fmla="*/ 88277 h 607427" name="connsiteY42"/>
              <a:gd fmla="*/ 308658 w 606862" name="connsiteX43"/>
              <a:gd fmla="*/ 0 h 607427" name="connsiteY43"/>
              <a:gd fmla="*/ 465470 w 606862" name="connsiteX44"/>
              <a:gd fmla="*/ 276 h 607427" name="connsiteY44"/>
              <a:gd fmla="*/ 469158 w 606862" name="connsiteX45"/>
              <a:gd fmla="*/ 2577 h 607427" name="connsiteY45"/>
              <a:gd fmla="*/ 468697 w 606862" name="connsiteX46"/>
              <a:gd fmla="*/ 6903 h 607427" name="connsiteY46"/>
              <a:gd fmla="*/ 373282 w 606862" name="connsiteX47"/>
              <a:gd fmla="*/ 131166 h 607427" name="connsiteY47"/>
              <a:gd fmla="*/ 369318 w 606862" name="connsiteX48"/>
              <a:gd fmla="*/ 132455 h 607427" name="connsiteY48"/>
              <a:gd fmla="*/ 366644 w 606862" name="connsiteX49"/>
              <a:gd fmla="*/ 129141 h 607427" name="connsiteY49"/>
              <a:gd fmla="*/ 363141 w 606862" name="connsiteX50"/>
              <a:gd fmla="*/ 77411 h 607427" name="connsiteY50"/>
              <a:gd fmla="*/ 249197 w 606862" name="connsiteX51"/>
              <a:gd fmla="*/ 133467 h 607427" name="connsiteY51"/>
              <a:gd fmla="*/ 186786 w 606862" name="connsiteX52"/>
              <a:gd fmla="*/ 238308 h 607427" name="connsiteY52"/>
              <a:gd fmla="*/ 169178 w 606862" name="connsiteX53"/>
              <a:gd fmla="*/ 248249 h 607427" name="connsiteY53"/>
              <a:gd fmla="*/ 161434 w 606862" name="connsiteX54"/>
              <a:gd fmla="*/ 246776 h 607427" name="connsiteY54"/>
              <a:gd fmla="*/ 22875 w 606862" name="connsiteX55"/>
              <a:gd fmla="*/ 189708 h 607427" name="connsiteY55"/>
              <a:gd fmla="*/ 11813 w 606862" name="connsiteX56"/>
              <a:gd fmla="*/ 163014 h 607427" name="connsiteY56"/>
              <a:gd fmla="*/ 38547 w 606862" name="connsiteX57"/>
              <a:gd fmla="*/ 151969 h 607427" name="connsiteY57"/>
              <a:gd fmla="*/ 160696 w 606862" name="connsiteX58"/>
              <a:gd fmla="*/ 202226 h 607427" name="connsiteY58"/>
              <a:gd fmla="*/ 217116 w 606862" name="connsiteX59"/>
              <a:gd fmla="*/ 107326 h 607427" name="connsiteY59"/>
              <a:gd fmla="*/ 225689 w 606862" name="connsiteX60"/>
              <a:gd fmla="*/ 99410 h 607427" name="connsiteY60"/>
              <a:gd fmla="*/ 345072 w 606862" name="connsiteX61"/>
              <a:gd fmla="*/ 40777 h 607427" name="connsiteY61"/>
              <a:gd fmla="*/ 306169 w 606862" name="connsiteX62"/>
              <a:gd fmla="*/ 6443 h 607427" name="connsiteY62"/>
              <a:gd fmla="*/ 305155 w 606862" name="connsiteX63"/>
              <a:gd fmla="*/ 2393 h 607427" name="connsiteY63"/>
              <a:gd fmla="*/ 308658 w 606862" name="connsiteX64"/>
              <a:gd fmla="*/ 0 h 607427" name="connsiteY6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b="b" l="l" r="r" t="t"/>
            <a:pathLst>
              <a:path h="607427" w="606862">
                <a:moveTo>
                  <a:pt x="30698" y="546106"/>
                </a:moveTo>
                <a:lnTo>
                  <a:pt x="576164" y="546106"/>
                </a:lnTo>
                <a:cubicBezTo>
                  <a:pt x="593126" y="546106"/>
                  <a:pt x="606862" y="559825"/>
                  <a:pt x="606862" y="576767"/>
                </a:cubicBezTo>
                <a:cubicBezTo>
                  <a:pt x="606862" y="593708"/>
                  <a:pt x="593126" y="607427"/>
                  <a:pt x="576164" y="607427"/>
                </a:cubicBezTo>
                <a:lnTo>
                  <a:pt x="30698" y="607427"/>
                </a:lnTo>
                <a:cubicBezTo>
                  <a:pt x="13736" y="607427"/>
                  <a:pt x="0" y="593708"/>
                  <a:pt x="0" y="576767"/>
                </a:cubicBezTo>
                <a:cubicBezTo>
                  <a:pt x="0" y="559825"/>
                  <a:pt x="13736" y="546106"/>
                  <a:pt x="30698" y="546106"/>
                </a:cubicBezTo>
                <a:close/>
                <a:moveTo>
                  <a:pt x="198504" y="351416"/>
                </a:moveTo>
                <a:lnTo>
                  <a:pt x="270873" y="351416"/>
                </a:lnTo>
                <a:cubicBezTo>
                  <a:pt x="277788" y="351416"/>
                  <a:pt x="283319" y="357031"/>
                  <a:pt x="283319" y="363842"/>
                </a:cubicBezTo>
                <a:lnTo>
                  <a:pt x="283319" y="492893"/>
                </a:lnTo>
                <a:cubicBezTo>
                  <a:pt x="283319" y="499704"/>
                  <a:pt x="277788" y="505319"/>
                  <a:pt x="270873" y="505319"/>
                </a:cubicBezTo>
                <a:lnTo>
                  <a:pt x="198504" y="505319"/>
                </a:lnTo>
                <a:cubicBezTo>
                  <a:pt x="191682" y="505319"/>
                  <a:pt x="186151" y="499704"/>
                  <a:pt x="186151" y="492893"/>
                </a:cubicBezTo>
                <a:lnTo>
                  <a:pt x="186151" y="363842"/>
                </a:lnTo>
                <a:cubicBezTo>
                  <a:pt x="186151" y="357031"/>
                  <a:pt x="191682" y="351416"/>
                  <a:pt x="198504" y="351416"/>
                </a:cubicBezTo>
                <a:close/>
                <a:moveTo>
                  <a:pt x="61066" y="296728"/>
                </a:moveTo>
                <a:lnTo>
                  <a:pt x="133435" y="296728"/>
                </a:lnTo>
                <a:cubicBezTo>
                  <a:pt x="140257" y="296728"/>
                  <a:pt x="145788" y="302343"/>
                  <a:pt x="145788" y="309155"/>
                </a:cubicBezTo>
                <a:lnTo>
                  <a:pt x="145788" y="492892"/>
                </a:lnTo>
                <a:cubicBezTo>
                  <a:pt x="145788" y="499704"/>
                  <a:pt x="140257" y="505319"/>
                  <a:pt x="133435" y="505319"/>
                </a:cubicBezTo>
                <a:lnTo>
                  <a:pt x="61066" y="505319"/>
                </a:lnTo>
                <a:cubicBezTo>
                  <a:pt x="54244" y="505319"/>
                  <a:pt x="48620" y="499704"/>
                  <a:pt x="48620" y="492892"/>
                </a:cubicBezTo>
                <a:lnTo>
                  <a:pt x="48620" y="309155"/>
                </a:lnTo>
                <a:cubicBezTo>
                  <a:pt x="48620" y="302343"/>
                  <a:pt x="54244" y="296728"/>
                  <a:pt x="61066" y="296728"/>
                </a:cubicBezTo>
                <a:close/>
                <a:moveTo>
                  <a:pt x="336059" y="197654"/>
                </a:moveTo>
                <a:lnTo>
                  <a:pt x="408428" y="197654"/>
                </a:lnTo>
                <a:cubicBezTo>
                  <a:pt x="415250" y="197654"/>
                  <a:pt x="420781" y="203268"/>
                  <a:pt x="420781" y="210078"/>
                </a:cubicBezTo>
                <a:lnTo>
                  <a:pt x="420781" y="492895"/>
                </a:lnTo>
                <a:cubicBezTo>
                  <a:pt x="420781" y="499705"/>
                  <a:pt x="415250" y="505319"/>
                  <a:pt x="408428" y="505319"/>
                </a:cubicBezTo>
                <a:lnTo>
                  <a:pt x="336059" y="505319"/>
                </a:lnTo>
                <a:cubicBezTo>
                  <a:pt x="329237" y="505319"/>
                  <a:pt x="323613" y="499705"/>
                  <a:pt x="323613" y="492895"/>
                </a:cubicBezTo>
                <a:lnTo>
                  <a:pt x="323613" y="210078"/>
                </a:lnTo>
                <a:cubicBezTo>
                  <a:pt x="323613" y="203268"/>
                  <a:pt x="329237" y="197654"/>
                  <a:pt x="336059" y="197654"/>
                </a:cubicBezTo>
                <a:close/>
                <a:moveTo>
                  <a:pt x="473498" y="88277"/>
                </a:moveTo>
                <a:lnTo>
                  <a:pt x="545960" y="88277"/>
                </a:lnTo>
                <a:cubicBezTo>
                  <a:pt x="552782" y="88277"/>
                  <a:pt x="558313" y="93800"/>
                  <a:pt x="558313" y="100703"/>
                </a:cubicBezTo>
                <a:lnTo>
                  <a:pt x="558313" y="492893"/>
                </a:lnTo>
                <a:cubicBezTo>
                  <a:pt x="558313" y="499704"/>
                  <a:pt x="552782" y="505319"/>
                  <a:pt x="545960" y="505319"/>
                </a:cubicBezTo>
                <a:lnTo>
                  <a:pt x="473498" y="505319"/>
                </a:lnTo>
                <a:cubicBezTo>
                  <a:pt x="466676" y="505319"/>
                  <a:pt x="461145" y="499704"/>
                  <a:pt x="461145" y="492893"/>
                </a:cubicBezTo>
                <a:lnTo>
                  <a:pt x="461145" y="100703"/>
                </a:lnTo>
                <a:cubicBezTo>
                  <a:pt x="461145" y="93800"/>
                  <a:pt x="466676" y="88277"/>
                  <a:pt x="473498" y="88277"/>
                </a:cubicBezTo>
                <a:close/>
                <a:moveTo>
                  <a:pt x="308658" y="0"/>
                </a:moveTo>
                <a:lnTo>
                  <a:pt x="465470" y="276"/>
                </a:lnTo>
                <a:cubicBezTo>
                  <a:pt x="467037" y="276"/>
                  <a:pt x="468420" y="1197"/>
                  <a:pt x="469158" y="2577"/>
                </a:cubicBezTo>
                <a:cubicBezTo>
                  <a:pt x="469895" y="3958"/>
                  <a:pt x="469711" y="5615"/>
                  <a:pt x="468697" y="6903"/>
                </a:cubicBezTo>
                <a:lnTo>
                  <a:pt x="373282" y="131166"/>
                </a:lnTo>
                <a:cubicBezTo>
                  <a:pt x="372360" y="132363"/>
                  <a:pt x="370701" y="132915"/>
                  <a:pt x="369318" y="132455"/>
                </a:cubicBezTo>
                <a:cubicBezTo>
                  <a:pt x="367843" y="131994"/>
                  <a:pt x="366737" y="130706"/>
                  <a:pt x="366644" y="129141"/>
                </a:cubicBezTo>
                <a:lnTo>
                  <a:pt x="363141" y="77411"/>
                </a:lnTo>
                <a:lnTo>
                  <a:pt x="249197" y="133467"/>
                </a:lnTo>
                <a:lnTo>
                  <a:pt x="186786" y="238308"/>
                </a:lnTo>
                <a:cubicBezTo>
                  <a:pt x="183006" y="244659"/>
                  <a:pt x="176276" y="248249"/>
                  <a:pt x="169178" y="248249"/>
                </a:cubicBezTo>
                <a:cubicBezTo>
                  <a:pt x="166596" y="248249"/>
                  <a:pt x="164015" y="247789"/>
                  <a:pt x="161434" y="246776"/>
                </a:cubicBezTo>
                <a:lnTo>
                  <a:pt x="22875" y="189708"/>
                </a:lnTo>
                <a:cubicBezTo>
                  <a:pt x="12458" y="185381"/>
                  <a:pt x="7480" y="173507"/>
                  <a:pt x="11813" y="163014"/>
                </a:cubicBezTo>
                <a:cubicBezTo>
                  <a:pt x="16053" y="152613"/>
                  <a:pt x="28038" y="147642"/>
                  <a:pt x="38547" y="151969"/>
                </a:cubicBezTo>
                <a:lnTo>
                  <a:pt x="160696" y="202226"/>
                </a:lnTo>
                <a:lnTo>
                  <a:pt x="217116" y="107326"/>
                </a:lnTo>
                <a:cubicBezTo>
                  <a:pt x="219144" y="103920"/>
                  <a:pt x="222094" y="101251"/>
                  <a:pt x="225689" y="99410"/>
                </a:cubicBezTo>
                <a:lnTo>
                  <a:pt x="345072" y="40777"/>
                </a:lnTo>
                <a:lnTo>
                  <a:pt x="306169" y="6443"/>
                </a:lnTo>
                <a:cubicBezTo>
                  <a:pt x="305063" y="5431"/>
                  <a:pt x="304602" y="3774"/>
                  <a:pt x="305155" y="2393"/>
                </a:cubicBezTo>
                <a:cubicBezTo>
                  <a:pt x="305708" y="920"/>
                  <a:pt x="307091" y="0"/>
                  <a:pt x="308658" y="0"/>
                </a:cubicBezTo>
                <a:close/>
              </a:path>
            </a:pathLst>
          </a:cu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Tree>
    <p:custDataLst>
      <p:tags r:id="rId2"/>
    </p:custDataLst>
    <p:extLst>
      <p:ext uri="{BB962C8B-B14F-4D97-AF65-F5344CB8AC3E}">
        <p14:creationId val="1587648372"/>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6"/>
                                        </p:tgtEl>
                                        <p:attrNameLst>
                                          <p:attrName>style.visibility</p:attrName>
                                        </p:attrNameLst>
                                      </p:cBhvr>
                                      <p:to>
                                        <p:strVal val="visible"/>
                                      </p:to>
                                    </p:set>
                                    <p:animEffect filter="fade" transition="in">
                                      <p:cBhvr>
                                        <p:cTn dur="500" id="7"/>
                                        <p:tgtEl>
                                          <p:spTgt spid="2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18">
                                            <p:txEl>
                                              <p:pRg end="0" st="0"/>
                                            </p:txEl>
                                          </p:spTgt>
                                        </p:tgtEl>
                                        <p:attrNameLst>
                                          <p:attrName>style.visibility</p:attrName>
                                        </p:attrNameLst>
                                      </p:cBhvr>
                                      <p:to>
                                        <p:strVal val="visible"/>
                                      </p:to>
                                    </p:set>
                                    <p:animEffect filter="fade" transition="in">
                                      <p:cBhvr>
                                        <p:cTn dur="500" id="12"/>
                                        <p:tgtEl>
                                          <p:spTgt spid="18">
                                            <p:txEl>
                                              <p:pRg end="0" st="0"/>
                                            </p:txEl>
                                          </p:spTgt>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18">
                                            <p:txEl>
                                              <p:pRg end="1" st="1"/>
                                            </p:txEl>
                                          </p:spTgt>
                                        </p:tgtEl>
                                        <p:attrNameLst>
                                          <p:attrName>style.visibility</p:attrName>
                                        </p:attrNameLst>
                                      </p:cBhvr>
                                      <p:to>
                                        <p:strVal val="visible"/>
                                      </p:to>
                                    </p:set>
                                    <p:animEffect filter="fade" transition="in">
                                      <p:cBhvr>
                                        <p:cTn dur="500" id="17"/>
                                        <p:tgtEl>
                                          <p:spTgt spid="18">
                                            <p:txEl>
                                              <p:pRg end="1" st="1"/>
                                            </p:txEl>
                                          </p:spTgt>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9"/>
                                        </p:tgtEl>
                                        <p:attrNameLst>
                                          <p:attrName>style.visibility</p:attrName>
                                        </p:attrNameLst>
                                      </p:cBhvr>
                                      <p:to>
                                        <p:strVal val="visible"/>
                                      </p:to>
                                    </p:set>
                                    <p:animEffect filter="fade" transition="in">
                                      <p:cBhvr>
                                        <p:cTn dur="500" id="22"/>
                                        <p:tgtEl>
                                          <p:spTgt spid="9"/>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25">
                                            <p:txEl>
                                              <p:pRg end="0" st="0"/>
                                            </p:txEl>
                                          </p:spTgt>
                                        </p:tgtEl>
                                        <p:attrNameLst>
                                          <p:attrName>style.visibility</p:attrName>
                                        </p:attrNameLst>
                                      </p:cBhvr>
                                      <p:to>
                                        <p:strVal val="visible"/>
                                      </p:to>
                                    </p:set>
                                    <p:animEffect filter="fade" transition="in">
                                      <p:cBhvr>
                                        <p:cTn dur="500" id="27"/>
                                        <p:tgtEl>
                                          <p:spTgt spid="25">
                                            <p:txEl>
                                              <p:pRg end="0" st="0"/>
                                            </p:txEl>
                                          </p:spTgt>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10" presetSubtype="0">
                                  <p:stCondLst>
                                    <p:cond delay="0"/>
                                  </p:stCondLst>
                                  <p:childTnLst>
                                    <p:set>
                                      <p:cBhvr>
                                        <p:cTn dur="1" fill="hold" id="31">
                                          <p:stCondLst>
                                            <p:cond delay="0"/>
                                          </p:stCondLst>
                                        </p:cTn>
                                        <p:tgtEl>
                                          <p:spTgt spid="25">
                                            <p:txEl>
                                              <p:pRg end="1" st="1"/>
                                            </p:txEl>
                                          </p:spTgt>
                                        </p:tgtEl>
                                        <p:attrNameLst>
                                          <p:attrName>style.visibility</p:attrName>
                                        </p:attrNameLst>
                                      </p:cBhvr>
                                      <p:to>
                                        <p:strVal val="visible"/>
                                      </p:to>
                                    </p:set>
                                    <p:animEffect filter="fade" transition="in">
                                      <p:cBhvr>
                                        <p:cTn dur="500" id="32"/>
                                        <p:tgtEl>
                                          <p:spTgt spid="25">
                                            <p:txEl>
                                              <p:pRg end="1" st="1"/>
                                            </p:txEl>
                                          </p:spTgt>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25">
                                            <p:txEl>
                                              <p:pRg end="2" st="2"/>
                                            </p:txEl>
                                          </p:spTgt>
                                        </p:tgtEl>
                                        <p:attrNameLst>
                                          <p:attrName>style.visibility</p:attrName>
                                        </p:attrNameLst>
                                      </p:cBhvr>
                                      <p:to>
                                        <p:strVal val="visible"/>
                                      </p:to>
                                    </p:set>
                                    <p:animEffect filter="fade" transition="in">
                                      <p:cBhvr>
                                        <p:cTn dur="500" id="37"/>
                                        <p:tgtEl>
                                          <p:spTgt spid="25">
                                            <p:txEl>
                                              <p:pRg end="2" st="2"/>
                                            </p:txEl>
                                          </p:spTgt>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10" presetSubtype="0">
                                  <p:stCondLst>
                                    <p:cond delay="0"/>
                                  </p:stCondLst>
                                  <p:childTnLst>
                                    <p:set>
                                      <p:cBhvr>
                                        <p:cTn dur="1" fill="hold" id="41">
                                          <p:stCondLst>
                                            <p:cond delay="0"/>
                                          </p:stCondLst>
                                        </p:cTn>
                                        <p:tgtEl>
                                          <p:spTgt spid="25">
                                            <p:txEl>
                                              <p:pRg end="3" st="3"/>
                                            </p:txEl>
                                          </p:spTgt>
                                        </p:tgtEl>
                                        <p:attrNameLst>
                                          <p:attrName>style.visibility</p:attrName>
                                        </p:attrNameLst>
                                      </p:cBhvr>
                                      <p:to>
                                        <p:strVal val="visible"/>
                                      </p:to>
                                    </p:set>
                                    <p:animEffect filter="fade" transition="in">
                                      <p:cBhvr>
                                        <p:cTn dur="500" id="42"/>
                                        <p:tgtEl>
                                          <p:spTgt spid="25">
                                            <p:txEl>
                                              <p:pRg end="3" st="3"/>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圆角 1">
            <a:extLst>
              <a:ext uri="{FF2B5EF4-FFF2-40B4-BE49-F238E27FC236}">
                <a16:creationId xmlns:a16="http://schemas.microsoft.com/office/drawing/2014/main" id="{21C19C47-533B-47CA-932A-BEF7E54C0496}"/>
              </a:ext>
            </a:extLst>
          </p:cNvPr>
          <p:cNvSpPr/>
          <p:nvPr/>
        </p:nvSpPr>
        <p:spPr>
          <a:xfrm>
            <a:off x="418214" y="308344"/>
            <a:ext cx="11355572" cy="6241311"/>
          </a:xfrm>
          <a:prstGeom prst="roundRect">
            <a:avLst/>
          </a:prstGeom>
          <a:solidFill>
            <a:schemeClr val="bg1"/>
          </a:solidFill>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F63789EA-028B-4AAC-8BC7-923AC056DCBF}"/>
              </a:ext>
            </a:extLst>
          </p:cNvPr>
          <p:cNvSpPr/>
          <p:nvPr/>
        </p:nvSpPr>
        <p:spPr>
          <a:xfrm>
            <a:off x="386315" y="1198820"/>
            <a:ext cx="3877340" cy="106326"/>
          </a:xfrm>
          <a:prstGeom prst="rect">
            <a:avLst/>
          </a:prstGeom>
          <a:solidFill>
            <a:srgbClr val="6FBCB4"/>
          </a:solidFill>
          <a:ln>
            <a:solidFill>
              <a:srgbClr val="6FBCB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215F71D6-1660-4CC4-AEE1-AB90A0883D86}"/>
              </a:ext>
            </a:extLst>
          </p:cNvPr>
          <p:cNvSpPr txBox="1"/>
          <p:nvPr/>
        </p:nvSpPr>
        <p:spPr>
          <a:xfrm>
            <a:off x="903766" y="531628"/>
            <a:ext cx="3923415" cy="640080"/>
          </a:xfrm>
          <a:prstGeom prst="rect">
            <a:avLst/>
          </a:prstGeom>
          <a:noFill/>
        </p:spPr>
        <p:txBody>
          <a:bodyPr rtlCol="0" wrap="square">
            <a:spAutoFit/>
          </a:bodyPr>
          <a:lstStyle/>
          <a:p>
            <a:r>
              <a:rPr altLang="zh-CN" lang="en-US" sz="3600">
                <a:solidFill>
                  <a:srgbClr val="6FBCB4"/>
                </a:solidFill>
                <a:cs typeface="+mn-ea"/>
                <a:sym typeface="+mn-lt"/>
              </a:rPr>
              <a:t>1-3 银行贷款</a:t>
            </a:r>
          </a:p>
        </p:txBody>
      </p:sp>
      <p:grpSp>
        <p:nvGrpSpPr>
          <p:cNvPr id="3" name="组合 2">
            <a:extLst>
              <a:ext uri="{FF2B5EF4-FFF2-40B4-BE49-F238E27FC236}">
                <a16:creationId xmlns:a16="http://schemas.microsoft.com/office/drawing/2014/main" id="{78A8346F-08D0-465E-8DB8-ED1E315E2E52}"/>
              </a:ext>
            </a:extLst>
          </p:cNvPr>
          <p:cNvGrpSpPr/>
          <p:nvPr/>
        </p:nvGrpSpPr>
        <p:grpSpPr>
          <a:xfrm>
            <a:off x="2678283" y="1594855"/>
            <a:ext cx="1392332" cy="1200953"/>
            <a:chOff x="2871323" y="1594855"/>
            <a:chExt cx="1392332" cy="1200953"/>
          </a:xfrm>
        </p:grpSpPr>
        <p:sp>
          <p:nvSpPr>
            <p:cNvPr id="12" name="六边形 2">
              <a:extLst>
                <a:ext uri="{FF2B5EF4-FFF2-40B4-BE49-F238E27FC236}">
                  <a16:creationId xmlns:a16="http://schemas.microsoft.com/office/drawing/2014/main" id="{2AE2AF80-F882-48DB-AE94-17B4F0C2B32E}"/>
                </a:ext>
              </a:extLst>
            </p:cNvPr>
            <p:cNvSpPr>
              <a:spLocks noChangeArrowheads="1"/>
            </p:cNvSpPr>
            <p:nvPr/>
          </p:nvSpPr>
          <p:spPr bwMode="auto">
            <a:xfrm>
              <a:off x="2871323" y="1594855"/>
              <a:ext cx="1392332" cy="1200953"/>
            </a:xfrm>
            <a:prstGeom prst="hexagon">
              <a:avLst>
                <a:gd fmla="val 24991" name="adj"/>
                <a:gd fmla="val 115470" name="vf"/>
              </a:avLst>
            </a:prstGeom>
            <a:solidFill>
              <a:srgbClr val="6FBCB4"/>
            </a:solidFill>
            <a:ln>
              <a:solidFill>
                <a:srgbClr val="6FBCB4"/>
              </a:solidFill>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13" name="矩形 6">
              <a:extLst>
                <a:ext uri="{FF2B5EF4-FFF2-40B4-BE49-F238E27FC236}">
                  <a16:creationId xmlns:a16="http://schemas.microsoft.com/office/drawing/2014/main" id="{4D11FED0-8BCF-4402-8D5D-594860B468AA}"/>
                </a:ext>
              </a:extLst>
            </p:cNvPr>
            <p:cNvSpPr>
              <a:spLocks noChangeArrowheads="1"/>
            </p:cNvSpPr>
            <p:nvPr/>
          </p:nvSpPr>
          <p:spPr bwMode="auto">
            <a:xfrm>
              <a:off x="3120449" y="1718277"/>
              <a:ext cx="894080" cy="944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800">
                  <a:solidFill>
                    <a:schemeClr val="bg1"/>
                  </a:solidFill>
                  <a:latin typeface="+mn-lt"/>
                  <a:ea typeface="+mn-ea"/>
                  <a:cs typeface="+mn-ea"/>
                  <a:sym typeface="+mn-lt"/>
                </a:rPr>
                <a:t>担保</a:t>
              </a:r>
            </a:p>
            <a:p>
              <a:pPr algn="ctr" eaLnBrk="1" hangingPunct="1"/>
              <a:r>
                <a:rPr altLang="en-US" b="1" lang="zh-CN" sz="2800">
                  <a:solidFill>
                    <a:schemeClr val="bg1"/>
                  </a:solidFill>
                  <a:latin typeface="+mn-lt"/>
                  <a:ea typeface="+mn-ea"/>
                  <a:cs typeface="+mn-ea"/>
                  <a:sym typeface="+mn-lt"/>
                </a:rPr>
                <a:t>贷款</a:t>
              </a:r>
            </a:p>
          </p:txBody>
        </p:sp>
      </p:grpSp>
      <p:sp>
        <p:nvSpPr>
          <p:cNvPr id="14" name="TextBox 12">
            <a:extLst>
              <a:ext uri="{FF2B5EF4-FFF2-40B4-BE49-F238E27FC236}">
                <a16:creationId xmlns:a16="http://schemas.microsoft.com/office/drawing/2014/main" id="{44531AF1-75E5-44DD-BA15-B3F4F65BAA06}"/>
              </a:ext>
            </a:extLst>
          </p:cNvPr>
          <p:cNvSpPr>
            <a:spLocks noChangeArrowheads="1"/>
          </p:cNvSpPr>
          <p:nvPr/>
        </p:nvSpPr>
        <p:spPr bwMode="auto">
          <a:xfrm>
            <a:off x="1381602" y="2919230"/>
            <a:ext cx="4258130" cy="2042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200000"/>
              </a:lnSpc>
            </a:pPr>
            <a:r>
              <a:rPr altLang="en-US" lang="zh-CN" sz="1600">
                <a:solidFill>
                  <a:schemeClr val="tx1">
                    <a:lumMod val="65000"/>
                    <a:lumOff val="35000"/>
                  </a:schemeClr>
                </a:solidFill>
                <a:latin typeface="+mn-lt"/>
                <a:ea typeface="+mn-ea"/>
                <a:cs typeface="+mn-ea"/>
                <a:sym typeface="+mn-lt"/>
              </a:rPr>
              <a:t>是指借款方向银行提供符合法定条件的第三方保证人作为还款保证的借款方式。当借款方不能履约还款时，银行有权按照约定要求保证人履行或承担清偿贷款连带责任。</a:t>
            </a:r>
          </a:p>
        </p:txBody>
      </p:sp>
      <p:cxnSp>
        <p:nvCxnSpPr>
          <p:cNvPr id="4" name="连接符: 肘形 3">
            <a:extLst>
              <a:ext uri="{FF2B5EF4-FFF2-40B4-BE49-F238E27FC236}">
                <a16:creationId xmlns:a16="http://schemas.microsoft.com/office/drawing/2014/main" id="{2D3CA8A7-F3DD-4A53-806A-3D504A96638E}"/>
              </a:ext>
            </a:extLst>
          </p:cNvPr>
          <p:cNvCxnSpPr/>
          <p:nvPr/>
        </p:nvCxnSpPr>
        <p:spPr>
          <a:xfrm>
            <a:off x="4048760" y="2195330"/>
            <a:ext cx="4541520" cy="3445925"/>
          </a:xfrm>
          <a:prstGeom prst="bentConnector3">
            <a:avLst>
              <a:gd fmla="val 50000" name="adj1"/>
            </a:avLst>
          </a:prstGeom>
          <a:ln>
            <a:solidFill>
              <a:srgbClr val="6FBCB4"/>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197AAAB0-1726-4096-83FF-883D9F7579D5}"/>
              </a:ext>
            </a:extLst>
          </p:cNvPr>
          <p:cNvGrpSpPr/>
          <p:nvPr/>
        </p:nvGrpSpPr>
        <p:grpSpPr>
          <a:xfrm>
            <a:off x="8568425" y="5022143"/>
            <a:ext cx="1392332" cy="1219588"/>
            <a:chOff x="8761465" y="5022143"/>
            <a:chExt cx="1392332" cy="1219588"/>
          </a:xfrm>
        </p:grpSpPr>
        <p:sp>
          <p:nvSpPr>
            <p:cNvPr id="20" name="六边形 2">
              <a:extLst>
                <a:ext uri="{FF2B5EF4-FFF2-40B4-BE49-F238E27FC236}">
                  <a16:creationId xmlns:a16="http://schemas.microsoft.com/office/drawing/2014/main" id="{E5264C17-A91C-4719-8465-D2792B68E15A}"/>
                </a:ext>
              </a:extLst>
            </p:cNvPr>
            <p:cNvSpPr>
              <a:spLocks noChangeArrowheads="1"/>
            </p:cNvSpPr>
            <p:nvPr/>
          </p:nvSpPr>
          <p:spPr bwMode="auto">
            <a:xfrm>
              <a:off x="8761465" y="5040778"/>
              <a:ext cx="1392332" cy="1200953"/>
            </a:xfrm>
            <a:prstGeom prst="hexagon">
              <a:avLst>
                <a:gd fmla="val 24991" name="adj"/>
                <a:gd fmla="val 115470" name="vf"/>
              </a:avLst>
            </a:prstGeom>
            <a:solidFill>
              <a:srgbClr val="6FBCB4"/>
            </a:solidFill>
            <a:ln>
              <a:solidFill>
                <a:srgbClr val="6FBCB4"/>
              </a:solidFill>
            </a:ln>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sz="2400">
                <a:solidFill>
                  <a:srgbClr val="FFFFFF"/>
                </a:solidFill>
                <a:latin typeface="+mn-lt"/>
                <a:ea typeface="+mn-ea"/>
                <a:cs typeface="+mn-ea"/>
                <a:sym typeface="+mn-lt"/>
              </a:endParaRPr>
            </a:p>
          </p:txBody>
        </p:sp>
        <p:sp>
          <p:nvSpPr>
            <p:cNvPr id="21" name="矩形 6">
              <a:extLst>
                <a:ext uri="{FF2B5EF4-FFF2-40B4-BE49-F238E27FC236}">
                  <a16:creationId xmlns:a16="http://schemas.microsoft.com/office/drawing/2014/main" id="{0ABA4996-F8A9-4199-9801-EB0C8A122A12}"/>
                </a:ext>
              </a:extLst>
            </p:cNvPr>
            <p:cNvSpPr>
              <a:spLocks noChangeArrowheads="1"/>
            </p:cNvSpPr>
            <p:nvPr/>
          </p:nvSpPr>
          <p:spPr bwMode="auto">
            <a:xfrm>
              <a:off x="8853358" y="5022143"/>
              <a:ext cx="120854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400">
                  <a:solidFill>
                    <a:schemeClr val="bg1"/>
                  </a:solidFill>
                  <a:latin typeface="+mn-lt"/>
                  <a:ea typeface="+mn-ea"/>
                  <a:cs typeface="+mn-ea"/>
                  <a:sym typeface="+mn-lt"/>
                </a:rPr>
                <a:t>担保</a:t>
              </a:r>
            </a:p>
            <a:p>
              <a:pPr algn="ctr" eaLnBrk="1" hangingPunct="1"/>
              <a:r>
                <a:rPr altLang="en-US" b="1" lang="zh-CN" sz="2400">
                  <a:solidFill>
                    <a:schemeClr val="bg1"/>
                  </a:solidFill>
                  <a:latin typeface="+mn-lt"/>
                  <a:ea typeface="+mn-ea"/>
                  <a:cs typeface="+mn-ea"/>
                  <a:sym typeface="+mn-lt"/>
                </a:rPr>
                <a:t>贷款的类型</a:t>
              </a:r>
            </a:p>
          </p:txBody>
        </p:sp>
      </p:grpSp>
      <p:sp>
        <p:nvSpPr>
          <p:cNvPr id="23" name="文本框 22">
            <a:extLst>
              <a:ext uri="{FF2B5EF4-FFF2-40B4-BE49-F238E27FC236}">
                <a16:creationId xmlns:a16="http://schemas.microsoft.com/office/drawing/2014/main" id="{F95CEF62-B80C-458E-8315-ACD257990F0C}"/>
              </a:ext>
            </a:extLst>
          </p:cNvPr>
          <p:cNvSpPr txBox="1"/>
          <p:nvPr/>
        </p:nvSpPr>
        <p:spPr>
          <a:xfrm>
            <a:off x="7936140" y="3037871"/>
            <a:ext cx="4044507" cy="1188720"/>
          </a:xfrm>
          <a:prstGeom prst="rect">
            <a:avLst/>
          </a:prstGeom>
          <a:noFill/>
        </p:spPr>
        <p:txBody>
          <a:bodyPr wrap="square">
            <a:spAutoFit/>
          </a:bodyPr>
          <a:lstStyle/>
          <a:p>
            <a:pPr eaLnBrk="1" hangingPunct="1" indent="-457200" marL="457200">
              <a:lnSpc>
                <a:spcPct val="150000"/>
              </a:lnSpc>
              <a:buFont charset="2" panose="05000000000000000000" pitchFamily="2" typeface="Wingdings"/>
              <a:buChar char="u"/>
            </a:pPr>
            <a:r>
              <a:rPr altLang="en-US" lang="zh-CN" sz="1600">
                <a:solidFill>
                  <a:schemeClr val="tx1">
                    <a:lumMod val="65000"/>
                    <a:lumOff val="35000"/>
                  </a:schemeClr>
                </a:solidFill>
                <a:cs typeface="+mn-ea"/>
                <a:sym typeface="+mn-lt"/>
              </a:rPr>
              <a:t>自然人担保贷款</a:t>
            </a:r>
          </a:p>
          <a:p>
            <a:pPr eaLnBrk="1" hangingPunct="1" indent="-457200" marL="457200">
              <a:lnSpc>
                <a:spcPct val="150000"/>
              </a:lnSpc>
              <a:buFont charset="2" panose="05000000000000000000" pitchFamily="2" typeface="Wingdings"/>
              <a:buChar char="u"/>
            </a:pPr>
            <a:endParaRPr altLang="en-US" lang="zh-CN" sz="1600">
              <a:solidFill>
                <a:schemeClr val="tx1">
                  <a:lumMod val="65000"/>
                  <a:lumOff val="35000"/>
                </a:schemeClr>
              </a:solidFill>
              <a:cs typeface="+mn-ea"/>
              <a:sym typeface="+mn-lt"/>
            </a:endParaRPr>
          </a:p>
          <a:p>
            <a:pPr eaLnBrk="1" hangingPunct="1" indent="-457200" marL="457200">
              <a:lnSpc>
                <a:spcPct val="150000"/>
              </a:lnSpc>
              <a:buFont charset="2" panose="05000000000000000000" pitchFamily="2" typeface="Wingdings"/>
              <a:buChar char="u"/>
            </a:pPr>
            <a:r>
              <a:rPr altLang="en-US" lang="zh-CN" sz="1600">
                <a:solidFill>
                  <a:schemeClr val="tx1">
                    <a:lumMod val="65000"/>
                    <a:lumOff val="35000"/>
                  </a:schemeClr>
                </a:solidFill>
                <a:cs typeface="+mn-ea"/>
                <a:sym typeface="+mn-lt"/>
              </a:rPr>
              <a:t>专业担保公司担保贷款</a:t>
            </a:r>
          </a:p>
        </p:txBody>
      </p:sp>
    </p:spTree>
    <p:custDataLst>
      <p:tags r:id="rId2"/>
    </p:custDataLst>
    <p:extLst>
      <p:ext uri="{BB962C8B-B14F-4D97-AF65-F5344CB8AC3E}">
        <p14:creationId val="3871778222"/>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500" id="7"/>
                                        <p:tgtEl>
                                          <p:spTgt spid="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4"/>
                                        </p:tgtEl>
                                        <p:attrNameLst>
                                          <p:attrName>style.visibility</p:attrName>
                                        </p:attrNameLst>
                                      </p:cBhvr>
                                      <p:to>
                                        <p:strVal val="visible"/>
                                      </p:to>
                                    </p:set>
                                    <p:animEffect filter="fade" transition="in">
                                      <p:cBhvr>
                                        <p:cTn dur="500" id="12"/>
                                        <p:tgtEl>
                                          <p:spTgt spid="1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8">
                                  <p:stCondLst>
                                    <p:cond delay="0"/>
                                  </p:stCondLst>
                                  <p:childTnLst>
                                    <p:set>
                                      <p:cBhvr>
                                        <p:cTn dur="1" fill="hold" id="16">
                                          <p:stCondLst>
                                            <p:cond delay="0"/>
                                          </p:stCondLst>
                                        </p:cTn>
                                        <p:tgtEl>
                                          <p:spTgt spid="4"/>
                                        </p:tgtEl>
                                        <p:attrNameLst>
                                          <p:attrName>style.visibility</p:attrName>
                                        </p:attrNameLst>
                                      </p:cBhvr>
                                      <p:to>
                                        <p:strVal val="visible"/>
                                      </p:to>
                                    </p:set>
                                    <p:animEffect filter="wipe(left)" transition="in">
                                      <p:cBhvr>
                                        <p:cTn dur="500" id="17"/>
                                        <p:tgtEl>
                                          <p:spTgt spid="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5"/>
                                        </p:tgtEl>
                                        <p:attrNameLst>
                                          <p:attrName>style.visibility</p:attrName>
                                        </p:attrNameLst>
                                      </p:cBhvr>
                                      <p:to>
                                        <p:strVal val="visible"/>
                                      </p:to>
                                    </p:set>
                                    <p:animEffect filter="fade" transition="in">
                                      <p:cBhvr>
                                        <p:cTn dur="500" id="22"/>
                                        <p:tgtEl>
                                          <p:spTgt spid="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23"/>
                                        </p:tgtEl>
                                        <p:attrNameLst>
                                          <p:attrName>style.visibility</p:attrName>
                                        </p:attrNameLst>
                                      </p:cBhvr>
                                      <p:to>
                                        <p:strVal val="visible"/>
                                      </p:to>
                                    </p:set>
                                    <p:animEffect filter="fade" transition="in">
                                      <p:cBhvr>
                                        <p:cTn dur="500" id="27"/>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3"/>
    </p:bldLst>
  </p:timing>
</p:sld>
</file>

<file path=ppt/tags/tag1.xml><?xml version="1.0" encoding="utf-8"?>
<p:tagLst xmlns:p="http://schemas.openxmlformats.org/presentationml/2006/main">
  <p:tag name="ISLIDE.ICON" val="#6177;#57036;#68131;"/>
</p:tagLst>
</file>

<file path=ppt/tags/tag10.xml><?xml version="1.0" encoding="utf-8"?>
<p:tagLst xmlns:p="http://schemas.openxmlformats.org/presentationml/2006/main">
  <p:tag name="ISLIDE.ICON" val="#6177;#57036;#68131;#169483;#139126;#70735;#32292;"/>
</p:tagLst>
</file>

<file path=ppt/tags/tag11.xml><?xml version="1.0" encoding="utf-8"?>
<p:tagLst xmlns:p="http://schemas.openxmlformats.org/presentationml/2006/main">
  <p:tag name="ISLIDE.ICON" val="#6177;#57036;#68131;#169483;#139126;#70735;#32292;"/>
</p:tagLst>
</file>

<file path=ppt/tags/tag12.xml><?xml version="1.0" encoding="utf-8"?>
<p:tagLst xmlns:p="http://schemas.openxmlformats.org/presentationml/2006/main">
  <p:tag name="ISLIDE.ICON" val="#6177;#57036;#68131;#169483;#139126;#70735;#32292;"/>
</p:tagLst>
</file>

<file path=ppt/tags/tag13.xml><?xml version="1.0" encoding="utf-8"?>
<p:tagLst xmlns:p="http://schemas.openxmlformats.org/presentationml/2006/main">
  <p:tag name="ISLIDE.ICON" val="#6177;#57036;#68131;#169483;#139126;#70735;#32292;"/>
</p:tagLst>
</file>

<file path=ppt/tags/tag14.xml><?xml version="1.0" encoding="utf-8"?>
<p:tagLst xmlns:p="http://schemas.openxmlformats.org/presentationml/2006/main">
  <p:tag name="ISLIDE.ICON" val="#6177;#57036;#68131;#169483;#139126;#70735;#32292;"/>
</p:tagLst>
</file>

<file path=ppt/tags/tag15.xml><?xml version="1.0" encoding="utf-8"?>
<p:tagLst xmlns:p="http://schemas.openxmlformats.org/presentationml/2006/main">
  <p:tag name="ISLIDE.ICON" val="#6177;#57036;#68131;#169483;#139126;#70735;#32292;"/>
</p:tagLst>
</file>

<file path=ppt/tags/tag16.xml><?xml version="1.0" encoding="utf-8"?>
<p:tagLst xmlns:p="http://schemas.openxmlformats.org/presentationml/2006/main">
  <p:tag name="ISLIDE.ICON" val="#6177;#57036;#68131;#169483;#139126;#70735;#32292;"/>
</p:tagLst>
</file>

<file path=ppt/tags/tag17.xml><?xml version="1.0" encoding="utf-8"?>
<p:tagLst xmlns:p="http://schemas.openxmlformats.org/presentationml/2006/main">
  <p:tag name="ISLIDE.ICON" val="#6177;#57036;#68131;#169483;#139126;#70735;#32292;#50020;"/>
</p:tagLst>
</file>

<file path=ppt/tags/tag18.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2.xml><?xml version="1.0" encoding="utf-8"?>
<p:tagLst xmlns:p="http://schemas.openxmlformats.org/presentationml/2006/main">
  <p:tag name="ISLIDE.ICON" val="#6177;#57036;#68131;"/>
</p:tagLst>
</file>

<file path=ppt/tags/tag3.xml><?xml version="1.0" encoding="utf-8"?>
<p:tagLst xmlns:p="http://schemas.openxmlformats.org/presentationml/2006/main">
  <p:tag name="ISLIDE.ICON" val="#6177;#57036;#68131;"/>
</p:tagLst>
</file>

<file path=ppt/tags/tag4.xml><?xml version="1.0" encoding="utf-8"?>
<p:tagLst xmlns:p="http://schemas.openxmlformats.org/presentationml/2006/main">
  <p:tag name="ISLIDE.ICON" val="#6177;#57036;#68131;#169483;"/>
</p:tagLst>
</file>

<file path=ppt/tags/tag5.xml><?xml version="1.0" encoding="utf-8"?>
<p:tagLst xmlns:p="http://schemas.openxmlformats.org/presentationml/2006/main">
  <p:tag name="ISLIDE.ICON" val="#6177;#57036;#68131;#169483;"/>
</p:tagLst>
</file>

<file path=ppt/tags/tag6.xml><?xml version="1.0" encoding="utf-8"?>
<p:tagLst xmlns:p="http://schemas.openxmlformats.org/presentationml/2006/main">
  <p:tag name="ISLIDE.ICON" val="#6177;#57036;#68131;#169483;#26860;"/>
</p:tagLst>
</file>

<file path=ppt/tags/tag7.xml><?xml version="1.0" encoding="utf-8"?>
<p:tagLst xmlns:p="http://schemas.openxmlformats.org/presentationml/2006/main">
  <p:tag name="ISLIDE.ICON" val="#6177;#57036;#68131;#169483;#139126;#70735;"/>
</p:tagLst>
</file>

<file path=ppt/tags/tag8.xml><?xml version="1.0" encoding="utf-8"?>
<p:tagLst xmlns:p="http://schemas.openxmlformats.org/presentationml/2006/main">
  <p:tag name="ISLIDE.ICON" val="#6177;#57036;#68131;#169483;#139126;#70735;"/>
</p:tagLst>
</file>

<file path=ppt/tags/tag9.xml><?xml version="1.0" encoding="utf-8"?>
<p:tagLst xmlns:p="http://schemas.openxmlformats.org/presentationml/2006/main">
  <p:tag name="ISLIDE.ICON" val="#6177;#57036;#68131;#169483;#139126;#70735;#32292;"/>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ubti1ajy">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171</Paragraphs>
  <Slides>27</Slides>
  <Notes>2</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27</vt:i4>
      </vt:variant>
    </vt:vector>
  </HeadingPairs>
  <TitlesOfParts>
    <vt:vector baseType="lpstr" size="40">
      <vt:lpstr>Arial</vt:lpstr>
      <vt:lpstr>微软雅黑</vt:lpstr>
      <vt:lpstr>Calibri</vt:lpstr>
      <vt:lpstr>Calibri Light</vt:lpstr>
      <vt:lpstr>等线 Light</vt:lpstr>
      <vt:lpstr>等线</vt:lpstr>
      <vt:lpstr>宋体</vt:lpstr>
      <vt:lpstr>Wingdings</vt:lpstr>
      <vt:lpstr>Wingdings 2</vt:lpstr>
      <vt:lpstr>Meiryo</vt:lpstr>
      <vt:lpstr>Arial Narrow</vt:lpstr>
      <vt:lpstr>FZHei-B01S</vt:lpstr>
      <vt:lpstr>第一PPT，www.1ppt.com</vt:lpstr>
      <vt:lpstr>大学生创新创业大赛指导</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感谢您的聆听！</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2022-03-20T11:23:18Z</dcterms:created>
  <cp:lastPrinted>2022-03-20T11:23:18Z</cp:lastPrinted>
  <dcterms:modified xsi:type="dcterms:W3CDTF">2022-03-20T03:33:05Z</dcterms:modified>
  <cp:revision>1</cp:revision>
</cp:coreProperties>
</file>