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1" r:id="rId3"/>
    <p:sldMasterId id="2147483665" r:id="rId4"/>
  </p:sldMasterIdLst>
  <p:notesMasterIdLst>
    <p:notesMasterId r:id="rId5"/>
  </p:notesMasterIdLst>
  <p:sldIdLst>
    <p:sldId id="256" r:id="rId6"/>
    <p:sldId id="258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6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" initials="a" lastIdx="0" clrIdx="0"/>
  <p:cmAuthor id="2" name="Author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commentAuthors.xml" Type="http://schemas.openxmlformats.org/officeDocument/2006/relationships/commentAuthors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1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2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Masters/slideMaster3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558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108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160991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http://www.1ppt.com/hangye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1150136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80318970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921972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44371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99883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054197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879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21349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032728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491186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627210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452678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992315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04541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856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val="204399614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media/image2.png" Type="http://schemas.openxmlformats.org/officeDocument/2006/relationships/image"/><Relationship Id="rId15" Target="../media/image3.png" Type="http://schemas.openxmlformats.org/officeDocument/2006/relationships/image"/><Relationship Id="rId16" Target="../media/image4.png" Type="http://schemas.openxmlformats.org/officeDocument/2006/relationships/image"/><Relationship Id="rId17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10" Target="../slideLayouts/slideLayout25.xml" Type="http://schemas.openxmlformats.org/officeDocument/2006/relationships/slideLayout"/><Relationship Id="rId11" Target="../slideLayouts/slideLayout26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7.xml" Type="http://schemas.openxmlformats.org/officeDocument/2006/relationships/slideLayout"/><Relationship Id="rId3" Target="../slideLayouts/slideLayout18.xml" Type="http://schemas.openxmlformats.org/officeDocument/2006/relationships/slideLayout"/><Relationship Id="rId4" Target="../slideLayouts/slideLayout19.xml" Type="http://schemas.openxmlformats.org/officeDocument/2006/relationships/slideLayout"/><Relationship Id="rId5" Target="../slideLayouts/slideLayout20.xml" Type="http://schemas.openxmlformats.org/officeDocument/2006/relationships/slideLayout"/><Relationship Id="rId6" Target="../slideLayouts/slideLayout21.xml" Type="http://schemas.openxmlformats.org/officeDocument/2006/relationships/slideLayout"/><Relationship Id="rId7" Target="../slideLayouts/slideLayout22.xml" Type="http://schemas.openxmlformats.org/officeDocument/2006/relationships/slideLayout"/><Relationship Id="rId8" Target="../slideLayouts/slideLayout23.xml" Type="http://schemas.openxmlformats.org/officeDocument/2006/relationships/slideLayout"/><Relationship Id="rId9" Target="../slideLayouts/slideLayout2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16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7" name="图片 26" descr="5453454353455b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445" y="575310"/>
            <a:ext cx="12190730" cy="6282690"/>
          </a:xfrm>
          <a:prstGeom prst="rect">
            <a:avLst/>
          </a:prstGeom>
        </p:spPr>
      </p:pic>
      <p:pic>
        <p:nvPicPr>
          <p:cNvPr id="26" name="图片 25" descr="C:/Users/ADMINI~1/AppData/Local/Temp/picturecompress_20210401144743/output_1.pngoutput_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683885"/>
            <a:ext cx="5614035" cy="1190625"/>
          </a:xfrm>
          <a:prstGeom prst="rect">
            <a:avLst/>
          </a:prstGeom>
        </p:spPr>
      </p:pic>
      <p:pic>
        <p:nvPicPr>
          <p:cNvPr id="28" name="图片 27" descr="C:/Users/ADMINI~1/AppData/Local/Temp/picturecompress_20210401144743/output_1.pngoutput_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660390"/>
            <a:ext cx="5614035" cy="1190625"/>
          </a:xfrm>
          <a:prstGeom prst="rect">
            <a:avLst/>
          </a:prstGeom>
        </p:spPr>
      </p:pic>
      <p:pic>
        <p:nvPicPr>
          <p:cNvPr id="7" name="图片 6" descr="春季预防流感-44445556--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3427730" y="-2117725"/>
            <a:ext cx="5382260" cy="10767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59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712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2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4.png" Type="http://schemas.openxmlformats.org/officeDocument/2006/relationships/image"/><Relationship Id="rId4" Target="../media/image16.png" Type="http://schemas.openxmlformats.org/officeDocument/2006/relationships/image"/><Relationship Id="rId5" Target="../media/image23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4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6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11" Target="../media/image11.png" Type="http://schemas.openxmlformats.org/officeDocument/2006/relationships/image"/><Relationship Id="rId12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7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8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9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30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31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32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3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9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15.png" Type="http://schemas.openxmlformats.org/officeDocument/2006/relationships/image"/><Relationship Id="rId14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11" Target="../media/image11.png" Type="http://schemas.openxmlformats.org/officeDocument/2006/relationships/image"/><Relationship Id="rId12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8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3.png" Type="http://schemas.openxmlformats.org/officeDocument/2006/relationships/image"/><Relationship Id="rId11" Target="../media/image11.png" Type="http://schemas.openxmlformats.org/officeDocument/2006/relationships/image"/><Relationship Id="rId12" Target="../media/image4.png" Type="http://schemas.openxmlformats.org/officeDocument/2006/relationships/image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19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20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Relationship Id="rId3" Target="../media/image16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sp>
        <p:nvSpPr>
          <p:cNvPr id="8" name="666"/>
          <p:cNvSpPr/>
          <p:nvPr/>
        </p:nvSpPr>
        <p:spPr>
          <a:xfrm>
            <a:off x="1744980" y="2584450"/>
            <a:ext cx="8554085" cy="1097242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bIns="45701" lIns="91404" rIns="91404" tIns="45701" wrap="square">
            <a:spAutoFit/>
          </a:bodyPr>
          <a:lstStyle/>
          <a:p>
            <a:pPr algn="dist" defTabSz="914400"/>
            <a:r>
              <a:rPr b="1" lang="zh-CN" spc="200" sz="6600">
                <a:ln w="28575">
                  <a:solidFill>
                    <a:schemeClr val="bg1"/>
                  </a:solidFill>
                </a:ln>
                <a:solidFill>
                  <a:srgbClr val="3DA645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春季校园传染病预防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57027" y="1661930"/>
            <a:ext cx="4561106" cy="492913"/>
            <a:chOff x="3815447" y="3099001"/>
            <a:chExt cx="4561106" cy="492913"/>
          </a:xfrm>
          <a:solidFill>
            <a:srgbClr val="3DA645"/>
          </a:solidFill>
        </p:grpSpPr>
        <p:sp>
          <p:nvSpPr>
            <p:cNvPr id="9" name="椭圆 8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关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注</a:t>
              </a:r>
            </a:p>
          </p:txBody>
        </p:sp>
        <p:sp>
          <p:nvSpPr>
            <p:cNvPr id="16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健</a:t>
              </a:r>
            </a:p>
          </p:txBody>
        </p:sp>
        <p:sp>
          <p:nvSpPr>
            <p:cNvPr id="17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康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从</a:t>
              </a:r>
            </a:p>
          </p:txBody>
        </p:sp>
        <p:sp>
          <p:nvSpPr>
            <p:cNvPr id="10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我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做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起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0705" y="3521075"/>
            <a:ext cx="5848350" cy="922020"/>
            <a:chOff x="4540" y="5293"/>
            <a:chExt cx="9210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4680" y="5729"/>
              <a:ext cx="8921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春季预防传染病  从你我做起   健康你我他</a:t>
              </a:r>
            </a:p>
          </p:txBody>
        </p:sp>
        <p:pic>
          <p:nvPicPr>
            <p:cNvPr descr="春季预防流感--4455-7"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40" y="5293"/>
              <a:ext cx="1274" cy="1452"/>
            </a:xfrm>
            <a:prstGeom prst="rect">
              <a:avLst/>
            </a:prstGeom>
          </p:spPr>
        </p:pic>
        <p:pic>
          <p:nvPicPr>
            <p:cNvPr descr="春季预防流感--4455-7" id="22" name="图片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476" y="5293"/>
              <a:ext cx="1274" cy="1452"/>
            </a:xfrm>
            <a:prstGeom prst="rect">
              <a:avLst/>
            </a:prstGeom>
          </p:spPr>
        </p:pic>
      </p:grpSp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pic>
        <p:nvPicPr>
          <p:cNvPr descr="51miz-E1139124-573DE18D"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0000">
            <a:off x="2666365" y="1842135"/>
            <a:ext cx="824865" cy="824865"/>
          </a:xfrm>
          <a:prstGeom prst="rect">
            <a:avLst/>
          </a:prstGeom>
        </p:spPr>
      </p:pic>
      <p:pic>
        <p:nvPicPr>
          <p:cNvPr descr="a5450dec_E379667_849070cd"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44080" y="3025775"/>
            <a:ext cx="264795" cy="29972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132403" y="4443095"/>
            <a:ext cx="1927195" cy="345440"/>
          </a:xfrm>
          <a:prstGeom prst="roundRect">
            <a:avLst>
              <a:gd fmla="val 50000" name="adj"/>
            </a:avLst>
          </a:prstGeom>
          <a:solidFill>
            <a:srgbClr val="3DA64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chemeClr val="bg1"/>
                </a:solidFill>
                <a:cs typeface="+mn-ea"/>
                <a:sym typeface="+mn-lt"/>
              </a:rPr>
              <a:t>汇报人：优页PPT</a:t>
            </a:r>
          </a:p>
        </p:txBody>
      </p:sp>
    </p:spTree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778000" y="2516505"/>
            <a:ext cx="8636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 indent="0">
              <a:lnSpc>
                <a:spcPct val="200000"/>
              </a:lnSpc>
              <a:buNone/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水痘是一种由水痘带状疱疹病毒所引起的急性传染病。水痘患者多为1～14岁的孩子，在幼儿园和小学最容易发生和流行。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二、水痘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778000" y="4130040"/>
            <a:ext cx="4165600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传播途径：水痘主要通过飞沫经呼吸道传染，接触被病毒污染的尘土、衣服、用具等也可能被传染。</a:t>
            </a:r>
          </a:p>
        </p:txBody>
      </p:sp>
      <p:pic>
        <p:nvPicPr>
          <p:cNvPr descr="51miz-E1101675-2C6EB441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53580" y="3531870"/>
            <a:ext cx="3249295" cy="2029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二、水痘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591945" y="2502535"/>
            <a:ext cx="9424035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altLang="en-US" lang="zh-CN"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altLang="en-US" lang="zh-CN">
                <a:cs typeface="+mn-ea"/>
                <a:sym typeface="+mn-lt"/>
              </a:rPr>
              <a:t>主要症状：水痘病毒感染人体后，经过大约2周的潜伏期，患者可出现头痛、全身不适、发热、食欲下降等前期症状，继而出现有特征性的红色斑疹，后变为丘疹，再发展为水疱，常伴有瘙痒，1～2天后开始干枯结痂，持续一周左右痂皮脱落。皮疹躯干部最多，头面部次之，四肢较少，手掌、足底更少。</a:t>
            </a:r>
          </a:p>
          <a:p>
            <a:pPr lvl="0">
              <a:lnSpc>
                <a:spcPct val="150000"/>
              </a:lnSpc>
            </a:pPr>
            <a:endParaRPr altLang="en-US" lang="zh-CN"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altLang="en-US" lang="zh-CN">
                <a:cs typeface="+mn-ea"/>
                <a:sym typeface="+mn-lt"/>
              </a:rPr>
              <a:t>易感人群：人群普遍易感。一次发病可终身获得较高的免疫力。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三、结核病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85290" y="2564765"/>
            <a:ext cx="94240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结核病：过去俗称“痨病”，是由结核杆菌主要经呼吸道传播引起的全身性慢性传染病，其中以肺结核最为常见，也可侵犯脑膜、肠道、肾脏、骨头、卵巢、子宫等器官。</a:t>
            </a:r>
          </a:p>
        </p:txBody>
      </p:sp>
      <p:sp>
        <p:nvSpPr>
          <p:cNvPr id="2" name="矩形 1"/>
          <p:cNvSpPr/>
          <p:nvPr/>
        </p:nvSpPr>
        <p:spPr>
          <a:xfrm>
            <a:off x="3906520" y="3972559"/>
            <a:ext cx="708596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传播途径：活动期的排菌（也就是痰涂片阳性或者痰培养阳性）肺结核病人是主要的传染源；结核病的传播途径有呼吸道、消化道和皮肤黏膜接触，但主要通过呼吸道传播。</a:t>
            </a:r>
          </a:p>
        </p:txBody>
      </p:sp>
      <p:pic>
        <p:nvPicPr>
          <p:cNvPr descr="51miz-E180641-C920C6A9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939925" y="3635375"/>
            <a:ext cx="1703070" cy="2605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三、结核病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14805" y="2657475"/>
            <a:ext cx="9424035" cy="33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主要症状：结核病多为缓慢起病，长期伴有疲倦、午后低热、夜间盗汗、食欲不振、体重减轻、女性有月经紊乱等症状。严重的患者可有高热、畏寒、胸痛、呼吸困难、全身衰竭等表现。肺结核病人往往伴有咳嗽、咳痰，痰中可带血丝。结核杆菌侵犯脑膜、肠道、肾脏、骨头、卵巢、子宫等器官，可有头痛、呕吐、意识障碍、消瘦、腹泻与便秘交替等症状。</a:t>
            </a:r>
          </a:p>
          <a:p>
            <a:pPr lvl="0">
              <a:lnSpc>
                <a:spcPct val="150000"/>
              </a:lnSpc>
            </a:pPr>
            <a:endParaRPr altLang="en-US" b="1" lang="zh-CN">
              <a:solidFill>
                <a:srgbClr val="3DA645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易感人群：人群普遍易感，但是与肺结核病人有密切接触的人群，机体对结核菌抵抗力较弱的人群，如幼儿、老年人、营养不良、尘（矽）肺、糖尿病患者、HIV阳性或者艾滋病人等群体是重点人群。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74597" y="1882140"/>
            <a:ext cx="3479797" cy="53403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四、流行性腮腺炎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85290" y="2564765"/>
            <a:ext cx="94240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流行性腮腺炎简称“腮腺炎”，亦称“痄腮”，是一种通过飞沫传播的急性呼吸道传染病。冬春季节容易发生，多发生于儿童。</a:t>
            </a:r>
          </a:p>
        </p:txBody>
      </p:sp>
      <p:sp>
        <p:nvSpPr>
          <p:cNvPr id="2" name="矩形 1"/>
          <p:cNvSpPr/>
          <p:nvPr/>
        </p:nvSpPr>
        <p:spPr>
          <a:xfrm>
            <a:off x="1685290" y="3867784"/>
            <a:ext cx="4155440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传播途径：病人是唯一的传染源，主要通过飞沫传染，少数通过用具间接传染，传染性强。</a:t>
            </a:r>
          </a:p>
        </p:txBody>
      </p:sp>
      <p:pic>
        <p:nvPicPr>
          <p:cNvPr descr="51miz-E1127051-BCD3DCEB (1)_看图王" id="8" name="图片 7"/>
          <p:cNvPicPr>
            <a:picLocks noChangeAspect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53325" y="3279140"/>
            <a:ext cx="1768475" cy="3027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4187825" y="3041650"/>
            <a:ext cx="6597650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主要症状：本病大多数起病较急，有发热、畏寒、头痛、咽痛等全身不适症状。患者一侧或双侧耳下腮腺肿大、疼痛，咀嚼时更痛。并发症有脑膜炎、心肌炎、卵巢炎或睾丸炎等。整个病程约7～12天。</a:t>
            </a:r>
          </a:p>
          <a:p>
            <a:pPr lvl="0">
              <a:lnSpc>
                <a:spcPct val="150000"/>
              </a:lnSpc>
            </a:pPr>
            <a:endParaRPr altLang="en-US" b="1" lang="zh-CN">
              <a:solidFill>
                <a:srgbClr val="3DA645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易感人群：多见于５到15岁的儿童和青少年。一次感染后可获终生免疫。</a:t>
            </a:r>
          </a:p>
        </p:txBody>
      </p:sp>
      <p:pic>
        <p:nvPicPr>
          <p:cNvPr descr="51miz-E1136958-F157FCBF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257935" y="2508885"/>
            <a:ext cx="3219450" cy="32194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74597" y="1882140"/>
            <a:ext cx="3479797" cy="534035"/>
            <a:chOff x="2401" y="3073"/>
            <a:chExt cx="4696" cy="732"/>
          </a:xfrm>
        </p:grpSpPr>
        <p:sp>
          <p:nvSpPr>
            <p:cNvPr id="11" name="任意多边形 10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01" y="3126"/>
              <a:ext cx="4696" cy="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四、流行性腮腺炎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904875" y="1731645"/>
            <a:ext cx="607822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五、诺如病毒引起的感染性腹泻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85290" y="2564765"/>
            <a:ext cx="942403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诺如病毒，又称“诺瓦克病毒”，是一种比较常见、会引起急性感染性腹泻的病毒，全年均可发生感染，冬春季节高发。</a:t>
            </a:r>
          </a:p>
        </p:txBody>
      </p:sp>
      <p:sp>
        <p:nvSpPr>
          <p:cNvPr id="2" name="矩形 1"/>
          <p:cNvSpPr/>
          <p:nvPr/>
        </p:nvSpPr>
        <p:spPr>
          <a:xfrm>
            <a:off x="1524635" y="3646805"/>
            <a:ext cx="5586095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传播途径：诺如病毒感染性强，以肠道传播为主，可通过被诺如病毒污染的水源、食物、物品、空气等传播。容易被感染的地方有很多，特别是像学校食堂、餐馆等人群聚集的公共用餐地，所以，在公用场所用餐最好使用自己的碗筷。</a:t>
            </a:r>
          </a:p>
        </p:txBody>
      </p:sp>
      <p:pic>
        <p:nvPicPr>
          <p:cNvPr descr="51miz-E1134147-2820AEE4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93635" y="2988945"/>
            <a:ext cx="2931160" cy="2931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904875" y="1731645"/>
            <a:ext cx="607822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五、诺如病毒引起的感染性腹泻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662430" y="2988945"/>
            <a:ext cx="5003800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主要症状：腹泻、腹痛、恶心、呕吐，可伴有低热、头痛、乏力及食欲减退；粪便为黄色浠水便，患者经常无预兆剧烈呕吐，呕吐物有感染性，成人腹泻较突出，儿童呕吐较多。诺如病毒潜伏期为24～48小时，病程为自限性，一般2～3天即可恢复。</a:t>
            </a:r>
          </a:p>
        </p:txBody>
      </p:sp>
      <p:pic>
        <p:nvPicPr>
          <p:cNvPr descr="51miz-E1135903-5D77C8AE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08825" y="1941830"/>
            <a:ext cx="3700780" cy="37007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sp>
        <p:nvSpPr>
          <p:cNvPr id="2" name="文本框 41"/>
          <p:cNvSpPr txBox="1"/>
          <p:nvPr/>
        </p:nvSpPr>
        <p:spPr>
          <a:xfrm>
            <a:off x="4656673" y="1973539"/>
            <a:ext cx="2497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z="4000">
                <a:solidFill>
                  <a:srgbClr val="41C241"/>
                </a:solidFill>
                <a:cs typeface="+mn-ea"/>
                <a:sym typeface="+mn-lt"/>
              </a:rPr>
              <a:t>PART  03</a:t>
            </a:r>
          </a:p>
        </p:txBody>
      </p:sp>
      <p:sp>
        <p:nvSpPr>
          <p:cNvPr id="8" name="TextBox 119"/>
          <p:cNvSpPr txBox="1"/>
          <p:nvPr/>
        </p:nvSpPr>
        <p:spPr>
          <a:xfrm>
            <a:off x="2193925" y="2839085"/>
            <a:ext cx="753872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>
                <a:solidFill>
                  <a:srgbClr val="3DA645"/>
                </a:solidFill>
                <a:cs typeface="+mn-ea"/>
                <a:sym typeface="+mn-lt"/>
              </a:rPr>
              <a:t>春季传染病的预防措施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100705" y="3521075"/>
            <a:ext cx="5848350" cy="922020"/>
            <a:chOff x="4540" y="5293"/>
            <a:chExt cx="9210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4680" y="5729"/>
              <a:ext cx="8921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春季预防传染病  从你我做起   健康你我他</a:t>
              </a:r>
            </a:p>
          </p:txBody>
        </p:sp>
        <p:pic>
          <p:nvPicPr>
            <p:cNvPr descr="春季预防流感--4455-7" id="13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40" y="5293"/>
              <a:ext cx="1274" cy="1452"/>
            </a:xfrm>
            <a:prstGeom prst="rect">
              <a:avLst/>
            </a:prstGeom>
          </p:spPr>
        </p:pic>
        <p:pic>
          <p:nvPicPr>
            <p:cNvPr descr="春季预防流感--4455-7" id="22" name="图片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476" y="5293"/>
              <a:ext cx="1274" cy="145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904875" y="1731645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1.预防接种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487805" y="2628265"/>
            <a:ext cx="5794375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接种疫苗是最有效、最经济的预防措施，上述6种疾病中，除了诺如病毒引起的感染性腹泻无针对性疫苗外，其余均有疫苗可以接种预防。</a:t>
            </a:r>
          </a:p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如果家中有漏种的，要及时到社区卫生服务中心或乡镇卫生院接种，接种疫苗是预防传染病发生的最佳手段。</a:t>
            </a:r>
          </a:p>
        </p:txBody>
      </p:sp>
      <p:pic>
        <p:nvPicPr>
          <p:cNvPr descr="51miz-E761360-59C88303"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72680" y="1776730"/>
            <a:ext cx="3574415" cy="3694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sp>
        <p:nvSpPr>
          <p:cNvPr id="23" name="文本框 41"/>
          <p:cNvSpPr txBox="1"/>
          <p:nvPr/>
        </p:nvSpPr>
        <p:spPr>
          <a:xfrm>
            <a:off x="4010878" y="1558884"/>
            <a:ext cx="44373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lang="zh-CN" sz="4000">
                <a:solidFill>
                  <a:srgbClr val="41C241"/>
                </a:solidFill>
                <a:cs typeface="+mn-ea"/>
                <a:sym typeface="+mn-lt"/>
              </a:rPr>
              <a:t>目 录/CONTENTS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3151505" y="2453640"/>
            <a:ext cx="5918099" cy="555625"/>
            <a:chOff x="9015" y="2331"/>
            <a:chExt cx="9385" cy="875"/>
          </a:xfrm>
        </p:grpSpPr>
        <p:sp>
          <p:nvSpPr>
            <p:cNvPr id="46" name="TextBox 119"/>
            <p:cNvSpPr txBox="1"/>
            <p:nvPr/>
          </p:nvSpPr>
          <p:spPr>
            <a:xfrm>
              <a:off x="9989" y="2384"/>
              <a:ext cx="8411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为什么春季传染性疾病多发?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9015" y="2331"/>
              <a:ext cx="787" cy="787"/>
              <a:chOff x="8919" y="2734"/>
              <a:chExt cx="787" cy="787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41C241"/>
              </a:solidFill>
              <a:ln>
                <a:noFill/>
              </a:ln>
              <a:effectLst>
                <a:outerShdw algn="ctr" blurRad="63500" rotWithShape="0" sx="102000" sy="102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957" y="2787"/>
                <a:ext cx="712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50874" y="3237230"/>
            <a:ext cx="5918099" cy="521970"/>
            <a:chOff x="9014" y="2330"/>
            <a:chExt cx="9385" cy="822"/>
          </a:xfrm>
        </p:grpSpPr>
        <p:sp>
          <p:nvSpPr>
            <p:cNvPr id="11" name="TextBox 119"/>
            <p:cNvSpPr txBox="1"/>
            <p:nvPr/>
          </p:nvSpPr>
          <p:spPr>
            <a:xfrm>
              <a:off x="9989" y="2330"/>
              <a:ext cx="8410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9014" y="2331"/>
              <a:ext cx="788" cy="787"/>
              <a:chOff x="8918" y="2734"/>
              <a:chExt cx="788" cy="78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41C241"/>
              </a:solidFill>
              <a:ln>
                <a:noFill/>
              </a:ln>
              <a:effectLst>
                <a:outerShdw algn="ctr" blurRad="63500" rotWithShape="0" sx="102000" sy="102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918" y="2787"/>
                <a:ext cx="751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150874" y="3997960"/>
            <a:ext cx="5918730" cy="521970"/>
            <a:chOff x="9014" y="2330"/>
            <a:chExt cx="9386" cy="822"/>
          </a:xfrm>
        </p:grpSpPr>
        <p:sp>
          <p:nvSpPr>
            <p:cNvPr id="37" name="TextBox 119"/>
            <p:cNvSpPr txBox="1"/>
            <p:nvPr/>
          </p:nvSpPr>
          <p:spPr>
            <a:xfrm>
              <a:off x="9989" y="2330"/>
              <a:ext cx="8411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28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014" y="2331"/>
              <a:ext cx="788" cy="787"/>
              <a:chOff x="8918" y="2734"/>
              <a:chExt cx="788" cy="78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8919" y="2734"/>
                <a:ext cx="787" cy="787"/>
              </a:xfrm>
              <a:prstGeom prst="ellipse">
                <a:avLst/>
              </a:prstGeom>
              <a:solidFill>
                <a:srgbClr val="41C241"/>
              </a:solidFill>
              <a:ln>
                <a:noFill/>
              </a:ln>
              <a:effectLst>
                <a:outerShdw algn="ctr" blurRad="63500" rotWithShape="0" sx="102000" sy="10200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918" y="2787"/>
                <a:ext cx="751" cy="62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/>
                <a:r>
                  <a:rPr altLang="zh-CN" b="1" lang="en-US" smtClean="0" sz="200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</p:grpSp>
      <p:pic>
        <p:nvPicPr>
          <p:cNvPr descr="51miz-E1139124-573DE18D" id="41" name="图片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0000">
            <a:off x="2239010" y="2273935"/>
            <a:ext cx="824865" cy="824865"/>
          </a:xfrm>
          <a:prstGeom prst="rect">
            <a:avLst/>
          </a:prstGeom>
        </p:spPr>
      </p:pic>
      <p:pic>
        <p:nvPicPr>
          <p:cNvPr descr="51miz-E1139124-573DE18D" id="42" name="图片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0000">
            <a:off x="2174875" y="3121025"/>
            <a:ext cx="824865" cy="824865"/>
          </a:xfrm>
          <a:prstGeom prst="rect">
            <a:avLst/>
          </a:prstGeom>
        </p:spPr>
      </p:pic>
      <p:pic>
        <p:nvPicPr>
          <p:cNvPr descr="51miz-E1139124-573DE18D" id="43" name="图片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0000">
            <a:off x="2174875" y="3870960"/>
            <a:ext cx="824865" cy="8248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 nodeType="clickPar">
                      <p:stCondLst>
                        <p:cond delay="indefinite"/>
                      </p:stCondLst>
                      <p:childTnLst>
                        <p:par>
                          <p:cTn fill="hold" id="9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341620" y="2407285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2.学会穿衣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699760" y="3268980"/>
            <a:ext cx="507682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遵循传统的“春捂秋冻”的规律，初春不要急着脱去冬装，尤其要注意脚部保暖，根据天气变化和体质情况，适时增减衣服。</a:t>
            </a:r>
          </a:p>
        </p:txBody>
      </p:sp>
      <p:pic>
        <p:nvPicPr>
          <p:cNvPr descr="51miz-E1158830-CAC44AA2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92555" y="1913255"/>
            <a:ext cx="3560445" cy="35604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341620" y="2407285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3.开窗通风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699760" y="3268980"/>
            <a:ext cx="507682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应定时开窗通风，保持室内空气新鲜，让室内的空气流动起来，新鲜空气能够去除过量的湿气和稀释室内污染物，以减少患病的机会。让阳光射进室内，因为阳光中的紫外线具有杀菌作用。</a:t>
            </a:r>
          </a:p>
        </p:txBody>
      </p:sp>
      <p:pic>
        <p:nvPicPr>
          <p:cNvPr descr="51miz-E781989-472350C3"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86180" y="2660015"/>
            <a:ext cx="3992245" cy="2177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311910" y="2127250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4.勤洗手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522730" y="3314065"/>
            <a:ext cx="491045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呼吸道传染病患者的鼻涕、痰液等呼吸道分泌物中含有大量病原，有可能通过手接触分泌物，传染给健康人，因此特别强调注意手的卫生。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</a:p>
        </p:txBody>
      </p:sp>
      <p:pic>
        <p:nvPicPr>
          <p:cNvPr descr="51miz-E1094804-11FE32AB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37045" y="2490470"/>
            <a:ext cx="3508375" cy="2224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311910" y="2127250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5.坚持锻炼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522730" y="3314065"/>
            <a:ext cx="491045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适当增加户外活动，因为运动不仅能促进身体的血液循环，增强心肺功能，还提高皮肤调节温度的能力，维护淋巴系统的功能，从而增强身体的抗病能力</a:t>
            </a:r>
          </a:p>
        </p:txBody>
      </p:sp>
      <p:pic>
        <p:nvPicPr>
          <p:cNvPr descr="51miz-E1101901-C78BF14F"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64960" y="2055495"/>
            <a:ext cx="3758565" cy="3758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341620" y="2407285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6.平衡营养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699760" y="3268980"/>
            <a:ext cx="50768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偏食挑食的孩子最容易发生免疫力下降，要想增强身体的抗病能力，合理、均衡营养非常重要。家长可以有意识地增加含钙量丰富的鱼虾、豆制品，适当增加优质蛋白质，注意蔬菜水果的摄取，适当搭配粗粮和杂粮，避免高糖分、高脂肪和油炸食品。</a:t>
            </a:r>
          </a:p>
        </p:txBody>
      </p:sp>
      <p:pic>
        <p:nvPicPr>
          <p:cNvPr descr="51miz-E1133963-4DAD0026"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9150" y="1304290"/>
            <a:ext cx="4987290" cy="4987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5341620" y="2407285"/>
            <a:ext cx="3566160" cy="619125"/>
            <a:chOff x="2401" y="3073"/>
            <a:chExt cx="4696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01" y="3126"/>
              <a:ext cx="4696" cy="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rgbClr val="3DA645"/>
                  </a:solidFill>
                  <a:cs typeface="+mn-ea"/>
                  <a:sym typeface="+mn-lt"/>
                </a:rPr>
                <a:t>7.保持睡眠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5699760" y="3268980"/>
            <a:ext cx="507682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anose="05000000000000000000" typeface="Wingdings"/>
              <a:buChar char="ü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晚间要保证孩子充足的睡眠，不使孩子过度疲劳，充足的睡眠能够提高机体免疫力，对抗疾病。</a:t>
            </a:r>
          </a:p>
        </p:txBody>
      </p:sp>
      <p:pic>
        <p:nvPicPr>
          <p:cNvPr descr="51miz-E502895-4308E0C7"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12925" y="1758315"/>
            <a:ext cx="3341370" cy="3341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春季传染病的预防措施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7" name="任意多边形 6"/>
          <p:cNvSpPr/>
          <p:nvPr/>
        </p:nvSpPr>
        <p:spPr>
          <a:xfrm>
            <a:off x="1499235" y="2087880"/>
            <a:ext cx="9029065" cy="2681605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75735" y="2552065"/>
            <a:ext cx="599757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 indent="0">
              <a:lnSpc>
                <a:spcPct val="200000"/>
              </a:lnSpc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春季传染性疾病虽然种类繁多，但只要我们重视预防工作，做到早发现、早诊断、早报告、早隔离、早治疗，就可以有效地阻断疾病的流行与传播。</a:t>
            </a:r>
          </a:p>
        </p:txBody>
      </p:sp>
      <p:pic>
        <p:nvPicPr>
          <p:cNvPr descr="51miz-E1043208-54F22D89"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4955" y="1655445"/>
            <a:ext cx="3951605" cy="3951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sp>
        <p:nvSpPr>
          <p:cNvPr id="8" name="666"/>
          <p:cNvSpPr/>
          <p:nvPr/>
        </p:nvSpPr>
        <p:spPr>
          <a:xfrm>
            <a:off x="1744980" y="2254250"/>
            <a:ext cx="8554085" cy="1432522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bIns="45701" lIns="91404" rIns="91404" tIns="45701" wrap="square">
            <a:spAutoFit/>
          </a:bodyPr>
          <a:lstStyle/>
          <a:p>
            <a:pPr algn="ctr" defTabSz="914400"/>
            <a:r>
              <a:rPr altLang="en-US" b="1" lang="zh-CN" smtClean="0" spc="200" sz="8800">
                <a:ln w="28575">
                  <a:solidFill>
                    <a:schemeClr val="bg1"/>
                  </a:solidFill>
                </a:ln>
                <a:solidFill>
                  <a:srgbClr val="3DA645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谢谢观看！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57027" y="1661930"/>
            <a:ext cx="4561106" cy="492913"/>
            <a:chOff x="3815447" y="3099001"/>
            <a:chExt cx="4561106" cy="492913"/>
          </a:xfrm>
          <a:solidFill>
            <a:srgbClr val="3DA645"/>
          </a:solidFill>
        </p:grpSpPr>
        <p:sp>
          <p:nvSpPr>
            <p:cNvPr id="9" name="椭圆 8"/>
            <p:cNvSpPr/>
            <p:nvPr/>
          </p:nvSpPr>
          <p:spPr>
            <a:xfrm>
              <a:off x="381544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关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4396617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注</a:t>
              </a:r>
            </a:p>
          </p:txBody>
        </p:sp>
        <p:sp>
          <p:nvSpPr>
            <p:cNvPr id="16" name="稻壳儿&amp;花儿小姐"/>
            <p:cNvSpPr/>
            <p:nvPr/>
          </p:nvSpPr>
          <p:spPr>
            <a:xfrm>
              <a:off x="497778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健</a:t>
              </a:r>
            </a:p>
          </p:txBody>
        </p:sp>
        <p:sp>
          <p:nvSpPr>
            <p:cNvPr id="17" name="稻壳儿&amp;花儿小姐"/>
            <p:cNvSpPr/>
            <p:nvPr/>
          </p:nvSpPr>
          <p:spPr>
            <a:xfrm>
              <a:off x="5558958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康</a:t>
              </a:r>
            </a:p>
          </p:txBody>
        </p:sp>
        <p:sp>
          <p:nvSpPr>
            <p:cNvPr id="18" name="稻壳儿&amp;花儿小姐"/>
            <p:cNvSpPr/>
            <p:nvPr/>
          </p:nvSpPr>
          <p:spPr>
            <a:xfrm>
              <a:off x="614012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从</a:t>
              </a:r>
            </a:p>
          </p:txBody>
        </p:sp>
        <p:sp>
          <p:nvSpPr>
            <p:cNvPr id="10" name="稻壳儿&amp;花儿小姐"/>
            <p:cNvSpPr/>
            <p:nvPr/>
          </p:nvSpPr>
          <p:spPr>
            <a:xfrm>
              <a:off x="6721299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我</a:t>
              </a:r>
            </a:p>
          </p:txBody>
        </p:sp>
        <p:sp>
          <p:nvSpPr>
            <p:cNvPr id="20" name="稻壳儿&amp;花儿小姐"/>
            <p:cNvSpPr/>
            <p:nvPr/>
          </p:nvSpPr>
          <p:spPr>
            <a:xfrm>
              <a:off x="730247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做</a:t>
              </a:r>
            </a:p>
          </p:txBody>
        </p:sp>
        <p:sp>
          <p:nvSpPr>
            <p:cNvPr id="21" name="稻壳儿&amp;花儿小姐"/>
            <p:cNvSpPr/>
            <p:nvPr/>
          </p:nvSpPr>
          <p:spPr>
            <a:xfrm>
              <a:off x="7883640" y="3099001"/>
              <a:ext cx="492913" cy="492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cs typeface="+mn-ea"/>
                  <a:sym typeface="+mn-lt"/>
                </a:rPr>
                <a:t>起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00705" y="3521075"/>
            <a:ext cx="5848350" cy="922020"/>
            <a:chOff x="4540" y="5293"/>
            <a:chExt cx="9210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4680" y="5729"/>
              <a:ext cx="8921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春季预防传染病  从你我做起   健康你我他</a:t>
              </a:r>
            </a:p>
          </p:txBody>
        </p:sp>
        <p:pic>
          <p:nvPicPr>
            <p:cNvPr descr="春季预防流感--4455-7"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40" y="5293"/>
              <a:ext cx="1274" cy="1452"/>
            </a:xfrm>
            <a:prstGeom prst="rect">
              <a:avLst/>
            </a:prstGeom>
          </p:spPr>
        </p:pic>
        <p:pic>
          <p:nvPicPr>
            <p:cNvPr descr="春季预防流感--4455-7" id="22" name="图片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476" y="5293"/>
              <a:ext cx="1274" cy="1452"/>
            </a:xfrm>
            <a:prstGeom prst="rect">
              <a:avLst/>
            </a:prstGeom>
          </p:spPr>
        </p:pic>
      </p:grpSp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pic>
        <p:nvPicPr>
          <p:cNvPr descr="51miz-E1139124-573DE18D"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0000">
            <a:off x="2666365" y="1842135"/>
            <a:ext cx="824865" cy="824865"/>
          </a:xfrm>
          <a:prstGeom prst="rect">
            <a:avLst/>
          </a:prstGeom>
        </p:spPr>
      </p:pic>
      <p:pic>
        <p:nvPicPr>
          <p:cNvPr descr="a5450dec_E379667_849070cd"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44080" y="3025775"/>
            <a:ext cx="264795" cy="29972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5132403" y="4443095"/>
            <a:ext cx="1927195" cy="345440"/>
          </a:xfrm>
          <a:prstGeom prst="roundRect">
            <a:avLst>
              <a:gd fmla="val 50000" name="adj"/>
            </a:avLst>
          </a:prstGeom>
          <a:solidFill>
            <a:srgbClr val="3DA64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lvl="0"/>
            <a:r>
              <a:rPr altLang="en-US" lang="zh-CN" sz="1400">
                <a:solidFill>
                  <a:prstClr val="white"/>
                </a:solidFill>
                <a:cs typeface="+mn-ea"/>
                <a:sym typeface="+mn-lt"/>
              </a:rPr>
              <a:t>汇报人：优页PPT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419382428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sp>
        <p:nvSpPr>
          <p:cNvPr id="2" name="文本框 41"/>
          <p:cNvSpPr txBox="1"/>
          <p:nvPr/>
        </p:nvSpPr>
        <p:spPr>
          <a:xfrm>
            <a:off x="4656673" y="1973539"/>
            <a:ext cx="2497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z="4000">
                <a:solidFill>
                  <a:srgbClr val="41C241"/>
                </a:solidFill>
                <a:cs typeface="+mn-ea"/>
                <a:sym typeface="+mn-lt"/>
              </a:rPr>
              <a:t>PART  01</a:t>
            </a:r>
          </a:p>
        </p:txBody>
      </p:sp>
      <p:sp>
        <p:nvSpPr>
          <p:cNvPr id="8" name="TextBox 119"/>
          <p:cNvSpPr txBox="1"/>
          <p:nvPr/>
        </p:nvSpPr>
        <p:spPr>
          <a:xfrm>
            <a:off x="2193925" y="2839085"/>
            <a:ext cx="753872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>
                <a:solidFill>
                  <a:srgbClr val="3DA645"/>
                </a:solidFill>
                <a:cs typeface="+mn-ea"/>
                <a:sym typeface="+mn-lt"/>
              </a:rPr>
              <a:t>为什么春季传染性疾病多发?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100705" y="3521075"/>
            <a:ext cx="5848350" cy="922020"/>
            <a:chOff x="4540" y="5293"/>
            <a:chExt cx="9210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4680" y="5729"/>
              <a:ext cx="8921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春季预防传染病  从你我做起   健康你我他</a:t>
              </a:r>
            </a:p>
          </p:txBody>
        </p:sp>
        <p:pic>
          <p:nvPicPr>
            <p:cNvPr descr="春季预防流感--4455-7" id="13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40" y="5293"/>
              <a:ext cx="1274" cy="1452"/>
            </a:xfrm>
            <a:prstGeom prst="rect">
              <a:avLst/>
            </a:prstGeom>
          </p:spPr>
        </p:pic>
        <p:pic>
          <p:nvPicPr>
            <p:cNvPr descr="春季预防流感--4455-7" id="22" name="图片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476" y="5293"/>
              <a:ext cx="1274" cy="145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2405850" y="2049145"/>
            <a:ext cx="1802167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050">
                <a:solidFill>
                  <a:srgbClr val="E9F9FD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任意多边形 16"/>
          <p:cNvSpPr/>
          <p:nvPr/>
        </p:nvSpPr>
        <p:spPr>
          <a:xfrm>
            <a:off x="3496945" y="4134485"/>
            <a:ext cx="2363470" cy="464820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496945" y="2564765"/>
            <a:ext cx="2363470" cy="464820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93290" y="316230"/>
            <a:ext cx="7014210" cy="824230"/>
            <a:chOff x="3454" y="498"/>
            <a:chExt cx="11046" cy="1298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为什么春季传染性疾病多发?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pic>
        <p:nvPicPr>
          <p:cNvPr descr="51miz-E900449-9833A6E9"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215" y="1956435"/>
            <a:ext cx="2945765" cy="34093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54090" y="2508250"/>
            <a:ext cx="490918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5000000000000000000" typeface="Wingdings"/>
              <a:buChar char="Ø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气温变化莫测，忽冷忽热的气温变化使得机体调整失去了平衡，容易患病。</a:t>
            </a:r>
          </a:p>
        </p:txBody>
      </p:sp>
      <p:sp>
        <p:nvSpPr>
          <p:cNvPr id="65" name="圆角矩形 64"/>
          <p:cNvSpPr/>
          <p:nvPr/>
        </p:nvSpPr>
        <p:spPr>
          <a:xfrm flipH="1">
            <a:off x="3796030" y="2569210"/>
            <a:ext cx="2064385" cy="456565"/>
          </a:xfrm>
          <a:prstGeom prst="roundRect">
            <a:avLst>
              <a:gd fmla="val 9725" name="adj"/>
            </a:avLst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3DA64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lang="en-US" sz="2000">
                <a:solidFill>
                  <a:srgbClr val="3DA645"/>
                </a:solidFill>
                <a:effectLst/>
                <a:cs typeface="+mn-ea"/>
                <a:sym typeface="+mn-lt"/>
              </a:rPr>
              <a:t>01    气温</a:t>
            </a:r>
          </a:p>
        </p:txBody>
      </p:sp>
      <p:sp>
        <p:nvSpPr>
          <p:cNvPr id="14" name="矩形 13"/>
          <p:cNvSpPr/>
          <p:nvPr/>
        </p:nvSpPr>
        <p:spPr>
          <a:xfrm>
            <a:off x="6063615" y="4073525"/>
            <a:ext cx="490918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5000000000000000000" typeface="Wingdings"/>
              <a:buChar char="Ø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病原微生物生长活跃，春季到来，万物复苏，环境中的细菌、病毒也随之进入活跃繁殖期，为疾病传播奠定基础。</a:t>
            </a:r>
          </a:p>
        </p:txBody>
      </p:sp>
      <p:sp>
        <p:nvSpPr>
          <p:cNvPr id="15" name="圆角矩形 14"/>
          <p:cNvSpPr/>
          <p:nvPr/>
        </p:nvSpPr>
        <p:spPr>
          <a:xfrm flipH="1">
            <a:off x="3704590" y="4134485"/>
            <a:ext cx="2073910" cy="456565"/>
          </a:xfrm>
          <a:prstGeom prst="roundRect">
            <a:avLst>
              <a:gd fmla="val 9725" name="adj"/>
            </a:avLst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3DA64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lang="en-US" sz="2000">
                <a:solidFill>
                  <a:srgbClr val="3DA645"/>
                </a:solidFill>
                <a:cs typeface="+mn-ea"/>
                <a:sym typeface="+mn-lt"/>
              </a:rPr>
              <a:t>02    病原微生物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6"/>
      <p:bldP grpId="0" spid="11"/>
      <p:bldP grpId="0" spid="65"/>
      <p:bldP grpId="0" spid="14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722755" y="3992880"/>
            <a:ext cx="2363470" cy="464820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818640" y="2130425"/>
            <a:ext cx="2363470" cy="464820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93290" y="316230"/>
            <a:ext cx="7014210" cy="824230"/>
            <a:chOff x="3454" y="498"/>
            <a:chExt cx="11046" cy="1298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为什么春季传染性疾病多发?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818640" y="2595245"/>
            <a:ext cx="515048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5000000000000000000" typeface="Wingdings"/>
              <a:buChar char="Ø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人体呼吸道粘膜屏障作用下降，春季气候干燥，人体缺水，呼吸道粘膜失去滋润，粘膜细胞脱落，屏障作用下降，导致呼吸道传染病多发</a:t>
            </a:r>
          </a:p>
        </p:txBody>
      </p:sp>
      <p:sp>
        <p:nvSpPr>
          <p:cNvPr id="65" name="圆角矩形 64"/>
          <p:cNvSpPr/>
          <p:nvPr/>
        </p:nvSpPr>
        <p:spPr>
          <a:xfrm flipH="1">
            <a:off x="1818640" y="2138680"/>
            <a:ext cx="2267585" cy="456565"/>
          </a:xfrm>
          <a:prstGeom prst="roundRect">
            <a:avLst>
              <a:gd fmla="val 9725" name="adj"/>
            </a:avLst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3DA64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lang="en-US" sz="2000">
                <a:solidFill>
                  <a:srgbClr val="3DA645"/>
                </a:solidFill>
                <a:cs typeface="+mn-ea"/>
                <a:sym typeface="+mn-lt"/>
              </a:rPr>
              <a:t>03  粘膜屏障下降</a:t>
            </a:r>
          </a:p>
        </p:txBody>
      </p:sp>
      <p:sp>
        <p:nvSpPr>
          <p:cNvPr id="14" name="矩形 13"/>
          <p:cNvSpPr/>
          <p:nvPr/>
        </p:nvSpPr>
        <p:spPr>
          <a:xfrm>
            <a:off x="1818640" y="4538980"/>
            <a:ext cx="906145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buFont charset="0" panose="05000000000000000000" typeface="Wingdings"/>
              <a:buChar char="Ø"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人口流动量大，捂了一个冬天的人们在春季纷纷走出家门，或外出打工，或到闹市交易，人口流动频繁，为病菌的传播提供方便。</a:t>
            </a:r>
          </a:p>
        </p:txBody>
      </p:sp>
      <p:sp>
        <p:nvSpPr>
          <p:cNvPr id="15" name="圆角矩形 14"/>
          <p:cNvSpPr/>
          <p:nvPr/>
        </p:nvSpPr>
        <p:spPr>
          <a:xfrm flipH="1">
            <a:off x="1915795" y="4001135"/>
            <a:ext cx="2073910" cy="456565"/>
          </a:xfrm>
          <a:prstGeom prst="roundRect">
            <a:avLst>
              <a:gd fmla="val 9725" name="adj"/>
            </a:avLst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3DA64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>
                <a:solidFill>
                  <a:schemeClr val="lt1"/>
                </a:solidFill>
              </a:defRPr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zh-CN" lang="en-US" sz="2000">
                <a:solidFill>
                  <a:srgbClr val="3DA645"/>
                </a:solidFill>
                <a:cs typeface="+mn-ea"/>
                <a:sym typeface="+mn-lt"/>
              </a:rPr>
              <a:t>04    人口流动</a:t>
            </a:r>
          </a:p>
        </p:txBody>
      </p:sp>
      <p:pic>
        <p:nvPicPr>
          <p:cNvPr descr="51miz-E1105176-77B918DF"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59675" y="1739265"/>
            <a:ext cx="2799715" cy="27997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93882" y="5832164"/>
            <a:ext cx="1440159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行业PPT模板http://www.1ppt.com/hangye/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6"/>
      <p:bldP grpId="0" spid="11"/>
      <p:bldP grpId="0" spid="65"/>
      <p:bldP grpId="0" spid="14"/>
      <p:bldP grpId="0" spid="1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rotWithShape="1"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5453454353455b"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15" y="575310"/>
            <a:ext cx="12190730" cy="628269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77965" y="5062220"/>
            <a:ext cx="5614035" cy="1812290"/>
          </a:xfrm>
          <a:prstGeom prst="rect">
            <a:avLst/>
          </a:prstGeom>
        </p:spPr>
      </p:pic>
      <p:pic>
        <p:nvPicPr>
          <p:cNvPr descr="434234234234234234bb"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0095" cy="5027295"/>
          </a:xfrm>
          <a:prstGeom prst="rect">
            <a:avLst/>
          </a:prstGeom>
        </p:spPr>
      </p:pic>
      <p:pic>
        <p:nvPicPr>
          <p:cNvPr descr="春季预防流感-44445556--7"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4113530" y="-1929765"/>
            <a:ext cx="4039235" cy="10059035"/>
          </a:xfrm>
          <a:prstGeom prst="rect">
            <a:avLst/>
          </a:prstGeom>
        </p:spPr>
      </p:pic>
      <p:pic>
        <p:nvPicPr>
          <p:cNvPr descr="招生展板8999999"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0660" y="-233680"/>
            <a:ext cx="11648440" cy="5748655"/>
          </a:xfrm>
          <a:prstGeom prst="rect">
            <a:avLst/>
          </a:prstGeom>
        </p:spPr>
      </p:pic>
      <p:pic>
        <p:nvPicPr>
          <p:cNvPr descr="人口普查--4445566"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5" y="-85725"/>
            <a:ext cx="1560195" cy="1644650"/>
          </a:xfrm>
          <a:prstGeom prst="rect">
            <a:avLst/>
          </a:prstGeom>
        </p:spPr>
      </p:pic>
      <p:pic>
        <p:nvPicPr>
          <p:cNvPr descr="444444444444444444444a"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400030" y="1355090"/>
            <a:ext cx="1090295" cy="694055"/>
          </a:xfrm>
          <a:prstGeom prst="rect">
            <a:avLst/>
          </a:prstGeom>
        </p:spPr>
      </p:pic>
      <p:pic>
        <p:nvPicPr>
          <p:cNvPr descr="C:/Users/ADMINI~1/AppData/Local/Temp/picturecompress_20210401144715/output_1.pngoutput_1" id="25" name="图片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10395" y="4373880"/>
            <a:ext cx="2476500" cy="2484120"/>
          </a:xfrm>
          <a:prstGeom prst="rect">
            <a:avLst/>
          </a:prstGeom>
        </p:spPr>
      </p:pic>
      <p:pic>
        <p:nvPicPr>
          <p:cNvPr descr="C:/Users/ADMINI~1/AppData/Local/Temp/picturecompress_20210401144743/output_1.pngoutput_1"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8415" y="5038725"/>
            <a:ext cx="5614035" cy="1812290"/>
          </a:xfrm>
          <a:prstGeom prst="rect">
            <a:avLst/>
          </a:prstGeom>
        </p:spPr>
      </p:pic>
      <p:pic>
        <p:nvPicPr>
          <p:cNvPr descr="51miz-E956255-373959F1"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-142240" y="3866515"/>
            <a:ext cx="3253740" cy="2991485"/>
          </a:xfrm>
          <a:prstGeom prst="rect">
            <a:avLst/>
          </a:prstGeom>
        </p:spPr>
      </p:pic>
      <p:sp>
        <p:nvSpPr>
          <p:cNvPr id="2" name="文本框 41"/>
          <p:cNvSpPr txBox="1"/>
          <p:nvPr/>
        </p:nvSpPr>
        <p:spPr>
          <a:xfrm>
            <a:off x="4656673" y="1973539"/>
            <a:ext cx="249745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lang="en-US" sz="4000">
                <a:solidFill>
                  <a:srgbClr val="41C241"/>
                </a:solidFill>
                <a:cs typeface="+mn-ea"/>
                <a:sym typeface="+mn-lt"/>
              </a:rPr>
              <a:t>PART  02</a:t>
            </a:r>
          </a:p>
        </p:txBody>
      </p:sp>
      <p:sp>
        <p:nvSpPr>
          <p:cNvPr id="8" name="TextBox 119"/>
          <p:cNvSpPr txBox="1"/>
          <p:nvPr/>
        </p:nvSpPr>
        <p:spPr>
          <a:xfrm>
            <a:off x="2193925" y="2839085"/>
            <a:ext cx="753872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000">
                <a:solidFill>
                  <a:srgbClr val="3DA645"/>
                </a:solidFill>
                <a:cs typeface="+mn-ea"/>
                <a:sym typeface="+mn-lt"/>
              </a:rPr>
              <a:t>春季校园常见传染病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100705" y="3521075"/>
            <a:ext cx="5848350" cy="922020"/>
            <a:chOff x="4540" y="5293"/>
            <a:chExt cx="9210" cy="1452"/>
          </a:xfrm>
        </p:grpSpPr>
        <p:sp>
          <p:nvSpPr>
            <p:cNvPr id="12" name="文本框 11"/>
            <p:cNvSpPr txBox="1"/>
            <p:nvPr/>
          </p:nvSpPr>
          <p:spPr>
            <a:xfrm>
              <a:off x="4680" y="5729"/>
              <a:ext cx="8921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春季预防传染病  从你我做起   健康你我他</a:t>
              </a:r>
            </a:p>
          </p:txBody>
        </p:sp>
        <p:pic>
          <p:nvPicPr>
            <p:cNvPr descr="春季预防流感--4455-7" id="13" name="图片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540" y="5293"/>
              <a:ext cx="1274" cy="1452"/>
            </a:xfrm>
            <a:prstGeom prst="rect">
              <a:avLst/>
            </a:prstGeom>
          </p:spPr>
        </p:pic>
        <p:pic>
          <p:nvPicPr>
            <p:cNvPr descr="春季预防流感--4455-7" id="22" name="图片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476" y="5293"/>
              <a:ext cx="1274" cy="145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13" name="任意多边形 12"/>
          <p:cNvSpPr/>
          <p:nvPr/>
        </p:nvSpPr>
        <p:spPr>
          <a:xfrm>
            <a:off x="1499235" y="2087880"/>
            <a:ext cx="9029065" cy="2681605"/>
          </a:xfrm>
          <a:custGeom>
            <a:gdLst>
              <a:gd fmla="*/ 766776 w 4465660" name="connisteX0"/>
              <a:gd fmla="*/ 1024 h 1287496" name="connsiteY0"/>
              <a:gd fmla="*/ 2336496 w 4465660" name="connisteX1"/>
              <a:gd fmla="*/ 31504 h 1287496" name="connsiteY1"/>
              <a:gd fmla="*/ 3936696 w 4465660" name="connisteX2"/>
              <a:gd fmla="*/ 61984 h 1287496" name="connsiteY2"/>
              <a:gd fmla="*/ 4454856 w 4465660" name="connisteX3"/>
              <a:gd fmla="*/ 595384 h 1287496" name="connsiteY3"/>
              <a:gd fmla="*/ 4150056 w 4465660" name="connisteX4"/>
              <a:gd fmla="*/ 1204984 h 1287496" name="connsiteY4"/>
              <a:gd fmla="*/ 3113736 w 4465660" name="connisteX5"/>
              <a:gd fmla="*/ 1265944 h 1287496" name="connsiteY5"/>
              <a:gd fmla="*/ 1589736 w 4465660" name="connisteX6"/>
              <a:gd fmla="*/ 1281184 h 1287496" name="connsiteY6"/>
              <a:gd fmla="*/ 553416 w 4465660" name="connisteX7"/>
              <a:gd fmla="*/ 1189744 h 1287496" name="connsiteY7"/>
              <a:gd fmla="*/ 172416 w 4465660" name="connisteX8"/>
              <a:gd fmla="*/ 1052584 h 1287496" name="connsiteY8"/>
              <a:gd fmla="*/ 4776 w 4465660" name="connisteX9"/>
              <a:gd fmla="*/ 641104 h 1287496" name="connsiteY9"/>
              <a:gd fmla="*/ 80976 w 4465660" name="connisteX10"/>
              <a:gd fmla="*/ 336304 h 1287496" name="connsiteY10"/>
              <a:gd fmla="*/ 294336 w 4465660" name="connisteX11"/>
              <a:gd fmla="*/ 61984 h 1287496" name="connsiteY11"/>
              <a:gd fmla="*/ 766776 w 4465660" name="connisteX12"/>
              <a:gd fmla="*/ 1024 h 1287496" name="connsiteY12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rect b="b" l="l" r="r" t="t"/>
            <a:pathLst>
              <a:path h="1287497" w="4465660">
                <a:moveTo>
                  <a:pt x="766776" y="1024"/>
                </a:moveTo>
                <a:cubicBezTo>
                  <a:pt x="1175081" y="-5326"/>
                  <a:pt x="1702766" y="19439"/>
                  <a:pt x="2336496" y="31504"/>
                </a:cubicBezTo>
                <a:cubicBezTo>
                  <a:pt x="2970226" y="43569"/>
                  <a:pt x="3513151" y="-51046"/>
                  <a:pt x="3936696" y="61984"/>
                </a:cubicBezTo>
                <a:cubicBezTo>
                  <a:pt x="4360241" y="175014"/>
                  <a:pt x="4412311" y="366784"/>
                  <a:pt x="4454856" y="595384"/>
                </a:cubicBezTo>
                <a:cubicBezTo>
                  <a:pt x="4497401" y="823984"/>
                  <a:pt x="4418026" y="1070999"/>
                  <a:pt x="4150056" y="1204984"/>
                </a:cubicBezTo>
                <a:cubicBezTo>
                  <a:pt x="3882086" y="1338969"/>
                  <a:pt x="3625546" y="1250704"/>
                  <a:pt x="3113736" y="1265944"/>
                </a:cubicBezTo>
                <a:cubicBezTo>
                  <a:pt x="2601926" y="1281184"/>
                  <a:pt x="2101546" y="1296424"/>
                  <a:pt x="1589736" y="1281184"/>
                </a:cubicBezTo>
                <a:cubicBezTo>
                  <a:pt x="1077926" y="1265944"/>
                  <a:pt x="836626" y="1235464"/>
                  <a:pt x="553416" y="1189744"/>
                </a:cubicBezTo>
                <a:cubicBezTo>
                  <a:pt x="270206" y="1144024"/>
                  <a:pt x="282271" y="1162439"/>
                  <a:pt x="172416" y="1052584"/>
                </a:cubicBezTo>
                <a:cubicBezTo>
                  <a:pt x="62561" y="942729"/>
                  <a:pt x="23191" y="784614"/>
                  <a:pt x="4776" y="641104"/>
                </a:cubicBezTo>
                <a:cubicBezTo>
                  <a:pt x="-13639" y="497594"/>
                  <a:pt x="23191" y="451874"/>
                  <a:pt x="80976" y="336304"/>
                </a:cubicBezTo>
                <a:cubicBezTo>
                  <a:pt x="138761" y="220734"/>
                  <a:pt x="157176" y="129294"/>
                  <a:pt x="294336" y="61984"/>
                </a:cubicBezTo>
                <a:cubicBezTo>
                  <a:pt x="431496" y="-5326"/>
                  <a:pt x="358471" y="7374"/>
                  <a:pt x="766776" y="102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346939"/>
            </a:solidFill>
            <a:prstDash val="sysDash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9035" y="2552065"/>
            <a:ext cx="6264275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 indent="0">
              <a:lnSpc>
                <a:spcPct val="200000"/>
              </a:lnSpc>
              <a:buNone/>
            </a:pPr>
            <a:r>
              <a:rPr altLang="en-US" lang="zh-CN">
                <a:solidFill>
                  <a:srgbClr val="333333"/>
                </a:solidFill>
                <a:cs typeface="+mn-ea"/>
                <a:sym typeface="+mn-lt"/>
              </a:rPr>
              <a:t>春季校园常见的传染病有流行性感冒、手足口病、水痘、结核病、流行性腮腺炎、诺如病毒引起的感染性腹泻等。下面，为大家详细介绍一下这几种传染病：</a:t>
            </a:r>
          </a:p>
        </p:txBody>
      </p:sp>
      <p:pic>
        <p:nvPicPr>
          <p:cNvPr descr="51miz-E1043208-54F22D89"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4955" y="1655445"/>
            <a:ext cx="3951605" cy="3951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824355" y="2795905"/>
            <a:ext cx="493776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 indent="0">
              <a:lnSpc>
                <a:spcPct val="200000"/>
              </a:lnSpc>
              <a:buNone/>
            </a:pPr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流行性感冒简称“流感”，是由流感病毒引起的急性呼吸道传染病，具有很强的传染性。流感病毒分为甲、乙、丙三型。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一、流行性感冒</a:t>
              </a:r>
            </a:p>
          </p:txBody>
        </p:sp>
      </p:grpSp>
      <p:pic>
        <p:nvPicPr>
          <p:cNvPr descr="51miz-E1098662-6FD43CD3"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50075" y="1600835"/>
            <a:ext cx="4019550" cy="4019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2193290" y="316230"/>
            <a:ext cx="7014845" cy="824865"/>
            <a:chOff x="3454" y="498"/>
            <a:chExt cx="11047" cy="1299"/>
          </a:xfrm>
        </p:grpSpPr>
        <p:sp>
          <p:nvSpPr>
            <p:cNvPr id="9" name="矩形: 圆角 8"/>
            <p:cNvSpPr/>
            <p:nvPr userDrawn="1"/>
          </p:nvSpPr>
          <p:spPr>
            <a:xfrm>
              <a:off x="4320" y="688"/>
              <a:ext cx="9708" cy="943"/>
            </a:xfrm>
            <a:prstGeom prst="roundRect">
              <a:avLst>
                <a:gd fmla="val 50000" name="adj"/>
              </a:avLst>
            </a:prstGeom>
            <a:solidFill>
              <a:srgbClr val="3DA6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pc="300" sz="28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19" y="688"/>
              <a:ext cx="9199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z="3200">
                  <a:solidFill>
                    <a:schemeClr val="bg1"/>
                  </a:solidFill>
                  <a:cs typeface="+mn-ea"/>
                  <a:sym typeface="+mn-lt"/>
                </a:rPr>
                <a:t>春季校园常见传染病</a:t>
              </a:r>
            </a:p>
          </p:txBody>
        </p:sp>
        <p:pic>
          <p:nvPicPr>
            <p:cNvPr descr="51miz-E1139124-573DE18D"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2160000">
              <a:off x="3454" y="498"/>
              <a:ext cx="1299" cy="1299"/>
            </a:xfrm>
            <a:prstGeom prst="rect">
              <a:avLst/>
            </a:prstGeom>
          </p:spPr>
        </p:pic>
        <p:pic>
          <p:nvPicPr>
            <p:cNvPr descr="a5450dec_E379667_849070cd"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3718" y="688"/>
              <a:ext cx="783" cy="88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824355" y="2795905"/>
            <a:ext cx="909066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传播途径：以空气飞沫直接传播为主，也可通过被病毒污染的物品间接传播。</a:t>
            </a:r>
          </a:p>
          <a:p>
            <a:pPr algn="just"/>
            <a:b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</a:br>
          </a:p>
          <a:p>
            <a:pPr algn="just"/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主要症状：有发热、全身酸痛、咽痛、咳嗽等症状。</a:t>
            </a:r>
          </a:p>
          <a:p>
            <a:pPr algn="just"/>
            <a:b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</a:br>
          </a:p>
          <a:p>
            <a:pPr algn="just"/>
            <a:r>
              <a:rPr altLang="en-US" b="1" lang="zh-CN">
                <a:solidFill>
                  <a:srgbClr val="3DA645"/>
                </a:solidFill>
                <a:cs typeface="+mn-ea"/>
                <a:sym typeface="+mn-lt"/>
              </a:rPr>
              <a:t>易感人群：人群对流感普遍易感，病后有一定的免疫力，但维持的时间不长，病毒不断发生变异，可引起反复感染发病。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24355" y="1951355"/>
            <a:ext cx="2540000" cy="464820"/>
            <a:chOff x="2873" y="3073"/>
            <a:chExt cx="4000" cy="732"/>
          </a:xfrm>
        </p:grpSpPr>
        <p:sp>
          <p:nvSpPr>
            <p:cNvPr id="13" name="任意多边形 12"/>
            <p:cNvSpPr/>
            <p:nvPr/>
          </p:nvSpPr>
          <p:spPr>
            <a:xfrm>
              <a:off x="2873" y="3073"/>
              <a:ext cx="3722" cy="732"/>
            </a:xfrm>
            <a:custGeom>
              <a:gdLst>
                <a:gd fmla="*/ 766776 w 4465660" name="connisteX0"/>
                <a:gd fmla="*/ 1024 h 1287496" name="connsiteY0"/>
                <a:gd fmla="*/ 2336496 w 4465660" name="connisteX1"/>
                <a:gd fmla="*/ 31504 h 1287496" name="connsiteY1"/>
                <a:gd fmla="*/ 3936696 w 4465660" name="connisteX2"/>
                <a:gd fmla="*/ 61984 h 1287496" name="connsiteY2"/>
                <a:gd fmla="*/ 4454856 w 4465660" name="connisteX3"/>
                <a:gd fmla="*/ 595384 h 1287496" name="connsiteY3"/>
                <a:gd fmla="*/ 4150056 w 4465660" name="connisteX4"/>
                <a:gd fmla="*/ 1204984 h 1287496" name="connsiteY4"/>
                <a:gd fmla="*/ 3113736 w 4465660" name="connisteX5"/>
                <a:gd fmla="*/ 1265944 h 1287496" name="connsiteY5"/>
                <a:gd fmla="*/ 1589736 w 4465660" name="connisteX6"/>
                <a:gd fmla="*/ 1281184 h 1287496" name="connsiteY6"/>
                <a:gd fmla="*/ 553416 w 4465660" name="connisteX7"/>
                <a:gd fmla="*/ 1189744 h 1287496" name="connsiteY7"/>
                <a:gd fmla="*/ 172416 w 4465660" name="connisteX8"/>
                <a:gd fmla="*/ 1052584 h 1287496" name="connsiteY8"/>
                <a:gd fmla="*/ 4776 w 4465660" name="connisteX9"/>
                <a:gd fmla="*/ 641104 h 1287496" name="connsiteY9"/>
                <a:gd fmla="*/ 80976 w 4465660" name="connisteX10"/>
                <a:gd fmla="*/ 336304 h 1287496" name="connsiteY10"/>
                <a:gd fmla="*/ 294336 w 4465660" name="connisteX11"/>
                <a:gd fmla="*/ 61984 h 1287496" name="connsiteY11"/>
                <a:gd fmla="*/ 766776 w 4465660" name="connisteX12"/>
                <a:gd fmla="*/ 1024 h 1287496" name="connsiteY12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b="b" l="l" r="r" t="t"/>
              <a:pathLst>
                <a:path h="1287497" w="4465660">
                  <a:moveTo>
                    <a:pt x="766776" y="1024"/>
                  </a:moveTo>
                  <a:cubicBezTo>
                    <a:pt x="1175081" y="-5326"/>
                    <a:pt x="1702766" y="19439"/>
                    <a:pt x="2336496" y="31504"/>
                  </a:cubicBezTo>
                  <a:cubicBezTo>
                    <a:pt x="2970226" y="43569"/>
                    <a:pt x="3513151" y="-51046"/>
                    <a:pt x="3936696" y="61984"/>
                  </a:cubicBezTo>
                  <a:cubicBezTo>
                    <a:pt x="4360241" y="175014"/>
                    <a:pt x="4412311" y="366784"/>
                    <a:pt x="4454856" y="595384"/>
                  </a:cubicBezTo>
                  <a:cubicBezTo>
                    <a:pt x="4497401" y="823984"/>
                    <a:pt x="4418026" y="1070999"/>
                    <a:pt x="4150056" y="1204984"/>
                  </a:cubicBezTo>
                  <a:cubicBezTo>
                    <a:pt x="3882086" y="1338969"/>
                    <a:pt x="3625546" y="1250704"/>
                    <a:pt x="3113736" y="1265944"/>
                  </a:cubicBezTo>
                  <a:cubicBezTo>
                    <a:pt x="2601926" y="1281184"/>
                    <a:pt x="2101546" y="1296424"/>
                    <a:pt x="1589736" y="1281184"/>
                  </a:cubicBezTo>
                  <a:cubicBezTo>
                    <a:pt x="1077926" y="1265944"/>
                    <a:pt x="836626" y="1235464"/>
                    <a:pt x="553416" y="1189744"/>
                  </a:cubicBezTo>
                  <a:cubicBezTo>
                    <a:pt x="270206" y="1144024"/>
                    <a:pt x="282271" y="1162439"/>
                    <a:pt x="172416" y="1052584"/>
                  </a:cubicBezTo>
                  <a:cubicBezTo>
                    <a:pt x="62561" y="942729"/>
                    <a:pt x="23191" y="784614"/>
                    <a:pt x="4776" y="641104"/>
                  </a:cubicBezTo>
                  <a:cubicBezTo>
                    <a:pt x="-13639" y="497594"/>
                    <a:pt x="23191" y="451874"/>
                    <a:pt x="80976" y="336304"/>
                  </a:cubicBezTo>
                  <a:cubicBezTo>
                    <a:pt x="138761" y="220734"/>
                    <a:pt x="157176" y="129294"/>
                    <a:pt x="294336" y="61984"/>
                  </a:cubicBezTo>
                  <a:cubicBezTo>
                    <a:pt x="431496" y="-5326"/>
                    <a:pt x="358471" y="7374"/>
                    <a:pt x="766776" y="102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346939"/>
              </a:solidFill>
              <a:prstDash val="sysDash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1" y="3073"/>
              <a:ext cx="3982" cy="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2400">
                  <a:solidFill>
                    <a:srgbClr val="3DA645"/>
                  </a:solidFill>
                  <a:cs typeface="+mn-ea"/>
                  <a:sym typeface="+mn-lt"/>
                </a:rPr>
                <a:t>一、流行性感冒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bt0pw1n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124</Paragraphs>
  <Slides>28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7">
      <vt:lpstr>Arial</vt:lpstr>
      <vt:lpstr>微软雅黑</vt:lpstr>
      <vt:lpstr>Calibri</vt:lpstr>
      <vt:lpstr>Calibri Light</vt:lpstr>
      <vt:lpstr>Wingdings</vt:lpstr>
      <vt:lpstr>Meiryo</vt:lpstr>
      <vt:lpstr>Arial Narrow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2022-03-20T11:22:30Z</dcterms:created>
  <cp:lastPrinted>2022-03-20T11:22:30Z</cp:lastPrinted>
  <dcterms:modified xsi:type="dcterms:W3CDTF">2022-03-20T03:32:02Z</dcterms:modified>
  <cp:revision>1</cp:revision>
</cp:coreProperties>
</file>