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26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3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61" r:id="rId2"/>
    <p:sldMasterId id="2147483665" r:id="rId3"/>
  </p:sldMasterIdLst>
  <p:notesMasterIdLst>
    <p:notesMasterId r:id="rId4"/>
  </p:notesMasterIdLst>
  <p:sldIdLst>
    <p:sldId id="338" r:id="rId5"/>
    <p:sldId id="375" r:id="rId6"/>
    <p:sldId id="376" r:id="rId7"/>
    <p:sldId id="377" r:id="rId8"/>
    <p:sldId id="378" r:id="rId9"/>
    <p:sldId id="410" r:id="rId10"/>
    <p:sldId id="411" r:id="rId11"/>
    <p:sldId id="412" r:id="rId12"/>
    <p:sldId id="413" r:id="rId13"/>
    <p:sldId id="414" r:id="rId14"/>
    <p:sldId id="415" r:id="rId15"/>
    <p:sldId id="417" r:id="rId16"/>
    <p:sldId id="416" r:id="rId17"/>
    <p:sldId id="418" r:id="rId18"/>
    <p:sldId id="419" r:id="rId19"/>
    <p:sldId id="441" r:id="rId20"/>
    <p:sldId id="442" r:id="rId21"/>
    <p:sldId id="443" r:id="rId22"/>
    <p:sldId id="444" r:id="rId23"/>
    <p:sldId id="445" r:id="rId24"/>
    <p:sldId id="446" r:id="rId25"/>
    <p:sldId id="447" r:id="rId26"/>
    <p:sldId id="448" r:id="rId27"/>
    <p:sldId id="449" r:id="rId28"/>
    <p:sldId id="450" r:id="rId29"/>
    <p:sldId id="451" r:id="rId30"/>
    <p:sldId id="452" r:id="rId31"/>
    <p:sldId id="453" r:id="rId32"/>
    <p:sldId id="455" r:id="rId33"/>
    <p:sldId id="456" r:id="rId34"/>
    <p:sldId id="457" r:id="rId35"/>
    <p:sldId id="458" r:id="rId36"/>
    <p:sldId id="459" r:id="rId37"/>
    <p:sldId id="460" r:id="rId38"/>
    <p:sldId id="462" r:id="rId39"/>
  </p:sldIdLst>
  <p:sldSz cx="12192000" cy="6858000"/>
  <p:notesSz cx="6858000" cy="9144000"/>
  <p:custDataLst>
    <p:tags r:id="rId4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75" autoAdjust="0"/>
    <p:restoredTop sz="96314" autoAdjust="0"/>
  </p:normalViewPr>
  <p:slideViewPr>
    <p:cSldViewPr snapToGrid="0">
      <p:cViewPr varScale="1">
        <p:scale>
          <a:sx n="108" d="100"/>
          <a:sy n="108" d="100"/>
        </p:scale>
        <p:origin x="804" y="1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0" cy="720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6.xml" Type="http://schemas.openxmlformats.org/officeDocument/2006/relationships/slide"/><Relationship Id="rId11" Target="slides/slide7.xml" Type="http://schemas.openxmlformats.org/officeDocument/2006/relationships/slide"/><Relationship Id="rId12" Target="slides/slide8.xml" Type="http://schemas.openxmlformats.org/officeDocument/2006/relationships/slide"/><Relationship Id="rId13" Target="slides/slide9.xml" Type="http://schemas.openxmlformats.org/officeDocument/2006/relationships/slide"/><Relationship Id="rId14" Target="slides/slide10.xml" Type="http://schemas.openxmlformats.org/officeDocument/2006/relationships/slide"/><Relationship Id="rId15" Target="slides/slide11.xml" Type="http://schemas.openxmlformats.org/officeDocument/2006/relationships/slide"/><Relationship Id="rId16" Target="slides/slide12.xml" Type="http://schemas.openxmlformats.org/officeDocument/2006/relationships/slide"/><Relationship Id="rId17" Target="slides/slide13.xml" Type="http://schemas.openxmlformats.org/officeDocument/2006/relationships/slide"/><Relationship Id="rId18" Target="slides/slide14.xml" Type="http://schemas.openxmlformats.org/officeDocument/2006/relationships/slide"/><Relationship Id="rId19" Target="slides/slide15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6.xml" Type="http://schemas.openxmlformats.org/officeDocument/2006/relationships/slide"/><Relationship Id="rId21" Target="slides/slide17.xml" Type="http://schemas.openxmlformats.org/officeDocument/2006/relationships/slide"/><Relationship Id="rId22" Target="slides/slide18.xml" Type="http://schemas.openxmlformats.org/officeDocument/2006/relationships/slide"/><Relationship Id="rId23" Target="slides/slide19.xml" Type="http://schemas.openxmlformats.org/officeDocument/2006/relationships/slide"/><Relationship Id="rId24" Target="slides/slide20.xml" Type="http://schemas.openxmlformats.org/officeDocument/2006/relationships/slide"/><Relationship Id="rId25" Target="slides/slide21.xml" Type="http://schemas.openxmlformats.org/officeDocument/2006/relationships/slide"/><Relationship Id="rId26" Target="slides/slide22.xml" Type="http://schemas.openxmlformats.org/officeDocument/2006/relationships/slide"/><Relationship Id="rId27" Target="slides/slide23.xml" Type="http://schemas.openxmlformats.org/officeDocument/2006/relationships/slide"/><Relationship Id="rId28" Target="slides/slide24.xml" Type="http://schemas.openxmlformats.org/officeDocument/2006/relationships/slide"/><Relationship Id="rId29" Target="slides/slide25.xml" Type="http://schemas.openxmlformats.org/officeDocument/2006/relationships/slide"/><Relationship Id="rId3" Target="slideMasters/slideMaster3.xml" Type="http://schemas.openxmlformats.org/officeDocument/2006/relationships/slideMaster"/><Relationship Id="rId30" Target="slides/slide26.xml" Type="http://schemas.openxmlformats.org/officeDocument/2006/relationships/slide"/><Relationship Id="rId31" Target="slides/slide27.xml" Type="http://schemas.openxmlformats.org/officeDocument/2006/relationships/slide"/><Relationship Id="rId32" Target="slides/slide28.xml" Type="http://schemas.openxmlformats.org/officeDocument/2006/relationships/slide"/><Relationship Id="rId33" Target="slides/slide29.xml" Type="http://schemas.openxmlformats.org/officeDocument/2006/relationships/slide"/><Relationship Id="rId34" Target="slides/slide30.xml" Type="http://schemas.openxmlformats.org/officeDocument/2006/relationships/slide"/><Relationship Id="rId35" Target="slides/slide31.xml" Type="http://schemas.openxmlformats.org/officeDocument/2006/relationships/slide"/><Relationship Id="rId36" Target="slides/slide32.xml" Type="http://schemas.openxmlformats.org/officeDocument/2006/relationships/slide"/><Relationship Id="rId37" Target="slides/slide33.xml" Type="http://schemas.openxmlformats.org/officeDocument/2006/relationships/slide"/><Relationship Id="rId38" Target="slides/slide34.xml" Type="http://schemas.openxmlformats.org/officeDocument/2006/relationships/slide"/><Relationship Id="rId39" Target="slides/slide35.xml" Type="http://schemas.openxmlformats.org/officeDocument/2006/relationships/slide"/><Relationship Id="rId4" Target="notesMasters/notesMaster1.xml" Type="http://schemas.openxmlformats.org/officeDocument/2006/relationships/notesMaster"/><Relationship Id="rId41" Target="tags/tag1.xml" Type="http://schemas.openxmlformats.org/officeDocument/2006/relationships/tags"/><Relationship Id="rId42" Target="presProps.xml" Type="http://schemas.openxmlformats.org/officeDocument/2006/relationships/presProps"/><Relationship Id="rId43" Target="viewProps.xml" Type="http://schemas.openxmlformats.org/officeDocument/2006/relationships/viewProps"/><Relationship Id="rId44" Target="theme/theme1.xml" Type="http://schemas.openxmlformats.org/officeDocument/2006/relationships/theme"/><Relationship Id="rId45" Target="tableStyles.xml" Type="http://schemas.openxmlformats.org/officeDocument/2006/relationships/tableStyles"/><Relationship Id="rId5" Target="slides/slide1.xml" Type="http://schemas.openxmlformats.org/officeDocument/2006/relationships/slide"/><Relationship Id="rId6" Target="slides/slide2.xml" Type="http://schemas.openxmlformats.org/officeDocument/2006/relationships/slide"/><Relationship Id="rId7" Target="slides/slide3.xml" Type="http://schemas.openxmlformats.org/officeDocument/2006/relationships/slide"/><Relationship Id="rId8" Target="slides/slide4.xml" Type="http://schemas.openxmlformats.org/officeDocument/2006/relationships/slide"/><Relationship Id="rId9" Target="slides/slide5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4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8115FC-3862-4875-89B2-701148050536}" type="datetimeFigureOut">
              <a:rPr lang="zh-CN" altLang="en-US" smtClean="0"/>
              <a:t>2022/3/6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4F847E-A0F6-464A-8A95-8B6B19BE84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692865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1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3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1654031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smtClean="0"/>
              <a:t>模板来自于 优品</a:t>
            </a:r>
            <a:r>
              <a:rPr lang="en-US" altLang="zh-CN" smtClean="0"/>
              <a:t>PPT</a:t>
            </a:r>
            <a:r>
              <a:rPr lang="zh-CN" altLang="en-US" smtClean="0"/>
              <a:t> </a:t>
            </a:r>
            <a:r>
              <a:rPr lang="en-US" altLang="zh-CN" smtClean="0"/>
              <a:t>https://www.ypppt.com/</a:t>
            </a:r>
            <a:endParaRPr lang="zh-CN" altLang="en-US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zh-CN" altLang="en-US" smtClean="0">
              <a:solidFill>
                <a:prstClr val="black"/>
              </a:solidFill>
              <a:latin typeface="Calibri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29592971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3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4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5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6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http://www.1ppt.com/xiazai/" TargetMode="External" Type="http://schemas.openxmlformats.org/officeDocument/2006/relationships/hyperlink"/><Relationship Id="rId2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2022/3/6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>
    <mc:Choice Requires="p14">
      <p:transition>
        <p14:prism dir="u"/>
      </p:transition>
    </mc:Choice>
    <mc:Fallback>
      <p:transition>
        <p:fade/>
      </p:transition>
    </mc:Fallback>
  </mc:AlternateContent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2022/3/6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>
    <mc:Choice Requires="p14">
      <p:transition>
        <p14:prism dir="u"/>
      </p:transition>
    </mc:Choice>
    <mc:Fallback>
      <p:transition>
        <p:fade/>
      </p:transition>
    </mc:Fallback>
  </mc:AlternateContent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2022/3/6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>
    <mc:Choice Requires="p14">
      <p:transition>
        <p14:prism dir="u"/>
      </p:transition>
    </mc:Choice>
    <mc:Fallback>
      <p:transition>
        <p:fade/>
      </p:transition>
    </mc:Fallback>
  </mc:AlternateContent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2022/3/6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>
    <mc:Choice Requires="p14">
      <p:transition>
        <p14:prism dir="u"/>
      </p:transition>
    </mc:Choice>
    <mc:Fallback>
      <p:transition>
        <p:fade/>
      </p:transition>
    </mc:Fallback>
  </mc:AlternateContent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2022/3/6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val="614876034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2022/3/6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val="3660445833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541861587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2022/3/6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113660166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2022/3/6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682462289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2022/3/6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544767400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2022/3/6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9807769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2022/3/6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>
    <mc:Choice Requires="p14">
      <p:transition>
        <p14:prism dir="u"/>
      </p:transition>
    </mc:Choice>
    <mc:Fallback>
      <p:transition>
        <p:fade/>
      </p:transition>
    </mc:Fallback>
  </mc:AlternateContent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2022/3/6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975883986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2022/3/6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356603471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2022/3/6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924358069"/>
      </p:ext>
    </p:extLst>
  </p:cSld>
  <p:clrMapOvr>
    <a:masterClrMapping/>
  </p:clrMapOvr>
  <p:transition/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2022/3/6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858980825"/>
      </p:ext>
    </p:extLst>
  </p:cSld>
  <p:clrMapOvr>
    <a:masterClrMapping/>
  </p:clrMapOvr>
  <p:transition/>
  <p:timing/>
</p:sldLayout>
</file>

<file path=ppt/slideLayouts/slideLayout2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2022/3/6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348362266"/>
      </p:ext>
    </p:extLst>
  </p:cSld>
  <p:clrMapOvr>
    <a:masterClrMapping/>
  </p:clrMapOvr>
  <p:transition/>
  <p:timing/>
</p:sldLayout>
</file>

<file path=ppt/slideLayouts/slideLayout2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2022/3/6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200343575"/>
      </p:ext>
    </p:extLst>
  </p:cSld>
  <p:clrMapOvr>
    <a:masterClrMapping/>
  </p:clrMapOvr>
  <p:transition/>
  <p:timing/>
</p:sldLayout>
</file>

<file path=ppt/slideLayouts/slideLayout2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2022/3/6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674870669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2022/3/6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>
    <mc:Choice Requires="p14">
      <p:transition>
        <p14:prism dir="u"/>
      </p:transition>
    </mc:Choice>
    <mc:Fallback>
      <p:transition>
        <p:fade/>
      </p:transition>
    </mc:Fallback>
  </mc:AlternateContent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2022/3/6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>
    <mc:Choice Requires="p14">
      <p:transition>
        <p14:prism dir="u"/>
      </p:transition>
    </mc:Choice>
    <mc:Fallback>
      <p:transition>
        <p:fade/>
      </p:transition>
    </mc:Fallback>
  </mc:AlternateContent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2022/3/6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>
    <mc:Choice Requires="p14">
      <p:transition>
        <p14:prism dir="u"/>
      </p:transition>
    </mc:Choice>
    <mc:Fallback>
      <p:transition>
        <p:fade/>
      </p:transition>
    </mc:Fallback>
  </mc:AlternateContent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2022/3/6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791589" y="6739570"/>
            <a:ext cx="1224136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smtClean="0">
                <a:solidFill>
                  <a:prstClr val="black"/>
                </a:solidFill>
                <a:ea typeface="微软雅黑" panose="020b0503020204020204" pitchFamily="34" charset="-122"/>
                <a:hlinkClick r:id="rId1"/>
              </a:rPr>
              <a:t>PPT</a:t>
            </a:r>
            <a:r>
              <a:rPr lang="zh-CN" altLang="en-US" sz="100" smtClean="0">
                <a:solidFill>
                  <a:prstClr val="black"/>
                </a:solidFill>
                <a:ea typeface="微软雅黑" panose="020b0503020204020204" pitchFamily="34" charset="-122"/>
                <a:hlinkClick r:id="rId1"/>
              </a:rPr>
              <a:t>下载</a:t>
            </a:r>
            <a:r>
              <a:rPr lang="zh-CN" altLang="en-US" sz="100" smtClean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>
                <a:solidFill>
                  <a:prstClr val="black"/>
                </a:solidFill>
                <a:ea typeface="微软雅黑" panose="020b0503020204020204" pitchFamily="34" charset="-122"/>
              </a:rPr>
              <a:t>http://www.1ppt.com/xiazai/</a:t>
            </a:r>
            <a:endParaRPr lang="en-US" altLang="zh-CN" sz="100" smtClean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val="166400861"/>
      </p:ext>
    </p:extLst>
  </p:cSld>
  <p:clrMapOvr>
    <a:masterClrMapping/>
  </p:clrMapOvr>
  <mc:AlternateContent>
    <mc:Choice Requires="p14">
      <p:transition>
        <p14:prism dir="u"/>
      </p:transition>
    </mc:Choice>
    <mc:Fallback>
      <p:transition>
        <p:fade/>
      </p:transition>
    </mc:Fallback>
  </mc:AlternateContent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2022/3/6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>
    <mc:Choice Requires="p14">
      <p:transition>
        <p14:prism dir="u"/>
      </p:transition>
    </mc:Choice>
    <mc:Fallback>
      <p:transition>
        <p:fade/>
      </p:transition>
    </mc:Fallback>
  </mc:AlternateContent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2022/3/6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>
    <mc:Choice Requires="p14">
      <p:transition>
        <p14:prism dir="u"/>
      </p:transition>
    </mc:Choice>
    <mc:Fallback>
      <p:transition>
        <p:fade/>
      </p:transition>
    </mc:Fallback>
  </mc:AlternateContent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2022/3/6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>
    <mc:Choice Requires="p14">
      <p:transition>
        <p14:prism dir="u"/>
      </p:transition>
    </mc:Choice>
    <mc:Fallback>
      <p:transition>
        <p:fade/>
      </p:transition>
    </mc:Fallback>
  </mc:AlternateContent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slideLayouts/slideLayout12.xml" Type="http://schemas.openxmlformats.org/officeDocument/2006/relationships/slideLayout"/><Relationship Id="rId13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3.xml" Type="http://schemas.openxmlformats.org/officeDocument/2006/relationships/slideLayout"/><Relationship Id="rId2" Target="../slideLayouts/slideLayout14.xml" Type="http://schemas.openxmlformats.org/officeDocument/2006/relationships/slideLayout"/><Relationship Id="rId3" Target="../slideLayouts/slideLayout15.xml" Type="http://schemas.openxmlformats.org/officeDocument/2006/relationships/slideLayout"/><Relationship Id="rId4" Target="../theme/theme2.xml" Type="http://schemas.openxmlformats.org/officeDocument/2006/relationships/theme"/></Relationships>
</file>

<file path=ppt/slideMasters/_rels/slideMaster3.xml.rels><?xml version="1.0" encoding="UTF-8" standalone="yes"?><Relationships xmlns="http://schemas.openxmlformats.org/package/2006/relationships"><Relationship Id="rId1" Target="../slideLayouts/slideLayout16.xml" Type="http://schemas.openxmlformats.org/officeDocument/2006/relationships/slideLayout"/><Relationship Id="rId10" Target="../slideLayouts/slideLayout25.xml" Type="http://schemas.openxmlformats.org/officeDocument/2006/relationships/slideLayout"/><Relationship Id="rId11" Target="../slideLayouts/slideLayout26.xml" Type="http://schemas.openxmlformats.org/officeDocument/2006/relationships/slideLayout"/><Relationship Id="rId12" Target="../theme/theme3.xml" Type="http://schemas.openxmlformats.org/officeDocument/2006/relationships/theme"/><Relationship Id="rId2" Target="../slideLayouts/slideLayout17.xml" Type="http://schemas.openxmlformats.org/officeDocument/2006/relationships/slideLayout"/><Relationship Id="rId3" Target="../slideLayouts/slideLayout18.xml" Type="http://schemas.openxmlformats.org/officeDocument/2006/relationships/slideLayout"/><Relationship Id="rId4" Target="../slideLayouts/slideLayout19.xml" Type="http://schemas.openxmlformats.org/officeDocument/2006/relationships/slideLayout"/><Relationship Id="rId5" Target="../slideLayouts/slideLayout20.xml" Type="http://schemas.openxmlformats.org/officeDocument/2006/relationships/slideLayout"/><Relationship Id="rId6" Target="../slideLayouts/slideLayout21.xml" Type="http://schemas.openxmlformats.org/officeDocument/2006/relationships/slideLayout"/><Relationship Id="rId7" Target="../slideLayouts/slideLayout22.xml" Type="http://schemas.openxmlformats.org/officeDocument/2006/relationships/slideLayout"/><Relationship Id="rId8" Target="../slideLayouts/slideLayout23.xml" Type="http://schemas.openxmlformats.org/officeDocument/2006/relationships/slideLayout"/><Relationship Id="rId9" Target="../slideLayouts/slideLayout24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2022/3/6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>
    <mc:Choice Requires="p14">
      <p:transition>
        <p14:prism dir="u"/>
      </p:transition>
    </mc:Choice>
    <mc:Fallback>
      <p:transition>
        <p:fade/>
      </p:transition>
    </mc:Fallback>
  </mc:AlternateContent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65128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2022/3/6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995463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media/image1.png" Type="http://schemas.openxmlformats.org/officeDocument/2006/relationships/image"/><Relationship Id="rId3" Target="../media/image2.jpe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media/image5.png" Type="http://schemas.openxmlformats.org/officeDocument/2006/relationships/image"/><Relationship Id="rId3" Target="../media/image21.png" Type="http://schemas.openxmlformats.org/officeDocument/2006/relationships/image"/><Relationship Id="rId4" Target="../media/image22.png" Type="http://schemas.openxmlformats.org/officeDocument/2006/relationships/image"/><Relationship Id="rId5" Target="../media/image8.jpe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media/image5.png" Type="http://schemas.openxmlformats.org/officeDocument/2006/relationships/image"/><Relationship Id="rId3" Target="../media/image23.png" Type="http://schemas.openxmlformats.org/officeDocument/2006/relationships/image"/><Relationship Id="rId4" Target="../media/image24.png" Type="http://schemas.openxmlformats.org/officeDocument/2006/relationships/image"/><Relationship Id="rId5" Target="../media/image8.jpe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media/image5.png" Type="http://schemas.openxmlformats.org/officeDocument/2006/relationships/image"/><Relationship Id="rId3" Target="../media/image25.png" Type="http://schemas.openxmlformats.org/officeDocument/2006/relationships/image"/><Relationship Id="rId4" Target="../media/image26.png" Type="http://schemas.openxmlformats.org/officeDocument/2006/relationships/image"/><Relationship Id="rId5" Target="../media/image8.jpe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media/image5.png" Type="http://schemas.openxmlformats.org/officeDocument/2006/relationships/image"/><Relationship Id="rId3" Target="../media/image27.png" Type="http://schemas.openxmlformats.org/officeDocument/2006/relationships/image"/><Relationship Id="rId4" Target="../media/image28.png" Type="http://schemas.openxmlformats.org/officeDocument/2006/relationships/image"/><Relationship Id="rId5" Target="../media/image8.jpe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media/image29.png" Type="http://schemas.openxmlformats.org/officeDocument/2006/relationships/image"/><Relationship Id="rId3" Target="../media/image30.png" Type="http://schemas.openxmlformats.org/officeDocument/2006/relationships/image"/><Relationship Id="rId4" Target="../media/image8.jpe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media/image5.png" Type="http://schemas.openxmlformats.org/officeDocument/2006/relationships/image"/><Relationship Id="rId3" Target="../media/image31.png" Type="http://schemas.openxmlformats.org/officeDocument/2006/relationships/image"/><Relationship Id="rId4" Target="../media/image32.png" Type="http://schemas.openxmlformats.org/officeDocument/2006/relationships/image"/><Relationship Id="rId5" Target="../media/image8.jpe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media/image5.png" Type="http://schemas.openxmlformats.org/officeDocument/2006/relationships/image"/><Relationship Id="rId3" Target="../media/image33.png" Type="http://schemas.openxmlformats.org/officeDocument/2006/relationships/image"/><Relationship Id="rId4" Target="../media/image34.png" Type="http://schemas.openxmlformats.org/officeDocument/2006/relationships/image"/><Relationship Id="rId5" Target="../media/image8.jpe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media/image5.png" Type="http://schemas.openxmlformats.org/officeDocument/2006/relationships/image"/><Relationship Id="rId3" Target="../media/image35.png" Type="http://schemas.openxmlformats.org/officeDocument/2006/relationships/image"/><Relationship Id="rId4" Target="../media/image36.png" Type="http://schemas.openxmlformats.org/officeDocument/2006/relationships/image"/><Relationship Id="rId5" Target="../media/image8.jpe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5.png" Type="http://schemas.openxmlformats.org/officeDocument/2006/relationships/image"/><Relationship Id="rId4" Target="../media/image37.png" Type="http://schemas.openxmlformats.org/officeDocument/2006/relationships/image"/><Relationship Id="rId5" Target="../media/image38.png" Type="http://schemas.openxmlformats.org/officeDocument/2006/relationships/image"/><Relationship Id="rId6" Target="../media/image8.jpe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media/image5.png" Type="http://schemas.openxmlformats.org/officeDocument/2006/relationships/image"/><Relationship Id="rId3" Target="../media/image39.png" Type="http://schemas.openxmlformats.org/officeDocument/2006/relationships/image"/><Relationship Id="rId4" Target="../media/image40.png" Type="http://schemas.openxmlformats.org/officeDocument/2006/relationships/image"/><Relationship Id="rId5" Target="../media/image41.png" Type="http://schemas.openxmlformats.org/officeDocument/2006/relationships/image"/><Relationship Id="rId6" Target="../media/image8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media/image3.jpe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media/image5.png" Type="http://schemas.openxmlformats.org/officeDocument/2006/relationships/image"/><Relationship Id="rId3" Target="../media/image42.png" Type="http://schemas.openxmlformats.org/officeDocument/2006/relationships/image"/><Relationship Id="rId4" Target="../media/image43.png" Type="http://schemas.openxmlformats.org/officeDocument/2006/relationships/image"/><Relationship Id="rId5" Target="../media/image44.png" Type="http://schemas.openxmlformats.org/officeDocument/2006/relationships/image"/><Relationship Id="rId6" Target="../media/image45.png" Type="http://schemas.openxmlformats.org/officeDocument/2006/relationships/image"/><Relationship Id="rId7" Target="../media/image46.png" Type="http://schemas.openxmlformats.org/officeDocument/2006/relationships/image"/><Relationship Id="rId8" Target="../media/image8.jpe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media/image5.png" Type="http://schemas.openxmlformats.org/officeDocument/2006/relationships/image"/><Relationship Id="rId3" Target="../media/image42.png" Type="http://schemas.openxmlformats.org/officeDocument/2006/relationships/image"/><Relationship Id="rId4" Target="../media/image47.png" Type="http://schemas.openxmlformats.org/officeDocument/2006/relationships/image"/><Relationship Id="rId5" Target="../media/image44.png" Type="http://schemas.openxmlformats.org/officeDocument/2006/relationships/image"/><Relationship Id="rId6" Target="../media/image48.png" Type="http://schemas.openxmlformats.org/officeDocument/2006/relationships/image"/><Relationship Id="rId7" Target="../media/image49.png" Type="http://schemas.openxmlformats.org/officeDocument/2006/relationships/image"/><Relationship Id="rId8" Target="../media/image8.jpe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media/image5.png" Type="http://schemas.openxmlformats.org/officeDocument/2006/relationships/image"/><Relationship Id="rId3" Target="../media/image50.png" Type="http://schemas.openxmlformats.org/officeDocument/2006/relationships/image"/><Relationship Id="rId4" Target="../media/image51.png" Type="http://schemas.openxmlformats.org/officeDocument/2006/relationships/image"/><Relationship Id="rId5" Target="../media/image52.png" Type="http://schemas.openxmlformats.org/officeDocument/2006/relationships/image"/><Relationship Id="rId6" Target="../media/image8.jpe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media/image4.jpe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media/image53.png" Type="http://schemas.openxmlformats.org/officeDocument/2006/relationships/image"/><Relationship Id="rId3" Target="../media/image54.png" Type="http://schemas.openxmlformats.org/officeDocument/2006/relationships/image"/><Relationship Id="rId4" Target="../media/image55.png" Type="http://schemas.openxmlformats.org/officeDocument/2006/relationships/image"/><Relationship Id="rId5" Target="../media/image8.jpeg" Type="http://schemas.openxmlformats.org/officeDocument/2006/relationships/image"/></Relationships>
</file>

<file path=ppt/slides/_rels/slide25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media/image56.png" Type="http://schemas.openxmlformats.org/officeDocument/2006/relationships/image"/><Relationship Id="rId3" Target="../media/image57.png" Type="http://schemas.openxmlformats.org/officeDocument/2006/relationships/image"/><Relationship Id="rId4" Target="../media/image8.jpeg" Type="http://schemas.openxmlformats.org/officeDocument/2006/relationships/image"/></Relationships>
</file>

<file path=ppt/slides/_rels/slide26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media/image58.png" Type="http://schemas.openxmlformats.org/officeDocument/2006/relationships/image"/><Relationship Id="rId3" Target="../media/image59.png" Type="http://schemas.openxmlformats.org/officeDocument/2006/relationships/image"/><Relationship Id="rId4" Target="../media/image8.jpeg" Type="http://schemas.openxmlformats.org/officeDocument/2006/relationships/image"/></Relationships>
</file>

<file path=ppt/slides/_rels/slide27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media/image60.png" Type="http://schemas.openxmlformats.org/officeDocument/2006/relationships/image"/><Relationship Id="rId3" Target="../media/image61.png" Type="http://schemas.openxmlformats.org/officeDocument/2006/relationships/image"/><Relationship Id="rId4" Target="../media/image8.jpeg" Type="http://schemas.openxmlformats.org/officeDocument/2006/relationships/image"/></Relationships>
</file>

<file path=ppt/slides/_rels/slide28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media/image62.png" Type="http://schemas.openxmlformats.org/officeDocument/2006/relationships/image"/><Relationship Id="rId3" Target="../media/image63.png" Type="http://schemas.openxmlformats.org/officeDocument/2006/relationships/image"/><Relationship Id="rId4" Target="../media/image8.jpeg" Type="http://schemas.openxmlformats.org/officeDocument/2006/relationships/image"/></Relationships>
</file>

<file path=ppt/slides/_rels/slide29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media/image64.png" Type="http://schemas.openxmlformats.org/officeDocument/2006/relationships/image"/><Relationship Id="rId3" Target="../media/image65.png" Type="http://schemas.openxmlformats.org/officeDocument/2006/relationships/image"/><Relationship Id="rId4" Target="../media/image8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media/image4.jpeg" Type="http://schemas.openxmlformats.org/officeDocument/2006/relationships/image"/></Relationships>
</file>

<file path=ppt/slides/_rels/slide30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media/image4.jpeg" Type="http://schemas.openxmlformats.org/officeDocument/2006/relationships/image"/></Relationships>
</file>

<file path=ppt/slides/_rels/slide31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media/image66.png" Type="http://schemas.openxmlformats.org/officeDocument/2006/relationships/image"/><Relationship Id="rId3" Target="../media/image67.png" Type="http://schemas.openxmlformats.org/officeDocument/2006/relationships/image"/><Relationship Id="rId4" Target="../media/image8.jpeg" Type="http://schemas.openxmlformats.org/officeDocument/2006/relationships/image"/></Relationships>
</file>

<file path=ppt/slides/_rels/slide32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media/image68.png" Type="http://schemas.openxmlformats.org/officeDocument/2006/relationships/image"/><Relationship Id="rId3" Target="../media/image69.png" Type="http://schemas.openxmlformats.org/officeDocument/2006/relationships/image"/><Relationship Id="rId4" Target="../media/image8.jpeg" Type="http://schemas.openxmlformats.org/officeDocument/2006/relationships/image"/></Relationships>
</file>

<file path=ppt/slides/_rels/slide33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media/image70.png" Type="http://schemas.openxmlformats.org/officeDocument/2006/relationships/image"/><Relationship Id="rId3" Target="../media/image71.png" Type="http://schemas.openxmlformats.org/officeDocument/2006/relationships/image"/><Relationship Id="rId4" Target="../media/image8.jpeg" Type="http://schemas.openxmlformats.org/officeDocument/2006/relationships/image"/></Relationships>
</file>

<file path=ppt/slides/_rels/slide34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media/image72.png" Type="http://schemas.openxmlformats.org/officeDocument/2006/relationships/image"/><Relationship Id="rId3" Target="../media/image73.png" Type="http://schemas.openxmlformats.org/officeDocument/2006/relationships/image"/><Relationship Id="rId4" Target="../media/image8.jpeg" Type="http://schemas.openxmlformats.org/officeDocument/2006/relationships/image"/></Relationships>
</file>

<file path=ppt/slides/_rels/slide35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media/image1.png" Type="http://schemas.openxmlformats.org/officeDocument/2006/relationships/image"/><Relationship Id="rId3" Target="../media/image2.jpeg" Type="http://schemas.openxmlformats.org/officeDocument/2006/relationships/image"/></Relationships>
</file>

<file path=ppt/slides/_rels/slide36.xml.rels><?xml version="1.0" encoding="UTF-8" standalone="yes"?><Relationships xmlns="http://schemas.openxmlformats.org/package/2006/relationships"><Relationship Id="rId1" Target="../slideLayouts/slideLayout22.xml" Type="http://schemas.openxmlformats.org/officeDocument/2006/relationships/slideLayout"/><Relationship Id="rId2" Target="../notesSlides/notesSlide2.xml" Type="http://schemas.openxmlformats.org/officeDocument/2006/relationships/notesSlide"/></Relationships>
</file>

<file path=ppt/slides/_rels/slide4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media/image5.png" Type="http://schemas.openxmlformats.org/officeDocument/2006/relationships/image"/><Relationship Id="rId3" Target="../media/image6.png" Type="http://schemas.openxmlformats.org/officeDocument/2006/relationships/image"/><Relationship Id="rId4" Target="../media/image7.png" Type="http://schemas.openxmlformats.org/officeDocument/2006/relationships/image"/><Relationship Id="rId5" Target="../media/image8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media/image5.png" Type="http://schemas.openxmlformats.org/officeDocument/2006/relationships/image"/><Relationship Id="rId3" Target="../media/image9.png" Type="http://schemas.openxmlformats.org/officeDocument/2006/relationships/image"/><Relationship Id="rId4" Target="../media/image10.png" Type="http://schemas.openxmlformats.org/officeDocument/2006/relationships/image"/><Relationship Id="rId5" Target="../media/image8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media/image5.png" Type="http://schemas.openxmlformats.org/officeDocument/2006/relationships/image"/><Relationship Id="rId3" Target="../media/image11.png" Type="http://schemas.openxmlformats.org/officeDocument/2006/relationships/image"/><Relationship Id="rId4" Target="../media/image12.png" Type="http://schemas.openxmlformats.org/officeDocument/2006/relationships/image"/><Relationship Id="rId5" Target="../media/image13.png" Type="http://schemas.openxmlformats.org/officeDocument/2006/relationships/image"/><Relationship Id="rId6" Target="../media/image14.png" Type="http://schemas.openxmlformats.org/officeDocument/2006/relationships/image"/><Relationship Id="rId7" Target="../media/image8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media/image5.png" Type="http://schemas.openxmlformats.org/officeDocument/2006/relationships/image"/><Relationship Id="rId3" Target="../media/image15.png" Type="http://schemas.openxmlformats.org/officeDocument/2006/relationships/image"/><Relationship Id="rId4" Target="../media/image16.png" Type="http://schemas.openxmlformats.org/officeDocument/2006/relationships/image"/><Relationship Id="rId5" Target="../media/image8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media/image5.png" Type="http://schemas.openxmlformats.org/officeDocument/2006/relationships/image"/><Relationship Id="rId3" Target="../media/image17.png" Type="http://schemas.openxmlformats.org/officeDocument/2006/relationships/image"/><Relationship Id="rId4" Target="../media/image18.png" Type="http://schemas.openxmlformats.org/officeDocument/2006/relationships/image"/><Relationship Id="rId5" Target="../media/image8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media/image5.png" Type="http://schemas.openxmlformats.org/officeDocument/2006/relationships/image"/><Relationship Id="rId3" Target="../media/image19.png" Type="http://schemas.openxmlformats.org/officeDocument/2006/relationships/image"/><Relationship Id="rId4" Target="../media/image20.png" Type="http://schemas.openxmlformats.org/officeDocument/2006/relationships/image"/><Relationship Id="rId5" Target="../media/image8.jpe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D:\PPT制作\幼小衔接家长会\素材\背景\图片\51miz-E716792-EB997098.png51miz-E716792-EB997098"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470" y="-881380"/>
            <a:ext cx="12287250" cy="721423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204460" y="3781425"/>
            <a:ext cx="1965642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>
                <a:solidFill>
                  <a:srgbClr val="8ECAD3"/>
                </a:solidFill>
                <a:cs typeface="+mn-ea"/>
                <a:sym typeface="+mn-lt"/>
              </a:rPr>
              <a:t>汇报人：优页PPT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500630" y="2097405"/>
            <a:ext cx="7917180" cy="14173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8700">
                <a:solidFill>
                  <a:srgbClr val="FFE373"/>
                </a:solidFill>
                <a:effectLst>
                  <a:outerShdw algn="tl" blurRad="50800" dir="2700000" dist="38100" rotWithShape="0">
                    <a:prstClr val="black">
                      <a:alpha val="40000"/>
                    </a:prstClr>
                  </a:outerShdw>
                </a:effectLst>
                <a:latin charset="-122" panose="040b0c00000000000000" pitchFamily="82" typeface="华康海报体W12(P)"/>
                <a:ea charset="-122" panose="040b0c00000000000000" pitchFamily="82" typeface="华康海报体W12(P)"/>
                <a:cs typeface="+mn-ea"/>
                <a:sym typeface="+mn-lt"/>
              </a:rPr>
              <a:t>幼小衔接家长会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554855" y="1576705"/>
            <a:ext cx="38404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l"/>
            <a:r>
              <a:rPr altLang="en-US" lang="zh-CN">
                <a:solidFill>
                  <a:srgbClr val="8ECAD3"/>
                </a:solidFill>
                <a:cs typeface="+mn-ea"/>
                <a:sym typeface="+mn-lt"/>
              </a:rPr>
              <a:t>让/孩/子/有/准/备/地/进/入/小/学</a:t>
            </a:r>
          </a:p>
        </p:txBody>
      </p:sp>
    </p:spTree>
  </p:cSld>
  <p:clrMapOvr>
    <a:masterClrMapping/>
  </p:clrMapOvr>
  <mc:AlternateContent>
    <mc:Choice Requires="p14">
      <p:transition>
        <p14:prism dir="u"/>
      </p:transition>
    </mc:Choice>
    <mc:Fallback>
      <p:transition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500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145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456" id="1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6" id="1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6" id="15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83" id="16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1" id="17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7" id="18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41" id="19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7" id="20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41" id="21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7" id="22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41" id="23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7" id="24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41" id="25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500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dur="500" id="28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6"/>
      <p:bldP grpId="0" spid="7"/>
    </p:bld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文本框 6"/>
          <p:cNvSpPr txBox="1"/>
          <p:nvPr/>
        </p:nvSpPr>
        <p:spPr>
          <a:xfrm>
            <a:off x="4531360" y="673735"/>
            <a:ext cx="3129280" cy="533400"/>
          </a:xfrm>
          <a:prstGeom prst="rect">
            <a:avLst/>
          </a:prstGeom>
          <a:noFill/>
        </p:spPr>
        <p:txBody>
          <a:bodyPr anchor="t" rtlCol="0" wrap="none">
            <a:spAutoFit/>
          </a:bodyPr>
          <a:lstStyle/>
          <a:p>
            <a:r>
              <a:rPr altLang="en-US" lang="zh-CN" smtClean="0" sz="29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做好准备进入小学</a:t>
            </a:r>
          </a:p>
        </p:txBody>
      </p:sp>
      <p:sp>
        <p:nvSpPr>
          <p:cNvPr id="2" name="圆角矩形 1"/>
          <p:cNvSpPr/>
          <p:nvPr/>
        </p:nvSpPr>
        <p:spPr>
          <a:xfrm>
            <a:off x="883920" y="1407160"/>
            <a:ext cx="2042160" cy="518160"/>
          </a:xfrm>
          <a:prstGeom prst="roundRect">
            <a:avLst/>
          </a:prstGeom>
          <a:solidFill>
            <a:srgbClr val="E194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>
                <a:cs typeface="+mn-ea"/>
                <a:sym typeface="+mn-lt"/>
              </a:rPr>
              <a:t>承受能力</a:t>
            </a:r>
          </a:p>
        </p:txBody>
      </p:sp>
      <p:pic>
        <p:nvPicPr>
          <p:cNvPr descr="51miz-E264696-469C7E01"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711200" y="1406525"/>
            <a:ext cx="447040" cy="518795"/>
          </a:xfrm>
          <a:prstGeom prst="rect">
            <a:avLst/>
          </a:prstGeom>
        </p:spPr>
      </p:pic>
      <p:pic>
        <p:nvPicPr>
          <p:cNvPr descr="D:\PPT制作\幼小衔接家长会\素材\元素\图片\51miz-E928490-82BEC80C.png51miz-E928490-82BEC80C"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1623060" y="2455545"/>
            <a:ext cx="2052320" cy="3109595"/>
          </a:xfrm>
          <a:prstGeom prst="rect">
            <a:avLst/>
          </a:prstGeom>
        </p:spPr>
      </p:pic>
      <p:pic>
        <p:nvPicPr>
          <p:cNvPr descr="D:\PPT制作\幼小衔接家长会\素材\元素\图片\51miz-E718021-37670CD8.png51miz-E718021-37670CD8"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4916170" y="1714500"/>
            <a:ext cx="5821045" cy="397256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6236971" y="3023235"/>
            <a:ext cx="3178810" cy="1737360"/>
          </a:xfrm>
          <a:prstGeom prst="rect">
            <a:avLst/>
          </a:prstGeom>
          <a:noFill/>
        </p:spPr>
        <p:txBody>
          <a:bodyPr anchor="t" rtlCol="0" wrap="square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altLang="en-US" lang="zh-CN">
                <a:solidFill>
                  <a:srgbClr val="7185BA"/>
                </a:solidFill>
                <a:cs typeface="+mn-ea"/>
                <a:sym typeface="+mn-lt"/>
              </a:rPr>
              <a:t>温馨建议：</a:t>
            </a:r>
          </a:p>
          <a:p>
            <a:pPr algn="l" fontAlgn="auto">
              <a:lnSpc>
                <a:spcPct val="150000"/>
              </a:lnSpc>
            </a:pPr>
            <a:r>
              <a:rPr altLang="en-US" lang="zh-CN">
                <a:solidFill>
                  <a:srgbClr val="7185BA"/>
                </a:solidFill>
                <a:cs typeface="+mn-ea"/>
                <a:sym typeface="+mn-lt"/>
              </a:rPr>
              <a:t>遇到不正当的要求时不管他怎么哭闹，都要坚决拒绝。切不可一时心软。</a:t>
            </a:r>
          </a:p>
        </p:txBody>
      </p:sp>
    </p:spTree>
  </p:cSld>
  <p:clrMapOvr>
    <a:masterClrMapping/>
  </p:clrMapOvr>
  <mc:AlternateContent>
    <mc:Choice Requires="p14">
      <p:transition>
        <p14:prism dir="u"/>
      </p:transition>
    </mc:Choice>
    <mc:Fallback>
      <p:transition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500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 nodeType="clickPar">
                      <p:stCondLst>
                        <p:cond delay="indefinite"/>
                        <p:cond delay="0" evt="onBegin">
                          <p:tn val="17"/>
                        </p:cond>
                      </p:stCondLst>
                      <p:childTnLst>
                        <p:par>
                          <p:cTn fill="hold" id="1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0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2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" nodeType="clickPar">
                      <p:stCondLst>
                        <p:cond delay="indefinite"/>
                        <p:cond delay="0" evt="onBegin">
                          <p:tn val="22"/>
                        </p:cond>
                      </p:stCondLst>
                      <p:childTnLst>
                        <p:par>
                          <p:cTn fill="hold" id="2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500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3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3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"/>
      <p:bldP grpId="0" spid="2"/>
      <p:bldP grpId="0" spid="8"/>
    </p:bld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文本框 6"/>
          <p:cNvSpPr txBox="1"/>
          <p:nvPr/>
        </p:nvSpPr>
        <p:spPr>
          <a:xfrm>
            <a:off x="4531360" y="673735"/>
            <a:ext cx="3129280" cy="533400"/>
          </a:xfrm>
          <a:prstGeom prst="rect">
            <a:avLst/>
          </a:prstGeom>
          <a:noFill/>
        </p:spPr>
        <p:txBody>
          <a:bodyPr anchor="t" rtlCol="0" wrap="none">
            <a:spAutoFit/>
          </a:bodyPr>
          <a:lstStyle/>
          <a:p>
            <a:r>
              <a:rPr altLang="en-US" lang="zh-CN" smtClean="0" sz="29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做好准备进入小学</a:t>
            </a:r>
          </a:p>
        </p:txBody>
      </p:sp>
      <p:sp>
        <p:nvSpPr>
          <p:cNvPr id="2" name="圆角矩形 1"/>
          <p:cNvSpPr/>
          <p:nvPr/>
        </p:nvSpPr>
        <p:spPr>
          <a:xfrm>
            <a:off x="836930" y="1407160"/>
            <a:ext cx="2042160" cy="518160"/>
          </a:xfrm>
          <a:prstGeom prst="roundRect">
            <a:avLst/>
          </a:prstGeom>
          <a:solidFill>
            <a:srgbClr val="9CDC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>
                <a:cs typeface="+mn-ea"/>
                <a:sym typeface="+mn-lt"/>
              </a:rPr>
              <a:t>交往能力</a:t>
            </a:r>
          </a:p>
        </p:txBody>
      </p:sp>
      <p:pic>
        <p:nvPicPr>
          <p:cNvPr descr="51miz-E264696-469C7E01"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711200" y="1406525"/>
            <a:ext cx="447040" cy="518795"/>
          </a:xfrm>
          <a:prstGeom prst="rect">
            <a:avLst/>
          </a:prstGeom>
        </p:spPr>
      </p:pic>
      <p:pic>
        <p:nvPicPr>
          <p:cNvPr descr="D:\PPT制作\幼小衔接家长会\素材\元素\图片\51miz-E718054-05477C80.png51miz-E718054-05477C80"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 rot="180000">
            <a:off x="3812540" y="1593850"/>
            <a:ext cx="7266305" cy="4260215"/>
          </a:xfrm>
          <a:prstGeom prst="rect">
            <a:avLst/>
          </a:prstGeom>
        </p:spPr>
      </p:pic>
      <p:pic>
        <p:nvPicPr>
          <p:cNvPr descr="D:\PPT制作\幼小衔接家长会\素材\元素\图片\51miz-E643943-E724A724.png51miz-E643943-E724A724"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-414655" y="2284730"/>
            <a:ext cx="5202555" cy="321818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387850" y="3150870"/>
            <a:ext cx="2676525" cy="1737360"/>
          </a:xfrm>
          <a:prstGeom prst="rect">
            <a:avLst/>
          </a:prstGeom>
          <a:noFill/>
        </p:spPr>
        <p:txBody>
          <a:bodyPr anchor="t" rtlCol="0" wrap="square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altLang="en-US" lang="zh-CN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❤鼓励孩子多交朋友</a:t>
            </a:r>
          </a:p>
          <a:p>
            <a:pPr algn="l" fontAlgn="auto">
              <a:lnSpc>
                <a:spcPct val="150000"/>
              </a:lnSpc>
            </a:pPr>
            <a:r>
              <a:rPr altLang="en-US" lang="zh-CN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❤经常给孩子讲与人相处的美德故事</a:t>
            </a:r>
          </a:p>
          <a:p>
            <a:pPr algn="l" fontAlgn="auto">
              <a:lnSpc>
                <a:spcPct val="150000"/>
              </a:lnSpc>
            </a:pPr>
            <a:r>
              <a:rPr altLang="en-US" lang="zh-CN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❤以身作则做好表率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8535036" y="3414395"/>
            <a:ext cx="1925955" cy="1737360"/>
          </a:xfrm>
          <a:prstGeom prst="rect">
            <a:avLst/>
          </a:prstGeom>
          <a:noFill/>
        </p:spPr>
        <p:txBody>
          <a:bodyPr anchor="t" rtlCol="0" wrap="square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altLang="en-US" lang="zh-CN">
                <a:solidFill>
                  <a:srgbClr val="7185BA"/>
                </a:solidFill>
                <a:cs typeface="+mn-ea"/>
                <a:sym typeface="+mn-lt"/>
              </a:rPr>
              <a:t>切忌：</a:t>
            </a:r>
          </a:p>
          <a:p>
            <a:pPr algn="l" fontAlgn="auto">
              <a:lnSpc>
                <a:spcPct val="150000"/>
              </a:lnSpc>
            </a:pPr>
            <a:r>
              <a:rPr altLang="en-US" lang="zh-CN">
                <a:solidFill>
                  <a:srgbClr val="7185BA"/>
                </a:solidFill>
                <a:cs typeface="+mn-ea"/>
                <a:sym typeface="+mn-lt"/>
              </a:rPr>
              <a:t>不可无理取闹，甚至去恐吓别人家的孩子。</a:t>
            </a:r>
          </a:p>
        </p:txBody>
      </p:sp>
    </p:spTree>
  </p:cSld>
  <p:clrMapOvr>
    <a:masterClrMapping/>
  </p:clrMapOvr>
  <mc:AlternateContent>
    <mc:Choice Requires="p14">
      <p:transition>
        <p14:prism dir="u"/>
      </p:transition>
    </mc:Choice>
    <mc:Fallback>
      <p:transition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500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 nodeType="clickPar">
                      <p:stCondLst>
                        <p:cond delay="indefinite"/>
                        <p:cond delay="0" evt="onBegin">
                          <p:tn val="17"/>
                        </p:cond>
                      </p:stCondLst>
                      <p:childTnLst>
                        <p:par>
                          <p:cTn fill="hold" id="1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0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2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" nodeType="clickPar">
                      <p:stCondLst>
                        <p:cond delay="indefinite"/>
                        <p:cond delay="0" evt="onBegin">
                          <p:tn val="22"/>
                        </p:cond>
                      </p:stCondLst>
                      <p:childTnLst>
                        <p:par>
                          <p:cTn fill="hold" id="2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500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3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3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3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"/>
      <p:bldP grpId="0" spid="2"/>
      <p:bldP grpId="0" spid="8"/>
      <p:bldP grpId="0" spid="4"/>
    </p:bld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文本框 6"/>
          <p:cNvSpPr txBox="1"/>
          <p:nvPr/>
        </p:nvSpPr>
        <p:spPr>
          <a:xfrm>
            <a:off x="4531360" y="673735"/>
            <a:ext cx="3129280" cy="533400"/>
          </a:xfrm>
          <a:prstGeom prst="rect">
            <a:avLst/>
          </a:prstGeom>
          <a:noFill/>
        </p:spPr>
        <p:txBody>
          <a:bodyPr anchor="t" rtlCol="0" wrap="none">
            <a:spAutoFit/>
          </a:bodyPr>
          <a:lstStyle/>
          <a:p>
            <a:r>
              <a:rPr altLang="en-US" lang="zh-CN" smtClean="0" sz="29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做好准备进入小学</a:t>
            </a:r>
          </a:p>
        </p:txBody>
      </p:sp>
      <p:sp>
        <p:nvSpPr>
          <p:cNvPr id="2" name="圆角矩形 1"/>
          <p:cNvSpPr/>
          <p:nvPr/>
        </p:nvSpPr>
        <p:spPr>
          <a:xfrm>
            <a:off x="883920" y="1407160"/>
            <a:ext cx="2042160" cy="518160"/>
          </a:xfrm>
          <a:prstGeom prst="roundRect">
            <a:avLst/>
          </a:prstGeom>
          <a:solidFill>
            <a:srgbClr val="E194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>
                <a:cs typeface="+mn-ea"/>
                <a:sym typeface="+mn-lt"/>
              </a:rPr>
              <a:t>习惯准备</a:t>
            </a:r>
          </a:p>
        </p:txBody>
      </p:sp>
      <p:pic>
        <p:nvPicPr>
          <p:cNvPr descr="51miz-E264696-469C7E01"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711200" y="1406525"/>
            <a:ext cx="447040" cy="518795"/>
          </a:xfrm>
          <a:prstGeom prst="rect">
            <a:avLst/>
          </a:prstGeom>
        </p:spPr>
      </p:pic>
      <p:pic>
        <p:nvPicPr>
          <p:cNvPr descr="D:\PPT制作\幼小衔接家长会\素材\元素\图片\51miz-E1165985-BD018D5A.png51miz-E1165985-BD018D5A"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791210" y="1857375"/>
            <a:ext cx="4036695" cy="4035425"/>
          </a:xfrm>
          <a:prstGeom prst="rect">
            <a:avLst/>
          </a:prstGeom>
        </p:spPr>
      </p:pic>
      <p:pic>
        <p:nvPicPr>
          <p:cNvPr descr="D:\PPT制作\幼小衔接家长会\素材\元素\图片\51miz-E1066047-09E68E2C.png51miz-E1066047-09E68E2C"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5098415" y="1857058"/>
            <a:ext cx="5821045" cy="388048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710045" y="2998470"/>
            <a:ext cx="3596640" cy="1737360"/>
          </a:xfrm>
          <a:prstGeom prst="rect">
            <a:avLst/>
          </a:prstGeom>
          <a:noFill/>
        </p:spPr>
        <p:txBody>
          <a:bodyPr anchor="t" rtlCol="0" wrap="square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altLang="en-US" lang="zh-CN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❤按时作息的习惯</a:t>
            </a:r>
          </a:p>
          <a:p>
            <a:pPr algn="l" fontAlgn="auto">
              <a:lnSpc>
                <a:spcPct val="150000"/>
              </a:lnSpc>
            </a:pPr>
            <a:r>
              <a:rPr altLang="en-US" lang="zh-CN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❤正确的坐立行走的习惯</a:t>
            </a:r>
          </a:p>
          <a:p>
            <a:pPr algn="l" fontAlgn="auto">
              <a:lnSpc>
                <a:spcPct val="150000"/>
              </a:lnSpc>
            </a:pPr>
            <a:r>
              <a:rPr altLang="en-US" lang="zh-CN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❤饮食习惯</a:t>
            </a:r>
          </a:p>
          <a:p>
            <a:pPr algn="l" fontAlgn="auto">
              <a:lnSpc>
                <a:spcPct val="150000"/>
              </a:lnSpc>
            </a:pPr>
            <a:r>
              <a:rPr altLang="en-US" lang="zh-CN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❤阅读习惯</a:t>
            </a:r>
          </a:p>
        </p:txBody>
      </p:sp>
    </p:spTree>
  </p:cSld>
  <p:clrMapOvr>
    <a:masterClrMapping/>
  </p:clrMapOvr>
  <mc:AlternateContent>
    <mc:Choice Requires="p14">
      <p:transition>
        <p14:prism dir="u"/>
      </p:transition>
    </mc:Choice>
    <mc:Fallback>
      <p:transition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500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 nodeType="clickPar">
                      <p:stCondLst>
                        <p:cond delay="indefinite"/>
                        <p:cond delay="0" evt="onBegin">
                          <p:tn val="17"/>
                        </p:cond>
                      </p:stCondLst>
                      <p:childTnLst>
                        <p:par>
                          <p:cTn fill="hold" id="1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0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2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" nodeType="clickPar">
                      <p:stCondLst>
                        <p:cond delay="indefinite"/>
                        <p:cond delay="0" evt="onBegin">
                          <p:tn val="22"/>
                        </p:cond>
                      </p:stCondLst>
                      <p:childTnLst>
                        <p:par>
                          <p:cTn fill="hold" id="2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500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3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3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"/>
      <p:bldP grpId="0" spid="2"/>
      <p:bldP grpId="0" spid="5"/>
    </p:bld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文本框 6"/>
          <p:cNvSpPr txBox="1"/>
          <p:nvPr/>
        </p:nvSpPr>
        <p:spPr>
          <a:xfrm>
            <a:off x="4531360" y="673735"/>
            <a:ext cx="3129280" cy="533400"/>
          </a:xfrm>
          <a:prstGeom prst="rect">
            <a:avLst/>
          </a:prstGeom>
          <a:noFill/>
        </p:spPr>
        <p:txBody>
          <a:bodyPr anchor="t" rtlCol="0" wrap="none">
            <a:spAutoFit/>
          </a:bodyPr>
          <a:lstStyle/>
          <a:p>
            <a:r>
              <a:rPr altLang="en-US" lang="zh-CN" smtClean="0" sz="29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做好准备进入小学</a:t>
            </a:r>
          </a:p>
        </p:txBody>
      </p:sp>
      <p:sp>
        <p:nvSpPr>
          <p:cNvPr id="2" name="圆角矩形 1"/>
          <p:cNvSpPr/>
          <p:nvPr/>
        </p:nvSpPr>
        <p:spPr>
          <a:xfrm>
            <a:off x="883920" y="1407160"/>
            <a:ext cx="2042160" cy="518160"/>
          </a:xfrm>
          <a:prstGeom prst="roundRect">
            <a:avLst/>
          </a:prstGeom>
          <a:solidFill>
            <a:srgbClr val="9CDC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>
                <a:cs typeface="+mn-ea"/>
                <a:sym typeface="+mn-lt"/>
              </a:rPr>
              <a:t>   按时作息的习惯</a:t>
            </a:r>
          </a:p>
        </p:txBody>
      </p:sp>
      <p:pic>
        <p:nvPicPr>
          <p:cNvPr descr="51miz-E264696-469C7E01"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711200" y="1406525"/>
            <a:ext cx="447040" cy="518795"/>
          </a:xfrm>
          <a:prstGeom prst="rect">
            <a:avLst/>
          </a:prstGeom>
        </p:spPr>
      </p:pic>
      <p:pic>
        <p:nvPicPr>
          <p:cNvPr descr="D:\PPT制作\幼小衔接家长会\素材\元素\图片\51miz-E420039-9AF509EE.png51miz-E420039-9AF509EE"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 flipH="1">
            <a:off x="1158240" y="2439670"/>
            <a:ext cx="3442970" cy="2965450"/>
          </a:xfrm>
          <a:prstGeom prst="rect">
            <a:avLst/>
          </a:prstGeom>
        </p:spPr>
      </p:pic>
      <p:pic>
        <p:nvPicPr>
          <p:cNvPr descr="D:\PPT制作\幼小衔接家长会\素材\元素\图片\51miz-E1077348-208FAB1E.png51miz-E1077348-208FAB1E"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4904740" y="1925320"/>
            <a:ext cx="5879465" cy="391985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182996" y="3123566"/>
            <a:ext cx="3596640" cy="1325880"/>
          </a:xfrm>
          <a:prstGeom prst="rect">
            <a:avLst/>
          </a:prstGeom>
          <a:noFill/>
        </p:spPr>
        <p:txBody>
          <a:bodyPr anchor="t" rtlCol="0" wrap="square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altLang="en-US" lang="zh-CN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❤早睡早起</a:t>
            </a:r>
          </a:p>
          <a:p>
            <a:pPr algn="l" fontAlgn="auto">
              <a:lnSpc>
                <a:spcPct val="150000"/>
              </a:lnSpc>
            </a:pPr>
            <a:r>
              <a:rPr altLang="en-US" lang="zh-CN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❤培养时间效率的意识</a:t>
            </a:r>
          </a:p>
          <a:p>
            <a:pPr algn="l" fontAlgn="auto">
              <a:lnSpc>
                <a:spcPct val="150000"/>
              </a:lnSpc>
            </a:pPr>
            <a:r>
              <a:rPr altLang="en-US" lang="zh-CN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❤多进行有时间控制的操作训练</a:t>
            </a:r>
          </a:p>
        </p:txBody>
      </p:sp>
    </p:spTree>
  </p:cSld>
  <p:clrMapOvr>
    <a:masterClrMapping/>
  </p:clrMapOvr>
  <mc:AlternateContent>
    <mc:Choice Requires="p14">
      <p:transition>
        <p14:prism dir="u"/>
      </p:transition>
    </mc:Choice>
    <mc:Fallback>
      <p:transition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500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 nodeType="clickPar">
                      <p:stCondLst>
                        <p:cond delay="indefinite"/>
                        <p:cond delay="0" evt="onBegin">
                          <p:tn val="17"/>
                        </p:cond>
                      </p:stCondLst>
                      <p:childTnLst>
                        <p:par>
                          <p:cTn fill="hold" id="1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0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2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" nodeType="clickPar">
                      <p:stCondLst>
                        <p:cond delay="indefinite"/>
                        <p:cond delay="0" evt="onBegin">
                          <p:tn val="22"/>
                        </p:cond>
                      </p:stCondLst>
                      <p:childTnLst>
                        <p:par>
                          <p:cTn fill="hold" id="2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500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3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3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"/>
      <p:bldP grpId="0" spid="2"/>
      <p:bldP grpId="0" spid="5"/>
    </p:bld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文本框 6"/>
          <p:cNvSpPr txBox="1"/>
          <p:nvPr/>
        </p:nvSpPr>
        <p:spPr>
          <a:xfrm>
            <a:off x="4531360" y="673735"/>
            <a:ext cx="3129280" cy="533400"/>
          </a:xfrm>
          <a:prstGeom prst="rect">
            <a:avLst/>
          </a:prstGeom>
          <a:noFill/>
        </p:spPr>
        <p:txBody>
          <a:bodyPr anchor="t" rtlCol="0" wrap="none">
            <a:spAutoFit/>
          </a:bodyPr>
          <a:lstStyle/>
          <a:p>
            <a:r>
              <a:rPr altLang="en-US" lang="zh-CN" smtClean="0" sz="29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做好准备进入小学</a:t>
            </a:r>
          </a:p>
        </p:txBody>
      </p:sp>
      <p:pic>
        <p:nvPicPr>
          <p:cNvPr descr="D:\PPT制作\幼小衔接家长会\素材\元素\图片\51miz-E1027427-0E5F7349.png51miz-E1027427-0E5F7349"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578485" y="1211580"/>
            <a:ext cx="4311015" cy="1669415"/>
          </a:xfrm>
          <a:prstGeom prst="rect">
            <a:avLst/>
          </a:prstGeom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</p:spPr>
      </p:pic>
      <p:sp>
        <p:nvSpPr>
          <p:cNvPr id="5" name="文本框 4"/>
          <p:cNvSpPr txBox="1"/>
          <p:nvPr/>
        </p:nvSpPr>
        <p:spPr>
          <a:xfrm>
            <a:off x="1316355" y="1792605"/>
            <a:ext cx="3039110" cy="502920"/>
          </a:xfrm>
          <a:prstGeom prst="rect">
            <a:avLst/>
          </a:prstGeom>
          <a:noFill/>
        </p:spPr>
        <p:txBody>
          <a:bodyPr anchor="t" rtlCol="0" wrap="square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altLang="en-US" lang="zh-CN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调整好作息，早餐吃饱吃好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032510" y="2795905"/>
            <a:ext cx="10126980" cy="2971800"/>
          </a:xfrm>
          <a:prstGeom prst="rect">
            <a:avLst/>
          </a:prstGeom>
          <a:noFill/>
        </p:spPr>
        <p:txBody>
          <a:bodyPr anchor="t" rtlCol="0" wrap="square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altLang="en-US" lang="zh-CN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❤幼儿园——8：30早操，迟到也没关系。</a:t>
            </a:r>
          </a:p>
          <a:p>
            <a:pPr algn="l" fontAlgn="auto">
              <a:lnSpc>
                <a:spcPct val="150000"/>
              </a:lnSpc>
            </a:pPr>
            <a:r>
              <a:rPr altLang="en-US" lang="zh-CN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❤小学——7：40早读，如无特殊情况，不要迟到为好。</a:t>
            </a:r>
          </a:p>
          <a:p>
            <a:pPr algn="l" fontAlgn="auto">
              <a:lnSpc>
                <a:spcPct val="150000"/>
              </a:lnSpc>
            </a:pPr>
            <a:r>
              <a:rPr altLang="en-US" lang="zh-CN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❤上午，设有20分钟大课间和4节课，每节课40分钟，课间休息10分钟，这10分钟主要用于做好下一节课的准备工作、上厕所和适当的休息。上课的时间比起幼儿园来有了明显的增加。早晨到中午这一段时间之间，是不安排餐点的。所以大家要和孩子一起养成早起的习惯，保证用早餐的时间，吃饱、吃好，以确保上午近四个小时的身体与学习的基本需要。</a:t>
            </a:r>
          </a:p>
          <a:p>
            <a:pPr algn="l" fontAlgn="auto">
              <a:lnSpc>
                <a:spcPct val="150000"/>
              </a:lnSpc>
            </a:pPr>
            <a:r>
              <a:rPr altLang="en-US" lang="zh-CN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❤养成早睡早起的习惯：早上7点前起，晚上8:30前睡，保证10小时睡眠。</a:t>
            </a:r>
          </a:p>
        </p:txBody>
      </p:sp>
      <p:pic>
        <p:nvPicPr>
          <p:cNvPr descr="D:\PPT制作\幼小衔接家长会\素材\元素\图片\51miz-E864139-3FFAD4FA.png51miz-E864139-3FFAD4FA"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 flipH="1">
            <a:off x="7919720" y="1308735"/>
            <a:ext cx="2347595" cy="2347595"/>
          </a:xfrm>
          <a:prstGeom prst="rect">
            <a:avLst/>
          </a:prstGeom>
        </p:spPr>
      </p:pic>
    </p:spTree>
  </p:cSld>
  <p:clrMapOvr>
    <a:masterClrMapping/>
  </p:clrMapOvr>
  <mc:AlternateContent>
    <mc:Choice Requires="p14">
      <p:transition>
        <p14:prism dir="u"/>
      </p:transition>
    </mc:Choice>
    <mc:Fallback>
      <p:transition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  <p:cond delay="0" evt="onBegin">
                          <p:tn val="7"/>
                        </p:cond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2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6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8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 nodeType="clickPar">
                      <p:stCondLst>
                        <p:cond delay="indefinite"/>
                        <p:cond delay="0" evt="onBegin">
                          <p:tn val="20"/>
                        </p:cond>
                      </p:stCondLst>
                      <p:childTnLst>
                        <p:par>
                          <p:cTn fill="hold" id="2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3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5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"/>
      <p:bldP grpId="0" spid="5"/>
      <p:bldP grpId="0" spid="8"/>
    </p:bld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文本框 6"/>
          <p:cNvSpPr txBox="1"/>
          <p:nvPr/>
        </p:nvSpPr>
        <p:spPr>
          <a:xfrm>
            <a:off x="4531360" y="673735"/>
            <a:ext cx="3129280" cy="533400"/>
          </a:xfrm>
          <a:prstGeom prst="rect">
            <a:avLst/>
          </a:prstGeom>
          <a:noFill/>
        </p:spPr>
        <p:txBody>
          <a:bodyPr anchor="t" rtlCol="0" wrap="none">
            <a:spAutoFit/>
          </a:bodyPr>
          <a:lstStyle/>
          <a:p>
            <a:r>
              <a:rPr altLang="en-US" lang="zh-CN" smtClean="0" sz="29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做好准备进入小学</a:t>
            </a:r>
          </a:p>
        </p:txBody>
      </p:sp>
      <p:sp>
        <p:nvSpPr>
          <p:cNvPr id="2" name="圆角矩形 1"/>
          <p:cNvSpPr/>
          <p:nvPr/>
        </p:nvSpPr>
        <p:spPr>
          <a:xfrm>
            <a:off x="883920" y="1407160"/>
            <a:ext cx="2042160" cy="518160"/>
          </a:xfrm>
          <a:prstGeom prst="roundRect">
            <a:avLst/>
          </a:prstGeom>
          <a:solidFill>
            <a:srgbClr val="E194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>
                <a:cs typeface="+mn-ea"/>
                <a:sym typeface="+mn-lt"/>
              </a:rPr>
              <a:t>坐立行姿势</a:t>
            </a:r>
          </a:p>
        </p:txBody>
      </p:sp>
      <p:pic>
        <p:nvPicPr>
          <p:cNvPr descr="51miz-E264696-469C7E01"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711200" y="1406525"/>
            <a:ext cx="447040" cy="518795"/>
          </a:xfrm>
          <a:prstGeom prst="rect">
            <a:avLst/>
          </a:prstGeom>
        </p:spPr>
      </p:pic>
      <p:pic>
        <p:nvPicPr>
          <p:cNvPr descr="D:\PPT制作\幼小衔接家长会\素材\元素\图片\51miz-E846376-4C3E88B3.png51miz-E846376-4C3E88B3"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1668145" y="2458085"/>
            <a:ext cx="2311400" cy="3112770"/>
          </a:xfrm>
          <a:prstGeom prst="rect">
            <a:avLst/>
          </a:prstGeom>
        </p:spPr>
      </p:pic>
      <p:pic>
        <p:nvPicPr>
          <p:cNvPr descr="D:\PPT制作\幼小衔接家长会\素材\元素\图片\51miz-E716998-F91E7D11.png51miz-E716998-F91E7D11"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4772025" y="2042795"/>
            <a:ext cx="5902960" cy="359092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120130" y="3300730"/>
            <a:ext cx="3596640" cy="1737360"/>
          </a:xfrm>
          <a:prstGeom prst="rect">
            <a:avLst/>
          </a:prstGeom>
          <a:noFill/>
        </p:spPr>
        <p:txBody>
          <a:bodyPr anchor="t" rtlCol="0" wrap="square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altLang="en-US" lang="zh-CN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❤身体要坐直</a:t>
            </a:r>
          </a:p>
          <a:p>
            <a:pPr algn="l" fontAlgn="auto">
              <a:lnSpc>
                <a:spcPct val="150000"/>
              </a:lnSpc>
            </a:pPr>
            <a:r>
              <a:rPr altLang="en-US" lang="zh-CN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❤眼睛距离书本需一尺左右</a:t>
            </a:r>
          </a:p>
          <a:p>
            <a:pPr algn="l" fontAlgn="auto">
              <a:lnSpc>
                <a:spcPct val="150000"/>
              </a:lnSpc>
            </a:pPr>
            <a:r>
              <a:rPr altLang="en-US" lang="zh-CN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❤笔尖与手指距离一寸</a:t>
            </a:r>
          </a:p>
          <a:p>
            <a:pPr algn="l" fontAlgn="auto">
              <a:lnSpc>
                <a:spcPct val="150000"/>
              </a:lnSpc>
            </a:pPr>
            <a:r>
              <a:rPr altLang="en-US" lang="zh-CN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❤胸前距离桌子一拳</a:t>
            </a:r>
          </a:p>
        </p:txBody>
      </p:sp>
    </p:spTree>
  </p:cSld>
  <p:clrMapOvr>
    <a:masterClrMapping/>
  </p:clrMapOvr>
  <mc:AlternateContent>
    <mc:Choice Requires="p14">
      <p:transition>
        <p14:prism dir="u"/>
      </p:transition>
    </mc:Choice>
    <mc:Fallback>
      <p:transition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500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 nodeType="clickPar">
                      <p:stCondLst>
                        <p:cond delay="indefinite"/>
                        <p:cond delay="0" evt="onBegin">
                          <p:tn val="17"/>
                        </p:cond>
                      </p:stCondLst>
                      <p:childTnLst>
                        <p:par>
                          <p:cTn fill="hold" id="1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0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2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" nodeType="clickPar">
                      <p:stCondLst>
                        <p:cond delay="indefinite"/>
                        <p:cond delay="0" evt="onBegin">
                          <p:tn val="22"/>
                        </p:cond>
                      </p:stCondLst>
                      <p:childTnLst>
                        <p:par>
                          <p:cTn fill="hold" id="2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500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3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3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"/>
      <p:bldP grpId="0" spid="2"/>
      <p:bldP grpId="0" spid="5"/>
    </p:bld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文本框 6"/>
          <p:cNvSpPr txBox="1"/>
          <p:nvPr/>
        </p:nvSpPr>
        <p:spPr>
          <a:xfrm>
            <a:off x="4531360" y="673735"/>
            <a:ext cx="3129280" cy="533400"/>
          </a:xfrm>
          <a:prstGeom prst="rect">
            <a:avLst/>
          </a:prstGeom>
          <a:noFill/>
        </p:spPr>
        <p:txBody>
          <a:bodyPr anchor="t" rtlCol="0" wrap="none">
            <a:spAutoFit/>
          </a:bodyPr>
          <a:lstStyle/>
          <a:p>
            <a:r>
              <a:rPr altLang="en-US" lang="zh-CN" smtClean="0" sz="29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做好准备进入小学</a:t>
            </a:r>
          </a:p>
        </p:txBody>
      </p:sp>
      <p:sp>
        <p:nvSpPr>
          <p:cNvPr id="2" name="圆角矩形 1"/>
          <p:cNvSpPr/>
          <p:nvPr/>
        </p:nvSpPr>
        <p:spPr>
          <a:xfrm>
            <a:off x="836930" y="1407160"/>
            <a:ext cx="2042160" cy="518160"/>
          </a:xfrm>
          <a:prstGeom prst="roundRect">
            <a:avLst/>
          </a:prstGeom>
          <a:solidFill>
            <a:srgbClr val="9CDC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>
                <a:cs typeface="+mn-ea"/>
                <a:sym typeface="+mn-lt"/>
              </a:rPr>
              <a:t>饮食习惯</a:t>
            </a:r>
          </a:p>
        </p:txBody>
      </p:sp>
      <p:pic>
        <p:nvPicPr>
          <p:cNvPr descr="51miz-E264696-469C7E01"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711200" y="1406525"/>
            <a:ext cx="447040" cy="518795"/>
          </a:xfrm>
          <a:prstGeom prst="rect">
            <a:avLst/>
          </a:prstGeom>
        </p:spPr>
      </p:pic>
      <p:pic>
        <p:nvPicPr>
          <p:cNvPr descr="D:\PPT制作\幼小衔接家长会\素材\元素\图片\51miz-E228954-4606C00A.png51miz-E228954-4606C00A"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 rot="180000">
            <a:off x="898525" y="2952750"/>
            <a:ext cx="2338705" cy="2406650"/>
          </a:xfrm>
          <a:prstGeom prst="rect">
            <a:avLst/>
          </a:prstGeom>
        </p:spPr>
      </p:pic>
      <p:pic>
        <p:nvPicPr>
          <p:cNvPr descr="D:\PPT制作\幼小衔接家长会\素材\元素\图片\51miz-E1165598-CCB8A8D2.png51miz-E1165598-CCB8A8D2"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8830945" y="2600960"/>
            <a:ext cx="2817495" cy="281813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133475" y="4159884"/>
            <a:ext cx="1868170" cy="502920"/>
          </a:xfrm>
          <a:prstGeom prst="rect">
            <a:avLst/>
          </a:prstGeom>
          <a:noFill/>
        </p:spPr>
        <p:txBody>
          <a:bodyPr anchor="t" rtlCol="0" wrap="square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altLang="en-US" lang="zh-CN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正餐吃好、吃饱</a:t>
            </a:r>
          </a:p>
        </p:txBody>
      </p:sp>
      <p:pic>
        <p:nvPicPr>
          <p:cNvPr descr="D:\PPT制作\幼小衔接家长会\素材\元素\图片\51miz-E228954-4606C00A.png51miz-E228954-4606C00A"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 rot="180000">
            <a:off x="3662680" y="1985010"/>
            <a:ext cx="2338705" cy="240665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211320" y="3175634"/>
            <a:ext cx="1007110" cy="502920"/>
          </a:xfrm>
          <a:prstGeom prst="rect">
            <a:avLst/>
          </a:prstGeom>
          <a:noFill/>
        </p:spPr>
        <p:txBody>
          <a:bodyPr anchor="t" rtlCol="0" wrap="square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altLang="en-US" lang="zh-CN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不挑食</a:t>
            </a:r>
          </a:p>
        </p:txBody>
      </p:sp>
      <p:pic>
        <p:nvPicPr>
          <p:cNvPr descr="D:\PPT制作\幼小衔接家长会\素材\元素\图片\51miz-E228954-4606C00A.png51miz-E228954-4606C00A"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 rot="180000">
            <a:off x="6277610" y="2952750"/>
            <a:ext cx="2338705" cy="240665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6826249" y="4143375"/>
            <a:ext cx="1348740" cy="502920"/>
          </a:xfrm>
          <a:prstGeom prst="rect">
            <a:avLst/>
          </a:prstGeom>
          <a:noFill/>
        </p:spPr>
        <p:txBody>
          <a:bodyPr anchor="t" rtlCol="0" wrap="square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altLang="en-US" lang="zh-CN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不吃零食</a:t>
            </a:r>
          </a:p>
        </p:txBody>
      </p:sp>
    </p:spTree>
  </p:cSld>
  <p:clrMapOvr>
    <a:masterClrMapping/>
  </p:clrMapOvr>
  <mc:AlternateContent>
    <mc:Choice Requires="p14">
      <p:transition>
        <p14:prism dir="u"/>
      </p:transition>
    </mc:Choice>
    <mc:Fallback>
      <p:transition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500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 nodeType="clickPar">
                      <p:stCondLst>
                        <p:cond delay="indefinite"/>
                        <p:cond delay="0" evt="onBegin">
                          <p:tn val="17"/>
                        </p:cond>
                      </p:stCondLst>
                      <p:childTnLst>
                        <p:par>
                          <p:cTn fill="hold" id="1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0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2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" nodeType="clickPar">
                      <p:stCondLst>
                        <p:cond delay="indefinite"/>
                        <p:cond delay="0" evt="onBegin">
                          <p:tn val="22"/>
                        </p:cond>
                      </p:stCondLst>
                      <p:childTnLst>
                        <p:par>
                          <p:cTn fill="hold" id="2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500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3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3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4" nodeType="clickPar">
                      <p:stCondLst>
                        <p:cond delay="indefinite"/>
                        <p:cond delay="0" evt="onBegin">
                          <p:tn val="33"/>
                        </p:cond>
                      </p:stCondLst>
                      <p:childTnLst>
                        <p:par>
                          <p:cTn fill="hold" id="3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6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500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8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4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4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5" nodeType="clickPar">
                      <p:stCondLst>
                        <p:cond delay="indefinite"/>
                        <p:cond delay="0" evt="onBegin">
                          <p:tn val="44"/>
                        </p:cond>
                      </p:stCondLst>
                      <p:childTnLst>
                        <p:par>
                          <p:cTn fill="hold" id="4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47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500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9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5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5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"/>
      <p:bldP grpId="0" spid="2"/>
      <p:bldP grpId="0" spid="8"/>
      <p:bldP grpId="0" spid="6"/>
      <p:bldP grpId="0" spid="12"/>
    </p:bld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文本框 6"/>
          <p:cNvSpPr txBox="1"/>
          <p:nvPr/>
        </p:nvSpPr>
        <p:spPr>
          <a:xfrm>
            <a:off x="4531360" y="673735"/>
            <a:ext cx="3129280" cy="533400"/>
          </a:xfrm>
          <a:prstGeom prst="rect">
            <a:avLst/>
          </a:prstGeom>
          <a:noFill/>
        </p:spPr>
        <p:txBody>
          <a:bodyPr anchor="t" rtlCol="0" wrap="none">
            <a:spAutoFit/>
          </a:bodyPr>
          <a:lstStyle/>
          <a:p>
            <a:r>
              <a:rPr altLang="en-US" lang="zh-CN" smtClean="0" sz="29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做好准备进入小学</a:t>
            </a:r>
          </a:p>
        </p:txBody>
      </p:sp>
      <p:sp>
        <p:nvSpPr>
          <p:cNvPr id="2" name="圆角矩形 1"/>
          <p:cNvSpPr/>
          <p:nvPr/>
        </p:nvSpPr>
        <p:spPr>
          <a:xfrm>
            <a:off x="883920" y="1407160"/>
            <a:ext cx="2042160" cy="518160"/>
          </a:xfrm>
          <a:prstGeom prst="roundRect">
            <a:avLst/>
          </a:prstGeom>
          <a:solidFill>
            <a:srgbClr val="E194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lang="en-US">
                <a:cs typeface="+mn-ea"/>
                <a:sym typeface="+mn-lt"/>
              </a:rPr>
              <a:t>   培养阅读习惯</a:t>
            </a:r>
          </a:p>
        </p:txBody>
      </p:sp>
      <p:pic>
        <p:nvPicPr>
          <p:cNvPr descr="51miz-E264696-469C7E01"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711200" y="1406525"/>
            <a:ext cx="447040" cy="518795"/>
          </a:xfrm>
          <a:prstGeom prst="rect">
            <a:avLst/>
          </a:prstGeom>
        </p:spPr>
      </p:pic>
      <p:pic>
        <p:nvPicPr>
          <p:cNvPr descr="D:\PPT制作\幼小衔接家长会\素材\元素\图片\51miz-E643944-14041690.png51miz-E643944-14041690"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0" y="1925320"/>
            <a:ext cx="5487670" cy="4160520"/>
          </a:xfrm>
          <a:prstGeom prst="rect">
            <a:avLst/>
          </a:prstGeom>
        </p:spPr>
      </p:pic>
      <p:pic>
        <p:nvPicPr>
          <p:cNvPr descr="D:\PPT制作\幼小衔接家长会\素材\元素\图片\51miz-E784401-972A8682.png51miz-E784401-972A8682"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4143375" y="1407160"/>
            <a:ext cx="7730490" cy="477837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753734" y="2919730"/>
            <a:ext cx="4509135" cy="1737360"/>
          </a:xfrm>
          <a:prstGeom prst="rect">
            <a:avLst/>
          </a:prstGeom>
          <a:noFill/>
        </p:spPr>
        <p:txBody>
          <a:bodyPr anchor="t" rtlCol="0" wrap="square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altLang="en-US" lang="zh-CN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❤家长坚持每天给孩子读书、讲故事</a:t>
            </a:r>
          </a:p>
          <a:p>
            <a:pPr algn="l" fontAlgn="auto">
              <a:lnSpc>
                <a:spcPct val="150000"/>
              </a:lnSpc>
            </a:pPr>
            <a:r>
              <a:rPr altLang="en-US" lang="zh-CN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❤鼓励孩子自己复述故事、读书</a:t>
            </a:r>
          </a:p>
          <a:p>
            <a:pPr algn="l" fontAlgn="auto">
              <a:lnSpc>
                <a:spcPct val="150000"/>
              </a:lnSpc>
            </a:pPr>
            <a:r>
              <a:rPr altLang="en-US" lang="zh-CN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❤阅读提示：每天支持读书10－30分钟。  </a:t>
            </a:r>
          </a:p>
          <a:p>
            <a:pPr algn="l" fontAlgn="auto">
              <a:lnSpc>
                <a:spcPct val="150000"/>
              </a:lnSpc>
            </a:pPr>
            <a:r>
              <a:rPr altLang="en-US" lang="zh-CN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❤阅读书目：各种绘本为主</a:t>
            </a:r>
          </a:p>
        </p:txBody>
      </p:sp>
    </p:spTree>
  </p:cSld>
  <p:clrMapOvr>
    <a:masterClrMapping/>
  </p:clrMapOvr>
  <mc:AlternateContent>
    <mc:Choice Requires="p14">
      <p:transition>
        <p14:prism dir="u"/>
      </p:transition>
    </mc:Choice>
    <mc:Fallback>
      <p:transition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500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 nodeType="clickPar">
                      <p:stCondLst>
                        <p:cond delay="indefinite"/>
                        <p:cond delay="0" evt="onBegin">
                          <p:tn val="17"/>
                        </p:cond>
                      </p:stCondLst>
                      <p:childTnLst>
                        <p:par>
                          <p:cTn fill="hold" id="1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0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2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" nodeType="clickPar">
                      <p:stCondLst>
                        <p:cond delay="indefinite"/>
                        <p:cond delay="0" evt="onBegin">
                          <p:tn val="22"/>
                        </p:cond>
                      </p:stCondLst>
                      <p:childTnLst>
                        <p:par>
                          <p:cTn fill="hold" id="2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500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3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3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"/>
      <p:bldP grpId="0" spid="2"/>
      <p:bldP grpId="0" spid="5"/>
    </p:bldLst>
  </p:timing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rotWithShape="1">
          <a:blip r:embed="rId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文本框 6"/>
          <p:cNvSpPr txBox="1"/>
          <p:nvPr/>
        </p:nvSpPr>
        <p:spPr>
          <a:xfrm>
            <a:off x="4531360" y="673735"/>
            <a:ext cx="3129280" cy="533400"/>
          </a:xfrm>
          <a:prstGeom prst="rect">
            <a:avLst/>
          </a:prstGeom>
          <a:noFill/>
        </p:spPr>
        <p:txBody>
          <a:bodyPr anchor="t" rtlCol="0" wrap="none">
            <a:spAutoFit/>
          </a:bodyPr>
          <a:lstStyle/>
          <a:p>
            <a:r>
              <a:rPr altLang="en-US" lang="zh-CN" smtClean="0" sz="29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做好准备进入小学</a:t>
            </a:r>
          </a:p>
        </p:txBody>
      </p:sp>
      <p:sp>
        <p:nvSpPr>
          <p:cNvPr id="2" name="圆角矩形 1"/>
          <p:cNvSpPr/>
          <p:nvPr/>
        </p:nvSpPr>
        <p:spPr>
          <a:xfrm>
            <a:off x="871855" y="1210945"/>
            <a:ext cx="2042160" cy="518160"/>
          </a:xfrm>
          <a:prstGeom prst="roundRect">
            <a:avLst/>
          </a:prstGeom>
          <a:solidFill>
            <a:srgbClr val="9CDC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>
                <a:cs typeface="+mn-ea"/>
                <a:sym typeface="+mn-lt"/>
              </a:rPr>
              <a:t>能力准备</a:t>
            </a:r>
          </a:p>
        </p:txBody>
      </p:sp>
      <p:pic>
        <p:nvPicPr>
          <p:cNvPr descr="51miz-E264696-469C7E01"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746125" y="1210310"/>
            <a:ext cx="447040" cy="518795"/>
          </a:xfrm>
          <a:prstGeom prst="rect">
            <a:avLst/>
          </a:prstGeom>
        </p:spPr>
      </p:pic>
      <p:pic>
        <p:nvPicPr>
          <p:cNvPr descr="D:\PPT制作\幼小衔接家长会\素材\元素\图片\51miz-E1125175-AA848C93.png51miz-E1125175-AA848C93"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4601845" y="3928745"/>
            <a:ext cx="2424430" cy="242443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871855" y="4654550"/>
            <a:ext cx="3546475" cy="1188720"/>
          </a:xfrm>
          <a:prstGeom prst="rect">
            <a:avLst/>
          </a:prstGeom>
          <a:noFill/>
        </p:spPr>
        <p:txBody>
          <a:bodyPr anchor="t" rtlCol="0" wrap="square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对于幼儿园布置的任务，家长应积极配合完成；（为小学天天作业做好铺垫，数量由少到多。有作业必完成)</a:t>
            </a:r>
          </a:p>
        </p:txBody>
      </p:sp>
      <p:pic>
        <p:nvPicPr>
          <p:cNvPr descr="D:\PPT制作\幼小衔接家长会\素材\元素\图片\51miz-E1158506-1C4DB154.png51miz-E1158506-1C4DB154" id="13" name="图片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2038350" y="3958590"/>
            <a:ext cx="788670" cy="789305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2271395" y="4123055"/>
            <a:ext cx="494665" cy="457200"/>
          </a:xfrm>
          <a:prstGeom prst="rect">
            <a:avLst/>
          </a:prstGeom>
          <a:noFill/>
        </p:spPr>
        <p:txBody>
          <a:bodyPr anchor="t" rtlCol="0" wrap="square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altLang="zh-CN" lang="en-US" sz="16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01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1470025" y="2650490"/>
            <a:ext cx="3902710" cy="1188720"/>
          </a:xfrm>
          <a:prstGeom prst="rect">
            <a:avLst/>
          </a:prstGeom>
          <a:noFill/>
        </p:spPr>
        <p:txBody>
          <a:bodyPr anchor="t" rtlCol="0" wrap="square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做事的时候要一心一意，不能边做边玩，在规定时间内，不拖拉；（尤其不要刚做事，就端茶倒水影响孩子专注力）</a:t>
            </a:r>
          </a:p>
        </p:txBody>
      </p:sp>
      <p:pic>
        <p:nvPicPr>
          <p:cNvPr descr="D:\PPT制作\幼小衔接家长会\素材\元素\图片\51miz-E1158506-1C4DB154.png51miz-E1158506-1C4DB154" id="16" name="图片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3027045" y="1916430"/>
            <a:ext cx="788670" cy="789305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3260090" y="2080895"/>
            <a:ext cx="494665" cy="457200"/>
          </a:xfrm>
          <a:prstGeom prst="rect">
            <a:avLst/>
          </a:prstGeom>
          <a:noFill/>
        </p:spPr>
        <p:txBody>
          <a:bodyPr anchor="t" rtlCol="0" wrap="square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altLang="zh-CN" lang="en-US" sz="16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02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6325235" y="2834640"/>
            <a:ext cx="3546475" cy="822960"/>
          </a:xfrm>
          <a:prstGeom prst="rect">
            <a:avLst/>
          </a:prstGeom>
          <a:noFill/>
        </p:spPr>
        <p:txBody>
          <a:bodyPr anchor="t" rtlCol="0" wrap="square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做事遇到困难要会请教别人，努力把事情做好。</a:t>
            </a:r>
          </a:p>
        </p:txBody>
      </p:sp>
      <p:pic>
        <p:nvPicPr>
          <p:cNvPr descr="D:\PPT制作\幼小衔接家长会\素材\元素\图片\51miz-E1158506-1C4DB154.png51miz-E1158506-1C4DB154" id="19" name="图片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7456805" y="1954530"/>
            <a:ext cx="788670" cy="789305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7660641" y="2110105"/>
            <a:ext cx="494665" cy="457200"/>
          </a:xfrm>
          <a:prstGeom prst="rect">
            <a:avLst/>
          </a:prstGeom>
          <a:noFill/>
        </p:spPr>
        <p:txBody>
          <a:bodyPr anchor="t" rtlCol="0" wrap="square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altLang="zh-CN" lang="en-US" sz="16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03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7209791" y="4654550"/>
            <a:ext cx="4129405" cy="1188720"/>
          </a:xfrm>
          <a:prstGeom prst="rect">
            <a:avLst/>
          </a:prstGeom>
          <a:noFill/>
        </p:spPr>
        <p:txBody>
          <a:bodyPr anchor="t" rtlCol="0" wrap="square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家长应为幼儿设置一个安静的学习环境，将幼儿房间的玩具慢慢收起来，置办写字台、书架、台灯等，给幼儿创设一个学习的环境。</a:t>
            </a:r>
          </a:p>
        </p:txBody>
      </p:sp>
      <p:pic>
        <p:nvPicPr>
          <p:cNvPr descr="D:\PPT制作\幼小衔接家长会\素材\元素\图片\51miz-E1158506-1C4DB154.png51miz-E1158506-1C4DB154" id="22" name="图片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8714740" y="3958590"/>
            <a:ext cx="788670" cy="789305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8930005" y="4123055"/>
            <a:ext cx="494665" cy="457200"/>
          </a:xfrm>
          <a:prstGeom prst="rect">
            <a:avLst/>
          </a:prstGeom>
          <a:noFill/>
        </p:spPr>
        <p:txBody>
          <a:bodyPr anchor="t" rtlCol="0" wrap="square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altLang="zh-CN" lang="en-US" sz="16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04</a:t>
            </a:r>
          </a:p>
        </p:txBody>
      </p:sp>
    </p:spTree>
  </p:cSld>
  <p:clrMapOvr>
    <a:masterClrMapping/>
  </p:clrMapOvr>
  <mc:AlternateContent>
    <mc:Choice Requires="p14">
      <p:transition>
        <p14:prism dir="u"/>
      </p:transition>
    </mc:Choice>
    <mc:Fallback>
      <p:transition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500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 nodeType="clickPar">
                      <p:stCondLst>
                        <p:cond delay="indefinite"/>
                        <p:cond delay="0" evt="onBegin">
                          <p:tn val="17"/>
                        </p:cond>
                      </p:stCondLst>
                      <p:childTnLst>
                        <p:par>
                          <p:cTn fill="hold" id="1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0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2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" nodeType="clickPar">
                      <p:stCondLst>
                        <p:cond delay="indefinite"/>
                        <p:cond delay="0" evt="onBegin">
                          <p:tn val="22"/>
                        </p:cond>
                      </p:stCondLst>
                      <p:childTnLst>
                        <p:par>
                          <p:cTn fill="hold" id="2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7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2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3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5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6" nodeType="clickPar">
                      <p:stCondLst>
                        <p:cond delay="indefinite"/>
                        <p:cond delay="0" evt="onBegin">
                          <p:tn val="35"/>
                        </p:cond>
                      </p:stCondLst>
                      <p:childTnLst>
                        <p:par>
                          <p:cTn fill="hold" id="3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8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4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4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4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4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8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9" nodeType="clickPar">
                      <p:stCondLst>
                        <p:cond delay="indefinite"/>
                        <p:cond delay="0" evt="onBegin">
                          <p:tn val="48"/>
                        </p:cond>
                      </p:stCondLst>
                      <p:childTnLst>
                        <p:par>
                          <p:cTn fill="hold" id="5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1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53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4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5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7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5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2" nodeType="clickPar">
                      <p:stCondLst>
                        <p:cond delay="indefinite"/>
                        <p:cond delay="0" evt="onBegin">
                          <p:tn val="61"/>
                        </p:cond>
                      </p:stCondLst>
                      <p:childTnLst>
                        <p:par>
                          <p:cTn fill="hold" id="6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64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66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7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68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1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7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4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"/>
      <p:bldP grpId="0" spid="2"/>
      <p:bldP grpId="0" spid="4"/>
      <p:bldP grpId="0" spid="14"/>
      <p:bldP grpId="0" spid="15"/>
      <p:bldP grpId="0" spid="17"/>
      <p:bldP grpId="0" spid="18"/>
      <p:bldP grpId="0" spid="20"/>
      <p:bldP grpId="0" spid="21"/>
      <p:bldP grpId="0" spid="23"/>
    </p:bldLst>
  </p:timing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rotWithShape="1">
          <a:blip r:embed="rId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文本框 6"/>
          <p:cNvSpPr txBox="1"/>
          <p:nvPr/>
        </p:nvSpPr>
        <p:spPr>
          <a:xfrm>
            <a:off x="4531360" y="673735"/>
            <a:ext cx="3129280" cy="533400"/>
          </a:xfrm>
          <a:prstGeom prst="rect">
            <a:avLst/>
          </a:prstGeom>
          <a:noFill/>
        </p:spPr>
        <p:txBody>
          <a:bodyPr anchor="t" rtlCol="0" wrap="none">
            <a:spAutoFit/>
          </a:bodyPr>
          <a:lstStyle/>
          <a:p>
            <a:r>
              <a:rPr altLang="en-US" lang="zh-CN" smtClean="0" sz="29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做好准备进入小学</a:t>
            </a:r>
          </a:p>
        </p:txBody>
      </p:sp>
      <p:sp>
        <p:nvSpPr>
          <p:cNvPr id="2" name="圆角矩形 1"/>
          <p:cNvSpPr/>
          <p:nvPr/>
        </p:nvSpPr>
        <p:spPr>
          <a:xfrm>
            <a:off x="836930" y="1210945"/>
            <a:ext cx="2042160" cy="518160"/>
          </a:xfrm>
          <a:prstGeom prst="roundRect">
            <a:avLst/>
          </a:prstGeom>
          <a:solidFill>
            <a:srgbClr val="E194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>
                <a:cs typeface="+mn-ea"/>
                <a:sym typeface="+mn-lt"/>
              </a:rPr>
              <a:t>知识准备</a:t>
            </a:r>
          </a:p>
        </p:txBody>
      </p:sp>
      <p:pic>
        <p:nvPicPr>
          <p:cNvPr descr="51miz-E264696-469C7E01"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664210" y="1210310"/>
            <a:ext cx="447040" cy="518795"/>
          </a:xfrm>
          <a:prstGeom prst="rect">
            <a:avLst/>
          </a:prstGeom>
        </p:spPr>
      </p:pic>
      <p:pic>
        <p:nvPicPr>
          <p:cNvPr descr="D:\PPT制作\幼小衔接家长会\素材\元素\图片\51miz-E1171891-AB48C7BC.png51miz-E1171891-AB48C7BC"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5653405" y="4931410"/>
            <a:ext cx="3076575" cy="1404620"/>
          </a:xfrm>
          <a:prstGeom prst="rect">
            <a:avLst/>
          </a:prstGeom>
        </p:spPr>
      </p:pic>
      <p:pic>
        <p:nvPicPr>
          <p:cNvPr descr="D:\PPT制作\幼小衔接家长会\素材\元素\图片\51miz-E948631-EC396435.png51miz-E948631-EC396435"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600710" y="1830705"/>
            <a:ext cx="10990580" cy="369506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 rot="21360000">
            <a:off x="1370020" y="2828301"/>
            <a:ext cx="1616710" cy="1051560"/>
          </a:xfrm>
          <a:prstGeom prst="rect">
            <a:avLst/>
          </a:prstGeom>
          <a:noFill/>
        </p:spPr>
        <p:txBody>
          <a:bodyPr anchor="t" rtlCol="0" wrap="square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altLang="en-US" lang="zh-CN" sz="1400">
                <a:solidFill>
                  <a:srgbClr val="7185BA"/>
                </a:solidFill>
                <a:cs typeface="+mn-ea"/>
                <a:sym typeface="+mn-lt"/>
              </a:rPr>
              <a:t>分清左右：自身的左右,黑板上、书和作业本的左右</a:t>
            </a:r>
          </a:p>
        </p:txBody>
      </p:sp>
      <p:sp>
        <p:nvSpPr>
          <p:cNvPr id="9" name="文本框 8"/>
          <p:cNvSpPr txBox="1"/>
          <p:nvPr/>
        </p:nvSpPr>
        <p:spPr>
          <a:xfrm rot="360000">
            <a:off x="3733630" y="3355999"/>
            <a:ext cx="1459865" cy="1051560"/>
          </a:xfrm>
          <a:prstGeom prst="rect">
            <a:avLst/>
          </a:prstGeom>
          <a:noFill/>
        </p:spPr>
        <p:txBody>
          <a:bodyPr anchor="t" rtlCol="0" wrap="square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altLang="en-US" lang="zh-CN" sz="1400">
                <a:solidFill>
                  <a:srgbClr val="7185BA"/>
                </a:solidFill>
                <a:cs typeface="+mn-ea"/>
                <a:sym typeface="+mn-lt"/>
              </a:rPr>
              <a:t>识字：课程表上的字、书的名字、家长的名字。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6301105" y="3206749"/>
            <a:ext cx="1616710" cy="731520"/>
          </a:xfrm>
          <a:prstGeom prst="rect">
            <a:avLst/>
          </a:prstGeom>
          <a:noFill/>
        </p:spPr>
        <p:txBody>
          <a:bodyPr anchor="t" rtlCol="0" wrap="square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altLang="en-US" lang="zh-CN" sz="14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学会写学校的名字、自己的名字。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9213216" y="3429634"/>
            <a:ext cx="1616710" cy="1051560"/>
          </a:xfrm>
          <a:prstGeom prst="rect">
            <a:avLst/>
          </a:prstGeom>
          <a:noFill/>
        </p:spPr>
        <p:txBody>
          <a:bodyPr anchor="t" rtlCol="0" wrap="square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altLang="en-US" lang="zh-CN" sz="14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清楚地知道自己的家庭住址、家里的电话和父母电话</a:t>
            </a:r>
          </a:p>
        </p:txBody>
      </p:sp>
      <p:pic>
        <p:nvPicPr>
          <p:cNvPr descr="D:\PPT制作\幼小衔接家长会\素材\元素\图片\51miz-E1168230-D3954FB0.png51miz-E1168230-D3954FB0" id="17" name="图片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 flipH="1">
            <a:off x="600710" y="4489450"/>
            <a:ext cx="2279015" cy="1708785"/>
          </a:xfrm>
          <a:prstGeom prst="rect">
            <a:avLst/>
          </a:prstGeom>
        </p:spPr>
      </p:pic>
    </p:spTree>
  </p:cSld>
  <p:clrMapOvr>
    <a:masterClrMapping/>
  </p:clrMapOvr>
  <mc:AlternateContent>
    <mc:Choice Requires="p14">
      <p:transition>
        <p14:prism dir="u"/>
      </p:transition>
    </mc:Choice>
    <mc:Fallback>
      <p:transition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500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 nodeType="clickPar">
                      <p:stCondLst>
                        <p:cond delay="indefinite"/>
                        <p:cond delay="0" evt="onBegin">
                          <p:tn val="17"/>
                        </p:cond>
                      </p:stCondLst>
                      <p:childTnLst>
                        <p:par>
                          <p:cTn fill="hold" id="1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0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2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" nodeType="clickPar">
                      <p:stCondLst>
                        <p:cond delay="indefinite"/>
                        <p:cond delay="0" evt="onBegin">
                          <p:tn val="22"/>
                        </p:cond>
                      </p:stCondLst>
                      <p:childTnLst>
                        <p:par>
                          <p:cTn fill="hold" id="2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500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3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3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3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3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4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5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4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9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"/>
      <p:bldP grpId="0" spid="2"/>
      <p:bldP grpId="0" spid="5"/>
      <p:bldP grpId="0" spid="9"/>
      <p:bldP grpId="0" spid="10"/>
      <p:bldP grpId="0" spid="11"/>
    </p:bld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椭圆 1"/>
          <p:cNvSpPr/>
          <p:nvPr/>
        </p:nvSpPr>
        <p:spPr>
          <a:xfrm>
            <a:off x="1277620" y="1440180"/>
            <a:ext cx="1114425" cy="1065530"/>
          </a:xfrm>
          <a:prstGeom prst="ellipse">
            <a:avLst/>
          </a:prstGeom>
          <a:solidFill>
            <a:srgbClr val="9AD0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z="5500">
                <a:cs typeface="+mn-ea"/>
                <a:sym typeface="+mn-lt"/>
              </a:rPr>
              <a:t>目</a:t>
            </a:r>
          </a:p>
        </p:txBody>
      </p:sp>
      <p:sp>
        <p:nvSpPr>
          <p:cNvPr id="3" name="椭圆 2"/>
          <p:cNvSpPr/>
          <p:nvPr/>
        </p:nvSpPr>
        <p:spPr>
          <a:xfrm>
            <a:off x="2287270" y="2388870"/>
            <a:ext cx="1114425" cy="1065530"/>
          </a:xfrm>
          <a:prstGeom prst="ellipse">
            <a:avLst/>
          </a:prstGeom>
          <a:solidFill>
            <a:srgbClr val="9AD0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z="5500">
                <a:cs typeface="+mn-ea"/>
                <a:sym typeface="+mn-lt"/>
              </a:rPr>
              <a:t>录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602720" y="2748915"/>
            <a:ext cx="457200" cy="1720215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r>
              <a:rPr altLang="zh-CN" lang="en-US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CONTENTS</a:t>
            </a:r>
          </a:p>
        </p:txBody>
      </p:sp>
      <p:sp>
        <p:nvSpPr>
          <p:cNvPr id="6" name="椭圆 5"/>
          <p:cNvSpPr/>
          <p:nvPr/>
        </p:nvSpPr>
        <p:spPr>
          <a:xfrm>
            <a:off x="6294120" y="1374140"/>
            <a:ext cx="851535" cy="822960"/>
          </a:xfrm>
          <a:prstGeom prst="ellipse">
            <a:avLst/>
          </a:prstGeom>
          <a:solidFill>
            <a:srgbClr val="FFE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z="2500">
                <a:cs typeface="+mn-ea"/>
                <a:sym typeface="+mn-lt"/>
              </a:rPr>
              <a:t>01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7767319" y="1547495"/>
            <a:ext cx="2722880" cy="472440"/>
          </a:xfrm>
          <a:prstGeom prst="rect">
            <a:avLst/>
          </a:prstGeom>
          <a:noFill/>
        </p:spPr>
        <p:txBody>
          <a:bodyPr anchor="t" rtlCol="0" wrap="none">
            <a:spAutoFit/>
          </a:bodyPr>
          <a:lstStyle/>
          <a:p>
            <a:r>
              <a:rPr altLang="en-US" lang="zh-CN" smtClean="0" sz="25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做好准备进入小学</a:t>
            </a:r>
          </a:p>
        </p:txBody>
      </p:sp>
      <p:sp>
        <p:nvSpPr>
          <p:cNvPr id="8" name="椭圆 7"/>
          <p:cNvSpPr/>
          <p:nvPr/>
        </p:nvSpPr>
        <p:spPr>
          <a:xfrm>
            <a:off x="6294120" y="2509520"/>
            <a:ext cx="851535" cy="822960"/>
          </a:xfrm>
          <a:prstGeom prst="ellipse">
            <a:avLst/>
          </a:prstGeom>
          <a:solidFill>
            <a:srgbClr val="FFAC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z="2500">
                <a:cs typeface="+mn-ea"/>
                <a:sym typeface="+mn-lt"/>
              </a:rPr>
              <a:t>02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8243569" y="2683510"/>
            <a:ext cx="1770380" cy="472440"/>
          </a:xfrm>
          <a:prstGeom prst="rect">
            <a:avLst/>
          </a:prstGeom>
          <a:noFill/>
        </p:spPr>
        <p:txBody>
          <a:bodyPr anchor="t" rtlCol="0" wrap="none">
            <a:spAutoFit/>
          </a:bodyPr>
          <a:lstStyle/>
          <a:p>
            <a:pPr algn="l"/>
            <a:r>
              <a:rPr altLang="en-US" lang="zh-CN" sz="25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养成好习惯</a:t>
            </a:r>
          </a:p>
        </p:txBody>
      </p:sp>
      <p:sp>
        <p:nvSpPr>
          <p:cNvPr id="10" name="椭圆 9"/>
          <p:cNvSpPr/>
          <p:nvPr/>
        </p:nvSpPr>
        <p:spPr>
          <a:xfrm>
            <a:off x="6294120" y="3646170"/>
            <a:ext cx="851535" cy="822960"/>
          </a:xfrm>
          <a:prstGeom prst="ellipse">
            <a:avLst/>
          </a:prstGeom>
          <a:solidFill>
            <a:srgbClr val="FFE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z="2500">
                <a:cs typeface="+mn-ea"/>
                <a:sym typeface="+mn-lt"/>
              </a:rPr>
              <a:t>03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7291069" y="3820159"/>
            <a:ext cx="3675380" cy="472440"/>
          </a:xfrm>
          <a:prstGeom prst="rect">
            <a:avLst/>
          </a:prstGeom>
          <a:noFill/>
        </p:spPr>
        <p:txBody>
          <a:bodyPr anchor="t" rtlCol="0" wrap="none">
            <a:spAutoFit/>
          </a:bodyPr>
          <a:lstStyle/>
          <a:p>
            <a:pPr algn="l"/>
            <a:r>
              <a:rPr altLang="en-US" lang="zh-CN" sz="25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孩子入学后需要注意事项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917577" y="905522"/>
            <a:ext cx="1908699" cy="426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100">
                <a:solidFill>
                  <a:srgbClr val="FFFFFF"/>
                </a:solidFill>
              </a:rPr>
              <a:t>https://www.youyedoc.com/</a:t>
            </a:r>
          </a:p>
        </p:txBody>
      </p:sp>
    </p:spTree>
  </p:cSld>
  <p:clrMapOvr>
    <a:masterClrMapping/>
  </p:clrMapOvr>
  <mc:AlternateContent>
    <mc:Choice Requires="p14">
      <p:transition>
        <p14:prism dir="u"/>
      </p:transition>
    </mc:Choice>
    <mc:Fallback>
      <p:transition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500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500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7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9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1" nodeType="afterEffect" presetClass="entr" presetID="4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500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dur="500" id="23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9" nodeType="afterEffect" presetClass="entr" presetID="4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500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dur="500" id="3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3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5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37" nodeType="afterEffect" presetClass="entr" presetID="4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500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dur="500" id="39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4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3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"/>
      <p:bldP grpId="0" spid="5"/>
      <p:bldP grpId="0" spid="6"/>
      <p:bldP grpId="0" spid="7"/>
      <p:bldP grpId="0" spid="8"/>
      <p:bldP grpId="0" spid="9"/>
      <p:bldP grpId="0" spid="10"/>
      <p:bldP grpId="0" spid="11"/>
    </p:bldLst>
  </p:timing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文本框 6"/>
          <p:cNvSpPr txBox="1"/>
          <p:nvPr/>
        </p:nvSpPr>
        <p:spPr>
          <a:xfrm>
            <a:off x="4531360" y="673735"/>
            <a:ext cx="3129280" cy="533400"/>
          </a:xfrm>
          <a:prstGeom prst="rect">
            <a:avLst/>
          </a:prstGeom>
          <a:noFill/>
        </p:spPr>
        <p:txBody>
          <a:bodyPr anchor="t" rtlCol="0" wrap="none">
            <a:spAutoFit/>
          </a:bodyPr>
          <a:lstStyle/>
          <a:p>
            <a:r>
              <a:rPr altLang="en-US" lang="zh-CN" smtClean="0" sz="29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做好准备进入小学</a:t>
            </a:r>
          </a:p>
        </p:txBody>
      </p:sp>
      <p:sp>
        <p:nvSpPr>
          <p:cNvPr id="2" name="圆角矩形 1"/>
          <p:cNvSpPr/>
          <p:nvPr/>
        </p:nvSpPr>
        <p:spPr>
          <a:xfrm>
            <a:off x="871855" y="1210945"/>
            <a:ext cx="2042160" cy="518160"/>
          </a:xfrm>
          <a:prstGeom prst="roundRect">
            <a:avLst/>
          </a:prstGeom>
          <a:solidFill>
            <a:srgbClr val="9CDC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>
                <a:cs typeface="+mn-ea"/>
                <a:sym typeface="+mn-lt"/>
              </a:rPr>
              <a:t>学具准备</a:t>
            </a:r>
          </a:p>
        </p:txBody>
      </p:sp>
      <p:pic>
        <p:nvPicPr>
          <p:cNvPr descr="51miz-E264696-469C7E01"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746125" y="1210310"/>
            <a:ext cx="447040" cy="518795"/>
          </a:xfrm>
          <a:prstGeom prst="rect">
            <a:avLst/>
          </a:prstGeom>
        </p:spPr>
      </p:pic>
      <p:pic>
        <p:nvPicPr>
          <p:cNvPr descr="D:\PPT制作\幼小衔接家长会\素材\元素\图片\51miz-E717056-CC104732.png51miz-E717056-CC104732"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3940810" y="1807845"/>
            <a:ext cx="4311015" cy="685165"/>
          </a:xfrm>
          <a:prstGeom prst="rect">
            <a:avLst/>
          </a:prstGeom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</p:spPr>
      </p:pic>
      <p:sp>
        <p:nvSpPr>
          <p:cNvPr id="6" name="文本框 5"/>
          <p:cNvSpPr txBox="1"/>
          <p:nvPr/>
        </p:nvSpPr>
        <p:spPr>
          <a:xfrm>
            <a:off x="4539615" y="1896745"/>
            <a:ext cx="3482340" cy="502920"/>
          </a:xfrm>
          <a:prstGeom prst="rect">
            <a:avLst/>
          </a:prstGeom>
          <a:noFill/>
        </p:spPr>
        <p:txBody>
          <a:bodyPr anchor="t" rtlCol="0" wrap="square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altLang="en-US" lang="zh-CN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一个原则：图案功能越简单越好</a:t>
            </a:r>
          </a:p>
        </p:txBody>
      </p:sp>
      <p:pic>
        <p:nvPicPr>
          <p:cNvPr descr="D:\PPT制作\幼小衔接家长会\素材\元素\图片\51miz-E815349-42D1CA92.png51miz-E815349-42D1CA92"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1950720" y="2804160"/>
            <a:ext cx="1222375" cy="920115"/>
          </a:xfrm>
          <a:prstGeom prst="rect">
            <a:avLst/>
          </a:prstGeom>
        </p:spPr>
      </p:pic>
      <p:pic>
        <p:nvPicPr>
          <p:cNvPr descr="D:\PPT制作\幼小衔接家长会\素材\元素\图片\51miz-E228919-EAD89E36.png51miz-E228919-EAD89E36"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1744345" y="3724275"/>
            <a:ext cx="1576070" cy="84899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2099945" y="3930650"/>
            <a:ext cx="923925" cy="502920"/>
          </a:xfrm>
          <a:prstGeom prst="rect">
            <a:avLst/>
          </a:prstGeom>
          <a:noFill/>
        </p:spPr>
        <p:txBody>
          <a:bodyPr anchor="t" rtlCol="0" wrap="square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altLang="en-US" lang="zh-CN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铅笔盒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082040" y="4643755"/>
            <a:ext cx="2960370" cy="1325880"/>
          </a:xfrm>
          <a:prstGeom prst="rect">
            <a:avLst/>
          </a:prstGeom>
          <a:noFill/>
        </p:spPr>
        <p:txBody>
          <a:bodyPr anchor="t" rtlCol="0" wrap="square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altLang="en-US" lang="zh-CN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❤铅笔每天至少准备好5支，HB，六角型为好</a:t>
            </a:r>
          </a:p>
          <a:p>
            <a:pPr algn="l" fontAlgn="auto">
              <a:lnSpc>
                <a:spcPct val="150000"/>
              </a:lnSpc>
            </a:pPr>
            <a:r>
              <a:rPr altLang="en-US" lang="zh-CN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❤橡皮白色的不要花里胡哨</a:t>
            </a:r>
          </a:p>
        </p:txBody>
      </p:sp>
      <p:pic>
        <p:nvPicPr>
          <p:cNvPr descr="D:\PPT制作\幼小衔接家长会\素材\元素\图片\51miz-E200958-1DADD7DC.png51miz-E200958-1DADD7DC" id="24" name="图片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5481955" y="2650490"/>
            <a:ext cx="1227455" cy="1227455"/>
          </a:xfrm>
          <a:prstGeom prst="rect">
            <a:avLst/>
          </a:prstGeom>
        </p:spPr>
      </p:pic>
      <p:pic>
        <p:nvPicPr>
          <p:cNvPr descr="D:\PPT制作\幼小衔接家长会\素材\元素\图片\51miz-E228919-EAD89E36.png51miz-E228919-EAD89E36" id="25" name="图片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5278755" y="3724275"/>
            <a:ext cx="1576070" cy="848995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5783580" y="3930650"/>
            <a:ext cx="923925" cy="502920"/>
          </a:xfrm>
          <a:prstGeom prst="rect">
            <a:avLst/>
          </a:prstGeom>
          <a:noFill/>
        </p:spPr>
        <p:txBody>
          <a:bodyPr anchor="t" rtlCol="0" wrap="square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altLang="en-US" lang="zh-CN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书包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4733925" y="4851400"/>
            <a:ext cx="2725420" cy="914400"/>
          </a:xfrm>
          <a:prstGeom prst="rect">
            <a:avLst/>
          </a:prstGeom>
          <a:noFill/>
        </p:spPr>
        <p:txBody>
          <a:bodyPr anchor="t" rtlCol="0" wrap="square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altLang="en-US" lang="zh-CN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双肩背型，跳绳，文具袋（不要文具盒）</a:t>
            </a:r>
          </a:p>
        </p:txBody>
      </p:sp>
      <p:pic>
        <p:nvPicPr>
          <p:cNvPr descr="D:\PPT制作\幼小衔接家长会\素材\元素\图片\51miz-E1063736-C31BA3E0.png51miz-E1063736-C31BA3E0" id="28" name="图片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8871585" y="2493010"/>
            <a:ext cx="1488440" cy="1489075"/>
          </a:xfrm>
          <a:prstGeom prst="rect">
            <a:avLst/>
          </a:prstGeom>
        </p:spPr>
      </p:pic>
      <p:pic>
        <p:nvPicPr>
          <p:cNvPr descr="D:\PPT制作\幼小衔接家长会\素材\元素\图片\51miz-E228919-EAD89E36.png51miz-E228919-EAD89E36" id="29" name="图片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8828405" y="3723640"/>
            <a:ext cx="1576070" cy="848995"/>
          </a:xfrm>
          <a:prstGeom prst="rect">
            <a:avLst/>
          </a:prstGeom>
        </p:spPr>
      </p:pic>
      <p:sp>
        <p:nvSpPr>
          <p:cNvPr id="30" name="文本框 29"/>
          <p:cNvSpPr txBox="1"/>
          <p:nvPr/>
        </p:nvSpPr>
        <p:spPr>
          <a:xfrm>
            <a:off x="9109711" y="3930650"/>
            <a:ext cx="1193800" cy="502920"/>
          </a:xfrm>
          <a:prstGeom prst="rect">
            <a:avLst/>
          </a:prstGeom>
          <a:noFill/>
        </p:spPr>
        <p:txBody>
          <a:bodyPr anchor="t" rtlCol="0" wrap="square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altLang="en-US" lang="zh-CN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绘画工具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8283574" y="4850765"/>
            <a:ext cx="2725420" cy="914400"/>
          </a:xfrm>
          <a:prstGeom prst="rect">
            <a:avLst/>
          </a:prstGeom>
          <a:noFill/>
        </p:spPr>
        <p:txBody>
          <a:bodyPr anchor="t" rtlCol="0" wrap="square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altLang="en-US" lang="zh-CN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两套，一套是水彩笔，一套是油画棒，12色即可</a:t>
            </a:r>
          </a:p>
        </p:txBody>
      </p:sp>
    </p:spTree>
  </p:cSld>
  <p:clrMapOvr>
    <a:masterClrMapping/>
  </p:clrMapOvr>
  <mc:AlternateContent>
    <mc:Choice Requires="p14">
      <p:transition>
        <p14:prism dir="u"/>
      </p:transition>
    </mc:Choice>
    <mc:Fallback>
      <p:transition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500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 nodeType="clickPar">
                      <p:stCondLst>
                        <p:cond delay="indefinite"/>
                        <p:cond delay="0" evt="onBegin">
                          <p:tn val="17"/>
                        </p:cond>
                      </p:stCondLst>
                      <p:childTnLst>
                        <p:par>
                          <p:cTn fill="hold" id="1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0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2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2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6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28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3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4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3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8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4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2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4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6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48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1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5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4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5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5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8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9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id="6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2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3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id="6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6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7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68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1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grpId="0" id="7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4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"/>
      <p:bldP grpId="0" spid="2"/>
      <p:bldP grpId="0" spid="6"/>
      <p:bldP grpId="0" spid="10"/>
      <p:bldP grpId="0" spid="12"/>
      <p:bldP grpId="0" spid="26"/>
      <p:bldP grpId="0" spid="27"/>
      <p:bldP grpId="0" spid="30"/>
      <p:bldP grpId="0" spid="31"/>
    </p:bldLst>
  </p:timing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文本框 6"/>
          <p:cNvSpPr txBox="1"/>
          <p:nvPr/>
        </p:nvSpPr>
        <p:spPr>
          <a:xfrm>
            <a:off x="4531360" y="673735"/>
            <a:ext cx="3129280" cy="533400"/>
          </a:xfrm>
          <a:prstGeom prst="rect">
            <a:avLst/>
          </a:prstGeom>
          <a:noFill/>
        </p:spPr>
        <p:txBody>
          <a:bodyPr anchor="t" rtlCol="0" wrap="none">
            <a:spAutoFit/>
          </a:bodyPr>
          <a:lstStyle/>
          <a:p>
            <a:r>
              <a:rPr altLang="en-US" lang="zh-CN" smtClean="0" sz="29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做好准备进入小学</a:t>
            </a:r>
          </a:p>
        </p:txBody>
      </p:sp>
      <p:sp>
        <p:nvSpPr>
          <p:cNvPr id="2" name="圆角矩形 1"/>
          <p:cNvSpPr/>
          <p:nvPr/>
        </p:nvSpPr>
        <p:spPr>
          <a:xfrm>
            <a:off x="871855" y="1210945"/>
            <a:ext cx="2042160" cy="518160"/>
          </a:xfrm>
          <a:prstGeom prst="roundRect">
            <a:avLst/>
          </a:prstGeom>
          <a:solidFill>
            <a:srgbClr val="9CDC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>
                <a:cs typeface="+mn-ea"/>
                <a:sym typeface="+mn-lt"/>
              </a:rPr>
              <a:t>学具准备</a:t>
            </a:r>
          </a:p>
        </p:txBody>
      </p:sp>
      <p:pic>
        <p:nvPicPr>
          <p:cNvPr descr="51miz-E264696-469C7E01"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746125" y="1210310"/>
            <a:ext cx="447040" cy="518795"/>
          </a:xfrm>
          <a:prstGeom prst="rect">
            <a:avLst/>
          </a:prstGeom>
        </p:spPr>
      </p:pic>
      <p:pic>
        <p:nvPicPr>
          <p:cNvPr descr="D:\PPT制作\幼小衔接家长会\素材\元素\图片\51miz-E717056-CC104732.png51miz-E717056-CC104732"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3940810" y="1807845"/>
            <a:ext cx="4311015" cy="685165"/>
          </a:xfrm>
          <a:prstGeom prst="rect">
            <a:avLst/>
          </a:prstGeom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</p:spPr>
      </p:pic>
      <p:sp>
        <p:nvSpPr>
          <p:cNvPr id="6" name="文本框 5"/>
          <p:cNvSpPr txBox="1"/>
          <p:nvPr/>
        </p:nvSpPr>
        <p:spPr>
          <a:xfrm>
            <a:off x="4539615" y="1896745"/>
            <a:ext cx="3482340" cy="502920"/>
          </a:xfrm>
          <a:prstGeom prst="rect">
            <a:avLst/>
          </a:prstGeom>
          <a:noFill/>
        </p:spPr>
        <p:txBody>
          <a:bodyPr anchor="t" rtlCol="0" wrap="square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altLang="en-US" lang="zh-CN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一个原则：图案功能越简单越好</a:t>
            </a:r>
          </a:p>
        </p:txBody>
      </p:sp>
      <p:pic>
        <p:nvPicPr>
          <p:cNvPr descr="D:\PPT制作\幼小衔接家长会\素材\元素\图片\51miz-E1082812-A9DA1A53.png51miz-E1082812-A9DA1A53"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1925320" y="2617470"/>
            <a:ext cx="1363345" cy="1397635"/>
          </a:xfrm>
          <a:prstGeom prst="rect">
            <a:avLst/>
          </a:prstGeom>
        </p:spPr>
      </p:pic>
      <p:pic>
        <p:nvPicPr>
          <p:cNvPr descr="D:\PPT制作\幼小衔接家长会\素材\元素\图片\51miz-E228919-EAD89E36.png51miz-E228919-EAD89E36"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1727200" y="3764280"/>
            <a:ext cx="1576070" cy="84899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2082800" y="3970655"/>
            <a:ext cx="923925" cy="502920"/>
          </a:xfrm>
          <a:prstGeom prst="rect">
            <a:avLst/>
          </a:prstGeom>
          <a:noFill/>
        </p:spPr>
        <p:txBody>
          <a:bodyPr anchor="t" rtlCol="0" wrap="square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altLang="en-US" lang="zh-CN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削笔器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781685" y="4613275"/>
            <a:ext cx="3467100" cy="1120140"/>
          </a:xfrm>
          <a:prstGeom prst="rect">
            <a:avLst/>
          </a:prstGeom>
          <a:noFill/>
        </p:spPr>
        <p:txBody>
          <a:bodyPr anchor="t" rtlCol="0" wrap="square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altLang="en-US" lang="zh-CN" sz="15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前一天晚上孩子自己用削笔器将笔削好，值得提醒大家的是削笔器削出的铅笔比较尖锐，一定要教育孩子注意安全</a:t>
            </a:r>
          </a:p>
        </p:txBody>
      </p:sp>
      <p:pic>
        <p:nvPicPr>
          <p:cNvPr descr="D:\PPT制作\幼小衔接家长会\素材\元素\图片\51miz-E905613-D05613A1.png51miz-E905613-D05613A1" id="4" name="图片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5765800" y="2718435"/>
            <a:ext cx="1029970" cy="1045845"/>
          </a:xfrm>
          <a:prstGeom prst="rect">
            <a:avLst/>
          </a:prstGeom>
        </p:spPr>
      </p:pic>
      <p:pic>
        <p:nvPicPr>
          <p:cNvPr descr="D:\PPT制作\幼小衔接家长会\素材\元素\图片\51miz-E228919-EAD89E36.png51miz-E228919-EAD89E36" id="11" name="图片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5400675" y="3764280"/>
            <a:ext cx="1576070" cy="848995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5756275" y="3970655"/>
            <a:ext cx="923925" cy="502920"/>
          </a:xfrm>
          <a:prstGeom prst="rect">
            <a:avLst/>
          </a:prstGeom>
          <a:noFill/>
        </p:spPr>
        <p:txBody>
          <a:bodyPr anchor="t" rtlCol="0" wrap="square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altLang="en-US" lang="zh-CN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小闹钟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5043170" y="4785995"/>
            <a:ext cx="2475230" cy="777240"/>
          </a:xfrm>
          <a:prstGeom prst="rect">
            <a:avLst/>
          </a:prstGeom>
          <a:noFill/>
        </p:spPr>
        <p:txBody>
          <a:bodyPr anchor="t" rtlCol="0" wrap="square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altLang="en-US" lang="zh-CN" sz="15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放在床头或桌上，培养孩子的时间观念</a:t>
            </a:r>
          </a:p>
        </p:txBody>
      </p:sp>
      <p:pic>
        <p:nvPicPr>
          <p:cNvPr descr="D:\PPT制作\幼小衔接家长会\素材\元素\图片\51miz-E770068-3586585F.png51miz-E770068-3586585F" id="15" name="图片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8856980" y="2693670"/>
            <a:ext cx="1245870" cy="1245235"/>
          </a:xfrm>
          <a:prstGeom prst="rect">
            <a:avLst/>
          </a:prstGeom>
        </p:spPr>
      </p:pic>
      <p:pic>
        <p:nvPicPr>
          <p:cNvPr descr="D:\PPT制作\幼小衔接家长会\素材\元素\图片\51miz-E228919-EAD89E36.png51miz-E228919-EAD89E36" id="16" name="图片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8691880" y="3764280"/>
            <a:ext cx="1576070" cy="848995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9047480" y="3970655"/>
            <a:ext cx="923925" cy="502920"/>
          </a:xfrm>
          <a:prstGeom prst="rect">
            <a:avLst/>
          </a:prstGeom>
          <a:noFill/>
        </p:spPr>
        <p:txBody>
          <a:bodyPr anchor="t" rtlCol="0" wrap="square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altLang="en-US" lang="zh-CN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记事本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8334374" y="4785995"/>
            <a:ext cx="2475230" cy="777240"/>
          </a:xfrm>
          <a:prstGeom prst="rect">
            <a:avLst/>
          </a:prstGeom>
          <a:noFill/>
        </p:spPr>
        <p:txBody>
          <a:bodyPr anchor="t" rtlCol="0" wrap="square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altLang="en-US" lang="zh-CN" sz="15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用来记当天的作业或第二天要带的物品</a:t>
            </a:r>
          </a:p>
        </p:txBody>
      </p:sp>
    </p:spTree>
  </p:cSld>
  <p:clrMapOvr>
    <a:masterClrMapping/>
  </p:clrMapOvr>
  <mc:AlternateContent>
    <mc:Choice Requires="p14">
      <p:transition>
        <p14:prism dir="u"/>
      </p:transition>
    </mc:Choice>
    <mc:Fallback>
      <p:transition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500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 nodeType="clickPar">
                      <p:stCondLst>
                        <p:cond delay="indefinite"/>
                        <p:cond delay="0" evt="onBegin">
                          <p:tn val="17"/>
                        </p:cond>
                      </p:stCondLst>
                      <p:childTnLst>
                        <p:par>
                          <p:cTn fill="hold" id="1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0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2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2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6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28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3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4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3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8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4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2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4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6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48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1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5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4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5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5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8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9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id="6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2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3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id="6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6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7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68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1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grpId="0" id="7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4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"/>
      <p:bldP grpId="0" spid="2"/>
      <p:bldP grpId="0" spid="6"/>
      <p:bldP grpId="0" spid="10"/>
      <p:bldP grpId="0" spid="12"/>
      <p:bldP grpId="0" spid="13"/>
      <p:bldP grpId="0" spid="14"/>
      <p:bldP grpId="0" spid="17"/>
      <p:bldP grpId="0" spid="18"/>
    </p:bldLst>
  </p:timing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rotWithShape="1">
          <a:blip r:embed="rId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文本框 6"/>
          <p:cNvSpPr txBox="1"/>
          <p:nvPr/>
        </p:nvSpPr>
        <p:spPr>
          <a:xfrm>
            <a:off x="4531360" y="673735"/>
            <a:ext cx="3129280" cy="533400"/>
          </a:xfrm>
          <a:prstGeom prst="rect">
            <a:avLst/>
          </a:prstGeom>
          <a:noFill/>
        </p:spPr>
        <p:txBody>
          <a:bodyPr anchor="t" rtlCol="0" wrap="none">
            <a:spAutoFit/>
          </a:bodyPr>
          <a:lstStyle/>
          <a:p>
            <a:r>
              <a:rPr altLang="en-US" lang="zh-CN" smtClean="0" sz="29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做好准备进入小学</a:t>
            </a:r>
          </a:p>
        </p:txBody>
      </p:sp>
      <p:sp>
        <p:nvSpPr>
          <p:cNvPr id="2" name="圆角矩形 1"/>
          <p:cNvSpPr/>
          <p:nvPr/>
        </p:nvSpPr>
        <p:spPr>
          <a:xfrm>
            <a:off x="871855" y="1210945"/>
            <a:ext cx="2042160" cy="518160"/>
          </a:xfrm>
          <a:prstGeom prst="roundRect">
            <a:avLst/>
          </a:prstGeom>
          <a:solidFill>
            <a:srgbClr val="9CDC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>
                <a:cs typeface="+mn-ea"/>
                <a:sym typeface="+mn-lt"/>
              </a:rPr>
              <a:t>规则意识</a:t>
            </a:r>
          </a:p>
        </p:txBody>
      </p:sp>
      <p:pic>
        <p:nvPicPr>
          <p:cNvPr descr="51miz-E264696-469C7E01"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746125" y="1210310"/>
            <a:ext cx="447040" cy="518795"/>
          </a:xfrm>
          <a:prstGeom prst="rect">
            <a:avLst/>
          </a:prstGeom>
        </p:spPr>
      </p:pic>
      <p:pic>
        <p:nvPicPr>
          <p:cNvPr descr="D:\PPT制作\幼小衔接家长会\素材\元素\图片\51miz-E1161747-C80900DA.png51miz-E1161747-C80900DA"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455295" y="3315335"/>
            <a:ext cx="3724910" cy="2794000"/>
          </a:xfrm>
          <a:prstGeom prst="rect">
            <a:avLst/>
          </a:prstGeom>
        </p:spPr>
      </p:pic>
      <p:pic>
        <p:nvPicPr>
          <p:cNvPr descr="D:\PPT制作\幼小衔接家长会\素材\元素\图片\51miz-E786868-EDF055BC.png51miz-E786868-EDF055BC"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3292475" y="1729105"/>
            <a:ext cx="3472180" cy="2512695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4088765" y="2529206"/>
            <a:ext cx="2273300" cy="1554480"/>
          </a:xfrm>
          <a:prstGeom prst="rect">
            <a:avLst/>
          </a:prstGeom>
          <a:noFill/>
        </p:spPr>
        <p:txBody>
          <a:bodyPr anchor="t" rtlCol="0" wrap="square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集体生活带来规则和意识,小学生守则。纪律是大问题,是保证</a:t>
            </a:r>
          </a:p>
          <a:p>
            <a:pPr algn="l" fontAlgn="auto">
              <a:lnSpc>
                <a:spcPct val="150000"/>
              </a:lnSpc>
            </a:pPr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学习的前提。</a:t>
            </a:r>
          </a:p>
        </p:txBody>
      </p:sp>
      <p:pic>
        <p:nvPicPr>
          <p:cNvPr descr="D:\PPT制作\幼小衔接家长会\素材\元素\图片\51miz-E786868-EDF055BC.png51miz-E786868-EDF055BC" id="14" name="图片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6856095" y="2514600"/>
            <a:ext cx="4540885" cy="3286125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7692391" y="3581400"/>
            <a:ext cx="3396615" cy="1920240"/>
          </a:xfrm>
          <a:prstGeom prst="rect">
            <a:avLst/>
          </a:prstGeom>
          <a:noFill/>
        </p:spPr>
        <p:txBody>
          <a:bodyPr anchor="t" rtlCol="0" wrap="square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给孩子讲讲学习、生活中有哪些规则，规则不是限制学生,而是保证我们生活得更好安全、方便。让学生管理自己,遵守学习生</a:t>
            </a:r>
          </a:p>
          <a:p>
            <a:pPr algn="l" fontAlgn="auto">
              <a:lnSpc>
                <a:spcPct val="150000"/>
              </a:lnSpc>
            </a:pPr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活的各种规则。</a:t>
            </a:r>
          </a:p>
        </p:txBody>
      </p:sp>
    </p:spTree>
  </p:cSld>
  <p:clrMapOvr>
    <a:masterClrMapping/>
  </p:clrMapOvr>
  <mc:AlternateContent>
    <mc:Choice Requires="p14">
      <p:transition>
        <p14:prism dir="u"/>
      </p:transition>
    </mc:Choice>
    <mc:Fallback>
      <p:transition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500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 nodeType="clickPar">
                      <p:stCondLst>
                        <p:cond delay="indefinite"/>
                        <p:cond delay="0" evt="onBegin">
                          <p:tn val="17"/>
                        </p:cond>
                      </p:stCondLst>
                      <p:childTnLst>
                        <p:par>
                          <p:cTn fill="hold" id="1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0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2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" nodeType="clickPar">
                      <p:stCondLst>
                        <p:cond delay="indefinite"/>
                        <p:cond delay="0" evt="onBegin">
                          <p:tn val="22"/>
                        </p:cond>
                      </p:stCondLst>
                      <p:childTnLst>
                        <p:par>
                          <p:cTn fill="hold" id="2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2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2" nodeType="clickPar">
                      <p:stCondLst>
                        <p:cond delay="indefinite"/>
                        <p:cond delay="0" evt="onBegin">
                          <p:tn val="31"/>
                        </p:cond>
                      </p:stCondLst>
                      <p:childTnLst>
                        <p:par>
                          <p:cTn fill="hold" id="3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4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6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38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"/>
      <p:bldP grpId="0" spid="2"/>
      <p:bldP grpId="0" spid="13"/>
      <p:bldP grpId="0" spid="15"/>
    </p:bldLst>
  </p:timing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文本框 6"/>
          <p:cNvSpPr txBox="1"/>
          <p:nvPr/>
        </p:nvSpPr>
        <p:spPr>
          <a:xfrm>
            <a:off x="4304665" y="2593975"/>
            <a:ext cx="4373880" cy="1097280"/>
          </a:xfrm>
          <a:prstGeom prst="rect">
            <a:avLst/>
          </a:prstGeom>
          <a:noFill/>
        </p:spPr>
        <p:txBody>
          <a:bodyPr anchor="t" rtlCol="0" wrap="none">
            <a:spAutoFit/>
          </a:bodyPr>
          <a:lstStyle/>
          <a:p>
            <a:pPr algn="l"/>
            <a:r>
              <a:rPr altLang="en-US" lang="zh-CN" sz="66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养成好习惯</a:t>
            </a:r>
          </a:p>
        </p:txBody>
      </p:sp>
      <p:sp>
        <p:nvSpPr>
          <p:cNvPr id="6" name="椭圆 5"/>
          <p:cNvSpPr/>
          <p:nvPr/>
        </p:nvSpPr>
        <p:spPr>
          <a:xfrm>
            <a:off x="9657715" y="3771900"/>
            <a:ext cx="1917065" cy="1880870"/>
          </a:xfrm>
          <a:prstGeom prst="ellipse">
            <a:avLst/>
          </a:prstGeom>
          <a:solidFill>
            <a:srgbClr val="FFE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z="7500">
                <a:cs typeface="+mn-ea"/>
                <a:sym typeface="+mn-lt"/>
              </a:rPr>
              <a:t>02</a:t>
            </a:r>
          </a:p>
        </p:txBody>
      </p:sp>
    </p:spTree>
  </p:cSld>
  <p:clrMapOvr>
    <a:masterClrMapping/>
  </p:clrMapOvr>
  <mc:AlternateContent>
    <mc:Choice Requires="p14">
      <p:transition>
        <p14:prism dir="u"/>
      </p:transition>
    </mc:Choice>
    <mc:Fallback>
      <p:transition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500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dur="500" id="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"/>
      <p:bldP grpId="0" spid="6"/>
    </p:bldLst>
  </p:timing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文本框 6"/>
          <p:cNvSpPr txBox="1"/>
          <p:nvPr/>
        </p:nvSpPr>
        <p:spPr>
          <a:xfrm>
            <a:off x="5083810" y="673735"/>
            <a:ext cx="2024380" cy="533400"/>
          </a:xfrm>
          <a:prstGeom prst="rect">
            <a:avLst/>
          </a:prstGeom>
          <a:noFill/>
        </p:spPr>
        <p:txBody>
          <a:bodyPr anchor="t" rtlCol="0" wrap="none">
            <a:spAutoFit/>
          </a:bodyPr>
          <a:lstStyle/>
          <a:p>
            <a:pPr algn="l"/>
            <a:r>
              <a:rPr altLang="en-US" lang="zh-CN" sz="29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养成好习惯</a:t>
            </a:r>
          </a:p>
        </p:txBody>
      </p:sp>
      <p:pic>
        <p:nvPicPr>
          <p:cNvPr descr="D:\PPT制作\幼小衔接家长会\素材\元素\图片\51miz-E1012002-81834F0F.png51miz-E1012002-81834F0F"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1283970" y="3139758"/>
            <a:ext cx="3724910" cy="2793365"/>
          </a:xfrm>
          <a:prstGeom prst="rect">
            <a:avLst/>
          </a:prstGeom>
        </p:spPr>
      </p:pic>
      <p:pic>
        <p:nvPicPr>
          <p:cNvPr descr="D:\PPT制作\幼小衔接家长会\素材\元素\图片\51miz-E1162097-6F2FF043.png51miz-E1162097-6F2FF043"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756920" y="904240"/>
            <a:ext cx="4779645" cy="312928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457960" y="1852930"/>
            <a:ext cx="3376930" cy="502920"/>
          </a:xfrm>
          <a:prstGeom prst="rect">
            <a:avLst/>
          </a:prstGeom>
          <a:noFill/>
        </p:spPr>
        <p:txBody>
          <a:bodyPr anchor="t" rtlCol="0" wrap="square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altLang="en-US" lang="zh-CN">
                <a:solidFill>
                  <a:srgbClr val="7185BA"/>
                </a:solidFill>
                <a:cs typeface="+mn-ea"/>
                <a:sym typeface="+mn-lt"/>
              </a:rPr>
              <a:t>帮助孩子养成哪些良好的习惯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457960" y="2359660"/>
            <a:ext cx="3659505" cy="502920"/>
          </a:xfrm>
          <a:prstGeom prst="rect">
            <a:avLst/>
          </a:prstGeom>
          <a:noFill/>
        </p:spPr>
        <p:txBody>
          <a:bodyPr anchor="t" rtlCol="0" wrap="square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altLang="en-US" lang="zh-CN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良好的生活习惯、独立生活能力</a:t>
            </a:r>
          </a:p>
        </p:txBody>
      </p:sp>
      <p:pic>
        <p:nvPicPr>
          <p:cNvPr descr="D:\PPT制作\幼小衔接家长会\素材\元素\图片\51miz-E915125-D8C9C2D7.png51miz-E915125-D8C9C2D7"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5868035" y="1445895"/>
            <a:ext cx="5084445" cy="420814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6290310" y="2655570"/>
            <a:ext cx="4240530" cy="2560320"/>
          </a:xfrm>
          <a:prstGeom prst="rect">
            <a:avLst/>
          </a:prstGeom>
          <a:noFill/>
        </p:spPr>
        <p:txBody>
          <a:bodyPr anchor="t" rtlCol="0" wrap="square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altLang="en-US" lang="zh-CN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❤培养劳动能力：学会扫地、倒垃圾、擦桌椅把桌椅摆放整齐的能力，也就是会做值日。</a:t>
            </a:r>
          </a:p>
          <a:p>
            <a:pPr algn="l" fontAlgn="auto">
              <a:lnSpc>
                <a:spcPct val="150000"/>
              </a:lnSpc>
            </a:pPr>
            <a:r>
              <a:rPr altLang="en-US" lang="zh-CN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❤要学会自己整理书包，包括幼儿读物</a:t>
            </a:r>
          </a:p>
          <a:p>
            <a:pPr algn="l" fontAlgn="auto">
              <a:lnSpc>
                <a:spcPct val="150000"/>
              </a:lnSpc>
            </a:pPr>
            <a:r>
              <a:rPr altLang="en-US" lang="zh-CN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❤养成爱护书的习惯</a:t>
            </a:r>
          </a:p>
          <a:p>
            <a:pPr algn="l" fontAlgn="auto">
              <a:lnSpc>
                <a:spcPct val="150000"/>
              </a:lnSpc>
            </a:pPr>
            <a:r>
              <a:rPr altLang="en-US" lang="zh-CN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❤讲文明懂礼貌</a:t>
            </a:r>
          </a:p>
        </p:txBody>
      </p:sp>
    </p:spTree>
  </p:cSld>
  <p:clrMapOvr>
    <a:masterClrMapping/>
  </p:clrMapOvr>
  <mc:AlternateContent>
    <mc:Choice Requires="p14">
      <p:transition>
        <p14:prism dir="u"/>
      </p:transition>
    </mc:Choice>
    <mc:Fallback>
      <p:transition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  <p:cond delay="0" evt="onBegin">
                          <p:tn val="7"/>
                        </p:cond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2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 nodeType="clickPar">
                      <p:stCondLst>
                        <p:cond delay="indefinite"/>
                        <p:cond delay="0" evt="onBegin">
                          <p:tn val="12"/>
                        </p:cond>
                      </p:stCondLst>
                      <p:childTnLst>
                        <p:par>
                          <p:cTn fill="hold" id="1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2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5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6" nodeType="clickPar">
                      <p:stCondLst>
                        <p:cond delay="indefinite"/>
                        <p:cond delay="0" evt="onBegin">
                          <p:tn val="25"/>
                        </p:cond>
                      </p:stCondLst>
                      <p:childTnLst>
                        <p:par>
                          <p:cTn fill="hold" id="2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8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3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4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"/>
      <p:bldP grpId="0" spid="6"/>
      <p:bldP grpId="0" spid="9"/>
      <p:bldP grpId="0" spid="12"/>
    </p:bldLst>
  </p:timing>
</p:sld>
</file>

<file path=ppt/slides/slide2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D:\PPT制作\幼小衔接家长会\素材\元素\图片\51miz-E848243-0899371F.png51miz-E848243-0899371F"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905510" y="1957705"/>
            <a:ext cx="3075305" cy="145034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083810" y="673735"/>
            <a:ext cx="2024380" cy="533400"/>
          </a:xfrm>
          <a:prstGeom prst="rect">
            <a:avLst/>
          </a:prstGeom>
          <a:noFill/>
        </p:spPr>
        <p:txBody>
          <a:bodyPr anchor="t" rtlCol="0" wrap="none">
            <a:spAutoFit/>
          </a:bodyPr>
          <a:lstStyle/>
          <a:p>
            <a:pPr algn="l"/>
            <a:r>
              <a:rPr altLang="en-US" lang="zh-CN" sz="29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养成好习惯</a:t>
            </a:r>
          </a:p>
        </p:txBody>
      </p:sp>
      <p:pic>
        <p:nvPicPr>
          <p:cNvPr descr="D:\PPT制作\幼小衔接家长会\素材\元素\图片\51miz-E995878-1A3904F8.png51miz-E995878-1A3904F8"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4003040" y="1558925"/>
            <a:ext cx="4229735" cy="423164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167130" y="2429510"/>
            <a:ext cx="2813685" cy="502920"/>
          </a:xfrm>
          <a:prstGeom prst="rect">
            <a:avLst/>
          </a:prstGeom>
          <a:noFill/>
        </p:spPr>
        <p:txBody>
          <a:bodyPr anchor="t" rtlCol="0" wrap="square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altLang="en-US" lang="zh-CN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养成课前准备的好习惯</a:t>
            </a:r>
          </a:p>
        </p:txBody>
      </p:sp>
      <p:pic>
        <p:nvPicPr>
          <p:cNvPr descr="D:\PPT制作\幼小衔接家长会\素材\元素\图片\51miz-E848243-0899371F.png51miz-E848243-0899371F"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905510" y="3996055"/>
            <a:ext cx="3075305" cy="145034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167130" y="4260215"/>
            <a:ext cx="2813685" cy="914400"/>
          </a:xfrm>
          <a:prstGeom prst="rect">
            <a:avLst/>
          </a:prstGeom>
          <a:noFill/>
        </p:spPr>
        <p:txBody>
          <a:bodyPr anchor="t" rtlCol="0" wrap="square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altLang="en-US" lang="zh-CN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养成正确的坐写姿势: 请记住“三个一”</a:t>
            </a:r>
          </a:p>
        </p:txBody>
      </p:sp>
      <p:pic>
        <p:nvPicPr>
          <p:cNvPr descr="D:\PPT制作\幼小衔接家长会\素材\元素\图片\51miz-E848243-0899371F.png51miz-E848243-0899371F" id="11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8074025" y="1957705"/>
            <a:ext cx="3075305" cy="145034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8254999" y="1957705"/>
            <a:ext cx="2813685" cy="1325880"/>
          </a:xfrm>
          <a:prstGeom prst="rect">
            <a:avLst/>
          </a:prstGeom>
          <a:noFill/>
        </p:spPr>
        <p:txBody>
          <a:bodyPr anchor="t" rtlCol="0" wrap="square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altLang="en-US" lang="zh-CN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眼离书本一尺，胸离桌子一拳，手离笔尖一寸。养成良好的读书习惯</a:t>
            </a:r>
          </a:p>
        </p:txBody>
      </p:sp>
      <p:pic>
        <p:nvPicPr>
          <p:cNvPr descr="D:\PPT制作\幼小衔接家长会\素材\元素\图片\51miz-E848243-0899371F.png51miz-E848243-0899371F" id="14" name="图片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8074025" y="3996055"/>
            <a:ext cx="3075305" cy="1450340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8507730" y="4422140"/>
            <a:ext cx="2813685" cy="502920"/>
          </a:xfrm>
          <a:prstGeom prst="rect">
            <a:avLst/>
          </a:prstGeom>
          <a:noFill/>
        </p:spPr>
        <p:txBody>
          <a:bodyPr anchor="t" rtlCol="0" wrap="square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altLang="en-US" lang="zh-CN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养成专心学习的习惯</a:t>
            </a:r>
          </a:p>
        </p:txBody>
      </p:sp>
    </p:spTree>
  </p:cSld>
  <p:clrMapOvr>
    <a:masterClrMapping/>
  </p:clrMapOvr>
  <mc:AlternateContent>
    <mc:Choice Requires="p14">
      <p:transition>
        <p14:prism dir="u"/>
      </p:transition>
    </mc:Choice>
    <mc:Fallback>
      <p:transition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  <p:cond delay="0" evt="onBegin">
                          <p:tn val="7"/>
                        </p:cond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500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 nodeType="clickPar">
                      <p:stCondLst>
                        <p:cond delay="indefinite"/>
                        <p:cond delay="0" evt="onBegin">
                          <p:tn val="14"/>
                        </p:cond>
                      </p:stCondLst>
                      <p:childTnLst>
                        <p:par>
                          <p:cTn fill="hold" id="1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7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9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2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3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4" nodeType="clickPar">
                      <p:stCondLst>
                        <p:cond delay="indefinite"/>
                        <p:cond delay="0" evt="onBegin">
                          <p:tn val="23"/>
                        </p:cond>
                      </p:stCondLst>
                      <p:childTnLst>
                        <p:par>
                          <p:cTn fill="hold" id="2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6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8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3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2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3" nodeType="clickPar">
                      <p:stCondLst>
                        <p:cond delay="indefinite"/>
                        <p:cond delay="0" evt="onBegin">
                          <p:tn val="32"/>
                        </p:cond>
                      </p:stCondLst>
                      <p:childTnLst>
                        <p:par>
                          <p:cTn fill="hold" id="3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5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7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3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2" nodeType="clickPar">
                      <p:stCondLst>
                        <p:cond delay="indefinite"/>
                        <p:cond delay="0" evt="onBegin">
                          <p:tn val="41"/>
                        </p:cond>
                      </p:stCondLst>
                      <p:childTnLst>
                        <p:par>
                          <p:cTn fill="hold" id="4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44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6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48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"/>
      <p:bldP grpId="0" spid="9"/>
      <p:bldP grpId="0" spid="4"/>
      <p:bldP grpId="0" spid="13"/>
      <p:bldP grpId="0" spid="15"/>
    </p:bldLst>
  </p:timing>
</p:sld>
</file>

<file path=ppt/slides/slide2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文本框 6"/>
          <p:cNvSpPr txBox="1"/>
          <p:nvPr/>
        </p:nvSpPr>
        <p:spPr>
          <a:xfrm>
            <a:off x="5083810" y="673735"/>
            <a:ext cx="2024380" cy="533400"/>
          </a:xfrm>
          <a:prstGeom prst="rect">
            <a:avLst/>
          </a:prstGeom>
          <a:noFill/>
        </p:spPr>
        <p:txBody>
          <a:bodyPr anchor="t" rtlCol="0" wrap="none">
            <a:spAutoFit/>
          </a:bodyPr>
          <a:lstStyle/>
          <a:p>
            <a:pPr algn="l"/>
            <a:r>
              <a:rPr altLang="en-US" lang="zh-CN" sz="29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养成好习惯</a:t>
            </a:r>
          </a:p>
        </p:txBody>
      </p:sp>
      <p:pic>
        <p:nvPicPr>
          <p:cNvPr descr="D:\PPT制作\幼小衔接家长会\素材\元素\图片\51miz-E1013317-C24590A2.png51miz-E1013317-C24590A2"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662940" y="1934845"/>
            <a:ext cx="3674745" cy="3674745"/>
          </a:xfrm>
          <a:prstGeom prst="rect">
            <a:avLst/>
          </a:prstGeom>
        </p:spPr>
      </p:pic>
      <p:pic>
        <p:nvPicPr>
          <p:cNvPr descr="D:\PPT制作\幼小衔接家长会\素材\元素\图片\51miz-E718047-DB5264BB.png51miz-E718047-DB5264BB"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 rot="540000">
            <a:off x="4372610" y="1450340"/>
            <a:ext cx="7194550" cy="439610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5400675" y="2644775"/>
            <a:ext cx="1471295" cy="1554480"/>
          </a:xfrm>
          <a:prstGeom prst="rect">
            <a:avLst/>
          </a:prstGeom>
          <a:noFill/>
        </p:spPr>
        <p:txBody>
          <a:bodyPr anchor="t" rtlCol="0" wrap="square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❤学习习惯源自于生活习惯</a:t>
            </a:r>
          </a:p>
          <a:p>
            <a:pPr algn="l" fontAlgn="auto">
              <a:lnSpc>
                <a:spcPct val="150000"/>
              </a:lnSpc>
            </a:pPr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❤劳动让人类更加聪明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7651749" y="2494915"/>
            <a:ext cx="3243580" cy="2286000"/>
          </a:xfrm>
          <a:prstGeom prst="rect">
            <a:avLst/>
          </a:prstGeom>
          <a:noFill/>
        </p:spPr>
        <p:txBody>
          <a:bodyPr anchor="t" rtlCol="0" wrap="square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❤让孩子承担家中的几项家务活</a:t>
            </a:r>
          </a:p>
          <a:p>
            <a:pPr algn="l" fontAlgn="auto">
              <a:lnSpc>
                <a:spcPct val="150000"/>
              </a:lnSpc>
            </a:pPr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❤教孩子整理自己的房间</a:t>
            </a:r>
          </a:p>
          <a:p>
            <a:pPr algn="l" fontAlgn="auto">
              <a:lnSpc>
                <a:spcPct val="150000"/>
              </a:lnSpc>
            </a:pPr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❤教孩子有规则的摆放东西的方法</a:t>
            </a:r>
          </a:p>
          <a:p>
            <a:pPr algn="l" fontAlgn="auto">
              <a:lnSpc>
                <a:spcPct val="150000"/>
              </a:lnSpc>
            </a:pPr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❤教孩子要定期清点自己的物品</a:t>
            </a:r>
          </a:p>
          <a:p>
            <a:pPr algn="l" fontAlgn="auto">
              <a:lnSpc>
                <a:spcPct val="150000"/>
              </a:lnSpc>
            </a:pPr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❤耐心指导，不怕麻烦，千万不要包办代替，</a:t>
            </a:r>
          </a:p>
        </p:txBody>
      </p:sp>
    </p:spTree>
  </p:cSld>
  <p:clrMapOvr>
    <a:masterClrMapping/>
  </p:clrMapOvr>
  <mc:AlternateContent>
    <mc:Choice Requires="p14">
      <p:transition>
        <p14:prism dir="u"/>
      </p:transition>
    </mc:Choice>
    <mc:Fallback>
      <p:transition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  <p:cond delay="0" evt="onBegin">
                          <p:tn val="7"/>
                        </p:cond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2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 nodeType="clickPar">
                      <p:stCondLst>
                        <p:cond delay="indefinite"/>
                        <p:cond delay="0" evt="onBegin">
                          <p:tn val="12"/>
                        </p:cond>
                      </p:stCondLst>
                      <p:childTnLst>
                        <p:par>
                          <p:cTn fill="hold" id="1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500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2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3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2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7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"/>
      <p:bldP grpId="0" spid="10"/>
      <p:bldP grpId="0" spid="12"/>
    </p:bldLst>
  </p:timing>
</p:sld>
</file>

<file path=ppt/slides/slide2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文本框 6"/>
          <p:cNvSpPr txBox="1"/>
          <p:nvPr/>
        </p:nvSpPr>
        <p:spPr>
          <a:xfrm>
            <a:off x="5083810" y="673735"/>
            <a:ext cx="2024380" cy="533400"/>
          </a:xfrm>
          <a:prstGeom prst="rect">
            <a:avLst/>
          </a:prstGeom>
          <a:noFill/>
        </p:spPr>
        <p:txBody>
          <a:bodyPr anchor="t" rtlCol="0" wrap="none">
            <a:spAutoFit/>
          </a:bodyPr>
          <a:lstStyle/>
          <a:p>
            <a:pPr algn="l"/>
            <a:r>
              <a:rPr altLang="en-US" lang="zh-CN" sz="29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养成好习惯</a:t>
            </a:r>
          </a:p>
        </p:txBody>
      </p:sp>
      <p:pic>
        <p:nvPicPr>
          <p:cNvPr descr="D:\PPT制作\幼小衔接家长会\素材\元素\图片\51miz-E1111455-5C4B6BEA.png51miz-E1111455-5C4B6BEA"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3131820" y="2079625"/>
            <a:ext cx="5928360" cy="3853180"/>
          </a:xfrm>
          <a:prstGeom prst="rect">
            <a:avLst/>
          </a:prstGeom>
        </p:spPr>
      </p:pic>
      <p:pic>
        <p:nvPicPr>
          <p:cNvPr descr="D:\PPT制作\幼小衔接家长会\素材\元素\图片\51miz-E1158522-90D2B890.png51miz-E1158522-90D2B890"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 rot="540000">
            <a:off x="852170" y="1215390"/>
            <a:ext cx="3380105" cy="338010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397635" y="2652395"/>
            <a:ext cx="2393315" cy="914400"/>
          </a:xfrm>
          <a:prstGeom prst="rect">
            <a:avLst/>
          </a:prstGeom>
          <a:noFill/>
        </p:spPr>
        <p:txBody>
          <a:bodyPr anchor="t" rtlCol="0" wrap="square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altLang="en-US" lang="zh-CN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最好的陪伴是“阅读”</a:t>
            </a:r>
          </a:p>
        </p:txBody>
      </p:sp>
      <p:pic>
        <p:nvPicPr>
          <p:cNvPr descr="D:\PPT制作\幼小衔接家长会\素材\元素\图片\51miz-E1158522-90D2B890.png51miz-E1158522-90D2B890"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 flipH="1" rot="21060000">
            <a:off x="7828915" y="1216025"/>
            <a:ext cx="3380105" cy="338010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8374380" y="2653030"/>
            <a:ext cx="2393315" cy="914400"/>
          </a:xfrm>
          <a:prstGeom prst="rect">
            <a:avLst/>
          </a:prstGeom>
          <a:noFill/>
        </p:spPr>
        <p:txBody>
          <a:bodyPr anchor="t" rtlCol="0" wrap="square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altLang="en-US" lang="zh-CN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最好的阅读的“坚持”</a:t>
            </a:r>
          </a:p>
        </p:txBody>
      </p:sp>
    </p:spTree>
  </p:cSld>
  <p:clrMapOvr>
    <a:masterClrMapping/>
  </p:clrMapOvr>
  <mc:AlternateContent>
    <mc:Choice Requires="p14">
      <p:transition>
        <p14:prism dir="u"/>
      </p:transition>
    </mc:Choice>
    <mc:Fallback>
      <p:transition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  <p:cond delay="0" evt="onBegin">
                          <p:tn val="7"/>
                        </p:cond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2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 nodeType="clickPar">
                      <p:stCondLst>
                        <p:cond delay="indefinite"/>
                        <p:cond delay="0" evt="onBegin">
                          <p:tn val="12"/>
                        </p:cond>
                      </p:stCondLst>
                      <p:childTnLst>
                        <p:par>
                          <p:cTn fill="hold" id="1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500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2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3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4" nodeType="clickPar">
                      <p:stCondLst>
                        <p:cond delay="indefinite"/>
                        <p:cond delay="0" evt="onBegin">
                          <p:tn val="23"/>
                        </p:cond>
                      </p:stCondLst>
                      <p:childTnLst>
                        <p:par>
                          <p:cTn fill="hold" id="2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6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500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3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4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"/>
      <p:bldP grpId="0" spid="10"/>
      <p:bldP grpId="0" spid="3"/>
    </p:bldLst>
  </p:timing>
</p:sld>
</file>

<file path=ppt/slides/slide2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文本框 6"/>
          <p:cNvSpPr txBox="1"/>
          <p:nvPr/>
        </p:nvSpPr>
        <p:spPr>
          <a:xfrm>
            <a:off x="5083810" y="673735"/>
            <a:ext cx="2024380" cy="533400"/>
          </a:xfrm>
          <a:prstGeom prst="rect">
            <a:avLst/>
          </a:prstGeom>
          <a:noFill/>
        </p:spPr>
        <p:txBody>
          <a:bodyPr anchor="t" rtlCol="0" wrap="none">
            <a:spAutoFit/>
          </a:bodyPr>
          <a:lstStyle/>
          <a:p>
            <a:pPr algn="l"/>
            <a:r>
              <a:rPr altLang="en-US" lang="zh-CN" sz="29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养成好习惯</a:t>
            </a:r>
          </a:p>
        </p:txBody>
      </p:sp>
      <p:pic>
        <p:nvPicPr>
          <p:cNvPr descr="D:\PPT制作\幼小衔接家长会\素材\元素\图片\51miz-E1108898-070C3FAB.png51miz-E1108898-070C3FAB"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4869815" y="1889125"/>
            <a:ext cx="2453005" cy="2453005"/>
          </a:xfrm>
          <a:prstGeom prst="rect">
            <a:avLst/>
          </a:prstGeom>
        </p:spPr>
      </p:pic>
      <p:pic>
        <p:nvPicPr>
          <p:cNvPr descr="D:\PPT制作\幼小衔接家长会\素材\元素\图片\51miz-E1115416-10A05275.png51miz-E1115416-10A05275" id="13" name="图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2276475" y="1725295"/>
            <a:ext cx="788670" cy="788035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2449195" y="1866265"/>
            <a:ext cx="494665" cy="502920"/>
          </a:xfrm>
          <a:prstGeom prst="rect">
            <a:avLst/>
          </a:prstGeom>
          <a:noFill/>
        </p:spPr>
        <p:txBody>
          <a:bodyPr anchor="t" rtlCol="0" wrap="square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altLang="zh-CN" lang="en-US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01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67385" y="2588895"/>
            <a:ext cx="4007485" cy="2148840"/>
          </a:xfrm>
          <a:prstGeom prst="rect">
            <a:avLst/>
          </a:prstGeom>
          <a:noFill/>
        </p:spPr>
        <p:txBody>
          <a:bodyPr anchor="t" rtlCol="0" wrap="square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altLang="en-US" lang="zh-CN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❤关掉电视和网络游戏，创造更美好的生活，努力成为一个好大人，给孩子一份没有亏欠的爱。</a:t>
            </a:r>
          </a:p>
          <a:p>
            <a:pPr algn="l" fontAlgn="auto">
              <a:lnSpc>
                <a:spcPct val="150000"/>
              </a:lnSpc>
            </a:pPr>
            <a:r>
              <a:rPr altLang="en-US" lang="zh-CN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❤推荐阅读：蔡颖卿的《在爱里相遇》</a:t>
            </a:r>
          </a:p>
        </p:txBody>
      </p:sp>
      <p:pic>
        <p:nvPicPr>
          <p:cNvPr descr="D:\PPT制作\幼小衔接家长会\素材\元素\图片\51miz-E1115416-10A05275.png51miz-E1115416-10A05275"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9127490" y="1725295"/>
            <a:ext cx="788670" cy="78803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9274811" y="1866265"/>
            <a:ext cx="494665" cy="502920"/>
          </a:xfrm>
          <a:prstGeom prst="rect">
            <a:avLst/>
          </a:prstGeom>
          <a:noFill/>
        </p:spPr>
        <p:txBody>
          <a:bodyPr anchor="t" rtlCol="0" wrap="square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altLang="zh-CN" lang="en-US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02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7518398" y="2588895"/>
            <a:ext cx="4007485" cy="1737360"/>
          </a:xfrm>
          <a:prstGeom prst="rect">
            <a:avLst/>
          </a:prstGeom>
          <a:noFill/>
        </p:spPr>
        <p:txBody>
          <a:bodyPr anchor="t" rtlCol="0" wrap="square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altLang="en-US" lang="zh-CN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❤建立家庭图书馆，每天晚上坚持半个小时的睡前故事。</a:t>
            </a:r>
          </a:p>
          <a:p>
            <a:pPr algn="l" fontAlgn="auto">
              <a:lnSpc>
                <a:spcPct val="150000"/>
              </a:lnSpc>
            </a:pPr>
            <a:r>
              <a:rPr altLang="en-US" lang="zh-CN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❤推荐阅读：吉姆·崔利斯的《朗读手册》</a:t>
            </a:r>
          </a:p>
        </p:txBody>
      </p:sp>
      <p:pic>
        <p:nvPicPr>
          <p:cNvPr descr="D:\PPT制作\幼小衔接家长会\素材\元素\图片\51miz-E1115416-10A05275.png51miz-E1115416-10A05275"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5701665" y="4402455"/>
            <a:ext cx="788670" cy="788035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5848985" y="4543425"/>
            <a:ext cx="494665" cy="502920"/>
          </a:xfrm>
          <a:prstGeom prst="rect">
            <a:avLst/>
          </a:prstGeom>
          <a:noFill/>
        </p:spPr>
        <p:txBody>
          <a:bodyPr anchor="t" rtlCol="0" wrap="square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altLang="zh-CN" lang="en-US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03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4091940" y="5250815"/>
            <a:ext cx="4007485" cy="502920"/>
          </a:xfrm>
          <a:prstGeom prst="rect">
            <a:avLst/>
          </a:prstGeom>
          <a:noFill/>
        </p:spPr>
        <p:txBody>
          <a:bodyPr anchor="t" rtlCol="0" wrap="square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altLang="en-US" lang="zh-CN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帮孩子到图书馆办理一张儿童借阅证。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4869815" y="1444625"/>
            <a:ext cx="2767330" cy="502920"/>
          </a:xfrm>
          <a:prstGeom prst="rect">
            <a:avLst/>
          </a:prstGeom>
          <a:noFill/>
        </p:spPr>
        <p:txBody>
          <a:bodyPr anchor="t" rtlCol="0" wrap="square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altLang="en-US" lang="zh-CN">
                <a:solidFill>
                  <a:srgbClr val="7185BA"/>
                </a:solidFill>
                <a:cs typeface="+mn-ea"/>
                <a:sym typeface="+mn-lt"/>
              </a:rPr>
              <a:t>绘本是低年级孩子的最爱</a:t>
            </a:r>
          </a:p>
        </p:txBody>
      </p:sp>
    </p:spTree>
  </p:cSld>
  <p:clrMapOvr>
    <a:masterClrMapping/>
  </p:clrMapOvr>
  <mc:AlternateContent>
    <mc:Choice Requires="p14">
      <p:transition>
        <p14:prism dir="u"/>
      </p:transition>
    </mc:Choice>
    <mc:Fallback>
      <p:transition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  <p:cond delay="0" evt="onBegin">
                          <p:tn val="7"/>
                        </p:cond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2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6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" nodeType="clickPar">
                      <p:stCondLst>
                        <p:cond delay="indefinite"/>
                        <p:cond delay="0" evt="onBegin">
                          <p:tn val="16"/>
                        </p:cond>
                      </p:stCondLst>
                      <p:childTnLst>
                        <p:par>
                          <p:cTn fill="hold" id="1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9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2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5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2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9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0" nodeType="clickPar">
                      <p:stCondLst>
                        <p:cond delay="indefinite"/>
                        <p:cond delay="0" evt="onBegin">
                          <p:tn val="29"/>
                        </p:cond>
                      </p:stCondLst>
                      <p:childTnLst>
                        <p:par>
                          <p:cTn fill="hold" id="3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2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4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3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8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4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2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3" nodeType="clickPar">
                      <p:stCondLst>
                        <p:cond delay="indefinite"/>
                        <p:cond delay="0" evt="onBegin">
                          <p:tn val="42"/>
                        </p:cond>
                      </p:stCondLst>
                      <p:childTnLst>
                        <p:par>
                          <p:cTn fill="hold" id="4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4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47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4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5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5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"/>
      <p:bldP grpId="0" spid="14"/>
      <p:bldP grpId="0" spid="4"/>
      <p:bldP grpId="0" spid="9"/>
      <p:bldP grpId="0" spid="11"/>
      <p:bldP grpId="0" spid="15"/>
      <p:bldP grpId="0" spid="16"/>
      <p:bldP grpId="0" spid="17"/>
    </p:bldLst>
  </p:timing>
</p:sld>
</file>

<file path=ppt/slides/slide2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文本框 6"/>
          <p:cNvSpPr txBox="1"/>
          <p:nvPr/>
        </p:nvSpPr>
        <p:spPr>
          <a:xfrm>
            <a:off x="5083810" y="673735"/>
            <a:ext cx="2024380" cy="533400"/>
          </a:xfrm>
          <a:prstGeom prst="rect">
            <a:avLst/>
          </a:prstGeom>
          <a:noFill/>
        </p:spPr>
        <p:txBody>
          <a:bodyPr anchor="t" rtlCol="0" wrap="none">
            <a:spAutoFit/>
          </a:bodyPr>
          <a:lstStyle/>
          <a:p>
            <a:pPr algn="l"/>
            <a:r>
              <a:rPr altLang="en-US" lang="zh-CN" sz="29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养成好习惯</a:t>
            </a:r>
          </a:p>
        </p:txBody>
      </p:sp>
      <p:pic>
        <p:nvPicPr>
          <p:cNvPr descr="D:\PPT制作\幼小衔接家长会\素材\元素\图片\51miz-E1136977-C5C7EB6E.png51miz-E1136977-C5C7EB6E"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621665" y="1280160"/>
            <a:ext cx="4297045" cy="4297045"/>
          </a:xfrm>
          <a:prstGeom prst="rect">
            <a:avLst/>
          </a:prstGeom>
        </p:spPr>
      </p:pic>
      <p:pic>
        <p:nvPicPr>
          <p:cNvPr descr="D:\PPT制作\幼小衔接家长会\素材\元素\图片\51miz-E716720-BED6F44E.png51miz-E716720-BED6F44E" id="13" name="图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4918710" y="1210945"/>
            <a:ext cx="3424555" cy="258953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5575300" y="2357120"/>
            <a:ext cx="2443480" cy="502920"/>
          </a:xfrm>
          <a:prstGeom prst="rect">
            <a:avLst/>
          </a:prstGeom>
          <a:noFill/>
        </p:spPr>
        <p:txBody>
          <a:bodyPr anchor="t" rtlCol="0" wrap="square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altLang="zh-CN" lang="en-US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《等一会儿聪聪》</a:t>
            </a:r>
          </a:p>
        </p:txBody>
      </p:sp>
      <p:pic>
        <p:nvPicPr>
          <p:cNvPr descr="D:\PPT制作\幼小衔接家长会\素材\元素\图片\51miz-E716720-BED6F44E.png51miz-E716720-BED6F44E"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8134350" y="1210945"/>
            <a:ext cx="3424555" cy="258953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8947786" y="2357120"/>
            <a:ext cx="2443480" cy="502920"/>
          </a:xfrm>
          <a:prstGeom prst="rect">
            <a:avLst/>
          </a:prstGeom>
          <a:noFill/>
        </p:spPr>
        <p:txBody>
          <a:bodyPr anchor="t" rtlCol="0" wrap="square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altLang="zh-CN" lang="en-US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《小燕子安家》</a:t>
            </a:r>
          </a:p>
        </p:txBody>
      </p:sp>
      <p:pic>
        <p:nvPicPr>
          <p:cNvPr descr="D:\PPT制作\幼小衔接家长会\素材\元素\图片\51miz-E716720-BED6F44E.png51miz-E716720-BED6F44E"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4863465" y="3279140"/>
            <a:ext cx="3424555" cy="258953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5690870" y="4425315"/>
            <a:ext cx="2443480" cy="502920"/>
          </a:xfrm>
          <a:prstGeom prst="rect">
            <a:avLst/>
          </a:prstGeom>
          <a:noFill/>
        </p:spPr>
        <p:txBody>
          <a:bodyPr anchor="t" rtlCol="0" wrap="square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altLang="zh-CN" lang="en-US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《玛丽的秘密》</a:t>
            </a:r>
          </a:p>
        </p:txBody>
      </p:sp>
      <p:pic>
        <p:nvPicPr>
          <p:cNvPr descr="D:\PPT制作\幼小衔接家长会\素材\元素\图片\51miz-E716720-BED6F44E.png51miz-E716720-BED6F44E" id="18" name="图片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8079105" y="3279140"/>
            <a:ext cx="3424555" cy="258953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8624569" y="4217670"/>
            <a:ext cx="2443480" cy="1325880"/>
          </a:xfrm>
          <a:prstGeom prst="rect">
            <a:avLst/>
          </a:prstGeom>
          <a:noFill/>
        </p:spPr>
        <p:txBody>
          <a:bodyPr anchor="t" rtlCol="0" wrap="square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altLang="zh-CN" lang="en-US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日本作家宫西达也的《恐龙温馨系列故事》</a:t>
            </a:r>
          </a:p>
        </p:txBody>
      </p:sp>
    </p:spTree>
  </p:cSld>
  <p:clrMapOvr>
    <a:masterClrMapping/>
  </p:clrMapOvr>
  <mc:AlternateContent>
    <mc:Choice Requires="p14">
      <p:transition>
        <p14:prism dir="u"/>
      </p:transition>
    </mc:Choice>
    <mc:Fallback>
      <p:transition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  <p:cond delay="0" evt="onBegin">
                          <p:tn val="7"/>
                        </p:cond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2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 nodeType="clickPar">
                      <p:stCondLst>
                        <p:cond delay="indefinite"/>
                        <p:cond delay="0" evt="onBegin">
                          <p:tn val="12"/>
                        </p:cond>
                      </p:stCondLst>
                      <p:childTnLst>
                        <p:par>
                          <p:cTn fill="hold" id="1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7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2" nodeType="clickPar">
                      <p:stCondLst>
                        <p:cond delay="indefinite"/>
                        <p:cond delay="0" evt="onBegin">
                          <p:tn val="21"/>
                        </p:cond>
                      </p:stCondLst>
                      <p:childTnLst>
                        <p:par>
                          <p:cTn fill="hold" id="2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4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6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28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1" nodeType="clickPar">
                      <p:stCondLst>
                        <p:cond delay="indefinite"/>
                        <p:cond delay="0" evt="onBegin">
                          <p:tn val="30"/>
                        </p:cond>
                      </p:stCondLst>
                      <p:childTnLst>
                        <p:par>
                          <p:cTn fill="hold" id="3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3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5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3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9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0" nodeType="clickPar">
                      <p:stCondLst>
                        <p:cond delay="indefinite"/>
                        <p:cond delay="0" evt="onBegin">
                          <p:tn val="39"/>
                        </p:cond>
                      </p:stCondLst>
                      <p:childTnLst>
                        <p:par>
                          <p:cTn fill="hold" id="4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42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44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4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8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"/>
      <p:bldP grpId="0" spid="14"/>
      <p:bldP grpId="0" spid="3"/>
      <p:bldP grpId="0" spid="10"/>
      <p:bldP grpId="0" spid="19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文本框 6"/>
          <p:cNvSpPr txBox="1"/>
          <p:nvPr/>
        </p:nvSpPr>
        <p:spPr>
          <a:xfrm>
            <a:off x="3423920" y="2543175"/>
            <a:ext cx="6888480" cy="1097280"/>
          </a:xfrm>
          <a:prstGeom prst="rect">
            <a:avLst/>
          </a:prstGeom>
          <a:noFill/>
        </p:spPr>
        <p:txBody>
          <a:bodyPr anchor="t" rtlCol="0" wrap="none">
            <a:spAutoFit/>
          </a:bodyPr>
          <a:lstStyle/>
          <a:p>
            <a:r>
              <a:rPr altLang="en-US" lang="zh-CN" smtClean="0" sz="66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做好准备进入小学</a:t>
            </a:r>
          </a:p>
        </p:txBody>
      </p:sp>
      <p:sp>
        <p:nvSpPr>
          <p:cNvPr id="6" name="椭圆 5"/>
          <p:cNvSpPr/>
          <p:nvPr/>
        </p:nvSpPr>
        <p:spPr>
          <a:xfrm>
            <a:off x="9657715" y="3771900"/>
            <a:ext cx="1917065" cy="1880870"/>
          </a:xfrm>
          <a:prstGeom prst="ellipse">
            <a:avLst/>
          </a:prstGeom>
          <a:solidFill>
            <a:srgbClr val="FFE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z="8800">
                <a:cs typeface="+mn-ea"/>
                <a:sym typeface="+mn-lt"/>
              </a:rPr>
              <a:t>01</a:t>
            </a:r>
          </a:p>
        </p:txBody>
      </p:sp>
    </p:spTree>
  </p:cSld>
  <p:clrMapOvr>
    <a:masterClrMapping/>
  </p:clrMapOvr>
  <mc:AlternateContent>
    <mc:Choice Requires="p14">
      <p:transition>
        <p14:prism dir="u"/>
      </p:transition>
    </mc:Choice>
    <mc:Fallback>
      <p:transition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500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dur="500" id="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"/>
      <p:bldP grpId="0" spid="6"/>
    </p:bldLst>
  </p:timing>
</p:sld>
</file>

<file path=ppt/slides/slide3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文本框 6"/>
          <p:cNvSpPr txBox="1"/>
          <p:nvPr/>
        </p:nvSpPr>
        <p:spPr>
          <a:xfrm>
            <a:off x="4088764" y="1304925"/>
            <a:ext cx="4754880" cy="2834640"/>
          </a:xfrm>
          <a:prstGeom prst="rect">
            <a:avLst/>
          </a:prstGeom>
          <a:noFill/>
        </p:spPr>
        <p:txBody>
          <a:bodyPr anchor="t" rtlCol="0" wrap="none">
            <a:spAutoFit/>
          </a:bodyPr>
          <a:lstStyle/>
          <a:p>
            <a:pPr algn="ctr" fontAlgn="auto">
              <a:lnSpc>
                <a:spcPct val="150000"/>
              </a:lnSpc>
            </a:pPr>
            <a:r>
              <a:rPr altLang="en-US" lang="zh-CN" sz="60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孩子入学后</a:t>
            </a:r>
          </a:p>
          <a:p>
            <a:pPr algn="ctr" fontAlgn="auto">
              <a:lnSpc>
                <a:spcPct val="150000"/>
              </a:lnSpc>
            </a:pPr>
            <a:r>
              <a:rPr altLang="en-US" lang="zh-CN" sz="60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需要注意事项</a:t>
            </a:r>
          </a:p>
        </p:txBody>
      </p:sp>
      <p:sp>
        <p:nvSpPr>
          <p:cNvPr id="6" name="椭圆 5"/>
          <p:cNvSpPr/>
          <p:nvPr/>
        </p:nvSpPr>
        <p:spPr>
          <a:xfrm>
            <a:off x="9657715" y="3771900"/>
            <a:ext cx="1917065" cy="1880870"/>
          </a:xfrm>
          <a:prstGeom prst="ellipse">
            <a:avLst/>
          </a:prstGeom>
          <a:solidFill>
            <a:srgbClr val="FFE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z="7500">
                <a:cs typeface="+mn-ea"/>
                <a:sym typeface="+mn-lt"/>
              </a:rPr>
              <a:t>03</a:t>
            </a:r>
          </a:p>
        </p:txBody>
      </p:sp>
    </p:spTree>
  </p:cSld>
  <p:clrMapOvr>
    <a:masterClrMapping/>
  </p:clrMapOvr>
  <mc:AlternateContent>
    <mc:Choice Requires="p14">
      <p:transition>
        <p14:prism dir="u"/>
      </p:transition>
    </mc:Choice>
    <mc:Fallback>
      <p:transition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500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dur="500" id="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"/>
      <p:bldP grpId="0" spid="6"/>
    </p:bldLst>
  </p:timing>
</p:sld>
</file>

<file path=ppt/slides/slide3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文本框 6"/>
          <p:cNvSpPr txBox="1"/>
          <p:nvPr/>
        </p:nvSpPr>
        <p:spPr>
          <a:xfrm>
            <a:off x="3978910" y="682625"/>
            <a:ext cx="4234180" cy="533400"/>
          </a:xfrm>
          <a:prstGeom prst="rect">
            <a:avLst/>
          </a:prstGeom>
          <a:noFill/>
        </p:spPr>
        <p:txBody>
          <a:bodyPr anchor="t" rtlCol="0" wrap="none">
            <a:spAutoFit/>
          </a:bodyPr>
          <a:lstStyle/>
          <a:p>
            <a:pPr algn="l"/>
            <a:r>
              <a:rPr altLang="en-US" lang="zh-CN" sz="29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孩子入学后需要注意事项</a:t>
            </a:r>
          </a:p>
        </p:txBody>
      </p:sp>
      <p:pic>
        <p:nvPicPr>
          <p:cNvPr descr="D:\PPT制作\幼小衔接家长会\素材\元素\图片\51miz-E716344-86E33264.png51miz-E716344-86E33264"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rcRect b="13650"/>
          <a:stretch>
            <a:fillRect/>
          </a:stretch>
        </p:blipFill>
        <p:spPr>
          <a:xfrm>
            <a:off x="859790" y="1426845"/>
            <a:ext cx="6669405" cy="49593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588770" y="1956435"/>
            <a:ext cx="5767705" cy="3589020"/>
          </a:xfrm>
          <a:prstGeom prst="rect">
            <a:avLst/>
          </a:prstGeom>
          <a:noFill/>
        </p:spPr>
        <p:txBody>
          <a:bodyPr anchor="t" rtlCol="0" wrap="square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altLang="en-US" lang="zh-CN" sz="1700">
                <a:solidFill>
                  <a:schemeClr val="bg1"/>
                </a:solidFill>
                <a:cs typeface="+mn-ea"/>
                <a:sym typeface="+mn-lt"/>
              </a:rPr>
              <a:t>❤注意接送孩子的时间</a:t>
            </a:r>
          </a:p>
          <a:p>
            <a:pPr algn="l" fontAlgn="auto">
              <a:lnSpc>
                <a:spcPct val="150000"/>
              </a:lnSpc>
            </a:pPr>
            <a:r>
              <a:rPr altLang="en-US" lang="zh-CN" sz="1700">
                <a:solidFill>
                  <a:schemeClr val="bg1"/>
                </a:solidFill>
                <a:cs typeface="+mn-ea"/>
                <a:sym typeface="+mn-lt"/>
              </a:rPr>
              <a:t>❤每周一升旗，穿校服</a:t>
            </a:r>
          </a:p>
          <a:p>
            <a:pPr algn="l" fontAlgn="auto">
              <a:lnSpc>
                <a:spcPct val="150000"/>
              </a:lnSpc>
            </a:pPr>
            <a:r>
              <a:rPr altLang="en-US" lang="zh-CN" sz="1700">
                <a:solidFill>
                  <a:schemeClr val="bg1"/>
                </a:solidFill>
                <a:cs typeface="+mn-ea"/>
                <a:sym typeface="+mn-lt"/>
              </a:rPr>
              <a:t>❤教会孩子看功课表</a:t>
            </a:r>
          </a:p>
          <a:p>
            <a:pPr algn="l" fontAlgn="auto">
              <a:lnSpc>
                <a:spcPct val="150000"/>
              </a:lnSpc>
            </a:pPr>
            <a:r>
              <a:rPr altLang="en-US" lang="zh-CN" sz="1700">
                <a:solidFill>
                  <a:schemeClr val="bg1"/>
                </a:solidFill>
                <a:cs typeface="+mn-ea"/>
                <a:sym typeface="+mn-lt"/>
              </a:rPr>
              <a:t>❤按课表带齐每天所用的课本及学习用品</a:t>
            </a:r>
          </a:p>
          <a:p>
            <a:pPr algn="l" fontAlgn="auto">
              <a:lnSpc>
                <a:spcPct val="150000"/>
              </a:lnSpc>
            </a:pPr>
            <a:r>
              <a:rPr altLang="en-US" lang="zh-CN" sz="1700">
                <a:solidFill>
                  <a:schemeClr val="bg1"/>
                </a:solidFill>
                <a:cs typeface="+mn-ea"/>
                <a:sym typeface="+mn-lt"/>
              </a:rPr>
              <a:t>❤体育课穿运动鞋。音乐及美术课要带齐东西</a:t>
            </a:r>
          </a:p>
          <a:p>
            <a:pPr algn="l" fontAlgn="auto">
              <a:lnSpc>
                <a:spcPct val="150000"/>
              </a:lnSpc>
            </a:pPr>
            <a:r>
              <a:rPr altLang="en-US" lang="zh-CN" sz="1700">
                <a:solidFill>
                  <a:schemeClr val="bg1"/>
                </a:solidFill>
                <a:cs typeface="+mn-ea"/>
                <a:sym typeface="+mn-lt"/>
              </a:rPr>
              <a:t>❤教会孩子每天做完作业整理书包</a:t>
            </a:r>
          </a:p>
          <a:p>
            <a:pPr algn="l" fontAlgn="auto">
              <a:lnSpc>
                <a:spcPct val="150000"/>
              </a:lnSpc>
            </a:pPr>
            <a:r>
              <a:rPr altLang="en-US" lang="zh-CN" sz="1700">
                <a:solidFill>
                  <a:schemeClr val="bg1"/>
                </a:solidFill>
                <a:cs typeface="+mn-ea"/>
                <a:sym typeface="+mn-lt"/>
              </a:rPr>
              <a:t>❤按作业要求按时做作业、不拖拉</a:t>
            </a:r>
          </a:p>
          <a:p>
            <a:pPr algn="l" fontAlgn="auto">
              <a:lnSpc>
                <a:spcPct val="150000"/>
              </a:lnSpc>
            </a:pPr>
            <a:r>
              <a:rPr altLang="en-US" lang="zh-CN" sz="1700">
                <a:solidFill>
                  <a:schemeClr val="bg1"/>
                </a:solidFill>
                <a:cs typeface="+mn-ea"/>
                <a:sym typeface="+mn-lt"/>
              </a:rPr>
              <a:t>❤重视各科</a:t>
            </a:r>
          </a:p>
          <a:p>
            <a:pPr algn="l" fontAlgn="auto">
              <a:lnSpc>
                <a:spcPct val="150000"/>
              </a:lnSpc>
            </a:pPr>
            <a:r>
              <a:rPr altLang="en-US" lang="zh-CN" sz="1700">
                <a:solidFill>
                  <a:schemeClr val="bg1"/>
                </a:solidFill>
                <a:cs typeface="+mn-ea"/>
                <a:sym typeface="+mn-lt"/>
              </a:rPr>
              <a:t>❤准时入校，不迟到、不早到，有事、生病要请假</a:t>
            </a:r>
          </a:p>
        </p:txBody>
      </p:sp>
      <p:pic>
        <p:nvPicPr>
          <p:cNvPr descr="D:\PPT制作\幼小衔接家长会\素材\元素\图片\51miz-E1127123-68BBCBEB.png51miz-E1127123-68BBCBEB"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7225665" y="1714500"/>
            <a:ext cx="4879975" cy="4879975"/>
          </a:xfrm>
          <a:prstGeom prst="rect">
            <a:avLst/>
          </a:prstGeom>
        </p:spPr>
      </p:pic>
    </p:spTree>
  </p:cSld>
  <p:clrMapOvr>
    <a:masterClrMapping/>
  </p:clrMapOvr>
  <mc:AlternateContent>
    <mc:Choice Requires="p14">
      <p:transition>
        <p14:prism dir="u"/>
      </p:transition>
    </mc:Choice>
    <mc:Fallback>
      <p:transition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  <p:cond delay="0" evt="onBegin">
                          <p:tn val="7"/>
                        </p:cond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2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 nodeType="clickPar">
                      <p:stCondLst>
                        <p:cond delay="indefinite"/>
                        <p:cond delay="0" evt="onBegin">
                          <p:tn val="12"/>
                        </p:cond>
                      </p:stCondLst>
                      <p:childTnLst>
                        <p:par>
                          <p:cTn fill="hold" id="1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500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2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3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"/>
      <p:bldP grpId="0" spid="5"/>
    </p:bldLst>
  </p:timing>
</p:sld>
</file>

<file path=ppt/slides/slide3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文本框 6"/>
          <p:cNvSpPr txBox="1"/>
          <p:nvPr/>
        </p:nvSpPr>
        <p:spPr>
          <a:xfrm>
            <a:off x="3978910" y="682625"/>
            <a:ext cx="4234180" cy="533400"/>
          </a:xfrm>
          <a:prstGeom prst="rect">
            <a:avLst/>
          </a:prstGeom>
          <a:noFill/>
        </p:spPr>
        <p:txBody>
          <a:bodyPr anchor="t" rtlCol="0" wrap="none">
            <a:spAutoFit/>
          </a:bodyPr>
          <a:lstStyle/>
          <a:p>
            <a:pPr algn="l"/>
            <a:r>
              <a:rPr altLang="en-US" lang="zh-CN" sz="29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孩子入学后需要注意事项</a:t>
            </a:r>
          </a:p>
        </p:txBody>
      </p:sp>
      <p:pic>
        <p:nvPicPr>
          <p:cNvPr descr="D:\PPT制作\幼小衔接家长会\素材\元素\图片\51miz-E1005998-9E278826.png51miz-E1005998-9E278826"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4290695" y="2759075"/>
            <a:ext cx="3782060" cy="3475355"/>
          </a:xfrm>
          <a:prstGeom prst="rect">
            <a:avLst/>
          </a:prstGeom>
        </p:spPr>
      </p:pic>
      <p:pic>
        <p:nvPicPr>
          <p:cNvPr descr="D:\PPT制作\幼小衔接家长会\素材\元素\图片\51miz-E718268-C4D67A2E.png51miz-E718268-C4D67A2E"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425" y="2957830"/>
            <a:ext cx="3471545" cy="223774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1142365" y="3477259"/>
            <a:ext cx="2653030" cy="1257300"/>
          </a:xfrm>
          <a:prstGeom prst="rect">
            <a:avLst/>
          </a:prstGeom>
          <a:noFill/>
        </p:spPr>
        <p:txBody>
          <a:bodyPr anchor="t" rtlCol="0" wrap="square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altLang="zh-CN" lang="en-US" sz="17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首先要关心体贴孩子，帮助孩子克服新的困难，稳定孩子入学情绪。</a:t>
            </a:r>
          </a:p>
        </p:txBody>
      </p:sp>
      <p:pic>
        <p:nvPicPr>
          <p:cNvPr descr="D:\PPT制作\幼小衔接家长会\素材\元素\图片\51miz-E718268-C4D67A2E.png51miz-E718268-C4D67A2E"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7405" y="1373505"/>
            <a:ext cx="3087370" cy="199009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219065" y="2126615"/>
            <a:ext cx="1924685" cy="480060"/>
          </a:xfrm>
          <a:prstGeom prst="rect">
            <a:avLst/>
          </a:prstGeom>
          <a:noFill/>
        </p:spPr>
        <p:txBody>
          <a:bodyPr anchor="t" rtlCol="0" wrap="square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altLang="zh-CN" lang="en-US" sz="17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与老师密切配合。</a:t>
            </a:r>
          </a:p>
        </p:txBody>
      </p:sp>
      <p:pic>
        <p:nvPicPr>
          <p:cNvPr descr="D:\PPT制作\幼小衔接家长会\素材\元素\图片\51miz-E718268-C4D67A2E.png51miz-E718268-C4D67A2E"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7030" y="2957830"/>
            <a:ext cx="3471545" cy="223774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8396605" y="3835400"/>
            <a:ext cx="2653030" cy="480060"/>
          </a:xfrm>
          <a:prstGeom prst="rect">
            <a:avLst/>
          </a:prstGeom>
          <a:noFill/>
        </p:spPr>
        <p:txBody>
          <a:bodyPr anchor="t" rtlCol="0" wrap="square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altLang="zh-CN" lang="en-US" sz="17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及时观察发现孩子的表现。</a:t>
            </a:r>
          </a:p>
        </p:txBody>
      </p:sp>
    </p:spTree>
  </p:cSld>
  <p:clrMapOvr>
    <a:masterClrMapping/>
  </p:clrMapOvr>
  <mc:AlternateContent>
    <mc:Choice Requires="p14">
      <p:transition>
        <p14:prism dir="u"/>
      </p:transition>
    </mc:Choice>
    <mc:Fallback>
      <p:transition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  <p:cond delay="0" evt="onBegin">
                          <p:tn val="7"/>
                        </p:cond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2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 nodeType="clickPar">
                      <p:stCondLst>
                        <p:cond delay="indefinite"/>
                        <p:cond delay="0" evt="onBegin">
                          <p:tn val="12"/>
                        </p:cond>
                      </p:stCondLst>
                      <p:childTnLst>
                        <p:par>
                          <p:cTn fill="hold" id="1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7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2" nodeType="clickPar">
                      <p:stCondLst>
                        <p:cond delay="indefinite"/>
                        <p:cond delay="0" evt="onBegin">
                          <p:tn val="21"/>
                        </p:cond>
                      </p:stCondLst>
                      <p:childTnLst>
                        <p:par>
                          <p:cTn fill="hold" id="2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4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6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28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1" nodeType="clickPar">
                      <p:stCondLst>
                        <p:cond delay="indefinite"/>
                        <p:cond delay="0" evt="onBegin">
                          <p:tn val="30"/>
                        </p:cond>
                      </p:stCondLst>
                      <p:childTnLst>
                        <p:par>
                          <p:cTn fill="hold" id="3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3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5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3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9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"/>
      <p:bldP grpId="0" spid="14"/>
      <p:bldP grpId="0" spid="3"/>
      <p:bldP grpId="0" spid="8"/>
    </p:bldLst>
  </p:timing>
</p:sld>
</file>

<file path=ppt/slides/slide3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文本框 6"/>
          <p:cNvSpPr txBox="1"/>
          <p:nvPr/>
        </p:nvSpPr>
        <p:spPr>
          <a:xfrm>
            <a:off x="3978910" y="682625"/>
            <a:ext cx="4234180" cy="533400"/>
          </a:xfrm>
          <a:prstGeom prst="rect">
            <a:avLst/>
          </a:prstGeom>
          <a:noFill/>
        </p:spPr>
        <p:txBody>
          <a:bodyPr anchor="t" rtlCol="0" wrap="none">
            <a:spAutoFit/>
          </a:bodyPr>
          <a:lstStyle/>
          <a:p>
            <a:pPr algn="l"/>
            <a:r>
              <a:rPr altLang="en-US" lang="zh-CN" sz="29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孩子入学后需要注意事项</a:t>
            </a:r>
          </a:p>
        </p:txBody>
      </p:sp>
      <p:pic>
        <p:nvPicPr>
          <p:cNvPr descr="D:\PPT制作\幼小衔接家长会\素材\元素\图片\51miz-E1162692-82510FD0.png51miz-E1162692-82510FD0"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778193" y="2101850"/>
            <a:ext cx="3475355" cy="3475355"/>
          </a:xfrm>
          <a:prstGeom prst="rect">
            <a:avLst/>
          </a:prstGeom>
        </p:spPr>
      </p:pic>
      <p:pic>
        <p:nvPicPr>
          <p:cNvPr descr="D:\PPT制作\幼小衔接家长会\素材\元素\图片\51miz-E228938-75769E43.png51miz-E228938-75769E43" id="13" name="图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4114165" y="1424305"/>
            <a:ext cx="3392170" cy="4345305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4596765" y="3195955"/>
            <a:ext cx="2653030" cy="868680"/>
          </a:xfrm>
          <a:prstGeom prst="rect">
            <a:avLst/>
          </a:prstGeom>
          <a:noFill/>
        </p:spPr>
        <p:txBody>
          <a:bodyPr anchor="t" rtlCol="0" wrap="square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altLang="zh-CN" lang="en-US" sz="17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作为家长要与老师处理好“尊重和理解”的关系。</a:t>
            </a:r>
          </a:p>
        </p:txBody>
      </p:sp>
      <p:pic>
        <p:nvPicPr>
          <p:cNvPr descr="D:\PPT制作\幼小衔接家长会\素材\元素\图片\51miz-E228938-75769E43.png51miz-E228938-75769E43"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7851140" y="1424305"/>
            <a:ext cx="3392170" cy="434530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8413749" y="2429510"/>
            <a:ext cx="2653030" cy="2423160"/>
          </a:xfrm>
          <a:prstGeom prst="rect">
            <a:avLst/>
          </a:prstGeom>
          <a:noFill/>
        </p:spPr>
        <p:txBody>
          <a:bodyPr anchor="t" rtlCol="0" wrap="square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altLang="zh-CN" lang="en-US" sz="17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    要能正确看待和接受老师的批评和客观?公正的意见，有句谚语这样说:“幼小读 书要琢磨，休怪老师批评多，生铁百炼成钢，宝剑再快也要磨”</a:t>
            </a:r>
          </a:p>
        </p:txBody>
      </p:sp>
    </p:spTree>
  </p:cSld>
  <p:clrMapOvr>
    <a:masterClrMapping/>
  </p:clrMapOvr>
  <mc:AlternateContent>
    <mc:Choice Requires="p14">
      <p:transition>
        <p14:prism dir="u"/>
      </p:transition>
    </mc:Choice>
    <mc:Fallback>
      <p:transition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  <p:cond delay="0" evt="onBegin">
                          <p:tn val="7"/>
                        </p:cond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2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 nodeType="clickPar">
                      <p:stCondLst>
                        <p:cond delay="indefinite"/>
                        <p:cond delay="0" evt="onBegin">
                          <p:tn val="12"/>
                        </p:cond>
                      </p:stCondLst>
                      <p:childTnLst>
                        <p:par>
                          <p:cTn fill="hold" id="1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7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2" nodeType="clickPar">
                      <p:stCondLst>
                        <p:cond delay="indefinite"/>
                        <p:cond delay="0" evt="onBegin">
                          <p:tn val="21"/>
                        </p:cond>
                      </p:stCondLst>
                      <p:childTnLst>
                        <p:par>
                          <p:cTn fill="hold" id="2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4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6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28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"/>
      <p:bldP grpId="0" spid="14"/>
      <p:bldP grpId="0" spid="5"/>
    </p:bldLst>
  </p:timing>
</p:sld>
</file>

<file path=ppt/slides/slide3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文本框 6"/>
          <p:cNvSpPr txBox="1"/>
          <p:nvPr/>
        </p:nvSpPr>
        <p:spPr>
          <a:xfrm>
            <a:off x="3978910" y="682625"/>
            <a:ext cx="4234180" cy="533400"/>
          </a:xfrm>
          <a:prstGeom prst="rect">
            <a:avLst/>
          </a:prstGeom>
          <a:noFill/>
        </p:spPr>
        <p:txBody>
          <a:bodyPr anchor="t" rtlCol="0" wrap="none">
            <a:spAutoFit/>
          </a:bodyPr>
          <a:lstStyle/>
          <a:p>
            <a:pPr algn="l"/>
            <a:r>
              <a:rPr altLang="en-US" lang="zh-CN" sz="29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孩子入学后需要注意事项</a:t>
            </a:r>
          </a:p>
        </p:txBody>
      </p:sp>
      <p:pic>
        <p:nvPicPr>
          <p:cNvPr descr="D:\PPT制作\幼小衔接家长会\素材\元素\图片\51miz-E711861-6D33367D.png51miz-E711861-6D33367D"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 flipH="1">
            <a:off x="0" y="1910080"/>
            <a:ext cx="4763135" cy="3571875"/>
          </a:xfrm>
          <a:prstGeom prst="rect">
            <a:avLst/>
          </a:prstGeom>
        </p:spPr>
      </p:pic>
      <p:pic>
        <p:nvPicPr>
          <p:cNvPr descr="D:\PPT制作\幼小衔接家长会\素材\元素\图片\51miz-E718238-A82B41EB.png51miz-E718238-A82B41EB"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3630295" y="1123950"/>
            <a:ext cx="8152130" cy="460946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489450" y="3036570"/>
            <a:ext cx="3903345" cy="1645920"/>
          </a:xfrm>
          <a:prstGeom prst="rect">
            <a:avLst/>
          </a:prstGeom>
          <a:noFill/>
        </p:spPr>
        <p:txBody>
          <a:bodyPr anchor="t" rtlCol="0" wrap="square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altLang="en-US" lang="zh-CN" sz="17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❤以身作则，为孩子树立良好的榜样</a:t>
            </a:r>
          </a:p>
          <a:p>
            <a:pPr algn="l" fontAlgn="auto">
              <a:lnSpc>
                <a:spcPct val="150000"/>
              </a:lnSpc>
            </a:pPr>
            <a:r>
              <a:rPr altLang="en-US" lang="zh-CN" sz="17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❤教育孩子与人为善、团结友爱</a:t>
            </a:r>
          </a:p>
          <a:p>
            <a:pPr algn="l" fontAlgn="auto">
              <a:lnSpc>
                <a:spcPct val="150000"/>
              </a:lnSpc>
            </a:pPr>
            <a:r>
              <a:rPr altLang="en-US" lang="zh-CN" sz="17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❤培养孩子良好习惯</a:t>
            </a:r>
          </a:p>
          <a:p>
            <a:pPr algn="l" fontAlgn="auto">
              <a:lnSpc>
                <a:spcPct val="150000"/>
              </a:lnSpc>
            </a:pPr>
            <a:r>
              <a:rPr altLang="en-US" lang="zh-CN" sz="17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❤检查孩子的家庭作业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8300086" y="3036570"/>
            <a:ext cx="2606675" cy="1645920"/>
          </a:xfrm>
          <a:prstGeom prst="rect">
            <a:avLst/>
          </a:prstGeom>
          <a:noFill/>
        </p:spPr>
        <p:txBody>
          <a:bodyPr anchor="t" rtlCol="0" wrap="square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altLang="en-US" lang="zh-CN" sz="17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❤陪孩子读书</a:t>
            </a:r>
          </a:p>
          <a:p>
            <a:pPr algn="l" fontAlgn="auto">
              <a:lnSpc>
                <a:spcPct val="150000"/>
              </a:lnSpc>
            </a:pPr>
            <a:r>
              <a:rPr altLang="en-US" lang="zh-CN" sz="17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❤要注意培养孩子的能力</a:t>
            </a:r>
          </a:p>
          <a:p>
            <a:pPr algn="l" fontAlgn="auto">
              <a:lnSpc>
                <a:spcPct val="150000"/>
              </a:lnSpc>
            </a:pPr>
            <a:r>
              <a:rPr altLang="en-US" lang="zh-CN" sz="17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❤帮助孩子树立自信心</a:t>
            </a:r>
          </a:p>
          <a:p>
            <a:pPr algn="l" fontAlgn="auto">
              <a:lnSpc>
                <a:spcPct val="150000"/>
              </a:lnSpc>
            </a:pPr>
            <a:r>
              <a:rPr altLang="en-US" lang="zh-CN" sz="17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❤不要过分宠爱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6917691" y="1969770"/>
            <a:ext cx="1909445" cy="525780"/>
          </a:xfrm>
          <a:prstGeom prst="rect">
            <a:avLst/>
          </a:prstGeom>
          <a:noFill/>
        </p:spPr>
        <p:txBody>
          <a:bodyPr anchor="t" rtlCol="0" wrap="square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altLang="zh-CN" lang="en-US" sz="1900">
                <a:solidFill>
                  <a:schemeClr val="bg1"/>
                </a:solidFill>
                <a:cs typeface="+mn-ea"/>
                <a:sym typeface="+mn-lt"/>
              </a:rPr>
              <a:t>给家长的建议</a:t>
            </a:r>
          </a:p>
        </p:txBody>
      </p:sp>
    </p:spTree>
  </p:cSld>
  <p:clrMapOvr>
    <a:masterClrMapping/>
  </p:clrMapOvr>
  <mc:AlternateContent>
    <mc:Choice Requires="p14">
      <p:transition>
        <p14:prism dir="u"/>
      </p:transition>
    </mc:Choice>
    <mc:Fallback>
      <p:transition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  <p:cond delay="0" evt="onBegin">
                          <p:tn val="7"/>
                        </p:cond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2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 nodeType="clickPar">
                      <p:stCondLst>
                        <p:cond delay="indefinite"/>
                        <p:cond delay="0" evt="onBegin">
                          <p:tn val="12"/>
                        </p:cond>
                      </p:stCondLst>
                      <p:childTnLst>
                        <p:par>
                          <p:cTn fill="hold" id="1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2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5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9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"/>
      <p:bldP grpId="0" spid="5"/>
      <p:bldP grpId="0" spid="2"/>
      <p:bldP grpId="0" spid="3"/>
    </p:bldLst>
  </p:timing>
</p:sld>
</file>

<file path=ppt/slides/slide3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D:\PPT制作\幼小衔接家长会\素材\背景\图片\51miz-E716792-EB997098.png51miz-E716792-EB997098"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470" y="-881380"/>
            <a:ext cx="12287250" cy="721423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204460" y="3781425"/>
            <a:ext cx="1965642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>
                <a:solidFill>
                  <a:srgbClr val="8ECAD3"/>
                </a:solidFill>
                <a:cs typeface="+mn-ea"/>
                <a:sym typeface="+mn-lt"/>
              </a:rPr>
              <a:t>汇报人：优页PPT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065905" y="2148205"/>
            <a:ext cx="4602480" cy="14173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8700">
                <a:solidFill>
                  <a:srgbClr val="FFE373"/>
                </a:solidFill>
                <a:effectLst>
                  <a:outerShdw algn="tl" blurRad="50800" dir="2700000" dist="38100" rotWithShape="0">
                    <a:prstClr val="black">
                      <a:alpha val="40000"/>
                    </a:prstClr>
                  </a:outerShdw>
                </a:effectLst>
                <a:latin charset="-122" panose="040b0c00000000000000" pitchFamily="82" typeface="华康海报体W12(P)"/>
                <a:ea charset="-122" panose="040b0c00000000000000" pitchFamily="82" typeface="华康海报体W12(P)"/>
                <a:cs typeface="+mn-ea"/>
                <a:sym typeface="+mn-lt"/>
              </a:rPr>
              <a:t>谢谢观看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554855" y="1576705"/>
            <a:ext cx="38404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l"/>
            <a:r>
              <a:rPr altLang="en-US" lang="zh-CN">
                <a:solidFill>
                  <a:srgbClr val="8ECAD3"/>
                </a:solidFill>
                <a:cs typeface="+mn-ea"/>
                <a:sym typeface="+mn-lt"/>
              </a:rPr>
              <a:t>让/孩/子/有/准/备/地/进/入/小/学</a:t>
            </a:r>
          </a:p>
        </p:txBody>
      </p:sp>
    </p:spTree>
  </p:cSld>
  <p:clrMapOvr>
    <a:masterClrMapping/>
  </p:clrMapOvr>
  <mc:AlternateContent>
    <mc:Choice Requires="p14">
      <p:transition>
        <p14:prism dir="u"/>
      </p:transition>
    </mc:Choice>
    <mc:Fallback>
      <p:transition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500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145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456" id="1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6" id="1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6" id="15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83" id="16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1" id="17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7" id="18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41" id="19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7" id="20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41" id="21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7" id="22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41" id="23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7" id="24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41" id="25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500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dur="500" id="28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6"/>
      <p:bldP grpId="0" spid="7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1" y="2949865"/>
            <a:ext cx="12191999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www.youyedoc.com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2182092"/>
            <a:ext cx="12191999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更多精品PPT资源尽在—优页PPT！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PPT模板下载：www.youyedoc.com/moban/         节日PPT模板：www.youyedoc.com/jieri/</a:t>
            </a:r>
          </a:p>
          <a:p>
            <a:pPr>
              <a:lnSpc>
                <a:spcPts val="2400"/>
              </a:lnSpc>
            </a:pPr>
            <a:r>
              <a:rPr lang="en-US" altLang="zh-CN" sz="1200" ker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PPT背景图片：www.youyedoc.com/beijing/          PPT图表下载：www.youyedoc.com/tubiao/</a:t>
            </a:r>
          </a:p>
          <a:p>
            <a:pPr>
              <a:lnSpc>
                <a:spcPts val="2400"/>
              </a:lnSpc>
            </a:pPr>
            <a:r>
              <a:rPr lang="en-US" altLang="zh-CN" sz="1200" ker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PPT素材下载： www.youyedoc.com/sucai/            PPT教程下载：www.youyedoc.com/jiaocheng/</a:t>
            </a:r>
          </a:p>
          <a:p>
            <a:pPr>
              <a:lnSpc>
                <a:spcPts val="2400"/>
              </a:lnSpc>
            </a:pPr>
            <a:r>
              <a:rPr lang="en-US" altLang="zh-CN" sz="1200" ker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字体下载：www.youyedoc.com/ziti/                       绘本故事PPT：www.youyedoc.com/gushi/</a:t>
            </a:r>
          </a:p>
          <a:p>
            <a:pPr>
              <a:lnSpc>
                <a:spcPts val="2400"/>
              </a:lnSpc>
            </a:pPr>
            <a:r>
              <a:rPr lang="en-US" altLang="zh-CN" sz="1200" ker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PPT课件：www.youyedoc.com/kejian/</a:t>
            </a:r>
          </a:p>
        </p:txBody>
      </p:sp>
    </p:spTree>
    <p:extLst>
      <p:ext uri="{BB962C8B-B14F-4D97-AF65-F5344CB8AC3E}">
        <p14:creationId xmlns:p14="http://schemas.microsoft.com/office/powerpoint/2010/main" val="697755691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文本框 6"/>
          <p:cNvSpPr txBox="1"/>
          <p:nvPr/>
        </p:nvSpPr>
        <p:spPr>
          <a:xfrm>
            <a:off x="4531360" y="673735"/>
            <a:ext cx="3129280" cy="533400"/>
          </a:xfrm>
          <a:prstGeom prst="rect">
            <a:avLst/>
          </a:prstGeom>
          <a:noFill/>
        </p:spPr>
        <p:txBody>
          <a:bodyPr anchor="t" rtlCol="0" wrap="none">
            <a:spAutoFit/>
          </a:bodyPr>
          <a:lstStyle/>
          <a:p>
            <a:r>
              <a:rPr altLang="en-US" lang="zh-CN" smtClean="0" sz="29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做好准备进入小学</a:t>
            </a:r>
          </a:p>
        </p:txBody>
      </p:sp>
      <p:sp>
        <p:nvSpPr>
          <p:cNvPr id="2" name="圆角矩形 1"/>
          <p:cNvSpPr/>
          <p:nvPr/>
        </p:nvSpPr>
        <p:spPr>
          <a:xfrm>
            <a:off x="883920" y="1407160"/>
            <a:ext cx="2042160" cy="518160"/>
          </a:xfrm>
          <a:prstGeom prst="roundRect">
            <a:avLst/>
          </a:prstGeom>
          <a:solidFill>
            <a:srgbClr val="9CDC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>
                <a:cs typeface="+mn-ea"/>
                <a:sym typeface="+mn-lt"/>
              </a:rPr>
              <a:t>心理准备</a:t>
            </a:r>
          </a:p>
        </p:txBody>
      </p:sp>
      <p:pic>
        <p:nvPicPr>
          <p:cNvPr descr="51miz-E264696-469C7E01"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711200" y="1406525"/>
            <a:ext cx="447040" cy="518795"/>
          </a:xfrm>
          <a:prstGeom prst="rect">
            <a:avLst/>
          </a:prstGeom>
        </p:spPr>
      </p:pic>
      <p:pic>
        <p:nvPicPr>
          <p:cNvPr descr="51miz-E1171938-F34399E2"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1158240" y="2436495"/>
            <a:ext cx="3341370" cy="298132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558925" y="2847976"/>
            <a:ext cx="2348230" cy="1325880"/>
          </a:xfrm>
          <a:prstGeom prst="rect">
            <a:avLst/>
          </a:prstGeom>
          <a:noFill/>
        </p:spPr>
        <p:txBody>
          <a:bodyPr anchor="t" rtlCol="0" wrap="none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altLang="en-US" lang="zh-CN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告诉孩子:</a:t>
            </a:r>
          </a:p>
          <a:p>
            <a:pPr algn="l" fontAlgn="auto">
              <a:lnSpc>
                <a:spcPct val="150000"/>
              </a:lnSpc>
            </a:pPr>
            <a:r>
              <a:rPr altLang="en-US" lang="zh-CN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❤上学了真好!你能行！</a:t>
            </a:r>
          </a:p>
          <a:p>
            <a:pPr algn="l" fontAlgn="auto">
              <a:lnSpc>
                <a:spcPct val="150000"/>
              </a:lnSpc>
            </a:pPr>
            <a:r>
              <a:rPr altLang="en-US" lang="zh-CN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❤你真正长大了！</a:t>
            </a:r>
          </a:p>
        </p:txBody>
      </p:sp>
      <p:pic>
        <p:nvPicPr>
          <p:cNvPr descr="51miz-E1068512-A44E575F"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5110480" y="1525905"/>
            <a:ext cx="5800725" cy="418655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6405881" y="2727325"/>
            <a:ext cx="3515360" cy="2148840"/>
          </a:xfrm>
          <a:prstGeom prst="rect">
            <a:avLst/>
          </a:prstGeom>
          <a:noFill/>
        </p:spPr>
        <p:txBody>
          <a:bodyPr anchor="t" rtlCol="0" wrap="square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altLang="en-US" lang="zh-CN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❤参观小学</a:t>
            </a:r>
          </a:p>
          <a:p>
            <a:pPr algn="l" fontAlgn="auto">
              <a:lnSpc>
                <a:spcPct val="150000"/>
              </a:lnSpc>
            </a:pPr>
            <a:r>
              <a:rPr altLang="en-US" lang="zh-CN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“我自豪，我是小学生啦！”</a:t>
            </a:r>
          </a:p>
          <a:p>
            <a:pPr algn="l" fontAlgn="auto">
              <a:lnSpc>
                <a:spcPct val="150000"/>
              </a:lnSpc>
            </a:pPr>
            <a:r>
              <a:rPr altLang="en-US" lang="zh-CN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❤肯定老师</a:t>
            </a:r>
          </a:p>
          <a:p>
            <a:pPr algn="l" fontAlgn="auto">
              <a:lnSpc>
                <a:spcPct val="150000"/>
              </a:lnSpc>
            </a:pPr>
            <a:r>
              <a:rPr altLang="en-US" lang="zh-CN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忌：“小学老师很凶的，</a:t>
            </a:r>
          </a:p>
          <a:p>
            <a:pPr algn="l" fontAlgn="auto">
              <a:lnSpc>
                <a:spcPct val="150000"/>
              </a:lnSpc>
            </a:pPr>
            <a:r>
              <a:rPr altLang="en-US" lang="zh-CN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作业很多，有你好受的！”</a:t>
            </a:r>
          </a:p>
        </p:txBody>
      </p:sp>
    </p:spTree>
  </p:cSld>
  <p:clrMapOvr>
    <a:masterClrMapping/>
  </p:clrMapOvr>
  <mc:AlternateContent>
    <mc:Choice Requires="p14">
      <p:transition>
        <p14:prism dir="u"/>
      </p:transition>
    </mc:Choice>
    <mc:Fallback>
      <p:transition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500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 nodeType="clickPar">
                      <p:stCondLst>
                        <p:cond delay="indefinite"/>
                        <p:cond delay="0" evt="onBegin">
                          <p:tn val="17"/>
                        </p:cond>
                      </p:stCondLst>
                      <p:childTnLst>
                        <p:par>
                          <p:cTn fill="hold" id="1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0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2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2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6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7" nodeType="clickPar">
                      <p:stCondLst>
                        <p:cond delay="indefinite"/>
                        <p:cond delay="0" evt="onBegin">
                          <p:tn val="26"/>
                        </p:cond>
                      </p:stCondLst>
                      <p:childTnLst>
                        <p:par>
                          <p:cTn fill="hold" id="2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9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500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3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"/>
      <p:bldP grpId="0" spid="2"/>
      <p:bldP grpId="0" spid="5"/>
      <p:bldP grpId="0" spid="8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文本框 6"/>
          <p:cNvSpPr txBox="1"/>
          <p:nvPr/>
        </p:nvSpPr>
        <p:spPr>
          <a:xfrm>
            <a:off x="4531360" y="673735"/>
            <a:ext cx="3129280" cy="533400"/>
          </a:xfrm>
          <a:prstGeom prst="rect">
            <a:avLst/>
          </a:prstGeom>
          <a:noFill/>
        </p:spPr>
        <p:txBody>
          <a:bodyPr anchor="t" rtlCol="0" wrap="none">
            <a:spAutoFit/>
          </a:bodyPr>
          <a:lstStyle/>
          <a:p>
            <a:r>
              <a:rPr altLang="en-US" lang="zh-CN" smtClean="0" sz="29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做好准备进入小学</a:t>
            </a:r>
          </a:p>
        </p:txBody>
      </p:sp>
      <p:sp>
        <p:nvSpPr>
          <p:cNvPr id="2" name="圆角矩形 1"/>
          <p:cNvSpPr/>
          <p:nvPr/>
        </p:nvSpPr>
        <p:spPr>
          <a:xfrm>
            <a:off x="883920" y="1407160"/>
            <a:ext cx="2042160" cy="518160"/>
          </a:xfrm>
          <a:prstGeom prst="roundRect">
            <a:avLst/>
          </a:prstGeom>
          <a:solidFill>
            <a:srgbClr val="9CDC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>
                <a:cs typeface="+mn-ea"/>
                <a:sym typeface="+mn-lt"/>
              </a:rPr>
              <a:t>心理准备</a:t>
            </a:r>
          </a:p>
        </p:txBody>
      </p:sp>
      <p:pic>
        <p:nvPicPr>
          <p:cNvPr descr="51miz-E264696-469C7E01"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711200" y="1406525"/>
            <a:ext cx="447040" cy="518795"/>
          </a:xfrm>
          <a:prstGeom prst="rect">
            <a:avLst/>
          </a:prstGeom>
        </p:spPr>
      </p:pic>
      <p:pic>
        <p:nvPicPr>
          <p:cNvPr descr="D:\PPT制作\幼小衔接家长会\素材\元素\图片\51miz-E1013654-6FF9AFED.png51miz-E1013654-6FF9AFED"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820420" y="2178685"/>
            <a:ext cx="3397250" cy="3397250"/>
          </a:xfrm>
          <a:prstGeom prst="rect">
            <a:avLst/>
          </a:prstGeom>
        </p:spPr>
      </p:pic>
      <p:pic>
        <p:nvPicPr>
          <p:cNvPr descr="D:\PPT制作\幼小衔接家长会\素材\元素\图片\51miz-E716516-7CA9C247.png51miz-E716516-7CA9C247"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3624580" y="1494155"/>
            <a:ext cx="7950200" cy="48768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 rot="180000">
            <a:off x="4644436" y="2585738"/>
            <a:ext cx="5913120" cy="2811780"/>
          </a:xfrm>
          <a:prstGeom prst="rect">
            <a:avLst/>
          </a:prstGeom>
          <a:noFill/>
        </p:spPr>
        <p:txBody>
          <a:bodyPr anchor="t" rtlCol="0" wrap="square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altLang="en-US" lang="zh-CN" sz="17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❤“XXX长大啦，还有一年就是一年级的学生啦！”</a:t>
            </a:r>
          </a:p>
          <a:p>
            <a:pPr algn="l" fontAlgn="auto">
              <a:lnSpc>
                <a:spcPct val="150000"/>
              </a:lnSpc>
            </a:pPr>
            <a:r>
              <a:rPr altLang="en-US" lang="zh-CN" sz="17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❤带着孩子到校园转一转，熟悉熟悉环境，乘机诱导孩子：“这所学校多美丽，多干净呀！这里的老师可有学问啦，你以后也会在这里唱歌、跳舞、学知识……”</a:t>
            </a:r>
          </a:p>
          <a:p>
            <a:pPr algn="l" fontAlgn="auto">
              <a:lnSpc>
                <a:spcPct val="150000"/>
              </a:lnSpc>
            </a:pPr>
            <a:r>
              <a:rPr altLang="en-US" lang="zh-CN" sz="17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❤当孩子拿着书，缠着你讲故事时，你乘机告诉他：“等你上学了，自己就能读故事了。到那时，你就可以当爸</a:t>
            </a:r>
          </a:p>
          <a:p>
            <a:pPr algn="l" fontAlgn="auto">
              <a:lnSpc>
                <a:spcPct val="150000"/>
              </a:lnSpc>
            </a:pPr>
            <a:r>
              <a:rPr altLang="en-US" lang="zh-CN" sz="17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爸、妈妈的老师，可以讲故事给爸爸、妈妈听了。”</a:t>
            </a:r>
          </a:p>
        </p:txBody>
      </p:sp>
    </p:spTree>
  </p:cSld>
  <p:clrMapOvr>
    <a:masterClrMapping/>
  </p:clrMapOvr>
  <mc:AlternateContent>
    <mc:Choice Requires="p14">
      <p:transition>
        <p14:prism dir="u"/>
      </p:transition>
    </mc:Choice>
    <mc:Fallback>
      <p:transition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500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 nodeType="clickPar">
                      <p:stCondLst>
                        <p:cond delay="indefinite"/>
                        <p:cond delay="0" evt="onBegin">
                          <p:tn val="17"/>
                        </p:cond>
                      </p:stCondLst>
                      <p:childTnLst>
                        <p:par>
                          <p:cTn fill="hold" id="1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0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2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" nodeType="clickPar">
                      <p:stCondLst>
                        <p:cond delay="indefinite"/>
                        <p:cond delay="0" evt="onBegin">
                          <p:tn val="22"/>
                        </p:cond>
                      </p:stCondLst>
                      <p:childTnLst>
                        <p:par>
                          <p:cTn fill="hold" id="2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500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3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3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"/>
      <p:bldP grpId="0" spid="2"/>
      <p:bldP grpId="0" spid="8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rotWithShape="1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文本框 6"/>
          <p:cNvSpPr txBox="1"/>
          <p:nvPr/>
        </p:nvSpPr>
        <p:spPr>
          <a:xfrm>
            <a:off x="4531360" y="673735"/>
            <a:ext cx="3129280" cy="533400"/>
          </a:xfrm>
          <a:prstGeom prst="rect">
            <a:avLst/>
          </a:prstGeom>
          <a:noFill/>
        </p:spPr>
        <p:txBody>
          <a:bodyPr anchor="t" rtlCol="0" wrap="none">
            <a:spAutoFit/>
          </a:bodyPr>
          <a:lstStyle/>
          <a:p>
            <a:r>
              <a:rPr altLang="en-US" lang="zh-CN" smtClean="0" sz="29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做好准备进入小学</a:t>
            </a:r>
          </a:p>
        </p:txBody>
      </p:sp>
      <p:sp>
        <p:nvSpPr>
          <p:cNvPr id="2" name="圆角矩形 1"/>
          <p:cNvSpPr/>
          <p:nvPr/>
        </p:nvSpPr>
        <p:spPr>
          <a:xfrm>
            <a:off x="883920" y="1407160"/>
            <a:ext cx="2042160" cy="518160"/>
          </a:xfrm>
          <a:prstGeom prst="roundRect">
            <a:avLst/>
          </a:prstGeom>
          <a:solidFill>
            <a:srgbClr val="E194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>
                <a:cs typeface="+mn-ea"/>
                <a:sym typeface="+mn-lt"/>
              </a:rPr>
              <a:t>切忌</a:t>
            </a:r>
          </a:p>
        </p:txBody>
      </p:sp>
      <p:pic>
        <p:nvPicPr>
          <p:cNvPr descr="51miz-E264696-469C7E01"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711200" y="1406525"/>
            <a:ext cx="447040" cy="518795"/>
          </a:xfrm>
          <a:prstGeom prst="rect">
            <a:avLst/>
          </a:prstGeom>
        </p:spPr>
      </p:pic>
      <p:sp>
        <p:nvSpPr>
          <p:cNvPr id="11" name="圆角矩形 10"/>
          <p:cNvSpPr/>
          <p:nvPr/>
        </p:nvSpPr>
        <p:spPr>
          <a:xfrm>
            <a:off x="1568450" y="2320925"/>
            <a:ext cx="6278880" cy="557530"/>
          </a:xfrm>
          <a:prstGeom prst="roundRect">
            <a:avLst/>
          </a:prstGeom>
          <a:noFill/>
          <a:ln>
            <a:solidFill>
              <a:srgbClr val="9CDC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你呀你呀，好日子要过完了！</a:t>
            </a:r>
          </a:p>
        </p:txBody>
      </p:sp>
      <p:pic>
        <p:nvPicPr>
          <p:cNvPr descr="D:\PPT制作\幼小衔接家长会\素材\元素\图片\51miz-E227508-A0B138F8.png51miz-E227508-A0B138F8"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1094740" y="2382520"/>
            <a:ext cx="787400" cy="495935"/>
          </a:xfrm>
          <a:prstGeom prst="rect">
            <a:avLst/>
          </a:prstGeom>
        </p:spPr>
      </p:pic>
      <p:sp>
        <p:nvSpPr>
          <p:cNvPr id="12" name="圆角矩形 11"/>
          <p:cNvSpPr/>
          <p:nvPr/>
        </p:nvSpPr>
        <p:spPr>
          <a:xfrm>
            <a:off x="2843530" y="3267075"/>
            <a:ext cx="6278880" cy="557530"/>
          </a:xfrm>
          <a:prstGeom prst="roundRect">
            <a:avLst/>
          </a:prstGeom>
          <a:noFill/>
          <a:ln>
            <a:solidFill>
              <a:srgbClr val="9CDC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看你到了小学还能不能这样开心地玩了？</a:t>
            </a:r>
          </a:p>
        </p:txBody>
      </p:sp>
      <p:pic>
        <p:nvPicPr>
          <p:cNvPr descr="D:\PPT制作\幼小衔接家长会\素材\元素\图片\51miz-E227508-A0B138F81.png51miz-E227508-A0B138F81" id="13" name="图片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2369820" y="3328988"/>
            <a:ext cx="787400" cy="495300"/>
          </a:xfrm>
          <a:prstGeom prst="rect">
            <a:avLst/>
          </a:prstGeom>
        </p:spPr>
      </p:pic>
      <p:sp>
        <p:nvSpPr>
          <p:cNvPr id="14" name="圆角矩形 13"/>
          <p:cNvSpPr/>
          <p:nvPr/>
        </p:nvSpPr>
        <p:spPr>
          <a:xfrm>
            <a:off x="3714115" y="4221480"/>
            <a:ext cx="6278880" cy="557530"/>
          </a:xfrm>
          <a:prstGeom prst="roundRect">
            <a:avLst/>
          </a:prstGeom>
          <a:noFill/>
          <a:ln>
            <a:solidFill>
              <a:srgbClr val="9CDC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妈妈，是不是上小学很苦的？</a:t>
            </a:r>
          </a:p>
        </p:txBody>
      </p:sp>
      <p:pic>
        <p:nvPicPr>
          <p:cNvPr descr="D:\PPT制作\幼小衔接家长会\素材\元素\图片\51miz-E227508-A0B138F8.png51miz-E227508-A0B138F8" id="15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3240405" y="4283075"/>
            <a:ext cx="787400" cy="495935"/>
          </a:xfrm>
          <a:prstGeom prst="rect">
            <a:avLst/>
          </a:prstGeom>
        </p:spPr>
      </p:pic>
      <p:sp>
        <p:nvSpPr>
          <p:cNvPr id="16" name="圆角矩形 15"/>
          <p:cNvSpPr/>
          <p:nvPr/>
        </p:nvSpPr>
        <p:spPr>
          <a:xfrm>
            <a:off x="4989195" y="5167630"/>
            <a:ext cx="6278880" cy="557530"/>
          </a:xfrm>
          <a:prstGeom prst="roundRect">
            <a:avLst/>
          </a:prstGeom>
          <a:noFill/>
          <a:ln>
            <a:solidFill>
              <a:srgbClr val="9CDC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爸爸，是不是到了小学要做很多作业？</a:t>
            </a:r>
          </a:p>
        </p:txBody>
      </p:sp>
      <p:pic>
        <p:nvPicPr>
          <p:cNvPr descr="D:\PPT制作\幼小衔接家长会\素材\元素\图片\51miz-E227508-A0B138F81.png51miz-E227508-A0B138F81" id="17" name="图片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4515485" y="5229543"/>
            <a:ext cx="787400" cy="495300"/>
          </a:xfrm>
          <a:prstGeom prst="rect">
            <a:avLst/>
          </a:prstGeom>
        </p:spPr>
      </p:pic>
      <p:pic>
        <p:nvPicPr>
          <p:cNvPr descr="D:\PPT制作\幼小衔接家长会\素材\元素\图片\51miz-E997146-71E4A844.png51miz-E997146-71E4A844" id="18" name="图片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 flipH="1">
            <a:off x="565785" y="4213225"/>
            <a:ext cx="2360295" cy="1769745"/>
          </a:xfrm>
          <a:prstGeom prst="rect">
            <a:avLst/>
          </a:prstGeom>
        </p:spPr>
      </p:pic>
      <p:pic>
        <p:nvPicPr>
          <p:cNvPr descr="D:\PPT制作\幼小衔接家长会\素材\元素\图片\51miz-E1167181-65F17660.png51miz-E1167181-65F17660" id="19" name="图片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 flipH="1">
            <a:off x="9413875" y="2004695"/>
            <a:ext cx="2086610" cy="2087245"/>
          </a:xfrm>
          <a:prstGeom prst="rect">
            <a:avLst/>
          </a:prstGeom>
        </p:spPr>
      </p:pic>
    </p:spTree>
  </p:cSld>
  <p:clrMapOvr>
    <a:masterClrMapping/>
  </p:clrMapOvr>
  <mc:AlternateContent>
    <mc:Choice Requires="p14">
      <p:transition>
        <p14:prism dir="u"/>
      </p:transition>
    </mc:Choice>
    <mc:Fallback>
      <p:transition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500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 nodeType="clickPar">
                      <p:stCondLst>
                        <p:cond delay="indefinite"/>
                        <p:cond delay="0" evt="onBegin">
                          <p:tn val="17"/>
                        </p:cond>
                      </p:stCondLst>
                      <p:childTnLst>
                        <p:par>
                          <p:cTn fill="hold" id="1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0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4" nodeType="clickPar">
                      <p:stCondLst>
                        <p:cond delay="indefinite"/>
                        <p:cond delay="0" evt="onBegin">
                          <p:tn val="23"/>
                        </p:cond>
                      </p:stCondLst>
                      <p:childTnLst>
                        <p:par>
                          <p:cTn fill="hold" id="2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6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9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0" nodeType="clickPar">
                      <p:stCondLst>
                        <p:cond delay="indefinite"/>
                        <p:cond delay="0" evt="onBegin">
                          <p:tn val="29"/>
                        </p:cond>
                      </p:stCondLst>
                      <p:childTnLst>
                        <p:par>
                          <p:cTn fill="hold" id="3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2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4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5" nodeType="clickPar">
                      <p:stCondLst>
                        <p:cond delay="indefinite"/>
                        <p:cond delay="0" evt="onBegin">
                          <p:tn val="34"/>
                        </p:cond>
                      </p:stCondLst>
                      <p:childTnLst>
                        <p:par>
                          <p:cTn fill="hold" id="3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7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9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1" nodeType="clickPar">
                      <p:stCondLst>
                        <p:cond delay="indefinite"/>
                        <p:cond delay="0" evt="onBegin">
                          <p:tn val="40"/>
                        </p:cond>
                      </p:stCondLst>
                      <p:childTnLst>
                        <p:par>
                          <p:cTn fill="hold" id="4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3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5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6" nodeType="clickPar">
                      <p:stCondLst>
                        <p:cond delay="indefinite"/>
                        <p:cond delay="0" evt="onBegin">
                          <p:tn val="45"/>
                        </p:cond>
                      </p:stCondLst>
                      <p:childTnLst>
                        <p:par>
                          <p:cTn fill="hold" id="4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48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2" nodeType="clickPar">
                      <p:stCondLst>
                        <p:cond delay="indefinite"/>
                        <p:cond delay="0" evt="onBegin">
                          <p:tn val="51"/>
                        </p:cond>
                      </p:stCondLst>
                      <p:childTnLst>
                        <p:par>
                          <p:cTn fill="hold" id="5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4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6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7" nodeType="clickPar">
                      <p:stCondLst>
                        <p:cond delay="indefinite"/>
                        <p:cond delay="0" evt="onBegin">
                          <p:tn val="56"/>
                        </p:cond>
                      </p:stCondLst>
                      <p:childTnLst>
                        <p:par>
                          <p:cTn fill="hold" id="5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9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1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2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3" nodeType="clickPar">
                      <p:stCondLst>
                        <p:cond delay="indefinite"/>
                        <p:cond delay="0" evt="onBegin">
                          <p:tn val="62"/>
                        </p:cond>
                      </p:stCondLst>
                      <p:childTnLst>
                        <p:par>
                          <p:cTn fill="hold" id="6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65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7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8" nodeType="clickPar">
                      <p:stCondLst>
                        <p:cond delay="indefinite"/>
                        <p:cond delay="0" evt="onBegin">
                          <p:tn val="67"/>
                        </p:cond>
                      </p:stCondLst>
                      <p:childTnLst>
                        <p:par>
                          <p:cTn fill="hold" id="6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70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2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"/>
      <p:bldP grpId="0" spid="2"/>
      <p:bldP grpId="0" spid="11"/>
      <p:bldP grpId="0" spid="12"/>
      <p:bldP grpId="0" spid="14"/>
      <p:bldP grpId="0" spid="16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文本框 6"/>
          <p:cNvSpPr txBox="1"/>
          <p:nvPr/>
        </p:nvSpPr>
        <p:spPr>
          <a:xfrm>
            <a:off x="4531360" y="673735"/>
            <a:ext cx="3129280" cy="533400"/>
          </a:xfrm>
          <a:prstGeom prst="rect">
            <a:avLst/>
          </a:prstGeom>
          <a:noFill/>
        </p:spPr>
        <p:txBody>
          <a:bodyPr anchor="t" rtlCol="0" wrap="none">
            <a:spAutoFit/>
          </a:bodyPr>
          <a:lstStyle/>
          <a:p>
            <a:r>
              <a:rPr altLang="en-US" lang="zh-CN" smtClean="0" sz="29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做好准备进入小学</a:t>
            </a:r>
          </a:p>
        </p:txBody>
      </p:sp>
      <p:sp>
        <p:nvSpPr>
          <p:cNvPr id="2" name="圆角矩形 1"/>
          <p:cNvSpPr/>
          <p:nvPr/>
        </p:nvSpPr>
        <p:spPr>
          <a:xfrm>
            <a:off x="883920" y="1407160"/>
            <a:ext cx="2042160" cy="518160"/>
          </a:xfrm>
          <a:prstGeom prst="roundRect">
            <a:avLst/>
          </a:prstGeom>
          <a:solidFill>
            <a:srgbClr val="9CDC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>
                <a:cs typeface="+mn-ea"/>
                <a:sym typeface="+mn-lt"/>
              </a:rPr>
              <a:t>能力准备</a:t>
            </a:r>
          </a:p>
        </p:txBody>
      </p:sp>
      <p:pic>
        <p:nvPicPr>
          <p:cNvPr descr="51miz-E264696-469C7E01"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711200" y="1406525"/>
            <a:ext cx="447040" cy="518795"/>
          </a:xfrm>
          <a:prstGeom prst="rect">
            <a:avLst/>
          </a:prstGeom>
        </p:spPr>
      </p:pic>
      <p:pic>
        <p:nvPicPr>
          <p:cNvPr descr="D:\PPT制作\幼小衔接家长会\素材\元素\图片\51miz-E1168223-0BCD616A.png51miz-E1168223-0BCD616A"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997585" y="2484755"/>
            <a:ext cx="4146550" cy="3109595"/>
          </a:xfrm>
          <a:prstGeom prst="rect">
            <a:avLst/>
          </a:prstGeom>
        </p:spPr>
      </p:pic>
      <p:pic>
        <p:nvPicPr>
          <p:cNvPr descr="D:\PPT制作\幼小衔接家长会\素材\元素\图片\51miz-E717876-4557B7F5.png51miz-E717876-4557B7F5"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5292090" y="1690370"/>
            <a:ext cx="5347970" cy="384492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6828155" y="2924810"/>
            <a:ext cx="2676525" cy="1737360"/>
          </a:xfrm>
          <a:prstGeom prst="rect">
            <a:avLst/>
          </a:prstGeom>
          <a:noFill/>
        </p:spPr>
        <p:txBody>
          <a:bodyPr anchor="t" rtlCol="0" wrap="square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altLang="en-US" lang="zh-CN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❤培养注意力</a:t>
            </a:r>
          </a:p>
          <a:p>
            <a:pPr algn="l" fontAlgn="auto">
              <a:lnSpc>
                <a:spcPct val="150000"/>
              </a:lnSpc>
            </a:pPr>
            <a:r>
              <a:rPr altLang="en-US" lang="zh-CN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❤培养自主能力</a:t>
            </a:r>
          </a:p>
          <a:p>
            <a:pPr algn="l" fontAlgn="auto">
              <a:lnSpc>
                <a:spcPct val="150000"/>
              </a:lnSpc>
            </a:pPr>
            <a:r>
              <a:rPr altLang="en-US" lang="zh-CN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❤培养孩子受挫能力</a:t>
            </a:r>
          </a:p>
          <a:p>
            <a:pPr algn="l" fontAlgn="auto">
              <a:lnSpc>
                <a:spcPct val="150000"/>
              </a:lnSpc>
            </a:pPr>
            <a:r>
              <a:rPr altLang="en-US" lang="zh-CN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❤培养孩子交往能力</a:t>
            </a:r>
          </a:p>
        </p:txBody>
      </p:sp>
    </p:spTree>
  </p:cSld>
  <p:clrMapOvr>
    <a:masterClrMapping/>
  </p:clrMapOvr>
  <mc:AlternateContent>
    <mc:Choice Requires="p14">
      <p:transition>
        <p14:prism dir="u"/>
      </p:transition>
    </mc:Choice>
    <mc:Fallback>
      <p:transition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500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 nodeType="clickPar">
                      <p:stCondLst>
                        <p:cond delay="indefinite"/>
                        <p:cond delay="0" evt="onBegin">
                          <p:tn val="17"/>
                        </p:cond>
                      </p:stCondLst>
                      <p:childTnLst>
                        <p:par>
                          <p:cTn fill="hold" id="1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0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2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" nodeType="clickPar">
                      <p:stCondLst>
                        <p:cond delay="indefinite"/>
                        <p:cond delay="0" evt="onBegin">
                          <p:tn val="22"/>
                        </p:cond>
                      </p:stCondLst>
                      <p:childTnLst>
                        <p:par>
                          <p:cTn fill="hold" id="2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500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3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3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"/>
      <p:bldP grpId="0" spid="2"/>
      <p:bldP grpId="0" spid="8"/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文本框 6"/>
          <p:cNvSpPr txBox="1"/>
          <p:nvPr/>
        </p:nvSpPr>
        <p:spPr>
          <a:xfrm>
            <a:off x="4531360" y="673735"/>
            <a:ext cx="3129280" cy="533400"/>
          </a:xfrm>
          <a:prstGeom prst="rect">
            <a:avLst/>
          </a:prstGeom>
          <a:noFill/>
        </p:spPr>
        <p:txBody>
          <a:bodyPr anchor="t" rtlCol="0" wrap="none">
            <a:spAutoFit/>
          </a:bodyPr>
          <a:lstStyle/>
          <a:p>
            <a:r>
              <a:rPr altLang="en-US" lang="zh-CN" smtClean="0" sz="29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做好准备进入小学</a:t>
            </a:r>
          </a:p>
        </p:txBody>
      </p:sp>
      <p:sp>
        <p:nvSpPr>
          <p:cNvPr id="2" name="圆角矩形 1"/>
          <p:cNvSpPr/>
          <p:nvPr/>
        </p:nvSpPr>
        <p:spPr>
          <a:xfrm>
            <a:off x="883920" y="1407160"/>
            <a:ext cx="2042160" cy="518160"/>
          </a:xfrm>
          <a:prstGeom prst="roundRect">
            <a:avLst/>
          </a:prstGeom>
          <a:solidFill>
            <a:srgbClr val="E194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>
                <a:cs typeface="+mn-ea"/>
                <a:sym typeface="+mn-lt"/>
              </a:rPr>
              <a:t>培养注意力</a:t>
            </a:r>
          </a:p>
        </p:txBody>
      </p:sp>
      <p:pic>
        <p:nvPicPr>
          <p:cNvPr descr="51miz-E264696-469C7E01"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711200" y="1406525"/>
            <a:ext cx="447040" cy="518795"/>
          </a:xfrm>
          <a:prstGeom prst="rect">
            <a:avLst/>
          </a:prstGeom>
        </p:spPr>
      </p:pic>
      <p:pic>
        <p:nvPicPr>
          <p:cNvPr descr="D:\PPT制作\幼小衔接家长会\素材\元素\图片\51miz-E1107680-AF064630.png51miz-E1107680-AF064630"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955040" y="2472690"/>
            <a:ext cx="3108960" cy="3109595"/>
          </a:xfrm>
          <a:prstGeom prst="rect">
            <a:avLst/>
          </a:prstGeom>
        </p:spPr>
      </p:pic>
      <p:pic>
        <p:nvPicPr>
          <p:cNvPr descr="D:\PPT制作\幼小衔接家长会\素材\元素\图片\51miz-E1159040-BF08184E.png51miz-E1159040-BF08184E"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4184015" y="1179195"/>
            <a:ext cx="7050405" cy="479044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5371465" y="2696210"/>
            <a:ext cx="4979670" cy="2148840"/>
          </a:xfrm>
          <a:prstGeom prst="rect">
            <a:avLst/>
          </a:prstGeom>
          <a:noFill/>
        </p:spPr>
        <p:txBody>
          <a:bodyPr anchor="t" rtlCol="0" wrap="square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altLang="en-US" lang="zh-CN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建议：</a:t>
            </a:r>
          </a:p>
          <a:p>
            <a:pPr algn="l" fontAlgn="auto">
              <a:lnSpc>
                <a:spcPct val="150000"/>
              </a:lnSpc>
            </a:pPr>
            <a:r>
              <a:rPr altLang="en-US" lang="zh-CN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❤比赛拼图、下棋、静坐等；</a:t>
            </a:r>
          </a:p>
          <a:p>
            <a:pPr algn="l" fontAlgn="auto">
              <a:lnSpc>
                <a:spcPct val="150000"/>
              </a:lnSpc>
            </a:pPr>
            <a:r>
              <a:rPr altLang="en-US" lang="zh-CN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❤平常还可以有意识地让孩子坐下来看看书；</a:t>
            </a:r>
          </a:p>
          <a:p>
            <a:pPr algn="l" fontAlgn="auto">
              <a:lnSpc>
                <a:spcPct val="150000"/>
              </a:lnSpc>
            </a:pPr>
            <a:r>
              <a:rPr altLang="en-US" lang="zh-CN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❤或在一小段时间里集中精神做一件事。从5分钟到10分钟，慢慢培养他集中精神做事的习惯。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739068" y="6242210"/>
            <a:ext cx="1224136" cy="142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200000"/>
              </a:lnSpc>
            </a:pPr>
            <a:r>
              <a:rPr altLang="zh-CN" lang="en-US" smtClean="0" sz="100">
                <a:solidFill>
                  <a:schemeClr val="bg1"/>
                </a:solidFill>
                <a:ea charset="-122" panose="020b0503020204020204" pitchFamily="34" typeface="微软雅黑"/>
              </a:rPr>
              <a:t>PPT下载 http://www.1ppt.com/xiazai/</a:t>
            </a:r>
          </a:p>
        </p:txBody>
      </p:sp>
    </p:spTree>
  </p:cSld>
  <p:clrMapOvr>
    <a:masterClrMapping/>
  </p:clrMapOvr>
  <mc:AlternateContent>
    <mc:Choice Requires="p14">
      <p:transition>
        <p14:prism dir="u"/>
      </p:transition>
    </mc:Choice>
    <mc:Fallback>
      <p:transition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500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 nodeType="clickPar">
                      <p:stCondLst>
                        <p:cond delay="indefinite"/>
                        <p:cond delay="0" evt="onBegin">
                          <p:tn val="17"/>
                        </p:cond>
                      </p:stCondLst>
                      <p:childTnLst>
                        <p:par>
                          <p:cTn fill="hold" id="1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0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2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" nodeType="clickPar">
                      <p:stCondLst>
                        <p:cond delay="indefinite"/>
                        <p:cond delay="0" evt="onBegin">
                          <p:tn val="22"/>
                        </p:cond>
                      </p:stCondLst>
                      <p:childTnLst>
                        <p:par>
                          <p:cTn fill="hold" id="2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500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3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3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"/>
      <p:bldP grpId="0" spid="2"/>
      <p:bldP grpId="0" spid="8"/>
    </p:bld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文本框 6"/>
          <p:cNvSpPr txBox="1"/>
          <p:nvPr/>
        </p:nvSpPr>
        <p:spPr>
          <a:xfrm>
            <a:off x="4531360" y="673735"/>
            <a:ext cx="3129280" cy="533400"/>
          </a:xfrm>
          <a:prstGeom prst="rect">
            <a:avLst/>
          </a:prstGeom>
          <a:noFill/>
        </p:spPr>
        <p:txBody>
          <a:bodyPr anchor="t" rtlCol="0" wrap="none">
            <a:spAutoFit/>
          </a:bodyPr>
          <a:lstStyle/>
          <a:p>
            <a:r>
              <a:rPr altLang="en-US" lang="zh-CN" smtClean="0" sz="29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做好准备进入小学</a:t>
            </a:r>
          </a:p>
        </p:txBody>
      </p:sp>
      <p:sp>
        <p:nvSpPr>
          <p:cNvPr id="2" name="圆角矩形 1"/>
          <p:cNvSpPr/>
          <p:nvPr/>
        </p:nvSpPr>
        <p:spPr>
          <a:xfrm>
            <a:off x="883920" y="1407160"/>
            <a:ext cx="2042160" cy="518160"/>
          </a:xfrm>
          <a:prstGeom prst="roundRect">
            <a:avLst/>
          </a:prstGeom>
          <a:solidFill>
            <a:srgbClr val="9CDC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>
                <a:cs typeface="+mn-ea"/>
                <a:sym typeface="+mn-lt"/>
              </a:rPr>
              <a:t>自主能力</a:t>
            </a:r>
          </a:p>
        </p:txBody>
      </p:sp>
      <p:pic>
        <p:nvPicPr>
          <p:cNvPr descr="51miz-E264696-469C7E01"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711200" y="1406525"/>
            <a:ext cx="447040" cy="518795"/>
          </a:xfrm>
          <a:prstGeom prst="rect">
            <a:avLst/>
          </a:prstGeom>
        </p:spPr>
      </p:pic>
      <p:pic>
        <p:nvPicPr>
          <p:cNvPr descr="D:\PPT制作\幼小衔接家长会\素材\元素\图片\51miz-E718130-49AA91A7.png51miz-E718130-49AA91A7"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 rot="180000">
            <a:off x="4123055" y="1731645"/>
            <a:ext cx="7273925" cy="426021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575175" y="2801620"/>
            <a:ext cx="2728595" cy="2286000"/>
          </a:xfrm>
          <a:prstGeom prst="rect">
            <a:avLst/>
          </a:prstGeom>
          <a:noFill/>
        </p:spPr>
        <p:txBody>
          <a:bodyPr anchor="t" rtlCol="0" wrap="square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altLang="en-US" lang="zh-CN" sz="1600">
                <a:solidFill>
                  <a:srgbClr val="7185BA"/>
                </a:solidFill>
                <a:cs typeface="+mn-ea"/>
                <a:sym typeface="+mn-lt"/>
              </a:rPr>
              <a:t>案例：文滔害怕上学，一上学，他要自己系鞋带，自己整理文具。这些活原来是奶奶和保姆“包办”。同学们笑话文滔，文滔觉得丢脸，于是不想上学。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8200391" y="2616835"/>
            <a:ext cx="2894965" cy="2651760"/>
          </a:xfrm>
          <a:prstGeom prst="rect">
            <a:avLst/>
          </a:prstGeom>
          <a:noFill/>
        </p:spPr>
        <p:txBody>
          <a:bodyPr anchor="t" rtlCol="0" wrap="square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❤温馨建议：自己叠衣服、吃饭、穿衣、收拾学具、整理书包、系鞋带、洗澡、独立睡觉，是孩子在不断实践中形成的一种生活本领。</a:t>
            </a:r>
          </a:p>
          <a:p>
            <a:pPr algn="l" fontAlgn="auto">
              <a:lnSpc>
                <a:spcPct val="150000"/>
              </a:lnSpc>
            </a:pPr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❤分享：谁帮助孩子代劳，谁就剥夺了孩子锻炼生活能力。</a:t>
            </a:r>
          </a:p>
        </p:txBody>
      </p:sp>
      <p:pic>
        <p:nvPicPr>
          <p:cNvPr descr="D:\PPT制作\幼小衔接家长会\素材\元素\图片\51miz-E1084002-D6396FE7.png51miz-E1084002-D6396FE7"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432435" y="2616835"/>
            <a:ext cx="3750310" cy="2500630"/>
          </a:xfrm>
          <a:prstGeom prst="rect">
            <a:avLst/>
          </a:prstGeom>
        </p:spPr>
      </p:pic>
    </p:spTree>
  </p:cSld>
  <p:clrMapOvr>
    <a:masterClrMapping/>
  </p:clrMapOvr>
  <mc:AlternateContent>
    <mc:Choice Requires="p14">
      <p:transition>
        <p14:prism dir="u"/>
      </p:transition>
    </mc:Choice>
    <mc:Fallback>
      <p:transition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500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 nodeType="clickPar">
                      <p:stCondLst>
                        <p:cond delay="indefinite"/>
                        <p:cond delay="0" evt="onBegin">
                          <p:tn val="17"/>
                        </p:cond>
                      </p:stCondLst>
                      <p:childTnLst>
                        <p:par>
                          <p:cTn fill="hold" id="1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0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2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" nodeType="clickPar">
                      <p:stCondLst>
                        <p:cond delay="indefinite"/>
                        <p:cond delay="0" evt="onBegin">
                          <p:tn val="22"/>
                        </p:cond>
                      </p:stCondLst>
                      <p:childTnLst>
                        <p:par>
                          <p:cTn fill="hold" id="2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500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3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3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3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7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"/>
      <p:bldP grpId="0" spid="2"/>
      <p:bldP grpId="0" spid="5"/>
      <p:bldP grpId="0" spid="10"/>
    </p:bldLst>
  </p:timing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2li11mxy">
      <a:majorFont>
        <a:latin typeface="微软雅黑"/>
        <a:ea typeface="方正卡通简体"/>
        <a:cs typeface="Arial"/>
      </a:majorFont>
      <a:minorFont>
        <a:latin typeface="微软雅黑"/>
        <a:ea typeface="方正卡通简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3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aragraphs>221</Paragraphs>
  <Slides>36</Slides>
  <Notes>2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baseType="lpstr" size="48">
      <vt:lpstr>Arial</vt:lpstr>
      <vt:lpstr>微软雅黑</vt:lpstr>
      <vt:lpstr>方正卡通简体</vt:lpstr>
      <vt:lpstr>Calibri</vt:lpstr>
      <vt:lpstr>Calibri Light</vt:lpstr>
      <vt:lpstr>等线 Light</vt:lpstr>
      <vt:lpstr>等线</vt:lpstr>
      <vt:lpstr>华康海报体W12(P)</vt:lpstr>
      <vt:lpstr>Meiryo</vt:lpstr>
      <vt:lpstr>Arial Narrow</vt:lpstr>
      <vt:lpstr>宋体</vt:lpstr>
      <vt:lpstr>第一PPT，www.1ppt.com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2022-03-20T11:23:07Z</dcterms:created>
  <cp:lastPrinted>2022-03-20T11:23:07Z</cp:lastPrinted>
  <dcterms:modified xsi:type="dcterms:W3CDTF">2022-03-20T03:32:51Z</dcterms:modified>
  <cp:revision>1</cp:revision>
</cp:coreProperties>
</file>