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5" r:id="rId2"/>
    <p:sldMasterId id="2147483689" r:id="rId3"/>
  </p:sldMasterIdLst>
  <p:notesMasterIdLst>
    <p:notesMasterId r:id="rId4"/>
  </p:notesMasterIdLst>
  <p:handoutMasterIdLst>
    <p:handoutMasterId r:id="rId5"/>
  </p:handoutMasterIdLst>
  <p:sldIdLst>
    <p:sldId id="256" r:id="rId6"/>
    <p:sldId id="258" r:id="rId7"/>
    <p:sldId id="257" r:id="rId8"/>
    <p:sldId id="260" r:id="rId9"/>
    <p:sldId id="261" r:id="rId10"/>
    <p:sldId id="262" r:id="rId11"/>
    <p:sldId id="266" r:id="rId12"/>
    <p:sldId id="270" r:id="rId13"/>
    <p:sldId id="273" r:id="rId14"/>
    <p:sldId id="275" r:id="rId15"/>
    <p:sldId id="276" r:id="rId16"/>
    <p:sldId id="277" r:id="rId17"/>
    <p:sldId id="278" r:id="rId18"/>
    <p:sldId id="279" r:id="rId19"/>
    <p:sldId id="265" r:id="rId20"/>
    <p:sldId id="263" r:id="rId21"/>
    <p:sldId id="280" r:id="rId22"/>
    <p:sldId id="281" r:id="rId23"/>
    <p:sldId id="282" r:id="rId24"/>
    <p:sldId id="284" r:id="rId25"/>
    <p:sldId id="267" r:id="rId26"/>
    <p:sldId id="268" r:id="rId27"/>
    <p:sldId id="269" r:id="rId28"/>
    <p:sldId id="285" r:id="rId29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69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>
                <a:latin typeface="微软雅黑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微软雅黑"/>
                <a:ea typeface="微软雅黑" panose="020b0503020204020204" charset="-122"/>
              </a:defRPr>
            </a:lvl1pPr>
          </a:lstStyle>
          <a:p>
            <a:fld id="{0F9B84EA-7D68-4D60-9CB1-D50884785D1C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>
                <a:latin typeface="微软雅黑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FF45DF77-0CE9-4D75-9E92-B3342343A61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55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>
                <a:latin typeface="微软雅黑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微软雅黑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6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>
                <a:latin typeface="微软雅黑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866D9507-0B1C-419A-B439-2105E02584A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7280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/>
        <a:ea typeface="微软雅黑" panose="020b050302020402020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/>
        <a:ea typeface="微软雅黑" panose="020b050302020402020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/>
        <a:ea typeface="微软雅黑" panose="020b050302020402020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/>
        <a:ea typeface="微软雅黑" panose="020b050302020402020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752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3559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188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2464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347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631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1726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2529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4984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640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149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257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783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83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675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074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755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279237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tags/tag2.xml" Type="http://schemas.openxmlformats.org/officeDocument/2006/relationships/tags"/><Relationship Id="rId3" Target="../tags/tag3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28.xml" Type="http://schemas.openxmlformats.org/officeDocument/2006/relationships/tags"/><Relationship Id="rId2" Target="../tags/tag29.xml" Type="http://schemas.openxmlformats.org/officeDocument/2006/relationships/tags"/><Relationship Id="rId3" Target="../tags/tag30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31.xml" Type="http://schemas.openxmlformats.org/officeDocument/2006/relationships/tags"/><Relationship Id="rId2" Target="../tags/tag32.xml" Type="http://schemas.openxmlformats.org/officeDocument/2006/relationships/tags"/><Relationship Id="rId3" Target="../tags/tag33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tags/tag34.xml" Type="http://schemas.openxmlformats.org/officeDocument/2006/relationships/tags"/><Relationship Id="rId2" Target="../tags/tag35.xml" Type="http://schemas.openxmlformats.org/officeDocument/2006/relationships/tags"/><Relationship Id="rId3" Target="../tags/tag36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tags/tag37.xml" Type="http://schemas.openxmlformats.org/officeDocument/2006/relationships/tags"/><Relationship Id="rId2" Target="../tags/tag38.xml" Type="http://schemas.openxmlformats.org/officeDocument/2006/relationships/tags"/><Relationship Id="rId3" Target="../tags/tag39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tags/tag40.xml" Type="http://schemas.openxmlformats.org/officeDocument/2006/relationships/tags"/><Relationship Id="rId2" Target="../tags/tag41.xml" Type="http://schemas.openxmlformats.org/officeDocument/2006/relationships/tags"/><Relationship Id="rId3" Target="../tags/tag42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tags/tag43.xml" Type="http://schemas.openxmlformats.org/officeDocument/2006/relationships/tags"/><Relationship Id="rId2" Target="../tags/tag44.xml" Type="http://schemas.openxmlformats.org/officeDocument/2006/relationships/tags"/><Relationship Id="rId3" Target="../tags/tag45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4.xml" Type="http://schemas.openxmlformats.org/officeDocument/2006/relationships/tags"/><Relationship Id="rId2" Target="../tags/tag5.xml" Type="http://schemas.openxmlformats.org/officeDocument/2006/relationships/tags"/><Relationship Id="rId3" Target="../tags/tag6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7.xml" Type="http://schemas.openxmlformats.org/officeDocument/2006/relationships/tags"/><Relationship Id="rId2" Target="../tags/tag8.xml" Type="http://schemas.openxmlformats.org/officeDocument/2006/relationships/tags"/><Relationship Id="rId3" Target="../tags/tag9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10.xml" Type="http://schemas.openxmlformats.org/officeDocument/2006/relationships/tags"/><Relationship Id="rId2" Target="../tags/tag11.xml" Type="http://schemas.openxmlformats.org/officeDocument/2006/relationships/tags"/><Relationship Id="rId3" Target="../tags/tag12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tags/tag14.xml" Type="http://schemas.openxmlformats.org/officeDocument/2006/relationships/tags"/><Relationship Id="rId3" Target="../tags/tag15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16.xml" Type="http://schemas.openxmlformats.org/officeDocument/2006/relationships/tags"/><Relationship Id="rId2" Target="../tags/tag17.xml" Type="http://schemas.openxmlformats.org/officeDocument/2006/relationships/tags"/><Relationship Id="rId3" Target="../tags/tag18.xml" Type="http://schemas.openxmlformats.org/officeDocument/2006/relationships/tags"/><Relationship Id="rId4" Target="http://www.1ppt.com/hangye/" TargetMode="External" Type="http://schemas.openxmlformats.org/officeDocument/2006/relationships/hyperlink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19.xml" Type="http://schemas.openxmlformats.org/officeDocument/2006/relationships/tags"/><Relationship Id="rId2" Target="../tags/tag20.xml" Type="http://schemas.openxmlformats.org/officeDocument/2006/relationships/tags"/><Relationship Id="rId3" Target="../tags/tag21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22.xml" Type="http://schemas.openxmlformats.org/officeDocument/2006/relationships/tags"/><Relationship Id="rId2" Target="../tags/tag23.xml" Type="http://schemas.openxmlformats.org/officeDocument/2006/relationships/tags"/><Relationship Id="rId3" Target="../tags/tag24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25.xml" Type="http://schemas.openxmlformats.org/officeDocument/2006/relationships/tags"/><Relationship Id="rId2" Target="../tags/tag26.xml" Type="http://schemas.openxmlformats.org/officeDocument/2006/relationships/tags"/><Relationship Id="rId3" Target="../tags/tag27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588281"/>
            <a:ext cx="10852237" cy="899167"/>
          </a:xfrm>
        </p:spPr>
        <p:txBody>
          <a:bodyPr rIns="25400" anchor="t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82" y="3566160"/>
            <a:ext cx="10852237" cy="950984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0CB0707-9194-4478-A05C-BB0B880492A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667995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CAF4F38-4534-4146-AEAD-B2506B3A3DF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99686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0ED6896-75A7-471B-B5ED-7391E9323CC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4809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2588281"/>
            <a:ext cx="10852237" cy="899167"/>
          </a:xfrm>
        </p:spPr>
        <p:txBody>
          <a:bodyPr rIns="25400" rtlCol="0" anchor="t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9F6A141-A509-4C35-AC0B-E9CA01D2986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42507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D578DF8-90BF-4587-B19A-32971735756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424018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0ED6896-75A7-471B-B5ED-7391E9323CC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153836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2588281"/>
            <a:ext cx="10852237" cy="899167"/>
          </a:xfrm>
        </p:spPr>
        <p:txBody>
          <a:bodyPr rIns="25400" rtlCol="0" anchor="t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9F6A141-A509-4C35-AC0B-E9CA01D2986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584552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2022/3/11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val="323771160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2022/3/11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val="33678713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987458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07362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96000"/>
            <a:ext cx="10852237" cy="5041355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8A9A98E-2A74-41F0-B50E-F32AB63ACB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947335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9558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529366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895331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104763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398705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352005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247044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0671015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774349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090599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rIns="63500" anchor="t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89F5C8D-B604-435D-9D69-BB86992FA9E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850604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C90C979-42E7-4B87-8296-338BE2DE32B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815423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1296000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296000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F8DF2D-3BF9-4D06-B883-3AAE8D68FFC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044996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1296000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296000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F8DF2D-3BF9-4D06-B883-3AAE8D68FFC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7804" y="67211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black"/>
                </a:solidFill>
                <a:latin typeface="微软雅黑" panose="020b0503020204020204" pitchFamily="34" charset="-122"/>
                <a:hlinkClick r:id="rId4"/>
              </a:rPr>
              <a:t>行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hlinkClick r:id="rId4"/>
              </a:rPr>
              <a:t>业</a:t>
            </a:r>
            <a:r>
              <a:rPr lang="en-US" altLang="zh-CN" sz="100" smtClean="0">
                <a:solidFill>
                  <a:prstClr val="black"/>
                </a:solidFill>
                <a:latin typeface="微软雅黑" panose="020b0503020204020204" pitchFamily="34" charset="-122"/>
                <a:hlinkClick r:id="rId4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hlinkClick r:id="rId4"/>
              </a:rPr>
              <a:t>模板</a:t>
            </a:r>
            <a:r>
              <a:rPr lang="en-US" altLang="zh-CN" sz="10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val="22477295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F5AA2F2-E7AD-4FE0-A66E-F47758739AC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657315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4B5F25-7755-4B90-9406-7966727EE4F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68784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D578DF8-90BF-4587-B19A-32971735756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623972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ags/tag46.xml" Type="http://schemas.openxmlformats.org/officeDocument/2006/relationships/tags"/><Relationship Id="rId17" Target="../tags/tag47.xml" Type="http://schemas.openxmlformats.org/officeDocument/2006/relationships/tags"/><Relationship Id="rId18" Target="../tags/tag48.xml" Type="http://schemas.openxmlformats.org/officeDocument/2006/relationships/tags"/><Relationship Id="rId19" Target="../tags/tag49.xml" Type="http://schemas.openxmlformats.org/officeDocument/2006/relationships/tags"/><Relationship Id="rId2" Target="../slideLayouts/slideLayout2.xml" Type="http://schemas.openxmlformats.org/officeDocument/2006/relationships/slideLayout"/><Relationship Id="rId20" Target="../tags/tag50.xml" Type="http://schemas.openxmlformats.org/officeDocument/2006/relationships/tags"/><Relationship Id="rId21" Target="../tags/tag51.xml" Type="http://schemas.openxmlformats.org/officeDocument/2006/relationships/tags"/><Relationship Id="rId22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10" Target="../slideLayouts/slideLayout28.xml" Type="http://schemas.openxmlformats.org/officeDocument/2006/relationships/slideLayout"/><Relationship Id="rId11" Target="../slideLayouts/slideLayout29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0.xml" Type="http://schemas.openxmlformats.org/officeDocument/2006/relationships/slideLayout"/><Relationship Id="rId3" Target="../slideLayouts/slideLayout21.xml" Type="http://schemas.openxmlformats.org/officeDocument/2006/relationships/slideLayout"/><Relationship Id="rId4" Target="../slideLayouts/slideLayout22.xml" Type="http://schemas.openxmlformats.org/officeDocument/2006/relationships/slideLayout"/><Relationship Id="rId5" Target="../slideLayouts/slideLayout23.xml" Type="http://schemas.openxmlformats.org/officeDocument/2006/relationships/slideLayout"/><Relationship Id="rId6" Target="../slideLayouts/slideLayout24.xml" Type="http://schemas.openxmlformats.org/officeDocument/2006/relationships/slideLayout"/><Relationship Id="rId7" Target="../slideLayouts/slideLayout25.xml" Type="http://schemas.openxmlformats.org/officeDocument/2006/relationships/slideLayout"/><Relationship Id="rId8" Target="../slideLayouts/slideLayout26.xml" Type="http://schemas.openxmlformats.org/officeDocument/2006/relationships/slideLayout"/><Relationship Id="rId9" Target="../slideLayouts/slideLayout2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6"/>
            </p:custDataLst>
          </p:nvPr>
        </p:nvSpPr>
        <p:spPr bwMode="auto">
          <a:xfrm>
            <a:off x="669925" y="431800"/>
            <a:ext cx="1085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  <p:custDataLst>
              <p:tags r:id="rId17"/>
            </p:custDataLst>
          </p:nvPr>
        </p:nvSpPr>
        <p:spPr bwMode="auto">
          <a:xfrm>
            <a:off x="669925" y="1295400"/>
            <a:ext cx="108521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09DE762-508A-4061-90DF-6ADB662E17F4}" type="slidenum">
              <a:rPr lang="zh-CN" altLang="en-US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84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80" r:id="rId13"/>
    <p:sldLayoutId id="2147483682" r:id="rId14"/>
    <p:sldLayoutId id="2147483683" r:id="rId15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293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2022/3/11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61553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tags/tag52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png" Type="http://schemas.openxmlformats.org/officeDocument/2006/relationships/image"/><Relationship Id="rId4" Target="../tags/tag59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tags/tag60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1.png" Type="http://schemas.openxmlformats.org/officeDocument/2006/relationships/image"/><Relationship Id="rId6" Target="../tags/tag61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2.png" Type="http://schemas.openxmlformats.org/officeDocument/2006/relationships/image"/><Relationship Id="rId6" Target="../tags/tag62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3.png" Type="http://schemas.openxmlformats.org/officeDocument/2006/relationships/image"/><Relationship Id="rId6" Target="../tags/tag63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tags/tag53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4.png" Type="http://schemas.openxmlformats.org/officeDocument/2006/relationships/image"/><Relationship Id="rId6" Target="../tags/tag64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.png" Type="http://schemas.openxmlformats.org/officeDocument/2006/relationships/image"/><Relationship Id="rId4" Target="../tags/tag65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tags/tag66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45.png" Type="http://schemas.openxmlformats.org/officeDocument/2006/relationships/image"/><Relationship Id="rId4" Target="../tags/tag67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tags/tag68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tags/tag5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tags/tag55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Relationship Id="rId4" Target="../tags/tag56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../tags/tag57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Relationship Id="rId4" Target="../tags/tag58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0" name="文本框 2"/>
          <p:cNvSpPr txBox="1">
            <a:spLocks noChangeArrowheads="1"/>
          </p:cNvSpPr>
          <p:nvPr/>
        </p:nvSpPr>
        <p:spPr bwMode="auto">
          <a:xfrm>
            <a:off x="3306763" y="2319338"/>
            <a:ext cx="542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2400">
                <a:solidFill>
                  <a:srgbClr val="F2AA27"/>
                </a:solidFill>
                <a:latin typeface="+mn-lt"/>
                <a:ea typeface="+mn-ea"/>
                <a:cs typeface="+mn-ea"/>
                <a:sym typeface="+mn-lt"/>
              </a:rPr>
              <a:t>时间：20XX年XX月 汇报人：×××</a:t>
            </a:r>
          </a:p>
        </p:txBody>
      </p:sp>
      <p:pic>
        <p:nvPicPr>
          <p:cNvPr descr="小动物4" id="5123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06550" y="2786063"/>
            <a:ext cx="89789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51miz-E265670-C5F078E9" id="5124" name="图片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0725" y="-320675"/>
            <a:ext cx="10750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803275" y="933450"/>
            <a:ext cx="10585450" cy="1554480"/>
            <a:chOff x="1394" y="1830"/>
            <a:chExt cx="16672" cy="2448"/>
          </a:xfrm>
        </p:grpSpPr>
        <p:sp>
          <p:nvSpPr>
            <p:cNvPr id="5126" name="文本框 2"/>
            <p:cNvSpPr txBox="1">
              <a:spLocks noChangeArrowheads="1"/>
            </p:cNvSpPr>
            <p:nvPr/>
          </p:nvSpPr>
          <p:spPr bwMode="auto">
            <a:xfrm>
              <a:off x="5565" y="1830"/>
              <a:ext cx="833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9600">
                  <a:solidFill>
                    <a:srgbClr val="F2AA27"/>
                  </a:solidFill>
                  <a:latin typeface="+mn-lt"/>
                  <a:ea typeface="+mn-ea"/>
                  <a:cs typeface="+mn-ea"/>
                  <a:sym typeface="+mn-lt"/>
                </a:rPr>
                <a:t>认识动物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394" y="3065"/>
              <a:ext cx="4020" cy="0"/>
            </a:xfrm>
            <a:prstGeom prst="line">
              <a:avLst/>
            </a:prstGeom>
            <a:ln w="57150">
              <a:solidFill>
                <a:srgbClr val="F2AA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4046" y="3065"/>
              <a:ext cx="4020" cy="0"/>
            </a:xfrm>
            <a:prstGeom prst="line">
              <a:avLst/>
            </a:prstGeom>
            <a:ln w="57150">
              <a:solidFill>
                <a:srgbClr val="F2AA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5"/>
    </p:custData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0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20483" name="组合 8"/>
          <p:cNvGrpSpPr/>
          <p:nvPr/>
        </p:nvGrpSpPr>
        <p:grpSpPr>
          <a:xfrm>
            <a:off x="1584325" y="3262313"/>
            <a:ext cx="9086850" cy="1920875"/>
            <a:chOff x="2494" y="5916"/>
            <a:chExt cx="14312" cy="3026"/>
          </a:xfrm>
        </p:grpSpPr>
        <p:sp>
          <p:nvSpPr>
            <p:cNvPr id="2" name="椭圆 1"/>
            <p:cNvSpPr/>
            <p:nvPr/>
          </p:nvSpPr>
          <p:spPr>
            <a:xfrm>
              <a:off x="2494" y="5916"/>
              <a:ext cx="3027" cy="3027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256" y="5916"/>
              <a:ext cx="3027" cy="3027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3781" y="5916"/>
              <a:ext cx="3025" cy="3026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0018" y="5916"/>
              <a:ext cx="3027" cy="3027"/>
            </a:xfrm>
            <a:prstGeom prst="ellipse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</p:grpSp>
      <p:grpSp>
        <p:nvGrpSpPr>
          <p:cNvPr id="20488" name="组合 9"/>
          <p:cNvGrpSpPr/>
          <p:nvPr/>
        </p:nvGrpSpPr>
        <p:grpSpPr>
          <a:xfrm>
            <a:off x="1905000" y="2490788"/>
            <a:ext cx="8445500" cy="517525"/>
            <a:chOff x="2999" y="4378"/>
            <a:chExt cx="13302" cy="814"/>
          </a:xfrm>
        </p:grpSpPr>
        <p:sp>
          <p:nvSpPr>
            <p:cNvPr id="7" name="圆角矩形 6"/>
            <p:cNvSpPr/>
            <p:nvPr/>
          </p:nvSpPr>
          <p:spPr>
            <a:xfrm>
              <a:off x="2999" y="437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熊猫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762" y="437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老虎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0523" y="437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狮子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286" y="437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豹子</a:t>
              </a:r>
            </a:p>
          </p:txBody>
        </p:sp>
      </p:grpSp>
      <p:sp>
        <p:nvSpPr>
          <p:cNvPr id="20493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pic>
        <p:nvPicPr>
          <p:cNvPr descr="51miz-E1107631-768C125A" id="20494" name="图片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6502" t="36806"/>
          <a:stretch>
            <a:fillRect/>
          </a:stretch>
        </p:blipFill>
        <p:spPr bwMode="auto">
          <a:xfrm>
            <a:off x="958850" y="4946650"/>
            <a:ext cx="10274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 spd="slow"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21507" name="组合 10"/>
          <p:cNvGrpSpPr/>
          <p:nvPr/>
        </p:nvGrpSpPr>
        <p:grpSpPr>
          <a:xfrm>
            <a:off x="1584325" y="3262313"/>
            <a:ext cx="9086850" cy="1920875"/>
            <a:chOff x="2494" y="5916"/>
            <a:chExt cx="14312" cy="3026"/>
          </a:xfrm>
        </p:grpSpPr>
        <p:sp>
          <p:nvSpPr>
            <p:cNvPr id="2" name="椭圆 1"/>
            <p:cNvSpPr/>
            <p:nvPr/>
          </p:nvSpPr>
          <p:spPr>
            <a:xfrm>
              <a:off x="2494" y="5916"/>
              <a:ext cx="3027" cy="3027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256" y="5916"/>
              <a:ext cx="3027" cy="3027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3781" y="5916"/>
              <a:ext cx="3025" cy="3026"/>
            </a:xfrm>
            <a:prstGeom prst="ellipse">
              <a:avLst/>
            </a:prstGeom>
            <a:blipFill dpi="0" rotWithShape="1">
              <a:blip r:embed="rId4"/>
              <a:tile algn="tl" flip="none" sx="75000" sy="75000" tx="-273050" ty="-88900"/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0018" y="5916"/>
              <a:ext cx="3027" cy="3027"/>
            </a:xfrm>
            <a:prstGeom prst="ellipse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</p:grpSp>
      <p:grpSp>
        <p:nvGrpSpPr>
          <p:cNvPr id="21512" name="组合 9"/>
          <p:cNvGrpSpPr/>
          <p:nvPr/>
        </p:nvGrpSpPr>
        <p:grpSpPr>
          <a:xfrm>
            <a:off x="1905000" y="2490788"/>
            <a:ext cx="8445500" cy="517525"/>
            <a:chOff x="2999" y="4242"/>
            <a:chExt cx="13302" cy="814"/>
          </a:xfrm>
        </p:grpSpPr>
        <p:sp>
          <p:nvSpPr>
            <p:cNvPr id="7" name="圆角矩形 6"/>
            <p:cNvSpPr/>
            <p:nvPr/>
          </p:nvSpPr>
          <p:spPr>
            <a:xfrm>
              <a:off x="2999" y="4242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河马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762" y="4242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犀牛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0523" y="4242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骆驼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286" y="4242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长颈鹿</a:t>
              </a:r>
            </a:p>
          </p:txBody>
        </p:sp>
      </p:grpSp>
      <p:sp>
        <p:nvSpPr>
          <p:cNvPr id="21517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pic>
        <p:nvPicPr>
          <p:cNvPr descr="51miz-E1107631-768C125A" id="21518" name="图片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6502" t="36806"/>
          <a:stretch>
            <a:fillRect/>
          </a:stretch>
        </p:blipFill>
        <p:spPr bwMode="auto">
          <a:xfrm>
            <a:off x="958850" y="4946650"/>
            <a:ext cx="10274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 spd="slow"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83690" y="3261600"/>
            <a:ext cx="9088120" cy="1921510"/>
            <a:chOff x="2494" y="5916"/>
            <a:chExt cx="14312" cy="3026"/>
          </a:xfrm>
        </p:grpSpPr>
        <p:sp>
          <p:nvSpPr>
            <p:cNvPr id="2" name="椭圆 1"/>
            <p:cNvSpPr/>
            <p:nvPr/>
          </p:nvSpPr>
          <p:spPr>
            <a:xfrm>
              <a:off x="2494" y="5916"/>
              <a:ext cx="3027" cy="3027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256" y="5916"/>
              <a:ext cx="3027" cy="3027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3780" y="5916"/>
              <a:ext cx="3027" cy="3027"/>
            </a:xfrm>
            <a:prstGeom prst="ellipse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0018" y="5916"/>
              <a:ext cx="3027" cy="3027"/>
            </a:xfrm>
            <a:prstGeom prst="ellipse">
              <a:avLst/>
            </a:pr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</p:grpSp>
      <p:grpSp>
        <p:nvGrpSpPr>
          <p:cNvPr id="22532" name="组合 9"/>
          <p:cNvGrpSpPr/>
          <p:nvPr/>
        </p:nvGrpSpPr>
        <p:grpSpPr>
          <a:xfrm>
            <a:off x="1905000" y="2490788"/>
            <a:ext cx="8445500" cy="517525"/>
            <a:chOff x="2999" y="4378"/>
            <a:chExt cx="13302" cy="814"/>
          </a:xfrm>
        </p:grpSpPr>
        <p:sp>
          <p:nvSpPr>
            <p:cNvPr id="7" name="圆角矩形 6"/>
            <p:cNvSpPr/>
            <p:nvPr/>
          </p:nvSpPr>
          <p:spPr>
            <a:xfrm>
              <a:off x="2999" y="437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羚羊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762" y="437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猴子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0523" y="437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食蚁兽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286" y="437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棕熊</a:t>
              </a:r>
            </a:p>
          </p:txBody>
        </p:sp>
      </p:grpSp>
      <p:sp>
        <p:nvSpPr>
          <p:cNvPr id="22537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pic>
        <p:nvPicPr>
          <p:cNvPr descr="51miz-E1107631-768C125A" id="22538" name="图片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36502" t="36806"/>
          <a:stretch>
            <a:fillRect/>
          </a:stretch>
        </p:blipFill>
        <p:spPr bwMode="auto">
          <a:xfrm>
            <a:off x="958850" y="4946650"/>
            <a:ext cx="10274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 spd="slow"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83690" y="3261600"/>
            <a:ext cx="9088120" cy="1921510"/>
            <a:chOff x="2494" y="5916"/>
            <a:chExt cx="14312" cy="3026"/>
          </a:xfrm>
        </p:grpSpPr>
        <p:sp>
          <p:nvSpPr>
            <p:cNvPr id="2" name="椭圆 1"/>
            <p:cNvSpPr/>
            <p:nvPr/>
          </p:nvSpPr>
          <p:spPr>
            <a:xfrm>
              <a:off x="2494" y="5916"/>
              <a:ext cx="3027" cy="3027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256" y="5916"/>
              <a:ext cx="3027" cy="3027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charset="0" typeface="Open Sans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3780" y="5916"/>
              <a:ext cx="3027" cy="3027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0018" y="5916"/>
              <a:ext cx="3027" cy="3027"/>
            </a:xfrm>
            <a:prstGeom prst="ellipse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</p:grpSp>
      <p:grpSp>
        <p:nvGrpSpPr>
          <p:cNvPr id="23556" name="组合 8"/>
          <p:cNvGrpSpPr/>
          <p:nvPr/>
        </p:nvGrpSpPr>
        <p:grpSpPr>
          <a:xfrm>
            <a:off x="1905000" y="2490788"/>
            <a:ext cx="8447088" cy="517525"/>
            <a:chOff x="3000" y="4698"/>
            <a:chExt cx="13302" cy="814"/>
          </a:xfrm>
        </p:grpSpPr>
        <p:sp>
          <p:nvSpPr>
            <p:cNvPr id="7" name="圆角矩形 6"/>
            <p:cNvSpPr/>
            <p:nvPr/>
          </p:nvSpPr>
          <p:spPr>
            <a:xfrm>
              <a:off x="3000" y="469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海豚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762" y="469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北极熊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0525" y="469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虎鲸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287" y="4698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海鸥</a:t>
              </a:r>
            </a:p>
          </p:txBody>
        </p:sp>
      </p:grpSp>
      <p:sp>
        <p:nvSpPr>
          <p:cNvPr id="23561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pic>
        <p:nvPicPr>
          <p:cNvPr descr="51miz-E1107631-768C125A" id="23562" name="图片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6502" t="36806"/>
          <a:stretch>
            <a:fillRect/>
          </a:stretch>
        </p:blipFill>
        <p:spPr bwMode="auto">
          <a:xfrm>
            <a:off x="958850" y="4946650"/>
            <a:ext cx="10274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 spd="slow"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24579" name="组合 10"/>
          <p:cNvGrpSpPr/>
          <p:nvPr/>
        </p:nvGrpSpPr>
        <p:grpSpPr>
          <a:xfrm>
            <a:off x="1905000" y="2490788"/>
            <a:ext cx="8383588" cy="517525"/>
            <a:chOff x="3000" y="3883"/>
            <a:chExt cx="13203" cy="814"/>
          </a:xfrm>
        </p:grpSpPr>
        <p:sp>
          <p:nvSpPr>
            <p:cNvPr id="7" name="圆角矩形 6"/>
            <p:cNvSpPr/>
            <p:nvPr/>
          </p:nvSpPr>
          <p:spPr>
            <a:xfrm>
              <a:off x="3000" y="388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企鹅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728" y="3883"/>
              <a:ext cx="2018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海狮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0458" y="388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狐狸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185" y="3883"/>
              <a:ext cx="2018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海牛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83690" y="3261600"/>
            <a:ext cx="9025255" cy="1921510"/>
            <a:chOff x="2494" y="5619"/>
            <a:chExt cx="14213" cy="3026"/>
          </a:xfrm>
        </p:grpSpPr>
        <p:sp>
          <p:nvSpPr>
            <p:cNvPr id="2" name="椭圆 1"/>
            <p:cNvSpPr/>
            <p:nvPr/>
          </p:nvSpPr>
          <p:spPr>
            <a:xfrm>
              <a:off x="2494" y="5619"/>
              <a:ext cx="3027" cy="3027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223" y="5619"/>
              <a:ext cx="3027" cy="3027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3681" y="5619"/>
              <a:ext cx="3027" cy="3027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52" y="5619"/>
              <a:ext cx="3027" cy="3027"/>
            </a:xfrm>
            <a:prstGeom prst="ellipse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</p:grpSp>
      <p:sp>
        <p:nvSpPr>
          <p:cNvPr id="24585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pic>
        <p:nvPicPr>
          <p:cNvPr descr="51miz-E1107631-768C125A" id="24586" name="图片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6502" t="36806"/>
          <a:stretch>
            <a:fillRect/>
          </a:stretch>
        </p:blipFill>
        <p:spPr bwMode="auto">
          <a:xfrm>
            <a:off x="958850" y="4946650"/>
            <a:ext cx="10274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 spd="slow"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文本框 11"/>
          <p:cNvSpPr txBox="1">
            <a:spLocks noChangeArrowheads="1"/>
          </p:cNvSpPr>
          <p:nvPr/>
        </p:nvSpPr>
        <p:spPr bwMode="auto">
          <a:xfrm>
            <a:off x="3287713" y="2768600"/>
            <a:ext cx="561657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80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猜猜小动物</a:t>
            </a: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sp>
        <p:nvSpPr>
          <p:cNvPr id="27651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猜猜小动物</a:t>
            </a:r>
          </a:p>
        </p:txBody>
      </p:sp>
      <p:pic>
        <p:nvPicPr>
          <p:cNvPr descr="51miz-E745638-31FBB642" id="27652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985" l="8627" r="1472" t="23990"/>
          <a:stretch>
            <a:fillRect/>
          </a:stretch>
        </p:blipFill>
        <p:spPr bwMode="auto">
          <a:xfrm>
            <a:off x="939800" y="1466850"/>
            <a:ext cx="54260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6"/>
          <p:cNvSpPr txBox="1">
            <a:spLocks noChangeArrowheads="1"/>
          </p:cNvSpPr>
          <p:nvPr/>
        </p:nvSpPr>
        <p:spPr bwMode="auto">
          <a:xfrm>
            <a:off x="2224088" y="3014663"/>
            <a:ext cx="28575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有一种小动物耳朵长长的是什么呢？</a:t>
            </a:r>
          </a:p>
        </p:txBody>
      </p:sp>
      <p:grpSp>
        <p:nvGrpSpPr>
          <p:cNvPr id="27654" name="组合 13"/>
          <p:cNvGrpSpPr/>
          <p:nvPr/>
        </p:nvGrpSpPr>
        <p:grpSpPr>
          <a:xfrm>
            <a:off x="7996238" y="5295900"/>
            <a:ext cx="1978025" cy="755650"/>
            <a:chOff x="12512" y="6939"/>
            <a:chExt cx="3116" cy="1192"/>
          </a:xfrm>
        </p:grpSpPr>
        <p:pic>
          <p:nvPicPr>
            <p:cNvPr descr="儿童名牌1" id="27655" name="图片 1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512" y="6939"/>
              <a:ext cx="3116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文本框 12"/>
            <p:cNvSpPr txBox="1">
              <a:spLocks noChangeArrowheads="1"/>
            </p:cNvSpPr>
            <p:nvPr/>
          </p:nvSpPr>
          <p:spPr bwMode="auto">
            <a:xfrm>
              <a:off x="12730" y="7245"/>
              <a:ext cx="267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>
                  <a:latin typeface="+mn-lt"/>
                  <a:ea typeface="+mn-ea"/>
                  <a:cs typeface="+mn-ea"/>
                  <a:sym typeface="+mn-lt"/>
                </a:rPr>
                <a:t>谜底：兔子</a:t>
              </a:r>
            </a:p>
          </p:txBody>
        </p:sp>
      </p:grpSp>
      <p:pic>
        <p:nvPicPr>
          <p:cNvPr descr="51miz-E1134290-8DBAC005" id="27657" name="图片 1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42150" y="150495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6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29699" name="组合 3"/>
          <p:cNvGrpSpPr/>
          <p:nvPr/>
        </p:nvGrpSpPr>
        <p:grpSpPr>
          <a:xfrm>
            <a:off x="939800" y="1466850"/>
            <a:ext cx="5426075" cy="3924300"/>
            <a:chOff x="1481" y="2619"/>
            <a:chExt cx="8544" cy="6180"/>
          </a:xfrm>
        </p:grpSpPr>
        <p:pic>
          <p:nvPicPr>
            <p:cNvPr descr="51miz-E745638-31FBB642" id="29700" name="图片 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0985" l="8627" r="1472" t="23990"/>
            <a:stretch>
              <a:fillRect/>
            </a:stretch>
          </p:blipFill>
          <p:spPr bwMode="auto">
            <a:xfrm>
              <a:off x="1481" y="2619"/>
              <a:ext cx="8544" cy="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文本框 6"/>
            <p:cNvSpPr txBox="1">
              <a:spLocks noChangeArrowheads="1"/>
            </p:cNvSpPr>
            <p:nvPr/>
          </p:nvSpPr>
          <p:spPr bwMode="auto">
            <a:xfrm>
              <a:off x="3503" y="4765"/>
              <a:ext cx="45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耳朵像蒲扇，身子像小山，鼻子长又长，帮人把活干。</a:t>
              </a:r>
            </a:p>
          </p:txBody>
        </p:sp>
      </p:grpSp>
      <p:grpSp>
        <p:nvGrpSpPr>
          <p:cNvPr id="29702" name="组合 4"/>
          <p:cNvGrpSpPr/>
          <p:nvPr/>
        </p:nvGrpSpPr>
        <p:grpSpPr>
          <a:xfrm>
            <a:off x="7996238" y="5295900"/>
            <a:ext cx="1978025" cy="757238"/>
            <a:chOff x="12512" y="6939"/>
            <a:chExt cx="3116" cy="1193"/>
          </a:xfrm>
        </p:grpSpPr>
        <p:pic>
          <p:nvPicPr>
            <p:cNvPr descr="儿童名牌1" id="29703" name="图片 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512" y="6939"/>
              <a:ext cx="3116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文本框 14"/>
            <p:cNvSpPr txBox="1">
              <a:spLocks noChangeArrowheads="1"/>
            </p:cNvSpPr>
            <p:nvPr/>
          </p:nvSpPr>
          <p:spPr bwMode="auto">
            <a:xfrm>
              <a:off x="12731" y="7246"/>
              <a:ext cx="267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>
                  <a:latin typeface="+mn-lt"/>
                  <a:ea typeface="+mn-ea"/>
                  <a:cs typeface="+mn-ea"/>
                  <a:sym typeface="+mn-lt"/>
                </a:rPr>
                <a:t>谜底：大象</a:t>
              </a:r>
            </a:p>
          </p:txBody>
        </p:sp>
      </p:grpSp>
      <p:pic>
        <p:nvPicPr>
          <p:cNvPr descr="51miz-E789175-B88735DD" id="29705" name="图片 1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16700" y="654050"/>
            <a:ext cx="47371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猜猜小动物</a:t>
            </a: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31747" name="组合 3"/>
          <p:cNvGrpSpPr/>
          <p:nvPr/>
        </p:nvGrpSpPr>
        <p:grpSpPr>
          <a:xfrm>
            <a:off x="939800" y="1466850"/>
            <a:ext cx="5426075" cy="3924300"/>
            <a:chOff x="1481" y="2910"/>
            <a:chExt cx="8544" cy="6180"/>
          </a:xfrm>
        </p:grpSpPr>
        <p:pic>
          <p:nvPicPr>
            <p:cNvPr descr="51miz-E745638-31FBB642" id="31748" name="图片 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0985" l="8627" r="1472" t="23990"/>
            <a:stretch>
              <a:fillRect/>
            </a:stretch>
          </p:blipFill>
          <p:spPr bwMode="auto">
            <a:xfrm>
              <a:off x="1481" y="2910"/>
              <a:ext cx="8544" cy="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文本框 6"/>
            <p:cNvSpPr txBox="1">
              <a:spLocks noChangeArrowheads="1"/>
            </p:cNvSpPr>
            <p:nvPr/>
          </p:nvSpPr>
          <p:spPr bwMode="auto">
            <a:xfrm>
              <a:off x="3503" y="4765"/>
              <a:ext cx="450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八只脚，抬面鼓，两把舞刀鼓前舞，生来横行又霸道，嘴里常把泡沫吐。</a:t>
              </a:r>
            </a:p>
          </p:txBody>
        </p:sp>
      </p:grpSp>
      <p:grpSp>
        <p:nvGrpSpPr>
          <p:cNvPr id="31750" name="组合 4"/>
          <p:cNvGrpSpPr/>
          <p:nvPr/>
        </p:nvGrpSpPr>
        <p:grpSpPr>
          <a:xfrm>
            <a:off x="7996238" y="5295900"/>
            <a:ext cx="1978025" cy="757238"/>
            <a:chOff x="12512" y="6939"/>
            <a:chExt cx="3116" cy="1193"/>
          </a:xfrm>
        </p:grpSpPr>
        <p:pic>
          <p:nvPicPr>
            <p:cNvPr descr="儿童名牌1" id="31751" name="图片 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512" y="6939"/>
              <a:ext cx="3116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文本框 14"/>
            <p:cNvSpPr txBox="1">
              <a:spLocks noChangeArrowheads="1"/>
            </p:cNvSpPr>
            <p:nvPr/>
          </p:nvSpPr>
          <p:spPr bwMode="auto">
            <a:xfrm>
              <a:off x="12731" y="7246"/>
              <a:ext cx="267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>
                  <a:latin typeface="+mn-lt"/>
                  <a:ea typeface="+mn-ea"/>
                  <a:cs typeface="+mn-ea"/>
                  <a:sym typeface="+mn-lt"/>
                </a:rPr>
                <a:t>谜底：螃蟹</a:t>
              </a:r>
            </a:p>
          </p:txBody>
        </p:sp>
      </p:grpSp>
      <p:pic>
        <p:nvPicPr>
          <p:cNvPr descr="51miz-E763070-C55766E7" id="31753" name="图片 1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61175" y="146685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猜猜小动物</a:t>
            </a: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33795" name="组合 3"/>
          <p:cNvGrpSpPr/>
          <p:nvPr/>
        </p:nvGrpSpPr>
        <p:grpSpPr>
          <a:xfrm>
            <a:off x="939800" y="1466850"/>
            <a:ext cx="5426075" cy="3924300"/>
            <a:chOff x="1481" y="2619"/>
            <a:chExt cx="8544" cy="6180"/>
          </a:xfrm>
        </p:grpSpPr>
        <p:pic>
          <p:nvPicPr>
            <p:cNvPr descr="51miz-E745638-31FBB642" id="33796" name="图片 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0985" l="8627" r="1472" t="23990"/>
            <a:stretch>
              <a:fillRect/>
            </a:stretch>
          </p:blipFill>
          <p:spPr bwMode="auto">
            <a:xfrm>
              <a:off x="1481" y="2619"/>
              <a:ext cx="8544" cy="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文本框 6"/>
            <p:cNvSpPr txBox="1">
              <a:spLocks noChangeArrowheads="1"/>
            </p:cNvSpPr>
            <p:nvPr/>
          </p:nvSpPr>
          <p:spPr bwMode="auto">
            <a:xfrm>
              <a:off x="3503" y="4765"/>
              <a:ext cx="45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身披花棉袄，唱歌呱呱叫，田里捉害虫，丰收建功劳。</a:t>
              </a:r>
            </a:p>
          </p:txBody>
        </p:sp>
      </p:grpSp>
      <p:grpSp>
        <p:nvGrpSpPr>
          <p:cNvPr id="33798" name="组合 4"/>
          <p:cNvGrpSpPr/>
          <p:nvPr/>
        </p:nvGrpSpPr>
        <p:grpSpPr>
          <a:xfrm>
            <a:off x="7996238" y="5295900"/>
            <a:ext cx="1978025" cy="757238"/>
            <a:chOff x="12512" y="6939"/>
            <a:chExt cx="3116" cy="1193"/>
          </a:xfrm>
        </p:grpSpPr>
        <p:pic>
          <p:nvPicPr>
            <p:cNvPr descr="儿童名牌1" id="33799" name="图片 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512" y="6939"/>
              <a:ext cx="3116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文本框 14"/>
            <p:cNvSpPr txBox="1">
              <a:spLocks noChangeArrowheads="1"/>
            </p:cNvSpPr>
            <p:nvPr/>
          </p:nvSpPr>
          <p:spPr bwMode="auto">
            <a:xfrm>
              <a:off x="12731" y="7246"/>
              <a:ext cx="267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>
                  <a:latin typeface="+mn-lt"/>
                  <a:ea typeface="+mn-ea"/>
                  <a:cs typeface="+mn-ea"/>
                  <a:sym typeface="+mn-lt"/>
                </a:rPr>
                <a:t>谜底：青蛙</a:t>
              </a:r>
            </a:p>
          </p:txBody>
        </p:sp>
      </p:grpSp>
      <p:pic>
        <p:nvPicPr>
          <p:cNvPr descr="5bc7dcf6_E362170_b599b853" id="33801" name="图片 1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53350" y="1744663"/>
            <a:ext cx="24638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猜猜小动物</a:t>
            </a: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2A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圆角矩形 8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6148" name="组合 1"/>
          <p:cNvGrpSpPr/>
          <p:nvPr/>
        </p:nvGrpSpPr>
        <p:grpSpPr>
          <a:xfrm>
            <a:off x="6927850" y="2457450"/>
            <a:ext cx="3565525" cy="644525"/>
            <a:chOff x="8950" y="2470"/>
            <a:chExt cx="5613" cy="1016"/>
          </a:xfrm>
        </p:grpSpPr>
        <p:sp>
          <p:nvSpPr>
            <p:cNvPr id="7172" name="文本框 6"/>
            <p:cNvSpPr txBox="1">
              <a:spLocks noChangeArrowheads="1"/>
            </p:cNvSpPr>
            <p:nvPr/>
          </p:nvSpPr>
          <p:spPr bwMode="auto">
            <a:xfrm>
              <a:off x="9335" y="2470"/>
              <a:ext cx="5228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360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认识小动物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8950" y="2588"/>
              <a:ext cx="600" cy="778"/>
            </a:xfrm>
            <a:prstGeom prst="roundRect">
              <a:avLst/>
            </a:prstGeom>
            <a:solidFill>
              <a:srgbClr val="F2A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altLang="zh-CN" lang="en-US" noProof="1"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6151" name="组合 2"/>
          <p:cNvGrpSpPr/>
          <p:nvPr/>
        </p:nvGrpSpPr>
        <p:grpSpPr>
          <a:xfrm>
            <a:off x="6927850" y="3540125"/>
            <a:ext cx="3565525" cy="644525"/>
            <a:chOff x="8950" y="4175"/>
            <a:chExt cx="5613" cy="1016"/>
          </a:xfrm>
        </p:grpSpPr>
        <p:sp>
          <p:nvSpPr>
            <p:cNvPr id="7175" name="文本框 8"/>
            <p:cNvSpPr txBox="1">
              <a:spLocks noChangeArrowheads="1"/>
            </p:cNvSpPr>
            <p:nvPr/>
          </p:nvSpPr>
          <p:spPr bwMode="auto">
            <a:xfrm>
              <a:off x="9335" y="4175"/>
              <a:ext cx="5228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360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猜猜小动物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8950" y="4290"/>
              <a:ext cx="600" cy="781"/>
            </a:xfrm>
            <a:prstGeom prst="roundRect">
              <a:avLst/>
            </a:prstGeom>
            <a:solidFill>
              <a:srgbClr val="F2A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altLang="zh-CN" lang="en-US" noProof="1"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6154" name="组合 3"/>
          <p:cNvGrpSpPr/>
          <p:nvPr/>
        </p:nvGrpSpPr>
        <p:grpSpPr>
          <a:xfrm>
            <a:off x="6927850" y="4578350"/>
            <a:ext cx="3565525" cy="644525"/>
            <a:chOff x="8950" y="5810"/>
            <a:chExt cx="5613" cy="1016"/>
          </a:xfrm>
        </p:grpSpPr>
        <p:sp>
          <p:nvSpPr>
            <p:cNvPr id="7178" name="文本框 10"/>
            <p:cNvSpPr txBox="1">
              <a:spLocks noChangeArrowheads="1"/>
            </p:cNvSpPr>
            <p:nvPr/>
          </p:nvSpPr>
          <p:spPr bwMode="auto">
            <a:xfrm>
              <a:off x="9335" y="5810"/>
              <a:ext cx="5228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360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保护小动物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8950" y="5928"/>
              <a:ext cx="600" cy="778"/>
            </a:xfrm>
            <a:prstGeom prst="roundRect">
              <a:avLst/>
            </a:prstGeom>
            <a:solidFill>
              <a:srgbClr val="F2A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altLang="zh-CN" lang="en-US" noProof="1">
                  <a:cs typeface="+mn-ea"/>
                  <a:sym typeface="+mn-lt"/>
                </a:rPr>
                <a:t>3</a:t>
              </a:r>
            </a:p>
          </p:txBody>
        </p:sp>
      </p:grpSp>
      <p:pic>
        <p:nvPicPr>
          <p:cNvPr descr="51miz-E1114909-6582C997" id="7180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5393" r="9807" t="11951"/>
          <a:stretch>
            <a:fillRect/>
          </a:stretch>
        </p:blipFill>
        <p:spPr bwMode="auto">
          <a:xfrm>
            <a:off x="549275" y="1558925"/>
            <a:ext cx="573722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76007" y="754602"/>
            <a:ext cx="18643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FFFFFF"/>
                </a:solidFill>
              </a:rPr>
              <a:t>https://www.youyedoc.com/</a:t>
            </a: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5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pic>
        <p:nvPicPr>
          <p:cNvPr descr="51miz-E745638-31FBB642" id="35843" name="图片 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985" l="8627" r="1472" t="23990"/>
          <a:stretch>
            <a:fillRect/>
          </a:stretch>
        </p:blipFill>
        <p:spPr bwMode="auto">
          <a:xfrm>
            <a:off x="939800" y="1466850"/>
            <a:ext cx="54260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6"/>
          <p:cNvSpPr txBox="1">
            <a:spLocks noChangeArrowheads="1"/>
          </p:cNvSpPr>
          <p:nvPr/>
        </p:nvSpPr>
        <p:spPr bwMode="auto">
          <a:xfrm>
            <a:off x="1830388" y="3014663"/>
            <a:ext cx="36449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年纪并不大，胡子一大把，</a:t>
            </a:r>
          </a:p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不论遇见谁，总是喊妈妈。</a:t>
            </a:r>
          </a:p>
        </p:txBody>
      </p:sp>
      <p:grpSp>
        <p:nvGrpSpPr>
          <p:cNvPr id="35845" name="组合 4"/>
          <p:cNvGrpSpPr/>
          <p:nvPr/>
        </p:nvGrpSpPr>
        <p:grpSpPr>
          <a:xfrm>
            <a:off x="7996238" y="5295900"/>
            <a:ext cx="1978025" cy="757238"/>
            <a:chOff x="12512" y="6939"/>
            <a:chExt cx="3116" cy="1193"/>
          </a:xfrm>
        </p:grpSpPr>
        <p:pic>
          <p:nvPicPr>
            <p:cNvPr descr="儿童名牌1" id="35846" name="图片 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512" y="6939"/>
              <a:ext cx="3116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文本框 14"/>
            <p:cNvSpPr txBox="1">
              <a:spLocks noChangeArrowheads="1"/>
            </p:cNvSpPr>
            <p:nvPr/>
          </p:nvSpPr>
          <p:spPr bwMode="auto">
            <a:xfrm>
              <a:off x="12731" y="7246"/>
              <a:ext cx="267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>
                  <a:latin typeface="+mn-lt"/>
                  <a:ea typeface="+mn-ea"/>
                  <a:cs typeface="+mn-ea"/>
                  <a:sym typeface="+mn-lt"/>
                </a:rPr>
                <a:t>谜底：山羊</a:t>
              </a:r>
            </a:p>
          </p:txBody>
        </p:sp>
      </p:grpSp>
      <p:pic>
        <p:nvPicPr>
          <p:cNvPr descr="51miz-E582804-E5FF5F70" id="35848" name="图片 1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94550" y="1695450"/>
            <a:ext cx="35814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猜猜小动物</a:t>
            </a: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文本框 11"/>
          <p:cNvSpPr txBox="1">
            <a:spLocks noChangeArrowheads="1"/>
          </p:cNvSpPr>
          <p:nvPr/>
        </p:nvSpPr>
        <p:spPr bwMode="auto">
          <a:xfrm>
            <a:off x="3287713" y="2768600"/>
            <a:ext cx="561657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80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保护小动物</a:t>
            </a: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sp>
        <p:nvSpPr>
          <p:cNvPr id="39939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保护小动物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32275" y="2392363"/>
            <a:ext cx="3724275" cy="3217862"/>
            <a:chOff x="6667" y="3866"/>
            <a:chExt cx="5866" cy="5068"/>
          </a:xfrm>
        </p:grpSpPr>
        <p:grpSp>
          <p:nvGrpSpPr>
            <p:cNvPr id="39941" name="组合 1"/>
            <p:cNvGrpSpPr/>
            <p:nvPr/>
          </p:nvGrpSpPr>
          <p:grpSpPr>
            <a:xfrm>
              <a:off x="6667" y="3932"/>
              <a:ext cx="3682" cy="2270"/>
              <a:chOff x="4233069" y="2496322"/>
              <a:chExt cx="2338909" cy="1441591"/>
            </a:xfrm>
          </p:grpSpPr>
          <p:sp>
            <p:nvSpPr>
              <p:cNvPr id="9" name="Freeform 6"/>
              <p:cNvSpPr/>
              <p:nvPr/>
            </p:nvSpPr>
            <p:spPr bwMode="auto">
              <a:xfrm>
                <a:off x="4233069" y="2495691"/>
                <a:ext cx="2339626" cy="1441733"/>
              </a:xfrm>
              <a:custGeom>
                <a:gdLst>
                  <a:gd fmla="*/ 328 w 591" name="T0"/>
                  <a:gd fmla="*/ 111 h 364" name="T1"/>
                  <a:gd fmla="*/ 277 w 591" name="T2"/>
                  <a:gd fmla="*/ 187 h 364" name="T3"/>
                  <a:gd fmla="*/ 423 w 591" name="T4"/>
                  <a:gd fmla="*/ 295 h 364" name="T5"/>
                  <a:gd fmla="*/ 591 w 591" name="T6"/>
                  <a:gd fmla="*/ 351 h 364" name="T7"/>
                  <a:gd fmla="*/ 589 w 591" name="T8"/>
                  <a:gd fmla="*/ 364 h 364" name="T9"/>
                  <a:gd fmla="*/ 381 w 591" name="T10"/>
                  <a:gd fmla="*/ 325 h 364" name="T11"/>
                  <a:gd fmla="*/ 69 w 591" name="T12"/>
                  <a:gd fmla="*/ 131 h 364" name="T13"/>
                  <a:gd fmla="*/ 0 w 591" name="T14"/>
                  <a:gd fmla="*/ 96 h 364" name="T15"/>
                  <a:gd fmla="*/ 140 w 591" name="T16"/>
                  <a:gd fmla="*/ 5 h 364" name="T17"/>
                  <a:gd fmla="*/ 177 w 591" name="T18"/>
                  <a:gd fmla="*/ 9 h 364" name="T19"/>
                  <a:gd fmla="*/ 328 w 591" name="T20"/>
                  <a:gd fmla="*/ 111 h 3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64" w="591">
                    <a:moveTo>
                      <a:pt x="328" y="111"/>
                    </a:moveTo>
                    <a:cubicBezTo>
                      <a:pt x="259" y="119"/>
                      <a:pt x="242" y="150"/>
                      <a:pt x="277" y="187"/>
                    </a:cubicBezTo>
                    <a:cubicBezTo>
                      <a:pt x="319" y="230"/>
                      <a:pt x="370" y="267"/>
                      <a:pt x="423" y="295"/>
                    </a:cubicBezTo>
                    <a:cubicBezTo>
                      <a:pt x="475" y="322"/>
                      <a:pt x="535" y="333"/>
                      <a:pt x="591" y="351"/>
                    </a:cubicBezTo>
                    <a:cubicBezTo>
                      <a:pt x="591" y="355"/>
                      <a:pt x="590" y="360"/>
                      <a:pt x="589" y="364"/>
                    </a:cubicBezTo>
                    <a:cubicBezTo>
                      <a:pt x="520" y="351"/>
                      <a:pt x="449" y="345"/>
                      <a:pt x="381" y="325"/>
                    </a:cubicBezTo>
                    <a:cubicBezTo>
                      <a:pt x="260" y="291"/>
                      <a:pt x="149" y="236"/>
                      <a:pt x="69" y="131"/>
                    </a:cubicBezTo>
                    <a:cubicBezTo>
                      <a:pt x="56" y="115"/>
                      <a:pt x="28" y="110"/>
                      <a:pt x="0" y="96"/>
                    </a:cubicBezTo>
                    <a:cubicBezTo>
                      <a:pt x="47" y="65"/>
                      <a:pt x="93" y="33"/>
                      <a:pt x="140" y="5"/>
                    </a:cubicBezTo>
                    <a:cubicBezTo>
                      <a:pt x="149" y="0"/>
                      <a:pt x="168" y="3"/>
                      <a:pt x="177" y="9"/>
                    </a:cubicBezTo>
                    <a:cubicBezTo>
                      <a:pt x="224" y="39"/>
                      <a:pt x="270" y="71"/>
                      <a:pt x="328" y="111"/>
                    </a:cubicBezTo>
                    <a:close/>
                  </a:path>
                </a:pathLst>
              </a:custGeom>
              <a:solidFill>
                <a:srgbClr val="ED99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altLang="en-US" lang="zh-CN" noProof="1">
                  <a:cs typeface="+mn-ea"/>
                  <a:sym typeface="+mn-lt"/>
                </a:endParaRPr>
              </a:p>
            </p:txBody>
          </p:sp>
          <p:sp>
            <p:nvSpPr>
              <p:cNvPr id="39943" name="文本框 9"/>
              <p:cNvSpPr>
                <a:spLocks noChangeArrowheads="1"/>
              </p:cNvSpPr>
              <p:nvPr/>
            </p:nvSpPr>
            <p:spPr bwMode="auto">
              <a:xfrm>
                <a:off x="4833923" y="2752547"/>
                <a:ext cx="56257" cy="160734"/>
              </a:xfrm>
              <a:custGeom>
                <a:gdLst>
                  <a:gd fmla="*/ 44649 w 56257" name="T0"/>
                  <a:gd fmla="*/ 0 h 160734" name="T1"/>
                  <a:gd fmla="*/ 56257 w 56257" name="T2"/>
                  <a:gd fmla="*/ 0 h 160734" name="T3"/>
                  <a:gd fmla="*/ 56257 w 56257" name="T4"/>
                  <a:gd fmla="*/ 160734 h 160734" name="T5"/>
                  <a:gd fmla="*/ 41077 w 56257" name="T6"/>
                  <a:gd fmla="*/ 160734 h 160734" name="T7"/>
                  <a:gd fmla="*/ 41077 w 56257" name="T8"/>
                  <a:gd fmla="*/ 41076 h 160734" name="T9"/>
                  <a:gd fmla="*/ 0 w 56257" name="T10"/>
                  <a:gd fmla="*/ 41076 h 160734" name="T11"/>
                  <a:gd fmla="*/ 0 w 56257" name="T12"/>
                  <a:gd fmla="*/ 31254 h 160734" name="T13"/>
                  <a:gd fmla="*/ 44649 w 56257" name="T14"/>
                  <a:gd fmla="*/ 0 h 16073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0734" w="56257">
                    <a:moveTo>
                      <a:pt x="44649" y="0"/>
                    </a:moveTo>
                    <a:lnTo>
                      <a:pt x="56257" y="0"/>
                    </a:lnTo>
                    <a:lnTo>
                      <a:pt x="56257" y="160734"/>
                    </a:lnTo>
                    <a:lnTo>
                      <a:pt x="41077" y="160734"/>
                    </a:lnTo>
                    <a:lnTo>
                      <a:pt x="41077" y="41076"/>
                    </a:lnTo>
                    <a:lnTo>
                      <a:pt x="0" y="41076"/>
                    </a:lnTo>
                    <a:lnTo>
                      <a:pt x="0" y="31254"/>
                    </a:lnTo>
                    <a:cubicBezTo>
                      <a:pt x="26789" y="31849"/>
                      <a:pt x="41672" y="21431"/>
                      <a:pt x="446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9944" name="组合 2"/>
            <p:cNvGrpSpPr/>
            <p:nvPr/>
          </p:nvGrpSpPr>
          <p:grpSpPr>
            <a:xfrm>
              <a:off x="9248" y="3866"/>
              <a:ext cx="1793" cy="1595"/>
              <a:chOff x="5872196" y="2454293"/>
              <a:chExt cx="1138983" cy="1012897"/>
            </a:xfrm>
          </p:grpSpPr>
          <p:sp>
            <p:nvSpPr>
              <p:cNvPr id="13" name="Freeform 8"/>
              <p:cNvSpPr/>
              <p:nvPr/>
            </p:nvSpPr>
            <p:spPr bwMode="auto">
              <a:xfrm>
                <a:off x="5871840" y="2454293"/>
                <a:ext cx="1138860" cy="1012997"/>
              </a:xfrm>
              <a:custGeom>
                <a:gdLst>
                  <a:gd fmla="*/ 288 w 288" name="T0"/>
                  <a:gd fmla="*/ 122 h 256" name="T1"/>
                  <a:gd fmla="*/ 179 w 288" name="T2"/>
                  <a:gd fmla="*/ 120 h 256" name="T3"/>
                  <a:gd fmla="*/ 84 w 288" name="T4"/>
                  <a:gd fmla="*/ 100 h 256" name="T5"/>
                  <a:gd fmla="*/ 33 w 288" name="T6"/>
                  <a:gd fmla="*/ 177 h 256" name="T7"/>
                  <a:gd fmla="*/ 22 w 288" name="T8"/>
                  <a:gd fmla="*/ 256 h 256" name="T9"/>
                  <a:gd fmla="*/ 1 w 288" name="T10"/>
                  <a:gd fmla="*/ 117 h 256" name="T11"/>
                  <a:gd fmla="*/ 146 w 288" name="T12"/>
                  <a:gd fmla="*/ 31 h 256" name="T13"/>
                  <a:gd fmla="*/ 288 w 288" name="T14"/>
                  <a:gd fmla="*/ 122 h 25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56" w="288">
                    <a:moveTo>
                      <a:pt x="288" y="122"/>
                    </a:moveTo>
                    <a:cubicBezTo>
                      <a:pt x="241" y="135"/>
                      <a:pt x="215" y="160"/>
                      <a:pt x="179" y="120"/>
                    </a:cubicBezTo>
                    <a:cubicBezTo>
                      <a:pt x="160" y="99"/>
                      <a:pt x="111" y="91"/>
                      <a:pt x="84" y="100"/>
                    </a:cubicBezTo>
                    <a:cubicBezTo>
                      <a:pt x="61" y="108"/>
                      <a:pt x="44" y="148"/>
                      <a:pt x="33" y="177"/>
                    </a:cubicBezTo>
                    <a:cubicBezTo>
                      <a:pt x="25" y="200"/>
                      <a:pt x="32" y="228"/>
                      <a:pt x="22" y="256"/>
                    </a:cubicBezTo>
                    <a:cubicBezTo>
                      <a:pt x="14" y="209"/>
                      <a:pt x="0" y="163"/>
                      <a:pt x="1" y="117"/>
                    </a:cubicBezTo>
                    <a:cubicBezTo>
                      <a:pt x="3" y="42"/>
                      <a:pt x="73" y="0"/>
                      <a:pt x="146" y="31"/>
                    </a:cubicBezTo>
                    <a:cubicBezTo>
                      <a:pt x="193" y="50"/>
                      <a:pt x="234" y="86"/>
                      <a:pt x="288" y="122"/>
                    </a:cubicBezTo>
                    <a:close/>
                  </a:path>
                </a:pathLst>
              </a:custGeom>
              <a:solidFill>
                <a:srgbClr val="ED99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altLang="en-US" lang="zh-CN" noProof="1">
                  <a:cs typeface="+mn-ea"/>
                  <a:sym typeface="+mn-lt"/>
                </a:endParaRPr>
              </a:p>
            </p:txBody>
          </p:sp>
          <p:sp>
            <p:nvSpPr>
              <p:cNvPr id="39946" name="文本框 29"/>
              <p:cNvSpPr>
                <a:spLocks noChangeArrowheads="1"/>
              </p:cNvSpPr>
              <p:nvPr/>
            </p:nvSpPr>
            <p:spPr bwMode="auto">
              <a:xfrm>
                <a:off x="6703472" y="2832789"/>
                <a:ext cx="78328" cy="117492"/>
              </a:xfrm>
              <a:custGeom>
                <a:gdLst>
                  <a:gd fmla="*/ 57150 w 107156" name="T0"/>
                  <a:gd fmla="*/ 0 h 160734" name="T1"/>
                  <a:gd fmla="*/ 107156 w 107156" name="T2"/>
                  <a:gd fmla="*/ 43755 h 160734" name="T3"/>
                  <a:gd fmla="*/ 58043 w 107156" name="T4"/>
                  <a:gd fmla="*/ 102691 h 160734" name="T5"/>
                  <a:gd fmla="*/ 36612 w 107156" name="T6"/>
                  <a:gd fmla="*/ 116086 h 160734" name="T7"/>
                  <a:gd fmla="*/ 16073 w 107156" name="T8"/>
                  <a:gd fmla="*/ 148233 h 160734" name="T9"/>
                  <a:gd fmla="*/ 105370 w 107156" name="T10"/>
                  <a:gd fmla="*/ 148233 h 160734" name="T11"/>
                  <a:gd fmla="*/ 105370 w 107156" name="T12"/>
                  <a:gd fmla="*/ 160734 h 160734" name="T13"/>
                  <a:gd fmla="*/ 0 w 107156" name="T14"/>
                  <a:gd fmla="*/ 160734 h 160734" name="T15"/>
                  <a:gd fmla="*/ 12501 w 107156" name="T16"/>
                  <a:gd fmla="*/ 121443 h 160734" name="T17"/>
                  <a:gd fmla="*/ 56257 w 107156" name="T18"/>
                  <a:gd fmla="*/ 88404 h 160734" name="T19"/>
                  <a:gd fmla="*/ 91083 w 107156" name="T20"/>
                  <a:gd fmla="*/ 44648 h 160734" name="T21"/>
                  <a:gd fmla="*/ 55364 w 107156" name="T22"/>
                  <a:gd fmla="*/ 11608 h 160734" name="T23"/>
                  <a:gd fmla="*/ 20538 w 107156" name="T24"/>
                  <a:gd fmla="*/ 52685 h 160734" name="T25"/>
                  <a:gd fmla="*/ 5358 w 107156" name="T26"/>
                  <a:gd fmla="*/ 52685 h 160734" name="T27"/>
                  <a:gd fmla="*/ 57150 w 107156" name="T28"/>
                  <a:gd fmla="*/ 0 h 16073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60734" w="107156">
                    <a:moveTo>
                      <a:pt x="57150" y="0"/>
                    </a:moveTo>
                    <a:cubicBezTo>
                      <a:pt x="88701" y="1190"/>
                      <a:pt x="105370" y="15775"/>
                      <a:pt x="107156" y="43755"/>
                    </a:cubicBezTo>
                    <a:cubicBezTo>
                      <a:pt x="107156" y="65186"/>
                      <a:pt x="90785" y="84832"/>
                      <a:pt x="58043" y="102691"/>
                    </a:cubicBezTo>
                    <a:cubicBezTo>
                      <a:pt x="47923" y="108644"/>
                      <a:pt x="40779" y="113109"/>
                      <a:pt x="36612" y="116086"/>
                    </a:cubicBezTo>
                    <a:cubicBezTo>
                      <a:pt x="22324" y="126206"/>
                      <a:pt x="15478" y="136922"/>
                      <a:pt x="16073" y="148233"/>
                    </a:cubicBezTo>
                    <a:lnTo>
                      <a:pt x="105370" y="148233"/>
                    </a:lnTo>
                    <a:lnTo>
                      <a:pt x="105370" y="160734"/>
                    </a:lnTo>
                    <a:lnTo>
                      <a:pt x="0" y="160734"/>
                    </a:lnTo>
                    <a:cubicBezTo>
                      <a:pt x="0" y="143470"/>
                      <a:pt x="4167" y="130373"/>
                      <a:pt x="12501" y="121443"/>
                    </a:cubicBezTo>
                    <a:cubicBezTo>
                      <a:pt x="21431" y="110728"/>
                      <a:pt x="36016" y="99715"/>
                      <a:pt x="56257" y="88404"/>
                    </a:cubicBezTo>
                    <a:cubicBezTo>
                      <a:pt x="80665" y="75902"/>
                      <a:pt x="92273" y="61317"/>
                      <a:pt x="91083" y="44648"/>
                    </a:cubicBezTo>
                    <a:cubicBezTo>
                      <a:pt x="89892" y="24408"/>
                      <a:pt x="77986" y="13394"/>
                      <a:pt x="55364" y="11608"/>
                    </a:cubicBezTo>
                    <a:cubicBezTo>
                      <a:pt x="32742" y="13990"/>
                      <a:pt x="21133" y="27682"/>
                      <a:pt x="20538" y="52685"/>
                    </a:cubicBezTo>
                    <a:lnTo>
                      <a:pt x="5358" y="52685"/>
                    </a:lnTo>
                    <a:cubicBezTo>
                      <a:pt x="6548" y="19347"/>
                      <a:pt x="23812" y="1786"/>
                      <a:pt x="571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9947" name="组合 3"/>
            <p:cNvGrpSpPr/>
            <p:nvPr/>
          </p:nvGrpSpPr>
          <p:grpSpPr>
            <a:xfrm>
              <a:off x="9969" y="4954"/>
              <a:ext cx="2564" cy="2796"/>
              <a:chOff x="6330311" y="3145669"/>
              <a:chExt cx="1628620" cy="1775722"/>
            </a:xfrm>
          </p:grpSpPr>
          <p:sp>
            <p:nvSpPr>
              <p:cNvPr id="15" name="Freeform 7"/>
              <p:cNvSpPr/>
              <p:nvPr/>
            </p:nvSpPr>
            <p:spPr bwMode="auto">
              <a:xfrm>
                <a:off x="6330986" y="3145419"/>
                <a:ext cx="1627945" cy="1775262"/>
              </a:xfrm>
              <a:custGeom>
                <a:gdLst>
                  <a:gd fmla="*/ 358 w 411" name="T0"/>
                  <a:gd fmla="*/ 449 h 449" name="T1"/>
                  <a:gd fmla="*/ 229 w 411" name="T2"/>
                  <a:gd fmla="*/ 251 h 449" name="T3"/>
                  <a:gd fmla="*/ 250 w 411" name="T4"/>
                  <a:gd fmla="*/ 191 h 449" name="T5"/>
                  <a:gd fmla="*/ 63 w 411" name="T6"/>
                  <a:gd fmla="*/ 28 h 449" name="T7"/>
                  <a:gd fmla="*/ 0 w 411" name="T8"/>
                  <a:gd fmla="*/ 0 h 449" name="T9"/>
                  <a:gd fmla="*/ 274 w 411" name="T10"/>
                  <a:gd fmla="*/ 139 h 449" name="T11"/>
                  <a:gd fmla="*/ 396 w 411" name="T12"/>
                  <a:gd fmla="*/ 312 h 449" name="T13"/>
                  <a:gd fmla="*/ 376 w 411" name="T14"/>
                  <a:gd fmla="*/ 449 h 449" name="T15"/>
                  <a:gd fmla="*/ 358 w 411" name="T16"/>
                  <a:gd fmla="*/ 449 h 44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9" w="411">
                    <a:moveTo>
                      <a:pt x="358" y="449"/>
                    </a:moveTo>
                    <a:cubicBezTo>
                      <a:pt x="316" y="385"/>
                      <a:pt x="274" y="320"/>
                      <a:pt x="229" y="251"/>
                    </a:cubicBezTo>
                    <a:cubicBezTo>
                      <a:pt x="272" y="244"/>
                      <a:pt x="262" y="217"/>
                      <a:pt x="250" y="191"/>
                    </a:cubicBezTo>
                    <a:cubicBezTo>
                      <a:pt x="212" y="109"/>
                      <a:pt x="142" y="63"/>
                      <a:pt x="63" y="28"/>
                    </a:cubicBezTo>
                    <a:cubicBezTo>
                      <a:pt x="42" y="19"/>
                      <a:pt x="20" y="12"/>
                      <a:pt x="0" y="0"/>
                    </a:cubicBezTo>
                    <a:cubicBezTo>
                      <a:pt x="108" y="12"/>
                      <a:pt x="201" y="60"/>
                      <a:pt x="274" y="139"/>
                    </a:cubicBezTo>
                    <a:cubicBezTo>
                      <a:pt x="321" y="191"/>
                      <a:pt x="369" y="248"/>
                      <a:pt x="396" y="312"/>
                    </a:cubicBezTo>
                    <a:cubicBezTo>
                      <a:pt x="411" y="348"/>
                      <a:pt x="384" y="403"/>
                      <a:pt x="376" y="449"/>
                    </a:cubicBezTo>
                    <a:cubicBezTo>
                      <a:pt x="370" y="449"/>
                      <a:pt x="364" y="449"/>
                      <a:pt x="358" y="449"/>
                    </a:cubicBezTo>
                    <a:close/>
                  </a:path>
                </a:pathLst>
              </a:custGeom>
              <a:solidFill>
                <a:srgbClr val="ED99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altLang="en-US" lang="zh-CN" noProof="1">
                  <a:cs typeface="+mn-ea"/>
                  <a:sym typeface="+mn-lt"/>
                </a:endParaRPr>
              </a:p>
            </p:txBody>
          </p:sp>
          <p:sp>
            <p:nvSpPr>
              <p:cNvPr id="39949" name="文本框 30"/>
              <p:cNvSpPr>
                <a:spLocks noChangeArrowheads="1"/>
              </p:cNvSpPr>
              <p:nvPr/>
            </p:nvSpPr>
            <p:spPr bwMode="auto">
              <a:xfrm>
                <a:off x="7588027" y="4245976"/>
                <a:ext cx="108942" cy="162653"/>
              </a:xfrm>
              <a:custGeom>
                <a:gdLst>
                  <a:gd fmla="*/ 57150 w 108942" name="T0"/>
                  <a:gd fmla="*/ 0 h 162653" name="T1"/>
                  <a:gd fmla="*/ 103584 w 108942" name="T2"/>
                  <a:gd fmla="*/ 39290 h 162653" name="T3"/>
                  <a:gd fmla="*/ 80367 w 108942" name="T4"/>
                  <a:gd fmla="*/ 75009 h 162653" name="T5"/>
                  <a:gd fmla="*/ 108942 w 108942" name="T6"/>
                  <a:gd fmla="*/ 115193 h 162653" name="T7"/>
                  <a:gd fmla="*/ 57150 w 108942" name="T8"/>
                  <a:gd fmla="*/ 162520 h 162653" name="T9"/>
                  <a:gd fmla="*/ 0 w 108942" name="T10"/>
                  <a:gd fmla="*/ 114300 h 162653" name="T11"/>
                  <a:gd fmla="*/ 14287 w 108942" name="T12"/>
                  <a:gd fmla="*/ 114300 h 162653" name="T13"/>
                  <a:gd fmla="*/ 54471 w 108942" name="T14"/>
                  <a:gd fmla="*/ 151804 h 162653" name="T15"/>
                  <a:gd fmla="*/ 94655 w 108942" name="T16"/>
                  <a:gd fmla="*/ 115193 h 162653" name="T17"/>
                  <a:gd fmla="*/ 42862 w 108942" name="T18"/>
                  <a:gd fmla="*/ 83046 h 162653" name="T19"/>
                  <a:gd fmla="*/ 42862 w 108942" name="T20"/>
                  <a:gd fmla="*/ 71437 h 162653" name="T21"/>
                  <a:gd fmla="*/ 88404 w 108942" name="T22"/>
                  <a:gd fmla="*/ 40183 h 162653" name="T23"/>
                  <a:gd fmla="*/ 54471 w 108942" name="T24"/>
                  <a:gd fmla="*/ 11608 h 162653" name="T25"/>
                  <a:gd fmla="*/ 19645 w 108942" name="T26"/>
                  <a:gd fmla="*/ 46434 h 162653" name="T27"/>
                  <a:gd fmla="*/ 5358 w 108942" name="T28"/>
                  <a:gd fmla="*/ 46434 h 162653" name="T29"/>
                  <a:gd fmla="*/ 20538 w 108942" name="T30"/>
                  <a:gd fmla="*/ 10715 h 162653" name="T31"/>
                  <a:gd fmla="*/ 57150 w 108942" name="T32"/>
                  <a:gd fmla="*/ 0 h 16265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62653" w="108942">
                    <a:moveTo>
                      <a:pt x="57150" y="0"/>
                    </a:moveTo>
                    <a:cubicBezTo>
                      <a:pt x="86916" y="1190"/>
                      <a:pt x="102394" y="14287"/>
                      <a:pt x="103584" y="39290"/>
                    </a:cubicBezTo>
                    <a:cubicBezTo>
                      <a:pt x="102989" y="56554"/>
                      <a:pt x="95250" y="68461"/>
                      <a:pt x="80367" y="75009"/>
                    </a:cubicBezTo>
                    <a:cubicBezTo>
                      <a:pt x="98822" y="80962"/>
                      <a:pt x="108347" y="94357"/>
                      <a:pt x="108942" y="115193"/>
                    </a:cubicBezTo>
                    <a:cubicBezTo>
                      <a:pt x="106561" y="145554"/>
                      <a:pt x="89297" y="161329"/>
                      <a:pt x="57150" y="162520"/>
                    </a:cubicBezTo>
                    <a:cubicBezTo>
                      <a:pt x="20241" y="164306"/>
                      <a:pt x="1191" y="148233"/>
                      <a:pt x="0" y="114300"/>
                    </a:cubicBezTo>
                    <a:lnTo>
                      <a:pt x="14287" y="114300"/>
                    </a:lnTo>
                    <a:cubicBezTo>
                      <a:pt x="14883" y="138708"/>
                      <a:pt x="28277" y="151209"/>
                      <a:pt x="54471" y="151804"/>
                    </a:cubicBezTo>
                    <a:cubicBezTo>
                      <a:pt x="78879" y="150018"/>
                      <a:pt x="92273" y="137815"/>
                      <a:pt x="94655" y="115193"/>
                    </a:cubicBezTo>
                    <a:cubicBezTo>
                      <a:pt x="92869" y="92571"/>
                      <a:pt x="75605" y="81855"/>
                      <a:pt x="42862" y="83046"/>
                    </a:cubicBezTo>
                    <a:lnTo>
                      <a:pt x="42862" y="71437"/>
                    </a:lnTo>
                    <a:cubicBezTo>
                      <a:pt x="73223" y="72628"/>
                      <a:pt x="88404" y="62210"/>
                      <a:pt x="88404" y="40183"/>
                    </a:cubicBezTo>
                    <a:cubicBezTo>
                      <a:pt x="87213" y="22324"/>
                      <a:pt x="75902" y="12799"/>
                      <a:pt x="54471" y="11608"/>
                    </a:cubicBezTo>
                    <a:cubicBezTo>
                      <a:pt x="32445" y="13394"/>
                      <a:pt x="20836" y="25003"/>
                      <a:pt x="19645" y="46434"/>
                    </a:cubicBezTo>
                    <a:lnTo>
                      <a:pt x="5358" y="46434"/>
                    </a:lnTo>
                    <a:cubicBezTo>
                      <a:pt x="4762" y="32742"/>
                      <a:pt x="9823" y="20836"/>
                      <a:pt x="20538" y="10715"/>
                    </a:cubicBezTo>
                    <a:cubicBezTo>
                      <a:pt x="28277" y="3572"/>
                      <a:pt x="40481" y="0"/>
                      <a:pt x="571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9950" name="组合 15"/>
            <p:cNvGrpSpPr/>
            <p:nvPr/>
          </p:nvGrpSpPr>
          <p:grpSpPr>
            <a:xfrm>
              <a:off x="8007" y="5778"/>
              <a:ext cx="3073" cy="3156"/>
              <a:chOff x="5084155" y="3668928"/>
              <a:chExt cx="1952243" cy="2004779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5084300" y="3669365"/>
                <a:ext cx="1952259" cy="2004342"/>
              </a:xfrm>
              <a:custGeom>
                <a:gdLst>
                  <a:gd fmla="*/ 242 w 493" name="T0"/>
                  <a:gd fmla="*/ 505 h 507" name="T1"/>
                  <a:gd fmla="*/ 0 w 493" name="T2"/>
                  <a:gd fmla="*/ 303 h 507" name="T3"/>
                  <a:gd fmla="*/ 230 w 493" name="T4"/>
                  <a:gd fmla="*/ 129 h 507" name="T5"/>
                  <a:gd fmla="*/ 314 w 493" name="T6"/>
                  <a:gd fmla="*/ 211 h 507" name="T7"/>
                  <a:gd fmla="*/ 421 w 493" name="T8"/>
                  <a:gd fmla="*/ 129 h 507" name="T9"/>
                  <a:gd fmla="*/ 443 w 493" name="T10"/>
                  <a:gd fmla="*/ 0 h 507" name="T11"/>
                  <a:gd fmla="*/ 418 w 493" name="T12"/>
                  <a:gd fmla="*/ 311 h 507" name="T13"/>
                  <a:gd fmla="*/ 329 w 493" name="T14"/>
                  <a:gd fmla="*/ 397 h 507" name="T15"/>
                  <a:gd fmla="*/ 258 w 493" name="T16"/>
                  <a:gd fmla="*/ 507 h 507" name="T17"/>
                  <a:gd fmla="*/ 242 w 493" name="T18"/>
                  <a:gd fmla="*/ 505 h 50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07" w="492">
                    <a:moveTo>
                      <a:pt x="242" y="505"/>
                    </a:moveTo>
                    <a:cubicBezTo>
                      <a:pt x="164" y="440"/>
                      <a:pt x="85" y="375"/>
                      <a:pt x="0" y="303"/>
                    </a:cubicBezTo>
                    <a:cubicBezTo>
                      <a:pt x="79" y="244"/>
                      <a:pt x="150" y="189"/>
                      <a:pt x="230" y="129"/>
                    </a:cubicBezTo>
                    <a:cubicBezTo>
                      <a:pt x="234" y="190"/>
                      <a:pt x="263" y="214"/>
                      <a:pt x="314" y="211"/>
                    </a:cubicBezTo>
                    <a:cubicBezTo>
                      <a:pt x="369" y="209"/>
                      <a:pt x="405" y="177"/>
                      <a:pt x="421" y="129"/>
                    </a:cubicBezTo>
                    <a:cubicBezTo>
                      <a:pt x="434" y="87"/>
                      <a:pt x="436" y="42"/>
                      <a:pt x="443" y="0"/>
                    </a:cubicBezTo>
                    <a:cubicBezTo>
                      <a:pt x="493" y="74"/>
                      <a:pt x="484" y="220"/>
                      <a:pt x="418" y="311"/>
                    </a:cubicBezTo>
                    <a:cubicBezTo>
                      <a:pt x="394" y="344"/>
                      <a:pt x="363" y="374"/>
                      <a:pt x="329" y="397"/>
                    </a:cubicBezTo>
                    <a:cubicBezTo>
                      <a:pt x="289" y="423"/>
                      <a:pt x="241" y="438"/>
                      <a:pt x="258" y="507"/>
                    </a:cubicBezTo>
                    <a:cubicBezTo>
                      <a:pt x="252" y="506"/>
                      <a:pt x="247" y="506"/>
                      <a:pt x="242" y="505"/>
                    </a:cubicBezTo>
                    <a:close/>
                  </a:path>
                </a:pathLst>
              </a:custGeom>
              <a:solidFill>
                <a:srgbClr val="ED99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altLang="en-US" lang="zh-CN" noProof="1">
                  <a:cs typeface="+mn-ea"/>
                  <a:sym typeface="+mn-lt"/>
                </a:endParaRPr>
              </a:p>
            </p:txBody>
          </p:sp>
          <p:sp>
            <p:nvSpPr>
              <p:cNvPr id="39952" name="文本框 16"/>
              <p:cNvSpPr>
                <a:spLocks noChangeArrowheads="1"/>
              </p:cNvSpPr>
              <p:nvPr/>
            </p:nvSpPr>
            <p:spPr bwMode="auto">
              <a:xfrm>
                <a:off x="5813090" y="4818079"/>
                <a:ext cx="110728" cy="159841"/>
              </a:xfrm>
              <a:custGeom>
                <a:gdLst>
                  <a:gd fmla="*/ 75009 w 110728" name="T0"/>
                  <a:gd fmla="*/ 0 h 159841" name="T1"/>
                  <a:gd fmla="*/ 88404 w 110728" name="T2"/>
                  <a:gd fmla="*/ 0 h 159841" name="T3"/>
                  <a:gd fmla="*/ 88404 w 110728" name="T4"/>
                  <a:gd fmla="*/ 108049 h 159841" name="T5"/>
                  <a:gd fmla="*/ 110728 w 110728" name="T6"/>
                  <a:gd fmla="*/ 108049 h 159841" name="T7"/>
                  <a:gd fmla="*/ 110728 w 110728" name="T8"/>
                  <a:gd fmla="*/ 119657 h 159841" name="T9"/>
                  <a:gd fmla="*/ 88404 w 110728" name="T10"/>
                  <a:gd fmla="*/ 119657 h 159841" name="T11"/>
                  <a:gd fmla="*/ 88404 w 110728" name="T12"/>
                  <a:gd fmla="*/ 159841 h 159841" name="T13"/>
                  <a:gd fmla="*/ 74116 w 110728" name="T14"/>
                  <a:gd fmla="*/ 159841 h 159841" name="T15"/>
                  <a:gd fmla="*/ 74116 w 110728" name="T16"/>
                  <a:gd fmla="*/ 119657 h 159841" name="T17"/>
                  <a:gd fmla="*/ 0 w 110728" name="T18"/>
                  <a:gd fmla="*/ 119657 h 159841" name="T19"/>
                  <a:gd fmla="*/ 0 w 110728" name="T20"/>
                  <a:gd fmla="*/ 107156 h 159841" name="T21"/>
                  <a:gd fmla="*/ 75009 w 110728" name="T22"/>
                  <a:gd fmla="*/ 0 h 159841" name="T23"/>
                  <a:gd fmla="*/ 74116 w 110728" name="T24"/>
                  <a:gd fmla="*/ 22324 h 159841" name="T25"/>
                  <a:gd fmla="*/ 14287 w 110728" name="T26"/>
                  <a:gd fmla="*/ 108049 h 159841" name="T27"/>
                  <a:gd fmla="*/ 74116 w 110728" name="T28"/>
                  <a:gd fmla="*/ 108049 h 159841" name="T29"/>
                  <a:gd fmla="*/ 74116 w 110728" name="T30"/>
                  <a:gd fmla="*/ 22324 h 15984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59841" w="110728">
                    <a:moveTo>
                      <a:pt x="75009" y="0"/>
                    </a:moveTo>
                    <a:lnTo>
                      <a:pt x="88404" y="0"/>
                    </a:lnTo>
                    <a:lnTo>
                      <a:pt x="88404" y="108049"/>
                    </a:lnTo>
                    <a:lnTo>
                      <a:pt x="110728" y="108049"/>
                    </a:lnTo>
                    <a:lnTo>
                      <a:pt x="110728" y="119657"/>
                    </a:lnTo>
                    <a:lnTo>
                      <a:pt x="88404" y="119657"/>
                    </a:lnTo>
                    <a:lnTo>
                      <a:pt x="88404" y="159841"/>
                    </a:lnTo>
                    <a:lnTo>
                      <a:pt x="74116" y="159841"/>
                    </a:lnTo>
                    <a:lnTo>
                      <a:pt x="74116" y="119657"/>
                    </a:lnTo>
                    <a:lnTo>
                      <a:pt x="0" y="119657"/>
                    </a:lnTo>
                    <a:lnTo>
                      <a:pt x="0" y="107156"/>
                    </a:lnTo>
                    <a:lnTo>
                      <a:pt x="75009" y="0"/>
                    </a:lnTo>
                    <a:close/>
                    <a:moveTo>
                      <a:pt x="74116" y="22324"/>
                    </a:moveTo>
                    <a:lnTo>
                      <a:pt x="14287" y="108049"/>
                    </a:lnTo>
                    <a:lnTo>
                      <a:pt x="74116" y="108049"/>
                    </a:lnTo>
                    <a:lnTo>
                      <a:pt x="74116" y="223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charset="-122" pitchFamily="2" typeface="宋体"/>
                  <a:sym typeface="+mn-lt"/>
                </a:endParaRPr>
              </a:p>
            </p:txBody>
          </p:sp>
        </p:grpSp>
      </p:grpSp>
      <p:sp>
        <p:nvSpPr>
          <p:cNvPr id="39953" name="文本框 17"/>
          <p:cNvSpPr txBox="1">
            <a:spLocks noChangeArrowheads="1"/>
          </p:cNvSpPr>
          <p:nvPr/>
        </p:nvSpPr>
        <p:spPr bwMode="auto">
          <a:xfrm>
            <a:off x="1050925" y="2519363"/>
            <a:ext cx="31813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20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不捕杀有益的小动物。</a:t>
            </a:r>
          </a:p>
        </p:txBody>
      </p:sp>
      <p:sp>
        <p:nvSpPr>
          <p:cNvPr id="39954" name="文本框 18"/>
          <p:cNvSpPr txBox="1">
            <a:spLocks noChangeArrowheads="1"/>
          </p:cNvSpPr>
          <p:nvPr/>
        </p:nvSpPr>
        <p:spPr bwMode="auto">
          <a:xfrm>
            <a:off x="7715249" y="2506663"/>
            <a:ext cx="33035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不随意惊吓有益的小动物</a:t>
            </a:r>
          </a:p>
        </p:txBody>
      </p:sp>
      <p:sp>
        <p:nvSpPr>
          <p:cNvPr id="39955" name="文本框 20"/>
          <p:cNvSpPr txBox="1">
            <a:spLocks noChangeArrowheads="1"/>
          </p:cNvSpPr>
          <p:nvPr/>
        </p:nvSpPr>
        <p:spPr bwMode="auto">
          <a:xfrm>
            <a:off x="8275639" y="4016375"/>
            <a:ext cx="25400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不去毁坏有益小动物的巢穴。</a:t>
            </a:r>
          </a:p>
        </p:txBody>
      </p:sp>
      <p:sp>
        <p:nvSpPr>
          <p:cNvPr id="39956" name="文本框 21"/>
          <p:cNvSpPr txBox="1">
            <a:spLocks noChangeArrowheads="1"/>
          </p:cNvSpPr>
          <p:nvPr/>
        </p:nvSpPr>
        <p:spPr bwMode="auto">
          <a:xfrm>
            <a:off x="1065213" y="4572000"/>
            <a:ext cx="3748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20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发现受伤的有益小动物要帮助它们，尽自己的能力为它们医治</a:t>
            </a: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sp>
        <p:nvSpPr>
          <p:cNvPr id="41987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保护小动物</a:t>
            </a:r>
          </a:p>
        </p:txBody>
      </p:sp>
      <p:sp>
        <p:nvSpPr>
          <p:cNvPr id="41988" name="文本框 2"/>
          <p:cNvSpPr txBox="1">
            <a:spLocks noChangeArrowheads="1"/>
          </p:cNvSpPr>
          <p:nvPr/>
        </p:nvSpPr>
        <p:spPr bwMode="auto">
          <a:xfrm>
            <a:off x="1047750" y="2074863"/>
            <a:ext cx="5268913" cy="21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altLang="en-US" b="1" lang="zh-CN" sz="2000">
                <a:latin typeface="+mn-lt"/>
                <a:ea typeface="+mn-ea"/>
                <a:cs typeface="+mn-ea"/>
                <a:sym typeface="+mn-lt"/>
              </a:rPr>
              <a:t>我们都是大地母亲的孩子，动物就是我们的朋友，是我们的兄弟姐妹，我们应当像对待朋友一样对待小动物；不到非法贩卖野生动物的地方去购买小动物，不吃野生和濒危动植物；</a:t>
            </a:r>
          </a:p>
        </p:txBody>
      </p:sp>
      <p:pic>
        <p:nvPicPr>
          <p:cNvPr descr="51miz-E1135062-D70743C2" id="41989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22875" y="63500"/>
            <a:ext cx="67310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0" name="文本框 2"/>
          <p:cNvSpPr txBox="1">
            <a:spLocks noChangeArrowheads="1"/>
          </p:cNvSpPr>
          <p:nvPr/>
        </p:nvSpPr>
        <p:spPr bwMode="auto">
          <a:xfrm>
            <a:off x="3306763" y="2319338"/>
            <a:ext cx="542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2400">
                <a:solidFill>
                  <a:srgbClr val="F2AA27"/>
                </a:solidFill>
                <a:cs typeface="+mn-ea"/>
                <a:sym typeface="+mn-lt"/>
              </a:rPr>
              <a:t>时间：20XX年XX月 汇报人：×××</a:t>
            </a:r>
          </a:p>
        </p:txBody>
      </p:sp>
      <p:pic>
        <p:nvPicPr>
          <p:cNvPr descr="小动物4" id="5123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06550" y="2786063"/>
            <a:ext cx="89789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51miz-E265670-C5F078E9" id="5124" name="图片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0725" y="-320675"/>
            <a:ext cx="10750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803275" y="933450"/>
            <a:ext cx="10585450" cy="1568450"/>
            <a:chOff x="1394" y="1830"/>
            <a:chExt cx="16672" cy="2470"/>
          </a:xfrm>
        </p:grpSpPr>
        <p:sp>
          <p:nvSpPr>
            <p:cNvPr id="5126" name="文本框 2"/>
            <p:cNvSpPr txBox="1">
              <a:spLocks noChangeArrowheads="1"/>
            </p:cNvSpPr>
            <p:nvPr/>
          </p:nvSpPr>
          <p:spPr bwMode="auto">
            <a:xfrm>
              <a:off x="5565" y="1830"/>
              <a:ext cx="833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mtClean="0" sz="9600">
                  <a:solidFill>
                    <a:srgbClr val="F2AA27"/>
                  </a:solidFill>
                  <a:latin typeface="微软雅黑"/>
                  <a:ea typeface="方正卡通简体"/>
                  <a:cs typeface="+mn-ea"/>
                  <a:sym typeface="+mn-lt"/>
                </a:rPr>
                <a:t>谢谢观看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394" y="3065"/>
              <a:ext cx="4020" cy="0"/>
            </a:xfrm>
            <a:prstGeom prst="line">
              <a:avLst/>
            </a:prstGeom>
            <a:ln w="57150">
              <a:solidFill>
                <a:srgbClr val="F2AA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4046" y="3065"/>
              <a:ext cx="4020" cy="0"/>
            </a:xfrm>
            <a:prstGeom prst="line">
              <a:avLst/>
            </a:prstGeom>
            <a:ln w="57150">
              <a:solidFill>
                <a:srgbClr val="F2AA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5"/>
    </p:custDataLst>
    <p:extLst>
      <p:ext uri="{BB962C8B-B14F-4D97-AF65-F5344CB8AC3E}">
        <p14:creationId val="28844727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377935320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文本框 11"/>
          <p:cNvSpPr txBox="1">
            <a:spLocks noChangeArrowheads="1"/>
          </p:cNvSpPr>
          <p:nvPr/>
        </p:nvSpPr>
        <p:spPr bwMode="auto">
          <a:xfrm>
            <a:off x="3287713" y="2768600"/>
            <a:ext cx="561657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80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2A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grpSp>
        <p:nvGrpSpPr>
          <p:cNvPr id="10244" name="组合 2"/>
          <p:cNvGrpSpPr/>
          <p:nvPr/>
        </p:nvGrpSpPr>
        <p:grpSpPr>
          <a:xfrm>
            <a:off x="1047750" y="1816100"/>
            <a:ext cx="5260975" cy="3225800"/>
            <a:chOff x="6630" y="3970"/>
            <a:chExt cx="8284" cy="5082"/>
          </a:xfrm>
        </p:grpSpPr>
        <p:sp>
          <p:nvSpPr>
            <p:cNvPr id="10245" name="文本框 9"/>
            <p:cNvSpPr txBox="1">
              <a:spLocks noChangeArrowheads="1"/>
            </p:cNvSpPr>
            <p:nvPr/>
          </p:nvSpPr>
          <p:spPr bwMode="auto">
            <a:xfrm>
              <a:off x="6630" y="5420"/>
              <a:ext cx="8284" cy="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长着一对长长的耳朵,一双红眼睛远远望去像一对红宝石.一张小嘴巴特别有趣,是"丫"字形的.四条腿短短的,走起路来蹦蹦跳跳.小小的尾巴远看像个小绒球。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630" y="3970"/>
              <a:ext cx="4914" cy="1028"/>
            </a:xfrm>
            <a:prstGeom prst="rect">
              <a:avLst/>
            </a:prstGeom>
            <a:solidFill>
              <a:srgbClr val="ED9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altLang="en-US" lang="zh-CN" noProof="1" sz="3200">
                  <a:cs typeface="+mn-ea"/>
                  <a:sym typeface="+mn-lt"/>
                </a:rPr>
                <a:t>小动物之兔子</a:t>
              </a:r>
            </a:p>
          </p:txBody>
        </p:sp>
      </p:grpSp>
      <p:pic>
        <p:nvPicPr>
          <p:cNvPr descr="51miz-E1134326-CE60C7FE" id="10247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2097" r="16316"/>
          <a:stretch>
            <a:fillRect/>
          </a:stretch>
        </p:blipFill>
        <p:spPr bwMode="auto">
          <a:xfrm>
            <a:off x="6213475" y="765175"/>
            <a:ext cx="50831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2A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圆角矩形 4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sp>
        <p:nvSpPr>
          <p:cNvPr id="12291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grpSp>
        <p:nvGrpSpPr>
          <p:cNvPr id="12292" name="组合 2"/>
          <p:cNvGrpSpPr/>
          <p:nvPr/>
        </p:nvGrpSpPr>
        <p:grpSpPr>
          <a:xfrm>
            <a:off x="5864225" y="2036763"/>
            <a:ext cx="5260975" cy="2784475"/>
            <a:chOff x="6630" y="3970"/>
            <a:chExt cx="8284" cy="4385"/>
          </a:xfrm>
        </p:grpSpPr>
        <p:sp>
          <p:nvSpPr>
            <p:cNvPr id="12293" name="文本框 9"/>
            <p:cNvSpPr txBox="1">
              <a:spLocks noChangeArrowheads="1"/>
            </p:cNvSpPr>
            <p:nvPr/>
          </p:nvSpPr>
          <p:spPr bwMode="auto">
            <a:xfrm>
              <a:off x="6630" y="5420"/>
              <a:ext cx="8284" cy="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大熊猫的身子胖胖的，尾巴很短，皮毛很光滑，头和身子是白的，四肢是黑的，它头上长着一对毛茸茸的黑耳朵，还有两个圆圆的黑眼圈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6630" y="3970"/>
              <a:ext cx="4914" cy="1027"/>
            </a:xfrm>
            <a:prstGeom prst="rect">
              <a:avLst/>
            </a:prstGeom>
            <a:solidFill>
              <a:srgbClr val="ED9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altLang="en-US" lang="zh-CN" noProof="1" sz="3200">
                  <a:cs typeface="+mn-ea"/>
                  <a:sym typeface="+mn-lt"/>
                </a:rPr>
                <a:t>小动物之熊猫</a:t>
              </a:r>
            </a:p>
          </p:txBody>
        </p:sp>
      </p:grpSp>
      <p:pic>
        <p:nvPicPr>
          <p:cNvPr descr="51miz-E826121-117D4E0B" id="12295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4025" y="1352550"/>
            <a:ext cx="5075238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2A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grpSp>
        <p:nvGrpSpPr>
          <p:cNvPr id="14340" name="组合 2"/>
          <p:cNvGrpSpPr/>
          <p:nvPr/>
        </p:nvGrpSpPr>
        <p:grpSpPr>
          <a:xfrm>
            <a:off x="1047750" y="1781175"/>
            <a:ext cx="5260975" cy="4114800"/>
            <a:chOff x="6630" y="3970"/>
            <a:chExt cx="8284" cy="6478"/>
          </a:xfrm>
        </p:grpSpPr>
        <p:sp>
          <p:nvSpPr>
            <p:cNvPr id="14341" name="文本框 9"/>
            <p:cNvSpPr txBox="1">
              <a:spLocks noChangeArrowheads="1"/>
            </p:cNvSpPr>
            <p:nvPr/>
          </p:nvSpPr>
          <p:spPr bwMode="auto">
            <a:xfrm>
              <a:off x="6630" y="5420"/>
              <a:ext cx="8284" cy="4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大象的体形非常巨大，连狮子和老虎也怕它。它四肢笨重，跑起来很慢，可它鼻子很长，再重的东西它都能举起来，那宽大的耳杂，好似两把巨大的蒲扇，扇起来可凉快了，大象的腿像四支又长又大的柱子，尾巴有点粗，像条粗大的绳子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630" y="3970"/>
              <a:ext cx="4914" cy="1027"/>
            </a:xfrm>
            <a:prstGeom prst="rect">
              <a:avLst/>
            </a:prstGeom>
            <a:solidFill>
              <a:srgbClr val="ED9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altLang="en-US" lang="zh-CN" noProof="1" sz="3200">
                  <a:cs typeface="+mn-ea"/>
                  <a:sym typeface="+mn-lt"/>
                </a:rPr>
                <a:t>小动物之大象</a:t>
              </a:r>
            </a:p>
          </p:txBody>
        </p:sp>
      </p:grpSp>
      <p:pic>
        <p:nvPicPr>
          <p:cNvPr descr="51miz-E1032978-D6823DCA" id="14343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78463" y="1401763"/>
            <a:ext cx="69167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2A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sp>
        <p:nvSpPr>
          <p:cNvPr id="16387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grpSp>
        <p:nvGrpSpPr>
          <p:cNvPr id="16388" name="组合 3"/>
          <p:cNvGrpSpPr/>
          <p:nvPr/>
        </p:nvGrpSpPr>
        <p:grpSpPr>
          <a:xfrm>
            <a:off x="5864225" y="2036763"/>
            <a:ext cx="5260975" cy="3227387"/>
            <a:chOff x="6630" y="3970"/>
            <a:chExt cx="8284" cy="5082"/>
          </a:xfrm>
        </p:grpSpPr>
        <p:sp>
          <p:nvSpPr>
            <p:cNvPr id="16389" name="文本框 9"/>
            <p:cNvSpPr txBox="1">
              <a:spLocks noChangeArrowheads="1"/>
            </p:cNvSpPr>
            <p:nvPr/>
          </p:nvSpPr>
          <p:spPr bwMode="auto">
            <a:xfrm>
              <a:off x="6630" y="5420"/>
              <a:ext cx="828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一般所说的狐狸，又叫红狐、赤狐和草狐。它尖嘴大耳，长身短腿，身后拖着一条长长的大尾巴，全身棕红色，耳背黑色，尾尖白色，尾巴基部有个小孔，能放出一种刺鼻的臭气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630" y="3970"/>
              <a:ext cx="4914" cy="1027"/>
            </a:xfrm>
            <a:prstGeom prst="rect">
              <a:avLst/>
            </a:prstGeom>
            <a:solidFill>
              <a:srgbClr val="ED9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altLang="en-US" lang="zh-CN" noProof="1" sz="3200">
                  <a:cs typeface="+mn-ea"/>
                  <a:sym typeface="+mn-lt"/>
                </a:rPr>
                <a:t>小动物之狐狸</a:t>
              </a:r>
            </a:p>
          </p:txBody>
        </p:sp>
      </p:grpSp>
      <p:pic>
        <p:nvPicPr>
          <p:cNvPr descr="51miz-E323601-C24DD549" id="16391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93825" y="1554163"/>
            <a:ext cx="40417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2A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51940" y="3261360"/>
            <a:ext cx="9088120" cy="1921510"/>
            <a:chOff x="2494" y="5916"/>
            <a:chExt cx="14312" cy="3026"/>
          </a:xfrm>
        </p:grpSpPr>
        <p:sp>
          <p:nvSpPr>
            <p:cNvPr id="10" name="椭圆 9"/>
            <p:cNvSpPr/>
            <p:nvPr/>
          </p:nvSpPr>
          <p:spPr>
            <a:xfrm>
              <a:off x="6256" y="5916"/>
              <a:ext cx="3027" cy="3027"/>
            </a:xfrm>
            <a:prstGeom prst="ellipse">
              <a:avLst/>
            </a:prstGeom>
            <a:blipFill rotWithShape="1">
              <a:blip r:embed="rId2"/>
              <a:tile algn="tl" flip="none" sx="70000" sy="70000" tx="-57150" ty="-184150"/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494" y="5916"/>
              <a:ext cx="3027" cy="3027"/>
            </a:xfrm>
            <a:prstGeom prst="ellipse">
              <a:avLst/>
            </a:prstGeom>
            <a:blipFill rotWithShape="1">
              <a:blip r:embed="rId3"/>
              <a:tile algn="tl" flip="none" sx="40000" sy="40000" tx="-2717800" ty="158750"/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3780" y="5916"/>
              <a:ext cx="3027" cy="3027"/>
            </a:xfrm>
            <a:prstGeom prst="ellipse">
              <a:avLst/>
            </a:prstGeom>
            <a:blipFill rotWithShape="1">
              <a:blip r:embed="rId4"/>
              <a:tile algn="tl" flip="none" sx="40000" sy="40000" tx="-914400" ty="0"/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018" y="5916"/>
              <a:ext cx="3027" cy="3027"/>
            </a:xfrm>
            <a:prstGeom prst="ellipse">
              <a:avLst/>
            </a:prstGeom>
            <a:blipFill rotWithShape="1">
              <a:blip r:embed="rId5"/>
              <a:tile algn="tl" flip="none" sx="20000" sy="20000" tx="95250" ty="44450"/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</p:grpSp>
      <p:grpSp>
        <p:nvGrpSpPr>
          <p:cNvPr id="18436" name="组合 17"/>
          <p:cNvGrpSpPr/>
          <p:nvPr/>
        </p:nvGrpSpPr>
        <p:grpSpPr>
          <a:xfrm>
            <a:off x="1873250" y="2490788"/>
            <a:ext cx="8445500" cy="517525"/>
            <a:chOff x="2999" y="3923"/>
            <a:chExt cx="13302" cy="814"/>
          </a:xfrm>
        </p:grpSpPr>
        <p:sp>
          <p:nvSpPr>
            <p:cNvPr id="2" name="圆角矩形 1"/>
            <p:cNvSpPr/>
            <p:nvPr/>
          </p:nvSpPr>
          <p:spPr>
            <a:xfrm>
              <a:off x="2999" y="392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鸭子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762" y="392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鸡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0523" y="392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猪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286" y="392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猫</a:t>
              </a:r>
            </a:p>
          </p:txBody>
        </p:sp>
      </p:grpSp>
      <p:sp>
        <p:nvSpPr>
          <p:cNvPr id="18441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pic>
        <p:nvPicPr>
          <p:cNvPr descr="51miz-E1107631-768C125A" id="18442" name="图片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6502" t="36806"/>
          <a:stretch>
            <a:fillRect/>
          </a:stretch>
        </p:blipFill>
        <p:spPr bwMode="auto">
          <a:xfrm>
            <a:off x="958850" y="4946650"/>
            <a:ext cx="10274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38125" y="244475"/>
            <a:ext cx="11715750" cy="6369050"/>
          </a:xfrm>
          <a:prstGeom prst="roundRect">
            <a:avLst>
              <a:gd fmla="val 3762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83690" y="3261600"/>
            <a:ext cx="9088120" cy="1921510"/>
            <a:chOff x="2494" y="5916"/>
            <a:chExt cx="14312" cy="3026"/>
          </a:xfrm>
        </p:grpSpPr>
        <p:sp>
          <p:nvSpPr>
            <p:cNvPr id="2" name="椭圆 1"/>
            <p:cNvSpPr/>
            <p:nvPr/>
          </p:nvSpPr>
          <p:spPr>
            <a:xfrm>
              <a:off x="2494" y="5916"/>
              <a:ext cx="3027" cy="3027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256" y="5916"/>
              <a:ext cx="3027" cy="3027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3780" y="5916"/>
              <a:ext cx="3027" cy="3027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0018" y="5916"/>
              <a:ext cx="3027" cy="3027"/>
            </a:xfrm>
            <a:prstGeom prst="ellipse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noProof="1">
                <a:cs typeface="+mn-ea"/>
                <a:sym typeface="+mn-lt"/>
              </a:endParaRPr>
            </a:p>
          </p:txBody>
        </p:sp>
      </p:grpSp>
      <p:grpSp>
        <p:nvGrpSpPr>
          <p:cNvPr id="19460" name="组合 9"/>
          <p:cNvGrpSpPr/>
          <p:nvPr/>
        </p:nvGrpSpPr>
        <p:grpSpPr>
          <a:xfrm>
            <a:off x="1905000" y="2490788"/>
            <a:ext cx="8445500" cy="517525"/>
            <a:chOff x="2999" y="4043"/>
            <a:chExt cx="13302" cy="814"/>
          </a:xfrm>
        </p:grpSpPr>
        <p:sp>
          <p:nvSpPr>
            <p:cNvPr id="7" name="圆角矩形 6"/>
            <p:cNvSpPr/>
            <p:nvPr/>
          </p:nvSpPr>
          <p:spPr>
            <a:xfrm>
              <a:off x="2999" y="404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兔子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762" y="404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山羊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0523" y="404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奶牛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286" y="4043"/>
              <a:ext cx="2015" cy="814"/>
            </a:xfrm>
            <a:prstGeom prst="roundRect">
              <a:avLst>
                <a:gd fmla="val 50000" name="adj"/>
              </a:avLst>
            </a:prstGeom>
            <a:solidFill>
              <a:srgbClr val="F2AA27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lang="zh-CN" noProof="1" sz="2400">
                  <a:cs typeface="+mn-ea"/>
                  <a:sym typeface="+mn-lt"/>
                </a:rPr>
                <a:t>马</a:t>
              </a:r>
            </a:p>
          </p:txBody>
        </p:sp>
      </p:grpSp>
      <p:sp>
        <p:nvSpPr>
          <p:cNvPr id="19465" name="文本框 2"/>
          <p:cNvSpPr txBox="1">
            <a:spLocks noChangeArrowheads="1"/>
          </p:cNvSpPr>
          <p:nvPr/>
        </p:nvSpPr>
        <p:spPr bwMode="auto">
          <a:xfrm>
            <a:off x="1047750" y="573088"/>
            <a:ext cx="3430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lang="zh-CN" sz="4800">
                <a:solidFill>
                  <a:srgbClr val="E14933"/>
                </a:solidFill>
                <a:latin typeface="+mn-lt"/>
                <a:ea typeface="+mn-ea"/>
                <a:cs typeface="+mn-ea"/>
                <a:sym typeface="+mn-lt"/>
              </a:rPr>
              <a:t>认识小动物</a:t>
            </a:r>
          </a:p>
        </p:txBody>
      </p:sp>
      <p:pic>
        <p:nvPicPr>
          <p:cNvPr descr="51miz-E1107631-768C125A" id="19466" name="图片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6502" t="36806"/>
          <a:stretch>
            <a:fillRect/>
          </a:stretch>
        </p:blipFill>
        <p:spPr bwMode="auto">
          <a:xfrm>
            <a:off x="958850" y="4946650"/>
            <a:ext cx="10274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52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4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55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56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57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58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59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1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2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3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4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5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6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7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8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c2um34">
      <a:majorFont>
        <a:latin typeface="微软雅黑"/>
        <a:ea typeface="方正卡通简体"/>
        <a:cs typeface="Arial"/>
      </a:majorFont>
      <a:minorFont>
        <a:latin typeface="微软雅黑"/>
        <a:ea typeface="方正卡通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92</Paragraphs>
  <Slides>25</Slides>
  <Notes>18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7">
      <vt:lpstr>Arial</vt:lpstr>
      <vt:lpstr>微软雅黑</vt:lpstr>
      <vt:lpstr>方正卡通简体</vt:lpstr>
      <vt:lpstr>Calibri</vt:lpstr>
      <vt:lpstr>宋体</vt:lpstr>
      <vt:lpstr>Calibri Light</vt:lpstr>
      <vt:lpstr>等线 Light</vt:lpstr>
      <vt:lpstr>等线</vt:lpstr>
      <vt:lpstr>Meiryo</vt:lpstr>
      <vt:lpstr>Arial Narrow</vt:lpstr>
      <vt:lpstr>Open Sans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2022-03-20T11:22:22Z</dcterms:created>
  <cp:lastPrinted>2022-03-20T11:22:22Z</cp:lastPrinted>
  <dcterms:modified xsi:type="dcterms:W3CDTF">2022-03-20T03:31:54Z</dcterms:modified>
  <cp:revision>1</cp:revision>
</cp:coreProperties>
</file>