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7104063" cy="10234613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4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35" Target="revisionInfo.xml" Type="http://schemas.microsoft.com/office/2015/10/relationships/revisionInfo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0469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341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261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062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419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2655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3926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3422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3582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8278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5532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226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1739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5840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942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581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72514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6905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776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288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87559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79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101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680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7004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5454087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http://www.1ppt.com/xiazai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2022/3/6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228027818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2022/3/6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250003098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386063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129514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348501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025117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742652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149562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118988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899772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509891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4532961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920071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34096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390304" y="5714008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下载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val="225715204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9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590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169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2.jpeg" Type="http://schemas.openxmlformats.org/officeDocument/2006/relationships/image"/><Relationship Id="rId4" Target="../media/image23.jpeg" Type="http://schemas.openxmlformats.org/officeDocument/2006/relationships/image"/><Relationship Id="rId5" Target="../media/image2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8.jpeg" Type="http://schemas.openxmlformats.org/officeDocument/2006/relationships/image"/><Relationship Id="rId4" Target="../media/image29.jpeg" Type="http://schemas.openxmlformats.org/officeDocument/2006/relationships/image"/><Relationship Id="rId5" Target="../media/image30.jpeg" Type="http://schemas.openxmlformats.org/officeDocument/2006/relationships/image"/><Relationship Id="rId6" Target="../media/image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39.png" Type="http://schemas.openxmlformats.org/officeDocument/2006/relationships/image"/><Relationship Id="rId4" Target="../media/image40.png" Type="http://schemas.openxmlformats.org/officeDocument/2006/relationships/image"/><Relationship Id="rId5" Target="../media/image41.png" Type="http://schemas.openxmlformats.org/officeDocument/2006/relationships/image"/><Relationship Id="rId6" Target="../media/image42.png" Type="http://schemas.openxmlformats.org/officeDocument/2006/relationships/image"/><Relationship Id="rId7" Target="../media/image43.png" Type="http://schemas.openxmlformats.org/officeDocument/2006/relationships/image"/><Relationship Id="rId8" Target="../media/image44.png" Type="http://schemas.openxmlformats.org/officeDocument/2006/relationships/image"/><Relationship Id="rId9" Target="../media/image4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6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图片1.png" id="2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36" y="-12488"/>
            <a:ext cx="12192001" cy="6883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素材\卡通\包图网_13447消防安全防火宣传展板设计\4.png4"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828" y="1134745"/>
            <a:ext cx="7071360" cy="288544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4129" name="Text Box 33"/>
          <p:cNvSpPr txBox="1"/>
          <p:nvPr/>
        </p:nvSpPr>
        <p:spPr>
          <a:xfrm>
            <a:off x="3774440" y="3254375"/>
            <a:ext cx="1951990" cy="731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algn="dist" eaLnBrk="1" hangingPunct="1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lang="zh-CN" sz="2100">
                <a:solidFill>
                  <a:srgbClr val="FFB108"/>
                </a:solidFill>
                <a:cs typeface="+mn-ea"/>
                <a:sym typeface="+mn-lt"/>
              </a:rPr>
              <a:t>校园消防安全</a:t>
            </a:r>
          </a:p>
          <a:p>
            <a:pPr algn="dist" eaLnBrk="1" hangingPunct="1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lang="zh-CN" sz="2100">
                <a:solidFill>
                  <a:srgbClr val="FFB108"/>
                </a:solidFill>
                <a:cs typeface="+mn-ea"/>
                <a:sym typeface="+mn-lt"/>
              </a:rPr>
              <a:t>教育PPT模板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10041">
            <a:off x="9832340" y="1939290"/>
            <a:ext cx="883285" cy="114871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3992" y="-15240"/>
            <a:ext cx="11988800" cy="1503747"/>
            <a:chOff x="-76200" y="0"/>
            <a:chExt cx="9220200" cy="1299261"/>
          </a:xfrm>
        </p:grpSpPr>
        <p:pic>
          <p:nvPicPr>
            <p:cNvPr descr="C:\Users\Administrator\Desktop\5.png" id="23" name="Picture 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76200" y="0"/>
              <a:ext cx="5181600" cy="129926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5.png" id="24" name="Picture 2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r="11029"/>
            <a:stretch>
              <a:fillRect/>
            </a:stretch>
          </p:blipFill>
          <p:spPr bwMode="auto">
            <a:xfrm flipH="1">
              <a:off x="5105400" y="1"/>
              <a:ext cx="4038600" cy="1138196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\\Sy\e\我图PPT\00001PNG素材\儿童卡通\卡通树型.png" id="25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09305" y="4869938"/>
            <a:ext cx="7532045" cy="200092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素材\卡通\包图网_13447消防安全防火宣传展板设计\3.png3"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795" y="4016375"/>
            <a:ext cx="3554730" cy="2854325"/>
          </a:xfrm>
          <a:prstGeom prst="rect">
            <a:avLst/>
          </a:prstGeom>
        </p:spPr>
      </p:pic>
      <p:pic>
        <p:nvPicPr>
          <p:cNvPr descr="E:\素材\卡通\d6cc56ac75d1c6f5a3534dbe8d578eb5.pngd6cc56ac75d1c6f5a3534dbe8d578eb5"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3170" y="3422015"/>
            <a:ext cx="5720080" cy="3661410"/>
          </a:xfrm>
          <a:prstGeom prst="rect">
            <a:avLst/>
          </a:prstGeom>
        </p:spPr>
      </p:pic>
      <p:pic>
        <p:nvPicPr>
          <p:cNvPr descr="E:\素材\卡通\包图网_13447消防安全防火宣传展板设计\1.png1" id="45" name="图片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82766">
            <a:off x="2077085" y="1843405"/>
            <a:ext cx="1199515" cy="92964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5056" p14:dur="2000" spd="slow"/>
    </mc:Choice>
    <mc:Fallback>
      <p:transition advTm="5056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 tmFilter="0,0; .5, 1; 1, 1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29"/>
    </p:bldLst>
  </p:timing>
  <p:extLst mod="1">
    <p:ext uri="{E180D4A7-C9FB-4DFB-919C-405C955672EB}">
      <p14:showEvtLst>
        <p14:playEvt objId="2" time="162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41032" y="514778"/>
              <a:ext cx="4801235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662555" y="2101850"/>
            <a:ext cx="4124325" cy="2630911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之前我们讲到了平常能见到的一些消防器材。它们都是消防员叔叔的好帮手，希望小朋友们能爱护它们，这样在火灾中它们才会保护到我们的小朋友哦。这些消防器材小朋友们都记住了没有呀？</a:t>
            </a:r>
          </a:p>
        </p:txBody>
      </p:sp>
      <p:pic>
        <p:nvPicPr>
          <p:cNvPr descr="E:\素材\卡通\5a81d5fbab538222d5120a74419dd73e.png5a81d5fbab538222d5120a74419dd73e"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055" y="1503045"/>
            <a:ext cx="2800350" cy="3851275"/>
          </a:xfrm>
          <a:prstGeom prst="rect">
            <a:avLst/>
          </a:prstGeom>
          <a:effectLst/>
        </p:spPr>
      </p:pic>
    </p:spTree>
  </p:cSld>
  <p:clrMapOvr>
    <a:masterClrMapping/>
  </p:clrMapOvr>
  <mc:AlternateContent>
    <mc:Choice Requires="p15">
      <p:transition advTm="3263" p14:dur="1250" spd="slow">
        <p15:prstTrans prst="pageCurlDouble"/>
      </p:transition>
    </mc:Choice>
    <mc:Fallback>
      <p:transition advTm="3263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54271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990590" y="1802130"/>
            <a:ext cx="4922520" cy="3124686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刚才的动画片中，教了我们要从火灾中安全的逃出才是第一重要的。</a:t>
            </a:r>
          </a:p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那么有没有小朋友已经学会了要怎么样逃出火场的呢？有的请举手给大家表演一下。</a:t>
            </a:r>
          </a:p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对了，首先我们不要慌张，然后尽量找块小手绢弄湿之后，同时在着火的时候千万不要慌张，要对自己说我们都是小勇士，要好好听老师的指挥逃离火灾现场。</a:t>
            </a:r>
          </a:p>
        </p:txBody>
      </p:sp>
      <p:pic>
        <p:nvPicPr>
          <p:cNvPr descr="E:\素材\卡通\c3d785ac65bd32ba0889ed4f902f664d.pngc3d785ac65bd32ba0889ed4f902f664d"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180" y="1088390"/>
            <a:ext cx="2898140" cy="386270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advTm="3229" p14:dur="1250" spd="slow">
        <p15:prstTrans prst="pageCurlDouble"/>
      </p:transition>
    </mc:Choice>
    <mc:Fallback>
      <p:transition advTm="3229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610882" y="50080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四、教育小朋友如何逃生</a:t>
              </a:r>
            </a:p>
          </p:txBody>
        </p:sp>
      </p:grpSp>
      <p:sp>
        <p:nvSpPr>
          <p:cNvPr id="6" name="对角圆角矩形 5"/>
          <p:cNvSpPr/>
          <p:nvPr/>
        </p:nvSpPr>
        <p:spPr>
          <a:xfrm>
            <a:off x="2368550" y="1515110"/>
            <a:ext cx="2263140" cy="1626870"/>
          </a:xfrm>
          <a:prstGeom prst="round2Diag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5157470" y="1515110"/>
            <a:ext cx="2263140" cy="1626870"/>
          </a:xfrm>
          <a:prstGeom prst="round2Diag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7947025" y="1515110"/>
            <a:ext cx="2263140" cy="1626870"/>
          </a:xfrm>
          <a:prstGeom prst="round2Diag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2" name="文本框 8"/>
          <p:cNvSpPr txBox="1"/>
          <p:nvPr/>
        </p:nvSpPr>
        <p:spPr>
          <a:xfrm>
            <a:off x="2493444" y="3341081"/>
            <a:ext cx="2012082" cy="3962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2000">
                <a:solidFill>
                  <a:srgbClr val="FFB108"/>
                </a:solidFill>
                <a:cs typeface="+mn-ea"/>
                <a:sym typeface="+mn-lt"/>
              </a:rPr>
              <a:t>迅速撤离法：</a:t>
            </a:r>
          </a:p>
        </p:txBody>
      </p:sp>
      <p:sp>
        <p:nvSpPr>
          <p:cNvPr id="64" name="矩形 63"/>
          <p:cNvSpPr/>
          <p:nvPr/>
        </p:nvSpPr>
        <p:spPr>
          <a:xfrm>
            <a:off x="2493444" y="3643860"/>
            <a:ext cx="2012082" cy="1367174"/>
          </a:xfrm>
          <a:prstGeom prst="rect">
            <a:avLst/>
          </a:prstGeom>
        </p:spPr>
        <p:txBody>
          <a:bodyPr bIns="43507" lIns="87015" rIns="87015" tIns="43507"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altLang="en-US" lang="zh-CN" sz="1200">
                <a:solidFill>
                  <a:schemeClr val="tx1"/>
                </a:solidFill>
                <a:cs typeface="+mn-ea"/>
                <a:sym typeface="+mn-lt"/>
              </a:rPr>
              <a:t>当进入公共场所时，要留意其墙上、顶棚上、门上、转弯处设置的“太平门”、“紧急出口”、“安全通道”等疏散指示标志，一旦发生火灾，按疏散指示标志方向迅速撤离。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82999" y="3341081"/>
            <a:ext cx="2012082" cy="3962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2000">
                <a:solidFill>
                  <a:srgbClr val="FFB108"/>
                </a:solidFill>
                <a:cs typeface="+mn-ea"/>
                <a:sym typeface="+mn-lt"/>
              </a:rPr>
              <a:t>低身前进法：</a:t>
            </a:r>
          </a:p>
        </p:txBody>
      </p:sp>
      <p:sp>
        <p:nvSpPr>
          <p:cNvPr id="10" name="矩形 9"/>
          <p:cNvSpPr/>
          <p:nvPr/>
        </p:nvSpPr>
        <p:spPr>
          <a:xfrm>
            <a:off x="5282999" y="3643860"/>
            <a:ext cx="2012082" cy="818534"/>
          </a:xfrm>
          <a:prstGeom prst="rect">
            <a:avLst/>
          </a:prstGeom>
        </p:spPr>
        <p:txBody>
          <a:bodyPr bIns="43507" lIns="87015" rIns="87015" tIns="43507"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altLang="en-US" lang="zh-CN" sz="1200">
                <a:solidFill>
                  <a:schemeClr val="tx1"/>
                </a:solidFill>
                <a:cs typeface="+mn-ea"/>
                <a:sym typeface="+mn-lt"/>
              </a:rPr>
              <a:t>由于火灾发生时烟气大多聚集在上部空间，因此在逃生过程中应尽量将身体贴近地面匍匐或弯腰前进。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8072553" y="3341081"/>
            <a:ext cx="2012082" cy="3962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2000">
                <a:solidFill>
                  <a:srgbClr val="FFB108"/>
                </a:solidFill>
                <a:cs typeface="+mn-ea"/>
                <a:sym typeface="+mn-lt"/>
              </a:rPr>
              <a:t>毛巾捂鼻法：</a:t>
            </a:r>
          </a:p>
        </p:txBody>
      </p:sp>
      <p:sp>
        <p:nvSpPr>
          <p:cNvPr id="13" name="矩形 12"/>
          <p:cNvSpPr/>
          <p:nvPr/>
        </p:nvSpPr>
        <p:spPr>
          <a:xfrm>
            <a:off x="8072554" y="3643860"/>
            <a:ext cx="2012082" cy="1184294"/>
          </a:xfrm>
          <a:prstGeom prst="rect">
            <a:avLst/>
          </a:prstGeom>
        </p:spPr>
        <p:txBody>
          <a:bodyPr bIns="43507" lIns="87015" rIns="87015" tIns="43507"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altLang="en-US" lang="zh-CN" sz="1200">
                <a:solidFill>
                  <a:schemeClr val="tx1"/>
                </a:solidFill>
                <a:cs typeface="+mn-ea"/>
                <a:sym typeface="+mn-lt"/>
              </a:rPr>
              <a:t>火场上的烟气温度高、毒性大，吸入后很容易引起呼吸系统灼伤或人体中毒。疏散中应用浸湿的毛巾、口罩等捂住口鼻，以起到降温及过滤的作用。</a:t>
            </a:r>
          </a:p>
        </p:txBody>
      </p:sp>
    </p:spTree>
  </p:cSld>
  <p:clrMapOvr>
    <a:masterClrMapping/>
  </p:clrMapOvr>
  <mc:AlternateContent>
    <mc:Choice Requires="p15">
      <p:transition advTm="2546" p14:dur="1250" spd="slow">
        <p15:prstTrans prst="pageCurlDouble"/>
      </p:transition>
    </mc:Choice>
    <mc:Fallback>
      <p:transition advTm="2546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62"/>
      <p:bldP grpId="0" spid="64"/>
      <p:bldP grpId="0" spid="9"/>
      <p:bldP grpId="0" spid="10"/>
      <p:bldP grpId="0" spid="12"/>
      <p:bldP grpId="0" spid="1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54271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四、教育小朋友如何逃生</a:t>
              </a:r>
            </a:p>
          </p:txBody>
        </p:sp>
      </p:grpSp>
      <p:sp>
        <p:nvSpPr>
          <p:cNvPr id="6" name="对角圆角矩形 5"/>
          <p:cNvSpPr/>
          <p:nvPr/>
        </p:nvSpPr>
        <p:spPr>
          <a:xfrm>
            <a:off x="2453640" y="1501140"/>
            <a:ext cx="2263140" cy="1626870"/>
          </a:xfrm>
          <a:prstGeom prst="round2Diag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5243195" y="1501140"/>
            <a:ext cx="2263140" cy="1626870"/>
          </a:xfrm>
          <a:prstGeom prst="round2Diag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8032750" y="1501140"/>
            <a:ext cx="2263140" cy="1626870"/>
          </a:xfrm>
          <a:prstGeom prst="round2Diag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2" name="文本框 8"/>
          <p:cNvSpPr txBox="1"/>
          <p:nvPr/>
        </p:nvSpPr>
        <p:spPr>
          <a:xfrm>
            <a:off x="2579169" y="3201381"/>
            <a:ext cx="2012082" cy="3962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2000">
                <a:solidFill>
                  <a:srgbClr val="FFB108"/>
                </a:solidFill>
                <a:cs typeface="+mn-ea"/>
                <a:sym typeface="+mn-lt"/>
              </a:rPr>
              <a:t>厚物护身法：</a:t>
            </a:r>
          </a:p>
        </p:txBody>
      </p:sp>
      <p:sp>
        <p:nvSpPr>
          <p:cNvPr id="64" name="矩形 63"/>
          <p:cNvSpPr/>
          <p:nvPr/>
        </p:nvSpPr>
        <p:spPr>
          <a:xfrm>
            <a:off x="2579169" y="3504160"/>
            <a:ext cx="2012082" cy="1513478"/>
          </a:xfrm>
          <a:prstGeom prst="rect">
            <a:avLst/>
          </a:prstGeom>
        </p:spPr>
        <p:txBody>
          <a:bodyPr bIns="43507" lIns="87015" rIns="87015" tIns="43507" wrap="square">
            <a:spAutoFit/>
          </a:bodyPr>
          <a:lstStyle/>
          <a:p>
            <a:pPr algn="l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altLang="en-US" lang="zh-CN" sz="1200">
                <a:solidFill>
                  <a:schemeClr val="tx1"/>
                </a:solidFill>
                <a:cs typeface="+mn-ea"/>
                <a:sym typeface="+mn-lt"/>
              </a:rPr>
              <a:t>确定逃生路线后，可用浸湿的棉被或毛毯、棉大衣盖在身上，以最快的速度钻过火场并冲到安全区域。不能用塑料或化纤等类物品来保护身体，否则会适得其反。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68724" y="3201381"/>
            <a:ext cx="2012082" cy="3962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2000">
                <a:solidFill>
                  <a:srgbClr val="FFB108"/>
                </a:solidFill>
                <a:cs typeface="+mn-ea"/>
                <a:sym typeface="+mn-lt"/>
              </a:rPr>
              <a:t>跳板转移法：</a:t>
            </a:r>
          </a:p>
        </p:txBody>
      </p:sp>
      <p:sp>
        <p:nvSpPr>
          <p:cNvPr id="10" name="矩形 9"/>
          <p:cNvSpPr/>
          <p:nvPr/>
        </p:nvSpPr>
        <p:spPr>
          <a:xfrm>
            <a:off x="5368724" y="3504160"/>
            <a:ext cx="2012082" cy="1513478"/>
          </a:xfrm>
          <a:prstGeom prst="rect">
            <a:avLst/>
          </a:prstGeom>
        </p:spPr>
        <p:txBody>
          <a:bodyPr bIns="43507" lIns="87015" rIns="87015" tIns="43507" wrap="square">
            <a:spAutoFit/>
          </a:bodyPr>
          <a:lstStyle/>
          <a:p>
            <a:pPr algn="l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altLang="en-US" lang="zh-CN" sz="1200">
                <a:solidFill>
                  <a:schemeClr val="tx1"/>
                </a:solidFill>
                <a:cs typeface="+mn-ea"/>
                <a:sym typeface="+mn-lt"/>
              </a:rPr>
              <a:t>可以在阳台上、窗台、屋顶平台等处用木板、木桩、竹竿等有承受力的物体，搭至相邻单元或相邻建筑，以此作为跳板转移到相对安全的区域。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8158278" y="3201381"/>
            <a:ext cx="2012082" cy="3962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2000">
                <a:solidFill>
                  <a:srgbClr val="FFB108"/>
                </a:solidFill>
                <a:cs typeface="+mn-ea"/>
                <a:sym typeface="+mn-lt"/>
              </a:rPr>
              <a:t>管线下滑法：</a:t>
            </a:r>
          </a:p>
        </p:txBody>
      </p:sp>
      <p:sp>
        <p:nvSpPr>
          <p:cNvPr id="13" name="矩形 12"/>
          <p:cNvSpPr/>
          <p:nvPr/>
        </p:nvSpPr>
        <p:spPr>
          <a:xfrm>
            <a:off x="8158279" y="3504160"/>
            <a:ext cx="2012082" cy="1751222"/>
          </a:xfrm>
          <a:prstGeom prst="rect">
            <a:avLst/>
          </a:prstGeom>
        </p:spPr>
        <p:txBody>
          <a:bodyPr bIns="43507" lIns="87015" rIns="87015" tIns="43507" wrap="square">
            <a:spAutoFit/>
          </a:bodyPr>
          <a:lstStyle/>
          <a:p>
            <a:pPr algn="l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altLang="en-US" lang="zh-CN" sz="1200">
                <a:solidFill>
                  <a:schemeClr val="tx1"/>
                </a:solidFill>
                <a:cs typeface="+mn-ea"/>
                <a:sym typeface="+mn-lt"/>
              </a:rPr>
              <a:t>当建筑物外墙或阳台边上有落水管、电线杆、避雷针引线等竖直管线时，可借助其下滑至地面，同时应注意一次下滑时人数不宜过多，以防止逃生途中因管线损坏而致人坠落。</a:t>
            </a:r>
          </a:p>
        </p:txBody>
      </p:sp>
    </p:spTree>
  </p:cSld>
  <p:clrMapOvr>
    <a:masterClrMapping/>
  </p:clrMapOvr>
  <mc:AlternateContent>
    <mc:Choice Requires="p15">
      <p:transition advTm="2472" p14:dur="1250" spd="slow">
        <p15:prstTrans prst="pageCurlDouble"/>
      </p:transition>
    </mc:Choice>
    <mc:Fallback>
      <p:transition advTm="2472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62"/>
      <p:bldP grpId="0" spid="64"/>
      <p:bldP grpId="0" spid="9"/>
      <p:bldP grpId="0" spid="10"/>
      <p:bldP grpId="0" spid="12"/>
      <p:bldP grpId="0" spid="1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54271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四、教育小朋友如何逃生</a:t>
              </a:r>
            </a:p>
          </p:txBody>
        </p:sp>
      </p:grpSp>
      <p:sp>
        <p:nvSpPr>
          <p:cNvPr id="6" name="对角圆角矩形 5"/>
          <p:cNvSpPr/>
          <p:nvPr/>
        </p:nvSpPr>
        <p:spPr>
          <a:xfrm>
            <a:off x="2397125" y="1486535"/>
            <a:ext cx="2263140" cy="1626870"/>
          </a:xfrm>
          <a:prstGeom prst="round2Diag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5186680" y="1486535"/>
            <a:ext cx="2263140" cy="1626870"/>
          </a:xfrm>
          <a:prstGeom prst="round2Diag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7976235" y="1486535"/>
            <a:ext cx="2263140" cy="1626870"/>
          </a:xfrm>
          <a:prstGeom prst="round2Diag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2" name="文本框 8"/>
          <p:cNvSpPr txBox="1"/>
          <p:nvPr/>
        </p:nvSpPr>
        <p:spPr>
          <a:xfrm>
            <a:off x="2529639" y="3229320"/>
            <a:ext cx="2012082" cy="3962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2000">
                <a:solidFill>
                  <a:srgbClr val="FFB108"/>
                </a:solidFill>
                <a:cs typeface="+mn-ea"/>
                <a:sym typeface="+mn-lt"/>
              </a:rPr>
              <a:t>结绳自救法：</a:t>
            </a:r>
          </a:p>
        </p:txBody>
      </p:sp>
      <p:sp>
        <p:nvSpPr>
          <p:cNvPr id="64" name="矩形 63"/>
          <p:cNvSpPr/>
          <p:nvPr/>
        </p:nvSpPr>
        <p:spPr>
          <a:xfrm>
            <a:off x="1985645" y="3503295"/>
            <a:ext cx="3200400" cy="1458614"/>
          </a:xfrm>
          <a:prstGeom prst="rect">
            <a:avLst/>
          </a:prstGeom>
        </p:spPr>
        <p:txBody>
          <a:bodyPr bIns="43507" lIns="87015" rIns="87015" tIns="43507"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altLang="en-US" lang="zh-CN" sz="1200">
                <a:solidFill>
                  <a:schemeClr val="tx1"/>
                </a:solidFill>
                <a:cs typeface="+mn-ea"/>
                <a:sym typeface="+mn-lt"/>
              </a:rPr>
              <a:t>家中有绳索的（或将床单、被罩、窗帘等撕成条，拧成麻花状），可直接将其一端拴在门、窗档或重物上，沿另一端爬下。逃生过程中，脚要成绞状夹紧绳子，双手交替往下爬，并尽量用手套、毛巾将手保护好。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19194" y="3229320"/>
            <a:ext cx="2012082" cy="3962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2000">
                <a:solidFill>
                  <a:srgbClr val="FFB108"/>
                </a:solidFill>
                <a:cs typeface="+mn-ea"/>
                <a:sym typeface="+mn-lt"/>
              </a:rPr>
              <a:t>器械逃生法：</a:t>
            </a:r>
          </a:p>
        </p:txBody>
      </p:sp>
      <p:sp>
        <p:nvSpPr>
          <p:cNvPr id="10" name="矩形 9"/>
          <p:cNvSpPr/>
          <p:nvPr/>
        </p:nvSpPr>
        <p:spPr>
          <a:xfrm>
            <a:off x="5312209" y="3503525"/>
            <a:ext cx="2012082" cy="909974"/>
          </a:xfrm>
          <a:prstGeom prst="rect">
            <a:avLst/>
          </a:prstGeom>
        </p:spPr>
        <p:txBody>
          <a:bodyPr bIns="43507" lIns="87015" rIns="87015" tIns="43507"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altLang="en-US" lang="zh-CN" sz="1200">
                <a:solidFill>
                  <a:schemeClr val="tx1"/>
                </a:solidFill>
                <a:cs typeface="+mn-ea"/>
                <a:sym typeface="+mn-lt"/>
              </a:rPr>
              <a:t>有条件的家庭可以利用平时准备的家用缓降器等专用救生设备逃生。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8108750" y="3229320"/>
            <a:ext cx="2012082" cy="3962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2000">
                <a:solidFill>
                  <a:srgbClr val="FFB108"/>
                </a:solidFill>
                <a:cs typeface="+mn-ea"/>
                <a:sym typeface="+mn-lt"/>
              </a:rPr>
              <a:t>信号求救法：</a:t>
            </a:r>
          </a:p>
        </p:txBody>
      </p:sp>
      <p:sp>
        <p:nvSpPr>
          <p:cNvPr id="13" name="矩形 12"/>
          <p:cNvSpPr/>
          <p:nvPr/>
        </p:nvSpPr>
        <p:spPr>
          <a:xfrm>
            <a:off x="7564755" y="3503295"/>
            <a:ext cx="3100070" cy="1184294"/>
          </a:xfrm>
          <a:prstGeom prst="rect">
            <a:avLst/>
          </a:prstGeom>
        </p:spPr>
        <p:txBody>
          <a:bodyPr bIns="43507" lIns="87015" rIns="87015" tIns="43507"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altLang="en-US" lang="zh-CN" sz="1200">
                <a:solidFill>
                  <a:schemeClr val="tx1"/>
                </a:solidFill>
                <a:cs typeface="+mn-ea"/>
                <a:sym typeface="+mn-lt"/>
              </a:rPr>
              <a:t>在等待救援的过程中，应通过大声呼救、挥动布条、敲击金属物品、投掷软物品等方式引起救援人员的注意；夜间可用手电筒、应急灯等能发光的物品发出信号。</a:t>
            </a:r>
          </a:p>
        </p:txBody>
      </p:sp>
      <p:pic>
        <p:nvPicPr>
          <p:cNvPr descr="d6cc56ac75d1c6f5a3534dbe8d578eb5"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6870" y="4237990"/>
            <a:ext cx="4310380" cy="2759075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2949" p14:dur="1250" spd="slow">
        <p15:prstTrans prst="pageCurlDouble"/>
      </p:transition>
    </mc:Choice>
    <mc:Fallback>
      <p:transition advTm="2949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62"/>
      <p:bldP grpId="0" spid="64"/>
      <p:bldP grpId="0" spid="9"/>
      <p:bldP grpId="0" spid="10"/>
      <p:bldP grpId="0" spid="12"/>
      <p:bldP grpId="0" spid="1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54271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四、教育小朋友如何逃生</a:t>
              </a:r>
            </a:p>
          </p:txBody>
        </p:sp>
      </p:grpSp>
      <p:sp>
        <p:nvSpPr>
          <p:cNvPr id="19488" name="Text Box 32"/>
          <p:cNvSpPr txBox="1"/>
          <p:nvPr/>
        </p:nvSpPr>
        <p:spPr>
          <a:xfrm>
            <a:off x="2058035" y="1502410"/>
            <a:ext cx="8076565" cy="36027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eaLnBrk="1" hangingPunct="1" indent="0" lvl="0" marL="0">
              <a:lnSpc>
                <a:spcPct val="80000"/>
              </a:lnSpc>
              <a:spcBef>
                <a:spcPct val="0"/>
              </a:spcBef>
              <a:buNone/>
            </a:pPr>
            <a:r>
              <a:rPr altLang="zh-CN" b="1" lang="zh-CN" sz="2400">
                <a:cs typeface="+mn-ea"/>
                <a:sym typeface="+mn-lt"/>
              </a:rPr>
              <a:t>问：知道为什么要用湿毛巾捂着嘴巴鼻子么？</a:t>
            </a:r>
          </a:p>
          <a:p>
            <a:pPr eaLnBrk="1" hangingPunct="1" indent="0" lvl="0" marL="0">
              <a:lnSpc>
                <a:spcPct val="80000"/>
              </a:lnSpc>
              <a:spcBef>
                <a:spcPct val="0"/>
              </a:spcBef>
              <a:buNone/>
            </a:pPr>
            <a:endParaRPr altLang="zh-CN" b="1" lang="zh-CN" sz="2400">
              <a:cs typeface="+mn-ea"/>
              <a:sym typeface="+mn-lt"/>
            </a:endParaRPr>
          </a:p>
          <a:p>
            <a:pPr eaLnBrk="1" hangingPunct="1" indent="0" lvl="0" marL="0">
              <a:lnSpc>
                <a:spcPct val="80000"/>
              </a:lnSpc>
              <a:spcBef>
                <a:spcPct val="0"/>
              </a:spcBef>
              <a:buNone/>
            </a:pPr>
            <a:r>
              <a:rPr altLang="zh-CN" b="1" lang="zh-CN" sz="2400">
                <a:cs typeface="+mn-ea"/>
                <a:sym typeface="+mn-lt"/>
              </a:rPr>
              <a:t>答：那是为了不让小朋友吸到有毒的烟哦。大部分火灾都会产生很多的烟气，有的烟还有毒呢。</a:t>
            </a:r>
          </a:p>
          <a:p>
            <a:pPr eaLnBrk="1" hangingPunct="1" indent="0" lvl="0" marL="0">
              <a:lnSpc>
                <a:spcPct val="80000"/>
              </a:lnSpc>
              <a:spcBef>
                <a:spcPct val="0"/>
              </a:spcBef>
              <a:buNone/>
            </a:pPr>
            <a:endParaRPr altLang="zh-CN" b="1" lang="zh-CN" sz="2400">
              <a:cs typeface="+mn-ea"/>
              <a:sym typeface="+mn-lt"/>
            </a:endParaRPr>
          </a:p>
          <a:p>
            <a:pPr eaLnBrk="1" hangingPunct="1" indent="0" lvl="0" marL="0">
              <a:lnSpc>
                <a:spcPct val="80000"/>
              </a:lnSpc>
              <a:spcBef>
                <a:spcPct val="0"/>
              </a:spcBef>
              <a:buNone/>
            </a:pPr>
            <a:r>
              <a:rPr altLang="zh-CN" b="1" lang="zh-CN" sz="2400">
                <a:cs typeface="+mn-ea"/>
                <a:sym typeface="+mn-lt"/>
              </a:rPr>
              <a:t>问：那为什么要弯着腰走呢？</a:t>
            </a:r>
          </a:p>
          <a:p>
            <a:pPr eaLnBrk="1" hangingPunct="1" indent="0" lvl="0" marL="0">
              <a:lnSpc>
                <a:spcPct val="80000"/>
              </a:lnSpc>
              <a:spcBef>
                <a:spcPct val="0"/>
              </a:spcBef>
              <a:buNone/>
            </a:pPr>
            <a:endParaRPr altLang="zh-CN" b="1" lang="zh-CN" sz="2400">
              <a:cs typeface="+mn-ea"/>
              <a:sym typeface="+mn-lt"/>
            </a:endParaRPr>
          </a:p>
          <a:p>
            <a:pPr eaLnBrk="1" hangingPunct="1" indent="0" lvl="0" marL="0">
              <a:lnSpc>
                <a:spcPct val="80000"/>
              </a:lnSpc>
              <a:spcBef>
                <a:spcPct val="0"/>
              </a:spcBef>
              <a:buNone/>
            </a:pPr>
            <a:r>
              <a:rPr altLang="zh-CN" b="1" lang="zh-CN" sz="2400">
                <a:cs typeface="+mn-ea"/>
                <a:sym typeface="+mn-lt"/>
              </a:rPr>
              <a:t>答：因为烟都是飘在空气的上方，弯着腰的话烟会少一点。</a:t>
            </a:r>
          </a:p>
          <a:p>
            <a:pPr eaLnBrk="1" hangingPunct="1" indent="0" lvl="0" marL="0">
              <a:lnSpc>
                <a:spcPct val="80000"/>
              </a:lnSpc>
              <a:spcBef>
                <a:spcPct val="0"/>
              </a:spcBef>
              <a:buNone/>
            </a:pPr>
            <a:endParaRPr altLang="zh-CN" b="1" lang="zh-CN" sz="2400">
              <a:cs typeface="+mn-ea"/>
              <a:sym typeface="+mn-lt"/>
            </a:endParaRPr>
          </a:p>
          <a:p>
            <a:pPr eaLnBrk="1" hangingPunct="1" indent="0" lvl="0" marL="0">
              <a:lnSpc>
                <a:spcPct val="80000"/>
              </a:lnSpc>
              <a:spcBef>
                <a:spcPct val="0"/>
              </a:spcBef>
              <a:buNone/>
            </a:pPr>
            <a:r>
              <a:rPr altLang="zh-CN" b="1" lang="zh-CN" sz="2400">
                <a:cs typeface="+mn-ea"/>
                <a:sym typeface="+mn-lt"/>
              </a:rPr>
              <a:t>问：为什么要靠着墙走？</a:t>
            </a:r>
          </a:p>
          <a:p>
            <a:pPr eaLnBrk="1" hangingPunct="1" indent="0" lvl="0" marL="0">
              <a:lnSpc>
                <a:spcPct val="80000"/>
              </a:lnSpc>
              <a:spcBef>
                <a:spcPct val="0"/>
              </a:spcBef>
              <a:buNone/>
            </a:pPr>
            <a:endParaRPr altLang="zh-CN" b="1" lang="zh-CN" sz="2400">
              <a:cs typeface="+mn-ea"/>
              <a:sym typeface="+mn-lt"/>
            </a:endParaRPr>
          </a:p>
          <a:p>
            <a:pPr eaLnBrk="1" hangingPunct="1" indent="0" lvl="0" marL="0">
              <a:lnSpc>
                <a:spcPct val="80000"/>
              </a:lnSpc>
              <a:spcBef>
                <a:spcPct val="0"/>
              </a:spcBef>
              <a:buNone/>
            </a:pPr>
            <a:r>
              <a:rPr altLang="zh-CN" b="1" lang="zh-CN" sz="2400">
                <a:cs typeface="+mn-ea"/>
                <a:sym typeface="+mn-lt"/>
              </a:rPr>
              <a:t>答：因为靠着墙走不容易迷路哦！</a:t>
            </a:r>
          </a:p>
        </p:txBody>
      </p:sp>
      <p:pic>
        <p:nvPicPr>
          <p:cNvPr descr="E:\素材\卡通\cf409e356a19e3a463f2c9e190cde6b8.pngcf409e356a19e3a463f2c9e190cde6b8"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165" y="3973830"/>
            <a:ext cx="4207510" cy="2787015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7001" p14:dur="1250" spd="slow">
        <p15:prstTrans prst="pageCurlDouble"/>
      </p:transition>
    </mc:Choice>
    <mc:Fallback>
      <p:transition advTm="7001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13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14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15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8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5889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五、报火警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452370" y="1657985"/>
            <a:ext cx="4102735" cy="3234414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大家已经知道火警电话是119，那么大家知道关于119的故事么？</a:t>
            </a:r>
          </a:p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原来119指的是每年的11月9日消防日哦。</a:t>
            </a:r>
          </a:p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因为11月的天气最容易发生火灾了，所以大家在那个时候要更加的小心。</a:t>
            </a:r>
          </a:p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另外，119的发音又像是“要要救”。</a:t>
            </a:r>
          </a:p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大家可以试试。念念看是不是这样子。</a:t>
            </a:r>
          </a:p>
        </p:txBody>
      </p:sp>
      <p:pic>
        <p:nvPicPr>
          <p:cNvPr descr="E:\素材\卡通\4e96c8e9b2888b7efffeb290b76a4e24.png4e96c8e9b2888b7efffeb290b76a4e24"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015" y="863600"/>
            <a:ext cx="3877310" cy="555053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51848" y="6182339"/>
            <a:ext cx="1224136" cy="142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PPT下载 http://www.1ppt.com/xiazai/</a:t>
            </a:r>
          </a:p>
        </p:txBody>
      </p:sp>
    </p:spTree>
  </p:cSld>
  <p:clrMapOvr>
    <a:masterClrMapping/>
  </p:clrMapOvr>
  <mc:AlternateContent>
    <mc:Choice Requires="p15">
      <p:transition advTm="3332" p14:dur="1250" spd="slow">
        <p15:prstTrans prst="pageCurlDouble"/>
      </p:transition>
    </mc:Choice>
    <mc:Fallback>
      <p:transition advTm="3332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4492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五、报火警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6270625" y="1838325"/>
            <a:ext cx="4102735" cy="2960094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l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小朋友，报火警的时候不要着急，要把地址说清楚哦。</a:t>
            </a:r>
          </a:p>
          <a:p>
            <a:pPr algn="l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如果不懂的可以提醒身边的大人去打电话。</a:t>
            </a:r>
          </a:p>
          <a:p>
            <a:pPr algn="l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因为要及时的救火是很重要的，烧着的时间越久就越危险，所以要第一时间记得拨打电话报火警。</a:t>
            </a:r>
          </a:p>
        </p:txBody>
      </p:sp>
      <p:pic>
        <p:nvPicPr>
          <p:cNvPr descr="E:\素材\卡通\cf409e356a19e3a463f2c9e190cde6b8.pngcf409e356a19e3a463f2c9e190cde6b8"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41805"/>
            <a:ext cx="4795520" cy="317563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advTm="3409" p14:dur="1250" spd="slow">
        <p15:prstTrans prst="pageCurlDouble"/>
      </p:transition>
    </mc:Choice>
    <mc:Fallback>
      <p:transition advTm="3409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8683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六、火灾要注意的事项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225040" y="1684655"/>
            <a:ext cx="4102735" cy="3289279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小朋友，万一你的身边发生了火灾，你知道要怎么远离危险么？</a:t>
            </a:r>
          </a:p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首先，要往起火地方的下面跑，因为火是往上面烧的，如果你在二楼，千万别往三楼跑哦。</a:t>
            </a:r>
          </a:p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其次，要快速的往出口跑，不要躲在别人找不到你的地方。</a:t>
            </a:r>
          </a:p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万一身上被火烧着了，要在地上打滚把火压灭。</a:t>
            </a:r>
          </a:p>
        </p:txBody>
      </p:sp>
      <p:pic>
        <p:nvPicPr>
          <p:cNvPr descr="E:\素材\卡通\5fd1c0d59f816ae34a51195707fc30d2.png5fd1c0d59f816ae34a51195707fc30d2"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632585"/>
            <a:ext cx="4467860" cy="359219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advTm="3428" p14:dur="1250" spd="slow">
        <p15:prstTrans prst="pageCurlDouble"/>
      </p:transition>
    </mc:Choice>
    <mc:Fallback>
      <p:transition advTm="3428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50080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七、一些常见的消防标识</a:t>
              </a:r>
            </a:p>
          </p:txBody>
        </p:sp>
      </p:grpSp>
      <p:pic>
        <p:nvPicPr>
          <p:cNvPr descr="C:\Users\Administrator\Desktop\QQ截图20170928000702.jpgQQ截图20170928000702" id="19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63" y="1250950"/>
            <a:ext cx="6144260" cy="5233670"/>
          </a:xfrm>
          <a:prstGeom prst="rect">
            <a:avLst/>
          </a:prstGeom>
          <a:noFill/>
          <a:ln w="9525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advTm="2089" p14:dur="1250" spd="slow">
        <p15:prstTrans prst="pageCurlDouble"/>
      </p:transition>
    </mc:Choice>
    <mc:Fallback>
      <p:transition advTm="2089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4412886" y="444183"/>
              <a:ext cx="304800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一、什么是火？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901315" y="1504950"/>
            <a:ext cx="4718685" cy="3371575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solidFill>
                  <a:schemeClr val="tx1"/>
                </a:solidFill>
                <a:cs typeface="+mn-ea"/>
                <a:sym typeface="+mn-lt"/>
              </a:rPr>
              <a:t>小朋友有没有看过火？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solidFill>
                  <a:schemeClr val="tx1"/>
                </a:solidFill>
                <a:cs typeface="+mn-ea"/>
                <a:sym typeface="+mn-lt"/>
              </a:rPr>
              <a:t>其实在你身边很多地方都能看见。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solidFill>
                  <a:schemeClr val="tx1"/>
                </a:solidFill>
                <a:cs typeface="+mn-ea"/>
                <a:sym typeface="+mn-lt"/>
              </a:rPr>
              <a:t>做饭要用火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solidFill>
                  <a:schemeClr val="tx1"/>
                </a:solidFill>
                <a:cs typeface="+mn-ea"/>
                <a:sym typeface="+mn-lt"/>
              </a:rPr>
              <a:t>点蜡烛要用火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solidFill>
                  <a:schemeClr val="tx1"/>
                </a:solidFill>
                <a:cs typeface="+mn-ea"/>
                <a:sym typeface="+mn-lt"/>
              </a:rPr>
              <a:t>点烟花要用火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solidFill>
                  <a:schemeClr val="tx1"/>
                </a:solidFill>
                <a:cs typeface="+mn-ea"/>
                <a:sym typeface="+mn-lt"/>
              </a:rPr>
              <a:t>除了这些还有很多很多地方要用到火。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solidFill>
                  <a:schemeClr val="tx1"/>
                </a:solidFill>
                <a:cs typeface="+mn-ea"/>
                <a:sym typeface="+mn-lt"/>
              </a:rPr>
              <a:t>火能给大家带来温暖和帮助！</a:t>
            </a:r>
          </a:p>
        </p:txBody>
      </p:sp>
      <p:pic>
        <p:nvPicPr>
          <p:cNvPr descr="E:\素材\卡通\009fec256e8e7159fc45dabef97c122d.png009fec256e8e7159fc45dabef97c122d"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130" y="1028065"/>
            <a:ext cx="4801235" cy="480250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754602" y="2565647"/>
            <a:ext cx="214671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FFFFFF"/>
                </a:solidFill>
              </a:rPr>
              <a:t>https://www.youyedoc.com/</a:t>
            </a:r>
          </a:p>
        </p:txBody>
      </p:sp>
    </p:spTree>
  </p:cSld>
  <p:clrMapOvr>
    <a:masterClrMapping/>
  </p:clrMapOvr>
  <mc:AlternateContent>
    <mc:Choice Requires="p15">
      <p:transition advTm="3764" p14:dur="3250" spd="slow">
        <p15:prstTrans prst="origami"/>
      </p:transition>
    </mc:Choice>
    <mc:Fallback>
      <p:transition advTm="3764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7286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八、需要注意的易燃品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602105" y="2561590"/>
            <a:ext cx="5034280" cy="1990830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l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altLang="en-US" lang="zh-CN" sz="2000">
                <a:cs typeface="+mn-ea"/>
                <a:sym typeface="+mn-lt"/>
              </a:rPr>
              <a:t>说了这么多我想大家对逃生都有所了解了</a:t>
            </a:r>
          </a:p>
          <a:p>
            <a:pPr algn="l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altLang="en-US" lang="zh-CN" sz="2000">
                <a:cs typeface="+mn-ea"/>
                <a:sym typeface="+mn-lt"/>
              </a:rPr>
              <a:t>我还想问问大家</a:t>
            </a:r>
          </a:p>
          <a:p>
            <a:pPr algn="l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altLang="en-US" lang="zh-CN" sz="2000">
                <a:cs typeface="+mn-ea"/>
                <a:sym typeface="+mn-lt"/>
              </a:rPr>
              <a:t>知不知道日常中有哪些是容易着火的东西呢？</a:t>
            </a:r>
          </a:p>
        </p:txBody>
      </p:sp>
      <p:pic>
        <p:nvPicPr>
          <p:cNvPr descr="E:\素材\卡通\1adefba894072324c2e731a6acc8d7a3.png1adefba894072324c2e731a6acc8d7a3"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68" y="1769745"/>
            <a:ext cx="4040505" cy="359219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advTm="3422" p14:dur="1250" spd="slow">
        <p15:prstTrans prst="pageCurlDouble"/>
      </p:transition>
    </mc:Choice>
    <mc:Fallback>
      <p:transition advTm="3422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8683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八、需要注意的易燃品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895975" y="1536700"/>
            <a:ext cx="4884420" cy="3673326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just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除了刚刚看到的那几样，小朋友还能说出来其它的么？</a:t>
            </a:r>
          </a:p>
          <a:p>
            <a:pPr algn="just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我们在日常中没有着火的情况下要学会预防火灾，避免人为火灾的发生才是最重要的。因此，平常小朋友们不要无故的玩火，过节时候在玩烟花爆竹的同时要在家长的陪同下玩耍，同时我们还要保护好消防器材，不要随意的破坏它，等到关键的时候它才能更好的保护我们。</a:t>
            </a:r>
          </a:p>
        </p:txBody>
      </p:sp>
      <p:pic>
        <p:nvPicPr>
          <p:cNvPr descr="E:\素材\卡通\8192c4719c6d11e8c8cb7a9fa2269721.png8192c4719c6d11e8c8cb7a9fa2269721"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80" y="1272540"/>
            <a:ext cx="4475480" cy="431292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advTm="3332" p14:dur="1250" spd="slow">
        <p15:prstTrans prst="pageCurlDouble"/>
      </p:transition>
    </mc:Choice>
    <mc:Fallback>
      <p:transition advTm="3332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e21b85a3d5618d4b14ea947350a623e"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925" y="1195070"/>
            <a:ext cx="6073140" cy="607314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5889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九、小儿歌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985135" y="1533525"/>
            <a:ext cx="2352675" cy="3408150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小朋友们请牢记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别拿火烛玩游戏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小心火灾随时起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火灾逃生要牢记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进入公共场所里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逃生方向看仔细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万一火灾燃烧起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看到浓烟别着急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先拿湿巾捂口鼻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快快趴下向前移          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记住别回火场里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生命安全为第一</a:t>
            </a:r>
          </a:p>
        </p:txBody>
      </p:sp>
      <p:sp>
        <p:nvSpPr>
          <p:cNvPr id="6" name="矩形 5"/>
          <p:cNvSpPr/>
          <p:nvPr/>
        </p:nvSpPr>
        <p:spPr>
          <a:xfrm>
            <a:off x="4817745" y="1533525"/>
            <a:ext cx="2352675" cy="2310870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小朋友们携起手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消防意识要加强。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自己在家不玩火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发现烟雾快帮忙。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紧急电话119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不要靠近火堆旁。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发现火情不慌忙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altLang="en-US" lang="zh-CN" sz="1500">
                <a:cs typeface="+mn-ea"/>
                <a:sym typeface="+mn-lt"/>
              </a:rPr>
              <a:t>我是消防小健将。</a:t>
            </a:r>
          </a:p>
        </p:txBody>
      </p:sp>
    </p:spTree>
  </p:cSld>
  <p:clrMapOvr>
    <a:masterClrMapping/>
  </p:clrMapOvr>
  <mc:AlternateContent>
    <mc:Choice Requires="p15">
      <p:transition advTm="4201" p14:dur="1250" spd="slow">
        <p15:prstTrans prst="pageCurlDouble"/>
      </p:transition>
    </mc:Choice>
    <mc:Fallback>
      <p:transition advTm="4201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db7410776a5b64426d734aa4e8ee9f4"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175" y="133985"/>
            <a:ext cx="5864225" cy="699897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5889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十、提问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29771" y="1418989"/>
            <a:ext cx="3985963" cy="3980566"/>
            <a:chOff x="6140874" y="1660003"/>
            <a:chExt cx="4994098" cy="4987336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7095006" y="1660003"/>
              <a:ext cx="4039967" cy="114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2500">
                  <a:solidFill>
                    <a:schemeClr val="tx1"/>
                  </a:solidFill>
                  <a:cs typeface="+mn-ea"/>
                  <a:sym typeface="+mn-lt"/>
                </a:rPr>
                <a:t>提问：消防器材的颜色是什么呢？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6140874" y="1855696"/>
              <a:ext cx="764318" cy="764554"/>
            </a:xfrm>
            <a:prstGeom prst="ellipse">
              <a:avLst/>
            </a:prstGeom>
            <a:solidFill>
              <a:srgbClr val="FFB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280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7095006" y="3245281"/>
              <a:ext cx="4039967" cy="114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2500">
                  <a:solidFill>
                    <a:schemeClr val="tx1"/>
                  </a:solidFill>
                  <a:cs typeface="+mn-ea"/>
                  <a:sym typeface="+mn-lt"/>
                </a:rPr>
                <a:t>提问：火警电话是多少？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6140874" y="3152207"/>
              <a:ext cx="764318" cy="764554"/>
            </a:xfrm>
            <a:prstGeom prst="ellipse">
              <a:avLst/>
            </a:prstGeom>
            <a:solidFill>
              <a:srgbClr val="FFB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280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7095006" y="4242976"/>
              <a:ext cx="4039967" cy="114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2500">
                  <a:solidFill>
                    <a:schemeClr val="tx1"/>
                  </a:solidFill>
                  <a:cs typeface="+mn-ea"/>
                  <a:sym typeface="+mn-lt"/>
                </a:rPr>
                <a:t>提问：说出几个容易燃烧的物品。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6140874" y="4438669"/>
              <a:ext cx="764318" cy="764554"/>
            </a:xfrm>
            <a:prstGeom prst="ellipse">
              <a:avLst/>
            </a:prstGeom>
            <a:solidFill>
              <a:srgbClr val="FFB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2800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7095006" y="5539486"/>
              <a:ext cx="4039967" cy="114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2500">
                  <a:solidFill>
                    <a:schemeClr val="tx1"/>
                  </a:solidFill>
                  <a:cs typeface="+mn-ea"/>
                  <a:sym typeface="+mn-lt"/>
                </a:rPr>
                <a:t>提问：碰上火灾的时候要怎么办？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6140874" y="5735178"/>
              <a:ext cx="764318" cy="764554"/>
            </a:xfrm>
            <a:prstGeom prst="ellipse">
              <a:avLst/>
            </a:prstGeom>
            <a:solidFill>
              <a:srgbClr val="FFB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2800">
                  <a:cs typeface="+mn-ea"/>
                  <a:sym typeface="+mn-lt"/>
                </a:rPr>
                <a:t>04</a:t>
              </a:r>
            </a:p>
          </p:txBody>
        </p:sp>
      </p:grpSp>
    </p:spTree>
  </p:cSld>
  <p:clrMapOvr>
    <a:masterClrMapping/>
  </p:clrMapOvr>
  <mc:AlternateContent>
    <mc:Choice Requires="p15">
      <p:transition advTm="2596" p14:dur="1250" spd="slow">
        <p15:prstTrans prst="pageCurlDouble"/>
      </p:transition>
    </mc:Choice>
    <mc:Fallback>
      <p:transition advTm="2596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\\Sy\e\我图PPT\00001PNG素材\儿童卡通\卡通杨柳叶.png" id="3080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2" y="-3003"/>
            <a:ext cx="3860800" cy="498569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新作卡通用图\31.png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9149" t="1"/>
          <a:stretch>
            <a:fillRect/>
          </a:stretch>
        </p:blipFill>
        <p:spPr bwMode="auto">
          <a:xfrm>
            <a:off x="-405800" y="2353741"/>
            <a:ext cx="13716000" cy="450425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新作卡通用图\34.png" id="3075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78716" y="1701800"/>
            <a:ext cx="3263900" cy="51704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新作卡通用图\33.png" id="17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53108"/>
          <a:stretch>
            <a:fillRect/>
          </a:stretch>
        </p:blipFill>
        <p:spPr bwMode="auto">
          <a:xfrm>
            <a:off x="8636600" y="-30831"/>
            <a:ext cx="3126317" cy="202654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我图PPT\00001PNG素材\儿童卡通\小火车.png" id="18" name="Picture 2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5252581" y="3595581"/>
            <a:ext cx="5253181" cy="308011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2"/>
          <p:cNvSpPr txBox="1">
            <a:spLocks noChangeArrowheads="1"/>
          </p:cNvSpPr>
          <p:nvPr/>
        </p:nvSpPr>
        <p:spPr bwMode="auto">
          <a:xfrm flipH="1">
            <a:off x="3754560" y="1995170"/>
            <a:ext cx="5024280" cy="139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algn="l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algn="l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algn="l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algn="l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en-US" lang="zh-CN" sz="4265">
                <a:solidFill>
                  <a:srgbClr val="FFB108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希望我们的宝宝快乐的成长。</a:t>
            </a:r>
          </a:p>
        </p:txBody>
      </p:sp>
      <p:pic>
        <p:nvPicPr>
          <p:cNvPr descr="小鸟06" id="25" name="Picture 7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487417" y="3632200"/>
            <a:ext cx="781049" cy="82126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小鸟07" id="26" name="Picture 8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774225" y="3067051"/>
            <a:ext cx="573616" cy="6667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Requires="p14">
      <p:transition advTm="6027" p14:dur="4000" spd="slow">
        <p14:vortex dir="r"/>
      </p:transition>
    </mc:Choice>
    <mc:Fallback>
      <p:transition advTm="6027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35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35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id="23" nodeType="withEffect" presetClass="path" presetID="42" presetSubtype="0" repeatCount="300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4687 -0.00124 L -3.33333E-06 1.68675E-06" pathEditMode="relative" ptsTypes="AA" rAng="0">
                                      <p:cBhvr>
                                        <p:cTn dur="14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2" presetSubtype="0">
                                  <p:stCondLst>
                                    <p:cond delay="49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3" nodeType="withEffect" presetClass="path" presetID="0" presetSubtype="0">
                                  <p:stCondLst>
                                    <p:cond delay="7200"/>
                                  </p:stCondLst>
                                  <p:childTnLst>
                                    <p:animMotion origin="layout" path="M -0.00556 0.0142 C 0.04028 -0.04969 0.08472 -0.11296 0.15087 -0.13982 C 0.2151 -0.16759 0.31615 -0.1105 0.38472 -0.14846 C 0.45382 -0.18488 0.49496 -0.33117 0.55781 -0.36451 C 0.62014 -0.39692 0.7059 -0.34506 0.76024 -0.34815 C 0.81389 -0.35124 0.83646 -0.38087 0.8809 -0.38395 C 0.92569 -0.38611 0.97222 -0.37994 1.02795 -0.36266 C 1.08142 -0.34568 1.16094 -0.30772 1.20312 -0.28272 C 1.24444 -0.2571 1.26319 -0.2358 1.28246 -0.21389" pathEditMode="relative" ptsTypes="aaaaaaaaA" rAng="630840">
                                      <p:cBhvr>
                                        <p:cTn dur="43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40" y="-145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8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1.38889E-06 9.876539E-07 C 0.10174 -0.00154 0.20365 -0.00309 0.27969 -0.01358 C 0.35573 -0.02408 0.38976 -0.05216 0.4559 -0.06327 C 0.52188 -0.07438 0.62431 -0.06759 0.67604 -0.07963 C 0.72795 -0.09167 0.70486 -0.12006 0.76649 -0.13519 C 0.82865 -0.15031 0.96233 -0.15401 1.04653 -0.17037 C 1.13073 -0.18673 1.20139 -0.20988 1.27188 -0.23272" pathEditMode="relative" ptsTypes="aaaaaaA" rAng="0">
                                      <p:cBhvr>
                                        <p:cTn dur="37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94" y="-1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241726926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528930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4426857" y="486728"/>
              <a:ext cx="304800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二、什么是火灾？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6778624" y="1604010"/>
            <a:ext cx="3813175" cy="3618462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solidFill>
                  <a:schemeClr val="tx1"/>
                </a:solidFill>
                <a:cs typeface="+mn-ea"/>
                <a:sym typeface="+mn-lt"/>
              </a:rPr>
              <a:t>而当火变的更大，危害到大家的时候，它就变成了火灾。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solidFill>
                  <a:schemeClr val="tx1"/>
                </a:solidFill>
                <a:cs typeface="+mn-ea"/>
                <a:sym typeface="+mn-lt"/>
              </a:rPr>
              <a:t>火灾是很危险的，当小朋友碰上的时候，一定不要惊慌。我们要想一些办法离火灾远一点。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solidFill>
                  <a:schemeClr val="tx1"/>
                </a:solidFill>
                <a:cs typeface="+mn-ea"/>
                <a:sym typeface="+mn-lt"/>
              </a:rPr>
              <a:t>今天我就要给大家讲讲碰上火灾的时候我们要怎么办，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solidFill>
                  <a:schemeClr val="tx1"/>
                </a:solidFill>
                <a:cs typeface="+mn-ea"/>
                <a:sym typeface="+mn-lt"/>
              </a:rPr>
              <a:t>平时我们又要怎么远离火灾的发生。</a:t>
            </a:r>
          </a:p>
        </p:txBody>
      </p:sp>
      <p:pic>
        <p:nvPicPr>
          <p:cNvPr descr="37ad8ada9bc21da66b697b34aa92d78f"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90" y="1430020"/>
            <a:ext cx="5049520" cy="2878455"/>
          </a:xfrm>
          <a:prstGeom prst="rect">
            <a:avLst/>
          </a:prstGeom>
          <a:effectLst>
            <a:reflection algn="bl" blurRad="6350" dir="5400000" endA="300" endPos="35000" rotWithShape="0" stA="52000" sy="-100000"/>
          </a:effectLst>
        </p:spPr>
      </p:pic>
    </p:spTree>
  </p:cSld>
  <p:clrMapOvr>
    <a:masterClrMapping/>
  </p:clrMapOvr>
  <mc:AlternateContent>
    <mc:Choice Requires="p14">
      <p:transition advTm="3511" p14:dur="1400" spd="slow">
        <p14:ripple/>
      </p:transition>
    </mc:Choice>
    <mc:Fallback>
      <p:transition advTm="3511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500808"/>
              <a:ext cx="4735830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011680" y="1759585"/>
            <a:ext cx="3813175" cy="3152119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通过喜羊羊和灰太狼的故事，大家明白了一个什么道理？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看完了刚才的动画片，小朋友们知道了消防器材是不可以乱动的。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lang="zh-CN">
                <a:cs typeface="+mn-ea"/>
                <a:sym typeface="+mn-lt"/>
              </a:rPr>
              <a:t> 那现在，我想问下小朋友们知道我们幼儿园中的消防器材有哪些？如果你们知道的话就大声得说出来。</a:t>
            </a:r>
          </a:p>
        </p:txBody>
      </p:sp>
      <p:pic>
        <p:nvPicPr>
          <p:cNvPr descr="E:\素材\卡通\cfd2560e91fb3822c20833feb976833a.pngcfd2560e91fb3822c20833feb976833a"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780" y="1862455"/>
            <a:ext cx="4232910" cy="287845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advTm="3512" p14:dur="6000" spd="slow">
        <p15:prstTrans prst="curtains"/>
      </p:transition>
    </mc:Choice>
    <mc:Fallback>
      <p:transition advTm="3512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4212" y="514778"/>
              <a:ext cx="4736465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882265" y="1689735"/>
            <a:ext cx="3813175" cy="3514830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【灭火器】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一般是放在走廊上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红红的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高个子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小鸭嘴巴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长鼻子</a:t>
            </a:r>
          </a:p>
        </p:txBody>
      </p:sp>
      <p:pic>
        <p:nvPicPr>
          <p:cNvPr descr="E:\素材\卡通\b6c8701da0488727f70e1861b348fdc5.pngb6c8701da0488727f70e1861b348fdc5"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6890385" y="930910"/>
            <a:ext cx="2369185" cy="47498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advTm="3497" p14:dur="1250" spd="slow">
        <p15:prstTrans prst="pageCurlDouble"/>
      </p:transition>
    </mc:Choice>
    <mc:Fallback>
      <p:transition advTm="3497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1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Copyright Notice"/>
            <p:cNvSpPr/>
            <p:nvPr/>
          </p:nvSpPr>
          <p:spPr bwMode="auto">
            <a:xfrm>
              <a:off x="3598182" y="514778"/>
              <a:ext cx="4736465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2456180" y="1711325"/>
            <a:ext cx="3813175" cy="3514830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【消火栓】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一般是放在走廊上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有水袋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有水枪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消防叔叔保安全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消灭火灾全靠它</a:t>
            </a:r>
          </a:p>
        </p:txBody>
      </p:sp>
      <p:pic>
        <p:nvPicPr>
          <p:cNvPr descr="E:\素材\卡通\25819fd595e3fabbe660578a810ea1df.png25819fd595e3fabbe660578a810ea1df"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920" y="1331595"/>
            <a:ext cx="5421630" cy="399161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advTm="3453" p14:dur="1250" spd="slow">
        <p15:prstTrans prst="pageCurlDouble"/>
      </p:transition>
    </mc:Choice>
    <mc:Fallback>
      <p:transition advTm="3453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0b5ed7f304f4f6e9341561fb914e541" id="11334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990" y="1515745"/>
            <a:ext cx="3115310" cy="29070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654062" y="514778"/>
              <a:ext cx="4666615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239487" y="4226560"/>
            <a:ext cx="3813175" cy="664950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水带</a:t>
            </a:r>
          </a:p>
        </p:txBody>
      </p:sp>
      <p:sp>
        <p:nvSpPr>
          <p:cNvPr id="7" name="矩形 6"/>
          <p:cNvSpPr/>
          <p:nvPr/>
        </p:nvSpPr>
        <p:spPr>
          <a:xfrm>
            <a:off x="6175535" y="4226560"/>
            <a:ext cx="3813175" cy="664950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水枪</a:t>
            </a:r>
          </a:p>
        </p:txBody>
      </p:sp>
      <p:pic>
        <p:nvPicPr>
          <p:cNvPr descr="82d2d8469e90abcfa9bd8f0262892ed5" id="10310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490" y="1496060"/>
            <a:ext cx="3395345" cy="2825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>
    <mc:Choice Requires="p15">
      <p:transition advTm="7043" p14:dur="1250" spd="slow">
        <p15:prstTrans prst="pageCurlDouble"/>
      </p:transition>
    </mc:Choice>
    <mc:Fallback>
      <p:transition advTm="7043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1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1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Copyright Notice"/>
            <p:cNvSpPr/>
            <p:nvPr/>
          </p:nvSpPr>
          <p:spPr bwMode="auto">
            <a:xfrm>
              <a:off x="3654062" y="514778"/>
              <a:ext cx="4736465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5935980" y="1812925"/>
            <a:ext cx="3813175" cy="3514830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【疏散指示标志】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一般放在走廊上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绿绿的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方方的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仔细看好方向标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火灾发生跟它走</a:t>
            </a:r>
          </a:p>
        </p:txBody>
      </p:sp>
      <p:pic>
        <p:nvPicPr>
          <p:cNvPr descr="C:\Users\Administrator\Desktop\QQ截图20170927230737.jpgQQ截图20170927230737"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135" y="1667510"/>
            <a:ext cx="3507740" cy="319913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advTm="3465" p14:dur="1250" spd="slow">
        <p15:prstTrans prst="pageCurlDouble"/>
      </p:transition>
    </mc:Choice>
    <mc:Fallback>
      <p:transition advTm="3465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1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Copyright Notice"/>
            <p:cNvSpPr/>
            <p:nvPr/>
          </p:nvSpPr>
          <p:spPr bwMode="auto">
            <a:xfrm>
              <a:off x="3682002" y="514778"/>
              <a:ext cx="4736465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91240B29-F687-4F45-9708-019B960494DF}">
                <a14:hiddenLine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2004695" y="1685291"/>
            <a:ext cx="3813175" cy="3514830"/>
          </a:xfrm>
          <a:prstGeom prst="rect">
            <a:avLst/>
          </a:prstGeom>
        </p:spPr>
        <p:txBody>
          <a:bodyPr bIns="81015" lIns="162028" rIns="162028" tIns="81015" wrap="square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【应急照明灯】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一般是放在走廊上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方脑袋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大眼睛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黑漆漆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altLang="en-US" b="1" lang="zh-CN" sz="2200">
                <a:solidFill>
                  <a:srgbClr val="FFB108"/>
                </a:solidFill>
                <a:cs typeface="+mn-ea"/>
                <a:sym typeface="+mn-lt"/>
              </a:rPr>
              <a:t>你照亮</a:t>
            </a:r>
          </a:p>
        </p:txBody>
      </p:sp>
      <p:pic>
        <p:nvPicPr>
          <p:cNvPr descr="C:\Users\Administrator\Desktop\QQ截图20170927230710.jpgQQ截图20170927230710"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590" y="1854200"/>
            <a:ext cx="4703445" cy="31496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>
    <mc:Choice Requires="p15">
      <p:transition advTm="3933" p14:dur="1250" spd="slow">
        <p15:prstTrans prst="pageCurlDouble"/>
      </p:transition>
    </mc:Choice>
    <mc:Fallback>
      <p:transition advTm="3933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bcil2mp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147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3">
      <vt:lpstr>Arial</vt:lpstr>
      <vt:lpstr>微软雅黑</vt:lpstr>
      <vt:lpstr>Calibri</vt:lpstr>
      <vt:lpstr>Calibri Light</vt:lpstr>
      <vt:lpstr>Meiryo</vt:lpstr>
      <vt:lpstr>Arial Narrow</vt:lpstr>
      <vt:lpstr>宋体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2022-03-20T21:10:51Z</dcterms:created>
  <cp:lastPrinted>2022-03-20T21:10:51Z</cp:lastPrinted>
  <dcterms:modified xsi:type="dcterms:W3CDTF">2022-03-20T13:15:44Z</dcterms:modified>
  <cp:revision>1</cp:revision>
</cp:coreProperties>
</file>