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61" r:id="rId1"/>
    <p:sldMasterId id="2147483674" r:id="rId2"/>
    <p:sldMasterId id="2147483678" r:id="rId3"/>
  </p:sldMasterIdLst>
  <p:notesMasterIdLst>
    <p:notesMasterId r:id="rId4"/>
  </p:notesMasterIdLst>
  <p:handoutMasterIdLst>
    <p:handoutMasterId r:id="rId5"/>
  </p:handoutMasterIdLst>
  <p:sldIdLst>
    <p:sldId id="331" r:id="rId6"/>
    <p:sldId id="333" r:id="rId7"/>
    <p:sldId id="334" r:id="rId8"/>
    <p:sldId id="337" r:id="rId9"/>
    <p:sldId id="338" r:id="rId10"/>
    <p:sldId id="339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4" Target="tags/tag10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5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643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7526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9790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602151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http://www.1ppt.com/hangye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2022/3/13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79332957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2022/3/13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15234736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3867495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8456350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6208897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4731561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0864944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363874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4743387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58488925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13110009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17833336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8147495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4106762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0675" y="6738805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行业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PPT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模板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val="3122974975"/>
      </p:ext>
    </p:extLst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组合 42"/>
          <p:cNvGrpSpPr/>
          <p:nvPr userDrawn="1"/>
        </p:nvGrpSpPr>
        <p:grpSpPr>
          <a:xfrm>
            <a:off x="549135" y="525812"/>
            <a:ext cx="11157696" cy="5890868"/>
            <a:chOff x="1061658" y="942543"/>
            <a:chExt cx="10137805" cy="4721696"/>
          </a:xfrm>
        </p:grpSpPr>
        <p:sp>
          <p:nvSpPr>
            <p:cNvPr id="44" name="矩形: 圆角 43"/>
            <p:cNvSpPr/>
            <p:nvPr/>
          </p:nvSpPr>
          <p:spPr>
            <a:xfrm>
              <a:off x="1061658" y="960872"/>
              <a:ext cx="10074901" cy="4703367"/>
            </a:xfrm>
            <a:prstGeom prst="roundRect">
              <a:avLst>
                <a:gd name="adj" fmla="val 874"/>
              </a:avLst>
            </a:prstGeom>
            <a:solidFill>
              <a:schemeClr val="bg1"/>
            </a:solidFill>
            <a:ln w="57150">
              <a:noFill/>
            </a:ln>
            <a:effectLst>
              <a:outerShdw blurRad="25400" dist="139700" dir="6600000" sx="101000" sy="101000" algn="tr" rotWithShape="0">
                <a:srgbClr val="20A6E3">
                  <a:alpha val="24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name="adj" fmla="val 874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7" name="组合 46"/>
          <p:cNvGrpSpPr/>
          <p:nvPr userDrawn="1"/>
        </p:nvGrpSpPr>
        <p:grpSpPr>
          <a:xfrm>
            <a:off x="10192310" y="178965"/>
            <a:ext cx="1454877" cy="435692"/>
            <a:chOff x="9399155" y="6026619"/>
            <a:chExt cx="2012950" cy="602818"/>
          </a:xfrm>
        </p:grpSpPr>
        <p:sp>
          <p:nvSpPr>
            <p:cNvPr id="48" name="任意多边形: 形状 47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任意多边形: 形状 48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任意多边形: 形状 49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任意多边形: 形状 50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2" name="组合 51"/>
          <p:cNvGrpSpPr/>
          <p:nvPr userDrawn="1"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3" name="椭圆 52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rgbClr val="66C6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7" name="组合 56"/>
          <p:cNvGrpSpPr/>
          <p:nvPr userDrawn="1"/>
        </p:nvGrpSpPr>
        <p:grpSpPr>
          <a:xfrm>
            <a:off x="548267" y="6324184"/>
            <a:ext cx="1579788" cy="473099"/>
            <a:chOff x="9399155" y="6026619"/>
            <a:chExt cx="2012950" cy="602818"/>
          </a:xfrm>
        </p:grpSpPr>
        <p:sp>
          <p:nvSpPr>
            <p:cNvPr id="58" name="任意多边形: 形状 57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任意多边形: 形状 58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任意多边形: 形状 59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任意多边形: 形状 60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name="connsiteX0" fmla="*/ 0 w 1924050"/>
                <a:gd name="connsiteY0" fmla="*/ 342900 h 381023"/>
                <a:gd name="connsiteX1" fmla="*/ 361950 w 1924050"/>
                <a:gd name="connsiteY1" fmla="*/ 57150 h 381023"/>
                <a:gd name="connsiteX2" fmla="*/ 781050 w 1924050"/>
                <a:gd name="connsiteY2" fmla="*/ 381000 h 381023"/>
                <a:gd name="connsiteX3" fmla="*/ 1162050 w 1924050"/>
                <a:gd name="connsiteY3" fmla="*/ 38100 h 381023"/>
                <a:gd name="connsiteX4" fmla="*/ 1581150 w 1924050"/>
                <a:gd name="connsiteY4" fmla="*/ 323850 h 381023"/>
                <a:gd name="connsiteX5" fmla="*/ 1924050 w 1924050"/>
                <a:gd name="connsiteY5" fmla="*/ 0 h 381023"/>
                <a:gd name="connsiteX0-1" fmla="*/ 0 w 1924050"/>
                <a:gd name="connsiteY0-2" fmla="*/ 342900 h 387434"/>
                <a:gd name="connsiteX1-3" fmla="*/ 361950 w 1924050"/>
                <a:gd name="connsiteY1-4" fmla="*/ 57150 h 387434"/>
                <a:gd name="connsiteX2-5" fmla="*/ 781050 w 1924050"/>
                <a:gd name="connsiteY2-6" fmla="*/ 381000 h 387434"/>
                <a:gd name="connsiteX3-7" fmla="*/ 1162050 w 1924050"/>
                <a:gd name="connsiteY3-8" fmla="*/ 38100 h 387434"/>
                <a:gd name="connsiteX4-9" fmla="*/ 1606550 w 1924050"/>
                <a:gd name="connsiteY4-10" fmla="*/ 387350 h 387434"/>
                <a:gd name="connsiteX5-11" fmla="*/ 1924050 w 1924050"/>
                <a:gd name="connsiteY5-12" fmla="*/ 0 h 387434"/>
                <a:gd name="connsiteX0-13" fmla="*/ 0 w 1924050"/>
                <a:gd name="connsiteY0-14" fmla="*/ 304803 h 349337"/>
                <a:gd name="connsiteX1-15" fmla="*/ 361950 w 1924050"/>
                <a:gd name="connsiteY1-16" fmla="*/ 19053 h 349337"/>
                <a:gd name="connsiteX2-17" fmla="*/ 781050 w 1924050"/>
                <a:gd name="connsiteY2-18" fmla="*/ 342903 h 349337"/>
                <a:gd name="connsiteX3-19" fmla="*/ 1162050 w 1924050"/>
                <a:gd name="connsiteY3-20" fmla="*/ 3 h 349337"/>
                <a:gd name="connsiteX4-21" fmla="*/ 1606550 w 1924050"/>
                <a:gd name="connsiteY4-22" fmla="*/ 349253 h 349337"/>
                <a:gd name="connsiteX5-23" fmla="*/ 1924050 w 1924050"/>
                <a:gd name="connsiteY5-24" fmla="*/ 38103 h 349337"/>
                <a:gd name="connsiteX0-25" fmla="*/ 0 w 2012950"/>
                <a:gd name="connsiteY0-26" fmla="*/ 304803 h 349337"/>
                <a:gd name="connsiteX1-27" fmla="*/ 361950 w 2012950"/>
                <a:gd name="connsiteY1-28" fmla="*/ 19053 h 349337"/>
                <a:gd name="connsiteX2-29" fmla="*/ 781050 w 2012950"/>
                <a:gd name="connsiteY2-30" fmla="*/ 342903 h 349337"/>
                <a:gd name="connsiteX3-31" fmla="*/ 1162050 w 2012950"/>
                <a:gd name="connsiteY3-32" fmla="*/ 3 h 349337"/>
                <a:gd name="connsiteX4-33" fmla="*/ 1606550 w 2012950"/>
                <a:gd name="connsiteY4-34" fmla="*/ 349253 h 349337"/>
                <a:gd name="connsiteX5-35" fmla="*/ 2012950 w 2012950"/>
                <a:gd name="connsiteY5-36" fmla="*/ 12703 h 349337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012950" h="349337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2" name="组合 61"/>
          <p:cNvGrpSpPr/>
          <p:nvPr userDrawn="1"/>
        </p:nvGrpSpPr>
        <p:grpSpPr>
          <a:xfrm>
            <a:off x="5599469" y="-26011"/>
            <a:ext cx="956009" cy="483206"/>
            <a:chOff x="3765106" y="-17180"/>
            <a:chExt cx="1609398" cy="813455"/>
          </a:xfrm>
        </p:grpSpPr>
        <p:sp>
          <p:nvSpPr>
            <p:cNvPr id="63" name="等腰三角形 62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name="adj" fmla="val 14704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等腰三角形 63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name="adj" fmla="val 14704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1" name="任意多边形: 形状 70"/>
          <p:cNvSpPr/>
          <p:nvPr userDrawn="1"/>
        </p:nvSpPr>
        <p:spPr>
          <a:xfrm>
            <a:off x="9682829" y="6328344"/>
            <a:ext cx="1160086" cy="555667"/>
          </a:xfrm>
          <a:custGeom>
            <a:gdLst>
              <a:gd name="connsiteX0" fmla="*/ 580043 w 1160086"/>
              <a:gd name="connsiteY0" fmla="*/ 0 h 555667"/>
              <a:gd name="connsiteX1" fmla="*/ 1150979 w 1160086"/>
              <a:gd name="connsiteY1" fmla="*/ 465327 h 555667"/>
              <a:gd name="connsiteX2" fmla="*/ 1160086 w 1160086"/>
              <a:gd name="connsiteY2" fmla="*/ 555667 h 555667"/>
              <a:gd name="connsiteX3" fmla="*/ 0 w 1160086"/>
              <a:gd name="connsiteY3" fmla="*/ 555667 h 555667"/>
              <a:gd name="connsiteX4" fmla="*/ 9107 w 1160086"/>
              <a:gd name="connsiteY4" fmla="*/ 465327 h 555667"/>
              <a:gd name="connsiteX5" fmla="*/ 580043 w 1160086"/>
              <a:gd name="connsiteY5" fmla="*/ 0 h 55566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0086" h="555667">
                <a:moveTo>
                  <a:pt x="580043" y="0"/>
                </a:moveTo>
                <a:cubicBezTo>
                  <a:pt x="861669" y="0"/>
                  <a:pt x="1096638" y="199766"/>
                  <a:pt x="1150979" y="465327"/>
                </a:cubicBezTo>
                <a:lnTo>
                  <a:pt x="1160086" y="555667"/>
                </a:lnTo>
                <a:lnTo>
                  <a:pt x="0" y="555667"/>
                </a:lnTo>
                <a:lnTo>
                  <a:pt x="9107" y="465327"/>
                </a:lnTo>
                <a:cubicBezTo>
                  <a:pt x="63449" y="199766"/>
                  <a:pt x="298418" y="0"/>
                  <a:pt x="580043" y="0"/>
                </a:cubicBezTo>
                <a:close/>
              </a:path>
            </a:pathLst>
          </a:cu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10" Target="../slideLayouts/slideLayout25.xml" Type="http://schemas.openxmlformats.org/officeDocument/2006/relationships/slideLayout"/><Relationship Id="rId11" Target="../slideLayouts/slideLayout26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7.xml" Type="http://schemas.openxmlformats.org/officeDocument/2006/relationships/slideLayout"/><Relationship Id="rId3" Target="../slideLayouts/slideLayout18.xml" Type="http://schemas.openxmlformats.org/officeDocument/2006/relationships/slideLayout"/><Relationship Id="rId4" Target="../slideLayouts/slideLayout19.xml" Type="http://schemas.openxmlformats.org/officeDocument/2006/relationships/slideLayout"/><Relationship Id="rId5" Target="../slideLayouts/slideLayout20.xml" Type="http://schemas.openxmlformats.org/officeDocument/2006/relationships/slideLayout"/><Relationship Id="rId6" Target="../slideLayouts/slideLayout21.xml" Type="http://schemas.openxmlformats.org/officeDocument/2006/relationships/slideLayout"/><Relationship Id="rId7" Target="../slideLayouts/slideLayout22.xml" Type="http://schemas.openxmlformats.org/officeDocument/2006/relationships/slideLayout"/><Relationship Id="rId8" Target="../slideLayouts/slideLayout23.xml" Type="http://schemas.openxmlformats.org/officeDocument/2006/relationships/slideLayout"/><Relationship Id="rId9" Target="../slideLayouts/slideLayout2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3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>
    <mc:Choice Requires="p14">
      <p:transition spd="slow" advClick="0" advTm="2000" p14:dur="1500">
        <p:random/>
      </p:transition>
    </mc:Choice>
    <mc:Fallback>
      <p:transition spd="slow" advClick="0" advTm="2000">
        <p:random/>
      </p:transition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6150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2022/3/13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5805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.xml" Type="http://schemas.openxmlformats.org/officeDocument/2006/relationships/tags"/><Relationship Id="rId3" Target="../tags/tag2.xml" Type="http://schemas.openxmlformats.org/officeDocument/2006/relationships/tags"/><Relationship Id="rId4" Target="../tags/tag3.xml" Type="http://schemas.openxmlformats.org/officeDocument/2006/relationships/tags"/><Relationship Id="rId5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7.xml" Type="http://schemas.openxmlformats.org/officeDocument/2006/relationships/tags"/><Relationship Id="rId3" Target="../tags/tag8.xml" Type="http://schemas.openxmlformats.org/officeDocument/2006/relationships/tags"/><Relationship Id="rId4" Target="../tags/tag9.xml" Type="http://schemas.openxmlformats.org/officeDocument/2006/relationships/tags"/><Relationship Id="rId5" Target="../media/image1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4.xml" Type="http://schemas.openxmlformats.org/officeDocument/2006/relationships/tags"/><Relationship Id="rId3" Target="../tags/tag5.xml" Type="http://schemas.openxmlformats.org/officeDocument/2006/relationships/tags"/><Relationship Id="rId4" Target="../tags/tag6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84" name="椭圆 83"/>
          <p:cNvSpPr/>
          <p:nvPr/>
        </p:nvSpPr>
        <p:spPr>
          <a:xfrm>
            <a:off x="8186224" y="5102983"/>
            <a:ext cx="1165551" cy="1165551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组合 98"/>
          <p:cNvGrpSpPr/>
          <p:nvPr/>
        </p:nvGrpSpPr>
        <p:grpSpPr>
          <a:xfrm>
            <a:off x="1061658" y="942543"/>
            <a:ext cx="10137805" cy="4756210"/>
            <a:chOff x="1061658" y="942543"/>
            <a:chExt cx="10137805" cy="4756210"/>
          </a:xfrm>
        </p:grpSpPr>
        <p:sp>
          <p:nvSpPr>
            <p:cNvPr id="46" name="矩形: 圆角 45"/>
            <p:cNvSpPr/>
            <p:nvPr/>
          </p:nvSpPr>
          <p:spPr>
            <a:xfrm>
              <a:off x="1061658" y="1052736"/>
              <a:ext cx="10074901" cy="4646017"/>
            </a:xfrm>
            <a:prstGeom prst="roundRect">
              <a:avLst>
                <a:gd fmla="val 874" name="adj"/>
              </a:avLst>
            </a:prstGeom>
            <a:solidFill>
              <a:schemeClr val="bg1"/>
            </a:solidFill>
            <a:ln w="57150">
              <a:noFill/>
            </a:ln>
            <a:effectLst>
              <a:outerShdw algn="tr" blurRad="25400" dir="5400000" dist="139700" rotWithShape="0" sx="103000" sy="103000">
                <a:srgbClr val="20A6E3">
                  <a:alpha val="3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fmla="val 874" name="adj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7" name="椭圆 46"/>
          <p:cNvSpPr/>
          <p:nvPr/>
        </p:nvSpPr>
        <p:spPr>
          <a:xfrm>
            <a:off x="10831660" y="571845"/>
            <a:ext cx="935488" cy="935488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7" name="椭圆 56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62" name="PA-文本框 5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flipH="1">
            <a:off x="1671955" y="1723390"/>
            <a:ext cx="9017635" cy="1074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</a14:hiddenLine>
            </a:ext>
          </a:extLst>
        </p:spPr>
        <p:txBody>
          <a:bodyPr bIns="34290" lIns="68580" rIns="68580" tIns="3429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altLang="en-US" b="1" lang="zh-CN" spc="300" sz="6600">
                <a:solidFill>
                  <a:srgbClr val="20A6E3"/>
                </a:solidFill>
                <a:latin typeface="+mn-lt"/>
                <a:ea typeface="+mn-ea"/>
                <a:cs typeface="+mn-ea"/>
                <a:sym typeface="+mn-lt"/>
              </a:rPr>
              <a:t>体育教学特点及规律</a:t>
            </a:r>
          </a:p>
        </p:txBody>
      </p:sp>
      <p:sp>
        <p:nvSpPr>
          <p:cNvPr id="74" name="PA_文本框 18"/>
          <p:cNvSpPr txBox="1"/>
          <p:nvPr>
            <p:custDataLst>
              <p:tags r:id="rId3"/>
            </p:custDataLst>
          </p:nvPr>
        </p:nvSpPr>
        <p:spPr>
          <a:xfrm>
            <a:off x="4185934" y="4478437"/>
            <a:ext cx="1849264" cy="304800"/>
          </a:xfrm>
          <a:prstGeom prst="roundRect">
            <a:avLst>
              <a:gd fmla="val 50000" name="adj"/>
            </a:avLst>
          </a:prstGeom>
          <a:solidFill>
            <a:srgbClr val="20A6E3"/>
          </a:solidFill>
          <a:ln w="3175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25000"/>
              </a:prstClr>
            </a:outerShdw>
          </a:effectLst>
        </p:spPr>
        <p:txBody>
          <a:bodyPr anchor="ctr" bIns="45720" lIns="91440" rIns="91440" rtlCol="0" tIns="45720" wrap="square">
            <a:spAutoFit/>
          </a:bodyPr>
          <a:lstStyle/>
          <a:p>
            <a:pPr algn="dist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z="1400">
                <a:solidFill>
                  <a:schemeClr val="bg1"/>
                </a:solidFill>
                <a:cs typeface="+mn-ea"/>
                <a:sym typeface="+mn-lt"/>
              </a:rPr>
              <a:t>宣传人：优页PPT</a:t>
            </a:r>
          </a:p>
        </p:txBody>
      </p:sp>
      <p:sp>
        <p:nvSpPr>
          <p:cNvPr id="75" name="PA_文本框 18"/>
          <p:cNvSpPr txBox="1"/>
          <p:nvPr>
            <p:custDataLst>
              <p:tags r:id="rId4"/>
            </p:custDataLst>
          </p:nvPr>
        </p:nvSpPr>
        <p:spPr>
          <a:xfrm>
            <a:off x="6789000" y="4478470"/>
            <a:ext cx="1849330" cy="304800"/>
          </a:xfrm>
          <a:prstGeom prst="roundRect">
            <a:avLst>
              <a:gd fmla="val 50000" name="adj"/>
            </a:avLst>
          </a:prstGeom>
          <a:solidFill>
            <a:srgbClr val="20A6E3"/>
          </a:solidFill>
          <a:ln w="3175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25000"/>
              </a:prstClr>
            </a:outerShdw>
          </a:effectLst>
        </p:spPr>
        <p:txBody>
          <a:bodyPr anchor="ctr" bIns="45720" lIns="91440" rIns="91440" rtlCol="0" tIns="45720" wrap="square">
            <a:spAutoFit/>
          </a:bodyPr>
          <a:lstStyle/>
          <a:p>
            <a:pPr algn="dist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sz="1400">
                <a:solidFill>
                  <a:schemeClr val="bg1"/>
                </a:solidFill>
                <a:cs typeface="+mn-ea"/>
                <a:sym typeface="+mn-lt"/>
              </a:rPr>
              <a:t>宣传日期：20XX</a:t>
            </a:r>
          </a:p>
        </p:txBody>
      </p:sp>
      <p:sp>
        <p:nvSpPr>
          <p:cNvPr id="76" name="矩形 75"/>
          <p:cNvSpPr/>
          <p:nvPr/>
        </p:nvSpPr>
        <p:spPr>
          <a:xfrm>
            <a:off x="2918048" y="2745038"/>
            <a:ext cx="6424332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altLang="zh-CN" lang="en-US" spc="150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Characteristics and laws of Physical Education Teaching</a:t>
            </a:r>
          </a:p>
        </p:txBody>
      </p:sp>
      <p:cxnSp>
        <p:nvCxnSpPr>
          <p:cNvPr id="78" name="直接连接符 77"/>
          <p:cNvCxnSpPr/>
          <p:nvPr/>
        </p:nvCxnSpPr>
        <p:spPr>
          <a:xfrm>
            <a:off x="2962759" y="3118812"/>
            <a:ext cx="6408000" cy="0"/>
          </a:xfrm>
          <a:prstGeom prst="line">
            <a:avLst/>
          </a:prstGeom>
          <a:ln w="28575">
            <a:solidFill>
              <a:srgbClr val="20A6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组合 78"/>
          <p:cNvGrpSpPr/>
          <p:nvPr/>
        </p:nvGrpSpPr>
        <p:grpSpPr>
          <a:xfrm>
            <a:off x="3660094" y="6173094"/>
            <a:ext cx="1579788" cy="473099"/>
            <a:chOff x="9399155" y="6026619"/>
            <a:chExt cx="2012950" cy="602818"/>
          </a:xfrm>
        </p:grpSpPr>
        <p:sp>
          <p:nvSpPr>
            <p:cNvPr id="80" name="任意多边形: 形状 7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4301454" y="27992"/>
            <a:ext cx="1149345" cy="580926"/>
            <a:chOff x="3765106" y="-17180"/>
            <a:chExt cx="1609398" cy="813455"/>
          </a:xfrm>
        </p:grpSpPr>
        <p:sp>
          <p:nvSpPr>
            <p:cNvPr id="86" name="等腰三角形 85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fmla="val 14704" name="adj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fmla="val 14704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pic>
        <p:nvPicPr>
          <p:cNvPr descr="51miz-E1236948-CA2C3C01" id="3" name="图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715" y="2721610"/>
            <a:ext cx="4740910" cy="4740910"/>
          </a:xfrm>
          <a:prstGeom prst="rect">
            <a:avLst/>
          </a:prstGeom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367405" y="3211830"/>
            <a:ext cx="5858510" cy="64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08" lIns="91416" rIns="91416" tIns="45708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这里可以用一段简洁的文字描述出本章中心思想，或者作为章节导语。还可以列出本章的小节标题。这里可以用一段简洁的文字描述出本章中心思想，或者作为章节导语。还可以列出本章的小节标题。</a:t>
            </a:r>
          </a:p>
        </p:txBody>
      </p: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1000" id="7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74"/>
      <p:bldP grpId="0" spid="75"/>
      <p:bldP grpId="0" spid="76"/>
      <p:bldP grpId="0" spid="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iṩliḍe"/>
          <p:cNvGrpSpPr/>
          <p:nvPr/>
        </p:nvGrpSpPr>
        <p:grpSpPr>
          <a:xfrm>
            <a:off x="2086040" y="1452002"/>
            <a:ext cx="8411210" cy="1800225"/>
            <a:chOff x="1644341" y="1560639"/>
            <a:chExt cx="8411210" cy="1800225"/>
          </a:xfrm>
        </p:grpSpPr>
        <p:sp>
          <p:nvSpPr>
            <p:cNvPr id="10" name="išḷíḋe"/>
            <p:cNvSpPr/>
            <p:nvPr/>
          </p:nvSpPr>
          <p:spPr>
            <a:xfrm>
              <a:off x="1671646" y="1560639"/>
              <a:ext cx="2341880" cy="316230"/>
            </a:xfrm>
            <a:prstGeom prst="rect">
              <a:avLst/>
            </a:prstGeom>
            <a:solidFill>
              <a:srgbClr val="66C6F0"/>
            </a:solidFill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教学目标的多元性</a:t>
              </a:r>
            </a:p>
          </p:txBody>
        </p:sp>
        <p:sp>
          <p:nvSpPr>
            <p:cNvPr id="11" name="íṩlîďê"/>
            <p:cNvSpPr/>
            <p:nvPr/>
          </p:nvSpPr>
          <p:spPr bwMode="auto">
            <a:xfrm>
              <a:off x="1644341" y="1876869"/>
              <a:ext cx="8411210" cy="1483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spc="180" sz="1400">
                  <a:cs typeface="+mn-ea"/>
                  <a:sym typeface="+mn-lt"/>
                </a:rPr>
                <a:t>体育教学目标既有强身健体、提高运动技能的目标，有调节情感、提高心理素质的目标，也有促进交往，建立和谐关系，规范运动行为，促进社会化等的目标。体育教学目标受政治、经济的制约影响比较大，在特殊的社会背景下，往往还会出现代偿性目标，如建国初期的军事与劳动目标。体育教学目标的多元性与其它学科教学目标相比，有过之而无不及。</a:t>
              </a:r>
            </a:p>
          </p:txBody>
        </p:sp>
      </p:grpSp>
      <p:grpSp>
        <p:nvGrpSpPr>
          <p:cNvPr id="4" name="iṩliḍe"/>
          <p:cNvGrpSpPr/>
          <p:nvPr/>
        </p:nvGrpSpPr>
        <p:grpSpPr>
          <a:xfrm>
            <a:off x="2086675" y="3567822"/>
            <a:ext cx="8410575" cy="1800225"/>
            <a:chOff x="1644341" y="1560639"/>
            <a:chExt cx="8410575" cy="1800225"/>
          </a:xfrm>
        </p:grpSpPr>
        <p:sp>
          <p:nvSpPr>
            <p:cNvPr id="5" name="išḷíḋe"/>
            <p:cNvSpPr/>
            <p:nvPr/>
          </p:nvSpPr>
          <p:spPr>
            <a:xfrm>
              <a:off x="1671646" y="1560639"/>
              <a:ext cx="2341880" cy="316230"/>
            </a:xfrm>
            <a:prstGeom prst="rect">
              <a:avLst/>
            </a:prstGeom>
            <a:solidFill>
              <a:srgbClr val="66C6F0"/>
            </a:solidFill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授课活动的复杂性</a:t>
              </a:r>
            </a:p>
          </p:txBody>
        </p:sp>
        <p:sp>
          <p:nvSpPr>
            <p:cNvPr id="6" name="íṩlîďê"/>
            <p:cNvSpPr/>
            <p:nvPr/>
          </p:nvSpPr>
          <p:spPr bwMode="auto">
            <a:xfrm>
              <a:off x="1644341" y="1876869"/>
              <a:ext cx="8410575" cy="1483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spc="180" sz="1400">
                  <a:cs typeface="+mn-ea"/>
                  <a:sym typeface="+mn-lt"/>
                </a:rPr>
                <a:t>为提高教学的有效性，体育教师课堂教学特点非常突出。不仅需要组织有序得当，还需要调控学生的运动负荷；不仅需要言传指导，还需要动作示范；不仅需要具备一定的教学素养，还需要掌握运动技能。体育教师的教授不仅是体力活动，也是智力活动。体育教师不仅是知识技术的传授者，也是活动的组织者。由此可见，体育授课活动不是看着那样简单，较理论学科的授课活动要复杂。</a:t>
              </a:r>
            </a:p>
          </p:txBody>
        </p:sp>
      </p:grp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iṩliḍe"/>
          <p:cNvGrpSpPr/>
          <p:nvPr/>
        </p:nvGrpSpPr>
        <p:grpSpPr>
          <a:xfrm>
            <a:off x="2086040" y="1242452"/>
            <a:ext cx="8607425" cy="1800225"/>
            <a:chOff x="1644341" y="1560639"/>
            <a:chExt cx="8607425" cy="1800225"/>
          </a:xfrm>
        </p:grpSpPr>
        <p:sp>
          <p:nvSpPr>
            <p:cNvPr id="10" name="išḷíḋe"/>
            <p:cNvSpPr/>
            <p:nvPr/>
          </p:nvSpPr>
          <p:spPr>
            <a:xfrm>
              <a:off x="1671646" y="1560639"/>
              <a:ext cx="2341880" cy="316230"/>
            </a:xfrm>
            <a:prstGeom prst="rect">
              <a:avLst/>
            </a:prstGeom>
            <a:solidFill>
              <a:srgbClr val="66C6F0"/>
            </a:solidFill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身心互动的统一性</a:t>
              </a:r>
            </a:p>
          </p:txBody>
        </p:sp>
        <p:sp>
          <p:nvSpPr>
            <p:cNvPr id="11" name="íṩlîďê"/>
            <p:cNvSpPr/>
            <p:nvPr/>
          </p:nvSpPr>
          <p:spPr bwMode="auto">
            <a:xfrm>
              <a:off x="1644341" y="1876869"/>
              <a:ext cx="8607425" cy="1483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spc="180" sz="1400">
                  <a:cs typeface="+mn-ea"/>
                  <a:sym typeface="+mn-lt"/>
                </a:rPr>
                <a:t>对于体育运动学习来说，学生不仅要动身，还要动心，“身心”并用才能完成学习任务。体育教学单靠记忆、识记和理解不能掌握运动技术、形成运动技能，同样也不能增强体质。只有学生通过身心不断进行运动体验，来强化自身的本体感知觉，来促进新陈代谢的同化作用，才能形成技能，才能增强体质。另外，学生在学习过程中身心互动性比较强，除了师生的互动外，还有学生之间的互动，如相互保护与帮助，相互合作或竞争等。可见，学生在教学活动中，既有身体活动，也有心理活动，并且身心活动统一于教学过程中。</a:t>
              </a:r>
            </a:p>
          </p:txBody>
        </p:sp>
      </p:grpSp>
      <p:grpSp>
        <p:nvGrpSpPr>
          <p:cNvPr id="4" name="iṩliḍe"/>
          <p:cNvGrpSpPr/>
          <p:nvPr/>
        </p:nvGrpSpPr>
        <p:grpSpPr>
          <a:xfrm>
            <a:off x="2086675" y="3735462"/>
            <a:ext cx="8410575" cy="1800225"/>
            <a:chOff x="1644341" y="1560639"/>
            <a:chExt cx="8410575" cy="1800225"/>
          </a:xfrm>
        </p:grpSpPr>
        <p:sp>
          <p:nvSpPr>
            <p:cNvPr id="5" name="išḷíḋe"/>
            <p:cNvSpPr/>
            <p:nvPr/>
          </p:nvSpPr>
          <p:spPr>
            <a:xfrm>
              <a:off x="1671646" y="1560639"/>
              <a:ext cx="2341880" cy="316230"/>
            </a:xfrm>
            <a:prstGeom prst="rect">
              <a:avLst/>
            </a:prstGeom>
            <a:solidFill>
              <a:srgbClr val="66C6F0"/>
            </a:solidFill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内容编制的制约性</a:t>
              </a:r>
            </a:p>
          </p:txBody>
        </p:sp>
        <p:sp>
          <p:nvSpPr>
            <p:cNvPr id="6" name="íṩlîďê"/>
            <p:cNvSpPr/>
            <p:nvPr/>
          </p:nvSpPr>
          <p:spPr bwMode="auto">
            <a:xfrm>
              <a:off x="1644341" y="1876869"/>
              <a:ext cx="8410575" cy="1483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spc="180" sz="1400">
                  <a:cs typeface="+mn-ea"/>
                  <a:sym typeface="+mn-lt"/>
                </a:rPr>
                <a:t>体育教学内容不仅包括体育理论知识内容，还有身体锻炼内容和体育运动项目内容，各内容在教学中所占比重的多少，都将受到体育教学目标和教学时间制约。另外，虽然体育教学内容中有些运动内容之间逻辑性不是很强，但这些内容也不能随意编制，不仅要考虑内容的功能与价值，还要考虑学生的身心特点，还要切合当地和本校的实际情况。 </a:t>
              </a:r>
            </a:p>
          </p:txBody>
        </p:sp>
      </p:grp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iṩliḍe"/>
          <p:cNvGrpSpPr/>
          <p:nvPr/>
        </p:nvGrpSpPr>
        <p:grpSpPr>
          <a:xfrm>
            <a:off x="2086040" y="1577732"/>
            <a:ext cx="8607425" cy="1800225"/>
            <a:chOff x="1644341" y="1560639"/>
            <a:chExt cx="8607425" cy="1800225"/>
          </a:xfrm>
        </p:grpSpPr>
        <p:sp>
          <p:nvSpPr>
            <p:cNvPr id="10" name="išḷíḋe"/>
            <p:cNvSpPr/>
            <p:nvPr/>
          </p:nvSpPr>
          <p:spPr>
            <a:xfrm>
              <a:off x="1671646" y="1560639"/>
              <a:ext cx="2341880" cy="316230"/>
            </a:xfrm>
            <a:prstGeom prst="rect">
              <a:avLst/>
            </a:prstGeom>
            <a:solidFill>
              <a:srgbClr val="66C6F0"/>
            </a:solidFill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en-US" lang="zh-CN">
                  <a:solidFill>
                    <a:schemeClr val="bg1"/>
                  </a:solidFill>
                  <a:cs typeface="+mn-ea"/>
                  <a:sym typeface="+mn-lt"/>
                </a:rPr>
                <a:t>环境管理的重要性</a:t>
              </a:r>
            </a:p>
          </p:txBody>
        </p:sp>
        <p:sp>
          <p:nvSpPr>
            <p:cNvPr id="11" name="íṩlîďê"/>
            <p:cNvSpPr/>
            <p:nvPr/>
          </p:nvSpPr>
          <p:spPr bwMode="auto">
            <a:xfrm>
              <a:off x="1644341" y="1876869"/>
              <a:ext cx="8607425" cy="1483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spc="180" sz="1400">
                  <a:cs typeface="+mn-ea"/>
                  <a:sym typeface="+mn-lt"/>
                </a:rPr>
                <a:t>体育教学大都在室外或体育场馆里进行，这些场地环境受外围影响比较大，特别是户外，还受季节和气候的影响。另外，学生在体育活动中流动性的特点，也使开放性的教学环境的管理更加复杂。教学的安全性、健康性、有效性等都要求重视教学环境的管理。</a:t>
              </a:r>
            </a:p>
          </p:txBody>
        </p:sp>
      </p:grpSp>
      <p:pic>
        <p:nvPicPr>
          <p:cNvPr descr="51miz-E1227022-1E95B573"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385060" y="2802890"/>
            <a:ext cx="3608070" cy="3608070"/>
          </a:xfrm>
          <a:prstGeom prst="rect">
            <a:avLst/>
          </a:prstGeom>
        </p:spPr>
      </p:pic>
      <p:pic>
        <p:nvPicPr>
          <p:cNvPr descr="51miz-E1228608-6C8EB685"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317615" y="3510280"/>
            <a:ext cx="3725545" cy="257873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774690" y="3221990"/>
            <a:ext cx="6096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以学生为主体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5032058" y="2931478"/>
            <a:ext cx="342900" cy="10795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 flipV="1">
            <a:off x="5103495" y="4623753"/>
            <a:ext cx="247650" cy="19050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 flipV="1" rot="18903868">
            <a:off x="5830570" y="4977765"/>
            <a:ext cx="247650" cy="19050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 flipV="1" rot="2103433">
            <a:off x="4908234" y="3825240"/>
            <a:ext cx="249237" cy="19050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225" name="Line 10"/>
          <p:cNvSpPr>
            <a:spLocks noChangeShapeType="1"/>
          </p:cNvSpPr>
          <p:nvPr/>
        </p:nvSpPr>
        <p:spPr bwMode="auto">
          <a:xfrm flipH="1" flipV="1" rot="-6456755">
            <a:off x="6935470" y="2350453"/>
            <a:ext cx="342900" cy="10795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 flipH="1" rot="4384254">
            <a:off x="7692708" y="4223703"/>
            <a:ext cx="247650" cy="19050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227" name="Line 12"/>
          <p:cNvSpPr>
            <a:spLocks noChangeShapeType="1"/>
          </p:cNvSpPr>
          <p:nvPr/>
        </p:nvSpPr>
        <p:spPr bwMode="auto">
          <a:xfrm flipH="1" rot="120645">
            <a:off x="7572058" y="2707640"/>
            <a:ext cx="247650" cy="19050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3579495" y="2471103"/>
            <a:ext cx="1384300" cy="677862"/>
          </a:xfrm>
          <a:prstGeom prst="roundRect">
            <a:avLst>
              <a:gd fmla="val 50000" name="adj"/>
            </a:avLst>
          </a:prstGeom>
          <a:noFill/>
          <a:ln w="9525">
            <a:noFill/>
            <a:round/>
          </a:ln>
          <a:effectLst>
            <a:outerShdw algn="ctr" dir="3187806" dist="63500" rotWithShape="0">
              <a:srgbClr val="1C1C1C">
                <a:alpha val="50000"/>
              </a:srgbClr>
            </a:outerShdw>
          </a:effectLst>
        </p:spPr>
        <p:txBody>
          <a:bodyPr anchor="ctr" wrap="none"/>
          <a:lstStyle/>
          <a:p>
            <a:pPr>
              <a:defRPr/>
            </a:pPr>
            <a:endParaRPr altLang="en-US" lang="zh-CN" sz="16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 flipH="1">
            <a:off x="6427471" y="1418591"/>
            <a:ext cx="1382713" cy="677863"/>
          </a:xfrm>
          <a:prstGeom prst="roundRect">
            <a:avLst>
              <a:gd fmla="val 50000" name="adj"/>
            </a:avLst>
          </a:prstGeom>
          <a:noFill/>
          <a:ln w="9525">
            <a:noFill/>
            <a:round/>
          </a:ln>
          <a:effectLst>
            <a:outerShdw algn="ctr" dir="3187806" dist="63500" rotWithShape="0">
              <a:srgbClr val="1C1C1C">
                <a:alpha val="50000"/>
              </a:srgbClr>
            </a:outerShdw>
          </a:effectLst>
        </p:spPr>
        <p:txBody>
          <a:bodyPr anchor="ctr" wrap="none"/>
          <a:lstStyle/>
          <a:p>
            <a:pPr>
              <a:defRPr/>
            </a:pPr>
            <a:endParaRPr altLang="en-US" lang="zh-CN" sz="16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232" name="Rectangle 18"/>
          <p:cNvSpPr>
            <a:spLocks noChangeArrowheads="1"/>
          </p:cNvSpPr>
          <p:nvPr/>
        </p:nvSpPr>
        <p:spPr bwMode="auto">
          <a:xfrm>
            <a:off x="6621780" y="1591628"/>
            <a:ext cx="9956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教学目标</a:t>
            </a:r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3422333" y="3587116"/>
            <a:ext cx="1384300" cy="677863"/>
          </a:xfrm>
          <a:prstGeom prst="roundRect">
            <a:avLst>
              <a:gd fmla="val 50000" name="adj"/>
            </a:avLst>
          </a:prstGeom>
          <a:noFill/>
          <a:ln w="9525">
            <a:noFill/>
            <a:round/>
          </a:ln>
          <a:effectLst>
            <a:outerShdw algn="ctr" dir="3187806" dist="63500" rotWithShape="0">
              <a:srgbClr val="1C1C1C">
                <a:alpha val="50000"/>
              </a:srgbClr>
            </a:outerShdw>
          </a:effectLst>
        </p:spPr>
        <p:txBody>
          <a:bodyPr anchor="ctr" wrap="none"/>
          <a:lstStyle/>
          <a:p>
            <a:pPr>
              <a:defRPr/>
            </a:pPr>
            <a:endParaRPr altLang="en-US" lang="zh-CN" sz="16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235" name="Rectangle 21"/>
          <p:cNvSpPr>
            <a:spLocks noChangeArrowheads="1"/>
          </p:cNvSpPr>
          <p:nvPr/>
        </p:nvSpPr>
        <p:spPr bwMode="auto">
          <a:xfrm>
            <a:off x="3404713" y="2644140"/>
            <a:ext cx="16052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充分达到运动量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3719195" y="4672966"/>
            <a:ext cx="1384300" cy="677863"/>
          </a:xfrm>
          <a:prstGeom prst="roundRect">
            <a:avLst>
              <a:gd fmla="val 50000" name="adj"/>
            </a:avLst>
          </a:prstGeom>
          <a:noFill/>
          <a:ln w="9525">
            <a:noFill/>
            <a:round/>
          </a:ln>
          <a:effectLst>
            <a:outerShdw algn="ctr" dir="3187806" dist="63500" rotWithShape="0">
              <a:srgbClr val="1C1C1C">
                <a:alpha val="50000"/>
              </a:srgbClr>
            </a:outerShdw>
          </a:effectLst>
        </p:spPr>
        <p:txBody>
          <a:bodyPr anchor="ctr" wrap="none"/>
          <a:lstStyle/>
          <a:p>
            <a:pPr>
              <a:defRPr/>
            </a:pPr>
            <a:endParaRPr altLang="en-US" lang="zh-CN" sz="16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238" name="Rectangle 24"/>
          <p:cNvSpPr>
            <a:spLocks noChangeArrowheads="1"/>
          </p:cNvSpPr>
          <p:nvPr/>
        </p:nvSpPr>
        <p:spPr bwMode="auto">
          <a:xfrm>
            <a:off x="3475355" y="4853940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辅助德智全面发展</a:t>
            </a:r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5189220" y="5303203"/>
            <a:ext cx="1384300" cy="677862"/>
          </a:xfrm>
          <a:prstGeom prst="roundRect">
            <a:avLst>
              <a:gd fmla="val 50000" name="adj"/>
            </a:avLst>
          </a:prstGeom>
          <a:noFill/>
          <a:ln w="9525">
            <a:noFill/>
            <a:round/>
          </a:ln>
          <a:effectLst>
            <a:outerShdw algn="ctr" dir="3187806" dist="63500" rotWithShape="0">
              <a:srgbClr val="1C1C1C">
                <a:alpha val="50000"/>
              </a:srgbClr>
            </a:outerShdw>
          </a:effectLst>
        </p:spPr>
        <p:txBody>
          <a:bodyPr anchor="ctr" wrap="none"/>
          <a:lstStyle/>
          <a:p>
            <a:pPr>
              <a:defRPr/>
            </a:pPr>
            <a:endParaRPr altLang="en-US" lang="zh-CN" sz="16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241" name="Rectangle 27"/>
          <p:cNvSpPr>
            <a:spLocks noChangeArrowheads="1"/>
          </p:cNvSpPr>
          <p:nvPr/>
        </p:nvSpPr>
        <p:spPr bwMode="auto">
          <a:xfrm>
            <a:off x="5005705" y="5463540"/>
            <a:ext cx="18084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培养终身体育意识</a:t>
            </a:r>
          </a:p>
        </p:txBody>
      </p:sp>
      <p:sp>
        <p:nvSpPr>
          <p:cNvPr id="9244" name="Rectangle 30"/>
          <p:cNvSpPr>
            <a:spLocks noChangeArrowheads="1"/>
          </p:cNvSpPr>
          <p:nvPr/>
        </p:nvSpPr>
        <p:spPr bwMode="auto">
          <a:xfrm>
            <a:off x="8053705" y="2317115"/>
            <a:ext cx="9956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教学手段</a:t>
            </a:r>
          </a:p>
        </p:txBody>
      </p:sp>
      <p:sp>
        <p:nvSpPr>
          <p:cNvPr id="9247" name="Rectangle 33"/>
          <p:cNvSpPr>
            <a:spLocks noChangeArrowheads="1"/>
          </p:cNvSpPr>
          <p:nvPr/>
        </p:nvSpPr>
        <p:spPr bwMode="auto">
          <a:xfrm>
            <a:off x="8477568" y="3380740"/>
            <a:ext cx="9956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教学内容</a:t>
            </a: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auto">
          <a:xfrm flipH="1">
            <a:off x="7994333" y="4241166"/>
            <a:ext cx="1382712" cy="677863"/>
          </a:xfrm>
          <a:prstGeom prst="roundRect">
            <a:avLst>
              <a:gd fmla="val 50000" name="adj"/>
            </a:avLst>
          </a:prstGeom>
          <a:noFill/>
          <a:ln w="9525">
            <a:noFill/>
            <a:round/>
          </a:ln>
          <a:effectLst>
            <a:outerShdw algn="ctr" dir="3187806" dist="63500" rotWithShape="0">
              <a:srgbClr val="1C1C1C">
                <a:alpha val="50000"/>
              </a:srgbClr>
            </a:outerShdw>
          </a:effectLst>
        </p:spPr>
        <p:txBody>
          <a:bodyPr anchor="ctr" wrap="none"/>
          <a:lstStyle/>
          <a:p>
            <a:pPr>
              <a:defRPr/>
            </a:pPr>
            <a:endParaRPr altLang="en-US" lang="zh-CN" sz="16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250" name="Rectangle 36"/>
          <p:cNvSpPr>
            <a:spLocks noChangeArrowheads="1"/>
          </p:cNvSpPr>
          <p:nvPr/>
        </p:nvSpPr>
        <p:spPr bwMode="auto">
          <a:xfrm>
            <a:off x="7665720" y="4320540"/>
            <a:ext cx="2214563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algn="ctr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教学环境</a:t>
            </a:r>
          </a:p>
        </p:txBody>
      </p:sp>
      <p:sp>
        <p:nvSpPr>
          <p:cNvPr id="9251" name="Line 37"/>
          <p:cNvSpPr>
            <a:spLocks noChangeShapeType="1"/>
          </p:cNvSpPr>
          <p:nvPr/>
        </p:nvSpPr>
        <p:spPr bwMode="auto">
          <a:xfrm flipH="1" rot="2147097">
            <a:off x="7880034" y="3456940"/>
            <a:ext cx="249237" cy="19050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252" name="Group 38"/>
          <p:cNvGrpSpPr/>
          <p:nvPr/>
        </p:nvGrpSpPr>
        <p:grpSpPr>
          <a:xfrm>
            <a:off x="2124082" y="1129667"/>
            <a:ext cx="4038600" cy="762000"/>
            <a:chOff x="96" y="0"/>
            <a:chExt cx="2544" cy="480"/>
          </a:xfrm>
          <a:noFill/>
        </p:grpSpPr>
        <p:sp>
          <p:nvSpPr>
            <p:cNvPr id="9257" name="AutoShape 39"/>
            <p:cNvSpPr>
              <a:spLocks noChangeArrowheads="1"/>
            </p:cNvSpPr>
            <p:nvPr/>
          </p:nvSpPr>
          <p:spPr bwMode="auto">
            <a:xfrm>
              <a:off x="723" y="0"/>
              <a:ext cx="1649" cy="480"/>
            </a:xfrm>
            <a:prstGeom prst="wedgeRectCallout">
              <a:avLst>
                <a:gd fmla="val 40907" name="adj1"/>
                <a:gd fmla="val 111250" name="adj2"/>
              </a:avLst>
            </a:prstGeom>
            <a:grpFill/>
            <a:ln w="12700">
              <a:solidFill>
                <a:schemeClr val="tx1"/>
              </a:solidFill>
              <a:miter lim="800000"/>
            </a:ln>
          </p:spPr>
          <p:txBody>
            <a:bodyPr tIns="215900"/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eaLnBrk="1" hangingPunct="1"/>
              <a:r>
                <a:rPr altLang="en-US" lang="zh-CN" sz="1600">
                  <a:solidFill>
                    <a:schemeClr val="tx1"/>
                  </a:solidFill>
                  <a:latin typeface="+mn-lt"/>
                  <a:ea typeface="+mn-ea"/>
                  <a:cs typeface="+mn-ea"/>
                  <a:sym typeface="+mn-lt"/>
                </a:rPr>
                <a:t>体育教学的特点的依据</a:t>
              </a:r>
            </a:p>
          </p:txBody>
        </p:sp>
        <p:sp>
          <p:nvSpPr>
            <p:cNvPr id="9258" name="Rectangle 40"/>
            <p:cNvSpPr>
              <a:spLocks noChangeArrowheads="1"/>
            </p:cNvSpPr>
            <p:nvPr/>
          </p:nvSpPr>
          <p:spPr bwMode="auto">
            <a:xfrm>
              <a:off x="96" y="96"/>
              <a:ext cx="2544" cy="3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2159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endPara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9254" name="Rectangle 42"/>
          <p:cNvSpPr>
            <a:spLocks noChangeArrowheads="1"/>
          </p:cNvSpPr>
          <p:nvPr/>
        </p:nvSpPr>
        <p:spPr bwMode="auto">
          <a:xfrm>
            <a:off x="6751320" y="2948941"/>
            <a:ext cx="417513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eaLnBrk="1" hangingPunct="1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教师为主导</a:t>
            </a:r>
          </a:p>
        </p:txBody>
      </p:sp>
      <p:sp>
        <p:nvSpPr>
          <p:cNvPr id="9255" name="Rectangle 43"/>
          <p:cNvSpPr>
            <a:spLocks noChangeArrowheads="1"/>
          </p:cNvSpPr>
          <p:nvPr/>
        </p:nvSpPr>
        <p:spPr bwMode="auto">
          <a:xfrm>
            <a:off x="3017520" y="3710941"/>
            <a:ext cx="20116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b0503020204020204" pitchFamily="34" typeface="微软雅黑"/>
              </a:defRPr>
            </a:lvl9pPr>
          </a:lstStyle>
          <a:p>
            <a:pPr eaLnBrk="1" hangingPunct="1"/>
            <a:r>
              <a:rPr altLang="en-US" lang="zh-CN" sz="160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培养良好的体育兴趣</a:t>
            </a:r>
          </a:p>
        </p:txBody>
      </p:sp>
      <p:sp>
        <p:nvSpPr>
          <p:cNvPr id="4" name="椭圆 3"/>
          <p:cNvSpPr/>
          <p:nvPr/>
        </p:nvSpPr>
        <p:spPr>
          <a:xfrm>
            <a:off x="5535295" y="2594610"/>
            <a:ext cx="2018030" cy="201803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2531556" y="1992013"/>
            <a:ext cx="7192846" cy="3269435"/>
            <a:chOff x="1061658" y="942543"/>
            <a:chExt cx="10137805" cy="4756210"/>
          </a:xfrm>
        </p:grpSpPr>
        <p:sp>
          <p:nvSpPr>
            <p:cNvPr id="46" name="矩形: 圆角 45"/>
            <p:cNvSpPr/>
            <p:nvPr/>
          </p:nvSpPr>
          <p:spPr>
            <a:xfrm>
              <a:off x="1061658" y="1052736"/>
              <a:ext cx="10074901" cy="4646017"/>
            </a:xfrm>
            <a:prstGeom prst="roundRect">
              <a:avLst>
                <a:gd fmla="val 874" name="adj"/>
              </a:avLst>
            </a:prstGeom>
            <a:solidFill>
              <a:schemeClr val="bg1"/>
            </a:solidFill>
            <a:ln w="57150">
              <a:noFill/>
            </a:ln>
            <a:effectLst>
              <a:outerShdw algn="tr" blurRad="25400" dir="5400000" dist="139700" rotWithShape="0" sx="103000" sy="103000">
                <a:srgbClr val="20A6E3">
                  <a:alpha val="3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fmla="val 874" name="adj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7" name="椭圆 46"/>
          <p:cNvSpPr/>
          <p:nvPr/>
        </p:nvSpPr>
        <p:spPr>
          <a:xfrm>
            <a:off x="9288747" y="1642847"/>
            <a:ext cx="935488" cy="935488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10192310" y="178965"/>
            <a:ext cx="1454877" cy="435692"/>
            <a:chOff x="9399155" y="6026619"/>
            <a:chExt cx="2012950" cy="602818"/>
          </a:xfrm>
        </p:grpSpPr>
        <p:sp>
          <p:nvSpPr>
            <p:cNvPr id="50" name="任意多边形: 形状 4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4" name="任意多边形: 形状 53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7" name="椭圆 56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40507" y="6156020"/>
            <a:ext cx="1579788" cy="473099"/>
            <a:chOff x="9399155" y="6026619"/>
            <a:chExt cx="2012950" cy="602818"/>
          </a:xfrm>
        </p:grpSpPr>
        <p:sp>
          <p:nvSpPr>
            <p:cNvPr id="80" name="任意多边形: 形状 7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5200337" y="696305"/>
            <a:ext cx="1149345" cy="580926"/>
            <a:chOff x="3765106" y="-17180"/>
            <a:chExt cx="1609398" cy="813455"/>
          </a:xfrm>
        </p:grpSpPr>
        <p:sp>
          <p:nvSpPr>
            <p:cNvPr id="86" name="等腰三角形 85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fmla="val 14704" name="adj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fmla="val 14704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3965973" y="3611152"/>
            <a:ext cx="4283075" cy="1184670"/>
            <a:chOff x="7556183" y="905610"/>
            <a:chExt cx="4283075" cy="1184670"/>
          </a:xfrm>
        </p:grpSpPr>
        <p:sp>
          <p:nvSpPr>
            <p:cNvPr id="85" name="文本框 84"/>
            <p:cNvSpPr txBox="1"/>
            <p:nvPr/>
          </p:nvSpPr>
          <p:spPr>
            <a:xfrm>
              <a:off x="7556184" y="905610"/>
              <a:ext cx="4283075" cy="777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dist"/>
              <a:r>
                <a:rPr altLang="en-US" b="1" lang="zh-CN" sz="4500">
                  <a:ln w="6350">
                    <a:noFill/>
                  </a:ln>
                  <a:solidFill>
                    <a:srgbClr val="20A6E3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体育教学的规律</a:t>
              </a:r>
            </a:p>
          </p:txBody>
        </p:sp>
        <p:sp>
          <p:nvSpPr>
            <p:cNvPr id="89" name="矩形 88"/>
            <p:cNvSpPr/>
            <p:nvPr/>
          </p:nvSpPr>
          <p:spPr>
            <a:xfrm>
              <a:off x="7693343" y="1691500"/>
              <a:ext cx="4099177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altLang="zh-CN" lang="en-US" spc="150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这里可以用一段简洁的文字描述出本章中心思想，或者作为章节导语。还可以列出本章的小节标题。</a:t>
              </a:r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5587724" y="2535229"/>
            <a:ext cx="1047863" cy="864000"/>
            <a:chOff x="6494436" y="1280952"/>
            <a:chExt cx="1047863" cy="864000"/>
          </a:xfrm>
        </p:grpSpPr>
        <p:sp>
          <p:nvSpPr>
            <p:cNvPr id="91" name="六边形 90"/>
            <p:cNvSpPr/>
            <p:nvPr/>
          </p:nvSpPr>
          <p:spPr>
            <a:xfrm>
              <a:off x="6494436" y="1280952"/>
              <a:ext cx="1008000" cy="864000"/>
            </a:xfrm>
            <a:prstGeom prst="hexagon">
              <a:avLst/>
            </a:prstGeom>
            <a:solidFill>
              <a:srgbClr val="20A6E3"/>
            </a:solidFill>
            <a:ln>
              <a:noFill/>
            </a:ln>
            <a:effectLst>
              <a:outerShdw algn="ctr" blurRad="63500" rotWithShape="0" sx="101000" sy="101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900">
                <a:cs typeface="+mn-ea"/>
                <a:sym typeface="+mn-lt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6633129" y="1404437"/>
              <a:ext cx="909170" cy="685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zh-CN" lang="en-US" sz="3900">
                  <a:ln w="6350"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04</a:t>
              </a:r>
            </a:p>
          </p:txBody>
        </p:sp>
      </p:grpSp>
      <p:sp>
        <p:nvSpPr>
          <p:cNvPr id="119" name="任意多边形: 形状 118"/>
          <p:cNvSpPr/>
          <p:nvPr/>
        </p:nvSpPr>
        <p:spPr>
          <a:xfrm>
            <a:off x="6872446" y="6309320"/>
            <a:ext cx="1160086" cy="555667"/>
          </a:xfrm>
          <a:custGeom>
            <a:gdLst>
              <a:gd fmla="*/ 580043 w 1160086" name="connsiteX0"/>
              <a:gd fmla="*/ 0 h 555667" name="connsiteY0"/>
              <a:gd fmla="*/ 1150979 w 1160086" name="connsiteX1"/>
              <a:gd fmla="*/ 465327 h 555667" name="connsiteY1"/>
              <a:gd fmla="*/ 1160086 w 1160086" name="connsiteX2"/>
              <a:gd fmla="*/ 555667 h 555667" name="connsiteY2"/>
              <a:gd fmla="*/ 0 w 1160086" name="connsiteX3"/>
              <a:gd fmla="*/ 555667 h 555667" name="connsiteY3"/>
              <a:gd fmla="*/ 9107 w 1160086" name="connsiteX4"/>
              <a:gd fmla="*/ 465327 h 555667" name="connsiteY4"/>
              <a:gd fmla="*/ 580043 w 1160086" name="connsiteX5"/>
              <a:gd fmla="*/ 0 h 555667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55667" w="1160086">
                <a:moveTo>
                  <a:pt x="580043" y="0"/>
                </a:moveTo>
                <a:cubicBezTo>
                  <a:pt x="861669" y="0"/>
                  <a:pt x="1096638" y="199766"/>
                  <a:pt x="1150979" y="465327"/>
                </a:cubicBezTo>
                <a:lnTo>
                  <a:pt x="1160086" y="555667"/>
                </a:lnTo>
                <a:lnTo>
                  <a:pt x="0" y="555667"/>
                </a:lnTo>
                <a:lnTo>
                  <a:pt x="9107" y="465327"/>
                </a:lnTo>
                <a:cubicBezTo>
                  <a:pt x="63449" y="199766"/>
                  <a:pt x="298418" y="0"/>
                  <a:pt x="580043" y="0"/>
                </a:cubicBezTo>
                <a:close/>
              </a:path>
            </a:pathLst>
          </a:cu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pic>
        <p:nvPicPr>
          <p:cNvPr descr="51miz-E1236948-CA2C3C01"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9440000">
            <a:off x="109220" y="314325"/>
            <a:ext cx="4124325" cy="4124325"/>
          </a:xfrm>
          <a:prstGeom prst="rect">
            <a:avLst/>
          </a:prstGeo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组合 15"/>
          <p:cNvGrpSpPr/>
          <p:nvPr/>
        </p:nvGrpSpPr>
        <p:grpSpPr>
          <a:xfrm>
            <a:off x="1815465" y="1107440"/>
            <a:ext cx="3543300" cy="4792354"/>
            <a:chOff x="1559496" y="1767549"/>
            <a:chExt cx="2520280" cy="3816424"/>
          </a:xfr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grpSpPr>
        <p:sp>
          <p:nvSpPr>
            <p:cNvPr id="22" name="矩形: 圆角 21"/>
            <p:cNvSpPr/>
            <p:nvPr/>
          </p:nvSpPr>
          <p:spPr>
            <a:xfrm>
              <a:off x="1559496" y="1767549"/>
              <a:ext cx="2520280" cy="3816424"/>
            </a:xfrm>
            <a:prstGeom prst="roundRect">
              <a:avLst>
                <a:gd fmla="val 910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1559496" y="5307861"/>
              <a:ext cx="2520280" cy="276105"/>
            </a:xfrm>
            <a:custGeom>
              <a:gdLst>
                <a:gd fmla="*/ 0 w 2520280" name="connsiteX0"/>
                <a:gd fmla="*/ 0 h 677564" name="connsiteY0"/>
                <a:gd fmla="*/ 229547 w 2520280" name="connsiteX1"/>
                <a:gd fmla="*/ 229547 h 677564" name="connsiteY1"/>
                <a:gd fmla="*/ 2290733 w 2520280" name="connsiteX2"/>
                <a:gd fmla="*/ 229547 h 677564" name="connsiteY2"/>
                <a:gd fmla="*/ 2520280 w 2520280" name="connsiteX3"/>
                <a:gd fmla="*/ 0 h 677564" name="connsiteY3"/>
                <a:gd fmla="*/ 2520280 w 2520280" name="connsiteX4"/>
                <a:gd fmla="*/ 448017 h 677564" name="connsiteY4"/>
                <a:gd fmla="*/ 2290733 w 2520280" name="connsiteX5"/>
                <a:gd fmla="*/ 677564 h 677564" name="connsiteY5"/>
                <a:gd fmla="*/ 229547 w 2520280" name="connsiteX6"/>
                <a:gd fmla="*/ 677564 h 677564" name="connsiteY6"/>
                <a:gd fmla="*/ 0 w 2520280" name="connsiteX7"/>
                <a:gd fmla="*/ 448017 h 677564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677564" w="2520280">
                  <a:moveTo>
                    <a:pt x="0" y="0"/>
                  </a:moveTo>
                  <a:cubicBezTo>
                    <a:pt x="0" y="126775"/>
                    <a:pt x="102772" y="229547"/>
                    <a:pt x="229547" y="229547"/>
                  </a:cubicBezTo>
                  <a:lnTo>
                    <a:pt x="2290733" y="229547"/>
                  </a:lnTo>
                  <a:cubicBezTo>
                    <a:pt x="2417508" y="229547"/>
                    <a:pt x="2520280" y="126775"/>
                    <a:pt x="2520280" y="0"/>
                  </a:cubicBezTo>
                  <a:lnTo>
                    <a:pt x="2520280" y="448017"/>
                  </a:lnTo>
                  <a:cubicBezTo>
                    <a:pt x="2520280" y="574792"/>
                    <a:pt x="2417508" y="677564"/>
                    <a:pt x="2290733" y="677564"/>
                  </a:cubicBezTo>
                  <a:lnTo>
                    <a:pt x="229547" y="677564"/>
                  </a:lnTo>
                  <a:cubicBezTo>
                    <a:pt x="102772" y="677564"/>
                    <a:pt x="0" y="574792"/>
                    <a:pt x="0" y="44801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8" name="iṩliḍe"/>
          <p:cNvGrpSpPr/>
          <p:nvPr/>
        </p:nvGrpSpPr>
        <p:grpSpPr>
          <a:xfrm>
            <a:off x="1984127" y="1461135"/>
            <a:ext cx="3195955" cy="2146934"/>
            <a:chOff x="1374801" y="1498455"/>
            <a:chExt cx="4722019" cy="1709724"/>
          </a:xfrm>
        </p:grpSpPr>
        <p:sp>
          <p:nvSpPr>
            <p:cNvPr id="20" name="išḷíḋe"/>
            <p:cNvSpPr/>
            <p:nvPr/>
          </p:nvSpPr>
          <p:spPr>
            <a:xfrm>
              <a:off x="1916153" y="1498455"/>
              <a:ext cx="3525799" cy="425282"/>
            </a:xfrm>
            <a:prstGeom prst="rect">
              <a:avLst/>
            </a:prstGeom>
            <a:noFill/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altLang="en-US" lang="zh-CN" sz="1600">
                  <a:solidFill>
                    <a:schemeClr val="tx1"/>
                  </a:solidFill>
                  <a:cs typeface="+mn-ea"/>
                  <a:sym typeface="+mn-lt"/>
                </a:rPr>
                <a:t>要遵循与学生身心发展水平相适应的规律</a:t>
              </a:r>
            </a:p>
          </p:txBody>
        </p:sp>
        <p:sp>
          <p:nvSpPr>
            <p:cNvPr id="21" name="íṩlîďê"/>
            <p:cNvSpPr/>
            <p:nvPr/>
          </p:nvSpPr>
          <p:spPr bwMode="auto">
            <a:xfrm>
              <a:off x="1374801" y="1996555"/>
              <a:ext cx="4722019" cy="1211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spc="150" sz="1400">
                  <a:cs typeface="+mn-ea"/>
                  <a:sym typeface="+mn-lt"/>
                </a:rPr>
                <a:t>教育和教学必须与学生身心发展水平相适应，这是一条基本规律，体育课也必须遵循这条规律。体育课要促进学生的一般发展和特殊发展，这就要求体育课的目标要定得适当，教学方法，手段等也要适当。要达到这点，就必须了解学生的现有发展水平，针对学生的“最近发展区”，促进其不断发展。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949950" y="1107440"/>
            <a:ext cx="4566920" cy="4792345"/>
            <a:chOff x="1559496" y="1767549"/>
            <a:chExt cx="2520280" cy="3816424"/>
          </a:xfr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grpSpPr>
        <p:sp>
          <p:nvSpPr>
            <p:cNvPr id="3" name="矩形: 圆角 21"/>
            <p:cNvSpPr/>
            <p:nvPr/>
          </p:nvSpPr>
          <p:spPr>
            <a:xfrm>
              <a:off x="1559496" y="1767549"/>
              <a:ext cx="2520280" cy="3816424"/>
            </a:xfrm>
            <a:prstGeom prst="roundRect">
              <a:avLst>
                <a:gd fmla="val 910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" name="任意多边形: 形状 22"/>
            <p:cNvSpPr/>
            <p:nvPr/>
          </p:nvSpPr>
          <p:spPr>
            <a:xfrm>
              <a:off x="1559496" y="5307861"/>
              <a:ext cx="2520280" cy="276105"/>
            </a:xfrm>
            <a:custGeom>
              <a:gdLst>
                <a:gd fmla="*/ 0 w 2520280" name="connsiteX0"/>
                <a:gd fmla="*/ 0 h 677564" name="connsiteY0"/>
                <a:gd fmla="*/ 229547 w 2520280" name="connsiteX1"/>
                <a:gd fmla="*/ 229547 h 677564" name="connsiteY1"/>
                <a:gd fmla="*/ 2290733 w 2520280" name="connsiteX2"/>
                <a:gd fmla="*/ 229547 h 677564" name="connsiteY2"/>
                <a:gd fmla="*/ 2520280 w 2520280" name="connsiteX3"/>
                <a:gd fmla="*/ 0 h 677564" name="connsiteY3"/>
                <a:gd fmla="*/ 2520280 w 2520280" name="connsiteX4"/>
                <a:gd fmla="*/ 448017 h 677564" name="connsiteY4"/>
                <a:gd fmla="*/ 2290733 w 2520280" name="connsiteX5"/>
                <a:gd fmla="*/ 677564 h 677564" name="connsiteY5"/>
                <a:gd fmla="*/ 229547 w 2520280" name="connsiteX6"/>
                <a:gd fmla="*/ 677564 h 677564" name="connsiteY6"/>
                <a:gd fmla="*/ 0 w 2520280" name="connsiteX7"/>
                <a:gd fmla="*/ 448017 h 677564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677564" w="2520280">
                  <a:moveTo>
                    <a:pt x="0" y="0"/>
                  </a:moveTo>
                  <a:cubicBezTo>
                    <a:pt x="0" y="126775"/>
                    <a:pt x="102772" y="229547"/>
                    <a:pt x="229547" y="229547"/>
                  </a:cubicBezTo>
                  <a:lnTo>
                    <a:pt x="2290733" y="229547"/>
                  </a:lnTo>
                  <a:cubicBezTo>
                    <a:pt x="2417508" y="229547"/>
                    <a:pt x="2520280" y="126775"/>
                    <a:pt x="2520280" y="0"/>
                  </a:cubicBezTo>
                  <a:lnTo>
                    <a:pt x="2520280" y="448017"/>
                  </a:lnTo>
                  <a:cubicBezTo>
                    <a:pt x="2520280" y="574792"/>
                    <a:pt x="2417508" y="677564"/>
                    <a:pt x="2290733" y="677564"/>
                  </a:cubicBezTo>
                  <a:lnTo>
                    <a:pt x="229547" y="677564"/>
                  </a:lnTo>
                  <a:cubicBezTo>
                    <a:pt x="102772" y="677564"/>
                    <a:pt x="0" y="574792"/>
                    <a:pt x="0" y="44801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6" name="iṩliḍe"/>
          <p:cNvGrpSpPr/>
          <p:nvPr/>
        </p:nvGrpSpPr>
        <p:grpSpPr>
          <a:xfrm>
            <a:off x="6118612" y="1461135"/>
            <a:ext cx="4274185" cy="2188845"/>
            <a:chOff x="1374801" y="1498455"/>
            <a:chExt cx="6315102" cy="1743100"/>
          </a:xfrm>
        </p:grpSpPr>
        <p:sp>
          <p:nvSpPr>
            <p:cNvPr id="7" name="išḷíḋe"/>
            <p:cNvSpPr/>
            <p:nvPr/>
          </p:nvSpPr>
          <p:spPr>
            <a:xfrm>
              <a:off x="2741793" y="1498455"/>
              <a:ext cx="3525799" cy="425282"/>
            </a:xfrm>
            <a:prstGeom prst="rect">
              <a:avLst/>
            </a:prstGeom>
            <a:noFill/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altLang="en-US" lang="zh-CN" sz="1600">
                  <a:solidFill>
                    <a:schemeClr val="tx1"/>
                  </a:solidFill>
                  <a:cs typeface="+mn-ea"/>
                  <a:sym typeface="+mn-lt"/>
                </a:rPr>
                <a:t>要遵循学生生理和心理指标起伏变化规律</a:t>
              </a:r>
            </a:p>
          </p:txBody>
        </p:sp>
        <p:sp>
          <p:nvSpPr>
            <p:cNvPr id="8" name="íṩlîďê"/>
            <p:cNvSpPr/>
            <p:nvPr/>
          </p:nvSpPr>
          <p:spPr bwMode="auto">
            <a:xfrm>
              <a:off x="1374801" y="2029931"/>
              <a:ext cx="6315102" cy="1211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spc="150" sz="1400">
                  <a:cs typeface="+mn-ea"/>
                  <a:sym typeface="+mn-lt"/>
                </a:rPr>
                <a:t>在体育课的教学活动过程中，学生生理和心理方面，都承受着不同强度和数量的负荷，引起一系列生理和心理指标的变化。由于在体育课的教学过程中，学生有各种不同的学习活动方式，如听讲、观察、进行身体练习、帮助同伴以及休息等等，这些方式的改变，对学生身心有着不同的影响，于是学生机体生理指标和心理指标的变化便呈现出波浪型，这种高低起伏的变化是体育课教学特有的，是客观存在的，体育课的进行要遵循这个规律，保持合理的生理、心理起伏变化的节奏。</a:t>
              </a:r>
            </a:p>
          </p:txBody>
        </p:sp>
      </p:grp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组合 15"/>
          <p:cNvGrpSpPr/>
          <p:nvPr/>
        </p:nvGrpSpPr>
        <p:grpSpPr>
          <a:xfrm>
            <a:off x="1815465" y="1107440"/>
            <a:ext cx="3543300" cy="4792354"/>
            <a:chOff x="1559496" y="1767549"/>
            <a:chExt cx="2520280" cy="3816424"/>
          </a:xfr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grpSpPr>
        <p:sp>
          <p:nvSpPr>
            <p:cNvPr id="22" name="矩形: 圆角 21"/>
            <p:cNvSpPr/>
            <p:nvPr/>
          </p:nvSpPr>
          <p:spPr>
            <a:xfrm>
              <a:off x="1559496" y="1767549"/>
              <a:ext cx="2520280" cy="3816424"/>
            </a:xfrm>
            <a:prstGeom prst="roundRect">
              <a:avLst>
                <a:gd fmla="val 910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/>
          </p:nvSpPr>
          <p:spPr>
            <a:xfrm>
              <a:off x="1559496" y="5307861"/>
              <a:ext cx="2520280" cy="276105"/>
            </a:xfrm>
            <a:custGeom>
              <a:gdLst>
                <a:gd fmla="*/ 0 w 2520280" name="connsiteX0"/>
                <a:gd fmla="*/ 0 h 677564" name="connsiteY0"/>
                <a:gd fmla="*/ 229547 w 2520280" name="connsiteX1"/>
                <a:gd fmla="*/ 229547 h 677564" name="connsiteY1"/>
                <a:gd fmla="*/ 2290733 w 2520280" name="connsiteX2"/>
                <a:gd fmla="*/ 229547 h 677564" name="connsiteY2"/>
                <a:gd fmla="*/ 2520280 w 2520280" name="connsiteX3"/>
                <a:gd fmla="*/ 0 h 677564" name="connsiteY3"/>
                <a:gd fmla="*/ 2520280 w 2520280" name="connsiteX4"/>
                <a:gd fmla="*/ 448017 h 677564" name="connsiteY4"/>
                <a:gd fmla="*/ 2290733 w 2520280" name="connsiteX5"/>
                <a:gd fmla="*/ 677564 h 677564" name="connsiteY5"/>
                <a:gd fmla="*/ 229547 w 2520280" name="connsiteX6"/>
                <a:gd fmla="*/ 677564 h 677564" name="connsiteY6"/>
                <a:gd fmla="*/ 0 w 2520280" name="connsiteX7"/>
                <a:gd fmla="*/ 448017 h 677564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677564" w="2520280">
                  <a:moveTo>
                    <a:pt x="0" y="0"/>
                  </a:moveTo>
                  <a:cubicBezTo>
                    <a:pt x="0" y="126775"/>
                    <a:pt x="102772" y="229547"/>
                    <a:pt x="229547" y="229547"/>
                  </a:cubicBezTo>
                  <a:lnTo>
                    <a:pt x="2290733" y="229547"/>
                  </a:lnTo>
                  <a:cubicBezTo>
                    <a:pt x="2417508" y="229547"/>
                    <a:pt x="2520280" y="126775"/>
                    <a:pt x="2520280" y="0"/>
                  </a:cubicBezTo>
                  <a:lnTo>
                    <a:pt x="2520280" y="448017"/>
                  </a:lnTo>
                  <a:cubicBezTo>
                    <a:pt x="2520280" y="574792"/>
                    <a:pt x="2417508" y="677564"/>
                    <a:pt x="2290733" y="677564"/>
                  </a:cubicBezTo>
                  <a:lnTo>
                    <a:pt x="229547" y="677564"/>
                  </a:lnTo>
                  <a:cubicBezTo>
                    <a:pt x="102772" y="677564"/>
                    <a:pt x="0" y="574792"/>
                    <a:pt x="0" y="44801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8" name="iṩliḍe"/>
          <p:cNvGrpSpPr/>
          <p:nvPr/>
        </p:nvGrpSpPr>
        <p:grpSpPr>
          <a:xfrm>
            <a:off x="1984127" y="1461135"/>
            <a:ext cx="3195955" cy="2146934"/>
            <a:chOff x="1374801" y="1498455"/>
            <a:chExt cx="4722019" cy="1709724"/>
          </a:xfrm>
        </p:grpSpPr>
        <p:sp>
          <p:nvSpPr>
            <p:cNvPr id="20" name="išḷíḋe"/>
            <p:cNvSpPr/>
            <p:nvPr/>
          </p:nvSpPr>
          <p:spPr>
            <a:xfrm>
              <a:off x="2141319" y="1498455"/>
              <a:ext cx="3244336" cy="425282"/>
            </a:xfrm>
            <a:prstGeom prst="rect">
              <a:avLst/>
            </a:prstGeom>
            <a:noFill/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altLang="en-US" lang="zh-CN" sz="1600">
                  <a:solidFill>
                    <a:schemeClr val="tx1"/>
                  </a:solidFill>
                  <a:cs typeface="+mn-ea"/>
                  <a:sym typeface="+mn-lt"/>
                </a:rPr>
                <a:t>要遵循感知、思维和实践结合规律</a:t>
              </a:r>
            </a:p>
          </p:txBody>
        </p:sp>
        <p:sp>
          <p:nvSpPr>
            <p:cNvPr id="21" name="íṩlîďê"/>
            <p:cNvSpPr/>
            <p:nvPr/>
          </p:nvSpPr>
          <p:spPr bwMode="auto">
            <a:xfrm>
              <a:off x="1374801" y="1996555"/>
              <a:ext cx="4722019" cy="1211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6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spc="150" sz="1400">
                  <a:cs typeface="+mn-ea"/>
                  <a:sym typeface="+mn-lt"/>
                </a:rPr>
                <a:t>体育课上学生大部分时间是在从事身体练习，耳、眼和机体等感官直接感知动作，大脑积极思考如何行动，机体去协调做动作，其中，直接感知是基础，思维是核心，实践是归宿。这三个环节是紧密结合的，缺少哪一个都会影响体育课教学的效果。因此，这也是体育课必须遵循的。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949950" y="1107440"/>
            <a:ext cx="4566920" cy="4792345"/>
            <a:chOff x="1559496" y="1767549"/>
            <a:chExt cx="2520280" cy="3816424"/>
          </a:xfrm>
          <a:effectLst>
            <a:outerShdw algn="ctr" blurRad="63500" rotWithShape="0" sx="102000" sy="102000">
              <a:prstClr val="black">
                <a:alpha val="20000"/>
              </a:prstClr>
            </a:outerShdw>
          </a:effectLst>
        </p:grpSpPr>
        <p:sp>
          <p:nvSpPr>
            <p:cNvPr id="3" name="矩形: 圆角 21"/>
            <p:cNvSpPr/>
            <p:nvPr/>
          </p:nvSpPr>
          <p:spPr>
            <a:xfrm>
              <a:off x="1559496" y="1767549"/>
              <a:ext cx="2520280" cy="3816424"/>
            </a:xfrm>
            <a:prstGeom prst="roundRect">
              <a:avLst>
                <a:gd fmla="val 910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" name="任意多边形: 形状 22"/>
            <p:cNvSpPr/>
            <p:nvPr/>
          </p:nvSpPr>
          <p:spPr>
            <a:xfrm>
              <a:off x="1559496" y="5307861"/>
              <a:ext cx="2520280" cy="276105"/>
            </a:xfrm>
            <a:custGeom>
              <a:gdLst>
                <a:gd fmla="*/ 0 w 2520280" name="connsiteX0"/>
                <a:gd fmla="*/ 0 h 677564" name="connsiteY0"/>
                <a:gd fmla="*/ 229547 w 2520280" name="connsiteX1"/>
                <a:gd fmla="*/ 229547 h 677564" name="connsiteY1"/>
                <a:gd fmla="*/ 2290733 w 2520280" name="connsiteX2"/>
                <a:gd fmla="*/ 229547 h 677564" name="connsiteY2"/>
                <a:gd fmla="*/ 2520280 w 2520280" name="connsiteX3"/>
                <a:gd fmla="*/ 0 h 677564" name="connsiteY3"/>
                <a:gd fmla="*/ 2520280 w 2520280" name="connsiteX4"/>
                <a:gd fmla="*/ 448017 h 677564" name="connsiteY4"/>
                <a:gd fmla="*/ 2290733 w 2520280" name="connsiteX5"/>
                <a:gd fmla="*/ 677564 h 677564" name="connsiteY5"/>
                <a:gd fmla="*/ 229547 w 2520280" name="connsiteX6"/>
                <a:gd fmla="*/ 677564 h 677564" name="connsiteY6"/>
                <a:gd fmla="*/ 0 w 2520280" name="connsiteX7"/>
                <a:gd fmla="*/ 448017 h 677564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677564" w="2520280">
                  <a:moveTo>
                    <a:pt x="0" y="0"/>
                  </a:moveTo>
                  <a:cubicBezTo>
                    <a:pt x="0" y="126775"/>
                    <a:pt x="102772" y="229547"/>
                    <a:pt x="229547" y="229547"/>
                  </a:cubicBezTo>
                  <a:lnTo>
                    <a:pt x="2290733" y="229547"/>
                  </a:lnTo>
                  <a:cubicBezTo>
                    <a:pt x="2417508" y="229547"/>
                    <a:pt x="2520280" y="126775"/>
                    <a:pt x="2520280" y="0"/>
                  </a:cubicBezTo>
                  <a:lnTo>
                    <a:pt x="2520280" y="448017"/>
                  </a:lnTo>
                  <a:cubicBezTo>
                    <a:pt x="2520280" y="574792"/>
                    <a:pt x="2417508" y="677564"/>
                    <a:pt x="2290733" y="677564"/>
                  </a:cubicBezTo>
                  <a:lnTo>
                    <a:pt x="229547" y="677564"/>
                  </a:lnTo>
                  <a:cubicBezTo>
                    <a:pt x="102772" y="677564"/>
                    <a:pt x="0" y="574792"/>
                    <a:pt x="0" y="44801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6" name="iṩliḍe"/>
          <p:cNvGrpSpPr/>
          <p:nvPr/>
        </p:nvGrpSpPr>
        <p:grpSpPr>
          <a:xfrm>
            <a:off x="6118612" y="1461135"/>
            <a:ext cx="4274185" cy="2188845"/>
            <a:chOff x="1374801" y="1498455"/>
            <a:chExt cx="6315102" cy="1743100"/>
          </a:xfrm>
        </p:grpSpPr>
        <p:sp>
          <p:nvSpPr>
            <p:cNvPr id="7" name="išḷíḋe"/>
            <p:cNvSpPr/>
            <p:nvPr/>
          </p:nvSpPr>
          <p:spPr>
            <a:xfrm>
              <a:off x="2719258" y="1498455"/>
              <a:ext cx="3736897" cy="425282"/>
            </a:xfrm>
            <a:prstGeom prst="rect">
              <a:avLst/>
            </a:prstGeom>
            <a:noFill/>
            <a:ln cap="rnd" w="12700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altLang="en-US" lang="zh-CN" sz="1600">
                  <a:solidFill>
                    <a:schemeClr val="tx1"/>
                  </a:solidFill>
                  <a:cs typeface="+mn-ea"/>
                  <a:sym typeface="+mn-lt"/>
                </a:rPr>
                <a:t>要遵循掌握体育知识技能螺旋式上升的规律</a:t>
              </a:r>
            </a:p>
          </p:txBody>
        </p:sp>
        <p:sp>
          <p:nvSpPr>
            <p:cNvPr id="8" name="íṩlîďê"/>
            <p:cNvSpPr/>
            <p:nvPr/>
          </p:nvSpPr>
          <p:spPr bwMode="auto">
            <a:xfrm>
              <a:off x="1374801" y="2029931"/>
              <a:ext cx="6315102" cy="1211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spc="150" sz="1400">
                  <a:cs typeface="+mn-ea"/>
                  <a:sym typeface="+mn-lt"/>
                </a:rPr>
                <a:t>体育课教学要向学生传授有关的知识、技术、技能等。一种知识、技术、技能掌握以后，如果不及时强化，就会遗忘或消退。在前面传授的知识、技术、技能，有时由于某种原因面中断复习、巩固，便会出现知识、技术、技能衰退现象，后面的体育课就应改变这种现象，使前面学习的知识、技术、技能得到巩固、完善和提高。所以，学生掌握体育知识、技术、技能螺旋式上升，也是体育课教学应遵循的一条规律。</a:t>
              </a:r>
            </a:p>
          </p:txBody>
        </p:sp>
      </p:grp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4" name="椭圆 83"/>
          <p:cNvSpPr/>
          <p:nvPr/>
        </p:nvSpPr>
        <p:spPr>
          <a:xfrm>
            <a:off x="8186224" y="5102983"/>
            <a:ext cx="1165551" cy="1165551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组合 98"/>
          <p:cNvGrpSpPr/>
          <p:nvPr/>
        </p:nvGrpSpPr>
        <p:grpSpPr>
          <a:xfrm>
            <a:off x="1061658" y="942543"/>
            <a:ext cx="10137805" cy="4756210"/>
            <a:chOff x="1061658" y="942543"/>
            <a:chExt cx="10137805" cy="4756210"/>
          </a:xfrm>
        </p:grpSpPr>
        <p:sp>
          <p:nvSpPr>
            <p:cNvPr id="46" name="矩形: 圆角 45"/>
            <p:cNvSpPr/>
            <p:nvPr/>
          </p:nvSpPr>
          <p:spPr>
            <a:xfrm>
              <a:off x="1061658" y="1052736"/>
              <a:ext cx="10074901" cy="4646017"/>
            </a:xfrm>
            <a:prstGeom prst="roundRect">
              <a:avLst>
                <a:gd fmla="val 874" name="adj"/>
              </a:avLst>
            </a:prstGeom>
            <a:solidFill>
              <a:schemeClr val="bg1"/>
            </a:solidFill>
            <a:ln w="57150">
              <a:noFill/>
            </a:ln>
            <a:effectLst>
              <a:outerShdw algn="tr" blurRad="25400" dir="5400000" dist="139700" rotWithShape="0" sx="103000" sy="103000">
                <a:srgbClr val="20A6E3">
                  <a:alpha val="3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fmla="val 874" name="adj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椭圆 46"/>
          <p:cNvSpPr/>
          <p:nvPr/>
        </p:nvSpPr>
        <p:spPr>
          <a:xfrm>
            <a:off x="10831660" y="571845"/>
            <a:ext cx="935488" cy="935488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7" name="椭圆 56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2" name="PA-文本框 5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flipH="1">
            <a:off x="1671955" y="1694362"/>
            <a:ext cx="9017635" cy="1074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</a14:hiddenLine>
            </a:ext>
          </a:extLst>
        </p:spPr>
        <p:txBody>
          <a:bodyPr bIns="34290" lIns="68580" rIns="68580" tIns="3429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altLang="en-US" b="1" lang="zh-CN" smtClean="0" spc="300" sz="6600">
                <a:solidFill>
                  <a:srgbClr val="20A6E3"/>
                </a:solidFill>
                <a:latin typeface="+mn-lt"/>
                <a:ea typeface="+mn-ea"/>
                <a:cs typeface="+mn-ea"/>
                <a:sym typeface="+mn-lt"/>
              </a:rPr>
              <a:t>演示完毕 谢谢观看</a:t>
            </a:r>
          </a:p>
        </p:txBody>
      </p:sp>
      <p:sp>
        <p:nvSpPr>
          <p:cNvPr id="74" name="PA_文本框 18"/>
          <p:cNvSpPr txBox="1"/>
          <p:nvPr>
            <p:custDataLst>
              <p:tags r:id="rId3"/>
            </p:custDataLst>
          </p:nvPr>
        </p:nvSpPr>
        <p:spPr>
          <a:xfrm>
            <a:off x="4185934" y="4478437"/>
            <a:ext cx="1849264" cy="304800"/>
          </a:xfrm>
          <a:prstGeom prst="roundRect">
            <a:avLst>
              <a:gd fmla="val 50000" name="adj"/>
            </a:avLst>
          </a:prstGeom>
          <a:solidFill>
            <a:srgbClr val="20A6E3"/>
          </a:solidFill>
          <a:ln w="3175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25000"/>
              </a:prstClr>
            </a:outerShdw>
          </a:effectLst>
        </p:spPr>
        <p:txBody>
          <a:bodyPr anchor="ctr" bIns="45720" lIns="91440" rIns="91440" rtlCol="0" tIns="45720" wrap="square">
            <a:spAutoFit/>
          </a:bodyPr>
          <a:lstStyle/>
          <a:p>
            <a:pPr algn="dist">
              <a:defRPr/>
            </a:pPr>
            <a:r>
              <a:rPr altLang="en-US" lang="zh-CN" sz="1400">
                <a:solidFill>
                  <a:prstClr val="white"/>
                </a:solidFill>
                <a:cs typeface="+mn-ea"/>
                <a:sym typeface="+mn-lt"/>
              </a:rPr>
              <a:t>宣传人：优页PPT</a:t>
            </a:r>
          </a:p>
        </p:txBody>
      </p:sp>
      <p:sp>
        <p:nvSpPr>
          <p:cNvPr id="75" name="PA_文本框 18"/>
          <p:cNvSpPr txBox="1"/>
          <p:nvPr>
            <p:custDataLst>
              <p:tags r:id="rId4"/>
            </p:custDataLst>
          </p:nvPr>
        </p:nvSpPr>
        <p:spPr>
          <a:xfrm>
            <a:off x="6789000" y="4478470"/>
            <a:ext cx="1849330" cy="304800"/>
          </a:xfrm>
          <a:prstGeom prst="roundRect">
            <a:avLst>
              <a:gd fmla="val 50000" name="adj"/>
            </a:avLst>
          </a:prstGeom>
          <a:solidFill>
            <a:srgbClr val="20A6E3"/>
          </a:solidFill>
          <a:ln w="3175"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25000"/>
              </a:prstClr>
            </a:outerShdw>
          </a:effectLst>
        </p:spPr>
        <p:txBody>
          <a:bodyPr anchor="ctr" bIns="45720" lIns="91440" rIns="91440" rtlCol="0" tIns="45720" wrap="square">
            <a:spAutoFit/>
          </a:bodyPr>
          <a:lstStyle/>
          <a:p>
            <a:pPr algn="dist">
              <a:defRPr/>
            </a:pPr>
            <a:r>
              <a:rPr altLang="en-US" lang="zh-CN" sz="1400">
                <a:solidFill>
                  <a:prstClr val="white"/>
                </a:solidFill>
                <a:cs typeface="+mn-ea"/>
                <a:sym typeface="+mn-lt"/>
              </a:rPr>
              <a:t>宣传日期：20XX</a:t>
            </a:r>
          </a:p>
        </p:txBody>
      </p:sp>
      <p:sp>
        <p:nvSpPr>
          <p:cNvPr id="76" name="矩形 75"/>
          <p:cNvSpPr/>
          <p:nvPr/>
        </p:nvSpPr>
        <p:spPr>
          <a:xfrm>
            <a:off x="2918048" y="2745038"/>
            <a:ext cx="6424332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altLang="zh-CN" lang="en-US" spc="150" sz="140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Characteristics and laws of Physical Education Teaching</a:t>
            </a:r>
          </a:p>
        </p:txBody>
      </p:sp>
      <p:cxnSp>
        <p:nvCxnSpPr>
          <p:cNvPr id="78" name="直接连接符 77"/>
          <p:cNvCxnSpPr/>
          <p:nvPr/>
        </p:nvCxnSpPr>
        <p:spPr>
          <a:xfrm>
            <a:off x="2962759" y="3118812"/>
            <a:ext cx="6408000" cy="0"/>
          </a:xfrm>
          <a:prstGeom prst="line">
            <a:avLst/>
          </a:prstGeom>
          <a:ln w="28575">
            <a:solidFill>
              <a:srgbClr val="20A6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组合 78"/>
          <p:cNvGrpSpPr/>
          <p:nvPr/>
        </p:nvGrpSpPr>
        <p:grpSpPr>
          <a:xfrm>
            <a:off x="3660094" y="6173094"/>
            <a:ext cx="1579788" cy="473099"/>
            <a:chOff x="9399155" y="6026619"/>
            <a:chExt cx="2012950" cy="602818"/>
          </a:xfrm>
        </p:grpSpPr>
        <p:sp>
          <p:nvSpPr>
            <p:cNvPr id="80" name="任意多边形: 形状 7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4301454" y="27992"/>
            <a:ext cx="1149345" cy="580926"/>
            <a:chOff x="3765106" y="-17180"/>
            <a:chExt cx="1609398" cy="813455"/>
          </a:xfrm>
        </p:grpSpPr>
        <p:sp>
          <p:nvSpPr>
            <p:cNvPr id="86" name="等腰三角形 85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fmla="val 14704" name="adj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charset="-122" pitchFamily="2" typeface="宋体"/>
              </a:endParaRPr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fmla="val 14704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pic>
        <p:nvPicPr>
          <p:cNvPr descr="51miz-E1236948-CA2C3C01" id="3" name="图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715" y="2721610"/>
            <a:ext cx="4740910" cy="4740910"/>
          </a:xfrm>
          <a:prstGeom prst="rect">
            <a:avLst/>
          </a:prstGeom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367405" y="3211830"/>
            <a:ext cx="5858510" cy="64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08" lIns="91416" rIns="91416" tIns="45708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120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ea"/>
                <a:sym typeface="+mn-lt"/>
              </a:rPr>
              <a:t>这里可以用一段简洁的文字描述出本章中心思想，或者作为章节导语。还可以列出本章的小节标题。这里可以用一段简洁的文字描述出本章中心思想，或者作为章节导语。还可以列出本章的小节标题。</a:t>
            </a:r>
          </a:p>
        </p:txBody>
      </p:sp>
    </p:spTree>
    <p:extLst>
      <p:ext uri="{BB962C8B-B14F-4D97-AF65-F5344CB8AC3E}">
        <p14:creationId val="1968505750"/>
      </p:ext>
    </p:extLst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1000" id="7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8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9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2"/>
      <p:bldP grpId="0" spid="74"/>
      <p:bldP grpId="0" spid="75"/>
      <p:bldP grpId="0" spid="76"/>
      <p:bldP grpId="0" spid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102471757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544812" y="2219373"/>
            <a:ext cx="11119524" cy="3269435"/>
            <a:chOff x="1061658" y="942543"/>
            <a:chExt cx="10137805" cy="4756210"/>
          </a:xfrm>
        </p:grpSpPr>
        <p:sp>
          <p:nvSpPr>
            <p:cNvPr id="46" name="矩形: 圆角 45"/>
            <p:cNvSpPr/>
            <p:nvPr/>
          </p:nvSpPr>
          <p:spPr>
            <a:xfrm>
              <a:off x="1061658" y="1052736"/>
              <a:ext cx="10074901" cy="4646017"/>
            </a:xfrm>
            <a:prstGeom prst="roundRect">
              <a:avLst>
                <a:gd fmla="val 874" name="adj"/>
              </a:avLst>
            </a:prstGeom>
            <a:solidFill>
              <a:schemeClr val="bg1"/>
            </a:solidFill>
            <a:ln w="57150">
              <a:noFill/>
            </a:ln>
            <a:effectLst>
              <a:outerShdw algn="tr" blurRad="25400" dir="5400000" dist="139700" rotWithShape="0" sx="103000" sy="103000">
                <a:srgbClr val="20A6E3">
                  <a:alpha val="3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fmla="val 874" name="adj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7" name="椭圆 46"/>
          <p:cNvSpPr/>
          <p:nvPr/>
        </p:nvSpPr>
        <p:spPr>
          <a:xfrm>
            <a:off x="10831660" y="571845"/>
            <a:ext cx="935488" cy="935488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8881397" y="403986"/>
            <a:ext cx="1454877" cy="435692"/>
            <a:chOff x="9399155" y="6026619"/>
            <a:chExt cx="2012950" cy="602818"/>
          </a:xfrm>
        </p:grpSpPr>
        <p:sp>
          <p:nvSpPr>
            <p:cNvPr id="50" name="任意多边形: 形状 4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4" name="任意多边形: 形状 53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7" name="椭圆 56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1104855" y="685768"/>
            <a:ext cx="2183082" cy="1111434"/>
            <a:chOff x="3240555" y="1793431"/>
            <a:chExt cx="1879985" cy="1111434"/>
          </a:xfrm>
        </p:grpSpPr>
        <p:sp>
          <p:nvSpPr>
            <p:cNvPr id="68" name="PA-文本框 5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 flipH="1">
              <a:off x="3240555" y="1835341"/>
              <a:ext cx="1878327" cy="105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bIns="34290" lIns="68580" rIns="68580" tIns="34290"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dist">
                <a:spcBef>
                  <a:spcPct val="0"/>
                </a:spcBef>
                <a:defRPr/>
              </a:pPr>
              <a:r>
                <a:rPr altLang="en-US" lang="zh-CN" spc="300" sz="6500">
                  <a:ln w="190500">
                    <a:solidFill>
                      <a:schemeClr val="bg1"/>
                    </a:solidFill>
                  </a:ln>
                  <a:solidFill>
                    <a:srgbClr val="2287B0"/>
                  </a:solidFill>
                  <a:effectLst>
                    <a:outerShdw algn="tl" blurRad="50800" dir="2700000" dist="38100" rotWithShape="0">
                      <a:prstClr val="black">
                        <a:alpha val="64000"/>
                      </a:prst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目录</a:t>
              </a:r>
            </a:p>
          </p:txBody>
        </p:sp>
        <p:sp>
          <p:nvSpPr>
            <p:cNvPr id="62" name="PA-文本框 59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3240555" y="1793431"/>
              <a:ext cx="1879985" cy="105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bIns="34290" lIns="68580" rIns="68580" tIns="34290"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dist">
                <a:spcBef>
                  <a:spcPct val="0"/>
                </a:spcBef>
                <a:defRPr/>
              </a:pPr>
              <a:r>
                <a:rPr altLang="en-US" lang="zh-CN" spc="300" sz="6500">
                  <a:solidFill>
                    <a:srgbClr val="20A6E3"/>
                  </a:solidFill>
                  <a:latin typeface="+mn-lt"/>
                  <a:ea typeface="+mn-ea"/>
                  <a:cs typeface="+mn-ea"/>
                  <a:sym typeface="+mn-lt"/>
                </a:rPr>
                <a:t>目录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40507" y="6156020"/>
            <a:ext cx="1579788" cy="473099"/>
            <a:chOff x="9399155" y="6026619"/>
            <a:chExt cx="2012950" cy="602818"/>
          </a:xfrm>
        </p:grpSpPr>
        <p:sp>
          <p:nvSpPr>
            <p:cNvPr id="80" name="任意多边形: 形状 7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6127979" y="143786"/>
            <a:ext cx="1149345" cy="580926"/>
            <a:chOff x="3765106" y="-17180"/>
            <a:chExt cx="1609398" cy="813455"/>
          </a:xfrm>
        </p:grpSpPr>
        <p:sp>
          <p:nvSpPr>
            <p:cNvPr id="86" name="等腰三角形 85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fmla="val 14704" name="adj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fmla="val 14704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110544" y="2852936"/>
            <a:ext cx="3400920" cy="754121"/>
            <a:chOff x="841896" y="2797990"/>
            <a:chExt cx="3400920" cy="754121"/>
          </a:xfrm>
        </p:grpSpPr>
        <p:grpSp>
          <p:nvGrpSpPr>
            <p:cNvPr id="77" name="组合 76"/>
            <p:cNvGrpSpPr/>
            <p:nvPr/>
          </p:nvGrpSpPr>
          <p:grpSpPr>
            <a:xfrm>
              <a:off x="1505691" y="2797990"/>
              <a:ext cx="2737125" cy="754121"/>
              <a:chOff x="7843162" y="1337422"/>
              <a:chExt cx="2737125" cy="754121"/>
            </a:xfrm>
          </p:grpSpPr>
          <p:sp>
            <p:nvSpPr>
              <p:cNvPr id="85" name="文本框 84"/>
              <p:cNvSpPr txBox="1"/>
              <p:nvPr/>
            </p:nvSpPr>
            <p:spPr>
              <a:xfrm>
                <a:off x="7843163" y="1337422"/>
                <a:ext cx="2685279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dist"/>
                <a:r>
                  <a:rPr altLang="en-US" lang="zh-CN" sz="2800">
                    <a:ln w="6350">
                      <a:noFill/>
                    </a:ln>
                    <a:solidFill>
                      <a:srgbClr val="20A6E3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前言 </a:t>
                </a:r>
              </a:p>
            </p:txBody>
          </p:sp>
          <p:sp>
            <p:nvSpPr>
              <p:cNvPr id="89" name="矩形 88"/>
              <p:cNvSpPr/>
              <p:nvPr/>
            </p:nvSpPr>
            <p:spPr>
              <a:xfrm>
                <a:off x="7872345" y="1845322"/>
                <a:ext cx="2707941" cy="243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 defTabSz="914400">
                  <a:defRPr/>
                </a:pPr>
                <a:r>
                  <a:rPr altLang="zh-CN" lang="en-US" spc="150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porttitor congue massa. </a:t>
                </a:r>
              </a:p>
            </p:txBody>
          </p:sp>
        </p:grpSp>
        <p:grpSp>
          <p:nvGrpSpPr>
            <p:cNvPr id="90" name="组合 89"/>
            <p:cNvGrpSpPr/>
            <p:nvPr/>
          </p:nvGrpSpPr>
          <p:grpSpPr>
            <a:xfrm>
              <a:off x="841896" y="2846764"/>
              <a:ext cx="689223" cy="610861"/>
              <a:chOff x="6728977" y="1428784"/>
              <a:chExt cx="689223" cy="610861"/>
            </a:xfrm>
          </p:grpSpPr>
          <p:sp>
            <p:nvSpPr>
              <p:cNvPr id="91" name="六边形 90"/>
              <p:cNvSpPr/>
              <p:nvPr/>
            </p:nvSpPr>
            <p:spPr>
              <a:xfrm>
                <a:off x="6728977" y="1428784"/>
                <a:ext cx="648000" cy="610861"/>
              </a:xfrm>
              <a:prstGeom prst="hexagon">
                <a:avLst/>
              </a:prstGeom>
              <a:solidFill>
                <a:srgbClr val="20A6E3"/>
              </a:solidFill>
              <a:ln>
                <a:noFill/>
              </a:ln>
              <a:effectLst>
                <a:outerShdw algn="ctr" blurRad="63500" rotWithShape="0" sx="101000" sy="10100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96" name="文本框 95"/>
              <p:cNvSpPr txBox="1"/>
              <p:nvPr/>
            </p:nvSpPr>
            <p:spPr>
              <a:xfrm>
                <a:off x="6765424" y="1516425"/>
                <a:ext cx="652776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l"/>
                <a:r>
                  <a:rPr altLang="zh-CN" lang="en-US" sz="2800">
                    <a:ln w="6350">
                      <a:noFill/>
                    </a:ln>
                    <a:solidFill>
                      <a:schemeClr val="bg1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01</a:t>
                </a:r>
              </a:p>
            </p:txBody>
          </p:sp>
        </p:grpSp>
      </p:grpSp>
      <p:grpSp>
        <p:nvGrpSpPr>
          <p:cNvPr id="97" name="组合 96"/>
          <p:cNvGrpSpPr/>
          <p:nvPr/>
        </p:nvGrpSpPr>
        <p:grpSpPr>
          <a:xfrm>
            <a:off x="2110544" y="4192553"/>
            <a:ext cx="3400920" cy="754121"/>
            <a:chOff x="841896" y="2797990"/>
            <a:chExt cx="3400920" cy="754121"/>
          </a:xfrm>
        </p:grpSpPr>
        <p:grpSp>
          <p:nvGrpSpPr>
            <p:cNvPr id="98" name="组合 97"/>
            <p:cNvGrpSpPr/>
            <p:nvPr/>
          </p:nvGrpSpPr>
          <p:grpSpPr>
            <a:xfrm>
              <a:off x="1505691" y="2797990"/>
              <a:ext cx="2737125" cy="754121"/>
              <a:chOff x="7843162" y="1337422"/>
              <a:chExt cx="2737125" cy="754121"/>
            </a:xfrm>
          </p:grpSpPr>
          <p:sp>
            <p:nvSpPr>
              <p:cNvPr id="102" name="文本框 101"/>
              <p:cNvSpPr txBox="1"/>
              <p:nvPr/>
            </p:nvSpPr>
            <p:spPr>
              <a:xfrm>
                <a:off x="7843163" y="1337422"/>
                <a:ext cx="2685279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dist"/>
                <a:r>
                  <a:rPr altLang="en-US" lang="zh-CN" sz="2800">
                    <a:ln w="6350">
                      <a:noFill/>
                    </a:ln>
                    <a:solidFill>
                      <a:srgbClr val="20A6E3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研究概况   </a:t>
                </a:r>
              </a:p>
            </p:txBody>
          </p:sp>
          <p:sp>
            <p:nvSpPr>
              <p:cNvPr id="103" name="矩形 102"/>
              <p:cNvSpPr/>
              <p:nvPr/>
            </p:nvSpPr>
            <p:spPr>
              <a:xfrm>
                <a:off x="7872345" y="1845322"/>
                <a:ext cx="2707941" cy="243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 defTabSz="914400">
                  <a:defRPr/>
                </a:pPr>
                <a:r>
                  <a:rPr altLang="zh-CN" lang="en-US" spc="150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porttitor congue massa. </a:t>
                </a:r>
              </a:p>
            </p:txBody>
          </p:sp>
        </p:grpSp>
        <p:grpSp>
          <p:nvGrpSpPr>
            <p:cNvPr id="99" name="组合 98"/>
            <p:cNvGrpSpPr/>
            <p:nvPr/>
          </p:nvGrpSpPr>
          <p:grpSpPr>
            <a:xfrm>
              <a:off x="841896" y="2846764"/>
              <a:ext cx="669584" cy="610861"/>
              <a:chOff x="6728977" y="1428784"/>
              <a:chExt cx="669584" cy="610861"/>
            </a:xfrm>
          </p:grpSpPr>
          <p:sp>
            <p:nvSpPr>
              <p:cNvPr id="100" name="六边形 99"/>
              <p:cNvSpPr/>
              <p:nvPr/>
            </p:nvSpPr>
            <p:spPr>
              <a:xfrm>
                <a:off x="6728977" y="1428784"/>
                <a:ext cx="648000" cy="610861"/>
              </a:xfrm>
              <a:prstGeom prst="hexagon">
                <a:avLst/>
              </a:prstGeom>
              <a:solidFill>
                <a:srgbClr val="20A6E3"/>
              </a:solidFill>
              <a:ln>
                <a:noFill/>
              </a:ln>
              <a:effectLst>
                <a:outerShdw algn="ctr" blurRad="63500" rotWithShape="0" sx="101000" sy="10100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1" name="文本框 100"/>
              <p:cNvSpPr txBox="1"/>
              <p:nvPr/>
            </p:nvSpPr>
            <p:spPr>
              <a:xfrm>
                <a:off x="6745785" y="1506198"/>
                <a:ext cx="652776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l"/>
                <a:r>
                  <a:rPr altLang="zh-CN" lang="en-US" sz="2800">
                    <a:ln w="6350">
                      <a:noFill/>
                    </a:ln>
                    <a:solidFill>
                      <a:schemeClr val="bg1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02</a:t>
                </a:r>
              </a:p>
            </p:txBody>
          </p:sp>
        </p:grpSp>
      </p:grpSp>
      <p:grpSp>
        <p:nvGrpSpPr>
          <p:cNvPr id="104" name="组合 103"/>
          <p:cNvGrpSpPr/>
          <p:nvPr/>
        </p:nvGrpSpPr>
        <p:grpSpPr>
          <a:xfrm>
            <a:off x="6433476" y="2852936"/>
            <a:ext cx="3400920" cy="754121"/>
            <a:chOff x="841896" y="2797990"/>
            <a:chExt cx="3400920" cy="754121"/>
          </a:xfrm>
        </p:grpSpPr>
        <p:grpSp>
          <p:nvGrpSpPr>
            <p:cNvPr id="105" name="组合 104"/>
            <p:cNvGrpSpPr/>
            <p:nvPr/>
          </p:nvGrpSpPr>
          <p:grpSpPr>
            <a:xfrm>
              <a:off x="1489181" y="2797990"/>
              <a:ext cx="2753635" cy="754121"/>
              <a:chOff x="7826652" y="1337422"/>
              <a:chExt cx="2753635" cy="754121"/>
            </a:xfrm>
          </p:grpSpPr>
          <p:sp>
            <p:nvSpPr>
              <p:cNvPr id="109" name="文本框 108"/>
              <p:cNvSpPr txBox="1"/>
              <p:nvPr/>
            </p:nvSpPr>
            <p:spPr>
              <a:xfrm>
                <a:off x="7826653" y="1337422"/>
                <a:ext cx="2685279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dist"/>
                <a:r>
                  <a:rPr altLang="en-US" lang="zh-CN" sz="2800">
                    <a:ln w="6350">
                      <a:noFill/>
                    </a:ln>
                    <a:solidFill>
                      <a:srgbClr val="20A6E3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体育教学的特点</a:t>
                </a:r>
              </a:p>
            </p:txBody>
          </p:sp>
          <p:sp>
            <p:nvSpPr>
              <p:cNvPr id="110" name="矩形 109"/>
              <p:cNvSpPr/>
              <p:nvPr/>
            </p:nvSpPr>
            <p:spPr>
              <a:xfrm>
                <a:off x="7872345" y="1845322"/>
                <a:ext cx="2707941" cy="243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 defTabSz="914400">
                  <a:defRPr/>
                </a:pPr>
                <a:r>
                  <a:rPr altLang="zh-CN" lang="en-US" spc="150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porttitor congue massa. </a:t>
                </a:r>
              </a:p>
            </p:txBody>
          </p:sp>
        </p:grpSp>
        <p:grpSp>
          <p:nvGrpSpPr>
            <p:cNvPr id="106" name="组合 105"/>
            <p:cNvGrpSpPr/>
            <p:nvPr/>
          </p:nvGrpSpPr>
          <p:grpSpPr>
            <a:xfrm>
              <a:off x="841896" y="2846764"/>
              <a:ext cx="670490" cy="610861"/>
              <a:chOff x="6728977" y="1428784"/>
              <a:chExt cx="670490" cy="610861"/>
            </a:xfrm>
          </p:grpSpPr>
          <p:sp>
            <p:nvSpPr>
              <p:cNvPr id="107" name="六边形 106"/>
              <p:cNvSpPr/>
              <p:nvPr/>
            </p:nvSpPr>
            <p:spPr>
              <a:xfrm>
                <a:off x="6728977" y="1428784"/>
                <a:ext cx="648000" cy="610861"/>
              </a:xfrm>
              <a:prstGeom prst="hexagon">
                <a:avLst/>
              </a:prstGeom>
              <a:solidFill>
                <a:srgbClr val="20A6E3"/>
              </a:solidFill>
              <a:ln>
                <a:noFill/>
              </a:ln>
              <a:effectLst>
                <a:outerShdw algn="ctr" blurRad="63500" rotWithShape="0" sx="101000" sy="10100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8" name="文本框 107"/>
              <p:cNvSpPr txBox="1"/>
              <p:nvPr/>
            </p:nvSpPr>
            <p:spPr>
              <a:xfrm>
                <a:off x="6746691" y="1478334"/>
                <a:ext cx="652776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l"/>
                <a:r>
                  <a:rPr altLang="zh-CN" lang="en-US" sz="2800">
                    <a:ln w="6350">
                      <a:noFill/>
                    </a:ln>
                    <a:solidFill>
                      <a:schemeClr val="bg1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03</a:t>
                </a:r>
              </a:p>
            </p:txBody>
          </p:sp>
        </p:grpSp>
      </p:grpSp>
      <p:grpSp>
        <p:nvGrpSpPr>
          <p:cNvPr id="111" name="组合 110"/>
          <p:cNvGrpSpPr/>
          <p:nvPr/>
        </p:nvGrpSpPr>
        <p:grpSpPr>
          <a:xfrm>
            <a:off x="6433476" y="4192553"/>
            <a:ext cx="3400920" cy="754121"/>
            <a:chOff x="841896" y="2797990"/>
            <a:chExt cx="3400920" cy="754121"/>
          </a:xfrm>
        </p:grpSpPr>
        <p:grpSp>
          <p:nvGrpSpPr>
            <p:cNvPr id="112" name="组合 111"/>
            <p:cNvGrpSpPr/>
            <p:nvPr/>
          </p:nvGrpSpPr>
          <p:grpSpPr>
            <a:xfrm>
              <a:off x="1505691" y="2797990"/>
              <a:ext cx="2737125" cy="754121"/>
              <a:chOff x="7843162" y="1337422"/>
              <a:chExt cx="2737125" cy="754121"/>
            </a:xfrm>
          </p:grpSpPr>
          <p:sp>
            <p:nvSpPr>
              <p:cNvPr id="116" name="文本框 115"/>
              <p:cNvSpPr txBox="1"/>
              <p:nvPr/>
            </p:nvSpPr>
            <p:spPr>
              <a:xfrm>
                <a:off x="7843163" y="1337422"/>
                <a:ext cx="2685279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dist"/>
                <a:r>
                  <a:rPr altLang="en-US" lang="zh-CN" sz="2800">
                    <a:ln w="6350">
                      <a:noFill/>
                    </a:ln>
                    <a:solidFill>
                      <a:srgbClr val="20A6E3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体育教学的规律   </a:t>
                </a:r>
              </a:p>
            </p:txBody>
          </p:sp>
          <p:sp>
            <p:nvSpPr>
              <p:cNvPr id="117" name="矩形 116"/>
              <p:cNvSpPr/>
              <p:nvPr/>
            </p:nvSpPr>
            <p:spPr>
              <a:xfrm>
                <a:off x="7872346" y="1845322"/>
                <a:ext cx="2707941" cy="243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 defTabSz="914400">
                  <a:defRPr/>
                </a:pPr>
                <a:r>
                  <a:rPr altLang="zh-CN" lang="en-US" spc="150" sz="100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porttitor congue massa. </a:t>
                </a:r>
              </a:p>
            </p:txBody>
          </p:sp>
        </p:grpSp>
        <p:grpSp>
          <p:nvGrpSpPr>
            <p:cNvPr id="113" name="组合 112"/>
            <p:cNvGrpSpPr/>
            <p:nvPr/>
          </p:nvGrpSpPr>
          <p:grpSpPr>
            <a:xfrm>
              <a:off x="841896" y="2846764"/>
              <a:ext cx="661413" cy="610861"/>
              <a:chOff x="6728977" y="1428784"/>
              <a:chExt cx="661413" cy="610861"/>
            </a:xfrm>
          </p:grpSpPr>
          <p:sp>
            <p:nvSpPr>
              <p:cNvPr id="114" name="六边形 113"/>
              <p:cNvSpPr/>
              <p:nvPr/>
            </p:nvSpPr>
            <p:spPr>
              <a:xfrm>
                <a:off x="6728977" y="1428784"/>
                <a:ext cx="648000" cy="610861"/>
              </a:xfrm>
              <a:prstGeom prst="hexagon">
                <a:avLst/>
              </a:prstGeom>
              <a:solidFill>
                <a:srgbClr val="20A6E3"/>
              </a:solidFill>
              <a:ln>
                <a:noFill/>
              </a:ln>
              <a:effectLst>
                <a:outerShdw algn="ctr" blurRad="63500" rotWithShape="0" sx="101000" sy="101000">
                  <a:prstClr val="black">
                    <a:alpha val="1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5" name="文本框 114"/>
              <p:cNvSpPr txBox="1"/>
              <p:nvPr/>
            </p:nvSpPr>
            <p:spPr>
              <a:xfrm>
                <a:off x="6737614" y="1494345"/>
                <a:ext cx="652776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ctr">
                  <a:defRPr sz="8800">
                    <a:ln>
                      <a:solidFill>
                        <a:schemeClr val="bg1"/>
                      </a:solidFill>
                    </a:ln>
                    <a:solidFill>
                      <a:srgbClr val="6EAA2E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2" typeface="禹卫书法行书简体"/>
                    <a:ea charset="-122" pitchFamily="2" typeface="禹卫书法行书简体"/>
                  </a:defRPr>
                </a:lvl1pPr>
              </a:lstStyle>
              <a:p>
                <a:pPr algn="l"/>
                <a:r>
                  <a:rPr altLang="zh-CN" lang="en-US" sz="2800">
                    <a:ln w="6350">
                      <a:noFill/>
                    </a:ln>
                    <a:solidFill>
                      <a:schemeClr val="bg1"/>
                    </a:solidFill>
                    <a:effectLst/>
                    <a:latin typeface="+mn-lt"/>
                    <a:ea typeface="+mn-ea"/>
                    <a:cs typeface="+mn-ea"/>
                    <a:sym typeface="+mn-lt"/>
                  </a:rPr>
                  <a:t>04</a:t>
                </a:r>
              </a:p>
            </p:txBody>
          </p:sp>
        </p:grpSp>
      </p:grpSp>
      <p:sp>
        <p:nvSpPr>
          <p:cNvPr id="118" name="PA-文本框 5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flipH="1">
            <a:off x="3293730" y="1313239"/>
            <a:ext cx="2813965" cy="52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bevel/>
              </a14:hiddenLine>
            </a:ext>
          </a:extLst>
        </p:spPr>
        <p:txBody>
          <a:bodyPr bIns="34290" lIns="68580" rIns="68580" tIns="3429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dist">
              <a:spcBef>
                <a:spcPct val="0"/>
              </a:spcBef>
              <a:defRPr/>
            </a:pPr>
            <a:r>
              <a:rPr altLang="zh-CN" b="1" lang="en-US" spc="300" sz="30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CONTENTS</a:t>
            </a:r>
          </a:p>
        </p:txBody>
      </p:sp>
      <p:sp>
        <p:nvSpPr>
          <p:cNvPr id="119" name="任意多边形: 形状 118"/>
          <p:cNvSpPr/>
          <p:nvPr/>
        </p:nvSpPr>
        <p:spPr>
          <a:xfrm>
            <a:off x="7431246" y="6309320"/>
            <a:ext cx="1160086" cy="555667"/>
          </a:xfrm>
          <a:custGeom>
            <a:gdLst>
              <a:gd fmla="*/ 580043 w 1160086" name="connsiteX0"/>
              <a:gd fmla="*/ 0 h 555667" name="connsiteY0"/>
              <a:gd fmla="*/ 1150979 w 1160086" name="connsiteX1"/>
              <a:gd fmla="*/ 465327 h 555667" name="connsiteY1"/>
              <a:gd fmla="*/ 1160086 w 1160086" name="connsiteX2"/>
              <a:gd fmla="*/ 555667 h 555667" name="connsiteY2"/>
              <a:gd fmla="*/ 0 w 1160086" name="connsiteX3"/>
              <a:gd fmla="*/ 555667 h 555667" name="connsiteY3"/>
              <a:gd fmla="*/ 9107 w 1160086" name="connsiteX4"/>
              <a:gd fmla="*/ 465327 h 555667" name="connsiteY4"/>
              <a:gd fmla="*/ 580043 w 1160086" name="connsiteX5"/>
              <a:gd fmla="*/ 0 h 555667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55667" w="1160086">
                <a:moveTo>
                  <a:pt x="580043" y="0"/>
                </a:moveTo>
                <a:cubicBezTo>
                  <a:pt x="861669" y="0"/>
                  <a:pt x="1096638" y="199766"/>
                  <a:pt x="1150979" y="465327"/>
                </a:cubicBezTo>
                <a:lnTo>
                  <a:pt x="1160086" y="555667"/>
                </a:lnTo>
                <a:lnTo>
                  <a:pt x="0" y="555667"/>
                </a:lnTo>
                <a:lnTo>
                  <a:pt x="9107" y="465327"/>
                </a:lnTo>
                <a:cubicBezTo>
                  <a:pt x="63449" y="199766"/>
                  <a:pt x="298418" y="0"/>
                  <a:pt x="580043" y="0"/>
                </a:cubicBezTo>
                <a:close/>
              </a:path>
            </a:pathLst>
          </a:cu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29354" y="2459115"/>
            <a:ext cx="217011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200">
                <a:solidFill>
                  <a:srgbClr val="FFFFFF"/>
                </a:solidFill>
              </a:rPr>
              <a:t>https://www.youyedoc.com/</a:t>
            </a:r>
          </a:p>
        </p:txBody>
      </p: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18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28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3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2531556" y="1992013"/>
            <a:ext cx="7192846" cy="3269435"/>
            <a:chOff x="1061658" y="942543"/>
            <a:chExt cx="10137805" cy="4756210"/>
          </a:xfrm>
        </p:grpSpPr>
        <p:sp>
          <p:nvSpPr>
            <p:cNvPr id="46" name="矩形: 圆角 45"/>
            <p:cNvSpPr/>
            <p:nvPr/>
          </p:nvSpPr>
          <p:spPr>
            <a:xfrm>
              <a:off x="1061658" y="1052736"/>
              <a:ext cx="10074901" cy="4646017"/>
            </a:xfrm>
            <a:prstGeom prst="roundRect">
              <a:avLst>
                <a:gd fmla="val 874" name="adj"/>
              </a:avLst>
            </a:prstGeom>
            <a:solidFill>
              <a:schemeClr val="bg1"/>
            </a:solidFill>
            <a:ln w="57150">
              <a:noFill/>
            </a:ln>
            <a:effectLst>
              <a:outerShdw algn="tr" blurRad="25400" dir="5400000" dist="139700" rotWithShape="0" sx="103000" sy="103000">
                <a:srgbClr val="20A6E3">
                  <a:alpha val="3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fmla="val 874" name="adj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7" name="椭圆 46"/>
          <p:cNvSpPr/>
          <p:nvPr/>
        </p:nvSpPr>
        <p:spPr>
          <a:xfrm>
            <a:off x="9288747" y="1642847"/>
            <a:ext cx="935488" cy="935488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10192310" y="178965"/>
            <a:ext cx="1454877" cy="435692"/>
            <a:chOff x="9399155" y="6026619"/>
            <a:chExt cx="2012950" cy="602818"/>
          </a:xfrm>
        </p:grpSpPr>
        <p:sp>
          <p:nvSpPr>
            <p:cNvPr id="50" name="任意多边形: 形状 4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4" name="任意多边形: 形状 53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7" name="椭圆 56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40507" y="6156020"/>
            <a:ext cx="1579788" cy="473099"/>
            <a:chOff x="9399155" y="6026619"/>
            <a:chExt cx="2012950" cy="602818"/>
          </a:xfrm>
        </p:grpSpPr>
        <p:sp>
          <p:nvSpPr>
            <p:cNvPr id="80" name="任意多边形: 形状 7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charset="0" panose="020b0604020202020204" pitchFamily="34" typeface="Arial"/>
                <a:sym typeface="+mn-lt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5200337" y="696305"/>
            <a:ext cx="1149345" cy="580926"/>
            <a:chOff x="3765106" y="-17180"/>
            <a:chExt cx="1609398" cy="813455"/>
          </a:xfrm>
        </p:grpSpPr>
        <p:sp>
          <p:nvSpPr>
            <p:cNvPr id="86" name="等腰三角形 85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fmla="val 14704" name="adj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fmla="val 14704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4103133" y="3611152"/>
            <a:ext cx="4099177" cy="1184670"/>
            <a:chOff x="7693343" y="905610"/>
            <a:chExt cx="4099177" cy="1184670"/>
          </a:xfrm>
        </p:grpSpPr>
        <p:sp>
          <p:nvSpPr>
            <p:cNvPr id="85" name="文本框 84"/>
            <p:cNvSpPr txBox="1"/>
            <p:nvPr/>
          </p:nvSpPr>
          <p:spPr>
            <a:xfrm>
              <a:off x="8508048" y="905610"/>
              <a:ext cx="2451100" cy="777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dist"/>
              <a:r>
                <a:rPr altLang="en-US" b="1" lang="zh-CN" sz="4500">
                  <a:ln w="6350">
                    <a:noFill/>
                  </a:ln>
                  <a:solidFill>
                    <a:srgbClr val="20A6E3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前言</a:t>
              </a:r>
            </a:p>
          </p:txBody>
        </p:sp>
        <p:sp>
          <p:nvSpPr>
            <p:cNvPr id="89" name="矩形 88"/>
            <p:cNvSpPr/>
            <p:nvPr/>
          </p:nvSpPr>
          <p:spPr>
            <a:xfrm>
              <a:off x="7693343" y="1691500"/>
              <a:ext cx="4099177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altLang="zh-CN" lang="en-US" spc="150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这里可以用一段简洁的文字描述出本章中心思想，或者作为章节导语。还可以列出本章的小节标题。</a:t>
              </a:r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5587724" y="2535229"/>
            <a:ext cx="1047863" cy="864000"/>
            <a:chOff x="6494436" y="1280952"/>
            <a:chExt cx="1047863" cy="864000"/>
          </a:xfrm>
        </p:grpSpPr>
        <p:sp>
          <p:nvSpPr>
            <p:cNvPr id="91" name="六边形 90"/>
            <p:cNvSpPr/>
            <p:nvPr/>
          </p:nvSpPr>
          <p:spPr>
            <a:xfrm>
              <a:off x="6494436" y="1280952"/>
              <a:ext cx="1008000" cy="864000"/>
            </a:xfrm>
            <a:prstGeom prst="hexagon">
              <a:avLst/>
            </a:prstGeom>
            <a:solidFill>
              <a:srgbClr val="20A6E3"/>
            </a:solidFill>
            <a:ln>
              <a:noFill/>
            </a:ln>
            <a:effectLst>
              <a:outerShdw algn="ctr" blurRad="63500" rotWithShape="0" sx="101000" sy="101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900">
                <a:cs typeface="+mn-ea"/>
                <a:sym typeface="+mn-lt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6633129" y="1404437"/>
              <a:ext cx="909170" cy="685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zh-CN" lang="en-US" sz="3900">
                  <a:ln w="6350"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01</a:t>
              </a:r>
            </a:p>
          </p:txBody>
        </p:sp>
      </p:grpSp>
      <p:sp>
        <p:nvSpPr>
          <p:cNvPr id="119" name="任意多边形: 形状 118"/>
          <p:cNvSpPr/>
          <p:nvPr/>
        </p:nvSpPr>
        <p:spPr>
          <a:xfrm>
            <a:off x="6872446" y="6309320"/>
            <a:ext cx="1160086" cy="555667"/>
          </a:xfrm>
          <a:custGeom>
            <a:gdLst>
              <a:gd fmla="*/ 580043 w 1160086" name="connsiteX0"/>
              <a:gd fmla="*/ 0 h 555667" name="connsiteY0"/>
              <a:gd fmla="*/ 1150979 w 1160086" name="connsiteX1"/>
              <a:gd fmla="*/ 465327 h 555667" name="connsiteY1"/>
              <a:gd fmla="*/ 1160086 w 1160086" name="connsiteX2"/>
              <a:gd fmla="*/ 555667 h 555667" name="connsiteY2"/>
              <a:gd fmla="*/ 0 w 1160086" name="connsiteX3"/>
              <a:gd fmla="*/ 555667 h 555667" name="connsiteY3"/>
              <a:gd fmla="*/ 9107 w 1160086" name="connsiteX4"/>
              <a:gd fmla="*/ 465327 h 555667" name="connsiteY4"/>
              <a:gd fmla="*/ 580043 w 1160086" name="connsiteX5"/>
              <a:gd fmla="*/ 0 h 555667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55667" w="1160086">
                <a:moveTo>
                  <a:pt x="580043" y="0"/>
                </a:moveTo>
                <a:cubicBezTo>
                  <a:pt x="861669" y="0"/>
                  <a:pt x="1096638" y="199766"/>
                  <a:pt x="1150979" y="465327"/>
                </a:cubicBezTo>
                <a:lnTo>
                  <a:pt x="1160086" y="555667"/>
                </a:lnTo>
                <a:lnTo>
                  <a:pt x="0" y="555667"/>
                </a:lnTo>
                <a:lnTo>
                  <a:pt x="9107" y="465327"/>
                </a:lnTo>
                <a:cubicBezTo>
                  <a:pt x="63449" y="199766"/>
                  <a:pt x="298418" y="0"/>
                  <a:pt x="580043" y="0"/>
                </a:cubicBezTo>
                <a:close/>
              </a:path>
            </a:pathLst>
          </a:cu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pic>
        <p:nvPicPr>
          <p:cNvPr descr="51miz-E1236948-CA2C3C01"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9440000">
            <a:off x="109220" y="314325"/>
            <a:ext cx="4124325" cy="4124325"/>
          </a:xfrm>
          <a:prstGeom prst="rect">
            <a:avLst/>
          </a:prstGeo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isļíḑè"/>
          <p:cNvSpPr txBox="1"/>
          <p:nvPr/>
        </p:nvSpPr>
        <p:spPr>
          <a:xfrm>
            <a:off x="2369185" y="1397000"/>
            <a:ext cx="4477385" cy="67310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pc="150" sz="1600">
                <a:cs typeface="+mn-ea"/>
                <a:sym typeface="+mn-lt"/>
              </a:rPr>
              <a:t>体育教学过程是以教师为主导，学生为主体的认知过程。探讨体育教学过程的本质特征、规律及一般模式。其目的是为了推动体育教学质量的提高，实现体育教学过程的全面教育和全面发展的现代教学思想。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1294904" y="1785408"/>
            <a:ext cx="850403" cy="1210492"/>
            <a:chOff x="1113049" y="2152737"/>
            <a:chExt cx="850403" cy="1210492"/>
          </a:xfrm>
        </p:grpSpPr>
        <p:sp>
          <p:nvSpPr>
            <p:cNvPr id="43" name="文本框 42"/>
            <p:cNvSpPr txBox="1"/>
            <p:nvPr/>
          </p:nvSpPr>
          <p:spPr>
            <a:xfrm>
              <a:off x="1113049" y="2388651"/>
              <a:ext cx="832403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ctr">
                <a:defRPr>
                  <a:solidFill>
                    <a:sysClr lastClr="000000" val="windowText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altLang="zh-CN" lang="en-US" sz="55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44" name="箭头: 五边形 43"/>
            <p:cNvSpPr/>
            <p:nvPr/>
          </p:nvSpPr>
          <p:spPr>
            <a:xfrm rot="5400000">
              <a:off x="1340206" y="2739983"/>
              <a:ext cx="1210492" cy="36000"/>
            </a:xfrm>
            <a:prstGeom prst="homePlate">
              <a:avLst/>
            </a:prstGeom>
            <a:solidFill>
              <a:srgbClr val="66C6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ysClr lastClr="000000" val="windowText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259238" y="4134908"/>
            <a:ext cx="850403" cy="1210492"/>
            <a:chOff x="1113049" y="2152737"/>
            <a:chExt cx="850403" cy="1210492"/>
          </a:xfrm>
        </p:grpSpPr>
        <p:sp>
          <p:nvSpPr>
            <p:cNvPr id="59" name="文本框 58"/>
            <p:cNvSpPr txBox="1"/>
            <p:nvPr/>
          </p:nvSpPr>
          <p:spPr>
            <a:xfrm>
              <a:off x="1113049" y="2388651"/>
              <a:ext cx="832403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ctr">
                <a:defRPr>
                  <a:solidFill>
                    <a:sysClr lastClr="000000" val="windowText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altLang="zh-CN" lang="en-US" sz="55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60" name="箭头: 五边形 59"/>
            <p:cNvSpPr/>
            <p:nvPr/>
          </p:nvSpPr>
          <p:spPr>
            <a:xfrm rot="5400000">
              <a:off x="1340206" y="2739983"/>
              <a:ext cx="1210492" cy="36000"/>
            </a:xfrm>
            <a:prstGeom prst="homePlate">
              <a:avLst/>
            </a:prstGeom>
            <a:solidFill>
              <a:srgbClr val="66C6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ysClr lastClr="000000" val="windowText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isļíḑè"/>
          <p:cNvSpPr txBox="1"/>
          <p:nvPr/>
        </p:nvSpPr>
        <p:spPr>
          <a:xfrm>
            <a:off x="2369185" y="3752215"/>
            <a:ext cx="4477385" cy="67310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pc="150" sz="1600">
                <a:cs typeface="+mn-ea"/>
                <a:sym typeface="+mn-lt"/>
              </a:rPr>
              <a:t>学校体育是学校教育的重要组成部分，它对提高民族素质，培养德、智、体全面发展的人材有十分重要的意义。近年来，随着学校体育教学改革的不断深入和发展，虽然取得了一些成绩，但还是存在一些弊端。</a:t>
            </a:r>
          </a:p>
        </p:txBody>
      </p:sp>
      <p:pic>
        <p:nvPicPr>
          <p:cNvPr descr="51miz-E1227022-1E95B573"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009765" y="1520190"/>
            <a:ext cx="4027170" cy="4027170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isļíḑè"/>
          <p:cNvSpPr txBox="1"/>
          <p:nvPr/>
        </p:nvSpPr>
        <p:spPr>
          <a:xfrm>
            <a:off x="2536825" y="1397000"/>
            <a:ext cx="8357870" cy="67310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pc="150" sz="1600">
                <a:cs typeface="+mn-ea"/>
                <a:sym typeface="+mn-lt"/>
              </a:rPr>
              <a:t>其中，突出的表现是在体育教学过程中如何实现两个最基本的转变：即以教师、书本为中心，向以学生为主体、学生活动为中心的教学思想的转变；以单纯的知识传授，向以学生的素质教育和能力培养的方向转变，追求教学过程对学生的全面教育和全面发展。体育教学过程是在教师的指导下，学生对体育活动的种认识过程。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1462544" y="1785408"/>
            <a:ext cx="850403" cy="1210492"/>
            <a:chOff x="1113049" y="2152737"/>
            <a:chExt cx="850403" cy="1210492"/>
          </a:xfrm>
        </p:grpSpPr>
        <p:sp>
          <p:nvSpPr>
            <p:cNvPr id="43" name="文本框 42"/>
            <p:cNvSpPr txBox="1"/>
            <p:nvPr/>
          </p:nvSpPr>
          <p:spPr>
            <a:xfrm>
              <a:off x="1113049" y="2388651"/>
              <a:ext cx="832403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ctr">
                <a:defRPr>
                  <a:solidFill>
                    <a:sysClr lastClr="000000" val="windowText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altLang="zh-CN" lang="en-US" sz="55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44" name="箭头: 五边形 43"/>
            <p:cNvSpPr/>
            <p:nvPr/>
          </p:nvSpPr>
          <p:spPr>
            <a:xfrm rot="5400000">
              <a:off x="1340206" y="2739983"/>
              <a:ext cx="1210492" cy="36000"/>
            </a:xfrm>
            <a:prstGeom prst="homePlate">
              <a:avLst/>
            </a:prstGeom>
            <a:solidFill>
              <a:srgbClr val="66C6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ysClr lastClr="000000" val="windowText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426878" y="4134908"/>
            <a:ext cx="850403" cy="1210492"/>
            <a:chOff x="1113049" y="2152737"/>
            <a:chExt cx="850403" cy="1210492"/>
          </a:xfrm>
        </p:grpSpPr>
        <p:sp>
          <p:nvSpPr>
            <p:cNvPr id="59" name="文本框 58"/>
            <p:cNvSpPr txBox="1"/>
            <p:nvPr/>
          </p:nvSpPr>
          <p:spPr>
            <a:xfrm>
              <a:off x="1113049" y="2388651"/>
              <a:ext cx="832403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ctr">
                <a:defRPr>
                  <a:solidFill>
                    <a:sysClr lastClr="000000" val="windowText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altLang="zh-CN" lang="en-US" sz="55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60" name="箭头: 五边形 59"/>
            <p:cNvSpPr/>
            <p:nvPr/>
          </p:nvSpPr>
          <p:spPr>
            <a:xfrm rot="5400000">
              <a:off x="1340206" y="2739983"/>
              <a:ext cx="1210492" cy="36000"/>
            </a:xfrm>
            <a:prstGeom prst="homePlate">
              <a:avLst/>
            </a:prstGeom>
            <a:solidFill>
              <a:srgbClr val="66C6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ysClr lastClr="000000" val="windowText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isļíḑè"/>
          <p:cNvSpPr txBox="1"/>
          <p:nvPr/>
        </p:nvSpPr>
        <p:spPr>
          <a:xfrm>
            <a:off x="2536825" y="3752215"/>
            <a:ext cx="8357235" cy="67310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pc="150" sz="1600">
                <a:cs typeface="+mn-ea"/>
                <a:sym typeface="+mn-lt"/>
              </a:rPr>
              <a:t>在这个过程中，教师、学生、教学内容和教学手段4个要素，构成了教学过程相互联系、相互影响的动态结构，其中任何一个要素发挥不好，教学的效果就会受到影响。探讨教学过程的特征和规律，理安排教学过程中各要素的关系，建立和完善体育教学过程的模式，对提高教学过程的教育质量和水平有着积极的意义。</a:t>
            </a:r>
          </a:p>
        </p:txBody>
      </p: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2531556" y="1992013"/>
            <a:ext cx="7192846" cy="3269435"/>
            <a:chOff x="1061658" y="942543"/>
            <a:chExt cx="10137805" cy="4756210"/>
          </a:xfrm>
        </p:grpSpPr>
        <p:sp>
          <p:nvSpPr>
            <p:cNvPr id="46" name="矩形: 圆角 45"/>
            <p:cNvSpPr/>
            <p:nvPr/>
          </p:nvSpPr>
          <p:spPr>
            <a:xfrm>
              <a:off x="1061658" y="1052736"/>
              <a:ext cx="10074901" cy="4646017"/>
            </a:xfrm>
            <a:prstGeom prst="roundRect">
              <a:avLst>
                <a:gd fmla="val 874" name="adj"/>
              </a:avLst>
            </a:prstGeom>
            <a:solidFill>
              <a:schemeClr val="bg1"/>
            </a:solidFill>
            <a:ln w="57150">
              <a:noFill/>
            </a:ln>
            <a:effectLst>
              <a:outerShdw algn="tr" blurRad="25400" dir="5400000" dist="139700" rotWithShape="0" sx="103000" sy="103000">
                <a:srgbClr val="20A6E3">
                  <a:alpha val="3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fmla="val 874" name="adj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7" name="椭圆 46"/>
          <p:cNvSpPr/>
          <p:nvPr/>
        </p:nvSpPr>
        <p:spPr>
          <a:xfrm>
            <a:off x="9288747" y="1642847"/>
            <a:ext cx="935488" cy="935488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10192310" y="178965"/>
            <a:ext cx="1454877" cy="435692"/>
            <a:chOff x="9399155" y="6026619"/>
            <a:chExt cx="2012950" cy="602818"/>
          </a:xfrm>
        </p:grpSpPr>
        <p:sp>
          <p:nvSpPr>
            <p:cNvPr id="50" name="任意多边形: 形状 4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4" name="任意多边形: 形状 53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7" name="椭圆 56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40507" y="6156020"/>
            <a:ext cx="1579788" cy="473099"/>
            <a:chOff x="9399155" y="6026619"/>
            <a:chExt cx="2012950" cy="602818"/>
          </a:xfrm>
        </p:grpSpPr>
        <p:sp>
          <p:nvSpPr>
            <p:cNvPr id="80" name="任意多边形: 形状 7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5200337" y="696305"/>
            <a:ext cx="1149345" cy="580926"/>
            <a:chOff x="3765106" y="-17180"/>
            <a:chExt cx="1609398" cy="813455"/>
          </a:xfrm>
        </p:grpSpPr>
        <p:sp>
          <p:nvSpPr>
            <p:cNvPr id="86" name="等腰三角形 85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fmla="val 14704" name="adj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fmla="val 14704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4103133" y="3611152"/>
            <a:ext cx="4099177" cy="1184670"/>
            <a:chOff x="7693343" y="905610"/>
            <a:chExt cx="4099177" cy="1184670"/>
          </a:xfrm>
        </p:grpSpPr>
        <p:sp>
          <p:nvSpPr>
            <p:cNvPr id="85" name="文本框 84"/>
            <p:cNvSpPr txBox="1"/>
            <p:nvPr/>
          </p:nvSpPr>
          <p:spPr>
            <a:xfrm>
              <a:off x="8214677" y="905610"/>
              <a:ext cx="3011170" cy="777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dist"/>
              <a:r>
                <a:rPr altLang="en-US" b="1" lang="zh-CN" sz="4500">
                  <a:ln w="6350">
                    <a:noFill/>
                  </a:ln>
                  <a:solidFill>
                    <a:srgbClr val="20A6E3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研究概况 </a:t>
              </a:r>
            </a:p>
          </p:txBody>
        </p:sp>
        <p:sp>
          <p:nvSpPr>
            <p:cNvPr id="89" name="矩形 88"/>
            <p:cNvSpPr/>
            <p:nvPr/>
          </p:nvSpPr>
          <p:spPr>
            <a:xfrm>
              <a:off x="7693343" y="1691500"/>
              <a:ext cx="4099177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altLang="zh-CN" lang="en-US" spc="150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这里可以用一段简洁的文字描述出本章中心思想，或者作为章节导语。还可以列出本章的小节标题。</a:t>
              </a:r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5587724" y="2535229"/>
            <a:ext cx="1047863" cy="864000"/>
            <a:chOff x="6494436" y="1280952"/>
            <a:chExt cx="1047863" cy="864000"/>
          </a:xfrm>
        </p:grpSpPr>
        <p:sp>
          <p:nvSpPr>
            <p:cNvPr id="91" name="六边形 90"/>
            <p:cNvSpPr/>
            <p:nvPr/>
          </p:nvSpPr>
          <p:spPr>
            <a:xfrm>
              <a:off x="6494436" y="1280952"/>
              <a:ext cx="1008000" cy="864000"/>
            </a:xfrm>
            <a:prstGeom prst="hexagon">
              <a:avLst/>
            </a:prstGeom>
            <a:solidFill>
              <a:srgbClr val="20A6E3"/>
            </a:solidFill>
            <a:ln>
              <a:noFill/>
            </a:ln>
            <a:effectLst>
              <a:outerShdw algn="ctr" blurRad="63500" rotWithShape="0" sx="101000" sy="101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900">
                <a:cs typeface="+mn-ea"/>
                <a:sym typeface="+mn-lt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6633129" y="1404437"/>
              <a:ext cx="909170" cy="685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zh-CN" lang="en-US" sz="3900">
                  <a:ln w="6350"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02</a:t>
              </a:r>
            </a:p>
          </p:txBody>
        </p:sp>
      </p:grpSp>
      <p:sp>
        <p:nvSpPr>
          <p:cNvPr id="119" name="任意多边形: 形状 118"/>
          <p:cNvSpPr/>
          <p:nvPr/>
        </p:nvSpPr>
        <p:spPr>
          <a:xfrm>
            <a:off x="6872446" y="6309320"/>
            <a:ext cx="1160086" cy="555667"/>
          </a:xfrm>
          <a:custGeom>
            <a:gdLst>
              <a:gd fmla="*/ 580043 w 1160086" name="connsiteX0"/>
              <a:gd fmla="*/ 0 h 555667" name="connsiteY0"/>
              <a:gd fmla="*/ 1150979 w 1160086" name="connsiteX1"/>
              <a:gd fmla="*/ 465327 h 555667" name="connsiteY1"/>
              <a:gd fmla="*/ 1160086 w 1160086" name="connsiteX2"/>
              <a:gd fmla="*/ 555667 h 555667" name="connsiteY2"/>
              <a:gd fmla="*/ 0 w 1160086" name="connsiteX3"/>
              <a:gd fmla="*/ 555667 h 555667" name="connsiteY3"/>
              <a:gd fmla="*/ 9107 w 1160086" name="connsiteX4"/>
              <a:gd fmla="*/ 465327 h 555667" name="connsiteY4"/>
              <a:gd fmla="*/ 580043 w 1160086" name="connsiteX5"/>
              <a:gd fmla="*/ 0 h 555667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55667" w="1160086">
                <a:moveTo>
                  <a:pt x="580043" y="0"/>
                </a:moveTo>
                <a:cubicBezTo>
                  <a:pt x="861669" y="0"/>
                  <a:pt x="1096638" y="199766"/>
                  <a:pt x="1150979" y="465327"/>
                </a:cubicBezTo>
                <a:lnTo>
                  <a:pt x="1160086" y="555667"/>
                </a:lnTo>
                <a:lnTo>
                  <a:pt x="0" y="555667"/>
                </a:lnTo>
                <a:lnTo>
                  <a:pt x="9107" y="465327"/>
                </a:lnTo>
                <a:cubicBezTo>
                  <a:pt x="63449" y="199766"/>
                  <a:pt x="298418" y="0"/>
                  <a:pt x="580043" y="0"/>
                </a:cubicBezTo>
                <a:close/>
              </a:path>
            </a:pathLst>
          </a:cu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pic>
        <p:nvPicPr>
          <p:cNvPr descr="51miz-E1236948-CA2C3C01"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9440000">
            <a:off x="109220" y="314325"/>
            <a:ext cx="4124325" cy="4124325"/>
          </a:xfrm>
          <a:prstGeom prst="rect">
            <a:avLst/>
          </a:prstGeo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1290411" y="1502648"/>
            <a:ext cx="8565515" cy="445770"/>
            <a:chOff x="2011988" y="1910938"/>
            <a:chExt cx="8565515" cy="445770"/>
          </a:xfrm>
        </p:grpSpPr>
        <p:sp>
          <p:nvSpPr>
            <p:cNvPr id="9" name="îṥ1ïdè"/>
            <p:cNvSpPr/>
            <p:nvPr/>
          </p:nvSpPr>
          <p:spPr>
            <a:xfrm>
              <a:off x="2192963" y="1910938"/>
              <a:ext cx="8384540" cy="445770"/>
            </a:xfrm>
            <a:prstGeom prst="roundRect">
              <a:avLst>
                <a:gd fmla="val 50000" name="adj"/>
              </a:avLst>
            </a:prstGeom>
            <a:solidFill>
              <a:srgbClr val="66C6F0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altLang="zh-CN" lang="en-US" sz="240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011988" y="1928083"/>
              <a:ext cx="744728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kern="0" lang="zh-CN" sz="2000">
                  <a:solidFill>
                    <a:schemeClr val="bg1"/>
                  </a:solidFill>
                  <a:cs typeface="+mn-ea"/>
                  <a:sym typeface="+mn-lt"/>
                </a:rPr>
                <a:t>在中国的教育体制下，对于体育教学的特点研究大致分为</a:t>
              </a:r>
            </a:p>
          </p:txBody>
        </p:sp>
      </p:grpSp>
      <p:grpSp>
        <p:nvGrpSpPr>
          <p:cNvPr id="11" name="Group 62"/>
          <p:cNvGrpSpPr/>
          <p:nvPr/>
        </p:nvGrpSpPr>
        <p:grpSpPr>
          <a:xfrm>
            <a:off x="1969816" y="2399446"/>
            <a:ext cx="900000" cy="900000"/>
            <a:chOff x="1654241" y="2041713"/>
            <a:chExt cx="900000" cy="900000"/>
          </a:xfrm>
        </p:grpSpPr>
        <p:grpSp>
          <p:nvGrpSpPr>
            <p:cNvPr id="12" name="Group 22696"/>
            <p:cNvGrpSpPr/>
            <p:nvPr/>
          </p:nvGrpSpPr>
          <p:grpSpPr>
            <a:xfrm>
              <a:off x="1877229" y="2246981"/>
              <a:ext cx="454025" cy="444459"/>
              <a:chOff x="3441700" y="2293162"/>
              <a:chExt cx="454025" cy="444459"/>
            </a:xfrm>
          </p:grpSpPr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3441700" y="2293162"/>
                <a:ext cx="454025" cy="444459"/>
              </a:xfrm>
              <a:custGeom>
                <a:gdLst>
                  <a:gd fmla="*/ 2895 w 12754" name="T0"/>
                  <a:gd fmla="*/ 3482 h 12486" name="T1"/>
                  <a:gd fmla="*/ 6377 w 12754" name="T2"/>
                  <a:gd fmla="*/ 0 h 12486" name="T3"/>
                  <a:gd fmla="*/ 9859 w 12754" name="T4"/>
                  <a:gd fmla="*/ 3482 h 12486" name="T5"/>
                  <a:gd fmla="*/ 6377 w 12754" name="T6"/>
                  <a:gd fmla="*/ 6963 h 12486" name="T7"/>
                  <a:gd fmla="*/ 2895 w 12754" name="T8"/>
                  <a:gd fmla="*/ 3482 h 12486" name="T9"/>
                  <a:gd fmla="*/ 0 w 12754" name="T10"/>
                  <a:gd fmla="*/ 12468 h 12486" name="T11"/>
                  <a:gd fmla="*/ 3586 w 12754" name="T12"/>
                  <a:gd fmla="*/ 7045 h 12486" name="T13"/>
                  <a:gd fmla="*/ 6377 w 12754" name="T14"/>
                  <a:gd fmla="*/ 8014 h 12486" name="T15"/>
                  <a:gd fmla="*/ 9182 w 12754" name="T16"/>
                  <a:gd fmla="*/ 7036 h 12486" name="T17"/>
                  <a:gd fmla="*/ 12754 w 12754" name="T18"/>
                  <a:gd fmla="*/ 12468 h 12486" name="T19"/>
                  <a:gd fmla="*/ 0 w 12754" name="T20"/>
                  <a:gd fmla="*/ 12468 h 12486" name="T21"/>
                  <a:gd fmla="*/ 0 w 12754" name="T22"/>
                  <a:gd fmla="*/ 12468 h 1248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2486" w="12754">
                    <a:moveTo>
                      <a:pt x="2895" y="3482"/>
                    </a:moveTo>
                    <a:cubicBezTo>
                      <a:pt x="2895" y="1562"/>
                      <a:pt x="4457" y="0"/>
                      <a:pt x="6377" y="0"/>
                    </a:cubicBezTo>
                    <a:cubicBezTo>
                      <a:pt x="8297" y="0"/>
                      <a:pt x="9859" y="1562"/>
                      <a:pt x="9859" y="3482"/>
                    </a:cubicBezTo>
                    <a:cubicBezTo>
                      <a:pt x="9859" y="5402"/>
                      <a:pt x="8297" y="6963"/>
                      <a:pt x="6377" y="6963"/>
                    </a:cubicBezTo>
                    <a:cubicBezTo>
                      <a:pt x="4457" y="6963"/>
                      <a:pt x="2895" y="5402"/>
                      <a:pt x="2895" y="3482"/>
                    </a:cubicBezTo>
                    <a:close/>
                    <a:moveTo>
                      <a:pt x="0" y="12468"/>
                    </a:moveTo>
                    <a:cubicBezTo>
                      <a:pt x="75" y="11626"/>
                      <a:pt x="479" y="8643"/>
                      <a:pt x="3586" y="7045"/>
                    </a:cubicBezTo>
                    <a:cubicBezTo>
                      <a:pt x="4356" y="7650"/>
                      <a:pt x="5324" y="8014"/>
                      <a:pt x="6377" y="8014"/>
                    </a:cubicBezTo>
                    <a:cubicBezTo>
                      <a:pt x="7436" y="8014"/>
                      <a:pt x="8409" y="7647"/>
                      <a:pt x="9182" y="7036"/>
                    </a:cubicBezTo>
                    <a:cubicBezTo>
                      <a:pt x="12302" y="8627"/>
                      <a:pt x="12678" y="11589"/>
                      <a:pt x="12754" y="12468"/>
                    </a:cubicBezTo>
                    <a:cubicBezTo>
                      <a:pt x="12736" y="12486"/>
                      <a:pt x="18" y="12470"/>
                      <a:pt x="0" y="12468"/>
                    </a:cubicBezTo>
                    <a:close/>
                    <a:moveTo>
                      <a:pt x="0" y="12468"/>
                    </a:moveTo>
                    <a:close/>
                  </a:path>
                </a:pathLst>
              </a:custGeom>
              <a:solidFill>
                <a:srgbClr val="66C6F0"/>
              </a:solidFill>
              <a:ln w="0">
                <a:noFill/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3578225" y="2667000"/>
                <a:ext cx="38100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Rectangle 11"/>
              <p:cNvSpPr>
                <a:spLocks noChangeArrowheads="1"/>
              </p:cNvSpPr>
              <p:nvPr/>
            </p:nvSpPr>
            <p:spPr bwMode="auto">
              <a:xfrm>
                <a:off x="3521075" y="2667000"/>
                <a:ext cx="41275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3467100" y="2667000"/>
                <a:ext cx="41275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Oval 2239"/>
            <p:cNvSpPr/>
            <p:nvPr/>
          </p:nvSpPr>
          <p:spPr>
            <a:xfrm>
              <a:off x="1654241" y="2041713"/>
              <a:ext cx="900000" cy="900000"/>
            </a:xfrm>
            <a:prstGeom prst="ellipse">
              <a:avLst/>
            </a:prstGeom>
            <a:noFill/>
            <a:ln w="38100">
              <a:solidFill>
                <a:srgbClr val="28A0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Group 73"/>
          <p:cNvGrpSpPr/>
          <p:nvPr/>
        </p:nvGrpSpPr>
        <p:grpSpPr>
          <a:xfrm>
            <a:off x="2036491" y="4135599"/>
            <a:ext cx="900000" cy="900000"/>
            <a:chOff x="1720916" y="4224906"/>
            <a:chExt cx="900000" cy="900000"/>
          </a:xfrm>
        </p:grpSpPr>
        <p:sp>
          <p:nvSpPr>
            <p:cNvPr id="20" name="Rectangle 69"/>
            <p:cNvSpPr>
              <a:spLocks noChangeArrowheads="1"/>
            </p:cNvSpPr>
            <p:nvPr/>
          </p:nvSpPr>
          <p:spPr bwMode="auto">
            <a:xfrm>
              <a:off x="1943904" y="4457477"/>
              <a:ext cx="454025" cy="413540"/>
            </a:xfrm>
            <a:custGeom>
              <a:gdLst>
                <a:gd fmla="*/ 2895 w 12754" name="T0"/>
                <a:gd fmla="*/ 3482 h 12486" name="T1"/>
                <a:gd fmla="*/ 6377 w 12754" name="T2"/>
                <a:gd fmla="*/ 0 h 12486" name="T3"/>
                <a:gd fmla="*/ 9859 w 12754" name="T4"/>
                <a:gd fmla="*/ 3482 h 12486" name="T5"/>
                <a:gd fmla="*/ 6377 w 12754" name="T6"/>
                <a:gd fmla="*/ 6963 h 12486" name="T7"/>
                <a:gd fmla="*/ 2895 w 12754" name="T8"/>
                <a:gd fmla="*/ 3482 h 12486" name="T9"/>
                <a:gd fmla="*/ 0 w 12754" name="T10"/>
                <a:gd fmla="*/ 12468 h 12486" name="T11"/>
                <a:gd fmla="*/ 3586 w 12754" name="T12"/>
                <a:gd fmla="*/ 7045 h 12486" name="T13"/>
                <a:gd fmla="*/ 6377 w 12754" name="T14"/>
                <a:gd fmla="*/ 8014 h 12486" name="T15"/>
                <a:gd fmla="*/ 9182 w 12754" name="T16"/>
                <a:gd fmla="*/ 7036 h 12486" name="T17"/>
                <a:gd fmla="*/ 12754 w 12754" name="T18"/>
                <a:gd fmla="*/ 12468 h 12486" name="T19"/>
                <a:gd fmla="*/ 0 w 12754" name="T20"/>
                <a:gd fmla="*/ 12468 h 12486" name="T21"/>
                <a:gd fmla="*/ 0 w 12754" name="T22"/>
                <a:gd fmla="*/ 12468 h 1248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2486" w="12754">
                  <a:moveTo>
                    <a:pt x="2895" y="3482"/>
                  </a:moveTo>
                  <a:cubicBezTo>
                    <a:pt x="2895" y="1562"/>
                    <a:pt x="4457" y="0"/>
                    <a:pt x="6377" y="0"/>
                  </a:cubicBezTo>
                  <a:cubicBezTo>
                    <a:pt x="8297" y="0"/>
                    <a:pt x="9859" y="1562"/>
                    <a:pt x="9859" y="3482"/>
                  </a:cubicBezTo>
                  <a:cubicBezTo>
                    <a:pt x="9859" y="5402"/>
                    <a:pt x="8297" y="6963"/>
                    <a:pt x="6377" y="6963"/>
                  </a:cubicBezTo>
                  <a:cubicBezTo>
                    <a:pt x="4457" y="6963"/>
                    <a:pt x="2895" y="5402"/>
                    <a:pt x="2895" y="3482"/>
                  </a:cubicBezTo>
                  <a:close/>
                  <a:moveTo>
                    <a:pt x="0" y="12468"/>
                  </a:moveTo>
                  <a:cubicBezTo>
                    <a:pt x="75" y="11626"/>
                    <a:pt x="479" y="8643"/>
                    <a:pt x="3586" y="7045"/>
                  </a:cubicBezTo>
                  <a:cubicBezTo>
                    <a:pt x="4356" y="7650"/>
                    <a:pt x="5324" y="8014"/>
                    <a:pt x="6377" y="8014"/>
                  </a:cubicBezTo>
                  <a:cubicBezTo>
                    <a:pt x="7436" y="8014"/>
                    <a:pt x="8409" y="7647"/>
                    <a:pt x="9182" y="7036"/>
                  </a:cubicBezTo>
                  <a:cubicBezTo>
                    <a:pt x="12302" y="8627"/>
                    <a:pt x="12678" y="11589"/>
                    <a:pt x="12754" y="12468"/>
                  </a:cubicBezTo>
                  <a:cubicBezTo>
                    <a:pt x="12736" y="12486"/>
                    <a:pt x="18" y="12470"/>
                    <a:pt x="0" y="12468"/>
                  </a:cubicBezTo>
                  <a:close/>
                  <a:moveTo>
                    <a:pt x="0" y="12468"/>
                  </a:moveTo>
                  <a:close/>
                </a:path>
              </a:pathLst>
            </a:custGeom>
            <a:solidFill>
              <a:srgbClr val="66C6F0"/>
            </a:solidFill>
            <a:ln w="0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Oval 2240"/>
            <p:cNvSpPr/>
            <p:nvPr/>
          </p:nvSpPr>
          <p:spPr>
            <a:xfrm>
              <a:off x="1720916" y="4224906"/>
              <a:ext cx="900000" cy="900000"/>
            </a:xfrm>
            <a:prstGeom prst="ellipse">
              <a:avLst/>
            </a:prstGeom>
            <a:noFill/>
            <a:ln w="38100">
              <a:solidFill>
                <a:srgbClr val="28A0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9" name="Rectangle 2248"/>
          <p:cNvSpPr/>
          <p:nvPr/>
        </p:nvSpPr>
        <p:spPr>
          <a:xfrm>
            <a:off x="3102611" y="2508250"/>
            <a:ext cx="2759710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中小学体育教学特点</a:t>
            </a:r>
          </a:p>
        </p:txBody>
      </p:sp>
      <p:grpSp>
        <p:nvGrpSpPr>
          <p:cNvPr id="2" name="Group 62"/>
          <p:cNvGrpSpPr/>
          <p:nvPr/>
        </p:nvGrpSpPr>
        <p:grpSpPr>
          <a:xfrm>
            <a:off x="6148116" y="2399446"/>
            <a:ext cx="900000" cy="900000"/>
            <a:chOff x="1654241" y="2041713"/>
            <a:chExt cx="900000" cy="900000"/>
          </a:xfrm>
        </p:grpSpPr>
        <p:grpSp>
          <p:nvGrpSpPr>
            <p:cNvPr id="3" name="Group 22696"/>
            <p:cNvGrpSpPr/>
            <p:nvPr/>
          </p:nvGrpSpPr>
          <p:grpSpPr>
            <a:xfrm>
              <a:off x="1877229" y="2246981"/>
              <a:ext cx="454025" cy="444459"/>
              <a:chOff x="3441700" y="2293162"/>
              <a:chExt cx="454025" cy="444459"/>
            </a:xfrm>
          </p:grpSpPr>
          <p:sp>
            <p:nvSpPr>
              <p:cNvPr id="4" name="Rectangle 8"/>
              <p:cNvSpPr>
                <a:spLocks noChangeArrowheads="1"/>
              </p:cNvSpPr>
              <p:nvPr/>
            </p:nvSpPr>
            <p:spPr bwMode="auto">
              <a:xfrm>
                <a:off x="3441700" y="2293162"/>
                <a:ext cx="454025" cy="444459"/>
              </a:xfrm>
              <a:custGeom>
                <a:gdLst>
                  <a:gd fmla="*/ 2895 w 12754" name="T0"/>
                  <a:gd fmla="*/ 3482 h 12486" name="T1"/>
                  <a:gd fmla="*/ 6377 w 12754" name="T2"/>
                  <a:gd fmla="*/ 0 h 12486" name="T3"/>
                  <a:gd fmla="*/ 9859 w 12754" name="T4"/>
                  <a:gd fmla="*/ 3482 h 12486" name="T5"/>
                  <a:gd fmla="*/ 6377 w 12754" name="T6"/>
                  <a:gd fmla="*/ 6963 h 12486" name="T7"/>
                  <a:gd fmla="*/ 2895 w 12754" name="T8"/>
                  <a:gd fmla="*/ 3482 h 12486" name="T9"/>
                  <a:gd fmla="*/ 0 w 12754" name="T10"/>
                  <a:gd fmla="*/ 12468 h 12486" name="T11"/>
                  <a:gd fmla="*/ 3586 w 12754" name="T12"/>
                  <a:gd fmla="*/ 7045 h 12486" name="T13"/>
                  <a:gd fmla="*/ 6377 w 12754" name="T14"/>
                  <a:gd fmla="*/ 8014 h 12486" name="T15"/>
                  <a:gd fmla="*/ 9182 w 12754" name="T16"/>
                  <a:gd fmla="*/ 7036 h 12486" name="T17"/>
                  <a:gd fmla="*/ 12754 w 12754" name="T18"/>
                  <a:gd fmla="*/ 12468 h 12486" name="T19"/>
                  <a:gd fmla="*/ 0 w 12754" name="T20"/>
                  <a:gd fmla="*/ 12468 h 12486" name="T21"/>
                  <a:gd fmla="*/ 0 w 12754" name="T22"/>
                  <a:gd fmla="*/ 12468 h 1248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2486" w="12754">
                    <a:moveTo>
                      <a:pt x="2895" y="3482"/>
                    </a:moveTo>
                    <a:cubicBezTo>
                      <a:pt x="2895" y="1562"/>
                      <a:pt x="4457" y="0"/>
                      <a:pt x="6377" y="0"/>
                    </a:cubicBezTo>
                    <a:cubicBezTo>
                      <a:pt x="8297" y="0"/>
                      <a:pt x="9859" y="1562"/>
                      <a:pt x="9859" y="3482"/>
                    </a:cubicBezTo>
                    <a:cubicBezTo>
                      <a:pt x="9859" y="5402"/>
                      <a:pt x="8297" y="6963"/>
                      <a:pt x="6377" y="6963"/>
                    </a:cubicBezTo>
                    <a:cubicBezTo>
                      <a:pt x="4457" y="6963"/>
                      <a:pt x="2895" y="5402"/>
                      <a:pt x="2895" y="3482"/>
                    </a:cubicBezTo>
                    <a:close/>
                    <a:moveTo>
                      <a:pt x="0" y="12468"/>
                    </a:moveTo>
                    <a:cubicBezTo>
                      <a:pt x="75" y="11626"/>
                      <a:pt x="479" y="8643"/>
                      <a:pt x="3586" y="7045"/>
                    </a:cubicBezTo>
                    <a:cubicBezTo>
                      <a:pt x="4356" y="7650"/>
                      <a:pt x="5324" y="8014"/>
                      <a:pt x="6377" y="8014"/>
                    </a:cubicBezTo>
                    <a:cubicBezTo>
                      <a:pt x="7436" y="8014"/>
                      <a:pt x="8409" y="7647"/>
                      <a:pt x="9182" y="7036"/>
                    </a:cubicBezTo>
                    <a:cubicBezTo>
                      <a:pt x="12302" y="8627"/>
                      <a:pt x="12678" y="11589"/>
                      <a:pt x="12754" y="12468"/>
                    </a:cubicBezTo>
                    <a:cubicBezTo>
                      <a:pt x="12736" y="12486"/>
                      <a:pt x="18" y="12470"/>
                      <a:pt x="0" y="12468"/>
                    </a:cubicBezTo>
                    <a:close/>
                    <a:moveTo>
                      <a:pt x="0" y="12468"/>
                    </a:moveTo>
                    <a:close/>
                  </a:path>
                </a:pathLst>
              </a:custGeom>
              <a:solidFill>
                <a:srgbClr val="66C6F0"/>
              </a:solidFill>
              <a:ln w="0">
                <a:noFill/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auto">
              <a:xfrm>
                <a:off x="3578225" y="2667000"/>
                <a:ext cx="38100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Rectangle 11"/>
              <p:cNvSpPr>
                <a:spLocks noChangeArrowheads="1"/>
              </p:cNvSpPr>
              <p:nvPr/>
            </p:nvSpPr>
            <p:spPr bwMode="auto">
              <a:xfrm>
                <a:off x="3521075" y="2667000"/>
                <a:ext cx="41275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Rectangle 12"/>
              <p:cNvSpPr>
                <a:spLocks noChangeArrowheads="1"/>
              </p:cNvSpPr>
              <p:nvPr/>
            </p:nvSpPr>
            <p:spPr bwMode="auto">
              <a:xfrm>
                <a:off x="3467100" y="2667000"/>
                <a:ext cx="41275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5" name="Oval 2239"/>
            <p:cNvSpPr/>
            <p:nvPr/>
          </p:nvSpPr>
          <p:spPr>
            <a:xfrm>
              <a:off x="1654241" y="2041713"/>
              <a:ext cx="900000" cy="900000"/>
            </a:xfrm>
            <a:prstGeom prst="ellipse">
              <a:avLst/>
            </a:prstGeom>
            <a:noFill/>
            <a:ln w="38100">
              <a:solidFill>
                <a:srgbClr val="28A0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6" name="Rectangle 2248"/>
          <p:cNvSpPr/>
          <p:nvPr/>
        </p:nvSpPr>
        <p:spPr>
          <a:xfrm>
            <a:off x="7280911" y="2508250"/>
            <a:ext cx="2759710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高校体育教学特点</a:t>
            </a:r>
          </a:p>
        </p:txBody>
      </p:sp>
      <p:sp>
        <p:nvSpPr>
          <p:cNvPr id="47" name="Rectangle 2248"/>
          <p:cNvSpPr/>
          <p:nvPr/>
        </p:nvSpPr>
        <p:spPr>
          <a:xfrm>
            <a:off x="3102611" y="4304030"/>
            <a:ext cx="2759710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职业高中体育教学特点</a:t>
            </a:r>
          </a:p>
        </p:txBody>
      </p:sp>
      <p:grpSp>
        <p:nvGrpSpPr>
          <p:cNvPr id="48" name="Group 62"/>
          <p:cNvGrpSpPr/>
          <p:nvPr/>
        </p:nvGrpSpPr>
        <p:grpSpPr>
          <a:xfrm>
            <a:off x="6148751" y="4094896"/>
            <a:ext cx="900000" cy="900000"/>
            <a:chOff x="1654241" y="2041713"/>
            <a:chExt cx="900000" cy="900000"/>
          </a:xfrm>
        </p:grpSpPr>
        <p:grpSp>
          <p:nvGrpSpPr>
            <p:cNvPr id="49" name="Group 22696"/>
            <p:cNvGrpSpPr/>
            <p:nvPr/>
          </p:nvGrpSpPr>
          <p:grpSpPr>
            <a:xfrm>
              <a:off x="1877229" y="2246981"/>
              <a:ext cx="454025" cy="444459"/>
              <a:chOff x="3441700" y="2293162"/>
              <a:chExt cx="454025" cy="444459"/>
            </a:xfrm>
          </p:grpSpPr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3441700" y="2293162"/>
                <a:ext cx="454025" cy="444459"/>
              </a:xfrm>
              <a:custGeom>
                <a:gdLst>
                  <a:gd fmla="*/ 2895 w 12754" name="T0"/>
                  <a:gd fmla="*/ 3482 h 12486" name="T1"/>
                  <a:gd fmla="*/ 6377 w 12754" name="T2"/>
                  <a:gd fmla="*/ 0 h 12486" name="T3"/>
                  <a:gd fmla="*/ 9859 w 12754" name="T4"/>
                  <a:gd fmla="*/ 3482 h 12486" name="T5"/>
                  <a:gd fmla="*/ 6377 w 12754" name="T6"/>
                  <a:gd fmla="*/ 6963 h 12486" name="T7"/>
                  <a:gd fmla="*/ 2895 w 12754" name="T8"/>
                  <a:gd fmla="*/ 3482 h 12486" name="T9"/>
                  <a:gd fmla="*/ 0 w 12754" name="T10"/>
                  <a:gd fmla="*/ 12468 h 12486" name="T11"/>
                  <a:gd fmla="*/ 3586 w 12754" name="T12"/>
                  <a:gd fmla="*/ 7045 h 12486" name="T13"/>
                  <a:gd fmla="*/ 6377 w 12754" name="T14"/>
                  <a:gd fmla="*/ 8014 h 12486" name="T15"/>
                  <a:gd fmla="*/ 9182 w 12754" name="T16"/>
                  <a:gd fmla="*/ 7036 h 12486" name="T17"/>
                  <a:gd fmla="*/ 12754 w 12754" name="T18"/>
                  <a:gd fmla="*/ 12468 h 12486" name="T19"/>
                  <a:gd fmla="*/ 0 w 12754" name="T20"/>
                  <a:gd fmla="*/ 12468 h 12486" name="T21"/>
                  <a:gd fmla="*/ 0 w 12754" name="T22"/>
                  <a:gd fmla="*/ 12468 h 1248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2486" w="12754">
                    <a:moveTo>
                      <a:pt x="2895" y="3482"/>
                    </a:moveTo>
                    <a:cubicBezTo>
                      <a:pt x="2895" y="1562"/>
                      <a:pt x="4457" y="0"/>
                      <a:pt x="6377" y="0"/>
                    </a:cubicBezTo>
                    <a:cubicBezTo>
                      <a:pt x="8297" y="0"/>
                      <a:pt x="9859" y="1562"/>
                      <a:pt x="9859" y="3482"/>
                    </a:cubicBezTo>
                    <a:cubicBezTo>
                      <a:pt x="9859" y="5402"/>
                      <a:pt x="8297" y="6963"/>
                      <a:pt x="6377" y="6963"/>
                    </a:cubicBezTo>
                    <a:cubicBezTo>
                      <a:pt x="4457" y="6963"/>
                      <a:pt x="2895" y="5402"/>
                      <a:pt x="2895" y="3482"/>
                    </a:cubicBezTo>
                    <a:close/>
                    <a:moveTo>
                      <a:pt x="0" y="12468"/>
                    </a:moveTo>
                    <a:cubicBezTo>
                      <a:pt x="75" y="11626"/>
                      <a:pt x="479" y="8643"/>
                      <a:pt x="3586" y="7045"/>
                    </a:cubicBezTo>
                    <a:cubicBezTo>
                      <a:pt x="4356" y="7650"/>
                      <a:pt x="5324" y="8014"/>
                      <a:pt x="6377" y="8014"/>
                    </a:cubicBezTo>
                    <a:cubicBezTo>
                      <a:pt x="7436" y="8014"/>
                      <a:pt x="8409" y="7647"/>
                      <a:pt x="9182" y="7036"/>
                    </a:cubicBezTo>
                    <a:cubicBezTo>
                      <a:pt x="12302" y="8627"/>
                      <a:pt x="12678" y="11589"/>
                      <a:pt x="12754" y="12468"/>
                    </a:cubicBezTo>
                    <a:cubicBezTo>
                      <a:pt x="12736" y="12486"/>
                      <a:pt x="18" y="12470"/>
                      <a:pt x="0" y="12468"/>
                    </a:cubicBezTo>
                    <a:close/>
                    <a:moveTo>
                      <a:pt x="0" y="12468"/>
                    </a:moveTo>
                    <a:close/>
                  </a:path>
                </a:pathLst>
              </a:custGeom>
              <a:solidFill>
                <a:srgbClr val="66C6F0"/>
              </a:solidFill>
              <a:ln w="0">
                <a:noFill/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3578225" y="2667000"/>
                <a:ext cx="38100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Rectangle 11"/>
              <p:cNvSpPr>
                <a:spLocks noChangeArrowheads="1"/>
              </p:cNvSpPr>
              <p:nvPr/>
            </p:nvSpPr>
            <p:spPr bwMode="auto">
              <a:xfrm>
                <a:off x="3521075" y="2667000"/>
                <a:ext cx="41275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Rectangle 12"/>
              <p:cNvSpPr>
                <a:spLocks noChangeArrowheads="1"/>
              </p:cNvSpPr>
              <p:nvPr/>
            </p:nvSpPr>
            <p:spPr bwMode="auto">
              <a:xfrm>
                <a:off x="3467100" y="2667000"/>
                <a:ext cx="41275" cy="38100"/>
              </a:xfrm>
              <a:prstGeom prst="rect">
                <a:avLst/>
              </a:prstGeom>
              <a:solidFill>
                <a:srgbClr val="66C6F0"/>
              </a:solidFill>
              <a:ln w="0">
                <a:solidFill>
                  <a:schemeClr val="bg1"/>
                </a:solidFill>
                <a:prstDash val="solid"/>
                <a:miter lim="800000"/>
              </a:ln>
            </p:spPr>
            <p:txBody>
              <a:bodyPr anchor="t" anchorCtr="0" bIns="45720" compatLnSpc="1" lIns="91440" numCol="1" rIns="91440" tIns="45720" vert="horz" wrap="square"/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4" name="Oval 2239"/>
            <p:cNvSpPr/>
            <p:nvPr/>
          </p:nvSpPr>
          <p:spPr>
            <a:xfrm>
              <a:off x="1654241" y="2041713"/>
              <a:ext cx="900000" cy="900000"/>
            </a:xfrm>
            <a:prstGeom prst="ellipse">
              <a:avLst/>
            </a:prstGeom>
            <a:noFill/>
            <a:ln w="38100">
              <a:solidFill>
                <a:srgbClr val="28A0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5" name="Rectangle 2248"/>
          <p:cNvSpPr/>
          <p:nvPr/>
        </p:nvSpPr>
        <p:spPr>
          <a:xfrm>
            <a:off x="7281543" y="4245609"/>
            <a:ext cx="3331210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solidFill>
                  <a:schemeClr val="tx1"/>
                </a:solidFill>
                <a:cs typeface="+mn-ea"/>
                <a:sym typeface="+mn-lt"/>
              </a:rPr>
              <a:t>体育教学特点与体育教学评价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86491" y="6739570"/>
            <a:ext cx="1440159" cy="142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mtClean="0" spc="0" strike="noStrike" sz="100" u="none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</a:rPr>
              <a:t>行业PPT模板http://www.1ppt.com/hangye/</a:t>
            </a:r>
          </a:p>
        </p:txBody>
      </p:sp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isļíḑè"/>
          <p:cNvSpPr txBox="1"/>
          <p:nvPr/>
        </p:nvSpPr>
        <p:spPr>
          <a:xfrm>
            <a:off x="6055360" y="1844040"/>
            <a:ext cx="4727575" cy="29438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pc="150" sz="1600">
                <a:solidFill>
                  <a:schemeClr val="tx1"/>
                </a:solidFill>
                <a:cs typeface="+mn-ea"/>
                <a:sym typeface="+mn-lt"/>
              </a:rPr>
              <a:t>体育教学过程的规律是体育教学过程中普遍存在的必然联系，它是客观存在的不以人的意志为转移的内在的本质联系。体育教学过程的规律是经过往复循环的“实践—认识—再实践—再认识”过程，对体育教学过程各要素之间联系的领悟，进而对其进行抽象的概括和总结而形成的本质的内在联系。自觉运用体育教学过程的规律，能够提高体育教学的有效性。</a:t>
            </a:r>
          </a:p>
        </p:txBody>
      </p:sp>
      <p:pic>
        <p:nvPicPr>
          <p:cNvPr descr="51miz-E1240897-D00B0FD7"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09015" y="1235710"/>
            <a:ext cx="5177155" cy="5177155"/>
          </a:xfrm>
          <a:prstGeom prst="rect">
            <a:avLst/>
          </a:prstGeom>
        </p:spPr>
      </p:pic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D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5793" y="0"/>
            <a:ext cx="12192000" cy="6858000"/>
            <a:chOff x="0" y="851479"/>
            <a:chExt cx="12192000" cy="6858000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47937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H="1">
              <a:off x="250883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H="1">
              <a:off x="555301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606038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656774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707510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758247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flipH="1">
              <a:off x="808983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59720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910456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>
              <a:off x="961192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1011929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2665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1113402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>
              <a:off x="1164139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>
              <a:off x="3016196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352356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403092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>
              <a:off x="453828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>
              <a:off x="5045652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>
              <a:off x="986740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>
              <a:off x="1494104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>
              <a:off x="2001468" y="851479"/>
              <a:ext cx="0" cy="685800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132815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0" y="2405265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0" y="2943822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0" y="34823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0" y="4020936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0" y="4559493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0" y="5098050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0" y="5636607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0" y="6175164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0" y="6713721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0" y="7252279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0" y="1866708"/>
              <a:ext cx="12192000" cy="0"/>
            </a:xfrm>
            <a:prstGeom prst="line">
              <a:avLst/>
            </a:prstGeom>
            <a:ln w="28575">
              <a:solidFill>
                <a:srgbClr val="28A0D0">
                  <a:alpha val="9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2531556" y="1992013"/>
            <a:ext cx="7192846" cy="3269435"/>
            <a:chOff x="1061658" y="942543"/>
            <a:chExt cx="10137805" cy="4756210"/>
          </a:xfrm>
        </p:grpSpPr>
        <p:sp>
          <p:nvSpPr>
            <p:cNvPr id="46" name="矩形: 圆角 45"/>
            <p:cNvSpPr/>
            <p:nvPr/>
          </p:nvSpPr>
          <p:spPr>
            <a:xfrm>
              <a:off x="1061658" y="1052736"/>
              <a:ext cx="10074901" cy="4646017"/>
            </a:xfrm>
            <a:prstGeom prst="roundRect">
              <a:avLst>
                <a:gd fmla="val 874" name="adj"/>
              </a:avLst>
            </a:prstGeom>
            <a:solidFill>
              <a:schemeClr val="bg1"/>
            </a:solidFill>
            <a:ln w="57150">
              <a:noFill/>
            </a:ln>
            <a:effectLst>
              <a:outerShdw algn="tr" blurRad="25400" dir="5400000" dist="139700" rotWithShape="0" sx="103000" sy="103000">
                <a:srgbClr val="20A6E3">
                  <a:alpha val="3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5" name="矩形: 圆角 44"/>
            <p:cNvSpPr/>
            <p:nvPr/>
          </p:nvSpPr>
          <p:spPr>
            <a:xfrm>
              <a:off x="1111833" y="942543"/>
              <a:ext cx="10087630" cy="4646017"/>
            </a:xfrm>
            <a:prstGeom prst="roundRect">
              <a:avLst>
                <a:gd fmla="val 874" name="adj"/>
              </a:avLst>
            </a:prstGeom>
            <a:noFill/>
            <a:ln w="349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7" name="椭圆 46"/>
          <p:cNvSpPr/>
          <p:nvPr/>
        </p:nvSpPr>
        <p:spPr>
          <a:xfrm>
            <a:off x="9288747" y="1642847"/>
            <a:ext cx="935488" cy="935488"/>
          </a:xfrm>
          <a:prstGeom prst="ellipse">
            <a:avLst/>
          </a:pr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10192310" y="178965"/>
            <a:ext cx="1454877" cy="435692"/>
            <a:chOff x="9399155" y="6026619"/>
            <a:chExt cx="2012950" cy="602818"/>
          </a:xfrm>
        </p:grpSpPr>
        <p:sp>
          <p:nvSpPr>
            <p:cNvPr id="50" name="任意多边形: 形状 4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1" name="任意多边形: 形状 5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2" name="任意多边形: 形状 5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4" name="任意多边形: 形状 53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299572" y="260648"/>
            <a:ext cx="877632" cy="762087"/>
            <a:chOff x="299572" y="260648"/>
            <a:chExt cx="877632" cy="762087"/>
          </a:xfrm>
        </p:grpSpPr>
        <p:sp>
          <p:nvSpPr>
            <p:cNvPr id="57" name="椭圆 56"/>
            <p:cNvSpPr/>
            <p:nvPr/>
          </p:nvSpPr>
          <p:spPr>
            <a:xfrm>
              <a:off x="299572" y="260648"/>
              <a:ext cx="762087" cy="7620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1532" y="417800"/>
              <a:ext cx="375672" cy="37567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40507" y="6156020"/>
            <a:ext cx="1579788" cy="473099"/>
            <a:chOff x="9399155" y="6026619"/>
            <a:chExt cx="2012950" cy="602818"/>
          </a:xfrm>
        </p:grpSpPr>
        <p:sp>
          <p:nvSpPr>
            <p:cNvPr id="80" name="任意多边形: 形状 79"/>
            <p:cNvSpPr/>
            <p:nvPr/>
          </p:nvSpPr>
          <p:spPr>
            <a:xfrm>
              <a:off x="9399155" y="6026619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9399155" y="6144690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9399155" y="6262761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9399155" y="6380833"/>
              <a:ext cx="2012950" cy="248604"/>
            </a:xfrm>
            <a:custGeom>
              <a:gdLst>
                <a:gd fmla="*/ 0 w 1924050" name="connsiteX0"/>
                <a:gd fmla="*/ 342900 h 381023" name="connsiteY0"/>
                <a:gd fmla="*/ 361950 w 1924050" name="connsiteX1"/>
                <a:gd fmla="*/ 57150 h 381023" name="connsiteY1"/>
                <a:gd fmla="*/ 781050 w 1924050" name="connsiteX2"/>
                <a:gd fmla="*/ 381000 h 381023" name="connsiteY2"/>
                <a:gd fmla="*/ 1162050 w 1924050" name="connsiteX3"/>
                <a:gd fmla="*/ 38100 h 381023" name="connsiteY3"/>
                <a:gd fmla="*/ 1581150 w 1924050" name="connsiteX4"/>
                <a:gd fmla="*/ 323850 h 381023" name="connsiteY4"/>
                <a:gd fmla="*/ 1924050 w 1924050" name="connsiteX5"/>
                <a:gd fmla="*/ 0 h 381023" name="connsiteY5"/>
                <a:gd fmla="*/ 0 w 1924050" name="connsiteX0-1"/>
                <a:gd fmla="*/ 342900 h 387434" name="connsiteY0-2"/>
                <a:gd fmla="*/ 361950 w 1924050" name="connsiteX1-3"/>
                <a:gd fmla="*/ 57150 h 387434" name="connsiteY1-4"/>
                <a:gd fmla="*/ 781050 w 1924050" name="connsiteX2-5"/>
                <a:gd fmla="*/ 381000 h 387434" name="connsiteY2-6"/>
                <a:gd fmla="*/ 1162050 w 1924050" name="connsiteX3-7"/>
                <a:gd fmla="*/ 38100 h 387434" name="connsiteY3-8"/>
                <a:gd fmla="*/ 1606550 w 1924050" name="connsiteX4-9"/>
                <a:gd fmla="*/ 387350 h 387434" name="connsiteY4-10"/>
                <a:gd fmla="*/ 1924050 w 1924050" name="connsiteX5-11"/>
                <a:gd fmla="*/ 0 h 387434" name="connsiteY5-12"/>
                <a:gd fmla="*/ 0 w 1924050" name="connsiteX0-13"/>
                <a:gd fmla="*/ 304803 h 349337" name="connsiteY0-14"/>
                <a:gd fmla="*/ 361950 w 1924050" name="connsiteX1-15"/>
                <a:gd fmla="*/ 19053 h 349337" name="connsiteY1-16"/>
                <a:gd fmla="*/ 781050 w 1924050" name="connsiteX2-17"/>
                <a:gd fmla="*/ 342903 h 349337" name="connsiteY2-18"/>
                <a:gd fmla="*/ 1162050 w 1924050" name="connsiteX3-19"/>
                <a:gd fmla="*/ 3 h 349337" name="connsiteY3-20"/>
                <a:gd fmla="*/ 1606550 w 1924050" name="connsiteX4-21"/>
                <a:gd fmla="*/ 349253 h 349337" name="connsiteY4-22"/>
                <a:gd fmla="*/ 1924050 w 1924050" name="connsiteX5-23"/>
                <a:gd fmla="*/ 38103 h 349337" name="connsiteY5-24"/>
                <a:gd fmla="*/ 0 w 2012950" name="connsiteX0-25"/>
                <a:gd fmla="*/ 304803 h 349337" name="connsiteY0-26"/>
                <a:gd fmla="*/ 361950 w 2012950" name="connsiteX1-27"/>
                <a:gd fmla="*/ 19053 h 349337" name="connsiteY1-28"/>
                <a:gd fmla="*/ 781050 w 2012950" name="connsiteX2-29"/>
                <a:gd fmla="*/ 342903 h 349337" name="connsiteY2-30"/>
                <a:gd fmla="*/ 1162050 w 2012950" name="connsiteX3-31"/>
                <a:gd fmla="*/ 3 h 349337" name="connsiteY3-32"/>
                <a:gd fmla="*/ 1606550 w 2012950" name="connsiteX4-33"/>
                <a:gd fmla="*/ 349253 h 349337" name="connsiteY4-34"/>
                <a:gd fmla="*/ 2012950 w 2012950" name="connsiteX5-35"/>
                <a:gd fmla="*/ 12703 h 349337" name="connsiteY5-36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b="b" l="l" r="r" t="t"/>
              <a:pathLst>
                <a:path h="349337" w="2012950">
                  <a:moveTo>
                    <a:pt x="0" y="304803"/>
                  </a:moveTo>
                  <a:cubicBezTo>
                    <a:pt x="115887" y="158753"/>
                    <a:pt x="231775" y="12703"/>
                    <a:pt x="361950" y="19053"/>
                  </a:cubicBezTo>
                  <a:cubicBezTo>
                    <a:pt x="492125" y="25403"/>
                    <a:pt x="647700" y="346078"/>
                    <a:pt x="781050" y="342903"/>
                  </a:cubicBezTo>
                  <a:cubicBezTo>
                    <a:pt x="914400" y="339728"/>
                    <a:pt x="1024467" y="-1055"/>
                    <a:pt x="1162050" y="3"/>
                  </a:cubicBezTo>
                  <a:cubicBezTo>
                    <a:pt x="1299633" y="1061"/>
                    <a:pt x="1479550" y="355603"/>
                    <a:pt x="1606550" y="349253"/>
                  </a:cubicBezTo>
                  <a:cubicBezTo>
                    <a:pt x="1733550" y="342903"/>
                    <a:pt x="1905000" y="171453"/>
                    <a:pt x="2012950" y="12703"/>
                  </a:cubicBezTo>
                </a:path>
              </a:pathLst>
            </a:custGeom>
            <a:noFill/>
            <a:ln>
              <a:solidFill>
                <a:srgbClr val="1659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5200337" y="696305"/>
            <a:ext cx="1149345" cy="580926"/>
            <a:chOff x="3765106" y="-17180"/>
            <a:chExt cx="1609398" cy="813455"/>
          </a:xfrm>
        </p:grpSpPr>
        <p:sp>
          <p:nvSpPr>
            <p:cNvPr id="86" name="等腰三角形 85"/>
            <p:cNvSpPr/>
            <p:nvPr/>
          </p:nvSpPr>
          <p:spPr>
            <a:xfrm>
              <a:off x="3917246" y="-17180"/>
              <a:ext cx="1457258" cy="758359"/>
            </a:xfrm>
            <a:prstGeom prst="triangle">
              <a:avLst>
                <a:gd fmla="val 14704" name="adj"/>
              </a:avLst>
            </a:prstGeom>
            <a:solidFill>
              <a:srgbClr val="20A6E3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765106" y="37916"/>
              <a:ext cx="1457258" cy="758359"/>
            </a:xfrm>
            <a:prstGeom prst="triangle">
              <a:avLst>
                <a:gd fmla="val 14704" name="adj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3965973" y="3611152"/>
            <a:ext cx="4283075" cy="1476375"/>
            <a:chOff x="7556183" y="905610"/>
            <a:chExt cx="4283075" cy="1476375"/>
          </a:xfrm>
        </p:grpSpPr>
        <p:sp>
          <p:nvSpPr>
            <p:cNvPr id="85" name="文本框 84"/>
            <p:cNvSpPr txBox="1"/>
            <p:nvPr/>
          </p:nvSpPr>
          <p:spPr>
            <a:xfrm>
              <a:off x="7556184" y="905611"/>
              <a:ext cx="4283075" cy="1463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dist"/>
              <a:r>
                <a:rPr altLang="en-US" b="1" lang="zh-CN" sz="4500">
                  <a:ln w="6350">
                    <a:noFill/>
                  </a:ln>
                  <a:solidFill>
                    <a:srgbClr val="20A6E3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体育教学的特点</a:t>
              </a:r>
              <a:br>
                <a:rPr altLang="en-US" b="1" lang="zh-CN" sz="4500">
                  <a:ln w="6350">
                    <a:noFill/>
                  </a:ln>
                  <a:solidFill>
                    <a:srgbClr val="20A6E3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</a:p>
          </p:txBody>
        </p:sp>
        <p:sp>
          <p:nvSpPr>
            <p:cNvPr id="89" name="矩形 88"/>
            <p:cNvSpPr/>
            <p:nvPr/>
          </p:nvSpPr>
          <p:spPr>
            <a:xfrm>
              <a:off x="7693343" y="1691499"/>
              <a:ext cx="4099177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>
                <a:defRPr/>
              </a:pPr>
              <a:r>
                <a:rPr altLang="zh-CN" lang="en-US" spc="150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这里可以用一段简洁的文字描述出本章中心思想，或者作为章节导语。还可以列出本章的小节标题。</a:t>
              </a:r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5587724" y="2535229"/>
            <a:ext cx="1047863" cy="864000"/>
            <a:chOff x="6494436" y="1280952"/>
            <a:chExt cx="1047863" cy="864000"/>
          </a:xfrm>
        </p:grpSpPr>
        <p:sp>
          <p:nvSpPr>
            <p:cNvPr id="91" name="六边形 90"/>
            <p:cNvSpPr/>
            <p:nvPr/>
          </p:nvSpPr>
          <p:spPr>
            <a:xfrm>
              <a:off x="6494436" y="1280952"/>
              <a:ext cx="1008000" cy="864000"/>
            </a:xfrm>
            <a:prstGeom prst="hexagon">
              <a:avLst/>
            </a:prstGeom>
            <a:solidFill>
              <a:srgbClr val="20A6E3"/>
            </a:solidFill>
            <a:ln>
              <a:noFill/>
            </a:ln>
            <a:effectLst>
              <a:outerShdw algn="ctr" blurRad="63500" rotWithShape="0" sx="101000" sy="10100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900">
                <a:cs typeface="+mn-ea"/>
                <a:sym typeface="+mn-lt"/>
              </a:endParaRPr>
            </a:p>
          </p:txBody>
        </p:sp>
        <p:sp>
          <p:nvSpPr>
            <p:cNvPr id="96" name="文本框 95"/>
            <p:cNvSpPr txBox="1"/>
            <p:nvPr/>
          </p:nvSpPr>
          <p:spPr>
            <a:xfrm>
              <a:off x="6633129" y="1404437"/>
              <a:ext cx="909170" cy="685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zh-CN" lang="en-US" sz="3900">
                  <a:ln w="6350"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03</a:t>
              </a:r>
            </a:p>
          </p:txBody>
        </p:sp>
      </p:grpSp>
      <p:sp>
        <p:nvSpPr>
          <p:cNvPr id="119" name="任意多边形: 形状 118"/>
          <p:cNvSpPr/>
          <p:nvPr/>
        </p:nvSpPr>
        <p:spPr>
          <a:xfrm>
            <a:off x="6872446" y="6309320"/>
            <a:ext cx="1160086" cy="555667"/>
          </a:xfrm>
          <a:custGeom>
            <a:gdLst>
              <a:gd fmla="*/ 580043 w 1160086" name="connsiteX0"/>
              <a:gd fmla="*/ 0 h 555667" name="connsiteY0"/>
              <a:gd fmla="*/ 1150979 w 1160086" name="connsiteX1"/>
              <a:gd fmla="*/ 465327 h 555667" name="connsiteY1"/>
              <a:gd fmla="*/ 1160086 w 1160086" name="connsiteX2"/>
              <a:gd fmla="*/ 555667 h 555667" name="connsiteY2"/>
              <a:gd fmla="*/ 0 w 1160086" name="connsiteX3"/>
              <a:gd fmla="*/ 555667 h 555667" name="connsiteY3"/>
              <a:gd fmla="*/ 9107 w 1160086" name="connsiteX4"/>
              <a:gd fmla="*/ 465327 h 555667" name="connsiteY4"/>
              <a:gd fmla="*/ 580043 w 1160086" name="connsiteX5"/>
              <a:gd fmla="*/ 0 h 555667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55667" w="1160086">
                <a:moveTo>
                  <a:pt x="580043" y="0"/>
                </a:moveTo>
                <a:cubicBezTo>
                  <a:pt x="861669" y="0"/>
                  <a:pt x="1096638" y="199766"/>
                  <a:pt x="1150979" y="465327"/>
                </a:cubicBezTo>
                <a:lnTo>
                  <a:pt x="1160086" y="555667"/>
                </a:lnTo>
                <a:lnTo>
                  <a:pt x="0" y="555667"/>
                </a:lnTo>
                <a:lnTo>
                  <a:pt x="9107" y="465327"/>
                </a:lnTo>
                <a:cubicBezTo>
                  <a:pt x="63449" y="199766"/>
                  <a:pt x="298418" y="0"/>
                  <a:pt x="580043" y="0"/>
                </a:cubicBezTo>
                <a:close/>
              </a:path>
            </a:pathLst>
          </a:custGeom>
          <a:solidFill>
            <a:srgbClr val="20A6E3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pic>
        <p:nvPicPr>
          <p:cNvPr descr="51miz-E1236948-CA2C3C01"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9440000">
            <a:off x="109220" y="314325"/>
            <a:ext cx="4124325" cy="4124325"/>
          </a:xfrm>
          <a:prstGeom prst="rect">
            <a:avLst/>
          </a:prstGeom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>
    <mc:Choice Requires="p14">
      <p:transition advClick="0" advTm="2000" p14:dur="1500" spd="slow">
        <p:random/>
      </p:transition>
    </mc:Choice>
    <mc:Fallback>
      <p:transition advClick="0" advTm="2000" spd="slow">
        <p:random/>
      </p:transition>
    </mc:Fallback>
  </mc:AlternateContent>
  <p:timing/>
</p:sld>
</file>

<file path=ppt/tags/tag1.xml><?xml version="1.0" encoding="utf-8"?>
<p:tagLst xmlns:p="http://schemas.openxmlformats.org/presentationml/2006/main">
  <p:tag name="PA" val="v5.2.10"/>
  <p:tag name="RESOURCELIBID_ANIM" val="438"/>
</p:tagLst>
</file>

<file path=ppt/tags/tag10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5.2.10"/>
  <p:tag name="RESOURCELIBID_ANIM" val="438"/>
</p:tagLst>
</file>

<file path=ppt/tags/tag5.xml><?xml version="1.0" encoding="utf-8"?>
<p:tagLst xmlns:p="http://schemas.openxmlformats.org/presentationml/2006/main">
  <p:tag name="PA" val="v5.2.10"/>
  <p:tag name="RESOURCELIBID_ANIM" val="438"/>
</p:tagLst>
</file>

<file path=ppt/tags/tag6.xml><?xml version="1.0" encoding="utf-8"?>
<p:tagLst xmlns:p="http://schemas.openxmlformats.org/presentationml/2006/main">
  <p:tag name="PA" val="v5.2.10"/>
  <p:tag name="RESOURCELIBID_ANIM" val="438"/>
</p:tagLst>
</file>

<file path=ppt/tags/tag7.xml><?xml version="1.0" encoding="utf-8"?>
<p:tagLst xmlns:p="http://schemas.openxmlformats.org/presentationml/2006/main">
  <p:tag name="PA" val="v5.2.10"/>
  <p:tag name="RESOURCELIBID_ANIM" val="438"/>
</p:tagLst>
</file>

<file path=ppt/tags/tag8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bkkrdw4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90</Paragraphs>
  <Slides>18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7">
      <vt:lpstr>Arial</vt:lpstr>
      <vt:lpstr>微软雅黑</vt:lpstr>
      <vt:lpstr>Calibri</vt:lpstr>
      <vt:lpstr>Calibri Light</vt:lpstr>
      <vt:lpstr>宋体</vt:lpstr>
      <vt:lpstr>禹卫书法行书简体</vt:lpstr>
      <vt:lpstr>Meiryo</vt:lpstr>
      <vt:lpstr>Arial Narrow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2022-03-20T11:22:35Z</dcterms:created>
  <cp:lastPrinted>2022-03-20T11:22:35Z</cp:lastPrinted>
  <dcterms:modified xsi:type="dcterms:W3CDTF">2022-03-20T03:32:10Z</dcterms:modified>
  <cp:revision>1</cp:revision>
</cp:coreProperties>
</file>