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 id="2147483663" r:id="rId3"/>
  </p:sldMasterIdLst>
  <p:notesMasterIdLst>
    <p:notesMasterId r:id="rId4"/>
  </p:notesMasterIdLst>
  <p:sldIdLst>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74"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96314" autoAdjust="0"/>
  </p:normalViewPr>
  <p:slideViewPr>
    <p:cSldViewPr snapToGrid="0">
      <p:cViewPr varScale="1">
        <p:scale>
          <a:sx n="108" d="100"/>
          <a:sy n="108" d="100"/>
        </p:scale>
        <p:origin x="816"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3" Target="slideMasters/slideMaster3.xml" Type="http://schemas.openxmlformats.org/officeDocument/2006/relationships/slideMaster"/><Relationship Id="rId30" Target="tags/tag3.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588DE-2E19-474A-B083-732A59FE9BFB}" type="datetimeFigureOut">
              <a:rPr lang="zh-CN" altLang="en-US" smtClean="0"/>
              <a:t>2022/3/10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4C389-BF90-425E-93EA-D70FC91F742C}" type="slidenum">
              <a:rPr lang="zh-CN" altLang="en-US" smtClean="0"/>
              <a:t>‹#›</a:t>
            </a:fld>
            <a:endParaRPr lang="zh-CN" altLang="en-US"/>
          </a:p>
        </p:txBody>
      </p:sp>
    </p:spTree>
    <p:extLst>
      <p:ext uri="{BB962C8B-B14F-4D97-AF65-F5344CB8AC3E}">
        <p14:creationId val="216106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0890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2580570588"/>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http://www.1ppt.com/hangye/" TargetMode="External" Type="http://schemas.openxmlformats.org/officeDocument/2006/relationships/hyperlink"/><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3" name="图片 2">
            <a:extLst>
              <a:ext uri="{FF2B5EF4-FFF2-40B4-BE49-F238E27FC236}">
                <a16:creationId xmlns:a16="http://schemas.microsoft.com/office/drawing/2014/main" id="{DDC94E52-9C82-324D-9238-34817D44F632}"/>
              </a:ext>
            </a:extLst>
          </p:cNvPr>
          <p:cNvPicPr>
            <a:picLocks noChangeAspect="1"/>
          </p:cNvPicPr>
          <p:nvPr userDrawn="1"/>
        </p:nvPicPr>
        <p:blipFill>
          <a:blip r:embed="rId1">
            <a:extLst>
              <a:ext uri="{28A0092B-C50C-407E-A947-70E740481C1C}">
                <a14:useLocalDpi/>
              </a:ext>
            </a:extLst>
          </a:blip>
          <a:stretch>
            <a:fillRect/>
          </a:stretch>
        </p:blipFill>
        <p:spPr>
          <a:xfrm>
            <a:off x="0" y="2016"/>
            <a:ext cx="12192000" cy="685396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2022/3/10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13786973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2022/3/10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10991618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31628330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12253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792914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4291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179608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48095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25157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39005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1_标题幻灯片">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7D69BBC1-01FA-3B4C-992B-6631948236D6}"/>
              </a:ext>
            </a:extLst>
          </p:cNvPr>
          <p:cNvPicPr>
            <a:picLocks noChangeAspect="1"/>
          </p:cNvPicPr>
          <p:nvPr userDrawn="1"/>
        </p:nvPicPr>
        <p:blipFill>
          <a:blip r:embed="rId1">
            <a:extLst>
              <a:ext uri="{28A0092B-C50C-407E-A947-70E740481C1C}">
                <a14:useLocalDpi/>
              </a:ext>
            </a:extLst>
          </a:blip>
          <a:stretch>
            <a:fillRect/>
          </a:stretch>
        </p:blipFill>
        <p:spPr>
          <a:xfrm>
            <a:off x="0" y="2016"/>
            <a:ext cx="12192000" cy="6853968"/>
          </a:xfrm>
          <a:prstGeom prst="rect">
            <a:avLst/>
          </a:prstGeom>
        </p:spPr>
      </p:pic>
    </p:spTree>
    <p:extLst>
      <p:ext uri="{BB962C8B-B14F-4D97-AF65-F5344CB8AC3E}">
        <p14:creationId val="3268490163"/>
      </p:ext>
    </p:extLst>
  </p:cSld>
  <p:clrMapOvr>
    <a:overrideClrMapping bg1="lt1" tx1="dk1" bg2="lt2" tx2="dk2" accent1="accent1" accent2="accent2" accent3="accent3" accent4="accent4" accent5="accent5" accent6="accent6" hlink="hlink" folHlink="folHlink"/>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341078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350829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04992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20086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4_标题幻灯片">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0247E1B4-F22D-DF4D-9E99-15575A297823}"/>
              </a:ext>
            </a:extLst>
          </p:cNvPr>
          <p:cNvPicPr>
            <a:picLocks noChangeAspect="1"/>
          </p:cNvPicPr>
          <p:nvPr userDrawn="1"/>
        </p:nvPicPr>
        <p:blipFill>
          <a:blip r:embed="rId1">
            <a:extLst>
              <a:ext uri="{28A0092B-C50C-407E-A947-70E740481C1C}">
                <a14:useLocalDpi/>
              </a:ext>
            </a:extLst>
          </a:blip>
          <a:stretch>
            <a:fillRect/>
          </a:stretch>
        </p:blipFill>
        <p:spPr>
          <a:xfrm>
            <a:off x="0" y="2016"/>
            <a:ext cx="12192000" cy="6853968"/>
          </a:xfrm>
          <a:prstGeom prst="rect">
            <a:avLst/>
          </a:prstGeom>
        </p:spPr>
      </p:pic>
    </p:spTree>
    <p:extLst>
      <p:ext uri="{BB962C8B-B14F-4D97-AF65-F5344CB8AC3E}">
        <p14:creationId val="1435137590"/>
      </p:ext>
    </p:extLst>
  </p:cSld>
  <p:clrMapOvr>
    <a:overrideClrMapping bg1="lt1" tx1="dk1" bg2="lt2" tx2="dk2" accent1="accent1" accent2="accent2" accent3="accent3" accent4="accent4" accent5="accent5" accent6="accent6" hlink="hlink" folHlink="folHlink"/>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extLst>
      <p:ext uri="{BB962C8B-B14F-4D97-AF65-F5344CB8AC3E}">
        <p14:creationId val="14142627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1557347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99204925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9" y="658872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zh-CN" altLang="en-US" sz="100" b="0" i="0" u="none" strike="noStrike" kern="0" cap="none" spc="0" normalizeH="0" baseline="0" noProof="0" smtClean="0">
                <a:ln>
                  <a:noFill/>
                </a:ln>
                <a:solidFill>
                  <a:prstClr val="black"/>
                </a:solidFill>
                <a:effectLst/>
                <a:uLnTx/>
                <a:uFillTx/>
                <a:hlinkClick r:id="rId1"/>
              </a:rPr>
              <a:t>行业</a:t>
            </a: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模板</a:t>
            </a:r>
            <a:r>
              <a:rPr kumimoji="0" lang="en-US" altLang="zh-CN" sz="100" b="0" i="0" u="none" strike="noStrike" kern="0" cap="none" spc="0" normalizeH="0" baseline="0" noProof="0" smtClean="0">
                <a:ln>
                  <a:noFill/>
                </a:ln>
                <a:solidFill>
                  <a:prstClr val="black"/>
                </a:solidFill>
                <a:effectLst/>
                <a:uLnTx/>
                <a:uFillTx/>
              </a:rPr>
              <a:t>http://www.1ppt.com/hangye/</a:t>
            </a:r>
          </a:p>
        </p:txBody>
      </p:sp>
    </p:spTree>
    <p:extLst>
      <p:ext uri="{BB962C8B-B14F-4D97-AF65-F5344CB8AC3E}">
        <p14:creationId val="666144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83334632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429047970"/>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Lst>
  <mc:AlternateContent>
    <mc:Choice Requires="p14">
      <p:transition spd="slow" p14:dur="1500">
        <p:random/>
      </p:transition>
    </mc:Choice>
    <mc:Fallback>
      <p:transition spd="slow">
        <p:random/>
      </p:transition>
    </mc:Fallback>
  </mc:AlternateConten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5277378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4613218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tags/tag1.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tags/tag2.xml" Type="http://schemas.openxmlformats.org/officeDocument/2006/relationships/tags"/><Relationship Id="rId3"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BF6D2BA5-BAAE-E54C-9399-00F20B5B2615}"/>
              </a:ext>
            </a:extLst>
          </p:cNvPr>
          <p:cNvPicPr>
            <a:picLocks noChangeAspect="1"/>
          </p:cNvPicPr>
          <p:nvPr/>
        </p:nvPicPr>
        <p:blipFill>
          <a:blip r:embed="rId3">
            <a:extLst>
              <a:ext uri="{28A0092B-C50C-407E-A947-70E740481C1C}">
                <a14:useLocalDpi/>
              </a:ext>
            </a:extLst>
          </a:blip>
          <a:stretch>
            <a:fillRect/>
          </a:stretch>
        </p:blipFill>
        <p:spPr>
          <a:xfrm>
            <a:off x="5484712" y="1031183"/>
            <a:ext cx="2298700" cy="1360538"/>
          </a:xfrm>
          <a:prstGeom prst="rect">
            <a:avLst/>
          </a:prstGeom>
        </p:spPr>
      </p:pic>
      <p:pic>
        <p:nvPicPr>
          <p:cNvPr id="6" name="图片 5">
            <a:extLst>
              <a:ext uri="{FF2B5EF4-FFF2-40B4-BE49-F238E27FC236}">
                <a16:creationId xmlns:a16="http://schemas.microsoft.com/office/drawing/2014/main" id="{500932D4-A8E1-3A4C-8757-036FA5DAD49F}"/>
              </a:ext>
            </a:extLst>
          </p:cNvPr>
          <p:cNvPicPr>
            <a:picLocks noChangeAspect="1"/>
          </p:cNvPicPr>
          <p:nvPr/>
        </p:nvPicPr>
        <p:blipFill>
          <a:blip r:embed="rId4">
            <a:extLst>
              <a:ext uri="{28A0092B-C50C-407E-A947-70E740481C1C}">
                <a14:useLocalDpi/>
              </a:ext>
            </a:extLst>
          </a:blip>
          <a:stretch>
            <a:fillRect/>
          </a:stretch>
        </p:blipFill>
        <p:spPr>
          <a:xfrm rot="1411407">
            <a:off x="10256736" y="567016"/>
            <a:ext cx="1333874" cy="2136324"/>
          </a:xfrm>
          <a:prstGeom prst="rect">
            <a:avLst/>
          </a:prstGeom>
        </p:spPr>
      </p:pic>
      <p:sp>
        <p:nvSpPr>
          <p:cNvPr id="7" name="文本框 6">
            <a:extLst>
              <a:ext uri="{FF2B5EF4-FFF2-40B4-BE49-F238E27FC236}">
                <a16:creationId xmlns:a16="http://schemas.microsoft.com/office/drawing/2014/main" id="{C3FB0EE3-8FA2-7B43-8DB2-77D6FCEAEEF5}"/>
              </a:ext>
            </a:extLst>
          </p:cNvPr>
          <p:cNvSpPr txBox="1"/>
          <p:nvPr/>
        </p:nvSpPr>
        <p:spPr>
          <a:xfrm>
            <a:off x="2659264" y="2578932"/>
            <a:ext cx="7949596" cy="45720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中共中央办公厅印发《干部人事档案工作条例》</a:t>
            </a:r>
          </a:p>
        </p:txBody>
      </p:sp>
      <p:sp>
        <p:nvSpPr>
          <p:cNvPr id="8" name="文本框 7">
            <a:extLst>
              <a:ext uri="{FF2B5EF4-FFF2-40B4-BE49-F238E27FC236}">
                <a16:creationId xmlns:a16="http://schemas.microsoft.com/office/drawing/2014/main" id="{5C4C130D-2680-F447-92D4-0AA969E5EBF9}"/>
              </a:ext>
            </a:extLst>
          </p:cNvPr>
          <p:cNvSpPr txBox="1"/>
          <p:nvPr/>
        </p:nvSpPr>
        <p:spPr>
          <a:xfrm>
            <a:off x="1076124" y="3227807"/>
            <a:ext cx="11115876" cy="1188720"/>
          </a:xfrm>
          <a:prstGeom prst="rect">
            <a:avLst/>
          </a:prstGeom>
          <a:noFill/>
        </p:spPr>
        <p:txBody>
          <a:bodyPr rtlCol="0" wrap="square">
            <a:spAutoFit/>
          </a:bodyPr>
          <a:lstStyle/>
          <a:p>
            <a:pPr algn="ctr"/>
            <a:r>
              <a:rPr altLang="en-US" b="1" kumimoji="1" lang="zh-CN" sz="7200">
                <a:gradFill flip="none" rotWithShape="1">
                  <a:gsLst>
                    <a:gs pos="0">
                      <a:srgbClr val="F9E96A"/>
                    </a:gs>
                    <a:gs pos="100000">
                      <a:srgbClr val="FEF6C6"/>
                    </a:gs>
                  </a:gsLst>
                  <a:lin ang="16200000" scaled="1"/>
                </a:gradFill>
                <a:cs typeface="+mn-ea"/>
                <a:sym typeface="+mn-lt"/>
              </a:rPr>
              <a:t>干部人事档案工作条例</a:t>
            </a:r>
          </a:p>
        </p:txBody>
      </p:sp>
      <p:grpSp>
        <p:nvGrpSpPr>
          <p:cNvPr id="12" name="组合 11">
            <a:extLst>
              <a:ext uri="{FF2B5EF4-FFF2-40B4-BE49-F238E27FC236}">
                <a16:creationId xmlns:a16="http://schemas.microsoft.com/office/drawing/2014/main" id="{97B4ACEF-DB91-914C-9D9B-C97433F42175}"/>
              </a:ext>
            </a:extLst>
          </p:cNvPr>
          <p:cNvGrpSpPr/>
          <p:nvPr/>
        </p:nvGrpSpPr>
        <p:grpSpPr>
          <a:xfrm>
            <a:off x="4419824" y="4751334"/>
            <a:ext cx="4428476" cy="443220"/>
            <a:chOff x="3965300" y="4751334"/>
            <a:chExt cx="4428476" cy="443220"/>
          </a:xfrm>
        </p:grpSpPr>
        <p:sp>
          <p:nvSpPr>
            <p:cNvPr id="10" name="圆角矩形 9">
              <a:extLst>
                <a:ext uri="{FF2B5EF4-FFF2-40B4-BE49-F238E27FC236}">
                  <a16:creationId xmlns:a16="http://schemas.microsoft.com/office/drawing/2014/main" id="{B45B2416-3EC9-3245-AD98-90EB84D34485}"/>
                </a:ext>
              </a:extLst>
            </p:cNvPr>
            <p:cNvSpPr/>
            <p:nvPr/>
          </p:nvSpPr>
          <p:spPr>
            <a:xfrm>
              <a:off x="3965300" y="4751334"/>
              <a:ext cx="4428476" cy="443220"/>
            </a:xfrm>
            <a:prstGeom prst="roundRect">
              <a:avLst>
                <a:gd fmla="val 5000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1" name="文本框 10">
              <a:extLst>
                <a:ext uri="{FF2B5EF4-FFF2-40B4-BE49-F238E27FC236}">
                  <a16:creationId xmlns:a16="http://schemas.microsoft.com/office/drawing/2014/main" id="{9A906550-7DD9-874B-A7B2-F7C1580BA329}"/>
                </a:ext>
              </a:extLst>
            </p:cNvPr>
            <p:cNvSpPr txBox="1"/>
            <p:nvPr/>
          </p:nvSpPr>
          <p:spPr>
            <a:xfrm>
              <a:off x="4190237" y="4777744"/>
              <a:ext cx="3978602" cy="365760"/>
            </a:xfrm>
            <a:prstGeom prst="rect">
              <a:avLst/>
            </a:prstGeom>
            <a:noFill/>
            <a:ln>
              <a:noFill/>
            </a:ln>
          </p:spPr>
          <p:txBody>
            <a:bodyPr rtlCol="0" wrap="square">
              <a:spAutoFit/>
            </a:bodyPr>
            <a:lstStyle/>
            <a:p>
              <a:pPr algn="ctr"/>
              <a:r>
                <a:rPr altLang="en-US" kumimoji="1" lang="zh-CN" smtClean="0">
                  <a:gradFill>
                    <a:gsLst>
                      <a:gs pos="0">
                        <a:srgbClr val="F9E96A"/>
                      </a:gs>
                      <a:gs pos="100000">
                        <a:srgbClr val="FEF6C6"/>
                      </a:gs>
                    </a:gsLst>
                    <a:lin ang="16200000" scaled="1"/>
                  </a:gradFill>
                  <a:cs typeface="+mn-ea"/>
                  <a:sym typeface="+mn-lt"/>
                </a:rPr>
                <a:t>输入党组织名称</a:t>
              </a:r>
            </a:p>
          </p:txBody>
        </p:sp>
      </p:grpSp>
    </p:spTree>
    <p:extLst>
      <p:ext uri="{BB962C8B-B14F-4D97-AF65-F5344CB8AC3E}">
        <p14:creationId val="20689549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 presetSubtype="10">
                                  <p:stCondLst>
                                    <p:cond delay="0"/>
                                  </p:stCondLst>
                                  <p:childTnLst>
                                    <p:set>
                                      <p:cBhvr>
                                        <p:cTn dur="1" fill="hold" id="16">
                                          <p:stCondLst>
                                            <p:cond delay="0"/>
                                          </p:stCondLst>
                                        </p:cTn>
                                        <p:tgtEl>
                                          <p:spTgt spid="4"/>
                                        </p:tgtEl>
                                        <p:attrNameLst>
                                          <p:attrName>style.visibility</p:attrName>
                                        </p:attrNameLst>
                                      </p:cBhvr>
                                      <p:to>
                                        <p:strVal val="visible"/>
                                      </p:to>
                                    </p:set>
                                    <p:animEffect filter="checkerboard(across)" transition="in">
                                      <p:cBhvr>
                                        <p:cTn dur="500" id="17"/>
                                        <p:tgtEl>
                                          <p:spTgt spid="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7C52D06F-DC53-7245-A415-70289572AD6E}"/>
              </a:ext>
            </a:extLst>
          </p:cNvPr>
          <p:cNvSpPr txBox="1"/>
          <p:nvPr/>
        </p:nvSpPr>
        <p:spPr>
          <a:xfrm>
            <a:off x="525507" y="3562802"/>
            <a:ext cx="4820653" cy="2651760"/>
          </a:xfrm>
          <a:prstGeom prst="rect">
            <a:avLst/>
          </a:prstGeom>
          <a:noFill/>
        </p:spPr>
        <p:txBody>
          <a:bodyPr rtlCol="0" wrap="square">
            <a:spAutoFit/>
          </a:bodyPr>
          <a:lstStyle/>
          <a:p>
            <a:pPr algn="ctr">
              <a:lnSpc>
                <a:spcPct val="150000"/>
              </a:lnSpc>
            </a:pPr>
            <a:r>
              <a:rPr altLang="en-US" kumimoji="1" lang="zh-CN" sz="1600">
                <a:gradFill>
                  <a:gsLst>
                    <a:gs pos="0">
                      <a:srgbClr val="F9E96A"/>
                    </a:gs>
                    <a:gs pos="100000">
                      <a:srgbClr val="FEF6C6"/>
                    </a:gs>
                  </a:gsLst>
                  <a:lin ang="16200000" scaled="1"/>
                </a:gradFill>
                <a:cs typeface="+mn-ea"/>
                <a:sym typeface="+mn-lt"/>
              </a:rPr>
              <a:t>省(自治区、直辖市)、市(地、州、盟)党委组织部门负责集中管理本级党委管理干部的人事档案;省、市级直属机关和国有企事业单位组织人事部门]集中管理党委(党组)管理的干部和本单位其他干部的人事档案。县(市、区、旗)以下机关(单位)的干部人事档案可以按不同类别、身份,由县(市、区、旗)党委组织部门、人力资源社会保障部门]等分别集中管理。</a:t>
            </a:r>
          </a:p>
        </p:txBody>
      </p:sp>
      <p:sp>
        <p:nvSpPr>
          <p:cNvPr id="4" name="文本框 3">
            <a:extLst>
              <a:ext uri="{FF2B5EF4-FFF2-40B4-BE49-F238E27FC236}">
                <a16:creationId xmlns:a16="http://schemas.microsoft.com/office/drawing/2014/main" id="{B3107B70-7854-A548-80C5-2EB64EE2BF2E}"/>
              </a:ext>
            </a:extLst>
          </p:cNvPr>
          <p:cNvSpPr txBox="1"/>
          <p:nvPr/>
        </p:nvSpPr>
        <p:spPr>
          <a:xfrm>
            <a:off x="5668027" y="3562802"/>
            <a:ext cx="2219914" cy="2529840"/>
          </a:xfrm>
          <a:prstGeom prst="rect">
            <a:avLst/>
          </a:prstGeom>
          <a:noFill/>
        </p:spPr>
        <p:txBody>
          <a:bodyPr rtlCol="0" wrap="square">
            <a:spAutoFit/>
          </a:bodyPr>
          <a:lstStyle/>
          <a:p>
            <a:pPr algn="ctr">
              <a:lnSpc>
                <a:spcPct val="200000"/>
              </a:lnSpc>
            </a:pPr>
            <a:r>
              <a:rPr altLang="en-US" kumimoji="1" lang="zh-CN" sz="1600">
                <a:gradFill>
                  <a:gsLst>
                    <a:gs pos="0">
                      <a:srgbClr val="F9E96A"/>
                    </a:gs>
                    <a:gs pos="100000">
                      <a:srgbClr val="FEF6C6"/>
                    </a:gs>
                  </a:gsLst>
                  <a:lin ang="16200000" scaled="1"/>
                </a:gradFill>
                <a:cs typeface="+mn-ea"/>
                <a:sym typeface="+mn-lt"/>
              </a:rPr>
              <a:t>根据工作需要,经上级组织人事部门批准,有关机关(单位)组织人事部门可以集中管理下级单位的干部人事档案。</a:t>
            </a:r>
          </a:p>
        </p:txBody>
      </p:sp>
      <p:sp>
        <p:nvSpPr>
          <p:cNvPr id="5" name="文本框 4">
            <a:extLst>
              <a:ext uri="{FF2B5EF4-FFF2-40B4-BE49-F238E27FC236}">
                <a16:creationId xmlns:a16="http://schemas.microsoft.com/office/drawing/2014/main" id="{3B472470-7CE5-2A41-9E75-629373C4D82F}"/>
              </a:ext>
            </a:extLst>
          </p:cNvPr>
          <p:cNvSpPr txBox="1"/>
          <p:nvPr/>
        </p:nvSpPr>
        <p:spPr>
          <a:xfrm>
            <a:off x="8116715" y="3398682"/>
            <a:ext cx="3408887" cy="3017520"/>
          </a:xfrm>
          <a:prstGeom prst="rect">
            <a:avLst/>
          </a:prstGeom>
          <a:noFill/>
        </p:spPr>
        <p:txBody>
          <a:bodyPr rtlCol="0" wrap="square">
            <a:spAutoFit/>
          </a:bodyPr>
          <a:lstStyle/>
          <a:p>
            <a:pPr algn="ctr">
              <a:lnSpc>
                <a:spcPct val="200000"/>
              </a:lnSpc>
            </a:pPr>
            <a:r>
              <a:rPr altLang="en-US" kumimoji="1" lang="zh-CN" sz="1600">
                <a:gradFill>
                  <a:gsLst>
                    <a:gs pos="0">
                      <a:srgbClr val="F9E96A"/>
                    </a:gs>
                    <a:gs pos="100000">
                      <a:srgbClr val="FEF6C6"/>
                    </a:gs>
                  </a:gsLst>
                  <a:lin ang="16200000" scaled="1"/>
                </a:gradFill>
                <a:cs typeface="+mn-ea"/>
                <a:sym typeface="+mn-lt"/>
              </a:rPr>
              <a:t>干部人事档案工作人员和与其档案管理同在一个部门且有夫妻、直系血亲、三代以内旁系血亲、近姻亲关系人员的档案,由干部人事档案工作人员所在单公组织人事部门另行指定专人管理。</a:t>
            </a:r>
          </a:p>
        </p:txBody>
      </p:sp>
      <p:sp>
        <p:nvSpPr>
          <p:cNvPr id="6" name="文本框 5">
            <a:extLst>
              <a:ext uri="{FF2B5EF4-FFF2-40B4-BE49-F238E27FC236}">
                <a16:creationId xmlns:a16="http://schemas.microsoft.com/office/drawing/2014/main" id="{0DE7DCB0-A614-2241-9B87-7C194004A2FF}"/>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管理体制和职责 ——</a:t>
            </a:r>
          </a:p>
        </p:txBody>
      </p:sp>
      <p:sp>
        <p:nvSpPr>
          <p:cNvPr id="8" name="圆角矩形 7">
            <a:extLst>
              <a:ext uri="{FF2B5EF4-FFF2-40B4-BE49-F238E27FC236}">
                <a16:creationId xmlns:a16="http://schemas.microsoft.com/office/drawing/2014/main" id="{153DF272-4EDF-584D-B492-7DB2364A595F}"/>
              </a:ext>
            </a:extLst>
          </p:cNvPr>
          <p:cNvSpPr/>
          <p:nvPr/>
        </p:nvSpPr>
        <p:spPr>
          <a:xfrm>
            <a:off x="409725" y="2151613"/>
            <a:ext cx="5075584" cy="4209429"/>
          </a:xfrm>
          <a:prstGeom prst="roundRect">
            <a:avLst>
              <a:gd fmla="val 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9" name="圆角矩形 8">
            <a:extLst>
              <a:ext uri="{FF2B5EF4-FFF2-40B4-BE49-F238E27FC236}">
                <a16:creationId xmlns:a16="http://schemas.microsoft.com/office/drawing/2014/main" id="{A1D5C224-2DC1-C244-86B6-F4285F581D33}"/>
              </a:ext>
            </a:extLst>
          </p:cNvPr>
          <p:cNvSpPr/>
          <p:nvPr/>
        </p:nvSpPr>
        <p:spPr>
          <a:xfrm>
            <a:off x="5601091" y="2180642"/>
            <a:ext cx="2353787" cy="4209429"/>
          </a:xfrm>
          <a:prstGeom prst="roundRect">
            <a:avLst>
              <a:gd fmla="val 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0" name="圆角矩形 9">
            <a:extLst>
              <a:ext uri="{FF2B5EF4-FFF2-40B4-BE49-F238E27FC236}">
                <a16:creationId xmlns:a16="http://schemas.microsoft.com/office/drawing/2014/main" id="{A72935AF-5C02-F844-B089-95A83CA444C4}"/>
              </a:ext>
            </a:extLst>
          </p:cNvPr>
          <p:cNvSpPr/>
          <p:nvPr/>
        </p:nvSpPr>
        <p:spPr>
          <a:xfrm>
            <a:off x="8116714" y="2180641"/>
            <a:ext cx="3575975" cy="4209429"/>
          </a:xfrm>
          <a:prstGeom prst="roundRect">
            <a:avLst>
              <a:gd fmla="val 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pic>
        <p:nvPicPr>
          <p:cNvPr id="7" name="图片 6">
            <a:extLst>
              <a:ext uri="{FF2B5EF4-FFF2-40B4-BE49-F238E27FC236}">
                <a16:creationId xmlns:a16="http://schemas.microsoft.com/office/drawing/2014/main" id="{392C7A85-C607-B94B-9EF0-2438A576AC96}"/>
              </a:ext>
            </a:extLst>
          </p:cNvPr>
          <p:cNvPicPr>
            <a:picLocks noChangeAspect="1"/>
          </p:cNvPicPr>
          <p:nvPr/>
        </p:nvPicPr>
        <p:blipFill>
          <a:blip r:embed="rId2">
            <a:extLst>
              <a:ext uri="{28A0092B-C50C-407E-A947-70E740481C1C}">
                <a14:useLocalDpi/>
              </a:ext>
            </a:extLst>
          </a:blip>
          <a:stretch>
            <a:fillRect/>
          </a:stretch>
        </p:blipFill>
        <p:spPr>
          <a:xfrm>
            <a:off x="0" y="1737314"/>
            <a:ext cx="12192000" cy="1661368"/>
          </a:xfrm>
          <a:custGeom>
            <a:gdLst>
              <a:gd fmla="*/ 0 w 12192000" name="connsiteX0"/>
              <a:gd fmla="*/ 0 h 1661368" name="connsiteY0"/>
              <a:gd fmla="*/ 12192000 w 12192000" name="connsiteX1"/>
              <a:gd fmla="*/ 0 h 1661368" name="connsiteY1"/>
              <a:gd fmla="*/ 12192000 w 12192000" name="connsiteX2"/>
              <a:gd fmla="*/ 1661368 h 1661368" name="connsiteY2"/>
              <a:gd fmla="*/ 0 w 12192000" name="connsiteX3"/>
              <a:gd fmla="*/ 1661368 h 1661368" name="connsiteY3"/>
            </a:gdLst>
            <a:cxnLst>
              <a:cxn ang="0">
                <a:pos x="connsiteX0" y="connsiteY0"/>
              </a:cxn>
              <a:cxn ang="0">
                <a:pos x="connsiteX1" y="connsiteY1"/>
              </a:cxn>
              <a:cxn ang="0">
                <a:pos x="connsiteX2" y="connsiteY2"/>
              </a:cxn>
              <a:cxn ang="0">
                <a:pos x="connsiteX3" y="connsiteY3"/>
              </a:cxn>
            </a:cxnLst>
            <a:rect b="b" l="l" r="r" t="t"/>
            <a:pathLst>
              <a:path h="1661368" w="12192000">
                <a:moveTo>
                  <a:pt x="0" y="0"/>
                </a:moveTo>
                <a:lnTo>
                  <a:pt x="12192000" y="0"/>
                </a:lnTo>
                <a:lnTo>
                  <a:pt x="12192000" y="1661368"/>
                </a:lnTo>
                <a:lnTo>
                  <a:pt x="0" y="1661368"/>
                </a:lnTo>
                <a:close/>
              </a:path>
            </a:pathLst>
          </a:custGeom>
        </p:spPr>
      </p:pic>
    </p:spTree>
    <p:extLst>
      <p:ext uri="{BB962C8B-B14F-4D97-AF65-F5344CB8AC3E}">
        <p14:creationId val="36033330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1" presetSubtype="0">
                                  <p:stCondLst>
                                    <p:cond delay="0"/>
                                  </p:stCondLst>
                                  <p:iterate type="lt">
                                    <p:tmPct val="10000"/>
                                  </p:iterate>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5"/>
                                        </p:tgtEl>
                                        <p:attrNameLst>
                                          <p:attrName>ppt_y</p:attrName>
                                        </p:attrNameLst>
                                      </p:cBhvr>
                                      <p:tavLst>
                                        <p:tav tm="0">
                                          <p:val>
                                            <p:strVal val="#ppt_y"/>
                                          </p:val>
                                        </p:tav>
                                        <p:tav tm="100000">
                                          <p:val>
                                            <p:strVal val="#ppt_y"/>
                                          </p:val>
                                        </p:tav>
                                      </p:tavLst>
                                    </p:anim>
                                    <p:anim calcmode="lin" valueType="num">
                                      <p:cBhvr>
                                        <p:cTn dur="500" fill="hold" id="2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5"/>
                                        </p:tgtEl>
                                      </p:cBhvr>
                                    </p:animEffect>
                                  </p:childTnLst>
                                </p:cTn>
                              </p:par>
                              <p:par>
                                <p:cTn fill="hold" grpId="0" id="30" nodeType="with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0-#ppt_w/2"/>
                                          </p:val>
                                        </p:tav>
                                        <p:tav tm="100000">
                                          <p:val>
                                            <p:strVal val="#ppt_x"/>
                                          </p:val>
                                        </p:tav>
                                      </p:tavLst>
                                    </p:anim>
                                    <p:anim calcmode="lin" valueType="num">
                                      <p:cBhvr additive="base">
                                        <p:cTn dur="500" fill="hold" id="37"/>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FE1F9207-E907-B448-9856-117326CC05F1}"/>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管理体制和职责 ——</a:t>
            </a:r>
          </a:p>
        </p:txBody>
      </p:sp>
      <p:grpSp>
        <p:nvGrpSpPr>
          <p:cNvPr id="8" name="组合 7">
            <a:extLst>
              <a:ext uri="{FF2B5EF4-FFF2-40B4-BE49-F238E27FC236}">
                <a16:creationId xmlns:a16="http://schemas.microsoft.com/office/drawing/2014/main" id="{D511FA17-EDE3-9F49-8F6A-8656B6EE4E95}"/>
              </a:ext>
            </a:extLst>
          </p:cNvPr>
          <p:cNvGrpSpPr/>
          <p:nvPr/>
        </p:nvGrpSpPr>
        <p:grpSpPr>
          <a:xfrm>
            <a:off x="409725" y="1318361"/>
            <a:ext cx="10901005" cy="4744509"/>
            <a:chOff x="1762125" y="1815890"/>
            <a:chExt cx="10901005" cy="4744509"/>
          </a:xfrm>
        </p:grpSpPr>
        <p:sp>
          <p:nvSpPr>
            <p:cNvPr id="9" name="流程图: 过程 5">
              <a:extLst>
                <a:ext uri="{FF2B5EF4-FFF2-40B4-BE49-F238E27FC236}">
                  <a16:creationId xmlns:a16="http://schemas.microsoft.com/office/drawing/2014/main" id="{5CCF0F1F-45C8-094B-96A9-C55878A73CBE}"/>
                </a:ext>
              </a:extLst>
            </p:cNvPr>
            <p:cNvSpPr/>
            <p:nvPr/>
          </p:nvSpPr>
          <p:spPr>
            <a:xfrm>
              <a:off x="1774825" y="2087195"/>
              <a:ext cx="10888305" cy="4473204"/>
            </a:xfrm>
            <a:prstGeom prst="flowChartProcess">
              <a:avLst/>
            </a:prstGeom>
            <a:noFill/>
            <a:ln w="28575">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10" name="剪去对角的矩形 9">
              <a:extLst>
                <a:ext uri="{FF2B5EF4-FFF2-40B4-BE49-F238E27FC236}">
                  <a16:creationId xmlns:a16="http://schemas.microsoft.com/office/drawing/2014/main" id="{B01C7732-160F-2B49-846C-26DC6D5017E1}"/>
                </a:ext>
              </a:extLst>
            </p:cNvPr>
            <p:cNvSpPr/>
            <p:nvPr/>
          </p:nvSpPr>
          <p:spPr>
            <a:xfrm>
              <a:off x="1762125" y="1815890"/>
              <a:ext cx="3131422" cy="542611"/>
            </a:xfrm>
            <a:prstGeom prst="snip2DiagRect">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11" name="文本框 10">
              <a:extLst>
                <a:ext uri="{FF2B5EF4-FFF2-40B4-BE49-F238E27FC236}">
                  <a16:creationId xmlns:a16="http://schemas.microsoft.com/office/drawing/2014/main" id="{5E336190-A7AE-0748-B32F-581AE118EB1E}"/>
                </a:ext>
              </a:extLst>
            </p:cNvPr>
            <p:cNvSpPr txBox="1"/>
            <p:nvPr/>
          </p:nvSpPr>
          <p:spPr>
            <a:xfrm>
              <a:off x="1838780" y="1909467"/>
              <a:ext cx="3054767" cy="365760"/>
            </a:xfrm>
            <a:prstGeom prst="rect">
              <a:avLst/>
            </a:prstGeom>
            <a:noFill/>
          </p:spPr>
          <p:txBody>
            <a:bodyPr rtlCol="0" wrap="square">
              <a:spAutoFit/>
            </a:bodyPr>
            <a:lstStyle/>
            <a:p>
              <a:pPr algn="ctr"/>
              <a:r>
                <a:rPr altLang="en-US" b="1" lang="zh-CN">
                  <a:solidFill>
                    <a:srgbClr val="C00000"/>
                  </a:solidFill>
                  <a:cs typeface="+mn-ea"/>
                  <a:sym typeface="+mn-lt"/>
                </a:rPr>
                <a:t>第十四条</a:t>
              </a:r>
            </a:p>
          </p:txBody>
        </p:sp>
        <p:sp>
          <p:nvSpPr>
            <p:cNvPr id="12" name="文本框 11">
              <a:extLst>
                <a:ext uri="{FF2B5EF4-FFF2-40B4-BE49-F238E27FC236}">
                  <a16:creationId xmlns:a16="http://schemas.microsoft.com/office/drawing/2014/main" id="{7D2972AC-0CBE-3A46-9E8E-0265CD68D1CD}"/>
                </a:ext>
              </a:extLst>
            </p:cNvPr>
            <p:cNvSpPr txBox="1"/>
            <p:nvPr/>
          </p:nvSpPr>
          <p:spPr>
            <a:xfrm>
              <a:off x="2032685" y="2437503"/>
              <a:ext cx="9571519" cy="3931921"/>
            </a:xfrm>
            <a:prstGeom prst="rect">
              <a:avLst/>
            </a:prstGeom>
            <a:noFill/>
          </p:spPr>
          <p:txBody>
            <a:bodyPr rtlCol="0" wrap="square">
              <a:spAutoFit/>
            </a:bodyPr>
            <a:lstStyle/>
            <a:p>
              <a:pPr>
                <a:lnSpc>
                  <a:spcPct val="200000"/>
                </a:lnSpc>
              </a:pPr>
              <a:r>
                <a:rPr altLang="en-US" kumimoji="1" lang="zh-CN" sz="1400">
                  <a:gradFill>
                    <a:gsLst>
                      <a:gs pos="0">
                        <a:srgbClr val="F9E96A"/>
                      </a:gs>
                      <a:gs pos="100000">
                        <a:srgbClr val="FEF6C6"/>
                      </a:gs>
                    </a:gsLst>
                    <a:lin ang="16200000" scaled="1"/>
                  </a:gradFill>
                  <a:cs typeface="+mn-ea"/>
                  <a:sym typeface="+mn-lt"/>
                </a:rPr>
                <a:t>组织人事部门]应当明确负责干部人事档案工作的机构(以下简称干部人事档案工作机构) , 每管理1000卷档</a:t>
              </a:r>
            </a:p>
            <a:p>
              <a:pPr>
                <a:lnSpc>
                  <a:spcPct val="200000"/>
                </a:lnSpc>
              </a:pPr>
              <a:r>
                <a:rPr altLang="en-US" kumimoji="1" lang="zh-CN" sz="1400">
                  <a:gradFill>
                    <a:gsLst>
                      <a:gs pos="0">
                        <a:srgbClr val="F9E96A"/>
                      </a:gs>
                      <a:gs pos="100000">
                        <a:srgbClr val="FEF6C6"/>
                      </a:gs>
                    </a:gsLst>
                    <a:lin ang="16200000" scaled="1"/>
                  </a:gradFill>
                  <a:cs typeface="+mn-ea"/>
                  <a:sym typeface="+mn-lt"/>
                </a:rPr>
                <a:t>案一般应当配备1名专职工作人员。有业务指导任务的干部人事档案工作机构,还应当配备相应的业务指导人</a:t>
              </a:r>
            </a:p>
            <a:p>
              <a:pPr>
                <a:lnSpc>
                  <a:spcPct val="200000"/>
                </a:lnSpc>
              </a:pPr>
              <a:r>
                <a:rPr altLang="en-US" kumimoji="1" lang="zh-CN" sz="1400">
                  <a:gradFill>
                    <a:gsLst>
                      <a:gs pos="0">
                        <a:srgbClr val="F9E96A"/>
                      </a:gs>
                      <a:gs pos="100000">
                        <a:srgbClr val="FEF6C6"/>
                      </a:gs>
                    </a:gsLst>
                    <a:lin ang="16200000" scaled="1"/>
                  </a:gradFill>
                  <a:cs typeface="+mn-ea"/>
                  <a:sym typeface="+mn-lt"/>
                </a:rPr>
                <a:t>员。管理档案数量较少且未设立工作机构的单位,应当明确岗位,专人负责。</a:t>
              </a:r>
            </a:p>
            <a:p>
              <a:pPr>
                <a:lnSpc>
                  <a:spcPct val="200000"/>
                </a:lnSpc>
              </a:pPr>
              <a:r>
                <a:rPr altLang="en-US" kumimoji="1" lang="zh-CN" sz="1400">
                  <a:gradFill>
                    <a:gsLst>
                      <a:gs pos="0">
                        <a:srgbClr val="F9E96A"/>
                      </a:gs>
                      <a:gs pos="100000">
                        <a:srgbClr val="FEF6C6"/>
                      </a:gs>
                    </a:gsLst>
                    <a:lin ang="16200000" scaled="1"/>
                  </a:gradFill>
                  <a:cs typeface="+mn-ea"/>
                  <a:sym typeface="+mn-lt"/>
                </a:rPr>
                <a:t>干部人事档案工作机构(含干部人事档案工作岗位,下同)的职责包括:</a:t>
              </a:r>
            </a:p>
            <a:p>
              <a:pPr>
                <a:lnSpc>
                  <a:spcPct val="200000"/>
                </a:lnSpc>
              </a:pPr>
              <a:r>
                <a:rPr altLang="en-US" kumimoji="1" lang="zh-CN" sz="1400">
                  <a:gradFill>
                    <a:gsLst>
                      <a:gs pos="0">
                        <a:srgbClr val="F9E96A"/>
                      </a:gs>
                      <a:gs pos="100000">
                        <a:srgbClr val="FEF6C6"/>
                      </a:gs>
                    </a:gsLst>
                    <a:lin ang="16200000" scaled="1"/>
                  </a:gradFill>
                  <a:cs typeface="+mn-ea"/>
                  <a:sym typeface="+mn-lt"/>
                </a:rPr>
                <a:t>(一)负责干部人事档案的建立、接收、保管、转递,档案材料的收集、鉴别、整理、归档,档案信息化等日常管理工作;</a:t>
              </a:r>
            </a:p>
            <a:p>
              <a:pPr>
                <a:lnSpc>
                  <a:spcPct val="200000"/>
                </a:lnSpc>
              </a:pPr>
              <a:r>
                <a:rPr altLang="en-US" kumimoji="1" lang="zh-CN" sz="1400">
                  <a:gradFill>
                    <a:gsLst>
                      <a:gs pos="0">
                        <a:srgbClr val="F9E96A"/>
                      </a:gs>
                      <a:gs pos="100000">
                        <a:srgbClr val="FEF6C6"/>
                      </a:gs>
                    </a:gsLst>
                    <a:lin ang="16200000" scaled="1"/>
                  </a:gradFill>
                  <a:cs typeface="+mn-ea"/>
                  <a:sym typeface="+mn-lt"/>
                </a:rPr>
                <a:t>(二)负责干部人事档案的查(借)阅、档案信息研究等利用工作,组织开展干部人事档案审核工作;</a:t>
              </a:r>
            </a:p>
            <a:p>
              <a:pPr>
                <a:lnSpc>
                  <a:spcPct val="200000"/>
                </a:lnSpc>
              </a:pPr>
              <a:r>
                <a:rPr altLang="en-US" kumimoji="1" lang="zh-CN" sz="1400">
                  <a:gradFill>
                    <a:gsLst>
                      <a:gs pos="0">
                        <a:srgbClr val="F9E96A"/>
                      </a:gs>
                      <a:gs pos="100000">
                        <a:srgbClr val="FEF6C6"/>
                      </a:gs>
                    </a:gsLst>
                    <a:lin ang="16200000" scaled="1"/>
                  </a:gradFill>
                  <a:cs typeface="+mn-ea"/>
                  <a:sym typeface="+mn-lt"/>
                </a:rPr>
                <a:t>(三)配合有关方面调查涉及干部人事档案的违规违纪违法行为;</a:t>
              </a:r>
            </a:p>
            <a:p>
              <a:pPr>
                <a:lnSpc>
                  <a:spcPct val="200000"/>
                </a:lnSpc>
              </a:pPr>
              <a:r>
                <a:rPr altLang="en-US" kumimoji="1" lang="zh-CN" sz="1400">
                  <a:gradFill>
                    <a:gsLst>
                      <a:gs pos="0">
                        <a:srgbClr val="F9E96A"/>
                      </a:gs>
                      <a:gs pos="100000">
                        <a:srgbClr val="FEF6C6"/>
                      </a:gs>
                    </a:gsLst>
                    <a:lin ang="16200000" scaled="1"/>
                  </a:gradFill>
                  <a:cs typeface="+mn-ea"/>
                  <a:sym typeface="+mn-lt"/>
                </a:rPr>
                <a:t>(四)指导和监督检查下级单位干部人事档案工作;</a:t>
              </a:r>
            </a:p>
            <a:p>
              <a:pPr>
                <a:lnSpc>
                  <a:spcPct val="200000"/>
                </a:lnSpc>
              </a:pPr>
              <a:r>
                <a:rPr altLang="en-US" kumimoji="1" lang="zh-CN" sz="1400">
                  <a:gradFill>
                    <a:gsLst>
                      <a:gs pos="0">
                        <a:srgbClr val="F9E96A"/>
                      </a:gs>
                      <a:gs pos="100000">
                        <a:srgbClr val="FEF6C6"/>
                      </a:gs>
                    </a:gsLst>
                    <a:lin ang="16200000" scaled="1"/>
                  </a:gradFill>
                  <a:cs typeface="+mn-ea"/>
                  <a:sym typeface="+mn-lt"/>
                </a:rPr>
                <a:t>(五)办理其他有关事项。</a:t>
              </a:r>
            </a:p>
          </p:txBody>
        </p:sp>
      </p:grpSp>
    </p:spTree>
    <p:extLst>
      <p:ext uri="{BB962C8B-B14F-4D97-AF65-F5344CB8AC3E}">
        <p14:creationId val="32445117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5"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1000" fill="hold" id="12"/>
                                        <p:tgtEl>
                                          <p:spTgt spid="8"/>
                                        </p:tgtEl>
                                        <p:attrNameLst>
                                          <p:attrName>ppt_w</p:attrName>
                                        </p:attrNameLst>
                                      </p:cBhvr>
                                      <p:tavLst>
                                        <p:tav tm="0">
                                          <p:val>
                                            <p:fltVal val="0"/>
                                          </p:val>
                                        </p:tav>
                                        <p:tav tm="100000">
                                          <p:val>
                                            <p:strVal val="#ppt_w"/>
                                          </p:val>
                                        </p:tav>
                                      </p:tavLst>
                                    </p:anim>
                                    <p:anim calcmode="lin" valueType="num">
                                      <p:cBhvr>
                                        <p:cTn dur="1000" fill="hold" id="13"/>
                                        <p:tgtEl>
                                          <p:spTgt spid="8"/>
                                        </p:tgtEl>
                                        <p:attrNameLst>
                                          <p:attrName>ppt_h</p:attrName>
                                        </p:attrNameLst>
                                      </p:cBhvr>
                                      <p:tavLst>
                                        <p:tav tm="0">
                                          <p:val>
                                            <p:fltVal val="0"/>
                                          </p:val>
                                        </p:tav>
                                        <p:tav tm="100000">
                                          <p:val>
                                            <p:strVal val="#ppt_h"/>
                                          </p:val>
                                        </p:tav>
                                      </p:tavLst>
                                    </p:anim>
                                    <p:anim calcmode="lin" valueType="num">
                                      <p:cBhvr>
                                        <p:cTn dur="1000" fill="hold" id="14"/>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15"/>
                                        <p:tgtEl>
                                          <p:spTgt spid="8"/>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F3D7D173-12EC-E446-B152-8C46153FBD8C}"/>
              </a:ext>
            </a:extLst>
          </p:cNvPr>
          <p:cNvGrpSpPr/>
          <p:nvPr/>
        </p:nvGrpSpPr>
        <p:grpSpPr>
          <a:xfrm>
            <a:off x="928108" y="2913658"/>
            <a:ext cx="4733607" cy="743150"/>
            <a:chOff x="4911170" y="4971039"/>
            <a:chExt cx="4733607" cy="743150"/>
          </a:xfrm>
        </p:grpSpPr>
        <p:sp>
          <p:nvSpPr>
            <p:cNvPr id="4" name="圆角矩形 3">
              <a:extLst>
                <a:ext uri="{FF2B5EF4-FFF2-40B4-BE49-F238E27FC236}">
                  <a16:creationId xmlns:a16="http://schemas.microsoft.com/office/drawing/2014/main" id="{915656F4-A4DF-9144-900D-FDB5B2F2A2AE}"/>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5" name="文本框 4">
              <a:extLst>
                <a:ext uri="{FF2B5EF4-FFF2-40B4-BE49-F238E27FC236}">
                  <a16:creationId xmlns:a16="http://schemas.microsoft.com/office/drawing/2014/main" id="{DCB4473D-2238-234D-9CFB-AA1E3D0B7CB5}"/>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第三章 内容和分类</a:t>
              </a:r>
            </a:p>
          </p:txBody>
        </p:sp>
      </p:grpSp>
      <p:sp>
        <p:nvSpPr>
          <p:cNvPr id="6" name="文本框 5">
            <a:extLst>
              <a:ext uri="{FF2B5EF4-FFF2-40B4-BE49-F238E27FC236}">
                <a16:creationId xmlns:a16="http://schemas.microsoft.com/office/drawing/2014/main" id="{356402EA-5B50-EC4C-A481-E0BA76F65E50}"/>
              </a:ext>
            </a:extLst>
          </p:cNvPr>
          <p:cNvSpPr txBox="1"/>
          <p:nvPr/>
        </p:nvSpPr>
        <p:spPr>
          <a:xfrm>
            <a:off x="852027"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7" name="图片 6">
            <a:extLst>
              <a:ext uri="{FF2B5EF4-FFF2-40B4-BE49-F238E27FC236}">
                <a16:creationId xmlns:a16="http://schemas.microsoft.com/office/drawing/2014/main" id="{A489B060-D5FA-8F48-A550-EB6A2B4573DB}"/>
              </a:ext>
            </a:extLst>
          </p:cNvPr>
          <p:cNvPicPr>
            <a:picLocks noChangeAspect="1"/>
          </p:cNvPicPr>
          <p:nvPr/>
        </p:nvPicPr>
        <p:blipFill>
          <a:blip r:embed="rId2">
            <a:extLst>
              <a:ext uri="{28A0092B-C50C-407E-A947-70E740481C1C}">
                <a14:useLocalDpi/>
              </a:ext>
            </a:extLst>
          </a:blip>
          <a:stretch>
            <a:fillRect/>
          </a:stretch>
        </p:blipFill>
        <p:spPr>
          <a:xfrm>
            <a:off x="1766427" y="1006141"/>
            <a:ext cx="2927689" cy="1664966"/>
          </a:xfrm>
          <a:prstGeom prst="rect">
            <a:avLst/>
          </a:prstGeom>
        </p:spPr>
      </p:pic>
      <p:pic>
        <p:nvPicPr>
          <p:cNvPr id="9" name="图片 8">
            <a:extLst>
              <a:ext uri="{FF2B5EF4-FFF2-40B4-BE49-F238E27FC236}">
                <a16:creationId xmlns:a16="http://schemas.microsoft.com/office/drawing/2014/main" id="{80BDED3F-3BBD-6946-8776-6850BD8CC0A9}"/>
              </a:ext>
            </a:extLst>
          </p:cNvPr>
          <p:cNvPicPr>
            <a:picLocks noChangeAspect="1"/>
          </p:cNvPicPr>
          <p:nvPr/>
        </p:nvPicPr>
        <p:blipFill>
          <a:blip r:embed="rId3">
            <a:extLst>
              <a:ext uri="{28A0092B-C50C-407E-A947-70E740481C1C}">
                <a14:useLocalDpi/>
              </a:ext>
            </a:extLst>
          </a:blip>
          <a:stretch>
            <a:fillRect/>
          </a:stretch>
        </p:blipFill>
        <p:spPr>
          <a:xfrm>
            <a:off x="5661715" y="117843"/>
            <a:ext cx="9368180" cy="6858000"/>
          </a:xfrm>
          <a:prstGeom prst="rect">
            <a:avLst/>
          </a:prstGeom>
        </p:spPr>
      </p:pic>
    </p:spTree>
    <p:extLst>
      <p:ext uri="{BB962C8B-B14F-4D97-AF65-F5344CB8AC3E}">
        <p14:creationId val="3610956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D6F176E7-6EA1-EB40-872E-282514358F2A}"/>
              </a:ext>
            </a:extLst>
          </p:cNvPr>
          <p:cNvSpPr/>
          <p:nvPr/>
        </p:nvSpPr>
        <p:spPr>
          <a:xfrm>
            <a:off x="409725" y="1482432"/>
            <a:ext cx="11517232" cy="844847"/>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3" name="文本框 2">
            <a:extLst>
              <a:ext uri="{FF2B5EF4-FFF2-40B4-BE49-F238E27FC236}">
                <a16:creationId xmlns:a16="http://schemas.microsoft.com/office/drawing/2014/main" id="{0DE640E2-55F1-E74D-92AF-3012A3959DC9}"/>
              </a:ext>
            </a:extLst>
          </p:cNvPr>
          <p:cNvSpPr txBox="1"/>
          <p:nvPr/>
        </p:nvSpPr>
        <p:spPr>
          <a:xfrm>
            <a:off x="610403" y="1770357"/>
            <a:ext cx="11115876" cy="335280"/>
          </a:xfrm>
          <a:prstGeom prst="rect">
            <a:avLst/>
          </a:prstGeom>
          <a:noFill/>
        </p:spPr>
        <p:txBody>
          <a:bodyPr rtlCol="0" wrap="square">
            <a:spAutoFit/>
          </a:bodyPr>
          <a:lstStyle/>
          <a:p>
            <a:r>
              <a:rPr altLang="en-US" b="1" kumimoji="1" lang="zh-CN" sz="1600">
                <a:solidFill>
                  <a:srgbClr val="C00000"/>
                </a:solidFill>
                <a:cs typeface="+mn-ea"/>
                <a:sym typeface="+mn-lt"/>
              </a:rPr>
              <a:t>干部人事档案内容根据新时代党的建设和组织人事工作以及经济社会发展需要确定,保证真实准确、全面规范、鲜活及时。</a:t>
            </a:r>
          </a:p>
        </p:txBody>
      </p:sp>
      <p:sp>
        <p:nvSpPr>
          <p:cNvPr id="4" name="文本框 3">
            <a:extLst>
              <a:ext uri="{FF2B5EF4-FFF2-40B4-BE49-F238E27FC236}">
                <a16:creationId xmlns:a16="http://schemas.microsoft.com/office/drawing/2014/main" id="{EED15CD2-5222-BE4E-A862-9C19321537E4}"/>
              </a:ext>
            </a:extLst>
          </p:cNvPr>
          <p:cNvSpPr txBox="1"/>
          <p:nvPr/>
        </p:nvSpPr>
        <p:spPr>
          <a:xfrm>
            <a:off x="610403" y="2327279"/>
            <a:ext cx="9833811" cy="399288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干部人事档案主要内容和分类包括:</a:t>
            </a:r>
          </a:p>
          <a:p>
            <a:pPr>
              <a:lnSpc>
                <a:spcPct val="200000"/>
              </a:lnSpc>
            </a:pPr>
            <a:r>
              <a:rPr altLang="en-US" kumimoji="1" lang="zh-CN" sz="1600">
                <a:gradFill>
                  <a:gsLst>
                    <a:gs pos="0">
                      <a:srgbClr val="F9E96A"/>
                    </a:gs>
                    <a:gs pos="100000">
                      <a:srgbClr val="FEF6C6"/>
                    </a:gs>
                  </a:gsLst>
                  <a:lin ang="16200000" scaled="1"/>
                </a:gradFill>
                <a:cs typeface="+mn-ea"/>
                <a:sym typeface="+mn-lt"/>
              </a:rPr>
              <a:t>(-)履历类材料。主要有《干部履历表》和干部简历等材料。</a:t>
            </a:r>
          </a:p>
          <a:p>
            <a:pPr>
              <a:lnSpc>
                <a:spcPct val="200000"/>
              </a:lnSpc>
            </a:pPr>
            <a:r>
              <a:rPr altLang="en-US" kumimoji="1" lang="zh-CN" sz="1600">
                <a:gradFill>
                  <a:gsLst>
                    <a:gs pos="0">
                      <a:srgbClr val="F9E96A"/>
                    </a:gs>
                    <a:gs pos="100000">
                      <a:srgbClr val="FEF6C6"/>
                    </a:gs>
                  </a:gsLst>
                  <a:lin ang="16200000" scaled="1"/>
                </a:gradFill>
                <a:cs typeface="+mn-ea"/>
                <a:sym typeface="+mn-lt"/>
              </a:rPr>
              <a:t>(二)自传和思想类材料。主要有自传、参加党的重大教育活动情况和重要党性分析、重要思想汇报等材料。</a:t>
            </a:r>
          </a:p>
          <a:p>
            <a:pPr>
              <a:lnSpc>
                <a:spcPct val="200000"/>
              </a:lnSpc>
            </a:pPr>
            <a:r>
              <a:rPr altLang="en-US" kumimoji="1" lang="zh-CN" sz="1600">
                <a:gradFill>
                  <a:gsLst>
                    <a:gs pos="0">
                      <a:srgbClr val="F9E96A"/>
                    </a:gs>
                    <a:gs pos="100000">
                      <a:srgbClr val="FEF6C6"/>
                    </a:gs>
                  </a:gsLst>
                  <a:lin ang="16200000" scaled="1"/>
                </a:gradFill>
                <a:cs typeface="+mn-ea"/>
                <a:sym typeface="+mn-lt"/>
              </a:rPr>
              <a:t>(三)考核鉴定类材料。主要有平时考核、年度考核、专项考核、任(聘)期考核,工作鉴定,重大政治事件、</a:t>
            </a:r>
          </a:p>
          <a:p>
            <a:pPr>
              <a:lnSpc>
                <a:spcPct val="200000"/>
              </a:lnSpc>
            </a:pPr>
            <a:r>
              <a:rPr altLang="en-US" kumimoji="1" lang="zh-CN" sz="1600">
                <a:gradFill>
                  <a:gsLst>
                    <a:gs pos="0">
                      <a:srgbClr val="F9E96A"/>
                    </a:gs>
                    <a:gs pos="100000">
                      <a:srgbClr val="FEF6C6"/>
                    </a:gs>
                  </a:gsLst>
                  <a:lin ang="16200000" scaled="1"/>
                </a:gradFill>
                <a:cs typeface="+mn-ea"/>
                <a:sym typeface="+mn-lt"/>
              </a:rPr>
              <a:t>突发事件和重大任务中的表现,援派、挂职锻炼考核鉴定,党组织书记抓基层党建评价意见等材料。</a:t>
            </a:r>
          </a:p>
          <a:p>
            <a:pPr>
              <a:lnSpc>
                <a:spcPct val="200000"/>
              </a:lnSpc>
            </a:pPr>
            <a:r>
              <a:rPr altLang="en-US" kumimoji="1" lang="zh-CN" sz="1600">
                <a:gradFill>
                  <a:gsLst>
                    <a:gs pos="0">
                      <a:srgbClr val="F9E96A"/>
                    </a:gs>
                    <a:gs pos="100000">
                      <a:srgbClr val="FEF6C6"/>
                    </a:gs>
                  </a:gsLst>
                  <a:lin ang="16200000" scaled="1"/>
                </a:gradFill>
                <a:cs typeface="+mn-ea"/>
                <a:sym typeface="+mn-lt"/>
              </a:rPr>
              <a:t>(四 )学历学位 专业技术职务(职称) 、学术评鉴和教育培训类材料。 主要有中学以来取得的学历学位,职</a:t>
            </a:r>
          </a:p>
          <a:p>
            <a:pPr>
              <a:lnSpc>
                <a:spcPct val="200000"/>
              </a:lnSpc>
            </a:pPr>
            <a:r>
              <a:rPr altLang="en-US" kumimoji="1" lang="zh-CN" sz="1600">
                <a:gradFill>
                  <a:gsLst>
                    <a:gs pos="0">
                      <a:srgbClr val="F9E96A"/>
                    </a:gs>
                    <a:gs pos="100000">
                      <a:srgbClr val="FEF6C6"/>
                    </a:gs>
                  </a:gsLst>
                  <a:lin ang="16200000" scaled="1"/>
                </a:gradFill>
                <a:cs typeface="+mn-ea"/>
                <a:sym typeface="+mn-lt"/>
              </a:rPr>
              <a:t>业(任职)资格和评聘专业技术职务(职称)，当选院士、 入选重大人才工程,发明创造、科研成果获奖、</a:t>
            </a:r>
          </a:p>
          <a:p>
            <a:pPr>
              <a:lnSpc>
                <a:spcPct val="200000"/>
              </a:lnSpc>
            </a:pPr>
            <a:r>
              <a:rPr altLang="en-US" kumimoji="1" lang="zh-CN" sz="1600">
                <a:gradFill>
                  <a:gsLst>
                    <a:gs pos="0">
                      <a:srgbClr val="F9E96A"/>
                    </a:gs>
                    <a:gs pos="100000">
                      <a:srgbClr val="FEF6C6"/>
                    </a:gs>
                  </a:gsLst>
                  <a:lin ang="16200000" scaled="1"/>
                </a:gradFill>
                <a:cs typeface="+mn-ea"/>
                <a:sym typeface="+mn-lt"/>
              </a:rPr>
              <a:t>著作译著和有重大影响的论文目录,政策理论、业务知识、文化素养培训和技能训练情况等材料。</a:t>
            </a:r>
          </a:p>
        </p:txBody>
      </p:sp>
      <p:sp>
        <p:nvSpPr>
          <p:cNvPr id="5" name="文本框 4">
            <a:extLst>
              <a:ext uri="{FF2B5EF4-FFF2-40B4-BE49-F238E27FC236}">
                <a16:creationId xmlns:a16="http://schemas.microsoft.com/office/drawing/2014/main" id="{B25B7524-96E8-9341-85B2-10BB57A27D2B}"/>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内容和分类——</a:t>
            </a:r>
          </a:p>
        </p:txBody>
      </p:sp>
      <p:sp>
        <p:nvSpPr>
          <p:cNvPr id="7" name="圆角矩形 6">
            <a:extLst>
              <a:ext uri="{FF2B5EF4-FFF2-40B4-BE49-F238E27FC236}">
                <a16:creationId xmlns:a16="http://schemas.microsoft.com/office/drawing/2014/main" id="{96ED8A8B-2B45-DD4F-A4E7-09B4F94B0490}"/>
              </a:ext>
            </a:extLst>
          </p:cNvPr>
          <p:cNvSpPr/>
          <p:nvPr/>
        </p:nvSpPr>
        <p:spPr>
          <a:xfrm>
            <a:off x="409725" y="2151613"/>
            <a:ext cx="11316554" cy="4209429"/>
          </a:xfrm>
          <a:prstGeom prst="roundRect">
            <a:avLst>
              <a:gd fmla="val 0" name="adj"/>
            </a:avLst>
          </a:prstGeom>
          <a:noFill/>
          <a:ln>
            <a:solidFill>
              <a:srgbClr val="FEF6C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Tree>
    <p:extLst>
      <p:ext uri="{BB962C8B-B14F-4D97-AF65-F5344CB8AC3E}">
        <p14:creationId val="2284448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966A3FA8-5D38-2D41-A2CC-90D85778C8C7}"/>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内容和分类——</a:t>
            </a:r>
          </a:p>
        </p:txBody>
      </p:sp>
      <p:grpSp>
        <p:nvGrpSpPr>
          <p:cNvPr id="5" name="组合 4">
            <a:extLst>
              <a:ext uri="{FF2B5EF4-FFF2-40B4-BE49-F238E27FC236}">
                <a16:creationId xmlns:a16="http://schemas.microsoft.com/office/drawing/2014/main" id="{662EADC8-4ADC-A449-ADF7-0F7CC5EF3073}"/>
              </a:ext>
            </a:extLst>
          </p:cNvPr>
          <p:cNvGrpSpPr/>
          <p:nvPr/>
        </p:nvGrpSpPr>
        <p:grpSpPr>
          <a:xfrm>
            <a:off x="4785798" y="2870809"/>
            <a:ext cx="2353152" cy="2351515"/>
            <a:chOff x="3325743" y="1533595"/>
            <a:chExt cx="2353152" cy="2351515"/>
          </a:xfrm>
          <a:solidFill>
            <a:srgbClr val="FEF6C6"/>
          </a:solidFill>
        </p:grpSpPr>
        <p:grpSp>
          <p:nvGrpSpPr>
            <p:cNvPr id="6" name="组合 5">
              <a:extLst>
                <a:ext uri="{FF2B5EF4-FFF2-40B4-BE49-F238E27FC236}">
                  <a16:creationId xmlns:a16="http://schemas.microsoft.com/office/drawing/2014/main" id="{E32F1DA5-02C4-F641-8DC5-2D258C2F4872}"/>
                </a:ext>
              </a:extLst>
            </p:cNvPr>
            <p:cNvGrpSpPr/>
            <p:nvPr/>
          </p:nvGrpSpPr>
          <p:grpSpPr>
            <a:xfrm>
              <a:off x="3340421" y="1553938"/>
              <a:ext cx="1063587" cy="1251221"/>
              <a:chOff x="3340421" y="1553938"/>
              <a:chExt cx="1063587" cy="1251221"/>
            </a:xfrm>
            <a:grpFill/>
          </p:grpSpPr>
          <p:sp>
            <p:nvSpPr>
              <p:cNvPr id="16" name="椭圆 37">
                <a:extLst>
                  <a:ext uri="{FF2B5EF4-FFF2-40B4-BE49-F238E27FC236}">
                    <a16:creationId xmlns:a16="http://schemas.microsoft.com/office/drawing/2014/main" id="{C4E7381E-7FEC-F746-8A6B-50284B6EA905}"/>
                  </a:ext>
                </a:extLst>
              </p:cNvPr>
              <p:cNvSpPr/>
              <p:nvPr/>
            </p:nvSpPr>
            <p:spPr>
              <a:xfrm>
                <a:off x="3340421" y="1553938"/>
                <a:ext cx="1063587" cy="1251221"/>
              </a:xfrm>
              <a:custGeom>
                <a:rect b="b" l="l" r="r" t="t"/>
                <a:pathLst>
                  <a:path h="1440000" w="1224056">
                    <a:moveTo>
                      <a:pt x="720000" y="0"/>
                    </a:moveTo>
                    <a:cubicBezTo>
                      <a:pt x="916472" y="0"/>
                      <a:pt x="1094563" y="78694"/>
                      <a:pt x="1224056" y="206708"/>
                    </a:cubicBezTo>
                    <a:cubicBezTo>
                      <a:pt x="1090618" y="336923"/>
                      <a:pt x="1008112" y="518827"/>
                      <a:pt x="1008112" y="720000"/>
                    </a:cubicBezTo>
                    <a:cubicBezTo>
                      <a:pt x="1008112" y="921174"/>
                      <a:pt x="1090618" y="1103077"/>
                      <a:pt x="1224056" y="1233293"/>
                    </a:cubicBezTo>
                    <a:cubicBezTo>
                      <a:pt x="1094563" y="1361306"/>
                      <a:pt x="916472" y="1440000"/>
                      <a:pt x="720000" y="1440000"/>
                    </a:cubicBezTo>
                    <a:cubicBezTo>
                      <a:pt x="322355" y="1440000"/>
                      <a:pt x="0" y="1117645"/>
                      <a:pt x="0" y="720000"/>
                    </a:cubicBezTo>
                    <a:cubicBezTo>
                      <a:pt x="0" y="322355"/>
                      <a:pt x="322355" y="0"/>
                      <a:pt x="720000" y="0"/>
                    </a:cubicBezTo>
                    <a:close/>
                  </a:path>
                </a:pathLst>
              </a:custGeom>
              <a:grpFill/>
              <a:ln>
                <a:noFill/>
              </a:ln>
            </p:spPr>
            <p:style>
              <a:lnRef idx="1">
                <a:schemeClr val="accent3"/>
              </a:lnRef>
              <a:fillRef idx="3">
                <a:schemeClr val="accent3"/>
              </a:fillRef>
              <a:effectRef idx="2">
                <a:schemeClr val="accent3"/>
              </a:effectRef>
              <a:fontRef idx="minor">
                <a:schemeClr val="lt1"/>
              </a:fontRef>
            </p:style>
            <p:txBody>
              <a:bodyPr anchor="ctr" rtlCol="0"/>
              <a:lstStyle/>
              <a:p>
                <a:pPr algn="ctr">
                  <a:lnSpc>
                    <a:spcPct val="120000"/>
                  </a:lnSpc>
                </a:pPr>
                <a:endParaRPr altLang="en-US" lang="zh-CN">
                  <a:solidFill>
                    <a:srgbClr val="7030A0"/>
                  </a:solidFill>
                  <a:cs typeface="+mn-ea"/>
                  <a:sym typeface="+mn-lt"/>
                </a:endParaRPr>
              </a:p>
            </p:txBody>
          </p:sp>
          <p:sp>
            <p:nvSpPr>
              <p:cNvPr id="17" name="TextBox 9">
                <a:extLst>
                  <a:ext uri="{FF2B5EF4-FFF2-40B4-BE49-F238E27FC236}">
                    <a16:creationId xmlns:a16="http://schemas.microsoft.com/office/drawing/2014/main" id="{67C89373-1BEC-3A46-8756-4671EAB75DC8}"/>
                  </a:ext>
                </a:extLst>
              </p:cNvPr>
              <p:cNvSpPr txBox="1"/>
              <p:nvPr/>
            </p:nvSpPr>
            <p:spPr>
              <a:xfrm>
                <a:off x="3756516" y="1900603"/>
                <a:ext cx="465455" cy="749808"/>
              </a:xfrm>
              <a:prstGeom prst="rect">
                <a:avLst/>
              </a:prstGeom>
              <a:noFill/>
            </p:spPr>
            <p:txBody>
              <a:bodyPr rtlCol="0" wrap="none">
                <a:spAutoFit/>
              </a:bodyPr>
              <a:lstStyle>
                <a:defPPr>
                  <a:defRPr lang="zh-CN"/>
                </a:defPPr>
                <a:lvl1pPr>
                  <a:defRPr sz="3200">
                    <a:latin charset="-122" panose="020b0503020204020204" pitchFamily="34" typeface="微软雅黑"/>
                    <a:ea charset="-122" panose="020b0503020204020204" pitchFamily="34" typeface="微软雅黑"/>
                    <a:cs charset="-122" pitchFamily="34" typeface="Arial Unicode MS"/>
                  </a:defRPr>
                </a:lvl1pPr>
              </a:lstStyle>
              <a:p>
                <a:pPr>
                  <a:lnSpc>
                    <a:spcPct val="120000"/>
                  </a:lnSpc>
                </a:pPr>
                <a:r>
                  <a:rPr altLang="zh-CN" b="1" lang="en-US" sz="3600">
                    <a:solidFill>
                      <a:srgbClr val="C00000"/>
                    </a:solidFill>
                    <a:effectLst>
                      <a:outerShdw algn="tl" blurRad="38100" dir="2700000" dist="38100">
                        <a:srgbClr val="000000">
                          <a:alpha val="43137"/>
                        </a:srgbClr>
                      </a:outerShdw>
                    </a:effectLst>
                    <a:latin typeface="+mn-lt"/>
                    <a:ea typeface="+mn-ea"/>
                    <a:cs typeface="+mn-ea"/>
                    <a:sym typeface="+mn-lt"/>
                  </a:rPr>
                  <a:t>1</a:t>
                </a:r>
              </a:p>
            </p:txBody>
          </p:sp>
        </p:grpSp>
        <p:grpSp>
          <p:nvGrpSpPr>
            <p:cNvPr id="7" name="组合 6">
              <a:extLst>
                <a:ext uri="{FF2B5EF4-FFF2-40B4-BE49-F238E27FC236}">
                  <a16:creationId xmlns:a16="http://schemas.microsoft.com/office/drawing/2014/main" id="{6059A5A2-A26A-5A45-AAF4-23103F97B0C6}"/>
                </a:ext>
              </a:extLst>
            </p:cNvPr>
            <p:cNvGrpSpPr/>
            <p:nvPr/>
          </p:nvGrpSpPr>
          <p:grpSpPr>
            <a:xfrm>
              <a:off x="4427673" y="1533595"/>
              <a:ext cx="1251222" cy="1092546"/>
              <a:chOff x="4427673" y="1533595"/>
              <a:chExt cx="1251222" cy="1092546"/>
            </a:xfrm>
            <a:grpFill/>
          </p:grpSpPr>
          <p:sp>
            <p:nvSpPr>
              <p:cNvPr id="14" name="椭圆 39">
                <a:extLst>
                  <a:ext uri="{FF2B5EF4-FFF2-40B4-BE49-F238E27FC236}">
                    <a16:creationId xmlns:a16="http://schemas.microsoft.com/office/drawing/2014/main" id="{11608849-F35F-9D46-AB59-186C1A142333}"/>
                  </a:ext>
                </a:extLst>
              </p:cNvPr>
              <p:cNvSpPr/>
              <p:nvPr/>
            </p:nvSpPr>
            <p:spPr>
              <a:xfrm>
                <a:off x="4427673" y="1533595"/>
                <a:ext cx="1251222" cy="1092546"/>
              </a:xfrm>
              <a:custGeom>
                <a:rect b="b" l="l" r="r" t="t"/>
                <a:pathLst>
                  <a:path h="1257385" w="1440000">
                    <a:moveTo>
                      <a:pt x="720000" y="0"/>
                    </a:moveTo>
                    <a:cubicBezTo>
                      <a:pt x="1117645" y="0"/>
                      <a:pt x="1440000" y="322355"/>
                      <a:pt x="1440000" y="720000"/>
                    </a:cubicBezTo>
                    <a:cubicBezTo>
                      <a:pt x="1440000" y="917842"/>
                      <a:pt x="1360205" y="1097046"/>
                      <a:pt x="1230860" y="1227004"/>
                    </a:cubicBezTo>
                    <a:cubicBezTo>
                      <a:pt x="1105781" y="1112548"/>
                      <a:pt x="938852" y="1044389"/>
                      <a:pt x="756004" y="1044389"/>
                    </a:cubicBezTo>
                    <a:cubicBezTo>
                      <a:pt x="556201" y="1044389"/>
                      <a:pt x="375406" y="1125775"/>
                      <a:pt x="245144" y="1257385"/>
                    </a:cubicBezTo>
                    <a:cubicBezTo>
                      <a:pt x="94059" y="1127625"/>
                      <a:pt x="0" y="934797"/>
                      <a:pt x="0" y="720000"/>
                    </a:cubicBezTo>
                    <a:cubicBezTo>
                      <a:pt x="0" y="322355"/>
                      <a:pt x="322355" y="0"/>
                      <a:pt x="720000" y="0"/>
                    </a:cubicBezTo>
                    <a:close/>
                  </a:path>
                </a:pathLst>
              </a:custGeom>
              <a:grpFill/>
              <a:ln>
                <a:noFill/>
              </a:ln>
              <a:effectLst/>
            </p:spPr>
            <p:style>
              <a:lnRef idx="1">
                <a:schemeClr val="accent5"/>
              </a:lnRef>
              <a:fillRef idx="3">
                <a:schemeClr val="accent5"/>
              </a:fillRef>
              <a:effectRef idx="2">
                <a:schemeClr val="accent5"/>
              </a:effectRef>
              <a:fontRef idx="minor">
                <a:schemeClr val="lt1"/>
              </a:fontRef>
            </p:style>
            <p:txBody>
              <a:bodyPr anchor="ctr" rtlCol="0"/>
              <a:lstStyle/>
              <a:p>
                <a:pPr algn="ctr">
                  <a:lnSpc>
                    <a:spcPct val="120000"/>
                  </a:lnSpc>
                </a:pPr>
                <a:endParaRPr altLang="en-US" lang="zh-CN">
                  <a:solidFill>
                    <a:srgbClr val="7030A0"/>
                  </a:solidFill>
                  <a:cs typeface="+mn-ea"/>
                  <a:sym typeface="+mn-lt"/>
                </a:endParaRPr>
              </a:p>
            </p:txBody>
          </p:sp>
          <p:sp>
            <p:nvSpPr>
              <p:cNvPr id="15" name="TextBox 10">
                <a:extLst>
                  <a:ext uri="{FF2B5EF4-FFF2-40B4-BE49-F238E27FC236}">
                    <a16:creationId xmlns:a16="http://schemas.microsoft.com/office/drawing/2014/main" id="{C0DF451B-37B9-AA45-9FB4-0E6761A5FE8E}"/>
                  </a:ext>
                </a:extLst>
              </p:cNvPr>
              <p:cNvSpPr txBox="1"/>
              <p:nvPr/>
            </p:nvSpPr>
            <p:spPr>
              <a:xfrm>
                <a:off x="4872453" y="1851669"/>
                <a:ext cx="465455" cy="749808"/>
              </a:xfrm>
              <a:prstGeom prst="rect">
                <a:avLst/>
              </a:prstGeom>
              <a:noFill/>
            </p:spPr>
            <p:txBody>
              <a:bodyPr rtlCol="0" wrap="none">
                <a:spAutoFit/>
              </a:bodyPr>
              <a:lstStyle>
                <a:defPPr>
                  <a:defRPr lang="zh-CN"/>
                </a:defPPr>
                <a:lvl1pPr>
                  <a:defRPr sz="3200">
                    <a:latin charset="-122" panose="020b0503020204020204" pitchFamily="34" typeface="微软雅黑"/>
                    <a:ea charset="-122" panose="020b0503020204020204" pitchFamily="34" typeface="微软雅黑"/>
                    <a:cs charset="-122" pitchFamily="34" typeface="Arial Unicode MS"/>
                  </a:defRPr>
                </a:lvl1pPr>
              </a:lstStyle>
              <a:p>
                <a:pPr>
                  <a:lnSpc>
                    <a:spcPct val="120000"/>
                  </a:lnSpc>
                </a:pPr>
                <a:r>
                  <a:rPr altLang="zh-CN" b="1" lang="en-US" sz="3600">
                    <a:solidFill>
                      <a:srgbClr val="C00000"/>
                    </a:solidFill>
                    <a:effectLst>
                      <a:outerShdw algn="tl" blurRad="38100" dir="2700000" dist="38100">
                        <a:srgbClr val="000000">
                          <a:alpha val="43137"/>
                        </a:srgbClr>
                      </a:outerShdw>
                    </a:effectLst>
                    <a:latin typeface="+mn-lt"/>
                    <a:ea typeface="+mn-ea"/>
                    <a:cs typeface="+mn-ea"/>
                    <a:sym typeface="+mn-lt"/>
                  </a:rPr>
                  <a:t>2</a:t>
                </a:r>
              </a:p>
            </p:txBody>
          </p:sp>
        </p:grpSp>
        <p:grpSp>
          <p:nvGrpSpPr>
            <p:cNvPr id="8" name="组合 7">
              <a:extLst>
                <a:ext uri="{FF2B5EF4-FFF2-40B4-BE49-F238E27FC236}">
                  <a16:creationId xmlns:a16="http://schemas.microsoft.com/office/drawing/2014/main" id="{DE281C5D-DF9E-D145-893C-DD818AA823FB}"/>
                </a:ext>
              </a:extLst>
            </p:cNvPr>
            <p:cNvGrpSpPr/>
            <p:nvPr/>
          </p:nvGrpSpPr>
          <p:grpSpPr>
            <a:xfrm>
              <a:off x="4610032" y="2616239"/>
              <a:ext cx="1063587" cy="1251221"/>
              <a:chOff x="4610032" y="2616239"/>
              <a:chExt cx="1063587" cy="1251221"/>
            </a:xfrm>
            <a:grpFill/>
          </p:grpSpPr>
          <p:sp>
            <p:nvSpPr>
              <p:cNvPr id="12" name="椭圆 44">
                <a:extLst>
                  <a:ext uri="{FF2B5EF4-FFF2-40B4-BE49-F238E27FC236}">
                    <a16:creationId xmlns:a16="http://schemas.microsoft.com/office/drawing/2014/main" id="{7EBB8C0F-EB29-D540-91F4-6F7AD487F78D}"/>
                  </a:ext>
                </a:extLst>
              </p:cNvPr>
              <p:cNvSpPr/>
              <p:nvPr/>
            </p:nvSpPr>
            <p:spPr>
              <a:xfrm>
                <a:off x="4610032" y="2616239"/>
                <a:ext cx="1063587" cy="1251221"/>
              </a:xfrm>
              <a:custGeom>
                <a:rect b="b" l="l" r="r" t="t"/>
                <a:pathLst>
                  <a:path h="1440000" w="1224056">
                    <a:moveTo>
                      <a:pt x="504056" y="0"/>
                    </a:moveTo>
                    <a:cubicBezTo>
                      <a:pt x="901701" y="0"/>
                      <a:pt x="1224056" y="322355"/>
                      <a:pt x="1224056" y="720000"/>
                    </a:cubicBezTo>
                    <a:cubicBezTo>
                      <a:pt x="1224056" y="1117645"/>
                      <a:pt x="901701" y="1440000"/>
                      <a:pt x="504056" y="1440000"/>
                    </a:cubicBezTo>
                    <a:cubicBezTo>
                      <a:pt x="307585" y="1440000"/>
                      <a:pt x="129493" y="1361306"/>
                      <a:pt x="0" y="1233293"/>
                    </a:cubicBezTo>
                    <a:cubicBezTo>
                      <a:pt x="133438" y="1103077"/>
                      <a:pt x="215944" y="921174"/>
                      <a:pt x="215944" y="720000"/>
                    </a:cubicBezTo>
                    <a:cubicBezTo>
                      <a:pt x="215944" y="518827"/>
                      <a:pt x="133438" y="336923"/>
                      <a:pt x="0" y="206708"/>
                    </a:cubicBezTo>
                    <a:cubicBezTo>
                      <a:pt x="129493" y="78694"/>
                      <a:pt x="307585" y="0"/>
                      <a:pt x="504056" y="0"/>
                    </a:cubicBezTo>
                    <a:close/>
                  </a:path>
                </a:pathLst>
              </a:custGeom>
              <a:grpFill/>
              <a:ln>
                <a:noFill/>
              </a:ln>
            </p:spPr>
            <p:style>
              <a:lnRef idx="1">
                <a:schemeClr val="accent6"/>
              </a:lnRef>
              <a:fillRef idx="3">
                <a:schemeClr val="accent6"/>
              </a:fillRef>
              <a:effectRef idx="2">
                <a:schemeClr val="accent6"/>
              </a:effectRef>
              <a:fontRef idx="minor">
                <a:schemeClr val="lt1"/>
              </a:fontRef>
            </p:style>
            <p:txBody>
              <a:bodyPr anchor="ctr" rtlCol="0"/>
              <a:lstStyle/>
              <a:p>
                <a:pPr algn="ctr">
                  <a:lnSpc>
                    <a:spcPct val="120000"/>
                  </a:lnSpc>
                </a:pPr>
                <a:endParaRPr altLang="en-US" lang="zh-CN">
                  <a:solidFill>
                    <a:srgbClr val="7030A0"/>
                  </a:solidFill>
                  <a:cs typeface="+mn-ea"/>
                  <a:sym typeface="+mn-lt"/>
                </a:endParaRPr>
              </a:p>
            </p:txBody>
          </p:sp>
          <p:sp>
            <p:nvSpPr>
              <p:cNvPr id="13" name="TextBox 11">
                <a:extLst>
                  <a:ext uri="{FF2B5EF4-FFF2-40B4-BE49-F238E27FC236}">
                    <a16:creationId xmlns:a16="http://schemas.microsoft.com/office/drawing/2014/main" id="{0B87711B-F9CB-EA44-98BC-6215C5004694}"/>
                  </a:ext>
                </a:extLst>
              </p:cNvPr>
              <p:cNvSpPr txBox="1"/>
              <p:nvPr/>
            </p:nvSpPr>
            <p:spPr>
              <a:xfrm>
                <a:off x="4872453" y="2967794"/>
                <a:ext cx="465455" cy="749808"/>
              </a:xfrm>
              <a:prstGeom prst="rect">
                <a:avLst/>
              </a:prstGeom>
              <a:noFill/>
            </p:spPr>
            <p:txBody>
              <a:bodyPr rtlCol="0" wrap="none">
                <a:spAutoFit/>
              </a:bodyPr>
              <a:lstStyle>
                <a:defPPr>
                  <a:defRPr lang="zh-CN"/>
                </a:defPPr>
                <a:lvl1pPr>
                  <a:defRPr sz="3200">
                    <a:latin charset="-122" panose="020b0503020204020204" pitchFamily="34" typeface="微软雅黑"/>
                    <a:ea charset="-122" panose="020b0503020204020204" pitchFamily="34" typeface="微软雅黑"/>
                    <a:cs charset="-122" pitchFamily="34" typeface="Arial Unicode MS"/>
                  </a:defRPr>
                </a:lvl1pPr>
              </a:lstStyle>
              <a:p>
                <a:pPr>
                  <a:lnSpc>
                    <a:spcPct val="120000"/>
                  </a:lnSpc>
                </a:pPr>
                <a:r>
                  <a:rPr altLang="zh-CN" b="1" lang="en-US" sz="3600">
                    <a:solidFill>
                      <a:srgbClr val="C00000"/>
                    </a:solidFill>
                    <a:effectLst>
                      <a:outerShdw algn="tl" blurRad="38100" dir="2700000" dist="38100">
                        <a:srgbClr val="000000">
                          <a:alpha val="43137"/>
                        </a:srgbClr>
                      </a:outerShdw>
                    </a:effectLst>
                    <a:latin typeface="+mn-lt"/>
                    <a:ea typeface="+mn-ea"/>
                    <a:cs typeface="+mn-ea"/>
                    <a:sym typeface="+mn-lt"/>
                  </a:rPr>
                  <a:t>4</a:t>
                </a:r>
              </a:p>
            </p:txBody>
          </p:sp>
        </p:grpSp>
        <p:grpSp>
          <p:nvGrpSpPr>
            <p:cNvPr id="9" name="组合 8">
              <a:extLst>
                <a:ext uri="{FF2B5EF4-FFF2-40B4-BE49-F238E27FC236}">
                  <a16:creationId xmlns:a16="http://schemas.microsoft.com/office/drawing/2014/main" id="{DB40EA4F-17AF-DE47-B2A0-17F49D08C236}"/>
                </a:ext>
              </a:extLst>
            </p:cNvPr>
            <p:cNvGrpSpPr/>
            <p:nvPr/>
          </p:nvGrpSpPr>
          <p:grpSpPr>
            <a:xfrm>
              <a:off x="3325743" y="2821405"/>
              <a:ext cx="1251222" cy="1063705"/>
              <a:chOff x="3325743" y="2821405"/>
              <a:chExt cx="1251222" cy="1063705"/>
            </a:xfrm>
            <a:grpFill/>
          </p:grpSpPr>
          <p:sp>
            <p:nvSpPr>
              <p:cNvPr id="10" name="椭圆 47">
                <a:extLst>
                  <a:ext uri="{FF2B5EF4-FFF2-40B4-BE49-F238E27FC236}">
                    <a16:creationId xmlns:a16="http://schemas.microsoft.com/office/drawing/2014/main" id="{708F4CE2-4AA3-8F4B-8330-D33D2DB6C9CC}"/>
                  </a:ext>
                </a:extLst>
              </p:cNvPr>
              <p:cNvSpPr/>
              <p:nvPr/>
            </p:nvSpPr>
            <p:spPr>
              <a:xfrm>
                <a:off x="3325743" y="2821405"/>
                <a:ext cx="1251222" cy="1063705"/>
              </a:xfrm>
              <a:custGeom>
                <a:rect b="b" l="l" r="r" t="t"/>
                <a:pathLst>
                  <a:path h="1224192" w="1440000">
                    <a:moveTo>
                      <a:pt x="206820" y="0"/>
                    </a:moveTo>
                    <a:cubicBezTo>
                      <a:pt x="337038" y="133353"/>
                      <a:pt x="518890" y="215807"/>
                      <a:pt x="720000" y="215807"/>
                    </a:cubicBezTo>
                    <a:cubicBezTo>
                      <a:pt x="921110" y="215807"/>
                      <a:pt x="1102962" y="133353"/>
                      <a:pt x="1233180" y="0"/>
                    </a:cubicBezTo>
                    <a:cubicBezTo>
                      <a:pt x="1361255" y="129514"/>
                      <a:pt x="1440000" y="307657"/>
                      <a:pt x="1440000" y="504192"/>
                    </a:cubicBezTo>
                    <a:cubicBezTo>
                      <a:pt x="1440000" y="901837"/>
                      <a:pt x="1117645" y="1224192"/>
                      <a:pt x="720000" y="1224192"/>
                    </a:cubicBezTo>
                    <a:cubicBezTo>
                      <a:pt x="322355" y="1224192"/>
                      <a:pt x="0" y="901837"/>
                      <a:pt x="0" y="504192"/>
                    </a:cubicBezTo>
                    <a:cubicBezTo>
                      <a:pt x="0" y="307657"/>
                      <a:pt x="78745" y="129514"/>
                      <a:pt x="206820" y="0"/>
                    </a:cubicBezTo>
                    <a:close/>
                  </a:path>
                </a:pathLst>
              </a:custGeom>
              <a:grpFill/>
              <a:ln w="9525">
                <a:noFill/>
                <a:round/>
              </a:ln>
              <a:effectLst/>
            </p:spPr>
            <p:txBody>
              <a:bodyPr anchor="t" anchorCtr="0" bIns="45720" compatLnSpc="1" lIns="91440" numCol="1" rIns="91440" tIns="45720" vert="horz" wrap="square"/>
              <a:lstStyle/>
              <a:p>
                <a:pPr>
                  <a:lnSpc>
                    <a:spcPct val="120000"/>
                  </a:lnSpc>
                </a:pPr>
                <a:endParaRPr altLang="en-US" lang="zh-CN">
                  <a:solidFill>
                    <a:srgbClr val="7030A0"/>
                  </a:solidFill>
                  <a:cs typeface="+mn-ea"/>
                  <a:sym typeface="+mn-lt"/>
                </a:endParaRPr>
              </a:p>
            </p:txBody>
          </p:sp>
          <p:sp>
            <p:nvSpPr>
              <p:cNvPr id="11" name="TextBox 12">
                <a:extLst>
                  <a:ext uri="{FF2B5EF4-FFF2-40B4-BE49-F238E27FC236}">
                    <a16:creationId xmlns:a16="http://schemas.microsoft.com/office/drawing/2014/main" id="{ED977A6C-4B44-4543-8BB3-9C3234ED9B57}"/>
                  </a:ext>
                </a:extLst>
              </p:cNvPr>
              <p:cNvSpPr txBox="1"/>
              <p:nvPr/>
            </p:nvSpPr>
            <p:spPr>
              <a:xfrm>
                <a:off x="3756516" y="3016728"/>
                <a:ext cx="465455" cy="749808"/>
              </a:xfrm>
              <a:prstGeom prst="rect">
                <a:avLst/>
              </a:prstGeom>
              <a:noFill/>
            </p:spPr>
            <p:txBody>
              <a:bodyPr rtlCol="0" wrap="none">
                <a:spAutoFit/>
              </a:bodyPr>
              <a:lstStyle>
                <a:defPPr>
                  <a:defRPr lang="zh-CN"/>
                </a:defPPr>
                <a:lvl1pPr>
                  <a:defRPr sz="3200">
                    <a:latin charset="-122" panose="020b0503020204020204" pitchFamily="34" typeface="微软雅黑"/>
                    <a:ea charset="-122" panose="020b0503020204020204" pitchFamily="34" typeface="微软雅黑"/>
                    <a:cs charset="-122" pitchFamily="34" typeface="Arial Unicode MS"/>
                  </a:defRPr>
                </a:lvl1pPr>
              </a:lstStyle>
              <a:p>
                <a:pPr>
                  <a:lnSpc>
                    <a:spcPct val="120000"/>
                  </a:lnSpc>
                </a:pPr>
                <a:r>
                  <a:rPr altLang="zh-CN" b="1" lang="en-US" sz="3600">
                    <a:solidFill>
                      <a:srgbClr val="C00000"/>
                    </a:solidFill>
                    <a:effectLst>
                      <a:outerShdw algn="tl" blurRad="38100" dir="2700000" dist="38100">
                        <a:srgbClr val="000000">
                          <a:alpha val="43137"/>
                        </a:srgbClr>
                      </a:outerShdw>
                    </a:effectLst>
                    <a:latin typeface="+mn-lt"/>
                    <a:ea typeface="+mn-ea"/>
                    <a:cs typeface="+mn-ea"/>
                    <a:sym typeface="+mn-lt"/>
                  </a:rPr>
                  <a:t>3</a:t>
                </a:r>
              </a:p>
            </p:txBody>
          </p:sp>
        </p:grpSp>
      </p:grpSp>
      <p:grpSp>
        <p:nvGrpSpPr>
          <p:cNvPr id="18" name="组合 17">
            <a:extLst>
              <a:ext uri="{FF2B5EF4-FFF2-40B4-BE49-F238E27FC236}">
                <a16:creationId xmlns:a16="http://schemas.microsoft.com/office/drawing/2014/main" id="{A3850664-5887-114F-B77E-2ADD0F64D00B}"/>
              </a:ext>
            </a:extLst>
          </p:cNvPr>
          <p:cNvGrpSpPr/>
          <p:nvPr/>
        </p:nvGrpSpPr>
        <p:grpSpPr>
          <a:xfrm>
            <a:off x="7327888" y="2798801"/>
            <a:ext cx="2664296" cy="2448272"/>
            <a:chOff x="5867833" y="1461587"/>
            <a:chExt cx="2664296" cy="2448272"/>
          </a:xfrm>
        </p:grpSpPr>
        <p:cxnSp>
          <p:nvCxnSpPr>
            <p:cNvPr id="19" name="直接连接符 17">
              <a:extLst>
                <a:ext uri="{FF2B5EF4-FFF2-40B4-BE49-F238E27FC236}">
                  <a16:creationId xmlns:a16="http://schemas.microsoft.com/office/drawing/2014/main" id="{2EF4D193-E156-EC4D-A364-DEA136D972BC}"/>
                </a:ext>
              </a:extLst>
            </p:cNvPr>
            <p:cNvCxnSpPr/>
            <p:nvPr/>
          </p:nvCxnSpPr>
          <p:spPr>
            <a:xfrm flipH="1">
              <a:off x="5867833" y="2793735"/>
              <a:ext cx="0" cy="1116124"/>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cxnSp>
          <p:nvCxnSpPr>
            <p:cNvPr id="20" name="直接连接符 18">
              <a:extLst>
                <a:ext uri="{FF2B5EF4-FFF2-40B4-BE49-F238E27FC236}">
                  <a16:creationId xmlns:a16="http://schemas.microsoft.com/office/drawing/2014/main" id="{24479E8A-AF51-2745-AE47-6096E043AEDD}"/>
                </a:ext>
              </a:extLst>
            </p:cNvPr>
            <p:cNvCxnSpPr/>
            <p:nvPr/>
          </p:nvCxnSpPr>
          <p:spPr>
            <a:xfrm flipH="1">
              <a:off x="5867833" y="1461587"/>
              <a:ext cx="0" cy="1116124"/>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cxnSp>
          <p:nvCxnSpPr>
            <p:cNvPr id="21" name="直接连接符 21">
              <a:extLst>
                <a:ext uri="{FF2B5EF4-FFF2-40B4-BE49-F238E27FC236}">
                  <a16:creationId xmlns:a16="http://schemas.microsoft.com/office/drawing/2014/main" id="{AEC18992-99C3-0F41-BC85-DAD5D8921F32}"/>
                </a:ext>
              </a:extLst>
            </p:cNvPr>
            <p:cNvCxnSpPr/>
            <p:nvPr/>
          </p:nvCxnSpPr>
          <p:spPr>
            <a:xfrm>
              <a:off x="5903837" y="2685723"/>
              <a:ext cx="2628292" cy="0"/>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grpSp>
      <p:grpSp>
        <p:nvGrpSpPr>
          <p:cNvPr id="22" name="组合 21">
            <a:extLst>
              <a:ext uri="{FF2B5EF4-FFF2-40B4-BE49-F238E27FC236}">
                <a16:creationId xmlns:a16="http://schemas.microsoft.com/office/drawing/2014/main" id="{D8F61382-E5EC-064D-B535-5CABC35A5AE2}"/>
              </a:ext>
            </a:extLst>
          </p:cNvPr>
          <p:cNvGrpSpPr/>
          <p:nvPr/>
        </p:nvGrpSpPr>
        <p:grpSpPr>
          <a:xfrm>
            <a:off x="2034928" y="2853528"/>
            <a:ext cx="2628664" cy="2429549"/>
            <a:chOff x="574873" y="1516314"/>
            <a:chExt cx="2628664" cy="2429549"/>
          </a:xfrm>
        </p:grpSpPr>
        <p:cxnSp>
          <p:nvCxnSpPr>
            <p:cNvPr id="23" name="直接连接符 15">
              <a:extLst>
                <a:ext uri="{FF2B5EF4-FFF2-40B4-BE49-F238E27FC236}">
                  <a16:creationId xmlns:a16="http://schemas.microsoft.com/office/drawing/2014/main" id="{D1E6C3AA-1E9E-D440-8116-85650D8FFC0B}"/>
                </a:ext>
              </a:extLst>
            </p:cNvPr>
            <p:cNvCxnSpPr/>
            <p:nvPr/>
          </p:nvCxnSpPr>
          <p:spPr>
            <a:xfrm flipH="1">
              <a:off x="3203537" y="1516314"/>
              <a:ext cx="0" cy="1080120"/>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cxnSp>
          <p:nvCxnSpPr>
            <p:cNvPr id="24" name="直接连接符 16">
              <a:extLst>
                <a:ext uri="{FF2B5EF4-FFF2-40B4-BE49-F238E27FC236}">
                  <a16:creationId xmlns:a16="http://schemas.microsoft.com/office/drawing/2014/main" id="{2BB54CFD-D08B-F949-B36A-B778400A857E}"/>
                </a:ext>
              </a:extLst>
            </p:cNvPr>
            <p:cNvCxnSpPr/>
            <p:nvPr/>
          </p:nvCxnSpPr>
          <p:spPr>
            <a:xfrm flipH="1">
              <a:off x="3203537" y="2829739"/>
              <a:ext cx="0" cy="1116124"/>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cxnSp>
          <p:nvCxnSpPr>
            <p:cNvPr id="25" name="直接连接符 22">
              <a:extLst>
                <a:ext uri="{FF2B5EF4-FFF2-40B4-BE49-F238E27FC236}">
                  <a16:creationId xmlns:a16="http://schemas.microsoft.com/office/drawing/2014/main" id="{BDA2E6D5-CC85-814E-972D-5DAAB4C27BB5}"/>
                </a:ext>
              </a:extLst>
            </p:cNvPr>
            <p:cNvCxnSpPr/>
            <p:nvPr/>
          </p:nvCxnSpPr>
          <p:spPr>
            <a:xfrm flipH="1">
              <a:off x="574873" y="2704955"/>
              <a:ext cx="2556656" cy="0"/>
            </a:xfrm>
            <a:prstGeom prst="line">
              <a:avLst/>
            </a:prstGeom>
            <a:ln>
              <a:solidFill>
                <a:srgbClr val="FEF6C6"/>
              </a:solidFill>
              <a:prstDash val="sysDash"/>
            </a:ln>
          </p:spPr>
          <p:style>
            <a:lnRef idx="1">
              <a:schemeClr val="accent6"/>
            </a:lnRef>
            <a:fillRef idx="0">
              <a:schemeClr val="accent6"/>
            </a:fillRef>
            <a:effectRef idx="0">
              <a:schemeClr val="accent6"/>
            </a:effectRef>
            <a:fontRef idx="minor">
              <a:schemeClr val="tx1"/>
            </a:fontRef>
          </p:style>
        </p:cxnSp>
      </p:grpSp>
      <p:sp>
        <p:nvSpPr>
          <p:cNvPr id="26" name="文本框 25">
            <a:extLst>
              <a:ext uri="{FF2B5EF4-FFF2-40B4-BE49-F238E27FC236}">
                <a16:creationId xmlns:a16="http://schemas.microsoft.com/office/drawing/2014/main" id="{9BCC5ED7-4B8C-E54A-973C-618C083C17D2}"/>
              </a:ext>
            </a:extLst>
          </p:cNvPr>
          <p:cNvSpPr txBox="1"/>
          <p:nvPr/>
        </p:nvSpPr>
        <p:spPr>
          <a:xfrm>
            <a:off x="409725" y="1516930"/>
            <a:ext cx="4196537" cy="2286000"/>
          </a:xfrm>
          <a:prstGeom prst="rect">
            <a:avLst/>
          </a:prstGeom>
          <a:noFill/>
        </p:spPr>
        <p:txBody>
          <a:bodyPr rtlCol="0" wrap="square">
            <a:spAutoFit/>
          </a:bodyPr>
          <a:lstStyle/>
          <a:p>
            <a:pPr>
              <a:lnSpc>
                <a:spcPct val="150000"/>
              </a:lnSpc>
            </a:pPr>
            <a:r>
              <a:rPr altLang="zh-CN" kumimoji="1" lang="en-US" sz="1600">
                <a:gradFill>
                  <a:gsLst>
                    <a:gs pos="0">
                      <a:srgbClr val="F9E96A"/>
                    </a:gs>
                    <a:gs pos="100000">
                      <a:srgbClr val="FEF6C6"/>
                    </a:gs>
                  </a:gsLst>
                  <a:lin ang="16200000" scaled="1"/>
                </a:gradFill>
                <a:cs typeface="+mn-ea"/>
                <a:sym typeface="+mn-lt"/>
              </a:rPr>
              <a:t>(五)政审、审计和审核类材料。主要有政治历史情况审查,领导干部经济责任审计和自然资源资产离任审计的审计结果及整改情况、履行干部选拔任用工作职责离任检查结果及说明,证明,干部基本信息审核认定干部人事档案任前审核登记表,廉洁从业结论性评价等材料。</a:t>
            </a:r>
          </a:p>
        </p:txBody>
      </p:sp>
      <p:sp>
        <p:nvSpPr>
          <p:cNvPr id="27" name="文本框 26">
            <a:extLst>
              <a:ext uri="{FF2B5EF4-FFF2-40B4-BE49-F238E27FC236}">
                <a16:creationId xmlns:a16="http://schemas.microsoft.com/office/drawing/2014/main" id="{EB2D70FA-4C50-E84F-8B8B-CB7D85776507}"/>
              </a:ext>
            </a:extLst>
          </p:cNvPr>
          <p:cNvSpPr txBox="1"/>
          <p:nvPr/>
        </p:nvSpPr>
        <p:spPr>
          <a:xfrm>
            <a:off x="7516825" y="1558178"/>
            <a:ext cx="4196537" cy="2286000"/>
          </a:xfrm>
          <a:prstGeom prst="rect">
            <a:avLst/>
          </a:prstGeom>
          <a:noFill/>
        </p:spPr>
        <p:txBody>
          <a:bodyPr rtlCol="0" wrap="square">
            <a:spAutoFit/>
          </a:bodyPr>
          <a:lstStyle/>
          <a:p>
            <a:pPr>
              <a:lnSpc>
                <a:spcPct val="150000"/>
              </a:lnSpc>
            </a:pPr>
            <a:r>
              <a:rPr altLang="zh-CN" kumimoji="1" lang="en-US" sz="1600">
                <a:gradFill>
                  <a:gsLst>
                    <a:gs pos="0">
                      <a:srgbClr val="F9E96A"/>
                    </a:gs>
                    <a:gs pos="100000">
                      <a:srgbClr val="FEF6C6"/>
                    </a:gs>
                  </a:gsLst>
                  <a:lin ang="16200000" scaled="1"/>
                </a:gradFill>
                <a:cs typeface="+mn-ea"/>
                <a:sym typeface="+mn-lt"/>
              </a:rPr>
              <a:t>(六)党团类材料。主要有《中国共产党入党志愿书》、入党申请书转正申请书培养教育考察,党员登记表,停止党籍、恢复党籍,退党脱党，保留组织关系、恢复组织生活，《中国共产主义青年团入团志愿书》、入团申请书，加入或者退出民主党派等材料。</a:t>
            </a:r>
          </a:p>
        </p:txBody>
      </p:sp>
      <p:sp>
        <p:nvSpPr>
          <p:cNvPr id="28" name="文本框 27">
            <a:extLst>
              <a:ext uri="{FF2B5EF4-FFF2-40B4-BE49-F238E27FC236}">
                <a16:creationId xmlns:a16="http://schemas.microsoft.com/office/drawing/2014/main" id="{F08A6971-8866-3242-8A03-C3DB539CB8B4}"/>
              </a:ext>
            </a:extLst>
          </p:cNvPr>
          <p:cNvSpPr txBox="1"/>
          <p:nvPr/>
        </p:nvSpPr>
        <p:spPr>
          <a:xfrm>
            <a:off x="409725" y="4214199"/>
            <a:ext cx="4196537" cy="2286000"/>
          </a:xfrm>
          <a:prstGeom prst="rect">
            <a:avLst/>
          </a:prstGeom>
          <a:noFill/>
        </p:spPr>
        <p:txBody>
          <a:bodyPr rtlCol="0" wrap="square">
            <a:spAutoFit/>
          </a:bodyPr>
          <a:lstStyle/>
          <a:p>
            <a:pPr>
              <a:lnSpc>
                <a:spcPct val="150000"/>
              </a:lnSpc>
            </a:pPr>
            <a:r>
              <a:rPr altLang="zh-CN" kumimoji="1" lang="en-US" sz="1600">
                <a:gradFill>
                  <a:gsLst>
                    <a:gs pos="0">
                      <a:srgbClr val="F9E96A"/>
                    </a:gs>
                    <a:gs pos="100000">
                      <a:srgbClr val="FEF6C6"/>
                    </a:gs>
                  </a:gsLst>
                  <a:lin ang="16200000" scaled="1"/>
                </a:gradFill>
                <a:cs typeface="+mn-ea"/>
                <a:sym typeface="+mn-lt"/>
              </a:rPr>
              <a:t>(七违规违纪违法处理处分类材料。主要有党纪政务处分,组织处理,法院刑事判决书、裁定书,公安机关有关行政处理决定,有关行业监管部]对干部有失诚信、违反法律和行政法规等行为形成的记录,人民法院认定的被执行人失信信息等材料。</a:t>
            </a:r>
          </a:p>
        </p:txBody>
      </p:sp>
      <p:sp>
        <p:nvSpPr>
          <p:cNvPr id="29" name="文本框 28">
            <a:extLst>
              <a:ext uri="{FF2B5EF4-FFF2-40B4-BE49-F238E27FC236}">
                <a16:creationId xmlns:a16="http://schemas.microsoft.com/office/drawing/2014/main" id="{85194E6A-EAD2-CA4F-91D2-3691A44B684C}"/>
              </a:ext>
            </a:extLst>
          </p:cNvPr>
          <p:cNvSpPr txBox="1"/>
          <p:nvPr/>
        </p:nvSpPr>
        <p:spPr>
          <a:xfrm>
            <a:off x="7516825" y="4255447"/>
            <a:ext cx="4196537" cy="2286000"/>
          </a:xfrm>
          <a:prstGeom prst="rect">
            <a:avLst/>
          </a:prstGeom>
          <a:noFill/>
        </p:spPr>
        <p:txBody>
          <a:bodyPr rtlCol="0" wrap="square">
            <a:spAutoFit/>
          </a:bodyPr>
          <a:lstStyle/>
          <a:p>
            <a:pPr>
              <a:lnSpc>
                <a:spcPct val="150000"/>
              </a:lnSpc>
            </a:pPr>
            <a:r>
              <a:rPr altLang="zh-CN" kumimoji="1" lang="en-US" sz="1600">
                <a:gradFill>
                  <a:gsLst>
                    <a:gs pos="0">
                      <a:srgbClr val="F9E96A"/>
                    </a:gs>
                    <a:gs pos="100000">
                      <a:srgbClr val="FEF6C6"/>
                    </a:gs>
                  </a:gsLst>
                  <a:lin ang="16200000" scaled="1"/>
                </a:gradFill>
                <a:cs typeface="+mn-ea"/>
                <a:sym typeface="+mn-lt"/>
              </a:rPr>
              <a:t>( 十)其他可供组织参考的材料。主要有毕业生就业报到证、派遣证，工作调动介绍信,国(境)外永久居留资格、长期居留许可等证件有关内容的复印件和体检表等材料。干部人事档案材料具体内容和分类标准由中央组织部确定。</a:t>
            </a:r>
          </a:p>
        </p:txBody>
      </p:sp>
    </p:spTree>
    <p:extLst>
      <p:ext uri="{BB962C8B-B14F-4D97-AF65-F5344CB8AC3E}">
        <p14:creationId val="2595803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35"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anim calcmode="lin" valueType="num">
                                      <p:cBhvr>
                                        <p:cTn dur="500" fill="hold" id="13"/>
                                        <p:tgtEl>
                                          <p:spTgt spid="5"/>
                                        </p:tgtEl>
                                        <p:attrNameLst>
                                          <p:attrName>style.rotation</p:attrName>
                                        </p:attrNameLst>
                                      </p:cBhvr>
                                      <p:tavLst>
                                        <p:tav tm="0">
                                          <p:val>
                                            <p:fltVal val="720"/>
                                          </p:val>
                                        </p:tav>
                                        <p:tav tm="100000">
                                          <p:val>
                                            <p:fltVal val="0"/>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ppt_w</p:attrName>
                                        </p:attrNameLst>
                                      </p:cBhvr>
                                      <p:tavLst>
                                        <p:tav tm="0">
                                          <p:val>
                                            <p:fltVal val="0"/>
                                          </p:val>
                                        </p:tav>
                                        <p:tav tm="100000">
                                          <p:val>
                                            <p:strVal val="#ppt_w"/>
                                          </p:val>
                                        </p:tav>
                                      </p:tavLst>
                                    </p:anim>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1" presetSubtype="0">
                                  <p:stCondLst>
                                    <p:cond delay="0"/>
                                  </p:stCondLst>
                                  <p:iterate type="lt">
                                    <p:tmPct val="10000"/>
                                  </p:iterate>
                                  <p:childTnLst>
                                    <p:set>
                                      <p:cBhvr>
                                        <p:cTn dur="1" fill="hold" id="27">
                                          <p:stCondLst>
                                            <p:cond delay="0"/>
                                          </p:stCondLst>
                                        </p:cTn>
                                        <p:tgtEl>
                                          <p:spTgt spid="26"/>
                                        </p:tgtEl>
                                        <p:attrNameLst>
                                          <p:attrName>style.visibility</p:attrName>
                                        </p:attrNameLst>
                                      </p:cBhvr>
                                      <p:to>
                                        <p:strVal val="visible"/>
                                      </p:to>
                                    </p:set>
                                    <p:anim calcmode="lin" valueType="num">
                                      <p:cBhvr>
                                        <p:cTn dur="500" fill="hold" id="28"/>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26"/>
                                        </p:tgtEl>
                                        <p:attrNameLst>
                                          <p:attrName>ppt_y</p:attrName>
                                        </p:attrNameLst>
                                      </p:cBhvr>
                                      <p:tavLst>
                                        <p:tav tm="0">
                                          <p:val>
                                            <p:strVal val="#ppt_y"/>
                                          </p:val>
                                        </p:tav>
                                        <p:tav tm="100000">
                                          <p:val>
                                            <p:strVal val="#ppt_y"/>
                                          </p:val>
                                        </p:tav>
                                      </p:tavLst>
                                    </p:anim>
                                    <p:anim calcmode="lin" valueType="num">
                                      <p:cBhvr>
                                        <p:cTn dur="500" fill="hold" id="30"/>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26"/>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41" presetSubtype="0">
                                  <p:stCondLst>
                                    <p:cond delay="0"/>
                                  </p:stCondLst>
                                  <p:iterate type="lt">
                                    <p:tmPct val="10000"/>
                                  </p:iterate>
                                  <p:childTnLst>
                                    <p:set>
                                      <p:cBhvr>
                                        <p:cTn dur="1" fill="hold" id="36">
                                          <p:stCondLst>
                                            <p:cond delay="0"/>
                                          </p:stCondLst>
                                        </p:cTn>
                                        <p:tgtEl>
                                          <p:spTgt spid="27"/>
                                        </p:tgtEl>
                                        <p:attrNameLst>
                                          <p:attrName>style.visibility</p:attrName>
                                        </p:attrNameLst>
                                      </p:cBhvr>
                                      <p:to>
                                        <p:strVal val="visible"/>
                                      </p:to>
                                    </p:set>
                                    <p:anim calcmode="lin" valueType="num">
                                      <p:cBhvr>
                                        <p:cTn dur="500" fill="hold" id="37"/>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27"/>
                                        </p:tgtEl>
                                        <p:attrNameLst>
                                          <p:attrName>ppt_y</p:attrName>
                                        </p:attrNameLst>
                                      </p:cBhvr>
                                      <p:tavLst>
                                        <p:tav tm="0">
                                          <p:val>
                                            <p:strVal val="#ppt_y"/>
                                          </p:val>
                                        </p:tav>
                                        <p:tav tm="100000">
                                          <p:val>
                                            <p:strVal val="#ppt_y"/>
                                          </p:val>
                                        </p:tav>
                                      </p:tavLst>
                                    </p:anim>
                                    <p:anim calcmode="lin" valueType="num">
                                      <p:cBhvr>
                                        <p:cTn dur="500" fill="hold" id="39"/>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2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27"/>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41" presetSubtype="0">
                                  <p:stCondLst>
                                    <p:cond delay="0"/>
                                  </p:stCondLst>
                                  <p:iterate type="lt">
                                    <p:tmPct val="10000"/>
                                  </p:iterate>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28"/>
                                        </p:tgtEl>
                                        <p:attrNameLst>
                                          <p:attrName>ppt_y</p:attrName>
                                        </p:attrNameLst>
                                      </p:cBhvr>
                                      <p:tavLst>
                                        <p:tav tm="0">
                                          <p:val>
                                            <p:strVal val="#ppt_y"/>
                                          </p:val>
                                        </p:tav>
                                        <p:tav tm="100000">
                                          <p:val>
                                            <p:strVal val="#ppt_y"/>
                                          </p:val>
                                        </p:tav>
                                      </p:tavLst>
                                    </p:anim>
                                    <p:anim calcmode="lin" valueType="num">
                                      <p:cBhvr>
                                        <p:cTn dur="500" fill="hold" id="48"/>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28"/>
                                        </p:tgtEl>
                                      </p:cBhvr>
                                    </p:animEffect>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41" presetSubtype="0">
                                  <p:stCondLst>
                                    <p:cond delay="0"/>
                                  </p:stCondLst>
                                  <p:iterate type="lt">
                                    <p:tmPct val="10000"/>
                                  </p:iterate>
                                  <p:childTnLst>
                                    <p:set>
                                      <p:cBhvr>
                                        <p:cTn dur="1" fill="hold" id="54">
                                          <p:stCondLst>
                                            <p:cond delay="0"/>
                                          </p:stCondLst>
                                        </p:cTn>
                                        <p:tgtEl>
                                          <p:spTgt spid="29"/>
                                        </p:tgtEl>
                                        <p:attrNameLst>
                                          <p:attrName>style.visibility</p:attrName>
                                        </p:attrNameLst>
                                      </p:cBhvr>
                                      <p:to>
                                        <p:strVal val="visible"/>
                                      </p:to>
                                    </p:set>
                                    <p:anim calcmode="lin" valueType="num">
                                      <p:cBhvr>
                                        <p:cTn dur="500" fill="hold" id="55"/>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6"/>
                                        <p:tgtEl>
                                          <p:spTgt spid="29"/>
                                        </p:tgtEl>
                                        <p:attrNameLst>
                                          <p:attrName>ppt_y</p:attrName>
                                        </p:attrNameLst>
                                      </p:cBhvr>
                                      <p:tavLst>
                                        <p:tav tm="0">
                                          <p:val>
                                            <p:strVal val="#ppt_y"/>
                                          </p:val>
                                        </p:tav>
                                        <p:tav tm="100000">
                                          <p:val>
                                            <p:strVal val="#ppt_y"/>
                                          </p:val>
                                        </p:tav>
                                      </p:tavLst>
                                    </p:anim>
                                    <p:anim calcmode="lin" valueType="num">
                                      <p:cBhvr>
                                        <p:cTn dur="500" fill="hold" id="57"/>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8"/>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9" tmFilter="0,0; .5, 1; 1, 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6"/>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AF7409CD-465A-FF47-92EC-F8B34EE4C3A6}"/>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内容和分类——</a:t>
            </a:r>
          </a:p>
        </p:txBody>
      </p:sp>
      <p:sp>
        <p:nvSpPr>
          <p:cNvPr id="5" name="矩形 4">
            <a:extLst>
              <a:ext uri="{FF2B5EF4-FFF2-40B4-BE49-F238E27FC236}">
                <a16:creationId xmlns:a16="http://schemas.microsoft.com/office/drawing/2014/main" id="{52D5AA4F-946B-9E49-9390-34E1705DD36A}"/>
              </a:ext>
            </a:extLst>
          </p:cNvPr>
          <p:cNvSpPr/>
          <p:nvPr/>
        </p:nvSpPr>
        <p:spPr>
          <a:xfrm>
            <a:off x="0" y="1897232"/>
            <a:ext cx="12192000" cy="3291891"/>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pic>
        <p:nvPicPr>
          <p:cNvPr id="6" name="PA_图片 13">
            <a:extLst>
              <a:ext uri="{FF2B5EF4-FFF2-40B4-BE49-F238E27FC236}">
                <a16:creationId xmlns:a16="http://schemas.microsoft.com/office/drawing/2014/main" id="{B45013EB-E980-6D4A-A1EF-3F8F2335FEF1}"/>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409725" y="1440032"/>
            <a:ext cx="5068730" cy="2851161"/>
          </a:xfrm>
          <a:prstGeom prst="rect">
            <a:avLst/>
          </a:prstGeom>
          <a:ln>
            <a:noFill/>
          </a:ln>
          <a:effectLst>
            <a:outerShdw algn="l" blurRad="50800" dir="12600000" dist="88900" rotWithShape="0">
              <a:srgbClr val="FFC000">
                <a:alpha val="40000"/>
              </a:srgbClr>
            </a:outerShdw>
          </a:effectLst>
        </p:spPr>
      </p:pic>
      <p:sp>
        <p:nvSpPr>
          <p:cNvPr id="3" name="文本框 2">
            <a:extLst>
              <a:ext uri="{FF2B5EF4-FFF2-40B4-BE49-F238E27FC236}">
                <a16:creationId xmlns:a16="http://schemas.microsoft.com/office/drawing/2014/main" id="{14195B7B-0D51-2442-8EF6-5F1BD0CE1DFC}"/>
              </a:ext>
            </a:extLst>
          </p:cNvPr>
          <p:cNvSpPr txBox="1"/>
          <p:nvPr/>
        </p:nvSpPr>
        <p:spPr>
          <a:xfrm>
            <a:off x="5790535" y="2337958"/>
            <a:ext cx="5735066" cy="2651760"/>
          </a:xfrm>
          <a:prstGeom prst="rect">
            <a:avLst/>
          </a:prstGeom>
          <a:noFill/>
        </p:spPr>
        <p:txBody>
          <a:bodyPr rtlCol="0" wrap="square">
            <a:spAutoFit/>
          </a:bodyPr>
          <a:lstStyle/>
          <a:p>
            <a:pPr>
              <a:lnSpc>
                <a:spcPct val="150000"/>
              </a:lnSpc>
            </a:pPr>
            <a:r>
              <a:rPr altLang="en-US" kumimoji="1" lang="zh-CN" sz="1600">
                <a:solidFill>
                  <a:srgbClr val="C00000"/>
                </a:solidFill>
                <a:cs typeface="+mn-ea"/>
                <a:sym typeface="+mn-lt"/>
              </a:rPr>
              <a:t>各级党政机关、国有企事业单位和其他组织及个人应当按照各自职责,共同做好干部人事档案内容建设。中央组织部会同有关部门]统-明确归档材料的内容填写、 格式规范等要求。各级党政机关、国有企事业单位和其他组织应当按照要求制发材料。干部本人和材料形成部门必须如实、规范填写材料。材料形成部门应当按照相关规定审核材料,在材料形成后1个月内主动向相应的干部人事档案工作机构移</a:t>
            </a:r>
          </a:p>
        </p:txBody>
      </p:sp>
    </p:spTree>
    <p:extLst>
      <p:ext uri="{BB962C8B-B14F-4D97-AF65-F5344CB8AC3E}">
        <p14:creationId val="12998098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par>
                                <p:cTn fill="hold" grpId="0" id="12" nodeType="withEffect" presetClass="entr" presetID="2" presetSubtype="4">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ppt_x"/>
                                          </p:val>
                                        </p:tav>
                                        <p:tav tm="100000">
                                          <p:val>
                                            <p:strVal val="#ppt_x"/>
                                          </p:val>
                                        </p:tav>
                                      </p:tavLst>
                                    </p:anim>
                                    <p:anim calcmode="lin" valueType="num">
                                      <p:cBhvr additive="base">
                                        <p:cTn dur="500" fill="hold" id="15"/>
                                        <p:tgtEl>
                                          <p:spTgt spid="4"/>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5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33058116-6DCA-CB46-8ACD-BE28E143BFFC}"/>
              </a:ext>
            </a:extLst>
          </p:cNvPr>
          <p:cNvGrpSpPr/>
          <p:nvPr/>
        </p:nvGrpSpPr>
        <p:grpSpPr>
          <a:xfrm>
            <a:off x="928108" y="2913658"/>
            <a:ext cx="4733607" cy="743150"/>
            <a:chOff x="4911170" y="4971039"/>
            <a:chExt cx="4733607" cy="743150"/>
          </a:xfrm>
        </p:grpSpPr>
        <p:sp>
          <p:nvSpPr>
            <p:cNvPr id="4" name="圆角矩形 3">
              <a:extLst>
                <a:ext uri="{FF2B5EF4-FFF2-40B4-BE49-F238E27FC236}">
                  <a16:creationId xmlns:a16="http://schemas.microsoft.com/office/drawing/2014/main" id="{43908B48-0633-5C45-A87E-6B7EFDFD18DB}"/>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5" name="文本框 4">
              <a:extLst>
                <a:ext uri="{FF2B5EF4-FFF2-40B4-BE49-F238E27FC236}">
                  <a16:creationId xmlns:a16="http://schemas.microsoft.com/office/drawing/2014/main" id="{0267B223-C248-E949-A381-C05BFCBD0931}"/>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第四章 内容管理</a:t>
              </a:r>
            </a:p>
          </p:txBody>
        </p:sp>
      </p:grpSp>
      <p:sp>
        <p:nvSpPr>
          <p:cNvPr id="6" name="文本框 5">
            <a:extLst>
              <a:ext uri="{FF2B5EF4-FFF2-40B4-BE49-F238E27FC236}">
                <a16:creationId xmlns:a16="http://schemas.microsoft.com/office/drawing/2014/main" id="{BAD994DE-6772-A24D-B47A-9D2D7D9E11E9}"/>
              </a:ext>
            </a:extLst>
          </p:cNvPr>
          <p:cNvSpPr txBox="1"/>
          <p:nvPr/>
        </p:nvSpPr>
        <p:spPr>
          <a:xfrm>
            <a:off x="852027"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7" name="图片 6">
            <a:extLst>
              <a:ext uri="{FF2B5EF4-FFF2-40B4-BE49-F238E27FC236}">
                <a16:creationId xmlns:a16="http://schemas.microsoft.com/office/drawing/2014/main" id="{C529FE39-6526-7447-A781-A3FE7C62E7DC}"/>
              </a:ext>
            </a:extLst>
          </p:cNvPr>
          <p:cNvPicPr>
            <a:picLocks noChangeAspect="1"/>
          </p:cNvPicPr>
          <p:nvPr/>
        </p:nvPicPr>
        <p:blipFill>
          <a:blip r:embed="rId2">
            <a:extLst>
              <a:ext uri="{28A0092B-C50C-407E-A947-70E740481C1C}">
                <a14:useLocalDpi/>
              </a:ext>
            </a:extLst>
          </a:blip>
          <a:stretch>
            <a:fillRect/>
          </a:stretch>
        </p:blipFill>
        <p:spPr>
          <a:xfrm>
            <a:off x="1766427" y="1006141"/>
            <a:ext cx="2927689" cy="1664966"/>
          </a:xfrm>
          <a:prstGeom prst="rect">
            <a:avLst/>
          </a:prstGeom>
        </p:spPr>
      </p:pic>
      <p:pic>
        <p:nvPicPr>
          <p:cNvPr id="8" name="图片 7">
            <a:extLst>
              <a:ext uri="{FF2B5EF4-FFF2-40B4-BE49-F238E27FC236}">
                <a16:creationId xmlns:a16="http://schemas.microsoft.com/office/drawing/2014/main" id="{4A3A3EE2-679A-AD48-9B67-A8B316B1BA32}"/>
              </a:ext>
            </a:extLst>
          </p:cNvPr>
          <p:cNvPicPr>
            <a:picLocks noChangeAspect="1"/>
          </p:cNvPicPr>
          <p:nvPr/>
        </p:nvPicPr>
        <p:blipFill>
          <a:blip r:embed="rId3">
            <a:extLst>
              <a:ext uri="{28A0092B-C50C-407E-A947-70E740481C1C}">
                <a14:useLocalDpi/>
              </a:ext>
            </a:extLst>
          </a:blip>
          <a:stretch>
            <a:fillRect/>
          </a:stretch>
        </p:blipFill>
        <p:spPr>
          <a:xfrm>
            <a:off x="5661715" y="117843"/>
            <a:ext cx="9368180" cy="6858000"/>
          </a:xfrm>
          <a:prstGeom prst="rect">
            <a:avLst/>
          </a:prstGeom>
        </p:spPr>
      </p:pic>
    </p:spTree>
    <p:extLst>
      <p:ext uri="{BB962C8B-B14F-4D97-AF65-F5344CB8AC3E}">
        <p14:creationId val="13586131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0DBDC09F-6F34-2042-8BC9-12D4B5BA770E}"/>
              </a:ext>
            </a:extLst>
          </p:cNvPr>
          <p:cNvSpPr txBox="1"/>
          <p:nvPr/>
        </p:nvSpPr>
        <p:spPr>
          <a:xfrm>
            <a:off x="1691790" y="1256801"/>
            <a:ext cx="9833811" cy="155448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干部人事档案日常管理主要包括档案建立、接收、保管、转递、信息化、统计和保密,档案材料的收集、鉴别、</a:t>
            </a:r>
          </a:p>
          <a:p>
            <a:pPr>
              <a:lnSpc>
                <a:spcPct val="200000"/>
              </a:lnSpc>
            </a:pPr>
            <a:r>
              <a:rPr altLang="en-US" kumimoji="1" lang="zh-CN" sz="1600">
                <a:gradFill>
                  <a:gsLst>
                    <a:gs pos="0">
                      <a:srgbClr val="F9E96A"/>
                    </a:gs>
                    <a:gs pos="100000">
                      <a:srgbClr val="FEF6C6"/>
                    </a:gs>
                  </a:gsLst>
                  <a:lin ang="16200000" scaled="1"/>
                </a:gradFill>
                <a:cs typeface="+mn-ea"/>
                <a:sym typeface="+mn-lt"/>
              </a:rPr>
              <a:t>整理和归档等。日常管理工作中,组织人事部门及其干部人事档案工作机构应当执行国家档案管理的有关法律法规,接受同级档安行政管理部门的业条监督和指</a:t>
            </a:r>
          </a:p>
        </p:txBody>
      </p:sp>
      <p:sp>
        <p:nvSpPr>
          <p:cNvPr id="4" name="文本框 3">
            <a:extLst>
              <a:ext uri="{FF2B5EF4-FFF2-40B4-BE49-F238E27FC236}">
                <a16:creationId xmlns:a16="http://schemas.microsoft.com/office/drawing/2014/main" id="{948B1A87-E88C-BB4B-8BB4-AFB7A242C79E}"/>
              </a:ext>
            </a:extLst>
          </p:cNvPr>
          <p:cNvSpPr txBox="1"/>
          <p:nvPr/>
        </p:nvSpPr>
        <p:spPr>
          <a:xfrm>
            <a:off x="1691789" y="3012613"/>
            <a:ext cx="9833811" cy="350520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干部人事档案分为正本和副本。首次参加工作被录用或者聘用为本条例第六条所列人员的,由相应的干部人事档案工作机构以其入党入团，录用、聘用,中学以来的学籍、奖惩和自传等材料为基础,建立档案正本,并且负责管理。干部所在单位或者协管单位干部人事档案工作机构根据工作需要,可以建立副处级或者相当职务以上干部的干部人事档案副本,并且负责管理。副本由正本主要材料的复制件构成。正本有关材料和信息变更时,副本应当相应变更。发现干部人事档案丢失或者损毁的,必须立即报告上级组织人事部门,并且全力查找或者补救。确实无法找到或者补救的,经报上级组织人事部门]批准,由负责管理档案的干部人事档案工作机构协调有关单位重新建立档案或者补充必要证明材料。</a:t>
            </a:r>
          </a:p>
        </p:txBody>
      </p:sp>
      <p:sp>
        <p:nvSpPr>
          <p:cNvPr id="5" name="文本框 4">
            <a:extLst>
              <a:ext uri="{FF2B5EF4-FFF2-40B4-BE49-F238E27FC236}">
                <a16:creationId xmlns:a16="http://schemas.microsoft.com/office/drawing/2014/main" id="{63B5397A-7108-C344-BB3F-E2EBCB2602C7}"/>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内容管理——</a:t>
            </a:r>
          </a:p>
        </p:txBody>
      </p:sp>
      <p:cxnSp>
        <p:nvCxnSpPr>
          <p:cNvPr id="7" name="直线连接符 6">
            <a:extLst>
              <a:ext uri="{FF2B5EF4-FFF2-40B4-BE49-F238E27FC236}">
                <a16:creationId xmlns:a16="http://schemas.microsoft.com/office/drawing/2014/main" id="{0D1B59B8-D78C-964F-8AB0-3E075E3A81EA}"/>
              </a:ext>
            </a:extLst>
          </p:cNvPr>
          <p:cNvCxnSpPr/>
          <p:nvPr/>
        </p:nvCxnSpPr>
        <p:spPr>
          <a:xfrm flipH="1">
            <a:off x="834887" y="1470991"/>
            <a:ext cx="0" cy="4810539"/>
          </a:xfrm>
          <a:prstGeom prst="line">
            <a:avLst/>
          </a:prstGeom>
          <a:ln>
            <a:solidFill>
              <a:srgbClr val="FEF6C6"/>
            </a:solidFill>
            <a:prstDash val="lgDash"/>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FB076DA-431E-934E-AF7B-2E5EA55E2807}"/>
              </a:ext>
            </a:extLst>
          </p:cNvPr>
          <p:cNvSpPr/>
          <p:nvPr/>
        </p:nvSpPr>
        <p:spPr>
          <a:xfrm>
            <a:off x="473219" y="1294387"/>
            <a:ext cx="723336" cy="1488754"/>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kumimoji="1" lang="zh-CN">
                <a:solidFill>
                  <a:srgbClr val="C00000"/>
                </a:solidFill>
                <a:cs typeface="+mn-ea"/>
                <a:sym typeface="+mn-lt"/>
              </a:rPr>
              <a:t>第二十一</a:t>
            </a:r>
          </a:p>
        </p:txBody>
      </p:sp>
      <p:sp>
        <p:nvSpPr>
          <p:cNvPr id="9" name="矩形 8">
            <a:extLst>
              <a:ext uri="{FF2B5EF4-FFF2-40B4-BE49-F238E27FC236}">
                <a16:creationId xmlns:a16="http://schemas.microsoft.com/office/drawing/2014/main" id="{6B030FA9-AF86-9647-AFF6-271C0A112DA2}"/>
              </a:ext>
            </a:extLst>
          </p:cNvPr>
          <p:cNvSpPr/>
          <p:nvPr/>
        </p:nvSpPr>
        <p:spPr>
          <a:xfrm>
            <a:off x="477078" y="3131883"/>
            <a:ext cx="723336" cy="1488754"/>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kumimoji="1" lang="zh-CN">
                <a:solidFill>
                  <a:srgbClr val="C00000"/>
                </a:solidFill>
                <a:cs typeface="+mn-ea"/>
                <a:sym typeface="+mn-lt"/>
              </a:rPr>
              <a:t>第二十二</a:t>
            </a:r>
          </a:p>
        </p:txBody>
      </p:sp>
      <p:cxnSp>
        <p:nvCxnSpPr>
          <p:cNvPr id="11" name="直线连接符 10">
            <a:extLst>
              <a:ext uri="{FF2B5EF4-FFF2-40B4-BE49-F238E27FC236}">
                <a16:creationId xmlns:a16="http://schemas.microsoft.com/office/drawing/2014/main" id="{F780638C-C9AB-FC4C-B08E-8FBB1F9BD049}"/>
              </a:ext>
            </a:extLst>
          </p:cNvPr>
          <p:cNvCxnSpPr/>
          <p:nvPr/>
        </p:nvCxnSpPr>
        <p:spPr>
          <a:xfrm>
            <a:off x="1651829" y="2869809"/>
            <a:ext cx="9873771" cy="0"/>
          </a:xfrm>
          <a:prstGeom prst="line">
            <a:avLst/>
          </a:prstGeom>
          <a:ln>
            <a:solidFill>
              <a:srgbClr val="FEF6C6"/>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755809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圆角矩形 29">
            <a:extLst>
              <a:ext uri="{FF2B5EF4-FFF2-40B4-BE49-F238E27FC236}">
                <a16:creationId xmlns:a16="http://schemas.microsoft.com/office/drawing/2014/main" id="{85F4A5A5-D0A7-8446-B2C5-F20B233E5689}"/>
              </a:ext>
            </a:extLst>
          </p:cNvPr>
          <p:cNvSpPr/>
          <p:nvPr/>
        </p:nvSpPr>
        <p:spPr>
          <a:xfrm>
            <a:off x="6458404" y="2089260"/>
            <a:ext cx="5488432" cy="4315371"/>
          </a:xfrm>
          <a:prstGeom prst="roundRect">
            <a:avLst>
              <a:gd fmla="val 0" name="adj"/>
            </a:avLst>
          </a:prstGeom>
          <a:noFill/>
          <a:ln>
            <a:solidFill>
              <a:srgbClr val="FEF6C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3" name="文本框 2">
            <a:extLst>
              <a:ext uri="{FF2B5EF4-FFF2-40B4-BE49-F238E27FC236}">
                <a16:creationId xmlns:a16="http://schemas.microsoft.com/office/drawing/2014/main" id="{FAA52B7C-2636-EE47-A1BB-8788A3E674BB}"/>
              </a:ext>
            </a:extLst>
          </p:cNvPr>
          <p:cNvSpPr txBox="1"/>
          <p:nvPr/>
        </p:nvSpPr>
        <p:spPr>
          <a:xfrm>
            <a:off x="409723" y="2998181"/>
            <a:ext cx="5360053" cy="3017520"/>
          </a:xfrm>
          <a:prstGeom prst="rect">
            <a:avLst/>
          </a:prstGeom>
          <a:noFill/>
        </p:spPr>
        <p:txBody>
          <a:bodyPr rtlCol="0" wrap="square">
            <a:spAutoFit/>
          </a:bodyPr>
          <a:lstStyle/>
          <a:p>
            <a:pPr>
              <a:lnSpc>
                <a:spcPct val="150000"/>
              </a:lnSpc>
            </a:pPr>
            <a:r>
              <a:rPr altLang="en-US" kumimoji="1" lang="zh-CN" sz="1600">
                <a:gradFill>
                  <a:gsLst>
                    <a:gs pos="0">
                      <a:srgbClr val="F9E96A"/>
                    </a:gs>
                    <a:gs pos="100000">
                      <a:srgbClr val="FEF6C6"/>
                    </a:gs>
                  </a:gsLst>
                  <a:lin ang="16200000" scaled="1"/>
                </a:gradFill>
                <a:cs typeface="+mn-ea"/>
                <a:sym typeface="+mn-lt"/>
              </a:rPr>
              <a:t>干部人事数字档案是按照国家相关技术标准,利用扫描等技术手段将干部人事纸质档案转化形成的数字图像和数字文本。组织人事部门及其干部人事档案工作机构在干部人事档案数字化过程中,应当严格规范档案目录建库、档案扫描、图像处理、数据存储、数据验收、数据交换、数据备份、安全管理等基本环节,保证数字档案的真实性、完整性、可用性、安全性,确保与纸质档案致。干部人事数字档案在利用、转递和保密等方面按照纸质档案相关要求管理。</a:t>
            </a:r>
          </a:p>
        </p:txBody>
      </p:sp>
      <p:sp>
        <p:nvSpPr>
          <p:cNvPr id="4" name="文本框 3">
            <a:extLst>
              <a:ext uri="{FF2B5EF4-FFF2-40B4-BE49-F238E27FC236}">
                <a16:creationId xmlns:a16="http://schemas.microsoft.com/office/drawing/2014/main" id="{BA06B519-A716-6B48-8D53-F96E4904EB5E}"/>
              </a:ext>
            </a:extLst>
          </p:cNvPr>
          <p:cNvSpPr txBox="1"/>
          <p:nvPr/>
        </p:nvSpPr>
        <p:spPr>
          <a:xfrm>
            <a:off x="6634290" y="2960601"/>
            <a:ext cx="5231120" cy="301752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组织人事部门]及其干部人事档案工作机构应当按照预防为主、防治结合的要求,建立和维护科学合理的档案存放秩序,按照有关标准要求建设干部人事档案库房,加强库房安全管理和技术防护。档案数量较少的单位，也应当设置专用房间保管档案。阅档场所、整理场所、办公场所应当分开。</a:t>
            </a:r>
          </a:p>
        </p:txBody>
      </p:sp>
      <p:sp>
        <p:nvSpPr>
          <p:cNvPr id="5" name="文本框 4">
            <a:extLst>
              <a:ext uri="{FF2B5EF4-FFF2-40B4-BE49-F238E27FC236}">
                <a16:creationId xmlns:a16="http://schemas.microsoft.com/office/drawing/2014/main" id="{5AA793AC-F34E-DD42-961F-980CB7792654}"/>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内容管理——</a:t>
            </a:r>
          </a:p>
        </p:txBody>
      </p:sp>
      <p:grpSp>
        <p:nvGrpSpPr>
          <p:cNvPr id="21" name="组合 20">
            <a:extLst>
              <a:ext uri="{FF2B5EF4-FFF2-40B4-BE49-F238E27FC236}">
                <a16:creationId xmlns:a16="http://schemas.microsoft.com/office/drawing/2014/main" id="{5797A681-6A2A-514A-A946-7BF7DEA6AF7F}"/>
              </a:ext>
            </a:extLst>
          </p:cNvPr>
          <p:cNvGrpSpPr/>
          <p:nvPr/>
        </p:nvGrpSpPr>
        <p:grpSpPr>
          <a:xfrm>
            <a:off x="5164238" y="1706950"/>
            <a:ext cx="1595113" cy="1584000"/>
            <a:chOff x="3552150" y="1347606"/>
            <a:chExt cx="1595113" cy="1584000"/>
          </a:xfrm>
        </p:grpSpPr>
        <p:sp>
          <p:nvSpPr>
            <p:cNvPr id="22" name="椭圆 21">
              <a:extLst>
                <a:ext uri="{FF2B5EF4-FFF2-40B4-BE49-F238E27FC236}">
                  <a16:creationId xmlns:a16="http://schemas.microsoft.com/office/drawing/2014/main" id="{12FF30CA-8C81-8C4C-8D70-295867AB84F3}"/>
                </a:ext>
              </a:extLst>
            </p:cNvPr>
            <p:cNvSpPr/>
            <p:nvPr/>
          </p:nvSpPr>
          <p:spPr>
            <a:xfrm>
              <a:off x="3552150" y="1347606"/>
              <a:ext cx="1584000" cy="1584000"/>
            </a:xfrm>
            <a:prstGeom prst="ellipse">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sp>
          <p:nvSpPr>
            <p:cNvPr id="23" name="矩形 22">
              <a:extLst>
                <a:ext uri="{FF2B5EF4-FFF2-40B4-BE49-F238E27FC236}">
                  <a16:creationId xmlns:a16="http://schemas.microsoft.com/office/drawing/2014/main" id="{6DFAB32D-F5A6-A54B-94DD-8F60C5F962F0}"/>
                </a:ext>
              </a:extLst>
            </p:cNvPr>
            <p:cNvSpPr/>
            <p:nvPr/>
          </p:nvSpPr>
          <p:spPr>
            <a:xfrm>
              <a:off x="3563263" y="1729917"/>
              <a:ext cx="1584000" cy="822960"/>
            </a:xfrm>
            <a:prstGeom prst="rect">
              <a:avLst/>
            </a:prstGeom>
          </p:spPr>
          <p:txBody>
            <a:bodyPr wrap="square">
              <a:spAutoFit/>
            </a:bodyPr>
            <a:lstStyle/>
            <a:p>
              <a:pPr algn="ctr">
                <a:lnSpc>
                  <a:spcPct val="120000"/>
                </a:lnSpc>
              </a:pPr>
              <a:r>
                <a:rPr altLang="en-US" b="1" lang="zh-CN" sz="2000">
                  <a:solidFill>
                    <a:srgbClr val="C00000"/>
                  </a:solidFill>
                  <a:cs typeface="+mn-ea"/>
                  <a:sym typeface="+mn-lt"/>
                </a:rPr>
                <a:t>内容</a:t>
              </a:r>
            </a:p>
            <a:p>
              <a:pPr algn="ctr">
                <a:lnSpc>
                  <a:spcPct val="120000"/>
                </a:lnSpc>
              </a:pPr>
              <a:r>
                <a:rPr altLang="en-US" b="1" lang="zh-CN" sz="2000">
                  <a:solidFill>
                    <a:srgbClr val="C00000"/>
                  </a:solidFill>
                  <a:cs typeface="+mn-ea"/>
                  <a:sym typeface="+mn-lt"/>
                </a:rPr>
                <a:t>管理</a:t>
              </a:r>
            </a:p>
          </p:txBody>
        </p:sp>
      </p:grpSp>
      <p:sp>
        <p:nvSpPr>
          <p:cNvPr id="26" name="圆角矩形 25">
            <a:extLst>
              <a:ext uri="{FF2B5EF4-FFF2-40B4-BE49-F238E27FC236}">
                <a16:creationId xmlns:a16="http://schemas.microsoft.com/office/drawing/2014/main" id="{4614D4CB-1E9A-CE4B-A2B9-01E36CD87DA3}"/>
              </a:ext>
            </a:extLst>
          </p:cNvPr>
          <p:cNvSpPr/>
          <p:nvPr/>
        </p:nvSpPr>
        <p:spPr>
          <a:xfrm>
            <a:off x="222952" y="2089260"/>
            <a:ext cx="5733597" cy="4315371"/>
          </a:xfrm>
          <a:prstGeom prst="roundRect">
            <a:avLst>
              <a:gd fmla="val 0" name="adj"/>
            </a:avLst>
          </a:prstGeom>
          <a:noFill/>
          <a:ln>
            <a:solidFill>
              <a:srgbClr val="FEF6C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grpSp>
        <p:nvGrpSpPr>
          <p:cNvPr id="18" name="组合 17">
            <a:extLst>
              <a:ext uri="{FF2B5EF4-FFF2-40B4-BE49-F238E27FC236}">
                <a16:creationId xmlns:a16="http://schemas.microsoft.com/office/drawing/2014/main" id="{13462CBA-8070-DD4E-86BC-AFA92CD802F0}"/>
              </a:ext>
            </a:extLst>
          </p:cNvPr>
          <p:cNvGrpSpPr/>
          <p:nvPr/>
        </p:nvGrpSpPr>
        <p:grpSpPr>
          <a:xfrm>
            <a:off x="2367664" y="1634950"/>
            <a:ext cx="3599999" cy="866090"/>
            <a:chOff x="755576" y="1275606"/>
            <a:chExt cx="3599999" cy="866090"/>
          </a:xfrm>
          <a:solidFill>
            <a:srgbClr val="FEF6C6"/>
          </a:solidFill>
        </p:grpSpPr>
        <p:sp>
          <p:nvSpPr>
            <p:cNvPr id="19" name="五边形 40">
              <a:extLst>
                <a:ext uri="{FF2B5EF4-FFF2-40B4-BE49-F238E27FC236}">
                  <a16:creationId xmlns:a16="http://schemas.microsoft.com/office/drawing/2014/main" id="{1D13A352-81D1-5040-B285-02B5FD8CFEDE}"/>
                </a:ext>
              </a:extLst>
            </p:cNvPr>
            <p:cNvSpPr/>
            <p:nvPr/>
          </p:nvSpPr>
          <p:spPr>
            <a:xfrm flipH="1">
              <a:off x="755576" y="1277696"/>
              <a:ext cx="3598099" cy="864000"/>
            </a:xfrm>
            <a:custGeom>
              <a:rect b="b" l="l" r="r" t="t"/>
              <a:pathLst>
                <a:path h="864000" w="3598099">
                  <a:moveTo>
                    <a:pt x="3166099" y="0"/>
                  </a:moveTo>
                  <a:lnTo>
                    <a:pt x="0" y="0"/>
                  </a:lnTo>
                  <a:cubicBezTo>
                    <a:pt x="476353" y="932"/>
                    <a:pt x="862195" y="387407"/>
                    <a:pt x="862195" y="864000"/>
                  </a:cubicBezTo>
                  <a:lnTo>
                    <a:pt x="3166099" y="864000"/>
                  </a:lnTo>
                  <a:lnTo>
                    <a:pt x="3598099" y="432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b="1" kumimoji="1" lang="zh-CN">
                  <a:solidFill>
                    <a:srgbClr val="C00000"/>
                  </a:solidFill>
                  <a:cs typeface="+mn-ea"/>
                  <a:sym typeface="+mn-lt"/>
                </a:rPr>
                <a:t>第二十三</a:t>
              </a:r>
            </a:p>
          </p:txBody>
        </p:sp>
        <p:sp>
          <p:nvSpPr>
            <p:cNvPr id="20" name="五边形 40">
              <a:extLst>
                <a:ext uri="{FF2B5EF4-FFF2-40B4-BE49-F238E27FC236}">
                  <a16:creationId xmlns:a16="http://schemas.microsoft.com/office/drawing/2014/main" id="{817B0866-769C-B140-9E15-366CCE2F9962}"/>
                </a:ext>
              </a:extLst>
            </p:cNvPr>
            <p:cNvSpPr/>
            <p:nvPr/>
          </p:nvSpPr>
          <p:spPr>
            <a:xfrm flipH="1">
              <a:off x="3365575" y="1275606"/>
              <a:ext cx="990000" cy="864000"/>
            </a:xfrm>
            <a:custGeom>
              <a:rect b="b" l="l" r="r" t="t"/>
              <a:pathLst>
                <a:path h="864000" w="990000">
                  <a:moveTo>
                    <a:pt x="482613" y="0"/>
                  </a:moveTo>
                  <a:lnTo>
                    <a:pt x="0" y="0"/>
                  </a:lnTo>
                  <a:cubicBezTo>
                    <a:pt x="476353" y="932"/>
                    <a:pt x="862195" y="387407"/>
                    <a:pt x="862195" y="864000"/>
                  </a:cubicBezTo>
                  <a:lnTo>
                    <a:pt x="990000" y="864000"/>
                  </a:lnTo>
                  <a:cubicBezTo>
                    <a:pt x="990000" y="492575"/>
                    <a:pt x="785458" y="168923"/>
                    <a:pt x="4826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grpSp>
        <p:nvGrpSpPr>
          <p:cNvPr id="27" name="组合 26">
            <a:extLst>
              <a:ext uri="{FF2B5EF4-FFF2-40B4-BE49-F238E27FC236}">
                <a16:creationId xmlns:a16="http://schemas.microsoft.com/office/drawing/2014/main" id="{6268A3A8-29E5-B448-AD80-9681E815AC3F}"/>
              </a:ext>
            </a:extLst>
          </p:cNvPr>
          <p:cNvGrpSpPr/>
          <p:nvPr/>
        </p:nvGrpSpPr>
        <p:grpSpPr>
          <a:xfrm flipH="1">
            <a:off x="6017879" y="1627334"/>
            <a:ext cx="3599999" cy="866090"/>
            <a:chOff x="755576" y="1275606"/>
            <a:chExt cx="3599999" cy="866090"/>
          </a:xfrm>
          <a:solidFill>
            <a:srgbClr val="FEF6C6"/>
          </a:solidFill>
        </p:grpSpPr>
        <p:sp>
          <p:nvSpPr>
            <p:cNvPr id="28" name="五边形 40">
              <a:extLst>
                <a:ext uri="{FF2B5EF4-FFF2-40B4-BE49-F238E27FC236}">
                  <a16:creationId xmlns:a16="http://schemas.microsoft.com/office/drawing/2014/main" id="{1403BF97-19FF-BB49-9893-7841E20C48F1}"/>
                </a:ext>
              </a:extLst>
            </p:cNvPr>
            <p:cNvSpPr/>
            <p:nvPr/>
          </p:nvSpPr>
          <p:spPr>
            <a:xfrm flipH="1">
              <a:off x="755576" y="1277696"/>
              <a:ext cx="3598099" cy="864000"/>
            </a:xfrm>
            <a:custGeom>
              <a:rect b="b" l="l" r="r" t="t"/>
              <a:pathLst>
                <a:path h="864000" w="3598099">
                  <a:moveTo>
                    <a:pt x="3166099" y="0"/>
                  </a:moveTo>
                  <a:lnTo>
                    <a:pt x="0" y="0"/>
                  </a:lnTo>
                  <a:cubicBezTo>
                    <a:pt x="476353" y="932"/>
                    <a:pt x="862195" y="387407"/>
                    <a:pt x="862195" y="864000"/>
                  </a:cubicBezTo>
                  <a:lnTo>
                    <a:pt x="3166099" y="864000"/>
                  </a:lnTo>
                  <a:lnTo>
                    <a:pt x="3598099" y="432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b="1" kumimoji="1" lang="zh-CN">
                  <a:solidFill>
                    <a:srgbClr val="C00000"/>
                  </a:solidFill>
                  <a:cs typeface="+mn-ea"/>
                  <a:sym typeface="+mn-lt"/>
                </a:rPr>
                <a:t>第二十四</a:t>
              </a:r>
            </a:p>
          </p:txBody>
        </p:sp>
        <p:sp>
          <p:nvSpPr>
            <p:cNvPr id="29" name="五边形 40">
              <a:extLst>
                <a:ext uri="{FF2B5EF4-FFF2-40B4-BE49-F238E27FC236}">
                  <a16:creationId xmlns:a16="http://schemas.microsoft.com/office/drawing/2014/main" id="{90018C04-6085-DF4D-BEC9-74CFC4654630}"/>
                </a:ext>
              </a:extLst>
            </p:cNvPr>
            <p:cNvSpPr/>
            <p:nvPr/>
          </p:nvSpPr>
          <p:spPr>
            <a:xfrm flipH="1">
              <a:off x="3365575" y="1275606"/>
              <a:ext cx="990000" cy="864000"/>
            </a:xfrm>
            <a:custGeom>
              <a:rect b="b" l="l" r="r" t="t"/>
              <a:pathLst>
                <a:path h="864000" w="990000">
                  <a:moveTo>
                    <a:pt x="482613" y="0"/>
                  </a:moveTo>
                  <a:lnTo>
                    <a:pt x="0" y="0"/>
                  </a:lnTo>
                  <a:cubicBezTo>
                    <a:pt x="476353" y="932"/>
                    <a:pt x="862195" y="387407"/>
                    <a:pt x="862195" y="864000"/>
                  </a:cubicBezTo>
                  <a:lnTo>
                    <a:pt x="990000" y="864000"/>
                  </a:lnTo>
                  <a:cubicBezTo>
                    <a:pt x="990000" y="492575"/>
                    <a:pt x="785458" y="168923"/>
                    <a:pt x="4826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grpSp>
      <p:sp>
        <p:nvSpPr>
          <p:cNvPr id="17" name="TextBox 16"/>
          <p:cNvSpPr txBox="1"/>
          <p:nvPr/>
        </p:nvSpPr>
        <p:spPr>
          <a:xfrm>
            <a:off x="1416053" y="6657426"/>
            <a:ext cx="1440159"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en-US" b="0" baseline="0" cap="none" i="0" kern="0" kumimoji="0" lang="zh-CN" noProof="0" normalizeH="0" smtClean="0" spc="0" strike="noStrike" sz="100" u="none">
                <a:ln>
                  <a:noFill/>
                </a:ln>
                <a:solidFill>
                  <a:srgbClr val="9E211B"/>
                </a:solidFill>
                <a:effectLst/>
                <a:uLnTx/>
                <a:uFillTx/>
              </a:rPr>
              <a:t>行业PPT模板http://www.1ppt.com/hangye/</a:t>
            </a:r>
          </a:p>
        </p:txBody>
      </p:sp>
    </p:spTree>
    <p:extLst>
      <p:ext uri="{BB962C8B-B14F-4D97-AF65-F5344CB8AC3E}">
        <p14:creationId val="20578935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500"/>
                            </p:stCondLst>
                            <p:childTnLst>
                              <p:par>
                                <p:cTn fill="hold" id="26" nodeType="afterEffect" presetClass="entr" presetID="53" presetSubtype="0">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childTnLst>
                          </p:cTn>
                        </p:par>
                        <p:par>
                          <p:cTn fill="hold" id="31" nodeType="afterGroup">
                            <p:stCondLst>
                              <p:cond delay="1000"/>
                            </p:stCondLst>
                            <p:childTnLst>
                              <p:par>
                                <p:cTn fill="hold" id="32" nodeType="afterEffect" presetClass="entr" presetID="22" presetSubtype="2">
                                  <p:stCondLst>
                                    <p:cond delay="0"/>
                                  </p:stCondLst>
                                  <p:childTnLst>
                                    <p:set>
                                      <p:cBhvr>
                                        <p:cTn dur="1" fill="hold" id="33">
                                          <p:stCondLst>
                                            <p:cond delay="0"/>
                                          </p:stCondLst>
                                        </p:cTn>
                                        <p:tgtEl>
                                          <p:spTgt spid="18"/>
                                        </p:tgtEl>
                                        <p:attrNameLst>
                                          <p:attrName>style.visibility</p:attrName>
                                        </p:attrNameLst>
                                      </p:cBhvr>
                                      <p:to>
                                        <p:strVal val="visible"/>
                                      </p:to>
                                    </p:set>
                                    <p:animEffect filter="wipe(right)" transition="in">
                                      <p:cBhvr>
                                        <p:cTn dur="500" id="34"/>
                                        <p:tgtEl>
                                          <p:spTgt spid="18"/>
                                        </p:tgtEl>
                                      </p:cBhvr>
                                    </p:animEffect>
                                  </p:childTnLst>
                                </p:cTn>
                              </p:par>
                            </p:childTnLst>
                          </p:cTn>
                        </p:par>
                        <p:par>
                          <p:cTn fill="hold" id="35" nodeType="afterGroup">
                            <p:stCondLst>
                              <p:cond delay="1500"/>
                            </p:stCondLst>
                            <p:childTnLst>
                              <p:par>
                                <p:cTn fill="hold" id="36" nodeType="afterEffect" presetClass="entr" presetID="22" presetSubtype="2">
                                  <p:stCondLst>
                                    <p:cond delay="0"/>
                                  </p:stCondLst>
                                  <p:childTnLst>
                                    <p:set>
                                      <p:cBhvr>
                                        <p:cTn dur="1" fill="hold" id="37">
                                          <p:stCondLst>
                                            <p:cond delay="0"/>
                                          </p:stCondLst>
                                        </p:cTn>
                                        <p:tgtEl>
                                          <p:spTgt spid="27"/>
                                        </p:tgtEl>
                                        <p:attrNameLst>
                                          <p:attrName>style.visibility</p:attrName>
                                        </p:attrNameLst>
                                      </p:cBhvr>
                                      <p:to>
                                        <p:strVal val="visible"/>
                                      </p:to>
                                    </p:set>
                                    <p:animEffect filter="wipe(right)" transition="in">
                                      <p:cBhvr>
                                        <p:cTn dur="500" id="3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0C47AACE-D13C-C048-BDD3-C418F141A86E}"/>
              </a:ext>
            </a:extLst>
          </p:cNvPr>
          <p:cNvSpPr txBox="1"/>
          <p:nvPr/>
        </p:nvSpPr>
        <p:spPr>
          <a:xfrm>
            <a:off x="605183" y="4059989"/>
            <a:ext cx="5046940" cy="1920240"/>
          </a:xfrm>
          <a:prstGeom prst="rect">
            <a:avLst/>
          </a:prstGeom>
          <a:noFill/>
        </p:spPr>
        <p:txBody>
          <a:bodyPr rtlCol="0" wrap="square">
            <a:spAutoFit/>
          </a:bodyPr>
          <a:lstStyle/>
          <a:p>
            <a:pPr>
              <a:lnSpc>
                <a:spcPct val="150000"/>
              </a:lnSpc>
            </a:pPr>
            <a:r>
              <a:rPr altLang="en-US" kumimoji="1" lang="zh-CN" sz="1600">
                <a:gradFill>
                  <a:gsLst>
                    <a:gs pos="0">
                      <a:srgbClr val="F9E96A"/>
                    </a:gs>
                    <a:gs pos="100000">
                      <a:srgbClr val="FEF6C6"/>
                    </a:gs>
                  </a:gsLst>
                  <a:lin ang="16200000" scaled="1"/>
                </a:gradFill>
                <a:cs typeface="+mn-ea"/>
                <a:sym typeface="+mn-lt"/>
              </a:rPr>
              <a:t>组织人事部门及其干部人事档案工作机构应当按照国家相关标准和要求,加强档案信息资源的规划、建设、开发和管理，提升档案信息采集、处理、传输、利用能力,建立健全安全、便捷、共享、高效的干部人档案信息化管理体系。</a:t>
            </a:r>
          </a:p>
        </p:txBody>
      </p:sp>
      <p:sp>
        <p:nvSpPr>
          <p:cNvPr id="4" name="文本框 3">
            <a:extLst>
              <a:ext uri="{FF2B5EF4-FFF2-40B4-BE49-F238E27FC236}">
                <a16:creationId xmlns:a16="http://schemas.microsoft.com/office/drawing/2014/main" id="{A9B4DF48-4607-C344-B85A-6E5AC483834D}"/>
              </a:ext>
            </a:extLst>
          </p:cNvPr>
          <p:cNvSpPr txBox="1"/>
          <p:nvPr/>
        </p:nvSpPr>
        <p:spPr>
          <a:xfrm>
            <a:off x="5325630" y="1767909"/>
            <a:ext cx="5195549" cy="155448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组织人事部门及其干部人事档案工作机构应当定期对干部人事档案日常管理、基础设施和队伍建设等工作情况进行统计、分析、研判，加强档案资源科学管理。</a:t>
            </a:r>
          </a:p>
        </p:txBody>
      </p:sp>
      <p:sp>
        <p:nvSpPr>
          <p:cNvPr id="5" name="文本框 4">
            <a:extLst>
              <a:ext uri="{FF2B5EF4-FFF2-40B4-BE49-F238E27FC236}">
                <a16:creationId xmlns:a16="http://schemas.microsoft.com/office/drawing/2014/main" id="{5BD88712-C60E-A740-972D-EC7C6D8A0488}"/>
              </a:ext>
            </a:extLst>
          </p:cNvPr>
          <p:cNvSpPr txBox="1"/>
          <p:nvPr/>
        </p:nvSpPr>
        <p:spPr>
          <a:xfrm>
            <a:off x="6583306" y="3983601"/>
            <a:ext cx="5084418" cy="204216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各级党政机关、国有企事业单位和其他组织及个人,对于属于国家秘密、工作秘密的干部人事档案材料和信息,应当严格保密;对于涉及商业秘密、个人隐私的材料和信息,应当按照国家有关法律规定进行管理。</a:t>
            </a:r>
          </a:p>
        </p:txBody>
      </p:sp>
      <p:sp>
        <p:nvSpPr>
          <p:cNvPr id="6" name="文本框 5">
            <a:extLst>
              <a:ext uri="{FF2B5EF4-FFF2-40B4-BE49-F238E27FC236}">
                <a16:creationId xmlns:a16="http://schemas.microsoft.com/office/drawing/2014/main" id="{61A1A761-600C-E14A-A6BE-025874428338}"/>
              </a:ext>
            </a:extLst>
          </p:cNvPr>
          <p:cNvSpPr txBox="1"/>
          <p:nvPr/>
        </p:nvSpPr>
        <p:spPr>
          <a:xfrm>
            <a:off x="3379305" y="13055602"/>
            <a:ext cx="9833811" cy="204216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干部人事档案工作机构及其工作人员应当按照相关标准和要求,及时收集材料,鉴别材料内容是否真实,检查材料填写</a:t>
            </a:r>
          </a:p>
          <a:p>
            <a:pPr>
              <a:lnSpc>
                <a:spcPct val="200000"/>
              </a:lnSpc>
            </a:pPr>
            <a:r>
              <a:rPr altLang="en-US" kumimoji="1" lang="zh-CN" sz="1600">
                <a:gradFill>
                  <a:gsLst>
                    <a:gs pos="0">
                      <a:srgbClr val="F9E96A"/>
                    </a:gs>
                    <a:gs pos="100000">
                      <a:srgbClr val="FEF6C6"/>
                    </a:gs>
                  </a:gsLst>
                  <a:lin ang="16200000" scaled="1"/>
                </a:gradFill>
                <a:cs typeface="+mn-ea"/>
                <a:sym typeface="+mn-lt"/>
              </a:rPr>
              <a:t>是否规范、手续是否完备等;对于应当归档的材料准确分类,逐份编写材料目录,整理合格后,一般应当在2个月内归档。</a:t>
            </a:r>
          </a:p>
        </p:txBody>
      </p:sp>
      <p:sp>
        <p:nvSpPr>
          <p:cNvPr id="8" name="文本框 7">
            <a:extLst>
              <a:ext uri="{FF2B5EF4-FFF2-40B4-BE49-F238E27FC236}">
                <a16:creationId xmlns:a16="http://schemas.microsoft.com/office/drawing/2014/main" id="{8323474A-B891-2247-86EC-DDA9DA99034B}"/>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内容管理——</a:t>
            </a:r>
          </a:p>
        </p:txBody>
      </p:sp>
      <p:sp>
        <p:nvSpPr>
          <p:cNvPr id="9" name="PA_右箭头 24">
            <a:extLst>
              <a:ext uri="{FF2B5EF4-FFF2-40B4-BE49-F238E27FC236}">
                <a16:creationId xmlns:a16="http://schemas.microsoft.com/office/drawing/2014/main" id="{35A91D13-FC09-1245-BA7A-08B2CE821F27}"/>
              </a:ext>
            </a:extLst>
          </p:cNvPr>
          <p:cNvSpPr/>
          <p:nvPr>
            <p:custDataLst>
              <p:tags r:id="rId2"/>
            </p:custDataLst>
          </p:nvPr>
        </p:nvSpPr>
        <p:spPr>
          <a:xfrm>
            <a:off x="1452361" y="3593241"/>
            <a:ext cx="9353682" cy="368626"/>
          </a:xfrm>
          <a:prstGeom prst="rightArrow">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a:cs typeface="+mn-ea"/>
              <a:sym typeface="+mn-lt"/>
            </a:endParaRPr>
          </a:p>
        </p:txBody>
      </p:sp>
      <p:cxnSp>
        <p:nvCxnSpPr>
          <p:cNvPr id="11" name="直线连接符 10">
            <a:extLst>
              <a:ext uri="{FF2B5EF4-FFF2-40B4-BE49-F238E27FC236}">
                <a16:creationId xmlns:a16="http://schemas.microsoft.com/office/drawing/2014/main" id="{CEF58DBB-51F3-9C48-A5A0-BE2C3E7323C5}"/>
              </a:ext>
            </a:extLst>
          </p:cNvPr>
          <p:cNvCxnSpPr/>
          <p:nvPr/>
        </p:nvCxnSpPr>
        <p:spPr>
          <a:xfrm flipH="1" flipV="1">
            <a:off x="5325630" y="1892968"/>
            <a:ext cx="0" cy="1884586"/>
          </a:xfrm>
          <a:prstGeom prst="line">
            <a:avLst/>
          </a:prstGeom>
          <a:ln>
            <a:solidFill>
              <a:srgbClr val="FEF6C6"/>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643849E4-F9A3-1646-A942-484E478D9F8D}"/>
              </a:ext>
            </a:extLst>
          </p:cNvPr>
          <p:cNvCxnSpPr/>
          <p:nvPr/>
        </p:nvCxnSpPr>
        <p:spPr>
          <a:xfrm flipH="1" flipV="1">
            <a:off x="5652123" y="3777554"/>
            <a:ext cx="0" cy="1884586"/>
          </a:xfrm>
          <a:prstGeom prst="line">
            <a:avLst/>
          </a:prstGeom>
          <a:ln>
            <a:solidFill>
              <a:srgbClr val="FEF6C6"/>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D95A1C4E-3BEE-0E4E-B06B-E11AA6A6BACB}"/>
              </a:ext>
            </a:extLst>
          </p:cNvPr>
          <p:cNvCxnSpPr/>
          <p:nvPr/>
        </p:nvCxnSpPr>
        <p:spPr>
          <a:xfrm flipH="1" flipV="1">
            <a:off x="6348559" y="3777554"/>
            <a:ext cx="0" cy="1884586"/>
          </a:xfrm>
          <a:prstGeom prst="line">
            <a:avLst/>
          </a:prstGeom>
          <a:ln>
            <a:solidFill>
              <a:srgbClr val="FEF6C6"/>
            </a:solidFill>
            <a:prstDash val="lgDash"/>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013EA209-2611-CD4B-B3A8-6B840067FA53}"/>
              </a:ext>
            </a:extLst>
          </p:cNvPr>
          <p:cNvPicPr>
            <a:picLocks noChangeAspect="1"/>
          </p:cNvPicPr>
          <p:nvPr/>
        </p:nvPicPr>
        <p:blipFill>
          <a:blip r:embed="rId3">
            <a:extLst>
              <a:ext uri="{28A0092B-C50C-407E-A947-70E740481C1C}">
                <a14:useLocalDpi/>
              </a:ext>
            </a:extLst>
          </a:blip>
          <a:stretch>
            <a:fillRect/>
          </a:stretch>
        </p:blipFill>
        <p:spPr>
          <a:xfrm>
            <a:off x="2022390" y="1767909"/>
            <a:ext cx="2713830" cy="1606242"/>
          </a:xfrm>
          <a:prstGeom prst="rect">
            <a:avLst/>
          </a:prstGeom>
        </p:spPr>
      </p:pic>
    </p:spTree>
    <p:extLst>
      <p:ext uri="{BB962C8B-B14F-4D97-AF65-F5344CB8AC3E}">
        <p14:creationId val="3926531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1" presetSubtype="0">
                                  <p:stCondLst>
                                    <p:cond delay="0"/>
                                  </p:stCondLst>
                                  <p:iterate type="lt">
                                    <p:tmPct val="10000"/>
                                  </p:iterate>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5"/>
                                        </p:tgtEl>
                                        <p:attrNameLst>
                                          <p:attrName>ppt_y</p:attrName>
                                        </p:attrNameLst>
                                      </p:cBhvr>
                                      <p:tavLst>
                                        <p:tav tm="0">
                                          <p:val>
                                            <p:strVal val="#ppt_y"/>
                                          </p:val>
                                        </p:tav>
                                        <p:tav tm="100000">
                                          <p:val>
                                            <p:strVal val="#ppt_y"/>
                                          </p:val>
                                        </p:tav>
                                      </p:tavLst>
                                    </p:anim>
                                    <p:anim calcmode="lin" valueType="num">
                                      <p:cBhvr>
                                        <p:cTn dur="500" fill="hold" id="2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41" presetSubtype="0">
                                  <p:stCondLst>
                                    <p:cond delay="0"/>
                                  </p:stCondLst>
                                  <p:iterate type="lt">
                                    <p:tmPct val="10000"/>
                                  </p:iterate>
                                  <p:childTnLst>
                                    <p:set>
                                      <p:cBhvr>
                                        <p:cTn dur="1" fill="hold" id="33">
                                          <p:stCondLst>
                                            <p:cond delay="0"/>
                                          </p:stCondLst>
                                        </p:cTn>
                                        <p:tgtEl>
                                          <p:spTgt spid="6"/>
                                        </p:tgtEl>
                                        <p:attrNameLst>
                                          <p:attrName>style.visibility</p:attrName>
                                        </p:attrNameLst>
                                      </p:cBhvr>
                                      <p:to>
                                        <p:strVal val="visible"/>
                                      </p:to>
                                    </p:set>
                                    <p:anim calcmode="lin" valueType="num">
                                      <p:cBhvr>
                                        <p:cTn dur="500" fill="hold" id="34"/>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6"/>
                                        </p:tgtEl>
                                        <p:attrNameLst>
                                          <p:attrName>ppt_y</p:attrName>
                                        </p:attrNameLst>
                                      </p:cBhvr>
                                      <p:tavLst>
                                        <p:tav tm="0">
                                          <p:val>
                                            <p:strVal val="#ppt_y"/>
                                          </p:val>
                                        </p:tav>
                                        <p:tav tm="100000">
                                          <p:val>
                                            <p:strVal val="#ppt_y"/>
                                          </p:val>
                                        </p:tav>
                                      </p:tavLst>
                                    </p:anim>
                                    <p:anim calcmode="lin" valueType="num">
                                      <p:cBhvr>
                                        <p:cTn dur="500" fill="hold" id="36"/>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6"/>
                                        </p:tgtEl>
                                      </p:cBhvr>
                                    </p:animEffect>
                                  </p:childTnLst>
                                </p:cTn>
                              </p:par>
                              <p:par>
                                <p:cTn fill="hold" grpId="0" id="39" nodeType="withEffect" presetClass="entr" presetID="2" presetSubtype="4">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500" fill="hold" id="41"/>
                                        <p:tgtEl>
                                          <p:spTgt spid="8"/>
                                        </p:tgtEl>
                                        <p:attrNameLst>
                                          <p:attrName>ppt_x</p:attrName>
                                        </p:attrNameLst>
                                      </p:cBhvr>
                                      <p:tavLst>
                                        <p:tav tm="0">
                                          <p:val>
                                            <p:strVal val="#ppt_x"/>
                                          </p:val>
                                        </p:tav>
                                        <p:tav tm="100000">
                                          <p:val>
                                            <p:strVal val="#ppt_x"/>
                                          </p:val>
                                        </p:tav>
                                      </p:tavLst>
                                    </p:anim>
                                    <p:anim calcmode="lin" valueType="num">
                                      <p:cBhvr additive="base">
                                        <p:cTn dur="500" fill="hold" id="42"/>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7" presetSubtype="10">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p:cTn dur="500" fill="hold" id="47"/>
                                        <p:tgtEl>
                                          <p:spTgt spid="9"/>
                                        </p:tgtEl>
                                        <p:attrNameLst>
                                          <p:attrName>ppt_w</p:attrName>
                                        </p:attrNameLst>
                                      </p:cBhvr>
                                      <p:tavLst>
                                        <p:tav tm="0">
                                          <p:val>
                                            <p:fltVal val="0"/>
                                          </p:val>
                                        </p:tav>
                                        <p:tav tm="100000">
                                          <p:val>
                                            <p:strVal val="#ppt_w"/>
                                          </p:val>
                                        </p:tav>
                                      </p:tavLst>
                                    </p:anim>
                                    <p:anim calcmode="lin" valueType="num">
                                      <p:cBhvr>
                                        <p:cTn dur="500" fill="hold" id="48"/>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B52EBFD8-F07A-B543-856B-F635564203F2}"/>
              </a:ext>
            </a:extLst>
          </p:cNvPr>
          <p:cNvGrpSpPr/>
          <p:nvPr/>
        </p:nvGrpSpPr>
        <p:grpSpPr>
          <a:xfrm>
            <a:off x="4233335" y="2260271"/>
            <a:ext cx="4643965" cy="1258182"/>
            <a:chOff x="3965299" y="4971039"/>
            <a:chExt cx="4643965" cy="1258182"/>
          </a:xfrm>
        </p:grpSpPr>
        <p:sp>
          <p:nvSpPr>
            <p:cNvPr id="4" name="圆角矩形 3">
              <a:extLst>
                <a:ext uri="{FF2B5EF4-FFF2-40B4-BE49-F238E27FC236}">
                  <a16:creationId xmlns:a16="http://schemas.microsoft.com/office/drawing/2014/main" id="{866645BE-F521-2147-B2D6-868EAD249BD0}"/>
                </a:ext>
              </a:extLst>
            </p:cNvPr>
            <p:cNvSpPr/>
            <p:nvPr/>
          </p:nvSpPr>
          <p:spPr>
            <a:xfrm>
              <a:off x="3965299" y="4971039"/>
              <a:ext cx="4643965" cy="1258182"/>
            </a:xfrm>
            <a:prstGeom prst="roundRect">
              <a:avLst>
                <a:gd fmla="val 653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5" name="文本框 4">
              <a:extLst>
                <a:ext uri="{FF2B5EF4-FFF2-40B4-BE49-F238E27FC236}">
                  <a16:creationId xmlns:a16="http://schemas.microsoft.com/office/drawing/2014/main" id="{E06F6905-6841-5943-A9BF-8B0004D36526}"/>
                </a:ext>
              </a:extLst>
            </p:cNvPr>
            <p:cNvSpPr txBox="1"/>
            <p:nvPr/>
          </p:nvSpPr>
          <p:spPr>
            <a:xfrm>
              <a:off x="4082143" y="5123075"/>
              <a:ext cx="4410276" cy="137160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中共中央办公厅印发</a:t>
              </a:r>
            </a:p>
            <a:p>
              <a:pPr algn="ctr"/>
              <a:r>
                <a:rPr altLang="en-US" b="1" kumimoji="1" lang="zh-CN" sz="2800">
                  <a:gradFill>
                    <a:gsLst>
                      <a:gs pos="0">
                        <a:srgbClr val="F9E96A"/>
                      </a:gs>
                      <a:gs pos="100000">
                        <a:srgbClr val="FEF6C6"/>
                      </a:gs>
                    </a:gsLst>
                    <a:lin ang="16200000" scaled="1"/>
                  </a:gradFill>
                  <a:cs typeface="+mn-ea"/>
                  <a:sym typeface="+mn-lt"/>
                </a:rPr>
                <a:t>《干部人事档案工作条例》</a:t>
              </a:r>
            </a:p>
          </p:txBody>
        </p:sp>
      </p:grpSp>
      <p:sp>
        <p:nvSpPr>
          <p:cNvPr id="6" name="文本框 5">
            <a:extLst>
              <a:ext uri="{FF2B5EF4-FFF2-40B4-BE49-F238E27FC236}">
                <a16:creationId xmlns:a16="http://schemas.microsoft.com/office/drawing/2014/main" id="{CA821F04-858D-3048-B65A-209C8CD509A4}"/>
              </a:ext>
            </a:extLst>
          </p:cNvPr>
          <p:cNvSpPr txBox="1"/>
          <p:nvPr/>
        </p:nvSpPr>
        <p:spPr>
          <a:xfrm>
            <a:off x="4233335" y="3881384"/>
            <a:ext cx="6226118" cy="106680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新华社北京11月28日电近日,中共中央办公厅印发了《干部人事档案工作条例》并发出通知,要求各地区各部门认真遵照执行。</a:t>
            </a:r>
          </a:p>
        </p:txBody>
      </p:sp>
    </p:spTree>
    <p:extLst>
      <p:ext uri="{BB962C8B-B14F-4D97-AF65-F5344CB8AC3E}">
        <p14:creationId val="42464160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1" id="11" nodeType="click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A9874AB2-B129-494A-9B40-15BFF2999880}"/>
              </a:ext>
            </a:extLst>
          </p:cNvPr>
          <p:cNvGrpSpPr/>
          <p:nvPr/>
        </p:nvGrpSpPr>
        <p:grpSpPr>
          <a:xfrm>
            <a:off x="6553656" y="2913658"/>
            <a:ext cx="4733607" cy="743150"/>
            <a:chOff x="4911170" y="4971039"/>
            <a:chExt cx="4733607" cy="743150"/>
          </a:xfrm>
        </p:grpSpPr>
        <p:sp>
          <p:nvSpPr>
            <p:cNvPr id="4" name="圆角矩形 3">
              <a:extLst>
                <a:ext uri="{FF2B5EF4-FFF2-40B4-BE49-F238E27FC236}">
                  <a16:creationId xmlns:a16="http://schemas.microsoft.com/office/drawing/2014/main" id="{F907DAF9-A79C-9A42-8B30-516166FCAE07}"/>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5" name="文本框 4">
              <a:extLst>
                <a:ext uri="{FF2B5EF4-FFF2-40B4-BE49-F238E27FC236}">
                  <a16:creationId xmlns:a16="http://schemas.microsoft.com/office/drawing/2014/main" id="{7DD7C00C-1AE2-3D44-9B9A-D617DBF45706}"/>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第五章 利用和审核</a:t>
              </a:r>
            </a:p>
          </p:txBody>
        </p:sp>
      </p:grpSp>
      <p:sp>
        <p:nvSpPr>
          <p:cNvPr id="6" name="文本框 5">
            <a:extLst>
              <a:ext uri="{FF2B5EF4-FFF2-40B4-BE49-F238E27FC236}">
                <a16:creationId xmlns:a16="http://schemas.microsoft.com/office/drawing/2014/main" id="{F31465E2-D3B0-DE4C-A99A-2F9D0A6F1F0C}"/>
              </a:ext>
            </a:extLst>
          </p:cNvPr>
          <p:cNvSpPr txBox="1"/>
          <p:nvPr/>
        </p:nvSpPr>
        <p:spPr>
          <a:xfrm>
            <a:off x="6477576"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7" name="图片 6">
            <a:extLst>
              <a:ext uri="{FF2B5EF4-FFF2-40B4-BE49-F238E27FC236}">
                <a16:creationId xmlns:a16="http://schemas.microsoft.com/office/drawing/2014/main" id="{A8B5B197-B9BA-F644-AA83-9E0337011B5E}"/>
              </a:ext>
            </a:extLst>
          </p:cNvPr>
          <p:cNvPicPr>
            <a:picLocks noChangeAspect="1"/>
          </p:cNvPicPr>
          <p:nvPr/>
        </p:nvPicPr>
        <p:blipFill>
          <a:blip r:embed="rId2">
            <a:extLst>
              <a:ext uri="{28A0092B-C50C-407E-A947-70E740481C1C}">
                <a14:useLocalDpi/>
              </a:ext>
            </a:extLst>
          </a:blip>
          <a:stretch>
            <a:fillRect/>
          </a:stretch>
        </p:blipFill>
        <p:spPr>
          <a:xfrm>
            <a:off x="7391975" y="1006141"/>
            <a:ext cx="2927689" cy="1664966"/>
          </a:xfrm>
          <a:prstGeom prst="rect">
            <a:avLst/>
          </a:prstGeom>
        </p:spPr>
      </p:pic>
      <p:pic>
        <p:nvPicPr>
          <p:cNvPr id="10" name="图片 9">
            <a:extLst>
              <a:ext uri="{FF2B5EF4-FFF2-40B4-BE49-F238E27FC236}">
                <a16:creationId xmlns:a16="http://schemas.microsoft.com/office/drawing/2014/main" id="{317442A7-D2C7-C543-9CCF-EA99478410B6}"/>
              </a:ext>
            </a:extLst>
          </p:cNvPr>
          <p:cNvPicPr>
            <a:picLocks noChangeAspect="1"/>
          </p:cNvPicPr>
          <p:nvPr/>
        </p:nvPicPr>
        <p:blipFill>
          <a:blip r:embed="rId3">
            <a:extLst>
              <a:ext uri="{28A0092B-C50C-407E-A947-70E740481C1C}">
                <a14:useLocalDpi/>
              </a:ext>
            </a:extLst>
          </a:blip>
          <a:stretch>
            <a:fillRect/>
          </a:stretch>
        </p:blipFill>
        <p:spPr>
          <a:xfrm>
            <a:off x="577758" y="-2228060"/>
            <a:ext cx="6558537" cy="11026586"/>
          </a:xfrm>
          <a:prstGeom prst="rect">
            <a:avLst/>
          </a:prstGeom>
        </p:spPr>
      </p:pic>
    </p:spTree>
    <p:extLst>
      <p:ext uri="{BB962C8B-B14F-4D97-AF65-F5344CB8AC3E}">
        <p14:creationId val="19255106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089C246D-06AD-6C4E-BCF5-A418AC776BE5}"/>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利用和审核——</a:t>
            </a:r>
          </a:p>
        </p:txBody>
      </p:sp>
      <p:grpSp>
        <p:nvGrpSpPr>
          <p:cNvPr id="7" name="组合 6">
            <a:extLst>
              <a:ext uri="{FF2B5EF4-FFF2-40B4-BE49-F238E27FC236}">
                <a16:creationId xmlns:a16="http://schemas.microsoft.com/office/drawing/2014/main" id="{6C4482AE-2E07-B64A-8C5D-3B1E316C468B}"/>
              </a:ext>
            </a:extLst>
          </p:cNvPr>
          <p:cNvGrpSpPr/>
          <p:nvPr/>
        </p:nvGrpSpPr>
        <p:grpSpPr>
          <a:xfrm>
            <a:off x="1321185" y="2043967"/>
            <a:ext cx="9311089" cy="3014505"/>
            <a:chOff x="1356528" y="2059913"/>
            <a:chExt cx="9311089" cy="3014505"/>
          </a:xfrm>
        </p:grpSpPr>
        <p:pic>
          <p:nvPicPr>
            <p:cNvPr id="8" name="图片 7">
              <a:extLst>
                <a:ext uri="{FF2B5EF4-FFF2-40B4-BE49-F238E27FC236}">
                  <a16:creationId xmlns:a16="http://schemas.microsoft.com/office/drawing/2014/main" id="{84FDE6DB-98E7-5146-91BA-40204B87B4AE}"/>
                </a:ext>
              </a:extLst>
            </p:cNvPr>
            <p:cNvPicPr>
              <a:picLocks noChangeAspect="1"/>
            </p:cNvPicPr>
            <p:nvPr/>
          </p:nvPicPr>
          <p:blipFill>
            <a:blip r:embed="rId2">
              <a:extLst>
                <a:ext uri="{28A0092B-C50C-407E-A947-70E740481C1C}">
                  <a14:useLocalDpi/>
                </a:ext>
              </a:extLst>
            </a:blip>
            <a:stretch>
              <a:fillRect/>
            </a:stretch>
          </p:blipFill>
          <p:spPr>
            <a:xfrm>
              <a:off x="1356528" y="2059913"/>
              <a:ext cx="9311089" cy="3014505"/>
            </a:xfrm>
            <a:custGeom>
              <a:gdLst>
                <a:gd fmla="*/ 0 w 9311089" name="connsiteX0"/>
                <a:gd fmla="*/ 0 h 3014505" name="connsiteY0"/>
                <a:gd fmla="*/ 9311089 w 9311089" name="connsiteX1"/>
                <a:gd fmla="*/ 0 h 3014505" name="connsiteY1"/>
                <a:gd fmla="*/ 9311089 w 9311089" name="connsiteX2"/>
                <a:gd fmla="*/ 3014505 h 3014505" name="connsiteY2"/>
                <a:gd fmla="*/ 0 w 9311089" name="connsiteX3"/>
                <a:gd fmla="*/ 3014505 h 3014505" name="connsiteY3"/>
              </a:gdLst>
              <a:cxnLst>
                <a:cxn ang="0">
                  <a:pos x="connsiteX0" y="connsiteY0"/>
                </a:cxn>
                <a:cxn ang="0">
                  <a:pos x="connsiteX1" y="connsiteY1"/>
                </a:cxn>
                <a:cxn ang="0">
                  <a:pos x="connsiteX2" y="connsiteY2"/>
                </a:cxn>
                <a:cxn ang="0">
                  <a:pos x="connsiteX3" y="connsiteY3"/>
                </a:cxn>
              </a:cxnLst>
              <a:rect b="b" l="l" r="r" t="t"/>
              <a:pathLst>
                <a:path h="3014505" w="9311089">
                  <a:moveTo>
                    <a:pt x="0" y="0"/>
                  </a:moveTo>
                  <a:lnTo>
                    <a:pt x="9311089" y="0"/>
                  </a:lnTo>
                  <a:lnTo>
                    <a:pt x="9311089" y="3014505"/>
                  </a:lnTo>
                  <a:lnTo>
                    <a:pt x="0" y="3014505"/>
                  </a:lnTo>
                  <a:close/>
                </a:path>
              </a:pathLst>
            </a:custGeom>
          </p:spPr>
        </p:pic>
        <p:sp>
          <p:nvSpPr>
            <p:cNvPr id="9" name="流程图: 过程 7">
              <a:extLst>
                <a:ext uri="{FF2B5EF4-FFF2-40B4-BE49-F238E27FC236}">
                  <a16:creationId xmlns:a16="http://schemas.microsoft.com/office/drawing/2014/main" id="{3900D121-32C4-AF47-B843-98E4D8118A9C}"/>
                </a:ext>
              </a:extLst>
            </p:cNvPr>
            <p:cNvSpPr/>
            <p:nvPr/>
          </p:nvSpPr>
          <p:spPr>
            <a:xfrm>
              <a:off x="1356528" y="2059913"/>
              <a:ext cx="9311089" cy="3014505"/>
            </a:xfrm>
            <a:prstGeom prst="flowChartProcess">
              <a:avLst/>
            </a:prstGeom>
            <a:gradFill flip="none" rotWithShape="1">
              <a:gsLst>
                <a:gs pos="0">
                  <a:schemeClr val="accent1">
                    <a:lumMod val="5000"/>
                    <a:lumOff val="95000"/>
                    <a:alpha val="0"/>
                  </a:schemeClr>
                </a:gs>
                <a:gs pos="62000">
                  <a:srgbClr val="FEF6C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0" name="组合 9">
              <a:extLst>
                <a:ext uri="{FF2B5EF4-FFF2-40B4-BE49-F238E27FC236}">
                  <a16:creationId xmlns:a16="http://schemas.microsoft.com/office/drawing/2014/main" id="{D187BBFB-BF50-5F41-9247-7A050A62BFA6}"/>
                </a:ext>
              </a:extLst>
            </p:cNvPr>
            <p:cNvGrpSpPr/>
            <p:nvPr/>
          </p:nvGrpSpPr>
          <p:grpSpPr>
            <a:xfrm>
              <a:off x="6662057" y="2316145"/>
              <a:ext cx="3737987" cy="2502039"/>
              <a:chOff x="6662057" y="2381459"/>
              <a:chExt cx="3737987" cy="2502039"/>
            </a:xfrm>
          </p:grpSpPr>
          <p:cxnSp>
            <p:nvCxnSpPr>
              <p:cNvPr id="15" name="直接连接符 9">
                <a:extLst>
                  <a:ext uri="{FF2B5EF4-FFF2-40B4-BE49-F238E27FC236}">
                    <a16:creationId xmlns:a16="http://schemas.microsoft.com/office/drawing/2014/main" id="{4EEB19F3-0106-5E43-A376-2502C918CFA4}"/>
                  </a:ext>
                </a:extLst>
              </p:cNvPr>
              <p:cNvCxnSpPr/>
              <p:nvPr/>
            </p:nvCxnSpPr>
            <p:spPr>
              <a:xfrm>
                <a:off x="6662057" y="2381459"/>
                <a:ext cx="37379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0">
                <a:extLst>
                  <a:ext uri="{FF2B5EF4-FFF2-40B4-BE49-F238E27FC236}">
                    <a16:creationId xmlns:a16="http://schemas.microsoft.com/office/drawing/2014/main" id="{8E640B7E-3434-B946-9A30-CE885BBFB94E}"/>
                  </a:ext>
                </a:extLst>
              </p:cNvPr>
              <p:cNvCxnSpPr/>
              <p:nvPr/>
            </p:nvCxnSpPr>
            <p:spPr>
              <a:xfrm>
                <a:off x="6662057" y="4883498"/>
                <a:ext cx="37379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2">
                <a:extLst>
                  <a:ext uri="{FF2B5EF4-FFF2-40B4-BE49-F238E27FC236}">
                    <a16:creationId xmlns:a16="http://schemas.microsoft.com/office/drawing/2014/main" id="{B75294AA-62F0-C14E-9732-891C8C074867}"/>
                  </a:ext>
                </a:extLst>
              </p:cNvPr>
              <p:cNvCxnSpPr/>
              <p:nvPr/>
            </p:nvCxnSpPr>
            <p:spPr>
              <a:xfrm flipH="1">
                <a:off x="10400044" y="2381459"/>
                <a:ext cx="0" cy="25020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 name="文本框 2">
            <a:extLst>
              <a:ext uri="{FF2B5EF4-FFF2-40B4-BE49-F238E27FC236}">
                <a16:creationId xmlns:a16="http://schemas.microsoft.com/office/drawing/2014/main" id="{2332538D-E36F-4546-84BA-E19764813B18}"/>
              </a:ext>
            </a:extLst>
          </p:cNvPr>
          <p:cNvSpPr txBox="1"/>
          <p:nvPr/>
        </p:nvSpPr>
        <p:spPr>
          <a:xfrm>
            <a:off x="3088209" y="2811795"/>
            <a:ext cx="7077009" cy="1554480"/>
          </a:xfrm>
          <a:prstGeom prst="rect">
            <a:avLst/>
          </a:prstGeom>
          <a:noFill/>
        </p:spPr>
        <p:txBody>
          <a:bodyPr rtlCol="0" wrap="square">
            <a:spAutoFit/>
          </a:bodyPr>
          <a:lstStyle/>
          <a:p>
            <a:pPr algn="r">
              <a:lnSpc>
                <a:spcPct val="200000"/>
              </a:lnSpc>
            </a:pPr>
            <a:r>
              <a:rPr altLang="en-US" kumimoji="1" lang="zh-CN" sz="1600">
                <a:solidFill>
                  <a:srgbClr val="C00000"/>
                </a:solidFill>
                <a:cs typeface="+mn-ea"/>
                <a:sym typeface="+mn-lt"/>
              </a:rPr>
              <a:t>部人事档案利用工作应当强化服务理念,严格利用程序,创新利用方式,提高利用效能,充分发挥档案资政作用、体现凭证价值。干部人事档案利用方式主要包括查(借)阅、复制和摘录等。</a:t>
            </a:r>
          </a:p>
        </p:txBody>
      </p:sp>
    </p:spTree>
    <p:extLst>
      <p:ext uri="{BB962C8B-B14F-4D97-AF65-F5344CB8AC3E}">
        <p14:creationId val="6891581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par>
                                <p:cTn fill="hold" grpId="0" id="12" nodeType="with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par>
                                <p:cTn fill="hold" id="16" nodeType="withEffect" presetClass="entr" presetID="22" presetSubtype="2">
                                  <p:stCondLst>
                                    <p:cond delay="0"/>
                                  </p:stCondLst>
                                  <p:childTnLst>
                                    <p:set>
                                      <p:cBhvr>
                                        <p:cTn dur="1" fill="hold" id="17">
                                          <p:stCondLst>
                                            <p:cond delay="0"/>
                                          </p:stCondLst>
                                        </p:cTn>
                                        <p:tgtEl>
                                          <p:spTgt spid="7"/>
                                        </p:tgtEl>
                                        <p:attrNameLst>
                                          <p:attrName>style.visibility</p:attrName>
                                        </p:attrNameLst>
                                      </p:cBhvr>
                                      <p:to>
                                        <p:strVal val="visible"/>
                                      </p:to>
                                    </p:set>
                                    <p:animEffect filter="wipe(right)"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6646AE15-BC01-8A42-81E6-D9DBF940FBA4}"/>
              </a:ext>
            </a:extLst>
          </p:cNvPr>
          <p:cNvGrpSpPr/>
          <p:nvPr/>
        </p:nvGrpSpPr>
        <p:grpSpPr>
          <a:xfrm>
            <a:off x="6553656" y="2913658"/>
            <a:ext cx="4733607" cy="743150"/>
            <a:chOff x="4911170" y="4971039"/>
            <a:chExt cx="4733607" cy="743150"/>
          </a:xfrm>
        </p:grpSpPr>
        <p:sp>
          <p:nvSpPr>
            <p:cNvPr id="4" name="圆角矩形 3">
              <a:extLst>
                <a:ext uri="{FF2B5EF4-FFF2-40B4-BE49-F238E27FC236}">
                  <a16:creationId xmlns:a16="http://schemas.microsoft.com/office/drawing/2014/main" id="{D1389EB4-E181-494D-8D45-3E4D388577F8}"/>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5" name="文本框 4">
              <a:extLst>
                <a:ext uri="{FF2B5EF4-FFF2-40B4-BE49-F238E27FC236}">
                  <a16:creationId xmlns:a16="http://schemas.microsoft.com/office/drawing/2014/main" id="{89052254-7668-2449-935B-02347CFB03F9}"/>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第六章 附则</a:t>
              </a:r>
            </a:p>
          </p:txBody>
        </p:sp>
      </p:grpSp>
      <p:sp>
        <p:nvSpPr>
          <p:cNvPr id="6" name="文本框 5">
            <a:extLst>
              <a:ext uri="{FF2B5EF4-FFF2-40B4-BE49-F238E27FC236}">
                <a16:creationId xmlns:a16="http://schemas.microsoft.com/office/drawing/2014/main" id="{F0E054A4-5E24-8345-A5A9-662C917D0E29}"/>
              </a:ext>
            </a:extLst>
          </p:cNvPr>
          <p:cNvSpPr txBox="1"/>
          <p:nvPr/>
        </p:nvSpPr>
        <p:spPr>
          <a:xfrm>
            <a:off x="6477576"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7" name="图片 6">
            <a:extLst>
              <a:ext uri="{FF2B5EF4-FFF2-40B4-BE49-F238E27FC236}">
                <a16:creationId xmlns:a16="http://schemas.microsoft.com/office/drawing/2014/main" id="{0AE61FA6-E9B5-584B-9873-B6BB4EF5FCFA}"/>
              </a:ext>
            </a:extLst>
          </p:cNvPr>
          <p:cNvPicPr>
            <a:picLocks noChangeAspect="1"/>
          </p:cNvPicPr>
          <p:nvPr/>
        </p:nvPicPr>
        <p:blipFill>
          <a:blip r:embed="rId2">
            <a:extLst>
              <a:ext uri="{28A0092B-C50C-407E-A947-70E740481C1C}">
                <a14:useLocalDpi/>
              </a:ext>
            </a:extLst>
          </a:blip>
          <a:stretch>
            <a:fillRect/>
          </a:stretch>
        </p:blipFill>
        <p:spPr>
          <a:xfrm>
            <a:off x="7391975" y="1006141"/>
            <a:ext cx="2927689" cy="1664966"/>
          </a:xfrm>
          <a:prstGeom prst="rect">
            <a:avLst/>
          </a:prstGeom>
        </p:spPr>
      </p:pic>
      <p:pic>
        <p:nvPicPr>
          <p:cNvPr id="8" name="图片 7">
            <a:extLst>
              <a:ext uri="{FF2B5EF4-FFF2-40B4-BE49-F238E27FC236}">
                <a16:creationId xmlns:a16="http://schemas.microsoft.com/office/drawing/2014/main" id="{7E508275-3849-994A-B5D6-774383164C90}"/>
              </a:ext>
            </a:extLst>
          </p:cNvPr>
          <p:cNvPicPr>
            <a:picLocks noChangeAspect="1"/>
          </p:cNvPicPr>
          <p:nvPr/>
        </p:nvPicPr>
        <p:blipFill>
          <a:blip r:embed="rId3">
            <a:extLst>
              <a:ext uri="{28A0092B-C50C-407E-A947-70E740481C1C}">
                <a14:useLocalDpi/>
              </a:ext>
            </a:extLst>
          </a:blip>
          <a:stretch>
            <a:fillRect/>
          </a:stretch>
        </p:blipFill>
        <p:spPr>
          <a:xfrm>
            <a:off x="577758" y="-2228060"/>
            <a:ext cx="6558537" cy="11026586"/>
          </a:xfrm>
          <a:prstGeom prst="rect">
            <a:avLst/>
          </a:prstGeom>
        </p:spPr>
      </p:pic>
    </p:spTree>
    <p:extLst>
      <p:ext uri="{BB962C8B-B14F-4D97-AF65-F5344CB8AC3E}">
        <p14:creationId val="42125788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a:extLst>
              <a:ext uri="{FF2B5EF4-FFF2-40B4-BE49-F238E27FC236}">
                <a16:creationId xmlns:a16="http://schemas.microsoft.com/office/drawing/2014/main" id="{FC14D8F5-5B15-3E4E-9F8A-4E941CEF6D79}"/>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利用和审核——</a:t>
            </a:r>
          </a:p>
        </p:txBody>
      </p:sp>
      <p:grpSp>
        <p:nvGrpSpPr>
          <p:cNvPr id="8" name="组合 7">
            <a:extLst>
              <a:ext uri="{FF2B5EF4-FFF2-40B4-BE49-F238E27FC236}">
                <a16:creationId xmlns:a16="http://schemas.microsoft.com/office/drawing/2014/main" id="{05E41BC3-325D-734B-BA94-832A344B3D4D}"/>
              </a:ext>
            </a:extLst>
          </p:cNvPr>
          <p:cNvGrpSpPr/>
          <p:nvPr/>
        </p:nvGrpSpPr>
        <p:grpSpPr>
          <a:xfrm>
            <a:off x="571687" y="1807834"/>
            <a:ext cx="10791951" cy="655320"/>
            <a:chOff x="663000" y="2017123"/>
            <a:chExt cx="10791951" cy="655320"/>
          </a:xfrm>
        </p:grpSpPr>
        <p:grpSp>
          <p:nvGrpSpPr>
            <p:cNvPr id="9" name="组合 8">
              <a:extLst>
                <a:ext uri="{FF2B5EF4-FFF2-40B4-BE49-F238E27FC236}">
                  <a16:creationId xmlns:a16="http://schemas.microsoft.com/office/drawing/2014/main" id="{D63276B7-ABDE-CF48-9678-30C092FB326B}"/>
                </a:ext>
              </a:extLst>
            </p:cNvPr>
            <p:cNvGrpSpPr/>
            <p:nvPr/>
          </p:nvGrpSpPr>
          <p:grpSpPr>
            <a:xfrm>
              <a:off x="663000" y="2017123"/>
              <a:ext cx="10791951" cy="655320"/>
              <a:chOff x="663000" y="2017123"/>
              <a:chExt cx="10791951" cy="655320"/>
            </a:xfrm>
            <a:solidFill>
              <a:srgbClr val="C00000"/>
            </a:solidFill>
          </p:grpSpPr>
          <p:sp>
            <p:nvSpPr>
              <p:cNvPr id="13" name="矩形 12">
                <a:extLst>
                  <a:ext uri="{FF2B5EF4-FFF2-40B4-BE49-F238E27FC236}">
                    <a16:creationId xmlns:a16="http://schemas.microsoft.com/office/drawing/2014/main" id="{50247461-BBF3-7441-84A2-809EBF72AA99}"/>
                  </a:ext>
                </a:extLst>
              </p:cNvPr>
              <p:cNvSpPr/>
              <p:nvPr/>
            </p:nvSpPr>
            <p:spPr>
              <a:xfrm>
                <a:off x="990599" y="2017123"/>
                <a:ext cx="10182266" cy="655320"/>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椭圆 13">
                <a:extLst>
                  <a:ext uri="{FF2B5EF4-FFF2-40B4-BE49-F238E27FC236}">
                    <a16:creationId xmlns:a16="http://schemas.microsoft.com/office/drawing/2014/main" id="{28AE84CD-854E-F74E-A5CC-E097D5D1D32A}"/>
                  </a:ext>
                </a:extLst>
              </p:cNvPr>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椭圆 14">
                <a:extLst>
                  <a:ext uri="{FF2B5EF4-FFF2-40B4-BE49-F238E27FC236}">
                    <a16:creationId xmlns:a16="http://schemas.microsoft.com/office/drawing/2014/main" id="{06C5260D-8423-2C49-9DA6-D9B950CBB538}"/>
                  </a:ext>
                </a:extLst>
              </p:cNvPr>
              <p:cNvSpPr/>
              <p:nvPr/>
            </p:nvSpPr>
            <p:spPr>
              <a:xfrm>
                <a:off x="10799751" y="2017123"/>
                <a:ext cx="655200" cy="655200"/>
              </a:xfrm>
              <a:prstGeom prst="ellipse">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椭圆 9">
              <a:extLst>
                <a:ext uri="{FF2B5EF4-FFF2-40B4-BE49-F238E27FC236}">
                  <a16:creationId xmlns:a16="http://schemas.microsoft.com/office/drawing/2014/main" id="{0AD0A8D5-E84C-7241-9CDA-6B634354291D}"/>
                </a:ext>
              </a:extLst>
            </p:cNvPr>
            <p:cNvSpPr/>
            <p:nvPr/>
          </p:nvSpPr>
          <p:spPr>
            <a:xfrm>
              <a:off x="716899" y="2070901"/>
              <a:ext cx="547401" cy="547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C5B5A050-E3A3-CA4E-8D57-CDDD6303FF6B}"/>
                </a:ext>
              </a:extLst>
            </p:cNvPr>
            <p:cNvPicPr>
              <a:picLocks noChangeAspect="1"/>
            </p:cNvPicPr>
            <p:nvPr/>
          </p:nvPicPr>
          <p:blipFill>
            <a:blip r:embed="rId2">
              <a:extLst>
                <a:ext uri="{28A0092B-C50C-407E-A947-70E740481C1C}">
                  <a14:useLocalDpi/>
                </a:ext>
              </a:extLst>
            </a:blip>
            <a:stretch>
              <a:fillRect/>
            </a:stretch>
          </p:blipFill>
          <p:spPr>
            <a:xfrm>
              <a:off x="815152" y="2151159"/>
              <a:ext cx="350896" cy="349854"/>
            </a:xfrm>
            <a:prstGeom prst="rect">
              <a:avLst/>
            </a:prstGeom>
          </p:spPr>
        </p:pic>
        <p:sp>
          <p:nvSpPr>
            <p:cNvPr id="12" name="文本框 11">
              <a:extLst>
                <a:ext uri="{FF2B5EF4-FFF2-40B4-BE49-F238E27FC236}">
                  <a16:creationId xmlns:a16="http://schemas.microsoft.com/office/drawing/2014/main" id="{DE4D15BA-B439-9548-817A-6C70D40E4894}"/>
                </a:ext>
              </a:extLst>
            </p:cNvPr>
            <p:cNvSpPr txBox="1"/>
            <p:nvPr/>
          </p:nvSpPr>
          <p:spPr>
            <a:xfrm>
              <a:off x="1416453" y="2175324"/>
              <a:ext cx="9940245" cy="335280"/>
            </a:xfrm>
            <a:prstGeom prst="rect">
              <a:avLst/>
            </a:prstGeom>
            <a:noFill/>
          </p:spPr>
          <p:txBody>
            <a:bodyPr rtlCol="0" wrap="square">
              <a:spAutoFit/>
            </a:bodyPr>
            <a:lstStyle/>
            <a:p>
              <a:r>
                <a:rPr altLang="en-US" kumimoji="1" lang="zh-CN" sz="1600">
                  <a:solidFill>
                    <a:srgbClr val="C00000"/>
                  </a:solidFill>
                  <a:cs typeface="+mn-ea"/>
                  <a:sym typeface="+mn-lt"/>
                </a:rPr>
                <a:t>流动人员和自主择业军队转业干部等其他人员的人事档案管理工作,由相关主管部门根据本条例精神另行规定。</a:t>
              </a:r>
            </a:p>
          </p:txBody>
        </p:sp>
      </p:grpSp>
      <p:grpSp>
        <p:nvGrpSpPr>
          <p:cNvPr id="16" name="组合 15">
            <a:extLst>
              <a:ext uri="{FF2B5EF4-FFF2-40B4-BE49-F238E27FC236}">
                <a16:creationId xmlns:a16="http://schemas.microsoft.com/office/drawing/2014/main" id="{B3EA3C31-5DF6-F44A-A639-888D8A9100B8}"/>
              </a:ext>
            </a:extLst>
          </p:cNvPr>
          <p:cNvGrpSpPr/>
          <p:nvPr/>
        </p:nvGrpSpPr>
        <p:grpSpPr>
          <a:xfrm>
            <a:off x="559322" y="2891839"/>
            <a:ext cx="10791951" cy="655320"/>
            <a:chOff x="663000" y="2017123"/>
            <a:chExt cx="10791951" cy="655320"/>
          </a:xfrm>
        </p:grpSpPr>
        <p:grpSp>
          <p:nvGrpSpPr>
            <p:cNvPr id="17" name="组合 16">
              <a:extLst>
                <a:ext uri="{FF2B5EF4-FFF2-40B4-BE49-F238E27FC236}">
                  <a16:creationId xmlns:a16="http://schemas.microsoft.com/office/drawing/2014/main" id="{19EDFA26-56F1-7F4A-ABB3-AB298FA4264C}"/>
                </a:ext>
              </a:extLst>
            </p:cNvPr>
            <p:cNvGrpSpPr/>
            <p:nvPr/>
          </p:nvGrpSpPr>
          <p:grpSpPr>
            <a:xfrm>
              <a:off x="663000" y="2017123"/>
              <a:ext cx="10791951" cy="655320"/>
              <a:chOff x="663000" y="2017123"/>
              <a:chExt cx="10791951" cy="655320"/>
            </a:xfrm>
            <a:solidFill>
              <a:srgbClr val="C00000"/>
            </a:solidFill>
          </p:grpSpPr>
          <p:sp>
            <p:nvSpPr>
              <p:cNvPr id="21" name="矩形 20">
                <a:extLst>
                  <a:ext uri="{FF2B5EF4-FFF2-40B4-BE49-F238E27FC236}">
                    <a16:creationId xmlns:a16="http://schemas.microsoft.com/office/drawing/2014/main" id="{0F32716B-CC0D-D74A-BC43-B50ED4631342}"/>
                  </a:ext>
                </a:extLst>
              </p:cNvPr>
              <p:cNvSpPr/>
              <p:nvPr/>
            </p:nvSpPr>
            <p:spPr>
              <a:xfrm>
                <a:off x="990599" y="2017123"/>
                <a:ext cx="10182266" cy="655320"/>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椭圆 21">
                <a:extLst>
                  <a:ext uri="{FF2B5EF4-FFF2-40B4-BE49-F238E27FC236}">
                    <a16:creationId xmlns:a16="http://schemas.microsoft.com/office/drawing/2014/main" id="{D6724521-A3CC-1B4B-9186-3E20597B72AB}"/>
                  </a:ext>
                </a:extLst>
              </p:cNvPr>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椭圆 22">
                <a:extLst>
                  <a:ext uri="{FF2B5EF4-FFF2-40B4-BE49-F238E27FC236}">
                    <a16:creationId xmlns:a16="http://schemas.microsoft.com/office/drawing/2014/main" id="{4E94397D-68CA-194D-BB36-C4461460F07B}"/>
                  </a:ext>
                </a:extLst>
              </p:cNvPr>
              <p:cNvSpPr/>
              <p:nvPr/>
            </p:nvSpPr>
            <p:spPr>
              <a:xfrm>
                <a:off x="10799751" y="2017123"/>
                <a:ext cx="655200" cy="655200"/>
              </a:xfrm>
              <a:prstGeom prst="ellipse">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8" name="椭圆 17">
              <a:extLst>
                <a:ext uri="{FF2B5EF4-FFF2-40B4-BE49-F238E27FC236}">
                  <a16:creationId xmlns:a16="http://schemas.microsoft.com/office/drawing/2014/main" id="{1041F89F-9125-B84F-9337-63760E58D49B}"/>
                </a:ext>
              </a:extLst>
            </p:cNvPr>
            <p:cNvSpPr/>
            <p:nvPr/>
          </p:nvSpPr>
          <p:spPr>
            <a:xfrm>
              <a:off x="716899" y="2070901"/>
              <a:ext cx="547401" cy="547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9" name="图片 18">
              <a:extLst>
                <a:ext uri="{FF2B5EF4-FFF2-40B4-BE49-F238E27FC236}">
                  <a16:creationId xmlns:a16="http://schemas.microsoft.com/office/drawing/2014/main" id="{FD07CD1A-478C-0F43-A715-C05092D55B0B}"/>
                </a:ext>
              </a:extLst>
            </p:cNvPr>
            <p:cNvPicPr>
              <a:picLocks noChangeAspect="1"/>
            </p:cNvPicPr>
            <p:nvPr/>
          </p:nvPicPr>
          <p:blipFill>
            <a:blip r:embed="rId2">
              <a:extLst>
                <a:ext uri="{28A0092B-C50C-407E-A947-70E740481C1C}">
                  <a14:useLocalDpi/>
                </a:ext>
              </a:extLst>
            </a:blip>
            <a:stretch>
              <a:fillRect/>
            </a:stretch>
          </p:blipFill>
          <p:spPr>
            <a:xfrm>
              <a:off x="815152" y="2151159"/>
              <a:ext cx="350896" cy="349854"/>
            </a:xfrm>
            <a:prstGeom prst="rect">
              <a:avLst/>
            </a:prstGeom>
          </p:spPr>
        </p:pic>
        <p:sp>
          <p:nvSpPr>
            <p:cNvPr id="20" name="文本框 19">
              <a:extLst>
                <a:ext uri="{FF2B5EF4-FFF2-40B4-BE49-F238E27FC236}">
                  <a16:creationId xmlns:a16="http://schemas.microsoft.com/office/drawing/2014/main" id="{FB419377-07DD-C341-8591-500686AF0563}"/>
                </a:ext>
              </a:extLst>
            </p:cNvPr>
            <p:cNvSpPr txBox="1"/>
            <p:nvPr/>
          </p:nvSpPr>
          <p:spPr>
            <a:xfrm>
              <a:off x="1416453" y="2175324"/>
              <a:ext cx="9940245" cy="335280"/>
            </a:xfrm>
            <a:prstGeom prst="rect">
              <a:avLst/>
            </a:prstGeom>
            <a:noFill/>
          </p:spPr>
          <p:txBody>
            <a:bodyPr rtlCol="0" wrap="square">
              <a:spAutoFit/>
            </a:bodyPr>
            <a:lstStyle/>
            <a:p>
              <a:r>
                <a:rPr altLang="en-US" kumimoji="1" lang="zh-CN" sz="1600">
                  <a:solidFill>
                    <a:srgbClr val="C00000"/>
                  </a:solidFill>
                  <a:cs typeface="+mn-ea"/>
                  <a:sym typeface="+mn-lt"/>
                </a:rPr>
                <a:t>中国人民解放军和中国人民武装警察部队干部人事档案工作规定,由中央军事委员会根据本条例精神制定。</a:t>
              </a:r>
            </a:p>
          </p:txBody>
        </p:sp>
      </p:grpSp>
      <p:grpSp>
        <p:nvGrpSpPr>
          <p:cNvPr id="24" name="组合 23">
            <a:extLst>
              <a:ext uri="{FF2B5EF4-FFF2-40B4-BE49-F238E27FC236}">
                <a16:creationId xmlns:a16="http://schemas.microsoft.com/office/drawing/2014/main" id="{524FC7E9-4CE6-1C4A-AB2D-EE075F676E20}"/>
              </a:ext>
            </a:extLst>
          </p:cNvPr>
          <p:cNvGrpSpPr/>
          <p:nvPr/>
        </p:nvGrpSpPr>
        <p:grpSpPr>
          <a:xfrm>
            <a:off x="554248" y="3902867"/>
            <a:ext cx="10791951" cy="655320"/>
            <a:chOff x="663000" y="2017123"/>
            <a:chExt cx="10791951" cy="655320"/>
          </a:xfrm>
        </p:grpSpPr>
        <p:grpSp>
          <p:nvGrpSpPr>
            <p:cNvPr id="25" name="组合 24">
              <a:extLst>
                <a:ext uri="{FF2B5EF4-FFF2-40B4-BE49-F238E27FC236}">
                  <a16:creationId xmlns:a16="http://schemas.microsoft.com/office/drawing/2014/main" id="{22F929E0-0791-6D4F-965F-7B423FD1E03D}"/>
                </a:ext>
              </a:extLst>
            </p:cNvPr>
            <p:cNvGrpSpPr/>
            <p:nvPr/>
          </p:nvGrpSpPr>
          <p:grpSpPr>
            <a:xfrm>
              <a:off x="663000" y="2017123"/>
              <a:ext cx="10791951" cy="655320"/>
              <a:chOff x="663000" y="2017123"/>
              <a:chExt cx="10791951" cy="655320"/>
            </a:xfrm>
            <a:solidFill>
              <a:srgbClr val="C00000"/>
            </a:solidFill>
          </p:grpSpPr>
          <p:sp>
            <p:nvSpPr>
              <p:cNvPr id="29" name="矩形 28">
                <a:extLst>
                  <a:ext uri="{FF2B5EF4-FFF2-40B4-BE49-F238E27FC236}">
                    <a16:creationId xmlns:a16="http://schemas.microsoft.com/office/drawing/2014/main" id="{ED295A67-3679-554E-A70E-51BF6AF06A92}"/>
                  </a:ext>
                </a:extLst>
              </p:cNvPr>
              <p:cNvSpPr/>
              <p:nvPr/>
            </p:nvSpPr>
            <p:spPr>
              <a:xfrm>
                <a:off x="990599" y="2017123"/>
                <a:ext cx="10182266" cy="655320"/>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椭圆 29">
                <a:extLst>
                  <a:ext uri="{FF2B5EF4-FFF2-40B4-BE49-F238E27FC236}">
                    <a16:creationId xmlns:a16="http://schemas.microsoft.com/office/drawing/2014/main" id="{137EDB4F-B120-DB47-9FAF-22B3D0478C26}"/>
                  </a:ext>
                </a:extLst>
              </p:cNvPr>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椭圆 30">
                <a:extLst>
                  <a:ext uri="{FF2B5EF4-FFF2-40B4-BE49-F238E27FC236}">
                    <a16:creationId xmlns:a16="http://schemas.microsoft.com/office/drawing/2014/main" id="{28B9B120-D498-FE47-B1AB-E6CADE6D47F5}"/>
                  </a:ext>
                </a:extLst>
              </p:cNvPr>
              <p:cNvSpPr/>
              <p:nvPr/>
            </p:nvSpPr>
            <p:spPr>
              <a:xfrm>
                <a:off x="10799751" y="2017123"/>
                <a:ext cx="655200" cy="655200"/>
              </a:xfrm>
              <a:prstGeom prst="ellipse">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椭圆 25">
              <a:extLst>
                <a:ext uri="{FF2B5EF4-FFF2-40B4-BE49-F238E27FC236}">
                  <a16:creationId xmlns:a16="http://schemas.microsoft.com/office/drawing/2014/main" id="{AFD16F7C-421B-1344-A415-9C244202124B}"/>
                </a:ext>
              </a:extLst>
            </p:cNvPr>
            <p:cNvSpPr/>
            <p:nvPr/>
          </p:nvSpPr>
          <p:spPr>
            <a:xfrm>
              <a:off x="716899" y="2070901"/>
              <a:ext cx="547401" cy="547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7" name="图片 26">
              <a:extLst>
                <a:ext uri="{FF2B5EF4-FFF2-40B4-BE49-F238E27FC236}">
                  <a16:creationId xmlns:a16="http://schemas.microsoft.com/office/drawing/2014/main" id="{F5DCB6AB-E9A0-444F-BFBB-3133C84FA6EC}"/>
                </a:ext>
              </a:extLst>
            </p:cNvPr>
            <p:cNvPicPr>
              <a:picLocks noChangeAspect="1"/>
            </p:cNvPicPr>
            <p:nvPr/>
          </p:nvPicPr>
          <p:blipFill>
            <a:blip r:embed="rId2">
              <a:extLst>
                <a:ext uri="{28A0092B-C50C-407E-A947-70E740481C1C}">
                  <a14:useLocalDpi/>
                </a:ext>
              </a:extLst>
            </a:blip>
            <a:stretch>
              <a:fillRect/>
            </a:stretch>
          </p:blipFill>
          <p:spPr>
            <a:xfrm>
              <a:off x="815152" y="2151159"/>
              <a:ext cx="350896" cy="349854"/>
            </a:xfrm>
            <a:prstGeom prst="rect">
              <a:avLst/>
            </a:prstGeom>
          </p:spPr>
        </p:pic>
        <p:sp>
          <p:nvSpPr>
            <p:cNvPr id="28" name="文本框 27">
              <a:extLst>
                <a:ext uri="{FF2B5EF4-FFF2-40B4-BE49-F238E27FC236}">
                  <a16:creationId xmlns:a16="http://schemas.microsoft.com/office/drawing/2014/main" id="{8C678866-E276-6041-A4AD-4380D0B2375A}"/>
                </a:ext>
              </a:extLst>
            </p:cNvPr>
            <p:cNvSpPr txBox="1"/>
            <p:nvPr/>
          </p:nvSpPr>
          <p:spPr>
            <a:xfrm>
              <a:off x="1416453" y="2175324"/>
              <a:ext cx="9940245" cy="335280"/>
            </a:xfrm>
            <a:prstGeom prst="rect">
              <a:avLst/>
            </a:prstGeom>
            <a:noFill/>
          </p:spPr>
          <p:txBody>
            <a:bodyPr rtlCol="0" wrap="square">
              <a:spAutoFit/>
            </a:bodyPr>
            <a:lstStyle/>
            <a:p>
              <a:r>
                <a:rPr altLang="en-US" kumimoji="1" lang="zh-CN" sz="1600">
                  <a:solidFill>
                    <a:srgbClr val="C00000"/>
                  </a:solidFill>
                  <a:cs typeface="+mn-ea"/>
                  <a:sym typeface="+mn-lt"/>
                </a:rPr>
                <a:t>本条例由中央组织部负责解释。</a:t>
              </a:r>
            </a:p>
          </p:txBody>
        </p:sp>
      </p:grpSp>
      <p:grpSp>
        <p:nvGrpSpPr>
          <p:cNvPr id="32" name="组合 31">
            <a:extLst>
              <a:ext uri="{FF2B5EF4-FFF2-40B4-BE49-F238E27FC236}">
                <a16:creationId xmlns:a16="http://schemas.microsoft.com/office/drawing/2014/main" id="{9487BA0B-DE58-8546-827D-B5690947AA64}"/>
              </a:ext>
            </a:extLst>
          </p:cNvPr>
          <p:cNvGrpSpPr/>
          <p:nvPr/>
        </p:nvGrpSpPr>
        <p:grpSpPr>
          <a:xfrm>
            <a:off x="571687" y="4908519"/>
            <a:ext cx="10791951" cy="655320"/>
            <a:chOff x="663000" y="2017123"/>
            <a:chExt cx="10791951" cy="655320"/>
          </a:xfrm>
        </p:grpSpPr>
        <p:grpSp>
          <p:nvGrpSpPr>
            <p:cNvPr id="33" name="组合 32">
              <a:extLst>
                <a:ext uri="{FF2B5EF4-FFF2-40B4-BE49-F238E27FC236}">
                  <a16:creationId xmlns:a16="http://schemas.microsoft.com/office/drawing/2014/main" id="{0F58C7D5-ADBE-354A-A9EF-0AFEE1746203}"/>
                </a:ext>
              </a:extLst>
            </p:cNvPr>
            <p:cNvGrpSpPr/>
            <p:nvPr/>
          </p:nvGrpSpPr>
          <p:grpSpPr>
            <a:xfrm>
              <a:off x="663000" y="2017123"/>
              <a:ext cx="10791951" cy="655320"/>
              <a:chOff x="663000" y="2017123"/>
              <a:chExt cx="10791951" cy="655320"/>
            </a:xfrm>
            <a:solidFill>
              <a:srgbClr val="C00000"/>
            </a:solidFill>
          </p:grpSpPr>
          <p:sp>
            <p:nvSpPr>
              <p:cNvPr id="37" name="矩形 36">
                <a:extLst>
                  <a:ext uri="{FF2B5EF4-FFF2-40B4-BE49-F238E27FC236}">
                    <a16:creationId xmlns:a16="http://schemas.microsoft.com/office/drawing/2014/main" id="{E15E4CB4-D455-3E41-9933-6C57DFDB9327}"/>
                  </a:ext>
                </a:extLst>
              </p:cNvPr>
              <p:cNvSpPr/>
              <p:nvPr/>
            </p:nvSpPr>
            <p:spPr>
              <a:xfrm>
                <a:off x="990599" y="2017123"/>
                <a:ext cx="10182266" cy="655320"/>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椭圆 37">
                <a:extLst>
                  <a:ext uri="{FF2B5EF4-FFF2-40B4-BE49-F238E27FC236}">
                    <a16:creationId xmlns:a16="http://schemas.microsoft.com/office/drawing/2014/main" id="{94E8C23C-5D18-1140-BB05-CCBC9616EB1E}"/>
                  </a:ext>
                </a:extLst>
              </p:cNvPr>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 name="椭圆 38">
                <a:extLst>
                  <a:ext uri="{FF2B5EF4-FFF2-40B4-BE49-F238E27FC236}">
                    <a16:creationId xmlns:a16="http://schemas.microsoft.com/office/drawing/2014/main" id="{95B6AE08-DB1A-0440-9E0D-077C1A8BC307}"/>
                  </a:ext>
                </a:extLst>
              </p:cNvPr>
              <p:cNvSpPr/>
              <p:nvPr/>
            </p:nvSpPr>
            <p:spPr>
              <a:xfrm>
                <a:off x="10799751" y="2017123"/>
                <a:ext cx="655200" cy="655200"/>
              </a:xfrm>
              <a:prstGeom prst="ellipse">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4" name="椭圆 33">
              <a:extLst>
                <a:ext uri="{FF2B5EF4-FFF2-40B4-BE49-F238E27FC236}">
                  <a16:creationId xmlns:a16="http://schemas.microsoft.com/office/drawing/2014/main" id="{D0C03E50-45AA-CE45-A86B-F6A554127D25}"/>
                </a:ext>
              </a:extLst>
            </p:cNvPr>
            <p:cNvSpPr/>
            <p:nvPr/>
          </p:nvSpPr>
          <p:spPr>
            <a:xfrm>
              <a:off x="716899" y="2070901"/>
              <a:ext cx="547401" cy="547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5" name="图片 34">
              <a:extLst>
                <a:ext uri="{FF2B5EF4-FFF2-40B4-BE49-F238E27FC236}">
                  <a16:creationId xmlns:a16="http://schemas.microsoft.com/office/drawing/2014/main" id="{E5648198-29E6-B940-8276-2682CF57CD07}"/>
                </a:ext>
              </a:extLst>
            </p:cNvPr>
            <p:cNvPicPr>
              <a:picLocks noChangeAspect="1"/>
            </p:cNvPicPr>
            <p:nvPr/>
          </p:nvPicPr>
          <p:blipFill>
            <a:blip r:embed="rId2">
              <a:extLst>
                <a:ext uri="{28A0092B-C50C-407E-A947-70E740481C1C}">
                  <a14:useLocalDpi/>
                </a:ext>
              </a:extLst>
            </a:blip>
            <a:stretch>
              <a:fillRect/>
            </a:stretch>
          </p:blipFill>
          <p:spPr>
            <a:xfrm>
              <a:off x="815152" y="2151159"/>
              <a:ext cx="350896" cy="349854"/>
            </a:xfrm>
            <a:prstGeom prst="rect">
              <a:avLst/>
            </a:prstGeom>
          </p:spPr>
        </p:pic>
        <p:sp>
          <p:nvSpPr>
            <p:cNvPr id="36" name="文本框 35">
              <a:extLst>
                <a:ext uri="{FF2B5EF4-FFF2-40B4-BE49-F238E27FC236}">
                  <a16:creationId xmlns:a16="http://schemas.microsoft.com/office/drawing/2014/main" id="{99750869-55E0-0C47-98DF-F75B90F1AF73}"/>
                </a:ext>
              </a:extLst>
            </p:cNvPr>
            <p:cNvSpPr txBox="1"/>
            <p:nvPr/>
          </p:nvSpPr>
          <p:spPr>
            <a:xfrm>
              <a:off x="1416453" y="2175324"/>
              <a:ext cx="9940245" cy="335280"/>
            </a:xfrm>
            <a:prstGeom prst="rect">
              <a:avLst/>
            </a:prstGeom>
            <a:noFill/>
          </p:spPr>
          <p:txBody>
            <a:bodyPr rtlCol="0" wrap="square">
              <a:spAutoFit/>
            </a:bodyPr>
            <a:lstStyle/>
            <a:p>
              <a:r>
                <a:rPr altLang="en-US" kumimoji="1" lang="zh-CN" sz="1600">
                  <a:solidFill>
                    <a:srgbClr val="C00000"/>
                  </a:solidFill>
                  <a:cs typeface="+mn-ea"/>
                  <a:sym typeface="+mn-lt"/>
                </a:rPr>
                <a:t>本条例自2018年11月20日起施行。1991年4月2日中央组织部、国家档案局印发的《干部档案工作条例》</a:t>
              </a:r>
            </a:p>
          </p:txBody>
        </p:sp>
      </p:grpSp>
    </p:spTree>
    <p:extLst>
      <p:ext uri="{BB962C8B-B14F-4D97-AF65-F5344CB8AC3E}">
        <p14:creationId val="42187571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0-#ppt_w/2"/>
                                          </p:val>
                                        </p:tav>
                                        <p:tav tm="100000">
                                          <p:val>
                                            <p:strVal val="#ppt_x"/>
                                          </p:val>
                                        </p:tav>
                                      </p:tavLst>
                                    </p:anim>
                                    <p:anim calcmode="lin" valueType="num">
                                      <p:cBhvr additive="base">
                                        <p:cTn dur="500" fill="hold" id="16"/>
                                        <p:tgtEl>
                                          <p:spTgt spid="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fill="hold" id="19"/>
                                        <p:tgtEl>
                                          <p:spTgt spid="24"/>
                                        </p:tgtEl>
                                        <p:attrNameLst>
                                          <p:attrName>ppt_x</p:attrName>
                                        </p:attrNameLst>
                                      </p:cBhvr>
                                      <p:tavLst>
                                        <p:tav tm="0">
                                          <p:val>
                                            <p:strVal val="0-#ppt_w/2"/>
                                          </p:val>
                                        </p:tav>
                                        <p:tav tm="100000">
                                          <p:val>
                                            <p:strVal val="#ppt_x"/>
                                          </p:val>
                                        </p:tav>
                                      </p:tavLst>
                                    </p:anim>
                                    <p:anim calcmode="lin" valueType="num">
                                      <p:cBhvr additive="base">
                                        <p:cTn dur="500" fill="hold" id="20"/>
                                        <p:tgtEl>
                                          <p:spTgt spid="24"/>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500" fill="hold" id="23"/>
                                        <p:tgtEl>
                                          <p:spTgt spid="32"/>
                                        </p:tgtEl>
                                        <p:attrNameLst>
                                          <p:attrName>ppt_x</p:attrName>
                                        </p:attrNameLst>
                                      </p:cBhvr>
                                      <p:tavLst>
                                        <p:tav tm="0">
                                          <p:val>
                                            <p:strVal val="0-#ppt_w/2"/>
                                          </p:val>
                                        </p:tav>
                                        <p:tav tm="100000">
                                          <p:val>
                                            <p:strVal val="#ppt_x"/>
                                          </p:val>
                                        </p:tav>
                                      </p:tavLst>
                                    </p:anim>
                                    <p:anim calcmode="lin" valueType="num">
                                      <p:cBhvr additive="base">
                                        <p:cTn dur="500" fill="hold" id="24"/>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D8FA3266-9B50-974A-812E-9003D5806E49}"/>
              </a:ext>
            </a:extLst>
          </p:cNvPr>
          <p:cNvPicPr>
            <a:picLocks noChangeAspect="1"/>
          </p:cNvPicPr>
          <p:nvPr/>
        </p:nvPicPr>
        <p:blipFill>
          <a:blip r:embed="rId2">
            <a:extLst>
              <a:ext uri="{28A0092B-C50C-407E-A947-70E740481C1C}">
                <a14:useLocalDpi/>
              </a:ext>
            </a:extLst>
          </a:blip>
          <a:stretch>
            <a:fillRect/>
          </a:stretch>
        </p:blipFill>
        <p:spPr>
          <a:xfrm>
            <a:off x="5047390" y="1170331"/>
            <a:ext cx="2298700" cy="1360538"/>
          </a:xfrm>
          <a:prstGeom prst="rect">
            <a:avLst/>
          </a:prstGeom>
        </p:spPr>
      </p:pic>
      <p:pic>
        <p:nvPicPr>
          <p:cNvPr id="4" name="图片 3">
            <a:extLst>
              <a:ext uri="{FF2B5EF4-FFF2-40B4-BE49-F238E27FC236}">
                <a16:creationId xmlns:a16="http://schemas.microsoft.com/office/drawing/2014/main" id="{92479D0C-60F0-934F-9724-AFB195037A62}"/>
              </a:ext>
            </a:extLst>
          </p:cNvPr>
          <p:cNvPicPr>
            <a:picLocks noChangeAspect="1"/>
          </p:cNvPicPr>
          <p:nvPr/>
        </p:nvPicPr>
        <p:blipFill>
          <a:blip r:embed="rId3">
            <a:extLst>
              <a:ext uri="{28A0092B-C50C-407E-A947-70E740481C1C}">
                <a14:useLocalDpi/>
              </a:ext>
            </a:extLst>
          </a:blip>
          <a:stretch>
            <a:fillRect/>
          </a:stretch>
        </p:blipFill>
        <p:spPr>
          <a:xfrm rot="1411407">
            <a:off x="9819414" y="706164"/>
            <a:ext cx="1333874" cy="2136324"/>
          </a:xfrm>
          <a:prstGeom prst="rect">
            <a:avLst/>
          </a:prstGeom>
        </p:spPr>
      </p:pic>
      <p:sp>
        <p:nvSpPr>
          <p:cNvPr id="5" name="文本框 4">
            <a:extLst>
              <a:ext uri="{FF2B5EF4-FFF2-40B4-BE49-F238E27FC236}">
                <a16:creationId xmlns:a16="http://schemas.microsoft.com/office/drawing/2014/main" id="{80A1C2F0-3E8F-2349-9643-5905FADFF6CA}"/>
              </a:ext>
            </a:extLst>
          </p:cNvPr>
          <p:cNvSpPr txBox="1"/>
          <p:nvPr/>
        </p:nvSpPr>
        <p:spPr>
          <a:xfrm>
            <a:off x="2221942" y="2718080"/>
            <a:ext cx="7949596" cy="45720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中共中央办公厅印发《干部人事档案工作条例》</a:t>
            </a:r>
          </a:p>
        </p:txBody>
      </p:sp>
      <p:sp>
        <p:nvSpPr>
          <p:cNvPr id="6" name="文本框 5">
            <a:extLst>
              <a:ext uri="{FF2B5EF4-FFF2-40B4-BE49-F238E27FC236}">
                <a16:creationId xmlns:a16="http://schemas.microsoft.com/office/drawing/2014/main" id="{BC1CAC1B-1BFE-2542-A3AB-FCB13BE00037}"/>
              </a:ext>
            </a:extLst>
          </p:cNvPr>
          <p:cNvSpPr txBox="1"/>
          <p:nvPr/>
        </p:nvSpPr>
        <p:spPr>
          <a:xfrm>
            <a:off x="638802" y="3366957"/>
            <a:ext cx="11115876" cy="1188720"/>
          </a:xfrm>
          <a:prstGeom prst="rect">
            <a:avLst/>
          </a:prstGeom>
          <a:noFill/>
        </p:spPr>
        <p:txBody>
          <a:bodyPr rtlCol="0" wrap="square">
            <a:spAutoFit/>
          </a:bodyPr>
          <a:lstStyle/>
          <a:p>
            <a:pPr algn="ctr"/>
            <a:r>
              <a:rPr altLang="en-US" b="1" kumimoji="1" lang="zh-CN" sz="7200">
                <a:gradFill flip="none" rotWithShape="1">
                  <a:gsLst>
                    <a:gs pos="0">
                      <a:srgbClr val="F9E96A"/>
                    </a:gs>
                    <a:gs pos="100000">
                      <a:srgbClr val="FEF6C6"/>
                    </a:gs>
                  </a:gsLst>
                  <a:lin ang="16200000" scaled="1"/>
                </a:gradFill>
                <a:cs typeface="+mn-ea"/>
                <a:sym typeface="+mn-lt"/>
              </a:rPr>
              <a:t>谢谢观看</a:t>
            </a:r>
          </a:p>
        </p:txBody>
      </p:sp>
      <p:grpSp>
        <p:nvGrpSpPr>
          <p:cNvPr id="7" name="组合 6">
            <a:extLst>
              <a:ext uri="{FF2B5EF4-FFF2-40B4-BE49-F238E27FC236}">
                <a16:creationId xmlns:a16="http://schemas.microsoft.com/office/drawing/2014/main" id="{B0E6DCFA-CE3F-464B-AD58-034376062BCD}"/>
              </a:ext>
            </a:extLst>
          </p:cNvPr>
          <p:cNvGrpSpPr/>
          <p:nvPr/>
        </p:nvGrpSpPr>
        <p:grpSpPr>
          <a:xfrm>
            <a:off x="3982502" y="4890482"/>
            <a:ext cx="4428476" cy="443220"/>
            <a:chOff x="3965300" y="4751334"/>
            <a:chExt cx="4428476" cy="443220"/>
          </a:xfrm>
        </p:grpSpPr>
        <p:sp>
          <p:nvSpPr>
            <p:cNvPr id="8" name="圆角矩形 7">
              <a:extLst>
                <a:ext uri="{FF2B5EF4-FFF2-40B4-BE49-F238E27FC236}">
                  <a16:creationId xmlns:a16="http://schemas.microsoft.com/office/drawing/2014/main" id="{1A7312DD-E947-654D-B2DE-DBEC4C5F9593}"/>
                </a:ext>
              </a:extLst>
            </p:cNvPr>
            <p:cNvSpPr/>
            <p:nvPr/>
          </p:nvSpPr>
          <p:spPr>
            <a:xfrm>
              <a:off x="3965300" y="4751334"/>
              <a:ext cx="4428476" cy="443220"/>
            </a:xfrm>
            <a:prstGeom prst="roundRect">
              <a:avLst>
                <a:gd fmla="val 5000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9" name="文本框 8">
              <a:extLst>
                <a:ext uri="{FF2B5EF4-FFF2-40B4-BE49-F238E27FC236}">
                  <a16:creationId xmlns:a16="http://schemas.microsoft.com/office/drawing/2014/main" id="{156DF73B-5107-BF4A-BC47-32870A193B1E}"/>
                </a:ext>
              </a:extLst>
            </p:cNvPr>
            <p:cNvSpPr txBox="1"/>
            <p:nvPr/>
          </p:nvSpPr>
          <p:spPr>
            <a:xfrm>
              <a:off x="4190237" y="4777744"/>
              <a:ext cx="3978602" cy="365760"/>
            </a:xfrm>
            <a:prstGeom prst="rect">
              <a:avLst/>
            </a:prstGeom>
            <a:noFill/>
            <a:ln>
              <a:noFill/>
            </a:ln>
          </p:spPr>
          <p:txBody>
            <a:bodyPr rtlCol="0" wrap="square">
              <a:spAutoFit/>
            </a:bodyPr>
            <a:lstStyle/>
            <a:p>
              <a:pPr algn="ctr"/>
              <a:r>
                <a:rPr altLang="en-US" kumimoji="1" lang="zh-CN" smtClean="0">
                  <a:gradFill>
                    <a:gsLst>
                      <a:gs pos="0">
                        <a:srgbClr val="F9E96A"/>
                      </a:gs>
                      <a:gs pos="100000">
                        <a:srgbClr val="FEF6C6"/>
                      </a:gs>
                    </a:gsLst>
                    <a:lin ang="16200000" scaled="1"/>
                  </a:gradFill>
                  <a:cs typeface="+mn-ea"/>
                  <a:sym typeface="+mn-lt"/>
                </a:rPr>
                <a:t>输入您的党组织名称</a:t>
              </a:r>
            </a:p>
          </p:txBody>
        </p:sp>
      </p:grpSp>
    </p:spTree>
    <p:extLst>
      <p:ext uri="{BB962C8B-B14F-4D97-AF65-F5344CB8AC3E}">
        <p14:creationId val="36854846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 presetSubtype="10">
                                  <p:stCondLst>
                                    <p:cond delay="0"/>
                                  </p:stCondLst>
                                  <p:childTnLst>
                                    <p:set>
                                      <p:cBhvr>
                                        <p:cTn dur="1" fill="hold" id="16">
                                          <p:stCondLst>
                                            <p:cond delay="0"/>
                                          </p:stCondLst>
                                        </p:cTn>
                                        <p:tgtEl>
                                          <p:spTgt spid="3"/>
                                        </p:tgtEl>
                                        <p:attrNameLst>
                                          <p:attrName>style.visibility</p:attrName>
                                        </p:attrNameLst>
                                      </p:cBhvr>
                                      <p:to>
                                        <p:strVal val="visible"/>
                                      </p:to>
                                    </p:set>
                                    <p:animEffect filter="checkerboard(across)" transition="in">
                                      <p:cBhvr>
                                        <p:cTn dur="500" id="17"/>
                                        <p:tgtEl>
                                          <p:spTgt spid="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ppt_x"/>
                                          </p:val>
                                        </p:tav>
                                        <p:tav tm="100000">
                                          <p:val>
                                            <p:strVal val="#ppt_x"/>
                                          </p:val>
                                        </p:tav>
                                      </p:tavLst>
                                    </p:anim>
                                    <p:anim calcmode="lin" valueType="num">
                                      <p:cBhvr additive="base">
                                        <p:cTn dur="500" fill="hold" id="23"/>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defTabSz="914400">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246631278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a:extLst>
              <a:ext uri="{FF2B5EF4-FFF2-40B4-BE49-F238E27FC236}">
                <a16:creationId xmlns:a16="http://schemas.microsoft.com/office/drawing/2014/main" id="{140EDBED-1AE1-164B-BD7E-BEB83480AEB9}"/>
              </a:ext>
            </a:extLst>
          </p:cNvPr>
          <p:cNvGrpSpPr/>
          <p:nvPr/>
        </p:nvGrpSpPr>
        <p:grpSpPr>
          <a:xfrm>
            <a:off x="4602738" y="581167"/>
            <a:ext cx="3149784" cy="1147746"/>
            <a:chOff x="4712390" y="4971039"/>
            <a:chExt cx="3149784" cy="1147746"/>
          </a:xfrm>
        </p:grpSpPr>
        <p:sp>
          <p:nvSpPr>
            <p:cNvPr id="6" name="圆角矩形 5">
              <a:extLst>
                <a:ext uri="{FF2B5EF4-FFF2-40B4-BE49-F238E27FC236}">
                  <a16:creationId xmlns:a16="http://schemas.microsoft.com/office/drawing/2014/main" id="{CA87E7A4-DF3A-B84F-8804-9107B7CF0FE8}"/>
                </a:ext>
              </a:extLst>
            </p:cNvPr>
            <p:cNvSpPr/>
            <p:nvPr/>
          </p:nvSpPr>
          <p:spPr>
            <a:xfrm>
              <a:off x="4712390" y="4971039"/>
              <a:ext cx="3149784" cy="1147746"/>
            </a:xfrm>
            <a:prstGeom prst="roundRect">
              <a:avLst>
                <a:gd fmla="val 653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7" name="文本框 6">
              <a:extLst>
                <a:ext uri="{FF2B5EF4-FFF2-40B4-BE49-F238E27FC236}">
                  <a16:creationId xmlns:a16="http://schemas.microsoft.com/office/drawing/2014/main" id="{4DC7E154-0553-F54B-9839-125B6FAC2BCE}"/>
                </a:ext>
              </a:extLst>
            </p:cNvPr>
            <p:cNvSpPr txBox="1"/>
            <p:nvPr/>
          </p:nvSpPr>
          <p:spPr>
            <a:xfrm>
              <a:off x="4911170" y="5190969"/>
              <a:ext cx="2752220" cy="701040"/>
            </a:xfrm>
            <a:prstGeom prst="rect">
              <a:avLst/>
            </a:prstGeom>
            <a:noFill/>
            <a:ln>
              <a:noFill/>
            </a:ln>
          </p:spPr>
          <p:txBody>
            <a:bodyPr rtlCol="0" wrap="square">
              <a:spAutoFit/>
            </a:bodyPr>
            <a:lstStyle/>
            <a:p>
              <a:pPr algn="ctr"/>
              <a:r>
                <a:rPr altLang="en-US" b="1" kumimoji="1" lang="zh-CN" sz="4000">
                  <a:gradFill>
                    <a:gsLst>
                      <a:gs pos="0">
                        <a:srgbClr val="F9E96A"/>
                      </a:gs>
                      <a:gs pos="100000">
                        <a:srgbClr val="FEF6C6"/>
                      </a:gs>
                    </a:gsLst>
                    <a:lin ang="16200000" scaled="1"/>
                  </a:gradFill>
                  <a:cs typeface="+mn-ea"/>
                  <a:sym typeface="+mn-lt"/>
                </a:rPr>
                <a:t>目 录</a:t>
              </a:r>
            </a:p>
          </p:txBody>
        </p:sp>
      </p:grpSp>
      <p:grpSp>
        <p:nvGrpSpPr>
          <p:cNvPr id="8" name="组合 7">
            <a:extLst>
              <a:ext uri="{FF2B5EF4-FFF2-40B4-BE49-F238E27FC236}">
                <a16:creationId xmlns:a16="http://schemas.microsoft.com/office/drawing/2014/main" id="{D41D71D8-DD87-D14F-A707-BF46D83DF4BC}"/>
              </a:ext>
            </a:extLst>
          </p:cNvPr>
          <p:cNvGrpSpPr/>
          <p:nvPr/>
        </p:nvGrpSpPr>
        <p:grpSpPr>
          <a:xfrm>
            <a:off x="885505" y="2237797"/>
            <a:ext cx="4733607" cy="743150"/>
            <a:chOff x="4911170" y="4971039"/>
            <a:chExt cx="4733607" cy="743150"/>
          </a:xfrm>
        </p:grpSpPr>
        <p:sp>
          <p:nvSpPr>
            <p:cNvPr id="9" name="圆角矩形 8">
              <a:extLst>
                <a:ext uri="{FF2B5EF4-FFF2-40B4-BE49-F238E27FC236}">
                  <a16:creationId xmlns:a16="http://schemas.microsoft.com/office/drawing/2014/main" id="{0BD47DEA-393C-9644-9146-8F0ED427D505}"/>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0" name="文本框 9">
              <a:extLst>
                <a:ext uri="{FF2B5EF4-FFF2-40B4-BE49-F238E27FC236}">
                  <a16:creationId xmlns:a16="http://schemas.microsoft.com/office/drawing/2014/main" id="{FD0A3C48-2D6D-4243-80DB-4252067296DC}"/>
                </a:ext>
              </a:extLst>
            </p:cNvPr>
            <p:cNvSpPr txBox="1"/>
            <p:nvPr/>
          </p:nvSpPr>
          <p:spPr>
            <a:xfrm>
              <a:off x="5390828" y="5081004"/>
              <a:ext cx="3419059"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第一章 总则</a:t>
              </a:r>
            </a:p>
          </p:txBody>
        </p:sp>
      </p:grpSp>
      <p:grpSp>
        <p:nvGrpSpPr>
          <p:cNvPr id="11" name="组合 10">
            <a:extLst>
              <a:ext uri="{FF2B5EF4-FFF2-40B4-BE49-F238E27FC236}">
                <a16:creationId xmlns:a16="http://schemas.microsoft.com/office/drawing/2014/main" id="{C0578207-2516-C545-BC0A-5FC9DA075B33}"/>
              </a:ext>
            </a:extLst>
          </p:cNvPr>
          <p:cNvGrpSpPr/>
          <p:nvPr/>
        </p:nvGrpSpPr>
        <p:grpSpPr>
          <a:xfrm>
            <a:off x="6449114" y="2237797"/>
            <a:ext cx="4733607" cy="743150"/>
            <a:chOff x="4911170" y="4971039"/>
            <a:chExt cx="4733607" cy="743150"/>
          </a:xfrm>
        </p:grpSpPr>
        <p:sp>
          <p:nvSpPr>
            <p:cNvPr id="12" name="圆角矩形 11">
              <a:extLst>
                <a:ext uri="{FF2B5EF4-FFF2-40B4-BE49-F238E27FC236}">
                  <a16:creationId xmlns:a16="http://schemas.microsoft.com/office/drawing/2014/main" id="{C6C3DE45-7466-834B-B185-E3AB79D53F1C}"/>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3" name="文本框 12">
              <a:extLst>
                <a:ext uri="{FF2B5EF4-FFF2-40B4-BE49-F238E27FC236}">
                  <a16:creationId xmlns:a16="http://schemas.microsoft.com/office/drawing/2014/main" id="{757F220F-C665-5E4F-88CC-3BBEFB14C030}"/>
                </a:ext>
              </a:extLst>
            </p:cNvPr>
            <p:cNvSpPr txBox="1"/>
            <p:nvPr/>
          </p:nvSpPr>
          <p:spPr>
            <a:xfrm>
              <a:off x="5390828" y="5081004"/>
              <a:ext cx="4024150"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第二章 管理体制和职责</a:t>
              </a:r>
            </a:p>
          </p:txBody>
        </p:sp>
      </p:grpSp>
      <p:grpSp>
        <p:nvGrpSpPr>
          <p:cNvPr id="14" name="组合 13">
            <a:extLst>
              <a:ext uri="{FF2B5EF4-FFF2-40B4-BE49-F238E27FC236}">
                <a16:creationId xmlns:a16="http://schemas.microsoft.com/office/drawing/2014/main" id="{FCBDD56D-7E26-FA4D-ABF8-20736306C221}"/>
              </a:ext>
            </a:extLst>
          </p:cNvPr>
          <p:cNvGrpSpPr/>
          <p:nvPr/>
        </p:nvGrpSpPr>
        <p:grpSpPr>
          <a:xfrm>
            <a:off x="885505" y="3397600"/>
            <a:ext cx="4733607" cy="743150"/>
            <a:chOff x="4911170" y="4971039"/>
            <a:chExt cx="4733607" cy="743150"/>
          </a:xfrm>
        </p:grpSpPr>
        <p:sp>
          <p:nvSpPr>
            <p:cNvPr id="15" name="圆角矩形 14">
              <a:extLst>
                <a:ext uri="{FF2B5EF4-FFF2-40B4-BE49-F238E27FC236}">
                  <a16:creationId xmlns:a16="http://schemas.microsoft.com/office/drawing/2014/main" id="{A9730F73-174C-F34E-BA1A-082F9DD3F25E}"/>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6" name="文本框 15">
              <a:extLst>
                <a:ext uri="{FF2B5EF4-FFF2-40B4-BE49-F238E27FC236}">
                  <a16:creationId xmlns:a16="http://schemas.microsoft.com/office/drawing/2014/main" id="{5013BC09-7C33-C447-96E5-D3085F75B592}"/>
                </a:ext>
              </a:extLst>
            </p:cNvPr>
            <p:cNvSpPr txBox="1"/>
            <p:nvPr/>
          </p:nvSpPr>
          <p:spPr>
            <a:xfrm>
              <a:off x="5390828" y="5081003"/>
              <a:ext cx="3419059"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第三章 内容和分类</a:t>
              </a:r>
            </a:p>
          </p:txBody>
        </p:sp>
      </p:grpSp>
      <p:grpSp>
        <p:nvGrpSpPr>
          <p:cNvPr id="17" name="组合 16">
            <a:extLst>
              <a:ext uri="{FF2B5EF4-FFF2-40B4-BE49-F238E27FC236}">
                <a16:creationId xmlns:a16="http://schemas.microsoft.com/office/drawing/2014/main" id="{A82DD8CB-B402-0446-AD1A-C1AB5AE39868}"/>
              </a:ext>
            </a:extLst>
          </p:cNvPr>
          <p:cNvGrpSpPr/>
          <p:nvPr/>
        </p:nvGrpSpPr>
        <p:grpSpPr>
          <a:xfrm>
            <a:off x="6449113" y="3397600"/>
            <a:ext cx="4733607" cy="743150"/>
            <a:chOff x="4911170" y="4971039"/>
            <a:chExt cx="4733607" cy="743150"/>
          </a:xfrm>
        </p:grpSpPr>
        <p:sp>
          <p:nvSpPr>
            <p:cNvPr id="18" name="圆角矩形 17">
              <a:extLst>
                <a:ext uri="{FF2B5EF4-FFF2-40B4-BE49-F238E27FC236}">
                  <a16:creationId xmlns:a16="http://schemas.microsoft.com/office/drawing/2014/main" id="{23C1D937-3378-EC43-B676-747A7FF9CD57}"/>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9" name="文本框 18">
              <a:extLst>
                <a:ext uri="{FF2B5EF4-FFF2-40B4-BE49-F238E27FC236}">
                  <a16:creationId xmlns:a16="http://schemas.microsoft.com/office/drawing/2014/main" id="{67DB48D9-6D79-504C-88E3-861C82DFB8D2}"/>
                </a:ext>
              </a:extLst>
            </p:cNvPr>
            <p:cNvSpPr txBox="1"/>
            <p:nvPr/>
          </p:nvSpPr>
          <p:spPr>
            <a:xfrm>
              <a:off x="5390828" y="5081003"/>
              <a:ext cx="3419059"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第四章 日常管理</a:t>
              </a:r>
            </a:p>
          </p:txBody>
        </p:sp>
      </p:grpSp>
      <p:grpSp>
        <p:nvGrpSpPr>
          <p:cNvPr id="20" name="组合 19">
            <a:extLst>
              <a:ext uri="{FF2B5EF4-FFF2-40B4-BE49-F238E27FC236}">
                <a16:creationId xmlns:a16="http://schemas.microsoft.com/office/drawing/2014/main" id="{CDF0833E-1E5E-CA40-A2B7-7E827B9F6912}"/>
              </a:ext>
            </a:extLst>
          </p:cNvPr>
          <p:cNvGrpSpPr/>
          <p:nvPr/>
        </p:nvGrpSpPr>
        <p:grpSpPr>
          <a:xfrm>
            <a:off x="885504" y="4506605"/>
            <a:ext cx="4733607" cy="743150"/>
            <a:chOff x="4911170" y="4971039"/>
            <a:chExt cx="4733607" cy="743150"/>
          </a:xfrm>
        </p:grpSpPr>
        <p:sp>
          <p:nvSpPr>
            <p:cNvPr id="21" name="圆角矩形 20">
              <a:extLst>
                <a:ext uri="{FF2B5EF4-FFF2-40B4-BE49-F238E27FC236}">
                  <a16:creationId xmlns:a16="http://schemas.microsoft.com/office/drawing/2014/main" id="{9D6E1DD9-B259-8D44-B091-C1EA26F59CB1}"/>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22" name="文本框 21">
              <a:extLst>
                <a:ext uri="{FF2B5EF4-FFF2-40B4-BE49-F238E27FC236}">
                  <a16:creationId xmlns:a16="http://schemas.microsoft.com/office/drawing/2014/main" id="{6EF51B55-E76F-7943-BCA0-709CC5520230}"/>
                </a:ext>
              </a:extLst>
            </p:cNvPr>
            <p:cNvSpPr txBox="1"/>
            <p:nvPr/>
          </p:nvSpPr>
          <p:spPr>
            <a:xfrm>
              <a:off x="5390828" y="5081003"/>
              <a:ext cx="3419059"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第五章 利用和审核</a:t>
              </a:r>
            </a:p>
          </p:txBody>
        </p:sp>
      </p:grpSp>
      <p:grpSp>
        <p:nvGrpSpPr>
          <p:cNvPr id="23" name="组合 22">
            <a:extLst>
              <a:ext uri="{FF2B5EF4-FFF2-40B4-BE49-F238E27FC236}">
                <a16:creationId xmlns:a16="http://schemas.microsoft.com/office/drawing/2014/main" id="{3D90AFE0-9855-F141-9C3A-F51260E475ED}"/>
              </a:ext>
            </a:extLst>
          </p:cNvPr>
          <p:cNvGrpSpPr/>
          <p:nvPr/>
        </p:nvGrpSpPr>
        <p:grpSpPr>
          <a:xfrm>
            <a:off x="6449112" y="4506605"/>
            <a:ext cx="4733607" cy="743150"/>
            <a:chOff x="4911170" y="4971039"/>
            <a:chExt cx="4733607" cy="743150"/>
          </a:xfrm>
        </p:grpSpPr>
        <p:sp>
          <p:nvSpPr>
            <p:cNvPr id="24" name="圆角矩形 23">
              <a:extLst>
                <a:ext uri="{FF2B5EF4-FFF2-40B4-BE49-F238E27FC236}">
                  <a16:creationId xmlns:a16="http://schemas.microsoft.com/office/drawing/2014/main" id="{75A04E66-515C-9E4B-9E3B-D3FF74B3AD7B}"/>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25" name="文本框 24">
              <a:extLst>
                <a:ext uri="{FF2B5EF4-FFF2-40B4-BE49-F238E27FC236}">
                  <a16:creationId xmlns:a16="http://schemas.microsoft.com/office/drawing/2014/main" id="{8C334DA5-DADA-F14A-8D81-E0B4081FC0EC}"/>
                </a:ext>
              </a:extLst>
            </p:cNvPr>
            <p:cNvSpPr txBox="1"/>
            <p:nvPr/>
          </p:nvSpPr>
          <p:spPr>
            <a:xfrm>
              <a:off x="5390827" y="5081003"/>
              <a:ext cx="3419059" cy="518160"/>
            </a:xfrm>
            <a:prstGeom prst="rect">
              <a:avLst/>
            </a:prstGeom>
            <a:noFill/>
            <a:ln>
              <a:noFill/>
            </a:ln>
          </p:spPr>
          <p:txBody>
            <a:bodyPr rtlCol="0" wrap="square">
              <a:spAutoFit/>
            </a:bodyPr>
            <a:lstStyle/>
            <a:p>
              <a:r>
                <a:rPr altLang="en-US" b="1" kumimoji="1" lang="zh-CN" sz="2800">
                  <a:gradFill>
                    <a:gsLst>
                      <a:gs pos="0">
                        <a:srgbClr val="F9E96A"/>
                      </a:gs>
                      <a:gs pos="100000">
                        <a:srgbClr val="FEF6C6"/>
                      </a:gs>
                    </a:gsLst>
                    <a:lin ang="16200000" scaled="1"/>
                  </a:gradFill>
                  <a:cs typeface="+mn-ea"/>
                  <a:sym typeface="+mn-lt"/>
                </a:rPr>
                <a:t>第六章 附则</a:t>
              </a:r>
            </a:p>
          </p:txBody>
        </p:sp>
      </p:grpSp>
    </p:spTree>
    <p:extLst>
      <p:ext uri="{BB962C8B-B14F-4D97-AF65-F5344CB8AC3E}">
        <p14:creationId val="32284177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ppt_x"/>
                                          </p:val>
                                        </p:tav>
                                        <p:tav tm="100000">
                                          <p:val>
                                            <p:strVal val="#ppt_x"/>
                                          </p:val>
                                        </p:tav>
                                      </p:tavLst>
                                    </p:anim>
                                    <p:anim calcmode="lin" valueType="num">
                                      <p:cBhvr additive="base">
                                        <p:cTn dur="500" fill="hold" id="14"/>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 presetSubtype="4">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ppt_x"/>
                                          </p:val>
                                        </p:tav>
                                        <p:tav tm="100000">
                                          <p:val>
                                            <p:strVal val="#ppt_x"/>
                                          </p:val>
                                        </p:tav>
                                      </p:tavLst>
                                    </p:anim>
                                    <p:anim calcmode="lin" valueType="num">
                                      <p:cBhvr additive="base">
                                        <p:cTn dur="500" fill="hold" id="26"/>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ppt_x"/>
                                          </p:val>
                                        </p:tav>
                                        <p:tav tm="100000">
                                          <p:val>
                                            <p:strVal val="#ppt_x"/>
                                          </p:val>
                                        </p:tav>
                                      </p:tavLst>
                                    </p:anim>
                                    <p:anim calcmode="lin" valueType="num">
                                      <p:cBhvr additive="base">
                                        <p:cTn dur="500" fill="hold" id="32"/>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 presetSubtype="4">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500" fill="hold" id="37"/>
                                        <p:tgtEl>
                                          <p:spTgt spid="20"/>
                                        </p:tgtEl>
                                        <p:attrNameLst>
                                          <p:attrName>ppt_x</p:attrName>
                                        </p:attrNameLst>
                                      </p:cBhvr>
                                      <p:tavLst>
                                        <p:tav tm="0">
                                          <p:val>
                                            <p:strVal val="#ppt_x"/>
                                          </p:val>
                                        </p:tav>
                                        <p:tav tm="100000">
                                          <p:val>
                                            <p:strVal val="#ppt_x"/>
                                          </p:val>
                                        </p:tav>
                                      </p:tavLst>
                                    </p:anim>
                                    <p:anim calcmode="lin" valueType="num">
                                      <p:cBhvr additive="base">
                                        <p:cTn dur="500" fill="hold" id="38"/>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 presetSubtype="4">
                                  <p:stCondLst>
                                    <p:cond delay="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500" fill="hold" id="43"/>
                                        <p:tgtEl>
                                          <p:spTgt spid="23"/>
                                        </p:tgtEl>
                                        <p:attrNameLst>
                                          <p:attrName>ppt_x</p:attrName>
                                        </p:attrNameLst>
                                      </p:cBhvr>
                                      <p:tavLst>
                                        <p:tav tm="0">
                                          <p:val>
                                            <p:strVal val="#ppt_x"/>
                                          </p:val>
                                        </p:tav>
                                        <p:tav tm="100000">
                                          <p:val>
                                            <p:strVal val="#ppt_x"/>
                                          </p:val>
                                        </p:tav>
                                      </p:tavLst>
                                    </p:anim>
                                    <p:anim calcmode="lin" valueType="num">
                                      <p:cBhvr additive="base">
                                        <p:cTn dur="500" fill="hold" id="4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D4C56790-2D47-E947-AC4E-93FB3732CB40}"/>
              </a:ext>
            </a:extLst>
          </p:cNvPr>
          <p:cNvPicPr>
            <a:picLocks noChangeAspect="1"/>
          </p:cNvPicPr>
          <p:nvPr/>
        </p:nvPicPr>
        <p:blipFill>
          <a:blip r:embed="rId2">
            <a:extLst>
              <a:ext uri="{28A0092B-C50C-407E-A947-70E740481C1C}">
                <a14:useLocalDpi/>
              </a:ext>
            </a:extLst>
          </a:blip>
          <a:stretch>
            <a:fillRect/>
          </a:stretch>
        </p:blipFill>
        <p:spPr>
          <a:xfrm flipH="1">
            <a:off x="-2238764" y="848084"/>
            <a:ext cx="8023337" cy="6009915"/>
          </a:xfrm>
          <a:prstGeom prst="rect">
            <a:avLst/>
          </a:prstGeom>
        </p:spPr>
      </p:pic>
      <p:grpSp>
        <p:nvGrpSpPr>
          <p:cNvPr id="5" name="组合 4">
            <a:extLst>
              <a:ext uri="{FF2B5EF4-FFF2-40B4-BE49-F238E27FC236}">
                <a16:creationId xmlns:a16="http://schemas.microsoft.com/office/drawing/2014/main" id="{A794F883-C18B-5845-9C1D-0B3F69D9A584}"/>
              </a:ext>
            </a:extLst>
          </p:cNvPr>
          <p:cNvGrpSpPr/>
          <p:nvPr/>
        </p:nvGrpSpPr>
        <p:grpSpPr>
          <a:xfrm>
            <a:off x="6352027" y="2913658"/>
            <a:ext cx="4733607" cy="743150"/>
            <a:chOff x="4911170" y="4971039"/>
            <a:chExt cx="4733607" cy="743150"/>
          </a:xfrm>
        </p:grpSpPr>
        <p:sp>
          <p:nvSpPr>
            <p:cNvPr id="6" name="圆角矩形 5">
              <a:extLst>
                <a:ext uri="{FF2B5EF4-FFF2-40B4-BE49-F238E27FC236}">
                  <a16:creationId xmlns:a16="http://schemas.microsoft.com/office/drawing/2014/main" id="{34BF235C-FF4B-8842-8B11-7609F9531612}"/>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7" name="文本框 6">
              <a:extLst>
                <a:ext uri="{FF2B5EF4-FFF2-40B4-BE49-F238E27FC236}">
                  <a16:creationId xmlns:a16="http://schemas.microsoft.com/office/drawing/2014/main" id="{A3A7F4F7-9F3D-374B-A88A-126F7D193928}"/>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第一章 总则</a:t>
              </a:r>
            </a:p>
          </p:txBody>
        </p:sp>
      </p:grpSp>
      <p:sp>
        <p:nvSpPr>
          <p:cNvPr id="9" name="文本框 8">
            <a:extLst>
              <a:ext uri="{FF2B5EF4-FFF2-40B4-BE49-F238E27FC236}">
                <a16:creationId xmlns:a16="http://schemas.microsoft.com/office/drawing/2014/main" id="{E513AF52-47DB-B242-A48C-2BD6D2430898}"/>
              </a:ext>
            </a:extLst>
          </p:cNvPr>
          <p:cNvSpPr txBox="1"/>
          <p:nvPr/>
        </p:nvSpPr>
        <p:spPr>
          <a:xfrm>
            <a:off x="6275946"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11" name="图片 10">
            <a:extLst>
              <a:ext uri="{FF2B5EF4-FFF2-40B4-BE49-F238E27FC236}">
                <a16:creationId xmlns:a16="http://schemas.microsoft.com/office/drawing/2014/main" id="{9902DA25-1F55-A34D-B239-190DAF74C3B1}"/>
              </a:ext>
            </a:extLst>
          </p:cNvPr>
          <p:cNvPicPr>
            <a:picLocks noChangeAspect="1"/>
          </p:cNvPicPr>
          <p:nvPr/>
        </p:nvPicPr>
        <p:blipFill>
          <a:blip r:embed="rId3">
            <a:extLst>
              <a:ext uri="{28A0092B-C50C-407E-A947-70E740481C1C}">
                <a14:useLocalDpi/>
              </a:ext>
            </a:extLst>
          </a:blip>
          <a:stretch>
            <a:fillRect/>
          </a:stretch>
        </p:blipFill>
        <p:spPr>
          <a:xfrm>
            <a:off x="7190346" y="1006141"/>
            <a:ext cx="2927689" cy="1664966"/>
          </a:xfrm>
          <a:prstGeom prst="rect">
            <a:avLst/>
          </a:prstGeom>
        </p:spPr>
      </p:pic>
    </p:spTree>
    <p:extLst>
      <p:ext uri="{BB962C8B-B14F-4D97-AF65-F5344CB8AC3E}">
        <p14:creationId val="1883077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ppt_x"/>
                                          </p:val>
                                        </p:tav>
                                        <p:tav tm="100000">
                                          <p:val>
                                            <p:strVal val="#ppt_x"/>
                                          </p:val>
                                        </p:tav>
                                      </p:tavLst>
                                    </p:anim>
                                    <p:anim calcmode="lin" valueType="num">
                                      <p:cBhvr additive="base">
                                        <p:cTn dur="500" fill="hold" id="14"/>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1ACD6B62-0789-0040-B3BC-9E3A509647D5}"/>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总则 ——</a:t>
            </a:r>
          </a:p>
        </p:txBody>
      </p:sp>
      <p:pic>
        <p:nvPicPr>
          <p:cNvPr id="9" name="图片 8">
            <a:extLst>
              <a:ext uri="{FF2B5EF4-FFF2-40B4-BE49-F238E27FC236}">
                <a16:creationId xmlns:a16="http://schemas.microsoft.com/office/drawing/2014/main" id="{C3030D72-D0F1-A54F-8AEA-C3A6EE86A73A}"/>
              </a:ext>
            </a:extLst>
          </p:cNvPr>
          <p:cNvPicPr>
            <a:picLocks noChangeAspect="1"/>
          </p:cNvPicPr>
          <p:nvPr/>
        </p:nvPicPr>
        <p:blipFill>
          <a:blip r:embed="rId2">
            <a:extLst>
              <a:ext uri="{28A0092B-C50C-407E-A947-70E740481C1C}">
                <a14:useLocalDpi/>
              </a:ext>
            </a:extLst>
          </a:blip>
          <a:stretch>
            <a:fillRect/>
          </a:stretch>
        </p:blipFill>
        <p:spPr>
          <a:xfrm>
            <a:off x="2748246" y="1711531"/>
            <a:ext cx="6944453" cy="4629634"/>
          </a:xfrm>
          <a:prstGeom prst="rect">
            <a:avLst/>
          </a:prstGeom>
        </p:spPr>
      </p:pic>
      <p:sp>
        <p:nvSpPr>
          <p:cNvPr id="10" name="矩形 9">
            <a:extLst>
              <a:ext uri="{FF2B5EF4-FFF2-40B4-BE49-F238E27FC236}">
                <a16:creationId xmlns:a16="http://schemas.microsoft.com/office/drawing/2014/main" id="{F527A9B9-7944-4742-AB3E-BE0AFA0C08CD}"/>
              </a:ext>
            </a:extLst>
          </p:cNvPr>
          <p:cNvSpPr/>
          <p:nvPr/>
        </p:nvSpPr>
        <p:spPr>
          <a:xfrm>
            <a:off x="409725" y="1711532"/>
            <a:ext cx="3431826" cy="4629634"/>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1" name="矩形 10">
            <a:extLst>
              <a:ext uri="{FF2B5EF4-FFF2-40B4-BE49-F238E27FC236}">
                <a16:creationId xmlns:a16="http://schemas.microsoft.com/office/drawing/2014/main" id="{8011C8B3-06C1-EA40-86A7-ED4281E32DC4}"/>
              </a:ext>
            </a:extLst>
          </p:cNvPr>
          <p:cNvSpPr/>
          <p:nvPr/>
        </p:nvSpPr>
        <p:spPr>
          <a:xfrm>
            <a:off x="8093775" y="1711531"/>
            <a:ext cx="3431826" cy="4629634"/>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2" name="文本框 11">
            <a:extLst>
              <a:ext uri="{FF2B5EF4-FFF2-40B4-BE49-F238E27FC236}">
                <a16:creationId xmlns:a16="http://schemas.microsoft.com/office/drawing/2014/main" id="{9B9102F5-D718-0C4E-A94A-DD164B455151}"/>
              </a:ext>
            </a:extLst>
          </p:cNvPr>
          <p:cNvSpPr txBox="1"/>
          <p:nvPr/>
        </p:nvSpPr>
        <p:spPr>
          <a:xfrm>
            <a:off x="554122" y="2448667"/>
            <a:ext cx="3143032" cy="3749041"/>
          </a:xfrm>
          <a:prstGeom prst="rect">
            <a:avLst/>
          </a:prstGeom>
          <a:noFill/>
        </p:spPr>
        <p:txBody>
          <a:bodyPr rtlCol="0" wrap="square">
            <a:spAutoFit/>
          </a:bodyPr>
          <a:lstStyle/>
          <a:p>
            <a:pPr>
              <a:lnSpc>
                <a:spcPct val="150000"/>
              </a:lnSpc>
            </a:pPr>
            <a:r>
              <a:rPr altLang="en-US" kumimoji="1" lang="zh-CN" sz="1600">
                <a:solidFill>
                  <a:srgbClr val="C00000"/>
                </a:solidFill>
                <a:cs typeface="+mn-ea"/>
                <a:sym typeface="+mn-lt"/>
              </a:rPr>
              <a:t>为了贯彻新时代党的组织路线,落实从严管理干部要求,充分发挥干部人事档案在建设高素质专业化干部队伍中的重要作用,推动干部人事档案工作科学化、制度化、规范化,根据《中国共产党章程》等党内法规和《中华人民共和国公务员法》、《中华人民共和国档案法》 等国家法律法规,制定本条例。</a:t>
            </a:r>
          </a:p>
        </p:txBody>
      </p:sp>
      <p:sp>
        <p:nvSpPr>
          <p:cNvPr id="13" name="文本框 12">
            <a:extLst>
              <a:ext uri="{FF2B5EF4-FFF2-40B4-BE49-F238E27FC236}">
                <a16:creationId xmlns:a16="http://schemas.microsoft.com/office/drawing/2014/main" id="{3926D656-FB7C-7140-B87B-336C83118D79}"/>
              </a:ext>
            </a:extLst>
          </p:cNvPr>
          <p:cNvSpPr txBox="1"/>
          <p:nvPr/>
        </p:nvSpPr>
        <p:spPr>
          <a:xfrm>
            <a:off x="8198886" y="2448667"/>
            <a:ext cx="3072090" cy="3383281"/>
          </a:xfrm>
          <a:prstGeom prst="rect">
            <a:avLst/>
          </a:prstGeom>
          <a:noFill/>
        </p:spPr>
        <p:txBody>
          <a:bodyPr rtlCol="0" wrap="square">
            <a:spAutoFit/>
          </a:bodyPr>
          <a:lstStyle/>
          <a:p>
            <a:pPr>
              <a:lnSpc>
                <a:spcPct val="150000"/>
              </a:lnSpc>
            </a:pPr>
            <a:r>
              <a:rPr altLang="en-US" kumimoji="1" lang="zh-CN" sz="1600">
                <a:solidFill>
                  <a:srgbClr val="C00000"/>
                </a:solidFill>
                <a:cs typeface="+mn-ea"/>
                <a:sym typeface="+mn-lt"/>
              </a:rPr>
              <a:t>干部人事档案是各级党委(党组)和组织人事等有关部门在党的组织建设、干部人事管理、人才服务等I作中形成的,反映干部个人政治品质、道德品行、思想认识、学习工作经历、专业素养、工作作风、工作实绩、廉洁自律、遵纪守法以及家庭状况、社会关系等情况的历史记录材料。</a:t>
            </a:r>
          </a:p>
        </p:txBody>
      </p:sp>
      <p:sp>
        <p:nvSpPr>
          <p:cNvPr id="14" name="矩形 13">
            <a:extLst>
              <a:ext uri="{FF2B5EF4-FFF2-40B4-BE49-F238E27FC236}">
                <a16:creationId xmlns:a16="http://schemas.microsoft.com/office/drawing/2014/main" id="{10DD305E-E715-1145-8225-01F0F035723D}"/>
              </a:ext>
            </a:extLst>
          </p:cNvPr>
          <p:cNvSpPr/>
          <p:nvPr/>
        </p:nvSpPr>
        <p:spPr>
          <a:xfrm>
            <a:off x="409725" y="1711530"/>
            <a:ext cx="3431826" cy="7136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kumimoji="1" lang="zh-CN" sz="2400">
                <a:solidFill>
                  <a:srgbClr val="FEF6C6"/>
                </a:solidFill>
                <a:cs typeface="+mn-ea"/>
                <a:sym typeface="+mn-lt"/>
              </a:rPr>
              <a:t>第一条</a:t>
            </a:r>
          </a:p>
        </p:txBody>
      </p:sp>
      <p:sp>
        <p:nvSpPr>
          <p:cNvPr id="15" name="矩形 14">
            <a:extLst>
              <a:ext uri="{FF2B5EF4-FFF2-40B4-BE49-F238E27FC236}">
                <a16:creationId xmlns:a16="http://schemas.microsoft.com/office/drawing/2014/main" id="{CAF0FCC2-678B-A746-8142-EA0F45021E31}"/>
              </a:ext>
            </a:extLst>
          </p:cNvPr>
          <p:cNvSpPr/>
          <p:nvPr/>
        </p:nvSpPr>
        <p:spPr>
          <a:xfrm>
            <a:off x="8093775" y="1711530"/>
            <a:ext cx="3431826" cy="7136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kumimoji="1" lang="zh-CN" sz="2400">
                <a:solidFill>
                  <a:srgbClr val="FEF6C6"/>
                </a:solidFill>
                <a:cs typeface="+mn-ea"/>
                <a:sym typeface="+mn-lt"/>
              </a:rPr>
              <a:t>第二条</a:t>
            </a:r>
          </a:p>
        </p:txBody>
      </p:sp>
    </p:spTree>
    <p:extLst>
      <p:ext uri="{BB962C8B-B14F-4D97-AF65-F5344CB8AC3E}">
        <p14:creationId val="3892338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1" presetSubtype="0">
                                  <p:stCondLst>
                                    <p:cond delay="0"/>
                                  </p:stCondLst>
                                  <p:iterate type="lt">
                                    <p:tmPct val="10000"/>
                                  </p:iterate>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2"/>
                                        </p:tgtEl>
                                        <p:attrNameLst>
                                          <p:attrName>ppt_y</p:attrName>
                                        </p:attrNameLst>
                                      </p:cBhvr>
                                      <p:tavLst>
                                        <p:tav tm="0">
                                          <p:val>
                                            <p:strVal val="#ppt_y"/>
                                          </p:val>
                                        </p:tav>
                                        <p:tav tm="100000">
                                          <p:val>
                                            <p:strVal val="#ppt_y"/>
                                          </p:val>
                                        </p:tav>
                                      </p:tavLst>
                                    </p:anim>
                                    <p:anim calcmode="lin" valueType="num">
                                      <p:cBhvr>
                                        <p:cTn dur="500" fill="hold" id="1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2"/>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1" presetSubtype="0">
                                  <p:stCondLst>
                                    <p:cond delay="0"/>
                                  </p:stCondLst>
                                  <p:iterate type="lt">
                                    <p:tmPct val="10000"/>
                                  </p:iterate>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3"/>
                                        </p:tgtEl>
                                        <p:attrNameLst>
                                          <p:attrName>ppt_y</p:attrName>
                                        </p:attrNameLst>
                                      </p:cBhvr>
                                      <p:tavLst>
                                        <p:tav tm="0">
                                          <p:val>
                                            <p:strVal val="#ppt_y"/>
                                          </p:val>
                                        </p:tav>
                                        <p:tav tm="100000">
                                          <p:val>
                                            <p:strVal val="#ppt_y"/>
                                          </p:val>
                                        </p:tav>
                                      </p:tavLst>
                                    </p:anim>
                                    <p:anim calcmode="lin" valueType="num">
                                      <p:cBhvr>
                                        <p:cTn dur="500" fill="hold" id="24"/>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3"/>
                                        </p:tgtEl>
                                      </p:cBhvr>
                                    </p:animEffect>
                                  </p:childTnLst>
                                </p:cTn>
                              </p:par>
                              <p:par>
                                <p:cTn fill="hold" id="27" nodeType="withEffect" presetClass="entr" presetID="53" presetSubtype="0">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B7E21059-0159-9845-8876-432B44370AE4}"/>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总则 ——</a:t>
            </a:r>
          </a:p>
        </p:txBody>
      </p:sp>
      <p:sp>
        <p:nvSpPr>
          <p:cNvPr id="6" name="文本框 5">
            <a:extLst>
              <a:ext uri="{FF2B5EF4-FFF2-40B4-BE49-F238E27FC236}">
                <a16:creationId xmlns:a16="http://schemas.microsoft.com/office/drawing/2014/main" id="{DBC792C9-6363-1342-AC50-DE2425D7B0C4}"/>
              </a:ext>
            </a:extLst>
          </p:cNvPr>
          <p:cNvSpPr txBox="1"/>
          <p:nvPr/>
        </p:nvSpPr>
        <p:spPr>
          <a:xfrm>
            <a:off x="1225826" y="2691676"/>
            <a:ext cx="4068069" cy="3017520"/>
          </a:xfrm>
          <a:prstGeom prst="rect">
            <a:avLst/>
          </a:prstGeom>
          <a:noFill/>
        </p:spPr>
        <p:txBody>
          <a:bodyPr rtlCol="0" wrap="square">
            <a:spAutoFit/>
          </a:bodyPr>
          <a:lstStyle/>
          <a:p>
            <a:pPr algn="ctr">
              <a:lnSpc>
                <a:spcPct val="200000"/>
              </a:lnSpc>
            </a:pPr>
            <a:r>
              <a:rPr altLang="en-US" kumimoji="1" lang="zh-CN" sz="1600">
                <a:gradFill>
                  <a:gsLst>
                    <a:gs pos="0">
                      <a:srgbClr val="F9E96A"/>
                    </a:gs>
                    <a:gs pos="100000">
                      <a:srgbClr val="FEF6C6"/>
                    </a:gs>
                  </a:gsLst>
                  <a:lin ang="16200000" scaled="1"/>
                </a:gradFill>
                <a:cs typeface="+mn-ea"/>
                <a:sym typeface="+mn-lt"/>
              </a:rPr>
              <a:t>干部人事档案工作应当遵循下列原则:</a:t>
            </a:r>
          </a:p>
          <a:p>
            <a:pPr algn="ctr">
              <a:lnSpc>
                <a:spcPct val="200000"/>
              </a:lnSpc>
            </a:pPr>
            <a:r>
              <a:rPr altLang="en-US" kumimoji="1" lang="zh-CN" sz="1600">
                <a:gradFill>
                  <a:gsLst>
                    <a:gs pos="0">
                      <a:srgbClr val="F9E96A"/>
                    </a:gs>
                    <a:gs pos="100000">
                      <a:srgbClr val="FEF6C6"/>
                    </a:gs>
                  </a:gsLst>
                  <a:lin ang="16200000" scaled="1"/>
                </a:gradFill>
                <a:cs typeface="+mn-ea"/>
                <a:sym typeface="+mn-lt"/>
              </a:rPr>
              <a:t>(一)党管干部、党管人才;</a:t>
            </a:r>
          </a:p>
          <a:p>
            <a:pPr algn="ctr">
              <a:lnSpc>
                <a:spcPct val="200000"/>
              </a:lnSpc>
            </a:pPr>
            <a:r>
              <a:rPr altLang="en-US" kumimoji="1" lang="zh-CN" sz="1600">
                <a:gradFill>
                  <a:gsLst>
                    <a:gs pos="0">
                      <a:srgbClr val="F9E96A"/>
                    </a:gs>
                    <a:gs pos="100000">
                      <a:srgbClr val="FEF6C6"/>
                    </a:gs>
                  </a:gsLst>
                  <a:lin ang="16200000" scaled="1"/>
                </a:gradFill>
                <a:cs typeface="+mn-ea"/>
                <a:sym typeface="+mn-lt"/>
              </a:rPr>
              <a:t>(二)依规依法、全面从严;</a:t>
            </a:r>
          </a:p>
          <a:p>
            <a:pPr algn="ctr">
              <a:lnSpc>
                <a:spcPct val="200000"/>
              </a:lnSpc>
            </a:pPr>
            <a:r>
              <a:rPr altLang="en-US" kumimoji="1" lang="zh-CN" sz="1600">
                <a:gradFill>
                  <a:gsLst>
                    <a:gs pos="0">
                      <a:srgbClr val="F9E96A"/>
                    </a:gs>
                    <a:gs pos="100000">
                      <a:srgbClr val="FEF6C6"/>
                    </a:gs>
                  </a:gsLst>
                  <a:lin ang="16200000" scaled="1"/>
                </a:gradFill>
                <a:cs typeface="+mn-ea"/>
                <a:sym typeface="+mn-lt"/>
              </a:rPr>
              <a:t>(三)分级负责、集中管理;</a:t>
            </a:r>
          </a:p>
          <a:p>
            <a:pPr algn="ctr">
              <a:lnSpc>
                <a:spcPct val="200000"/>
              </a:lnSpc>
            </a:pPr>
            <a:r>
              <a:rPr altLang="en-US" kumimoji="1" lang="zh-CN" sz="1600">
                <a:gradFill>
                  <a:gsLst>
                    <a:gs pos="0">
                      <a:srgbClr val="F9E96A"/>
                    </a:gs>
                    <a:gs pos="100000">
                      <a:srgbClr val="FEF6C6"/>
                    </a:gs>
                  </a:gsLst>
                  <a:lin ang="16200000" scaled="1"/>
                </a:gradFill>
                <a:cs typeface="+mn-ea"/>
                <a:sym typeface="+mn-lt"/>
              </a:rPr>
              <a:t>(四)真实准确、完整规范;</a:t>
            </a:r>
          </a:p>
          <a:p>
            <a:pPr algn="ctr">
              <a:lnSpc>
                <a:spcPct val="200000"/>
              </a:lnSpc>
            </a:pPr>
            <a:r>
              <a:rPr altLang="en-US" kumimoji="1" lang="zh-CN" sz="1600">
                <a:gradFill>
                  <a:gsLst>
                    <a:gs pos="0">
                      <a:srgbClr val="F9E96A"/>
                    </a:gs>
                    <a:gs pos="100000">
                      <a:srgbClr val="FEF6C6"/>
                    </a:gs>
                  </a:gsLst>
                  <a:lin ang="16200000" scaled="1"/>
                </a:gradFill>
                <a:cs typeface="+mn-ea"/>
                <a:sym typeface="+mn-lt"/>
              </a:rPr>
              <a:t>(五)方便利用、安全保密。</a:t>
            </a:r>
          </a:p>
        </p:txBody>
      </p:sp>
      <p:grpSp>
        <p:nvGrpSpPr>
          <p:cNvPr id="8" name="组合 7">
            <a:extLst>
              <a:ext uri="{FF2B5EF4-FFF2-40B4-BE49-F238E27FC236}">
                <a16:creationId xmlns:a16="http://schemas.microsoft.com/office/drawing/2014/main" id="{F967A76A-D755-374F-B7BA-0626094EBFA5}"/>
              </a:ext>
            </a:extLst>
          </p:cNvPr>
          <p:cNvGrpSpPr/>
          <p:nvPr/>
        </p:nvGrpSpPr>
        <p:grpSpPr>
          <a:xfrm>
            <a:off x="1546667" y="1946614"/>
            <a:ext cx="3426385" cy="743150"/>
            <a:chOff x="4911170" y="4971039"/>
            <a:chExt cx="3426385" cy="743150"/>
          </a:xfrm>
        </p:grpSpPr>
        <p:sp>
          <p:nvSpPr>
            <p:cNvPr id="9" name="圆角矩形 8">
              <a:extLst>
                <a:ext uri="{FF2B5EF4-FFF2-40B4-BE49-F238E27FC236}">
                  <a16:creationId xmlns:a16="http://schemas.microsoft.com/office/drawing/2014/main" id="{F2116768-F9C3-7249-A4A4-8F0FD0318E84}"/>
                </a:ext>
              </a:extLst>
            </p:cNvPr>
            <p:cNvSpPr/>
            <p:nvPr/>
          </p:nvSpPr>
          <p:spPr>
            <a:xfrm>
              <a:off x="4911171" y="4971039"/>
              <a:ext cx="3426384"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0" name="文本框 9">
              <a:extLst>
                <a:ext uri="{FF2B5EF4-FFF2-40B4-BE49-F238E27FC236}">
                  <a16:creationId xmlns:a16="http://schemas.microsoft.com/office/drawing/2014/main" id="{760891B8-A909-E744-9A30-0CF0A01BF309}"/>
                </a:ext>
              </a:extLst>
            </p:cNvPr>
            <p:cNvSpPr txBox="1"/>
            <p:nvPr/>
          </p:nvSpPr>
          <p:spPr>
            <a:xfrm>
              <a:off x="4911170" y="5081004"/>
              <a:ext cx="3426385"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第三条</a:t>
              </a:r>
            </a:p>
          </p:txBody>
        </p:sp>
      </p:grpSp>
      <p:sp>
        <p:nvSpPr>
          <p:cNvPr id="11" name="圆角矩形 10">
            <a:extLst>
              <a:ext uri="{FF2B5EF4-FFF2-40B4-BE49-F238E27FC236}">
                <a16:creationId xmlns:a16="http://schemas.microsoft.com/office/drawing/2014/main" id="{CF1CE1A2-EABB-CB42-8DCD-0F18594498E9}"/>
              </a:ext>
            </a:extLst>
          </p:cNvPr>
          <p:cNvSpPr/>
          <p:nvPr/>
        </p:nvSpPr>
        <p:spPr>
          <a:xfrm>
            <a:off x="1225825" y="1682672"/>
            <a:ext cx="4068070" cy="4156654"/>
          </a:xfrm>
          <a:prstGeom prst="roundRect">
            <a:avLst>
              <a:gd fmla="val 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7" name="文本框 16">
            <a:extLst>
              <a:ext uri="{FF2B5EF4-FFF2-40B4-BE49-F238E27FC236}">
                <a16:creationId xmlns:a16="http://schemas.microsoft.com/office/drawing/2014/main" id="{E2E10596-4BAF-F64A-B3E2-5B57E7113CEA}"/>
              </a:ext>
            </a:extLst>
          </p:cNvPr>
          <p:cNvSpPr txBox="1"/>
          <p:nvPr/>
        </p:nvSpPr>
        <p:spPr>
          <a:xfrm>
            <a:off x="6984942" y="2691676"/>
            <a:ext cx="3570764" cy="2529840"/>
          </a:xfrm>
          <a:prstGeom prst="rect">
            <a:avLst/>
          </a:prstGeom>
          <a:noFill/>
        </p:spPr>
        <p:txBody>
          <a:bodyPr rtlCol="0" wrap="square">
            <a:spAutoFit/>
          </a:bodyPr>
          <a:lstStyle/>
          <a:p>
            <a:pPr algn="ctr">
              <a:lnSpc>
                <a:spcPct val="200000"/>
              </a:lnSpc>
            </a:pPr>
            <a:r>
              <a:rPr altLang="en-US" kumimoji="1" lang="zh-CN" sz="1600">
                <a:gradFill>
                  <a:gsLst>
                    <a:gs pos="0">
                      <a:srgbClr val="F9E96A"/>
                    </a:gs>
                    <a:gs pos="100000">
                      <a:srgbClr val="FEF6C6"/>
                    </a:gs>
                  </a:gsLst>
                  <a:lin ang="16200000" scaled="1"/>
                </a:gradFill>
                <a:cs typeface="+mn-ea"/>
                <a:sym typeface="+mn-lt"/>
              </a:rPr>
              <a:t>本条例适用于党政领导干部、机关公务员、参照公务员法管理的机关(单位)工作人员(工勤人员除外) ,国有企事业单位领导人员、管理人员和专业技术人员的人事档案管理工作。</a:t>
            </a:r>
          </a:p>
        </p:txBody>
      </p:sp>
      <p:grpSp>
        <p:nvGrpSpPr>
          <p:cNvPr id="18" name="组合 17">
            <a:extLst>
              <a:ext uri="{FF2B5EF4-FFF2-40B4-BE49-F238E27FC236}">
                <a16:creationId xmlns:a16="http://schemas.microsoft.com/office/drawing/2014/main" id="{B82A119A-EE33-544B-A0B6-19E249714225}"/>
              </a:ext>
            </a:extLst>
          </p:cNvPr>
          <p:cNvGrpSpPr/>
          <p:nvPr/>
        </p:nvGrpSpPr>
        <p:grpSpPr>
          <a:xfrm>
            <a:off x="7057130" y="1946614"/>
            <a:ext cx="3426385" cy="743150"/>
            <a:chOff x="4911170" y="4971039"/>
            <a:chExt cx="3426385" cy="743150"/>
          </a:xfrm>
        </p:grpSpPr>
        <p:sp>
          <p:nvSpPr>
            <p:cNvPr id="19" name="圆角矩形 18">
              <a:extLst>
                <a:ext uri="{FF2B5EF4-FFF2-40B4-BE49-F238E27FC236}">
                  <a16:creationId xmlns:a16="http://schemas.microsoft.com/office/drawing/2014/main" id="{C2498D4F-2236-B742-A0FF-2891602D7092}"/>
                </a:ext>
              </a:extLst>
            </p:cNvPr>
            <p:cNvSpPr/>
            <p:nvPr/>
          </p:nvSpPr>
          <p:spPr>
            <a:xfrm>
              <a:off x="4911171" y="4971039"/>
              <a:ext cx="3426384"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20" name="文本框 19">
              <a:extLst>
                <a:ext uri="{FF2B5EF4-FFF2-40B4-BE49-F238E27FC236}">
                  <a16:creationId xmlns:a16="http://schemas.microsoft.com/office/drawing/2014/main" id="{7AC715D4-B91B-AA4D-BBA4-1FD7D7242F01}"/>
                </a:ext>
              </a:extLst>
            </p:cNvPr>
            <p:cNvSpPr txBox="1"/>
            <p:nvPr/>
          </p:nvSpPr>
          <p:spPr>
            <a:xfrm>
              <a:off x="4911170" y="5081004"/>
              <a:ext cx="3426385"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第四条</a:t>
              </a:r>
            </a:p>
          </p:txBody>
        </p:sp>
      </p:grpSp>
      <p:sp>
        <p:nvSpPr>
          <p:cNvPr id="21" name="圆角矩形 20">
            <a:extLst>
              <a:ext uri="{FF2B5EF4-FFF2-40B4-BE49-F238E27FC236}">
                <a16:creationId xmlns:a16="http://schemas.microsoft.com/office/drawing/2014/main" id="{CC98542F-B976-B443-92F4-E824B4DB6D80}"/>
              </a:ext>
            </a:extLst>
          </p:cNvPr>
          <p:cNvSpPr/>
          <p:nvPr/>
        </p:nvSpPr>
        <p:spPr>
          <a:xfrm>
            <a:off x="6736288" y="1682672"/>
            <a:ext cx="4068070" cy="4156654"/>
          </a:xfrm>
          <a:prstGeom prst="roundRect">
            <a:avLst>
              <a:gd fmla="val 0"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Tree>
    <p:extLst>
      <p:ext uri="{BB962C8B-B14F-4D97-AF65-F5344CB8AC3E}">
        <p14:creationId val="199090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ppt_x"/>
                                          </p:val>
                                        </p:tav>
                                        <p:tav tm="100000">
                                          <p:val>
                                            <p:strVal val="#ppt_x"/>
                                          </p:val>
                                        </p:tav>
                                      </p:tavLst>
                                    </p:anim>
                                    <p:anim calcmode="lin" valueType="num">
                                      <p:cBhvr additive="base">
                                        <p:cTn dur="500" fill="hold" id="23"/>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1" presetSubtype="0">
                                  <p:stCondLst>
                                    <p:cond delay="0"/>
                                  </p:stCondLst>
                                  <p:iterate type="lt">
                                    <p:tmPct val="10000"/>
                                  </p:iterate>
                                  <p:childTnLst>
                                    <p:set>
                                      <p:cBhvr>
                                        <p:cTn dur="1" fill="hold" id="27">
                                          <p:stCondLst>
                                            <p:cond delay="0"/>
                                          </p:stCondLst>
                                        </p:cTn>
                                        <p:tgtEl>
                                          <p:spTgt spid="17"/>
                                        </p:tgtEl>
                                        <p:attrNameLst>
                                          <p:attrName>style.visibility</p:attrName>
                                        </p:attrNameLst>
                                      </p:cBhvr>
                                      <p:to>
                                        <p:strVal val="visible"/>
                                      </p:to>
                                    </p:set>
                                    <p:anim calcmode="lin" valueType="num">
                                      <p:cBhvr>
                                        <p:cTn dur="500" fill="hold" id="28"/>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17"/>
                                        </p:tgtEl>
                                        <p:attrNameLst>
                                          <p:attrName>ppt_y</p:attrName>
                                        </p:attrNameLst>
                                      </p:cBhvr>
                                      <p:tavLst>
                                        <p:tav tm="0">
                                          <p:val>
                                            <p:strVal val="#ppt_y"/>
                                          </p:val>
                                        </p:tav>
                                        <p:tav tm="100000">
                                          <p:val>
                                            <p:strVal val="#ppt_y"/>
                                          </p:val>
                                        </p:tav>
                                      </p:tavLst>
                                    </p:anim>
                                    <p:anim calcmode="lin" valueType="num">
                                      <p:cBhvr>
                                        <p:cTn dur="500" fill="hold" id="30"/>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17"/>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2" presetSubtype="4">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additive="base">
                                        <p:cTn dur="500" fill="hold" id="37"/>
                                        <p:tgtEl>
                                          <p:spTgt spid="18"/>
                                        </p:tgtEl>
                                        <p:attrNameLst>
                                          <p:attrName>ppt_x</p:attrName>
                                        </p:attrNameLst>
                                      </p:cBhvr>
                                      <p:tavLst>
                                        <p:tav tm="0">
                                          <p:val>
                                            <p:strVal val="#ppt_x"/>
                                          </p:val>
                                        </p:tav>
                                        <p:tav tm="100000">
                                          <p:val>
                                            <p:strVal val="#ppt_x"/>
                                          </p:val>
                                        </p:tav>
                                      </p:tavLst>
                                    </p:anim>
                                    <p:anim calcmode="lin" valueType="num">
                                      <p:cBhvr additive="base">
                                        <p:cTn dur="500" fill="hold" id="38"/>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F4BF3B8-D488-C941-ADF8-F31EB7CF083D}"/>
              </a:ext>
            </a:extLst>
          </p:cNvPr>
          <p:cNvPicPr>
            <a:picLocks noChangeAspect="1"/>
          </p:cNvPicPr>
          <p:nvPr/>
        </p:nvPicPr>
        <p:blipFill>
          <a:blip r:embed="rId2">
            <a:extLst>
              <a:ext uri="{28A0092B-C50C-407E-A947-70E740481C1C}">
                <a14:useLocalDpi/>
              </a:ext>
            </a:extLst>
          </a:blip>
          <a:stretch>
            <a:fillRect/>
          </a:stretch>
        </p:blipFill>
        <p:spPr>
          <a:xfrm flipH="1">
            <a:off x="-2238764" y="848084"/>
            <a:ext cx="8023337" cy="6009915"/>
          </a:xfrm>
          <a:prstGeom prst="rect">
            <a:avLst/>
          </a:prstGeom>
        </p:spPr>
      </p:pic>
      <p:grpSp>
        <p:nvGrpSpPr>
          <p:cNvPr id="4" name="组合 3">
            <a:extLst>
              <a:ext uri="{FF2B5EF4-FFF2-40B4-BE49-F238E27FC236}">
                <a16:creationId xmlns:a16="http://schemas.microsoft.com/office/drawing/2014/main" id="{7B48108C-19F8-464D-A8C5-3A9E10B343F0}"/>
              </a:ext>
            </a:extLst>
          </p:cNvPr>
          <p:cNvGrpSpPr/>
          <p:nvPr/>
        </p:nvGrpSpPr>
        <p:grpSpPr>
          <a:xfrm>
            <a:off x="6352027" y="2913658"/>
            <a:ext cx="4733607" cy="743150"/>
            <a:chOff x="4911170" y="4971039"/>
            <a:chExt cx="4733607" cy="743150"/>
          </a:xfrm>
        </p:grpSpPr>
        <p:sp>
          <p:nvSpPr>
            <p:cNvPr id="5" name="圆角矩形 4">
              <a:extLst>
                <a:ext uri="{FF2B5EF4-FFF2-40B4-BE49-F238E27FC236}">
                  <a16:creationId xmlns:a16="http://schemas.microsoft.com/office/drawing/2014/main" id="{1A81C9D8-848B-C347-94F6-3D5DC6593F3F}"/>
                </a:ext>
              </a:extLst>
            </p:cNvPr>
            <p:cNvSpPr/>
            <p:nvPr/>
          </p:nvSpPr>
          <p:spPr>
            <a:xfrm>
              <a:off x="4911170" y="4971039"/>
              <a:ext cx="4733607" cy="743150"/>
            </a:xfrm>
            <a:prstGeom prst="roundRect">
              <a:avLst>
                <a:gd fmla="val 17229" name="adj"/>
              </a:avLst>
            </a:prstGeom>
            <a:noFill/>
            <a:ln>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6" name="文本框 5">
              <a:extLst>
                <a:ext uri="{FF2B5EF4-FFF2-40B4-BE49-F238E27FC236}">
                  <a16:creationId xmlns:a16="http://schemas.microsoft.com/office/drawing/2014/main" id="{C6EEF361-F05E-C54B-B401-824AE9DD283C}"/>
                </a:ext>
              </a:extLst>
            </p:cNvPr>
            <p:cNvSpPr txBox="1"/>
            <p:nvPr/>
          </p:nvSpPr>
          <p:spPr>
            <a:xfrm>
              <a:off x="4911170" y="5081003"/>
              <a:ext cx="4733607" cy="518160"/>
            </a:xfrm>
            <a:prstGeom prst="rect">
              <a:avLst/>
            </a:prstGeom>
            <a:noFill/>
            <a:ln>
              <a:noFill/>
            </a:ln>
          </p:spPr>
          <p:txBody>
            <a:bodyPr rtlCol="0" wrap="square">
              <a:spAutoFit/>
            </a:bodyPr>
            <a:lstStyle/>
            <a:p>
              <a:pPr algn="ctr"/>
              <a:r>
                <a:rPr altLang="en-US" b="1" kumimoji="1" lang="zh-CN" sz="2800">
                  <a:gradFill>
                    <a:gsLst>
                      <a:gs pos="0">
                        <a:srgbClr val="F9E96A"/>
                      </a:gs>
                      <a:gs pos="100000">
                        <a:srgbClr val="FEF6C6"/>
                      </a:gs>
                    </a:gsLst>
                    <a:lin ang="16200000" scaled="1"/>
                  </a:gradFill>
                  <a:cs typeface="+mn-ea"/>
                  <a:sym typeface="+mn-lt"/>
                </a:rPr>
                <a:t>第二章 管理体制和职责</a:t>
              </a:r>
            </a:p>
          </p:txBody>
        </p:sp>
      </p:grpSp>
      <p:sp>
        <p:nvSpPr>
          <p:cNvPr id="7" name="文本框 6">
            <a:extLst>
              <a:ext uri="{FF2B5EF4-FFF2-40B4-BE49-F238E27FC236}">
                <a16:creationId xmlns:a16="http://schemas.microsoft.com/office/drawing/2014/main" id="{41D12F95-C88A-7B47-B472-9B3AF268E959}"/>
              </a:ext>
            </a:extLst>
          </p:cNvPr>
          <p:cNvSpPr txBox="1"/>
          <p:nvPr/>
        </p:nvSpPr>
        <p:spPr>
          <a:xfrm>
            <a:off x="6275946" y="4031945"/>
            <a:ext cx="4809688" cy="822960"/>
          </a:xfrm>
          <a:prstGeom prst="rect">
            <a:avLst/>
          </a:prstGeom>
          <a:noFill/>
        </p:spPr>
        <p:txBody>
          <a:bodyPr rtlCol="0" wrap="square">
            <a:spAutoFit/>
          </a:bodyPr>
          <a:lstStyle/>
          <a:p>
            <a:pPr algn="ctr"/>
            <a:r>
              <a:rPr altLang="en-US" kumimoji="1" lang="zh-CN" sz="2400">
                <a:gradFill>
                  <a:gsLst>
                    <a:gs pos="0">
                      <a:srgbClr val="F9E96A"/>
                    </a:gs>
                    <a:gs pos="100000">
                      <a:srgbClr val="FEF6C6"/>
                    </a:gs>
                  </a:gsLst>
                  <a:lin ang="16200000" scaled="1"/>
                </a:gradFill>
                <a:cs typeface="+mn-ea"/>
                <a:sym typeface="+mn-lt"/>
              </a:rPr>
              <a:t>中共中央办公厅印发</a:t>
            </a:r>
          </a:p>
          <a:p>
            <a:pPr algn="ctr"/>
            <a:r>
              <a:rPr altLang="en-US" kumimoji="1" lang="zh-CN" sz="2400">
                <a:gradFill>
                  <a:gsLst>
                    <a:gs pos="0">
                      <a:srgbClr val="F9E96A"/>
                    </a:gs>
                    <a:gs pos="100000">
                      <a:srgbClr val="FEF6C6"/>
                    </a:gs>
                  </a:gsLst>
                  <a:lin ang="16200000" scaled="1"/>
                </a:gradFill>
                <a:cs typeface="+mn-ea"/>
                <a:sym typeface="+mn-lt"/>
              </a:rPr>
              <a:t>《干部人事档案工作条例》</a:t>
            </a:r>
          </a:p>
        </p:txBody>
      </p:sp>
      <p:pic>
        <p:nvPicPr>
          <p:cNvPr id="8" name="图片 7">
            <a:extLst>
              <a:ext uri="{FF2B5EF4-FFF2-40B4-BE49-F238E27FC236}">
                <a16:creationId xmlns:a16="http://schemas.microsoft.com/office/drawing/2014/main" id="{C26CF5CD-0481-914A-91EA-BD8F5383EE64}"/>
              </a:ext>
            </a:extLst>
          </p:cNvPr>
          <p:cNvPicPr>
            <a:picLocks noChangeAspect="1"/>
          </p:cNvPicPr>
          <p:nvPr/>
        </p:nvPicPr>
        <p:blipFill>
          <a:blip r:embed="rId3">
            <a:extLst>
              <a:ext uri="{28A0092B-C50C-407E-A947-70E740481C1C}">
                <a14:useLocalDpi/>
              </a:ext>
            </a:extLst>
          </a:blip>
          <a:stretch>
            <a:fillRect/>
          </a:stretch>
        </p:blipFill>
        <p:spPr>
          <a:xfrm>
            <a:off x="7190346" y="1006141"/>
            <a:ext cx="2927689" cy="1664966"/>
          </a:xfrm>
          <a:prstGeom prst="rect">
            <a:avLst/>
          </a:prstGeom>
        </p:spPr>
      </p:pic>
    </p:spTree>
    <p:extLst>
      <p:ext uri="{BB962C8B-B14F-4D97-AF65-F5344CB8AC3E}">
        <p14:creationId val="16961277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ppt_x"/>
                                          </p:val>
                                        </p:tav>
                                        <p:tav tm="100000">
                                          <p:val>
                                            <p:strVal val="#ppt_x"/>
                                          </p:val>
                                        </p:tav>
                                      </p:tavLst>
                                    </p:anim>
                                    <p:anim calcmode="lin" valueType="num">
                                      <p:cBhvr additive="base">
                                        <p:cTn dur="500" fill="hold" id="14"/>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a:extLst>
              <a:ext uri="{FF2B5EF4-FFF2-40B4-BE49-F238E27FC236}">
                <a16:creationId xmlns:a16="http://schemas.microsoft.com/office/drawing/2014/main" id="{AB3D30C7-BC1D-FE43-AB44-C2B0B5A67FB5}"/>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管理体制和职责 ——</a:t>
            </a:r>
          </a:p>
        </p:txBody>
      </p:sp>
      <p:grpSp>
        <p:nvGrpSpPr>
          <p:cNvPr id="10" name="组合 9">
            <a:extLst>
              <a:ext uri="{FF2B5EF4-FFF2-40B4-BE49-F238E27FC236}">
                <a16:creationId xmlns:a16="http://schemas.microsoft.com/office/drawing/2014/main" id="{1E56AE47-A7ED-6543-B926-68B4A5F4E322}"/>
              </a:ext>
            </a:extLst>
          </p:cNvPr>
          <p:cNvGrpSpPr/>
          <p:nvPr/>
        </p:nvGrpSpPr>
        <p:grpSpPr>
          <a:xfrm>
            <a:off x="719387" y="1318361"/>
            <a:ext cx="10061652" cy="1256044"/>
            <a:chOff x="1762125" y="1815890"/>
            <a:chExt cx="10061652" cy="1256044"/>
          </a:xfrm>
        </p:grpSpPr>
        <p:sp>
          <p:nvSpPr>
            <p:cNvPr id="11" name="流程图: 过程 5">
              <a:extLst>
                <a:ext uri="{FF2B5EF4-FFF2-40B4-BE49-F238E27FC236}">
                  <a16:creationId xmlns:a16="http://schemas.microsoft.com/office/drawing/2014/main" id="{7D7073E8-81B4-C74D-B969-1404CC0BF49E}"/>
                </a:ext>
              </a:extLst>
            </p:cNvPr>
            <p:cNvSpPr/>
            <p:nvPr/>
          </p:nvSpPr>
          <p:spPr>
            <a:xfrm>
              <a:off x="1774825" y="2087196"/>
              <a:ext cx="9919871" cy="984738"/>
            </a:xfrm>
            <a:prstGeom prst="flowChartProcess">
              <a:avLst/>
            </a:prstGeom>
            <a:noFill/>
            <a:ln w="28575">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12" name="剪去对角的矩形 11">
              <a:extLst>
                <a:ext uri="{FF2B5EF4-FFF2-40B4-BE49-F238E27FC236}">
                  <a16:creationId xmlns:a16="http://schemas.microsoft.com/office/drawing/2014/main" id="{420E751D-E4CB-0841-846D-F9E9AFB12D3B}"/>
                </a:ext>
              </a:extLst>
            </p:cNvPr>
            <p:cNvSpPr/>
            <p:nvPr/>
          </p:nvSpPr>
          <p:spPr>
            <a:xfrm>
              <a:off x="1762125" y="1815890"/>
              <a:ext cx="3131422" cy="542611"/>
            </a:xfrm>
            <a:prstGeom prst="snip2DiagRect">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13" name="文本框 12">
              <a:extLst>
                <a:ext uri="{FF2B5EF4-FFF2-40B4-BE49-F238E27FC236}">
                  <a16:creationId xmlns:a16="http://schemas.microsoft.com/office/drawing/2014/main" id="{DE905624-CB2F-BC48-80B4-521A9944ACC9}"/>
                </a:ext>
              </a:extLst>
            </p:cNvPr>
            <p:cNvSpPr txBox="1"/>
            <p:nvPr/>
          </p:nvSpPr>
          <p:spPr>
            <a:xfrm>
              <a:off x="1838780" y="1909467"/>
              <a:ext cx="3054767" cy="365760"/>
            </a:xfrm>
            <a:prstGeom prst="rect">
              <a:avLst/>
            </a:prstGeom>
            <a:noFill/>
          </p:spPr>
          <p:txBody>
            <a:bodyPr rtlCol="0" wrap="square">
              <a:spAutoFit/>
            </a:bodyPr>
            <a:lstStyle/>
            <a:p>
              <a:pPr algn="ctr"/>
              <a:r>
                <a:rPr altLang="en-US" b="1" lang="zh-CN">
                  <a:solidFill>
                    <a:srgbClr val="C00000"/>
                  </a:solidFill>
                  <a:cs typeface="+mn-ea"/>
                  <a:sym typeface="+mn-lt"/>
                </a:rPr>
                <a:t>第五条</a:t>
              </a:r>
            </a:p>
          </p:txBody>
        </p:sp>
        <p:sp>
          <p:nvSpPr>
            <p:cNvPr id="14" name="文本框 13">
              <a:extLst>
                <a:ext uri="{FF2B5EF4-FFF2-40B4-BE49-F238E27FC236}">
                  <a16:creationId xmlns:a16="http://schemas.microsoft.com/office/drawing/2014/main" id="{816F014A-49E3-514B-A52B-283501C200F2}"/>
                </a:ext>
              </a:extLst>
            </p:cNvPr>
            <p:cNvSpPr txBox="1"/>
            <p:nvPr/>
          </p:nvSpPr>
          <p:spPr>
            <a:xfrm>
              <a:off x="1893537" y="2375037"/>
              <a:ext cx="9571519" cy="518160"/>
            </a:xfrm>
            <a:prstGeom prst="rect">
              <a:avLst/>
            </a:prstGeom>
            <a:noFill/>
          </p:spPr>
          <p:txBody>
            <a:bodyPr rtlCol="0" wrap="square">
              <a:spAutoFit/>
            </a:bodyPr>
            <a:lstStyle/>
            <a:p>
              <a:pPr>
                <a:lnSpc>
                  <a:spcPct val="200000"/>
                </a:lnSpc>
              </a:pPr>
              <a:r>
                <a:rPr altLang="en-US" kumimoji="1" lang="zh-CN" sz="1400">
                  <a:gradFill>
                    <a:gsLst>
                      <a:gs pos="0">
                        <a:srgbClr val="F9E96A"/>
                      </a:gs>
                      <a:gs pos="100000">
                        <a:srgbClr val="FEF6C6"/>
                      </a:gs>
                    </a:gsLst>
                    <a:lin ang="16200000" scaled="1"/>
                  </a:gradFill>
                  <a:cs typeface="+mn-ea"/>
                  <a:sym typeface="+mn-lt"/>
                </a:rPr>
                <a:t>全国干部人事档案工作在党中央领导下,由中央组织部主管,各地区各部门]各单位按照干部管理权限分级负责、集中管理。</a:t>
              </a:r>
            </a:p>
          </p:txBody>
        </p:sp>
        <p:sp>
          <p:nvSpPr>
            <p:cNvPr id="15" name="流程图: 过程 23">
              <a:extLst>
                <a:ext uri="{FF2B5EF4-FFF2-40B4-BE49-F238E27FC236}">
                  <a16:creationId xmlns:a16="http://schemas.microsoft.com/office/drawing/2014/main" id="{A6172D4C-099C-8843-B0C0-53D4202581CC}"/>
                </a:ext>
              </a:extLst>
            </p:cNvPr>
            <p:cNvSpPr/>
            <p:nvPr/>
          </p:nvSpPr>
          <p:spPr>
            <a:xfrm>
              <a:off x="11594138" y="2284059"/>
              <a:ext cx="229639" cy="613373"/>
            </a:xfrm>
            <a:prstGeom prst="flowChartProcess">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grpSp>
      <p:grpSp>
        <p:nvGrpSpPr>
          <p:cNvPr id="28" name="组合 27">
            <a:extLst>
              <a:ext uri="{FF2B5EF4-FFF2-40B4-BE49-F238E27FC236}">
                <a16:creationId xmlns:a16="http://schemas.microsoft.com/office/drawing/2014/main" id="{7C8AA807-F192-7443-A0F7-EA73B7863D22}"/>
              </a:ext>
            </a:extLst>
          </p:cNvPr>
          <p:cNvGrpSpPr/>
          <p:nvPr/>
        </p:nvGrpSpPr>
        <p:grpSpPr>
          <a:xfrm>
            <a:off x="732087" y="2753075"/>
            <a:ext cx="10061652" cy="1770799"/>
            <a:chOff x="1762125" y="1815890"/>
            <a:chExt cx="10061652" cy="1770799"/>
          </a:xfrm>
        </p:grpSpPr>
        <p:sp>
          <p:nvSpPr>
            <p:cNvPr id="29" name="流程图: 过程 5">
              <a:extLst>
                <a:ext uri="{FF2B5EF4-FFF2-40B4-BE49-F238E27FC236}">
                  <a16:creationId xmlns:a16="http://schemas.microsoft.com/office/drawing/2014/main" id="{B5E27D1B-99BE-DA42-8989-AEC2D00FB18A}"/>
                </a:ext>
              </a:extLst>
            </p:cNvPr>
            <p:cNvSpPr/>
            <p:nvPr/>
          </p:nvSpPr>
          <p:spPr>
            <a:xfrm>
              <a:off x="1774825" y="2087196"/>
              <a:ext cx="9919871" cy="1499493"/>
            </a:xfrm>
            <a:prstGeom prst="flowChartProcess">
              <a:avLst/>
            </a:prstGeom>
            <a:noFill/>
            <a:ln w="28575">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30" name="剪去对角的矩形 29">
              <a:extLst>
                <a:ext uri="{FF2B5EF4-FFF2-40B4-BE49-F238E27FC236}">
                  <a16:creationId xmlns:a16="http://schemas.microsoft.com/office/drawing/2014/main" id="{EF12A9B3-D43C-B543-8D59-3DC373E5D8BE}"/>
                </a:ext>
              </a:extLst>
            </p:cNvPr>
            <p:cNvSpPr/>
            <p:nvPr/>
          </p:nvSpPr>
          <p:spPr>
            <a:xfrm>
              <a:off x="1762125" y="1815890"/>
              <a:ext cx="3131422" cy="542611"/>
            </a:xfrm>
            <a:prstGeom prst="snip2DiagRect">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31" name="文本框 30">
              <a:extLst>
                <a:ext uri="{FF2B5EF4-FFF2-40B4-BE49-F238E27FC236}">
                  <a16:creationId xmlns:a16="http://schemas.microsoft.com/office/drawing/2014/main" id="{B2C67470-DF2C-8642-B664-C90F69CD3CEF}"/>
                </a:ext>
              </a:extLst>
            </p:cNvPr>
            <p:cNvSpPr txBox="1"/>
            <p:nvPr/>
          </p:nvSpPr>
          <p:spPr>
            <a:xfrm>
              <a:off x="1838780" y="1909467"/>
              <a:ext cx="3054767" cy="365760"/>
            </a:xfrm>
            <a:prstGeom prst="rect">
              <a:avLst/>
            </a:prstGeom>
            <a:noFill/>
          </p:spPr>
          <p:txBody>
            <a:bodyPr rtlCol="0" wrap="square">
              <a:spAutoFit/>
            </a:bodyPr>
            <a:lstStyle/>
            <a:p>
              <a:pPr algn="ctr"/>
              <a:r>
                <a:rPr altLang="en-US" b="1" lang="zh-CN">
                  <a:solidFill>
                    <a:srgbClr val="C00000"/>
                  </a:solidFill>
                  <a:cs typeface="+mn-ea"/>
                  <a:sym typeface="+mn-lt"/>
                </a:rPr>
                <a:t>第六条</a:t>
              </a:r>
            </a:p>
          </p:txBody>
        </p:sp>
        <p:sp>
          <p:nvSpPr>
            <p:cNvPr id="32" name="文本框 31">
              <a:extLst>
                <a:ext uri="{FF2B5EF4-FFF2-40B4-BE49-F238E27FC236}">
                  <a16:creationId xmlns:a16="http://schemas.microsoft.com/office/drawing/2014/main" id="{A8F9E432-7B0F-734C-9600-92411AFEA4AA}"/>
                </a:ext>
              </a:extLst>
            </p:cNvPr>
            <p:cNvSpPr txBox="1"/>
            <p:nvPr/>
          </p:nvSpPr>
          <p:spPr>
            <a:xfrm>
              <a:off x="1893537" y="2375036"/>
              <a:ext cx="9571519" cy="1051560"/>
            </a:xfrm>
            <a:prstGeom prst="rect">
              <a:avLst/>
            </a:prstGeom>
            <a:noFill/>
          </p:spPr>
          <p:txBody>
            <a:bodyPr rtlCol="0" wrap="square">
              <a:spAutoFit/>
            </a:bodyPr>
            <a:lstStyle/>
            <a:p>
              <a:pPr>
                <a:lnSpc>
                  <a:spcPct val="150000"/>
                </a:lnSpc>
              </a:pPr>
              <a:r>
                <a:rPr altLang="en-US" kumimoji="1" lang="zh-CN" sz="1400">
                  <a:gradFill>
                    <a:gsLst>
                      <a:gs pos="0">
                        <a:srgbClr val="F9E96A"/>
                      </a:gs>
                      <a:gs pos="100000">
                        <a:srgbClr val="FEF6C6"/>
                      </a:gs>
                    </a:gsLst>
                    <a:lin ang="16200000" scaled="1"/>
                  </a:gradFill>
                  <a:cs typeface="+mn-ea"/>
                  <a:sym typeface="+mn-lt"/>
                </a:rPr>
                <a:t>中央组织部负责全国干部人事档案工作的宏观指导、政策研究、制度建设、协调服务和监督检查。建立由中央组织部牵头、中央和国家机关有关部门参与的干部人事档案工作协调配合机制,研究完善相关政策和业务标准,解决有关问题,促进工作有机街接、协同推进。</a:t>
              </a:r>
            </a:p>
          </p:txBody>
        </p:sp>
        <p:sp>
          <p:nvSpPr>
            <p:cNvPr id="33" name="流程图: 过程 23">
              <a:extLst>
                <a:ext uri="{FF2B5EF4-FFF2-40B4-BE49-F238E27FC236}">
                  <a16:creationId xmlns:a16="http://schemas.microsoft.com/office/drawing/2014/main" id="{F53EDD66-94A5-3B46-8352-B3D0D35F0F87}"/>
                </a:ext>
              </a:extLst>
            </p:cNvPr>
            <p:cNvSpPr/>
            <p:nvPr/>
          </p:nvSpPr>
          <p:spPr>
            <a:xfrm>
              <a:off x="11594138" y="2676024"/>
              <a:ext cx="229639" cy="613373"/>
            </a:xfrm>
            <a:prstGeom prst="flowChartProcess">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grpSp>
      <p:grpSp>
        <p:nvGrpSpPr>
          <p:cNvPr id="34" name="组合 33">
            <a:extLst>
              <a:ext uri="{FF2B5EF4-FFF2-40B4-BE49-F238E27FC236}">
                <a16:creationId xmlns:a16="http://schemas.microsoft.com/office/drawing/2014/main" id="{0BDEFF75-D637-0E41-A006-D277E5E57ED6}"/>
              </a:ext>
            </a:extLst>
          </p:cNvPr>
          <p:cNvGrpSpPr/>
          <p:nvPr/>
        </p:nvGrpSpPr>
        <p:grpSpPr>
          <a:xfrm>
            <a:off x="732087" y="4846659"/>
            <a:ext cx="10061652" cy="1409762"/>
            <a:chOff x="1762125" y="1815890"/>
            <a:chExt cx="10061652" cy="1409762"/>
          </a:xfrm>
        </p:grpSpPr>
        <p:sp>
          <p:nvSpPr>
            <p:cNvPr id="35" name="流程图: 过程 5">
              <a:extLst>
                <a:ext uri="{FF2B5EF4-FFF2-40B4-BE49-F238E27FC236}">
                  <a16:creationId xmlns:a16="http://schemas.microsoft.com/office/drawing/2014/main" id="{9B44688C-4760-1243-8538-644F5663BF94}"/>
                </a:ext>
              </a:extLst>
            </p:cNvPr>
            <p:cNvSpPr/>
            <p:nvPr/>
          </p:nvSpPr>
          <p:spPr>
            <a:xfrm>
              <a:off x="1774825" y="2087196"/>
              <a:ext cx="9919871" cy="1138456"/>
            </a:xfrm>
            <a:prstGeom prst="flowChartProcess">
              <a:avLst/>
            </a:prstGeom>
            <a:noFill/>
            <a:ln w="28575">
              <a:solidFill>
                <a:srgbClr val="FEF6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36" name="剪去对角的矩形 35">
              <a:extLst>
                <a:ext uri="{FF2B5EF4-FFF2-40B4-BE49-F238E27FC236}">
                  <a16:creationId xmlns:a16="http://schemas.microsoft.com/office/drawing/2014/main" id="{D969A5E6-EEFE-DC45-A398-58795A0CEA56}"/>
                </a:ext>
              </a:extLst>
            </p:cNvPr>
            <p:cNvSpPr/>
            <p:nvPr/>
          </p:nvSpPr>
          <p:spPr>
            <a:xfrm>
              <a:off x="1762125" y="1815890"/>
              <a:ext cx="3131422" cy="542611"/>
            </a:xfrm>
            <a:prstGeom prst="snip2DiagRect">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sp>
          <p:nvSpPr>
            <p:cNvPr id="37" name="文本框 36">
              <a:extLst>
                <a:ext uri="{FF2B5EF4-FFF2-40B4-BE49-F238E27FC236}">
                  <a16:creationId xmlns:a16="http://schemas.microsoft.com/office/drawing/2014/main" id="{BA1A763D-9729-2C47-9E29-931D89489551}"/>
                </a:ext>
              </a:extLst>
            </p:cNvPr>
            <p:cNvSpPr txBox="1"/>
            <p:nvPr/>
          </p:nvSpPr>
          <p:spPr>
            <a:xfrm>
              <a:off x="1838780" y="1909467"/>
              <a:ext cx="3054767" cy="365760"/>
            </a:xfrm>
            <a:prstGeom prst="rect">
              <a:avLst/>
            </a:prstGeom>
            <a:noFill/>
          </p:spPr>
          <p:txBody>
            <a:bodyPr rtlCol="0" wrap="square">
              <a:spAutoFit/>
            </a:bodyPr>
            <a:lstStyle/>
            <a:p>
              <a:pPr algn="ctr"/>
              <a:r>
                <a:rPr altLang="en-US" b="1" lang="zh-CN">
                  <a:solidFill>
                    <a:srgbClr val="C00000"/>
                  </a:solidFill>
                  <a:cs typeface="+mn-ea"/>
                  <a:sym typeface="+mn-lt"/>
                </a:rPr>
                <a:t>第七条</a:t>
              </a:r>
            </a:p>
          </p:txBody>
        </p:sp>
        <p:sp>
          <p:nvSpPr>
            <p:cNvPr id="38" name="文本框 37">
              <a:extLst>
                <a:ext uri="{FF2B5EF4-FFF2-40B4-BE49-F238E27FC236}">
                  <a16:creationId xmlns:a16="http://schemas.microsoft.com/office/drawing/2014/main" id="{BB1D3D68-FDD0-0547-B475-76763137F0F1}"/>
                </a:ext>
              </a:extLst>
            </p:cNvPr>
            <p:cNvSpPr txBox="1"/>
            <p:nvPr/>
          </p:nvSpPr>
          <p:spPr>
            <a:xfrm>
              <a:off x="1893537" y="2375037"/>
              <a:ext cx="9571519" cy="731520"/>
            </a:xfrm>
            <a:prstGeom prst="rect">
              <a:avLst/>
            </a:prstGeom>
            <a:noFill/>
          </p:spPr>
          <p:txBody>
            <a:bodyPr rtlCol="0" wrap="square">
              <a:spAutoFit/>
            </a:bodyPr>
            <a:lstStyle/>
            <a:p>
              <a:pPr>
                <a:lnSpc>
                  <a:spcPct val="150000"/>
                </a:lnSpc>
              </a:pPr>
              <a:r>
                <a:rPr altLang="en-US" kumimoji="1" lang="zh-CN" sz="1400">
                  <a:gradFill>
                    <a:gsLst>
                      <a:gs pos="0">
                        <a:srgbClr val="F9E96A"/>
                      </a:gs>
                      <a:gs pos="100000">
                        <a:srgbClr val="FEF6C6"/>
                      </a:gs>
                    </a:gsLst>
                    <a:lin ang="16200000" scaled="1"/>
                  </a:gradFill>
                  <a:cs typeface="+mn-ea"/>
                  <a:sym typeface="+mn-lt"/>
                </a:rPr>
                <a:t>各级党委(党组)领导本地区本部门本单位干部人事档案工作,贯彻落实党中央相关部署要求,研究解决工作机构、经费和条件保障等问题,将干部人事档案工作列为党建工作目标考核内容。</a:t>
              </a:r>
            </a:p>
          </p:txBody>
        </p:sp>
        <p:sp>
          <p:nvSpPr>
            <p:cNvPr id="39" name="流程图: 过程 23">
              <a:extLst>
                <a:ext uri="{FF2B5EF4-FFF2-40B4-BE49-F238E27FC236}">
                  <a16:creationId xmlns:a16="http://schemas.microsoft.com/office/drawing/2014/main" id="{13CBD566-35EF-C54E-B10D-F1FADA2F7F87}"/>
                </a:ext>
              </a:extLst>
            </p:cNvPr>
            <p:cNvSpPr/>
            <p:nvPr/>
          </p:nvSpPr>
          <p:spPr>
            <a:xfrm>
              <a:off x="11594138" y="2399724"/>
              <a:ext cx="229639" cy="613373"/>
            </a:xfrm>
            <a:prstGeom prst="flowChartProcess">
              <a:avLst/>
            </a:prstGeom>
            <a:gradFill>
              <a:gsLst>
                <a:gs pos="0">
                  <a:srgbClr val="F9E96A"/>
                </a:gs>
                <a:gs pos="100000">
                  <a:srgbClr val="FEF6C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EF6C6"/>
                </a:solidFill>
                <a:cs typeface="+mn-ea"/>
                <a:sym typeface="+mn-lt"/>
              </a:endParaRPr>
            </a:p>
          </p:txBody>
        </p:sp>
      </p:grpSp>
    </p:spTree>
    <p:extLst>
      <p:ext uri="{BB962C8B-B14F-4D97-AF65-F5344CB8AC3E}">
        <p14:creationId val="4285104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5" presetSubtype="0">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1000" fill="hold" id="12"/>
                                        <p:tgtEl>
                                          <p:spTgt spid="10"/>
                                        </p:tgtEl>
                                        <p:attrNameLst>
                                          <p:attrName>ppt_w</p:attrName>
                                        </p:attrNameLst>
                                      </p:cBhvr>
                                      <p:tavLst>
                                        <p:tav tm="0">
                                          <p:val>
                                            <p:fltVal val="0"/>
                                          </p:val>
                                        </p:tav>
                                        <p:tav tm="100000">
                                          <p:val>
                                            <p:strVal val="#ppt_w"/>
                                          </p:val>
                                        </p:tav>
                                      </p:tavLst>
                                    </p:anim>
                                    <p:anim calcmode="lin" valueType="num">
                                      <p:cBhvr>
                                        <p:cTn dur="1000" fill="hold" id="13"/>
                                        <p:tgtEl>
                                          <p:spTgt spid="10"/>
                                        </p:tgtEl>
                                        <p:attrNameLst>
                                          <p:attrName>ppt_h</p:attrName>
                                        </p:attrNameLst>
                                      </p:cBhvr>
                                      <p:tavLst>
                                        <p:tav tm="0">
                                          <p:val>
                                            <p:fltVal val="0"/>
                                          </p:val>
                                        </p:tav>
                                        <p:tav tm="100000">
                                          <p:val>
                                            <p:strVal val="#ppt_h"/>
                                          </p:val>
                                        </p:tav>
                                      </p:tavLst>
                                    </p:anim>
                                    <p:anim calcmode="lin" valueType="num">
                                      <p:cBhvr>
                                        <p:cTn dur="1000" fill="hold" id="14"/>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15"/>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6" nodeType="afterGroup">
                            <p:stCondLst>
                              <p:cond delay="1500"/>
                            </p:stCondLst>
                            <p:childTnLst>
                              <p:par>
                                <p:cTn fill="hold" id="17" nodeType="afterEffect" presetClass="entr" presetID="15" presetSubtype="0">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1000" fill="hold" id="19"/>
                                        <p:tgtEl>
                                          <p:spTgt spid="28"/>
                                        </p:tgtEl>
                                        <p:attrNameLst>
                                          <p:attrName>ppt_w</p:attrName>
                                        </p:attrNameLst>
                                      </p:cBhvr>
                                      <p:tavLst>
                                        <p:tav tm="0">
                                          <p:val>
                                            <p:fltVal val="0"/>
                                          </p:val>
                                        </p:tav>
                                        <p:tav tm="100000">
                                          <p:val>
                                            <p:strVal val="#ppt_w"/>
                                          </p:val>
                                        </p:tav>
                                      </p:tavLst>
                                    </p:anim>
                                    <p:anim calcmode="lin" valueType="num">
                                      <p:cBhvr>
                                        <p:cTn dur="1000" fill="hold" id="20"/>
                                        <p:tgtEl>
                                          <p:spTgt spid="28"/>
                                        </p:tgtEl>
                                        <p:attrNameLst>
                                          <p:attrName>ppt_h</p:attrName>
                                        </p:attrNameLst>
                                      </p:cBhvr>
                                      <p:tavLst>
                                        <p:tav tm="0">
                                          <p:val>
                                            <p:fltVal val="0"/>
                                          </p:val>
                                        </p:tav>
                                        <p:tav tm="100000">
                                          <p:val>
                                            <p:strVal val="#ppt_h"/>
                                          </p:val>
                                        </p:tav>
                                      </p:tavLst>
                                    </p:anim>
                                    <p:anim calcmode="lin" valueType="num">
                                      <p:cBhvr>
                                        <p:cTn dur="1000" fill="hold" id="21"/>
                                        <p:tgtEl>
                                          <p:spTgt spid="28"/>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28"/>
                                        </p:tgtEl>
                                        <p:attrNameLst>
                                          <p:attrName>ppt_y</p:attrName>
                                        </p:attrNameLst>
                                      </p:cBhvr>
                                      <p:tavLst>
                                        <p:tav fmla="#ppt_y+(sin(-2*pi*(1-$))*-#ppt_x+cos(-2*pi*(1-$))*(1-#ppt_y))*(1-$)" tm="0">
                                          <p:val>
                                            <p:fltVal val="0"/>
                                          </p:val>
                                        </p:tav>
                                        <p:tav tm="100000">
                                          <p:val>
                                            <p:fltVal val="1"/>
                                          </p:val>
                                        </p:tav>
                                      </p:tavLst>
                                    </p:anim>
                                  </p:childTnLst>
                                </p:cTn>
                              </p:par>
                            </p:childTnLst>
                          </p:cTn>
                        </p:par>
                        <p:par>
                          <p:cTn fill="hold" id="23" nodeType="afterGroup">
                            <p:stCondLst>
                              <p:cond delay="2500"/>
                            </p:stCondLst>
                            <p:childTnLst>
                              <p:par>
                                <p:cTn fill="hold" id="24" nodeType="afterEffect" presetClass="entr" presetID="15" presetSubtype="0">
                                  <p:stCondLst>
                                    <p:cond delay="0"/>
                                  </p:stCondLst>
                                  <p:childTnLst>
                                    <p:set>
                                      <p:cBhvr>
                                        <p:cTn dur="1" fill="hold" id="25">
                                          <p:stCondLst>
                                            <p:cond delay="0"/>
                                          </p:stCondLst>
                                        </p:cTn>
                                        <p:tgtEl>
                                          <p:spTgt spid="34"/>
                                        </p:tgtEl>
                                        <p:attrNameLst>
                                          <p:attrName>style.visibility</p:attrName>
                                        </p:attrNameLst>
                                      </p:cBhvr>
                                      <p:to>
                                        <p:strVal val="visible"/>
                                      </p:to>
                                    </p:set>
                                    <p:anim calcmode="lin" valueType="num">
                                      <p:cBhvr>
                                        <p:cTn dur="1000" fill="hold" id="26"/>
                                        <p:tgtEl>
                                          <p:spTgt spid="34"/>
                                        </p:tgtEl>
                                        <p:attrNameLst>
                                          <p:attrName>ppt_w</p:attrName>
                                        </p:attrNameLst>
                                      </p:cBhvr>
                                      <p:tavLst>
                                        <p:tav tm="0">
                                          <p:val>
                                            <p:fltVal val="0"/>
                                          </p:val>
                                        </p:tav>
                                        <p:tav tm="100000">
                                          <p:val>
                                            <p:strVal val="#ppt_w"/>
                                          </p:val>
                                        </p:tav>
                                      </p:tavLst>
                                    </p:anim>
                                    <p:anim calcmode="lin" valueType="num">
                                      <p:cBhvr>
                                        <p:cTn dur="1000" fill="hold" id="27"/>
                                        <p:tgtEl>
                                          <p:spTgt spid="34"/>
                                        </p:tgtEl>
                                        <p:attrNameLst>
                                          <p:attrName>ppt_h</p:attrName>
                                        </p:attrNameLst>
                                      </p:cBhvr>
                                      <p:tavLst>
                                        <p:tav tm="0">
                                          <p:val>
                                            <p:fltVal val="0"/>
                                          </p:val>
                                        </p:tav>
                                        <p:tav tm="100000">
                                          <p:val>
                                            <p:strVal val="#ppt_h"/>
                                          </p:val>
                                        </p:tav>
                                      </p:tavLst>
                                    </p:anim>
                                    <p:anim calcmode="lin" valueType="num">
                                      <p:cBhvr>
                                        <p:cTn dur="1000" fill="hold" id="28"/>
                                        <p:tgtEl>
                                          <p:spTgt spid="34"/>
                                        </p:tgtEl>
                                        <p:attrNameLst>
                                          <p:attrName>ppt_x</p:attrName>
                                        </p:attrNameLst>
                                      </p:cBhvr>
                                      <p:tavLst>
                                        <p:tav fmla="#ppt_x+(cos(-2*pi*(1-$))*-#ppt_x-sin(-2*pi*(1-$))*(1-#ppt_y))*(1-$)" tm="0">
                                          <p:val>
                                            <p:fltVal val="0"/>
                                          </p:val>
                                        </p:tav>
                                        <p:tav tm="100000">
                                          <p:val>
                                            <p:fltVal val="1"/>
                                          </p:val>
                                        </p:tav>
                                      </p:tavLst>
                                    </p:anim>
                                    <p:anim calcmode="lin" valueType="num">
                                      <p:cBhvr>
                                        <p:cTn dur="1000" fill="hold" id="29"/>
                                        <p:tgtEl>
                                          <p:spTgt spid="34"/>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a:extLst>
              <a:ext uri="{FF2B5EF4-FFF2-40B4-BE49-F238E27FC236}">
                <a16:creationId xmlns:a16="http://schemas.microsoft.com/office/drawing/2014/main" id="{4072FA19-9E05-7D43-9F92-EF53A2D1616A}"/>
              </a:ext>
            </a:extLst>
          </p:cNvPr>
          <p:cNvSpPr txBox="1"/>
          <p:nvPr/>
        </p:nvSpPr>
        <p:spPr>
          <a:xfrm>
            <a:off x="3544644" y="1461957"/>
            <a:ext cx="7697580" cy="106680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各级组织人事部门]负责本地区本部门本单位干部人事档案工作,建立健全规章制度和工作机制,配齐配强工作力量，组织开展宣传、指导和监督检查。</a:t>
            </a:r>
          </a:p>
        </p:txBody>
      </p:sp>
      <p:sp>
        <p:nvSpPr>
          <p:cNvPr id="4" name="文本框 3">
            <a:extLst>
              <a:ext uri="{FF2B5EF4-FFF2-40B4-BE49-F238E27FC236}">
                <a16:creationId xmlns:a16="http://schemas.microsoft.com/office/drawing/2014/main" id="{53C3FB88-54B8-7045-B3FD-143D4E2B7895}"/>
              </a:ext>
            </a:extLst>
          </p:cNvPr>
          <p:cNvSpPr txBox="1"/>
          <p:nvPr/>
        </p:nvSpPr>
        <p:spPr>
          <a:xfrm>
            <a:off x="3724389" y="3179003"/>
            <a:ext cx="5129311" cy="579120"/>
          </a:xfrm>
          <a:prstGeom prst="rect">
            <a:avLst/>
          </a:prstGeom>
          <a:noFill/>
        </p:spPr>
        <p:txBody>
          <a:bodyPr rtlCol="0" wrap="square">
            <a:spAutoFit/>
          </a:bodyPr>
          <a:lstStyle/>
          <a:p>
            <a:pPr algn="r">
              <a:lnSpc>
                <a:spcPct val="200000"/>
              </a:lnSpc>
            </a:pPr>
            <a:r>
              <a:rPr altLang="en-US" kumimoji="1" lang="zh-CN" sz="1600">
                <a:gradFill>
                  <a:gsLst>
                    <a:gs pos="0">
                      <a:srgbClr val="F9E96A"/>
                    </a:gs>
                    <a:gs pos="100000">
                      <a:srgbClr val="FEF6C6"/>
                    </a:gs>
                  </a:gsLst>
                  <a:lin ang="16200000" scaled="1"/>
                </a:gradFill>
                <a:cs typeface="+mn-ea"/>
                <a:sym typeface="+mn-lt"/>
              </a:rPr>
              <a:t>中央组织部负责集中管理中央管理干部的人事档案。</a:t>
            </a:r>
          </a:p>
        </p:txBody>
      </p:sp>
      <p:sp>
        <p:nvSpPr>
          <p:cNvPr id="5" name="文本框 4">
            <a:extLst>
              <a:ext uri="{FF2B5EF4-FFF2-40B4-BE49-F238E27FC236}">
                <a16:creationId xmlns:a16="http://schemas.microsoft.com/office/drawing/2014/main" id="{230952A9-B75A-6840-B11A-C8241C49F9B2}"/>
              </a:ext>
            </a:extLst>
          </p:cNvPr>
          <p:cNvSpPr txBox="1"/>
          <p:nvPr/>
        </p:nvSpPr>
        <p:spPr>
          <a:xfrm>
            <a:off x="8454189" y="7358528"/>
            <a:ext cx="3737811" cy="399288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中央和国家机关各部委、参照公务员法管理的机关(单位)组织人事部门,中管金融企业、中央企业、党委书</a:t>
            </a:r>
          </a:p>
          <a:p>
            <a:pPr>
              <a:lnSpc>
                <a:spcPct val="200000"/>
              </a:lnSpc>
            </a:pPr>
            <a:r>
              <a:rPr altLang="en-US" kumimoji="1" lang="zh-CN" sz="1600">
                <a:gradFill>
                  <a:gsLst>
                    <a:gs pos="0">
                      <a:srgbClr val="F9E96A"/>
                    </a:gs>
                    <a:gs pos="100000">
                      <a:srgbClr val="FEF6C6"/>
                    </a:gs>
                  </a:gsLst>
                  <a:lin ang="16200000" scaled="1"/>
                </a:gradFill>
                <a:cs typeface="+mn-ea"/>
                <a:sym typeface="+mn-lt"/>
              </a:rPr>
              <a:t>记和校长列入中央管理的高校组织人事部门,负责集中管理党委(党组)管理的干部(领导人员、管理人员、</a:t>
            </a:r>
          </a:p>
          <a:p>
            <a:pPr>
              <a:lnSpc>
                <a:spcPct val="200000"/>
              </a:lnSpc>
            </a:pPr>
            <a:r>
              <a:rPr altLang="en-US" kumimoji="1" lang="zh-CN" sz="1600">
                <a:gradFill>
                  <a:gsLst>
                    <a:gs pos="0">
                      <a:srgbClr val="F9E96A"/>
                    </a:gs>
                    <a:gs pos="100000">
                      <a:srgbClr val="FEF6C6"/>
                    </a:gs>
                  </a:gsLst>
                  <a:lin ang="16200000" scaled="1"/>
                </a:gradFill>
                <a:cs typeface="+mn-ea"/>
                <a:sym typeface="+mn-lt"/>
              </a:rPr>
              <a:t>专业技术人员,下同)和本单位其他干部的人事档案。</a:t>
            </a:r>
          </a:p>
        </p:txBody>
      </p:sp>
      <p:sp>
        <p:nvSpPr>
          <p:cNvPr id="6" name="文本框 5">
            <a:extLst>
              <a:ext uri="{FF2B5EF4-FFF2-40B4-BE49-F238E27FC236}">
                <a16:creationId xmlns:a16="http://schemas.microsoft.com/office/drawing/2014/main" id="{676EE796-B124-794C-AF80-D73D6BA8DA17}"/>
              </a:ext>
            </a:extLst>
          </p:cNvPr>
          <p:cNvSpPr txBox="1"/>
          <p:nvPr/>
        </p:nvSpPr>
        <p:spPr>
          <a:xfrm>
            <a:off x="409725" y="561388"/>
            <a:ext cx="11115876" cy="640080"/>
          </a:xfrm>
          <a:prstGeom prst="rect">
            <a:avLst/>
          </a:prstGeom>
          <a:noFill/>
        </p:spPr>
        <p:txBody>
          <a:bodyPr rtlCol="0" wrap="square">
            <a:spAutoFit/>
          </a:bodyPr>
          <a:lstStyle/>
          <a:p>
            <a:pPr algn="ctr"/>
            <a:r>
              <a:rPr altLang="zh-CN" b="1" kumimoji="1" lang="en-US" sz="3600">
                <a:gradFill flip="none" rotWithShape="1">
                  <a:gsLst>
                    <a:gs pos="0">
                      <a:srgbClr val="F9E96A"/>
                    </a:gs>
                    <a:gs pos="100000">
                      <a:srgbClr val="FEF6C6"/>
                    </a:gs>
                  </a:gsLst>
                  <a:lin ang="16200000" scaled="1"/>
                </a:gradFill>
                <a:cs typeface="+mn-ea"/>
                <a:sym typeface="+mn-lt"/>
              </a:rPr>
              <a:t>—— 管理体制和职责 ——</a:t>
            </a:r>
          </a:p>
        </p:txBody>
      </p:sp>
      <p:grpSp>
        <p:nvGrpSpPr>
          <p:cNvPr id="7" name="组合 6">
            <a:extLst>
              <a:ext uri="{FF2B5EF4-FFF2-40B4-BE49-F238E27FC236}">
                <a16:creationId xmlns:a16="http://schemas.microsoft.com/office/drawing/2014/main" id="{4AD7337A-373C-0243-8116-4B98E2026A2A}"/>
              </a:ext>
            </a:extLst>
          </p:cNvPr>
          <p:cNvGrpSpPr/>
          <p:nvPr/>
        </p:nvGrpSpPr>
        <p:grpSpPr>
          <a:xfrm>
            <a:off x="0" y="1461957"/>
            <a:ext cx="3192380" cy="1163811"/>
            <a:chOff x="0" y="1243679"/>
            <a:chExt cx="3192380" cy="1163811"/>
          </a:xfrm>
          <a:gradFill>
            <a:gsLst>
              <a:gs pos="0">
                <a:srgbClr val="F9E96A"/>
              </a:gs>
              <a:gs pos="100000">
                <a:srgbClr val="FEF6C6"/>
              </a:gs>
            </a:gsLst>
            <a:lin ang="16200000" scaled="1"/>
          </a:gradFill>
        </p:grpSpPr>
        <p:sp>
          <p:nvSpPr>
            <p:cNvPr id="8" name="Rectangle 3">
              <a:extLst>
                <a:ext uri="{FF2B5EF4-FFF2-40B4-BE49-F238E27FC236}">
                  <a16:creationId xmlns:a16="http://schemas.microsoft.com/office/drawing/2014/main" id="{94C6BD8E-CD28-A342-85F8-4305CF2527D7}"/>
                </a:ext>
              </a:extLst>
            </p:cNvPr>
            <p:cNvSpPr/>
            <p:nvPr/>
          </p:nvSpPr>
          <p:spPr>
            <a:xfrm rot="10800000">
              <a:off x="0" y="1504165"/>
              <a:ext cx="1333819" cy="903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Right Triangle 5">
              <a:extLst>
                <a:ext uri="{FF2B5EF4-FFF2-40B4-BE49-F238E27FC236}">
                  <a16:creationId xmlns:a16="http://schemas.microsoft.com/office/drawing/2014/main" id="{EB414642-9D4F-B846-AEAA-9C06237D96F2}"/>
                </a:ext>
              </a:extLst>
            </p:cNvPr>
            <p:cNvSpPr/>
            <p:nvPr/>
          </p:nvSpPr>
          <p:spPr>
            <a:xfrm rot="10800000">
              <a:off x="949774" y="2137955"/>
              <a:ext cx="384044" cy="2695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Group 19">
              <a:extLst>
                <a:ext uri="{FF2B5EF4-FFF2-40B4-BE49-F238E27FC236}">
                  <a16:creationId xmlns:a16="http://schemas.microsoft.com/office/drawing/2014/main" id="{CE2FAA11-9038-404C-B6B5-3051948117D9}"/>
                </a:ext>
              </a:extLst>
            </p:cNvPr>
            <p:cNvGrpSpPr/>
            <p:nvPr/>
          </p:nvGrpSpPr>
          <p:grpSpPr>
            <a:xfrm>
              <a:off x="949776" y="1243679"/>
              <a:ext cx="2242604" cy="903324"/>
              <a:chOff x="949776" y="1243679"/>
              <a:chExt cx="2242604" cy="903324"/>
            </a:xfrm>
            <a:grpFill/>
          </p:grpSpPr>
          <p:sp>
            <p:nvSpPr>
              <p:cNvPr id="12" name="Arrow: Pentagon 4">
                <a:extLst>
                  <a:ext uri="{FF2B5EF4-FFF2-40B4-BE49-F238E27FC236}">
                    <a16:creationId xmlns:a16="http://schemas.microsoft.com/office/drawing/2014/main" id="{B8AD6439-F6B9-1E4F-90C6-0B03DDAB0141}"/>
                  </a:ext>
                </a:extLst>
              </p:cNvPr>
              <p:cNvSpPr/>
              <p:nvPr/>
            </p:nvSpPr>
            <p:spPr>
              <a:xfrm flipH="1" rot="10800000">
                <a:off x="949776" y="1243679"/>
                <a:ext cx="2242604" cy="90332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Rectangle 21">
                <a:extLst>
                  <a:ext uri="{FF2B5EF4-FFF2-40B4-BE49-F238E27FC236}">
                    <a16:creationId xmlns:a16="http://schemas.microsoft.com/office/drawing/2014/main" id="{44091525-A985-0A4A-9C3F-699579726BAD}"/>
                  </a:ext>
                </a:extLst>
              </p:cNvPr>
              <p:cNvSpPr/>
              <p:nvPr/>
            </p:nvSpPr>
            <p:spPr>
              <a:xfrm>
                <a:off x="1302039" y="1541533"/>
                <a:ext cx="1538076" cy="307615"/>
              </a:xfrm>
              <a:prstGeom prst="rect">
                <a:avLst/>
              </a:prstGeom>
              <a:grpFill/>
              <a:ln>
                <a:noFill/>
              </a:ln>
            </p:spPr>
            <p:txBody>
              <a:bodyPr bIns="0" lIns="0" rIns="0" tIns="0" wrap="none">
                <a:noAutofit/>
              </a:bodyPr>
              <a:lstStyle/>
              <a:p>
                <a:pPr algn="ctr">
                  <a:spcBef>
                    <a:spcPct val="0"/>
                  </a:spcBef>
                </a:pPr>
                <a:r>
                  <a:rPr altLang="en-US" b="1" lang="zh-CN" sz="2400">
                    <a:solidFill>
                      <a:srgbClr val="C00000"/>
                    </a:solidFill>
                    <a:cs typeface="+mn-ea"/>
                    <a:sym typeface="+mn-lt"/>
                  </a:rPr>
                  <a:t>第八条</a:t>
                </a:r>
              </a:p>
            </p:txBody>
          </p:sp>
        </p:grpSp>
      </p:grpSp>
      <p:grpSp>
        <p:nvGrpSpPr>
          <p:cNvPr id="15" name="组合 14">
            <a:extLst>
              <a:ext uri="{FF2B5EF4-FFF2-40B4-BE49-F238E27FC236}">
                <a16:creationId xmlns:a16="http://schemas.microsoft.com/office/drawing/2014/main" id="{6296819B-BFFA-2248-A0C9-76E91B713D78}"/>
              </a:ext>
            </a:extLst>
          </p:cNvPr>
          <p:cNvGrpSpPr/>
          <p:nvPr/>
        </p:nvGrpSpPr>
        <p:grpSpPr>
          <a:xfrm flipH="1">
            <a:off x="8999620" y="3119312"/>
            <a:ext cx="3192380" cy="1163811"/>
            <a:chOff x="0" y="1243679"/>
            <a:chExt cx="3192380" cy="1163811"/>
          </a:xfrm>
          <a:gradFill>
            <a:gsLst>
              <a:gs pos="0">
                <a:srgbClr val="F9E96A"/>
              </a:gs>
              <a:gs pos="100000">
                <a:srgbClr val="FEF6C6"/>
              </a:gs>
            </a:gsLst>
            <a:lin ang="16200000" scaled="1"/>
          </a:gradFill>
        </p:grpSpPr>
        <p:sp>
          <p:nvSpPr>
            <p:cNvPr id="16" name="Rectangle 3">
              <a:extLst>
                <a:ext uri="{FF2B5EF4-FFF2-40B4-BE49-F238E27FC236}">
                  <a16:creationId xmlns:a16="http://schemas.microsoft.com/office/drawing/2014/main" id="{B4C31BAA-4F2D-CC48-B01E-F1109EAD30F1}"/>
                </a:ext>
              </a:extLst>
            </p:cNvPr>
            <p:cNvSpPr/>
            <p:nvPr/>
          </p:nvSpPr>
          <p:spPr>
            <a:xfrm rot="10800000">
              <a:off x="0" y="1504165"/>
              <a:ext cx="1333819" cy="903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Right Triangle 5">
              <a:extLst>
                <a:ext uri="{FF2B5EF4-FFF2-40B4-BE49-F238E27FC236}">
                  <a16:creationId xmlns:a16="http://schemas.microsoft.com/office/drawing/2014/main" id="{8A6FB35A-4F7A-E448-BB80-61B282F4C834}"/>
                </a:ext>
              </a:extLst>
            </p:cNvPr>
            <p:cNvSpPr/>
            <p:nvPr/>
          </p:nvSpPr>
          <p:spPr>
            <a:xfrm rot="10800000">
              <a:off x="949774" y="2137955"/>
              <a:ext cx="384044" cy="2695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8" name="Group 19">
              <a:extLst>
                <a:ext uri="{FF2B5EF4-FFF2-40B4-BE49-F238E27FC236}">
                  <a16:creationId xmlns:a16="http://schemas.microsoft.com/office/drawing/2014/main" id="{1D103CB7-0DC0-4340-945D-A8666A7C7D75}"/>
                </a:ext>
              </a:extLst>
            </p:cNvPr>
            <p:cNvGrpSpPr/>
            <p:nvPr/>
          </p:nvGrpSpPr>
          <p:grpSpPr>
            <a:xfrm>
              <a:off x="949776" y="1243679"/>
              <a:ext cx="2242604" cy="903324"/>
              <a:chOff x="949776" y="1243679"/>
              <a:chExt cx="2242604" cy="903324"/>
            </a:xfrm>
            <a:grpFill/>
          </p:grpSpPr>
          <p:sp>
            <p:nvSpPr>
              <p:cNvPr id="19" name="Arrow: Pentagon 4">
                <a:extLst>
                  <a:ext uri="{FF2B5EF4-FFF2-40B4-BE49-F238E27FC236}">
                    <a16:creationId xmlns:a16="http://schemas.microsoft.com/office/drawing/2014/main" id="{7F53DF3C-90EF-1C44-8524-7EE21A82A623}"/>
                  </a:ext>
                </a:extLst>
              </p:cNvPr>
              <p:cNvSpPr/>
              <p:nvPr/>
            </p:nvSpPr>
            <p:spPr>
              <a:xfrm flipH="1" rot="10800000">
                <a:off x="949776" y="1243679"/>
                <a:ext cx="2242604" cy="90332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Rectangle 21">
                <a:extLst>
                  <a:ext uri="{FF2B5EF4-FFF2-40B4-BE49-F238E27FC236}">
                    <a16:creationId xmlns:a16="http://schemas.microsoft.com/office/drawing/2014/main" id="{10B965AF-53B9-2B40-9BAD-AD73AF5EE593}"/>
                  </a:ext>
                </a:extLst>
              </p:cNvPr>
              <p:cNvSpPr/>
              <p:nvPr/>
            </p:nvSpPr>
            <p:spPr>
              <a:xfrm>
                <a:off x="1302039" y="1541533"/>
                <a:ext cx="1538076" cy="307615"/>
              </a:xfrm>
              <a:prstGeom prst="rect">
                <a:avLst/>
              </a:prstGeom>
              <a:grpFill/>
              <a:ln>
                <a:noFill/>
              </a:ln>
            </p:spPr>
            <p:txBody>
              <a:bodyPr bIns="0" lIns="0" rIns="0" tIns="0" wrap="none">
                <a:noAutofit/>
              </a:bodyPr>
              <a:lstStyle/>
              <a:p>
                <a:pPr algn="ctr">
                  <a:spcBef>
                    <a:spcPct val="0"/>
                  </a:spcBef>
                </a:pPr>
                <a:r>
                  <a:rPr altLang="en-US" b="1" lang="zh-CN" sz="2400">
                    <a:solidFill>
                      <a:srgbClr val="C00000"/>
                    </a:solidFill>
                    <a:cs typeface="+mn-ea"/>
                    <a:sym typeface="+mn-lt"/>
                  </a:rPr>
                  <a:t>第九条</a:t>
                </a:r>
              </a:p>
            </p:txBody>
          </p:sp>
        </p:grpSp>
      </p:grpSp>
      <p:sp>
        <p:nvSpPr>
          <p:cNvPr id="21" name="文本框 20">
            <a:extLst>
              <a:ext uri="{FF2B5EF4-FFF2-40B4-BE49-F238E27FC236}">
                <a16:creationId xmlns:a16="http://schemas.microsoft.com/office/drawing/2014/main" id="{008F158A-C6A1-604D-9B56-572A8465682F}"/>
              </a:ext>
            </a:extLst>
          </p:cNvPr>
          <p:cNvSpPr txBox="1"/>
          <p:nvPr/>
        </p:nvSpPr>
        <p:spPr>
          <a:xfrm>
            <a:off x="3544644" y="4606041"/>
            <a:ext cx="7980957" cy="1554480"/>
          </a:xfrm>
          <a:prstGeom prst="rect">
            <a:avLst/>
          </a:prstGeom>
          <a:noFill/>
        </p:spPr>
        <p:txBody>
          <a:bodyPr rtlCol="0" wrap="square">
            <a:spAutoFit/>
          </a:bodyPr>
          <a:lstStyle/>
          <a:p>
            <a:pPr>
              <a:lnSpc>
                <a:spcPct val="200000"/>
              </a:lnSpc>
            </a:pPr>
            <a:r>
              <a:rPr altLang="en-US" kumimoji="1" lang="zh-CN" sz="1600">
                <a:gradFill>
                  <a:gsLst>
                    <a:gs pos="0">
                      <a:srgbClr val="F9E96A"/>
                    </a:gs>
                    <a:gs pos="100000">
                      <a:srgbClr val="FEF6C6"/>
                    </a:gs>
                  </a:gsLst>
                  <a:lin ang="16200000" scaled="1"/>
                </a:gradFill>
                <a:cs typeface="+mn-ea"/>
                <a:sym typeface="+mn-lt"/>
              </a:rPr>
              <a:t>中央和国家机关各部委、参照公务员法管理的机关(单位)组织人事部门,中管金融企业、中央企业、党委书记和校长列入中央管理的高校组织人事部门,负责集中管理党委(党组)管理的干部(领导人员、管理人员、专业技术人员,下同)和本单位其他干部的人事档案。</a:t>
            </a:r>
          </a:p>
        </p:txBody>
      </p:sp>
      <p:grpSp>
        <p:nvGrpSpPr>
          <p:cNvPr id="22" name="组合 21">
            <a:extLst>
              <a:ext uri="{FF2B5EF4-FFF2-40B4-BE49-F238E27FC236}">
                <a16:creationId xmlns:a16="http://schemas.microsoft.com/office/drawing/2014/main" id="{DC2779DD-B076-CC47-9274-ACB7181FD2E6}"/>
              </a:ext>
            </a:extLst>
          </p:cNvPr>
          <p:cNvGrpSpPr/>
          <p:nvPr/>
        </p:nvGrpSpPr>
        <p:grpSpPr>
          <a:xfrm>
            <a:off x="0" y="4636311"/>
            <a:ext cx="3192380" cy="1163811"/>
            <a:chOff x="0" y="1243679"/>
            <a:chExt cx="3192380" cy="1163811"/>
          </a:xfrm>
          <a:gradFill>
            <a:gsLst>
              <a:gs pos="0">
                <a:srgbClr val="F9E96A"/>
              </a:gs>
              <a:gs pos="100000">
                <a:srgbClr val="FEF6C6"/>
              </a:gs>
            </a:gsLst>
            <a:lin ang="16200000" scaled="1"/>
          </a:gradFill>
        </p:grpSpPr>
        <p:sp>
          <p:nvSpPr>
            <p:cNvPr id="23" name="Rectangle 3">
              <a:extLst>
                <a:ext uri="{FF2B5EF4-FFF2-40B4-BE49-F238E27FC236}">
                  <a16:creationId xmlns:a16="http://schemas.microsoft.com/office/drawing/2014/main" id="{0043B068-66ED-7A4D-A286-02B9152C14C3}"/>
                </a:ext>
              </a:extLst>
            </p:cNvPr>
            <p:cNvSpPr/>
            <p:nvPr/>
          </p:nvSpPr>
          <p:spPr>
            <a:xfrm rot="10800000">
              <a:off x="0" y="1504165"/>
              <a:ext cx="1333819" cy="903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Right Triangle 5">
              <a:extLst>
                <a:ext uri="{FF2B5EF4-FFF2-40B4-BE49-F238E27FC236}">
                  <a16:creationId xmlns:a16="http://schemas.microsoft.com/office/drawing/2014/main" id="{8F5A49DC-3960-4240-996B-C9864F49F72F}"/>
                </a:ext>
              </a:extLst>
            </p:cNvPr>
            <p:cNvSpPr/>
            <p:nvPr/>
          </p:nvSpPr>
          <p:spPr>
            <a:xfrm rot="10800000">
              <a:off x="949774" y="2137955"/>
              <a:ext cx="384044" cy="26953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5" name="Group 19">
              <a:extLst>
                <a:ext uri="{FF2B5EF4-FFF2-40B4-BE49-F238E27FC236}">
                  <a16:creationId xmlns:a16="http://schemas.microsoft.com/office/drawing/2014/main" id="{2D77FEAA-CE05-EB4C-BB24-DA433B57B719}"/>
                </a:ext>
              </a:extLst>
            </p:cNvPr>
            <p:cNvGrpSpPr/>
            <p:nvPr/>
          </p:nvGrpSpPr>
          <p:grpSpPr>
            <a:xfrm>
              <a:off x="949776" y="1243679"/>
              <a:ext cx="2242604" cy="903324"/>
              <a:chOff x="949776" y="1243679"/>
              <a:chExt cx="2242604" cy="903324"/>
            </a:xfrm>
            <a:grpFill/>
          </p:grpSpPr>
          <p:sp>
            <p:nvSpPr>
              <p:cNvPr id="26" name="Arrow: Pentagon 4">
                <a:extLst>
                  <a:ext uri="{FF2B5EF4-FFF2-40B4-BE49-F238E27FC236}">
                    <a16:creationId xmlns:a16="http://schemas.microsoft.com/office/drawing/2014/main" id="{8156C7D8-BA65-F543-9B35-E7A457F0996C}"/>
                  </a:ext>
                </a:extLst>
              </p:cNvPr>
              <p:cNvSpPr/>
              <p:nvPr/>
            </p:nvSpPr>
            <p:spPr>
              <a:xfrm flipH="1" rot="10800000">
                <a:off x="949776" y="1243679"/>
                <a:ext cx="2242604" cy="90332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Rectangle 21">
                <a:extLst>
                  <a:ext uri="{FF2B5EF4-FFF2-40B4-BE49-F238E27FC236}">
                    <a16:creationId xmlns:a16="http://schemas.microsoft.com/office/drawing/2014/main" id="{CF1E6DB6-C7C2-624D-8826-4E9792836CDF}"/>
                  </a:ext>
                </a:extLst>
              </p:cNvPr>
              <p:cNvSpPr/>
              <p:nvPr/>
            </p:nvSpPr>
            <p:spPr>
              <a:xfrm>
                <a:off x="1302039" y="1541533"/>
                <a:ext cx="1538076" cy="307615"/>
              </a:xfrm>
              <a:prstGeom prst="rect">
                <a:avLst/>
              </a:prstGeom>
              <a:grpFill/>
              <a:ln>
                <a:noFill/>
              </a:ln>
            </p:spPr>
            <p:txBody>
              <a:bodyPr bIns="0" lIns="0" rIns="0" tIns="0" wrap="none">
                <a:noAutofit/>
              </a:bodyPr>
              <a:lstStyle/>
              <a:p>
                <a:pPr algn="ctr">
                  <a:spcBef>
                    <a:spcPct val="0"/>
                  </a:spcBef>
                </a:pPr>
                <a:r>
                  <a:rPr altLang="en-US" b="1" lang="zh-CN" sz="2400">
                    <a:solidFill>
                      <a:srgbClr val="C00000"/>
                    </a:solidFill>
                    <a:cs typeface="+mn-ea"/>
                    <a:sym typeface="+mn-lt"/>
                  </a:rPr>
                  <a:t>第十条</a:t>
                </a:r>
              </a:p>
            </p:txBody>
          </p:sp>
        </p:grpSp>
      </p:grpSp>
    </p:spTree>
    <p:extLst>
      <p:ext uri="{BB962C8B-B14F-4D97-AF65-F5344CB8AC3E}">
        <p14:creationId val="13267742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
                                        </p:tgtEl>
                                        <p:attrNameLst>
                                          <p:attrName>ppt_y</p:attrName>
                                        </p:attrNameLst>
                                      </p:cBhvr>
                                      <p:tavLst>
                                        <p:tav tm="0">
                                          <p:val>
                                            <p:strVal val="#ppt_y"/>
                                          </p:val>
                                        </p:tav>
                                        <p:tav tm="100000">
                                          <p:val>
                                            <p:strVal val="#ppt_y"/>
                                          </p:val>
                                        </p:tav>
                                      </p:tavLst>
                                    </p:anim>
                                    <p:anim calcmode="lin" valueType="num">
                                      <p:cBhvr>
                                        <p:cTn dur="500" fill="hold" id="1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1" presetSubtype="0">
                                  <p:stCondLst>
                                    <p:cond delay="0"/>
                                  </p:stCondLst>
                                  <p:iterate type="lt">
                                    <p:tmPct val="10000"/>
                                  </p:iterate>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5"/>
                                        </p:tgtEl>
                                        <p:attrNameLst>
                                          <p:attrName>ppt_y</p:attrName>
                                        </p:attrNameLst>
                                      </p:cBhvr>
                                      <p:tavLst>
                                        <p:tav tm="0">
                                          <p:val>
                                            <p:strVal val="#ppt_y"/>
                                          </p:val>
                                        </p:tav>
                                        <p:tav tm="100000">
                                          <p:val>
                                            <p:strVal val="#ppt_y"/>
                                          </p:val>
                                        </p:tav>
                                      </p:tavLst>
                                    </p:anim>
                                    <p:anim calcmode="lin" valueType="num">
                                      <p:cBhvr>
                                        <p:cTn dur="500" fill="hold" id="27"/>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5"/>
                                        </p:tgtEl>
                                      </p:cBhvr>
                                    </p:animEffect>
                                  </p:childTnLst>
                                </p:cTn>
                              </p:par>
                              <p:par>
                                <p:cTn fill="hold" grpId="0" id="30" nodeType="with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0-#ppt_w/2"/>
                                          </p:val>
                                        </p:tav>
                                        <p:tav tm="100000">
                                          <p:val>
                                            <p:strVal val="#ppt_x"/>
                                          </p:val>
                                        </p:tav>
                                      </p:tavLst>
                                    </p:anim>
                                    <p:anim calcmode="lin" valueType="num">
                                      <p:cBhvr additive="base">
                                        <p:cTn dur="500" fill="hold" id="37"/>
                                        <p:tgtEl>
                                          <p:spTgt spid="7"/>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500" fill="hold" id="40"/>
                                        <p:tgtEl>
                                          <p:spTgt spid="15"/>
                                        </p:tgtEl>
                                        <p:attrNameLst>
                                          <p:attrName>ppt_x</p:attrName>
                                        </p:attrNameLst>
                                      </p:cBhvr>
                                      <p:tavLst>
                                        <p:tav tm="0">
                                          <p:val>
                                            <p:strVal val="0-#ppt_w/2"/>
                                          </p:val>
                                        </p:tav>
                                        <p:tav tm="100000">
                                          <p:val>
                                            <p:strVal val="#ppt_x"/>
                                          </p:val>
                                        </p:tav>
                                      </p:tavLst>
                                    </p:anim>
                                    <p:anim calcmode="lin" valueType="num">
                                      <p:cBhvr additive="base">
                                        <p:cTn dur="500" fill="hold" id="41"/>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41" presetSubtype="0">
                                  <p:stCondLst>
                                    <p:cond delay="0"/>
                                  </p:stCondLst>
                                  <p:iterate type="lt">
                                    <p:tmPct val="10000"/>
                                  </p:iterate>
                                  <p:childTnLst>
                                    <p:set>
                                      <p:cBhvr>
                                        <p:cTn dur="1" fill="hold" id="45">
                                          <p:stCondLst>
                                            <p:cond delay="0"/>
                                          </p:stCondLst>
                                        </p:cTn>
                                        <p:tgtEl>
                                          <p:spTgt spid="21"/>
                                        </p:tgtEl>
                                        <p:attrNameLst>
                                          <p:attrName>style.visibility</p:attrName>
                                        </p:attrNameLst>
                                      </p:cBhvr>
                                      <p:to>
                                        <p:strVal val="visible"/>
                                      </p:to>
                                    </p:set>
                                    <p:anim calcmode="lin" valueType="num">
                                      <p:cBhvr>
                                        <p:cTn dur="500" fill="hold" id="46"/>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21"/>
                                        </p:tgtEl>
                                        <p:attrNameLst>
                                          <p:attrName>ppt_y</p:attrName>
                                        </p:attrNameLst>
                                      </p:cBhvr>
                                      <p:tavLst>
                                        <p:tav tm="0">
                                          <p:val>
                                            <p:strVal val="#ppt_y"/>
                                          </p:val>
                                        </p:tav>
                                        <p:tav tm="100000">
                                          <p:val>
                                            <p:strVal val="#ppt_y"/>
                                          </p:val>
                                        </p:tav>
                                      </p:tavLst>
                                    </p:anim>
                                    <p:anim calcmode="lin" valueType="num">
                                      <p:cBhvr>
                                        <p:cTn dur="500" fill="hold" id="48"/>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21"/>
                                        </p:tgtEl>
                                      </p:cBhvr>
                                    </p:animEffect>
                                  </p:childTnLst>
                                </p:cTn>
                              </p:par>
                              <p:par>
                                <p:cTn fill="hold" id="51" nodeType="withEffect" presetClass="entr" presetID="2" presetSubtype="8">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additive="base">
                                        <p:cTn dur="500" fill="hold" id="53"/>
                                        <p:tgtEl>
                                          <p:spTgt spid="22"/>
                                        </p:tgtEl>
                                        <p:attrNameLst>
                                          <p:attrName>ppt_x</p:attrName>
                                        </p:attrNameLst>
                                      </p:cBhvr>
                                      <p:tavLst>
                                        <p:tav tm="0">
                                          <p:val>
                                            <p:strVal val="0-#ppt_w/2"/>
                                          </p:val>
                                        </p:tav>
                                        <p:tav tm="100000">
                                          <p:val>
                                            <p:strVal val="#ppt_x"/>
                                          </p:val>
                                        </p:tav>
                                      </p:tavLst>
                                    </p:anim>
                                    <p:anim calcmode="lin" valueType="num">
                                      <p:cBhvr additive="base">
                                        <p:cTn dur="500" fill="hold" id="54"/>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21"/>
    </p:bldLst>
  </p:timing>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unqxchh2">
      <a:majorFont>
        <a:latin typeface="微软雅黑"/>
        <a:ea typeface="微软雅黑"/>
        <a:cs typeface="Arial"/>
      </a:majorFont>
      <a:minorFont>
        <a:latin typeface="微软雅黑"/>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136</Paragraphs>
  <Slides>25</Slides>
  <Notes>2</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Calibri</vt:lpstr>
      <vt:lpstr>Calibri Light</vt:lpstr>
      <vt:lpstr>等线 Light</vt:lpstr>
      <vt:lpstr>等线</vt:lpstr>
      <vt:lpstr>Arial Unicode MS</vt:lpstr>
      <vt:lpstr>Meiryo</vt:lpstr>
      <vt:lpstr>Arial Narrow</vt:lpstr>
      <vt:lpstr>宋体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2022-03-20T21:10:53Z</dcterms:created>
  <cp:lastPrinted>2022-03-20T21:10:53Z</cp:lastPrinted>
  <dcterms:modified xsi:type="dcterms:W3CDTF">2022-03-20T13:15:21Z</dcterms:modified>
  <cp:revision>1</cp:revision>
</cp:coreProperties>
</file>