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 id="2147483664" r:id="rId3"/>
  </p:sldMasterIdLst>
  <p:notesMasterIdLst>
    <p:notesMasterId r:id="rId4"/>
  </p:notesMasterIdLst>
  <p:sldIdLst>
    <p:sldId id="376" r:id="rId5"/>
    <p:sldId id="319" r:id="rId6"/>
    <p:sldId id="320" r:id="rId7"/>
    <p:sldId id="348" r:id="rId8"/>
    <p:sldId id="349" r:id="rId9"/>
    <p:sldId id="351" r:id="rId10"/>
    <p:sldId id="353" r:id="rId11"/>
    <p:sldId id="352" r:id="rId12"/>
    <p:sldId id="346" r:id="rId13"/>
    <p:sldId id="354" r:id="rId14"/>
    <p:sldId id="356" r:id="rId15"/>
    <p:sldId id="357" r:id="rId16"/>
    <p:sldId id="347" r:id="rId17"/>
    <p:sldId id="358" r:id="rId18"/>
    <p:sldId id="359" r:id="rId19"/>
    <p:sldId id="360" r:id="rId20"/>
    <p:sldId id="370" r:id="rId21"/>
    <p:sldId id="363" r:id="rId22"/>
    <p:sldId id="364" r:id="rId23"/>
    <p:sldId id="371" r:id="rId24"/>
    <p:sldId id="372" r:id="rId25"/>
    <p:sldId id="373" r:id="rId26"/>
    <p:sldId id="374" r:id="rId27"/>
    <p:sldId id="375" r:id="rId28"/>
    <p:sldId id="362"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fill>
          <a:solidFill>
            <a:schemeClr val="accent2">
              <a:tint val="40000"/>
            </a:schemeClr>
          </a:solidFill>
        </a:fill>
      </a:tcStyle>
    </a:band1H>
    <a:band1V>
      <a:tcStyle>
        <a:fill>
          <a:solidFill>
            <a:schemeClr val="accent2">
              <a:tint val="40000"/>
            </a:schemeClr>
          </a:solidFill>
        </a:fill>
      </a:tcStyle>
    </a:band1V>
    <a:lastCol>
      <a:tcTxStyle b="on">
        <a:fontRef idx="minor">
          <a:prstClr val="black"/>
        </a:fontRef>
        <a:schemeClr val="lt1"/>
      </a:tcTxStyle>
      <a:tcStyle>
        <a:fill>
          <a:solidFill>
            <a:schemeClr val="accent2"/>
          </a:solidFill>
        </a:fill>
      </a:tcStyle>
    </a:lastCol>
    <a:firstCol>
      <a:tcTxStyle b="on">
        <a:fontRef idx="minor">
          <a:prstClr val="black"/>
        </a:fontRef>
        <a:schemeClr val="lt1"/>
      </a:tcTxStyle>
      <a:tcStyle>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6314" autoAdjust="0"/>
  </p:normalViewPr>
  <p:slideViewPr>
    <p:cSldViewPr snapToGrid="0">
      <p:cViewPr varScale="1">
        <p:scale>
          <a:sx n="108" d="100"/>
          <a:sy n="108" d="100"/>
        </p:scale>
        <p:origin x="103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C7C8D6-8378-491C-A88C-F5C0F1DDB3DF}" type="datetimeFigureOut">
              <a:rPr lang="zh-CN" altLang="en-US" smtClean="0"/>
              <a:t>2021/12/7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681912-8CC0-4B9F-BE2A-5B54BD796BF3}" type="slidenum">
              <a:rPr lang="zh-CN" altLang="en-US" smtClean="0"/>
              <a:t>‹#›</a:t>
            </a:fld>
            <a:endParaRPr lang="zh-CN" altLang="en-US"/>
          </a:p>
        </p:txBody>
      </p:sp>
    </p:spTree>
    <p:extLst>
      <p:ext uri="{BB962C8B-B14F-4D97-AF65-F5344CB8AC3E}">
        <p14:creationId val="2003606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0397523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182994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486177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114997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0360558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2699321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600761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96137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029356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0068790"/>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7251559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61040949"/>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201453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3657006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4089198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4164535"/>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986982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38978441"/>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itchFamily="34" charset="-122"/>
              </a:defRPr>
            </a:lvl1pPr>
            <a:lvl2pPr marL="742950" indent="-285750">
              <a:defRPr>
                <a:solidFill>
                  <a:schemeClr val="tx1"/>
                </a:solidFill>
                <a:latin typeface="Arial Narrow" panose="020b0606020202030204" pitchFamily="34" charset="0"/>
                <a:ea typeface="微软雅黑" pitchFamily="34" charset="-122"/>
              </a:defRPr>
            </a:lvl2pPr>
            <a:lvl3pPr marL="1143000" indent="-228600">
              <a:defRPr>
                <a:solidFill>
                  <a:schemeClr val="tx1"/>
                </a:solidFill>
                <a:latin typeface="Arial Narrow" panose="020b0606020202030204" pitchFamily="34" charset="0"/>
                <a:ea typeface="微软雅黑" pitchFamily="34" charset="-122"/>
              </a:defRPr>
            </a:lvl3pPr>
            <a:lvl4pPr marL="1600200" indent="-228600">
              <a:defRPr>
                <a:solidFill>
                  <a:schemeClr val="tx1"/>
                </a:solidFill>
                <a:latin typeface="Arial Narrow" panose="020b0606020202030204" pitchFamily="34" charset="0"/>
                <a:ea typeface="微软雅黑" pitchFamily="34" charset="-122"/>
              </a:defRPr>
            </a:lvl4pPr>
            <a:lvl5pPr marL="2057400" indent="-228600">
              <a:defRPr>
                <a:solidFill>
                  <a:schemeClr val="tx1"/>
                </a:solidFill>
                <a:latin typeface="Arial Narrow" panose="020b0606020202030204"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itchFamily="34" charset="0"/>
              <a:ea typeface="宋体" panose="02010600030101010101" pitchFamily="2" charset="-122"/>
            </a:endParaRPr>
          </a:p>
        </p:txBody>
      </p:sp>
    </p:spTree>
    <p:extLst>
      <p:ext uri="{BB962C8B-B14F-4D97-AF65-F5344CB8AC3E}">
        <p14:creationId xmlns:p14="http://schemas.microsoft.com/office/powerpoint/2010/main" val="17655739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220898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125418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5896145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266772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221125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7817517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389804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http://www.1ppt.com/xiazai/" TargetMode="External" Type="http://schemas.openxmlformats.org/officeDocument/2006/relationships/hyperlink"/><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5A70607A-EB09-4464-B9F9-BBAE9FEA899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F884A62-FE00-4E3D-ADA0-E22F86BE88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D06559F-931E-4C1C-BAA3-CE3BB96CAAE2}"/>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010C8357-4EE7-434F-8F1D-EB72F50A22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863E9BA-C35D-4623-8AEC-12CBA17658E0}"/>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28391243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7581F35A-5862-461C-A776-246D30F82EF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AA2EDF-8154-4C55-8E92-834173DDF78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1806EFA-9976-4A7A-810D-76C7047B74B1}"/>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428A798A-BE9A-4072-A93C-D1D1E20307C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9DD673F-0533-4515-9B56-B753621D623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96250983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99D47182-1EDE-4FA1-B130-E58222460D2E}"/>
              </a:ext>
            </a:extLst>
          </p:cNvPr>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FE14DC1-ED6B-47BE-A195-B8D73B1D8BDA}"/>
              </a:ext>
            </a:extLst>
          </p:cNvPr>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3C965E7-1B02-43B7-BFDC-37294AFC8E7E}"/>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1C516B03-A310-4DD8-90FD-D6C9AA68ECA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74A88E-0943-4A05-8AAD-3E4E90A9726C}"/>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414306208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t>2021/12/7</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98056845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t>2021/12/7</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390701583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256297199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7036999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6910761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2112877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8784080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042083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3D461D68-9D60-45C1-84CF-8694F122A09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3A4BDC1-FF73-432D-AC47-8EEEC5E0921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DCF9B87-024B-4A06-BA78-956CBBDA0354}"/>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6157915F-D67C-484A-9A5C-333C71D199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58CB9FE-E585-479C-9939-C1DF8EC97B1F}"/>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84614483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4035537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633974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01438947"/>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866217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4521659"/>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5886974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A1C1372-734A-4296-9FB4-2B237227A9DC}"/>
              </a:ext>
            </a:extLst>
          </p:cNvPr>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E2504FB-3962-4ABB-8F21-3B1297384B6D}"/>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873F61E-C842-45A9-9C07-EC60B6A6DBA4}"/>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C4C42772-006F-42F3-A53C-D6F9334C56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E654AF-4882-4FA1-A3C1-F88A71FB25A7}"/>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175327049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FC3E3B72-32AE-40DB-856E-1F79DC1CCF8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86AB566-0A02-47B8-B36A-57903E92C82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F0B06DF-2A5D-49B6-940D-1C73553E32B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1D9A042-4577-4206-93A8-735631107E03}"/>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6" name="页脚占位符 5">
            <a:extLst>
              <a:ext uri="{FF2B5EF4-FFF2-40B4-BE49-F238E27FC236}">
                <a16:creationId xmlns:a16="http://schemas.microsoft.com/office/drawing/2014/main" id="{51D834B9-AC17-4E4F-9973-2C6080B73C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1C0070B-569D-4FDB-83D2-2831B39FBD88}"/>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86945851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47FA247E-FC99-4DEE-9659-A61E58CA1AC4}"/>
              </a:ext>
            </a:extLst>
          </p:cNvPr>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7EFF825-A106-4C43-96EC-00D9D7D29FB6}"/>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2506D75-1984-4130-BBE1-66A0B2075AD2}"/>
              </a:ext>
            </a:extLst>
          </p:cNvPr>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05EF971-1A5F-4FCD-A849-5068EEBFA01C}"/>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74A3C7F-A504-486F-AC52-BAFC7D2EE705}"/>
              </a:ext>
            </a:extLst>
          </p:cNvPr>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CF8FD0D-2A45-42AA-9F3A-D4BBA2C3F372}"/>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8" name="页脚占位符 7">
            <a:extLst>
              <a:ext uri="{FF2B5EF4-FFF2-40B4-BE49-F238E27FC236}">
                <a16:creationId xmlns:a16="http://schemas.microsoft.com/office/drawing/2014/main" id="{CE9B8A7F-BFA8-4329-AFC8-89D05783C63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2C94869-7BF3-4FFD-812C-03E8CEB5C85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
        <p:nvSpPr>
          <p:cNvPr id="11" name="TextBox 10"/>
          <p:cNvSpPr txBox="1"/>
          <p:nvPr userDrawn="1"/>
        </p:nvSpPr>
        <p:spPr>
          <a:xfrm>
            <a:off x="1907704" y="648714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下载</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http://www.1ppt.com/xiazai/</a:t>
            </a:r>
          </a:p>
        </p:txBody>
      </p:sp>
    </p:spTree>
    <p:extLst>
      <p:ext uri="{BB962C8B-B14F-4D97-AF65-F5344CB8AC3E}">
        <p14:creationId val="132926188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117CC1BC-64C9-4962-A764-37E770FBC64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638FC6B-45DE-432B-B145-F8D8AB2AC5BB}"/>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4" name="页脚占位符 3">
            <a:extLst>
              <a:ext uri="{FF2B5EF4-FFF2-40B4-BE49-F238E27FC236}">
                <a16:creationId xmlns:a16="http://schemas.microsoft.com/office/drawing/2014/main" id="{E413F784-0D7C-43D2-A802-629BA7317F6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8781AAF-B2A9-4052-BD38-326FE4C13E1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17884558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A5BCC6E6-411E-4830-BEE1-1A626801803D}"/>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3" name="页脚占位符 2">
            <a:extLst>
              <a:ext uri="{FF2B5EF4-FFF2-40B4-BE49-F238E27FC236}">
                <a16:creationId xmlns:a16="http://schemas.microsoft.com/office/drawing/2014/main" id="{FF4BA76C-B531-4C6F-850E-214EA4DF328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5662A71-4ED7-4C0E-AF3B-EACBFA4681E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27726273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EE2B54FA-E333-4D04-A18F-7D50B83F6BD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72AD769-544A-47A1-A306-AEDAED293865}"/>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514AB2-F4D7-4383-B3E7-D0F716378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5D2DB71-2A42-4C00-9449-CA0DA297B2F2}"/>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6" name="页脚占位符 5">
            <a:extLst>
              <a:ext uri="{FF2B5EF4-FFF2-40B4-BE49-F238E27FC236}">
                <a16:creationId xmlns:a16="http://schemas.microsoft.com/office/drawing/2014/main" id="{ADC5D84D-5127-4599-9769-61D2E695573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A3411-124D-4AEE-9E12-7E3048799D7A}"/>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58343541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DC113AC-DF3C-45F8-8376-712B7F9BF21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9E7EF9C-8988-4176-8DA2-5346BDB810F8}"/>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872ECB9-BC6A-47B2-9484-877938926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C7DA26D-1083-4E20-8433-3EACB78127E1}"/>
              </a:ext>
            </a:extLst>
          </p:cNvPr>
          <p:cNvSpPr>
            <a:spLocks noGrp="1"/>
          </p:cNvSpPr>
          <p:nvPr>
            <p:ph type="dt" sz="half" idx="10"/>
          </p:nvPr>
        </p:nvSpPr>
        <p:spPr/>
        <p:txBody>
          <a:bodyPr/>
          <a:lstStyle/>
          <a:p>
            <a:fld id="{EE4C556E-D11A-48D7-81C0-B1B5323EC136}" type="datetimeFigureOut">
              <a:rPr lang="zh-CN" altLang="en-US" smtClean="0"/>
              <a:t>2021/12/7</a:t>
            </a:fld>
            <a:endParaRPr lang="zh-CN" altLang="en-US"/>
          </a:p>
        </p:txBody>
      </p:sp>
      <p:sp>
        <p:nvSpPr>
          <p:cNvPr id="6" name="页脚占位符 5">
            <a:extLst>
              <a:ext uri="{FF2B5EF4-FFF2-40B4-BE49-F238E27FC236}">
                <a16:creationId xmlns:a16="http://schemas.microsoft.com/office/drawing/2014/main" id="{D8488704-F74A-430C-9177-1F6D513384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EEC994E-AAE0-4342-820B-14F521FAD6DD}"/>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17282172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slideLayouts/slideLayout25.xml" Type="http://schemas.openxmlformats.org/officeDocument/2006/relationships/slideLayout"/><Relationship Id="rId12" Target="../theme/theme3.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5A2F3B47-B08B-4181-88A1-0D61C596FF6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9D1A009-55AC-40B1-BECE-C8E17CE742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94A7723-30C6-41D1-B39D-85DF3D3995C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C556E-D11A-48D7-81C0-B1B5323EC136}" type="datetimeFigureOut">
              <a:rPr lang="zh-CN" altLang="en-US" smtClean="0"/>
              <a:t>2021/12/7</a:t>
            </a:fld>
            <a:endParaRPr lang="zh-CN" altLang="en-US"/>
          </a:p>
        </p:txBody>
      </p:sp>
      <p:sp>
        <p:nvSpPr>
          <p:cNvPr id="5" name="页脚占位符 4">
            <a:extLst>
              <a:ext uri="{FF2B5EF4-FFF2-40B4-BE49-F238E27FC236}">
                <a16:creationId xmlns:a16="http://schemas.microsoft.com/office/drawing/2014/main" id="{A16D8014-D4F0-4B30-B629-8D6D50AFBF0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F5A88B7-1EF5-48FA-988D-161EF7D697A5}"/>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5263E-7865-4889-9FDE-7A423744D6BB}" type="slidenum">
              <a:rPr lang="zh-CN" altLang="en-US" smtClean="0"/>
              <a:t>‹#›</a:t>
            </a:fld>
            <a:endParaRPr lang="zh-CN" altLang="en-US"/>
          </a:p>
        </p:txBody>
      </p:sp>
    </p:spTree>
    <p:extLst>
      <p:ext uri="{BB962C8B-B14F-4D97-AF65-F5344CB8AC3E}">
        <p14:creationId val="281563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2030886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233908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3.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4.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5.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6.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26.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L 形 34">
            <a:extLst>
              <a:ext uri="{FF2B5EF4-FFF2-40B4-BE49-F238E27FC236}">
                <a16:creationId xmlns:a16="http://schemas.microsoft.com/office/drawing/2014/main" id="{10E6C092-1B3D-4016-8C78-2544AEE6277E}"/>
              </a:ext>
            </a:extLst>
          </p:cNvPr>
          <p:cNvSpPr/>
          <p:nvPr/>
        </p:nvSpPr>
        <p:spPr>
          <a:xfrm flipH="1" rot="19014280">
            <a:off x="-2389631" y="412363"/>
            <a:ext cx="6005136" cy="6005136"/>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381000" dist="50800" rotWithShape="0" sx="113000" sy="113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文本框 35">
            <a:extLst>
              <a:ext uri="{FF2B5EF4-FFF2-40B4-BE49-F238E27FC236}">
                <a16:creationId xmlns:a16="http://schemas.microsoft.com/office/drawing/2014/main" id="{C550F4B9-621A-4A3F-A994-E1E246B49FC9}"/>
              </a:ext>
            </a:extLst>
          </p:cNvPr>
          <p:cNvSpPr txBox="1"/>
          <p:nvPr/>
        </p:nvSpPr>
        <p:spPr>
          <a:xfrm>
            <a:off x="5550721" y="2592684"/>
            <a:ext cx="6322521" cy="1234440"/>
          </a:xfrm>
          <a:prstGeom prst="rect">
            <a:avLst/>
          </a:prstGeom>
          <a:noFill/>
        </p:spPr>
        <p:txBody>
          <a:bodyPr rtlCol="0" wrap="square">
            <a:spAutoFit/>
          </a:bodyPr>
          <a:lstStyle/>
          <a:p>
            <a:r>
              <a:rPr altLang="en-US" lang="zh-CN" sz="7500">
                <a:cs typeface="+mn-ea"/>
                <a:sym typeface="+mn-lt"/>
              </a:rPr>
              <a:t>企业战略管理</a:t>
            </a:r>
          </a:p>
        </p:txBody>
      </p:sp>
      <p:sp>
        <p:nvSpPr>
          <p:cNvPr id="37" name="文本框 36">
            <a:extLst>
              <a:ext uri="{FF2B5EF4-FFF2-40B4-BE49-F238E27FC236}">
                <a16:creationId xmlns:a16="http://schemas.microsoft.com/office/drawing/2014/main" id="{98482D1D-6FA5-4E20-A5BC-FBBD8C4925A4}"/>
              </a:ext>
            </a:extLst>
          </p:cNvPr>
          <p:cNvSpPr txBox="1"/>
          <p:nvPr/>
        </p:nvSpPr>
        <p:spPr>
          <a:xfrm>
            <a:off x="5649469" y="3956383"/>
            <a:ext cx="4959443" cy="579120"/>
          </a:xfrm>
          <a:prstGeom prst="rect">
            <a:avLst/>
          </a:prstGeom>
          <a:noFill/>
        </p:spPr>
        <p:txBody>
          <a:bodyPr rtlCol="0" wrap="square">
            <a:spAutoFit/>
          </a:bodyPr>
          <a:lstStyle/>
          <a:p>
            <a:r>
              <a:rPr altLang="zh-CN" lang="en-US" sz="1600">
                <a:solidFill>
                  <a:schemeClr val="tx1">
                    <a:lumMod val="75000"/>
                    <a:lumOff val="25000"/>
                  </a:schemeClr>
                </a:solidFill>
                <a:cs typeface="+mn-ea"/>
                <a:sym typeface="+mn-lt"/>
              </a:rPr>
              <a:t> Life isn't about waiting for the storm to pass. it's about learning to dance in the rain. </a:t>
            </a:r>
          </a:p>
        </p:txBody>
      </p:sp>
      <p:sp>
        <p:nvSpPr>
          <p:cNvPr id="41" name="文本框 40">
            <a:extLst>
              <a:ext uri="{FF2B5EF4-FFF2-40B4-BE49-F238E27FC236}">
                <a16:creationId xmlns:a16="http://schemas.microsoft.com/office/drawing/2014/main" id="{B9444225-9F70-4348-9602-F30D5132BC47}"/>
              </a:ext>
            </a:extLst>
          </p:cNvPr>
          <p:cNvSpPr txBox="1"/>
          <p:nvPr/>
        </p:nvSpPr>
        <p:spPr>
          <a:xfrm>
            <a:off x="5649468" y="2036072"/>
            <a:ext cx="3713173" cy="701040"/>
          </a:xfrm>
          <a:prstGeom prst="rect">
            <a:avLst/>
          </a:prstGeom>
          <a:noFill/>
        </p:spPr>
        <p:txBody>
          <a:bodyPr rtlCol="0" wrap="square">
            <a:spAutoFit/>
          </a:bodyPr>
          <a:lstStyle/>
          <a:p>
            <a:pPr algn="dist"/>
            <a:r>
              <a:rPr altLang="en-US" lang="zh-CN" sz="4000">
                <a:solidFill>
                  <a:schemeClr val="bg1">
                    <a:lumMod val="50000"/>
                  </a:schemeClr>
                </a:solidFill>
                <a:cs typeface="+mn-ea"/>
                <a:sym typeface="+mn-lt"/>
              </a:rPr>
              <a:t>企业培训PPT</a:t>
            </a:r>
          </a:p>
        </p:txBody>
      </p:sp>
      <p:grpSp>
        <p:nvGrpSpPr>
          <p:cNvPr id="3" name="组合 2">
            <a:extLst>
              <a:ext uri="{FF2B5EF4-FFF2-40B4-BE49-F238E27FC236}">
                <a16:creationId xmlns:a16="http://schemas.microsoft.com/office/drawing/2014/main" id="{786ADDD4-CA19-46D9-A757-CADFDF29896A}"/>
              </a:ext>
            </a:extLst>
          </p:cNvPr>
          <p:cNvGrpSpPr/>
          <p:nvPr/>
        </p:nvGrpSpPr>
        <p:grpSpPr>
          <a:xfrm>
            <a:off x="5780229" y="4781224"/>
            <a:ext cx="2315824" cy="558467"/>
            <a:chOff x="5773581" y="4558026"/>
            <a:chExt cx="2084958" cy="558467"/>
          </a:xfrm>
        </p:grpSpPr>
        <p:sp>
          <p:nvSpPr>
            <p:cNvPr id="42" name="矩形 41">
              <a:extLst>
                <a:ext uri="{FF2B5EF4-FFF2-40B4-BE49-F238E27FC236}">
                  <a16:creationId xmlns:a16="http://schemas.microsoft.com/office/drawing/2014/main" id="{18DD31DE-7794-4DF5-AE54-0D9FB379781A}"/>
                </a:ext>
              </a:extLst>
            </p:cNvPr>
            <p:cNvSpPr/>
            <p:nvPr/>
          </p:nvSpPr>
          <p:spPr>
            <a:xfrm>
              <a:off x="5773581" y="4630681"/>
              <a:ext cx="2084958" cy="485812"/>
            </a:xfrm>
            <a:prstGeom prst="rect">
              <a:avLst/>
            </a:prstGeom>
            <a:gradFill flip="none" rotWithShape="1">
              <a:gsLst>
                <a:gs pos="0">
                  <a:srgbClr val="69D1CC"/>
                </a:gs>
                <a:gs pos="80000">
                  <a:srgbClr val="18646C"/>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文本框 42">
              <a:extLst>
                <a:ext uri="{FF2B5EF4-FFF2-40B4-BE49-F238E27FC236}">
                  <a16:creationId xmlns:a16="http://schemas.microsoft.com/office/drawing/2014/main" id="{512D253D-A3AF-4C04-8228-D885A7EB40BF}"/>
                </a:ext>
              </a:extLst>
            </p:cNvPr>
            <p:cNvSpPr txBox="1"/>
            <p:nvPr/>
          </p:nvSpPr>
          <p:spPr>
            <a:xfrm>
              <a:off x="5839298" y="4558026"/>
              <a:ext cx="1948341" cy="548640"/>
            </a:xfrm>
            <a:prstGeom prst="rect">
              <a:avLst/>
            </a:prstGeom>
            <a:noFill/>
          </p:spPr>
          <p:txBody>
            <a:bodyPr rtlCol="0" wrap="none">
              <a:spAutoFit/>
            </a:bodyPr>
            <a:lstStyle/>
            <a:p>
              <a:pPr>
                <a:lnSpc>
                  <a:spcPct val="150000"/>
                </a:lnSpc>
              </a:pPr>
              <a:r>
                <a:rPr altLang="en-US" lang="zh-CN" sz="2000">
                  <a:solidFill>
                    <a:schemeClr val="bg1"/>
                  </a:solidFill>
                  <a:cs typeface="+mn-ea"/>
                  <a:sym typeface="+mn-lt"/>
                </a:rPr>
                <a:t>演讲人：优页PPT</a:t>
              </a:r>
            </a:p>
          </p:txBody>
        </p:sp>
      </p:grpSp>
      <p:sp>
        <p:nvSpPr>
          <p:cNvPr id="44" name="L 形 43">
            <a:extLst>
              <a:ext uri="{FF2B5EF4-FFF2-40B4-BE49-F238E27FC236}">
                <a16:creationId xmlns:a16="http://schemas.microsoft.com/office/drawing/2014/main" id="{CFB9D883-EF74-487D-8C7C-5456477EE482}"/>
              </a:ext>
            </a:extLst>
          </p:cNvPr>
          <p:cNvSpPr/>
          <p:nvPr/>
        </p:nvSpPr>
        <p:spPr>
          <a:xfrm flipH="1" rot="19014280">
            <a:off x="-2160970" y="1182839"/>
            <a:ext cx="4493847" cy="4493846"/>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279400" dist="38100" rotWithShape="0" sx="114000" sy="114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L 形 44">
            <a:extLst>
              <a:ext uri="{FF2B5EF4-FFF2-40B4-BE49-F238E27FC236}">
                <a16:creationId xmlns:a16="http://schemas.microsoft.com/office/drawing/2014/main" id="{26167D0C-3FF6-4702-9A61-982729F7C872}"/>
              </a:ext>
            </a:extLst>
          </p:cNvPr>
          <p:cNvSpPr/>
          <p:nvPr/>
        </p:nvSpPr>
        <p:spPr>
          <a:xfrm flipH="1" rot="19014280">
            <a:off x="-1527385" y="2101212"/>
            <a:ext cx="2683711" cy="2683710"/>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254000" dist="50800" rotWithShape="0" sx="122000" sy="122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文本框 45">
            <a:extLst>
              <a:ext uri="{FF2B5EF4-FFF2-40B4-BE49-F238E27FC236}">
                <a16:creationId xmlns:a16="http://schemas.microsoft.com/office/drawing/2014/main" id="{2598A54C-C941-4568-BFE6-D8D2C966F40B}"/>
              </a:ext>
            </a:extLst>
          </p:cNvPr>
          <p:cNvSpPr txBox="1"/>
          <p:nvPr/>
        </p:nvSpPr>
        <p:spPr>
          <a:xfrm>
            <a:off x="9852478" y="469598"/>
            <a:ext cx="1541003" cy="457200"/>
          </a:xfrm>
          <a:prstGeom prst="rect">
            <a:avLst/>
          </a:prstGeom>
          <a:noFill/>
        </p:spPr>
        <p:txBody>
          <a:bodyPr rtlCol="0" wrap="square">
            <a:spAutoFit/>
          </a:bodyPr>
          <a:lstStyle/>
          <a:p>
            <a:pPr algn="ctr"/>
            <a:r>
              <a:rPr altLang="zh-CN" lang="en-US" sz="2400">
                <a:solidFill>
                  <a:schemeClr val="bg1">
                    <a:lumMod val="50000"/>
                  </a:schemeClr>
                </a:solidFill>
                <a:cs typeface="+mn-ea"/>
                <a:sym typeface="+mn-lt"/>
              </a:rPr>
              <a:t>LOGO</a:t>
            </a:r>
          </a:p>
        </p:txBody>
      </p:sp>
    </p:spTree>
    <p:extLst>
      <p:ext uri="{BB962C8B-B14F-4D97-AF65-F5344CB8AC3E}">
        <p14:creationId val="774044316"/>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750" fill="hold" id="7"/>
                                        <p:tgtEl>
                                          <p:spTgt spid="35"/>
                                        </p:tgtEl>
                                        <p:attrNameLst>
                                          <p:attrName>ppt_x</p:attrName>
                                        </p:attrNameLst>
                                      </p:cBhvr>
                                      <p:tavLst>
                                        <p:tav tm="0">
                                          <p:val>
                                            <p:strVal val="0-#ppt_w/2"/>
                                          </p:val>
                                        </p:tav>
                                        <p:tav tm="100000">
                                          <p:val>
                                            <p:strVal val="#ppt_x"/>
                                          </p:val>
                                        </p:tav>
                                      </p:tavLst>
                                    </p:anim>
                                    <p:anim calcmode="lin" valueType="num">
                                      <p:cBhvr additive="base">
                                        <p:cTn dur="750" fill="hold" id="8"/>
                                        <p:tgtEl>
                                          <p:spTgt spid="35"/>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6"/>
                                        </p:tgtEl>
                                        <p:attrNameLst>
                                          <p:attrName>style.visibility</p:attrName>
                                        </p:attrNameLst>
                                      </p:cBhvr>
                                      <p:to>
                                        <p:strVal val="visible"/>
                                      </p:to>
                                    </p:set>
                                    <p:animEffect filter="wipe(left)" transition="in">
                                      <p:cBhvr>
                                        <p:cTn dur="500" id="13"/>
                                        <p:tgtEl>
                                          <p:spTgt spid="3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41"/>
                                        </p:tgtEl>
                                        <p:attrNameLst>
                                          <p:attrName>style.visibility</p:attrName>
                                        </p:attrNameLst>
                                      </p:cBhvr>
                                      <p:to>
                                        <p:strVal val="visible"/>
                                      </p:to>
                                    </p:set>
                                    <p:animEffect filter="fade" transition="in">
                                      <p:cBhvr>
                                        <p:cTn dur="500" id="18"/>
                                        <p:tgtEl>
                                          <p:spTgt spid="41"/>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42" presetSubtype="0">
                                  <p:stCondLst>
                                    <p:cond delay="0"/>
                                  </p:stCondLst>
                                  <p:childTnLst>
                                    <p:set>
                                      <p:cBhvr>
                                        <p:cTn dur="1" fill="hold" id="22">
                                          <p:stCondLst>
                                            <p:cond delay="0"/>
                                          </p:stCondLst>
                                        </p:cTn>
                                        <p:tgtEl>
                                          <p:spTgt spid="37"/>
                                        </p:tgtEl>
                                        <p:attrNameLst>
                                          <p:attrName>style.visibility</p:attrName>
                                        </p:attrNameLst>
                                      </p:cBhvr>
                                      <p:to>
                                        <p:strVal val="visible"/>
                                      </p:to>
                                    </p:set>
                                    <p:animEffect filter="fade" transition="in">
                                      <p:cBhvr>
                                        <p:cTn dur="1000" id="23"/>
                                        <p:tgtEl>
                                          <p:spTgt spid="37"/>
                                        </p:tgtEl>
                                      </p:cBhvr>
                                    </p:animEffect>
                                    <p:anim calcmode="lin" valueType="num">
                                      <p:cBhvr>
                                        <p:cTn dur="1000" fill="hold" id="24"/>
                                        <p:tgtEl>
                                          <p:spTgt spid="37"/>
                                        </p:tgtEl>
                                        <p:attrNameLst>
                                          <p:attrName>ppt_x</p:attrName>
                                        </p:attrNameLst>
                                      </p:cBhvr>
                                      <p:tavLst>
                                        <p:tav tm="0">
                                          <p:val>
                                            <p:strVal val="#ppt_x"/>
                                          </p:val>
                                        </p:tav>
                                        <p:tav tm="100000">
                                          <p:val>
                                            <p:strVal val="#ppt_x"/>
                                          </p:val>
                                        </p:tav>
                                      </p:tavLst>
                                    </p:anim>
                                    <p:anim calcmode="lin" valueType="num">
                                      <p:cBhvr>
                                        <p:cTn dur="1000" fill="hold" id="25"/>
                                        <p:tgtEl>
                                          <p:spTgt spid="37"/>
                                        </p:tgtEl>
                                        <p:attrNameLst>
                                          <p:attrName>ppt_y</p:attrName>
                                        </p:attrNameLst>
                                      </p:cBhvr>
                                      <p:tavLst>
                                        <p:tav tm="0">
                                          <p:val>
                                            <p:strVal val="#ppt_y+.1"/>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42" presetSubtype="0">
                                  <p:stCondLst>
                                    <p:cond delay="0"/>
                                  </p:stCondLst>
                                  <p:childTnLst>
                                    <p:set>
                                      <p:cBhvr>
                                        <p:cTn dur="1" fill="hold" id="29">
                                          <p:stCondLst>
                                            <p:cond delay="0"/>
                                          </p:stCondLst>
                                        </p:cTn>
                                        <p:tgtEl>
                                          <p:spTgt spid="3"/>
                                        </p:tgtEl>
                                        <p:attrNameLst>
                                          <p:attrName>style.visibility</p:attrName>
                                        </p:attrNameLst>
                                      </p:cBhvr>
                                      <p:to>
                                        <p:strVal val="visible"/>
                                      </p:to>
                                    </p:set>
                                    <p:animEffect filter="fade" transition="in">
                                      <p:cBhvr>
                                        <p:cTn dur="1000" id="30"/>
                                        <p:tgtEl>
                                          <p:spTgt spid="3"/>
                                        </p:tgtEl>
                                      </p:cBhvr>
                                    </p:animEffect>
                                    <p:anim calcmode="lin" valueType="num">
                                      <p:cBhvr>
                                        <p:cTn dur="1000" fill="hold" id="31"/>
                                        <p:tgtEl>
                                          <p:spTgt spid="3"/>
                                        </p:tgtEl>
                                        <p:attrNameLst>
                                          <p:attrName>ppt_x</p:attrName>
                                        </p:attrNameLst>
                                      </p:cBhvr>
                                      <p:tavLst>
                                        <p:tav tm="0">
                                          <p:val>
                                            <p:strVal val="#ppt_x"/>
                                          </p:val>
                                        </p:tav>
                                        <p:tav tm="100000">
                                          <p:val>
                                            <p:strVal val="#ppt_x"/>
                                          </p:val>
                                        </p:tav>
                                      </p:tavLst>
                                    </p:anim>
                                    <p:anim calcmode="lin" valueType="num">
                                      <p:cBhvr>
                                        <p:cTn dur="1000" fill="hold" id="32"/>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8">
                                  <p:stCondLst>
                                    <p:cond delay="0"/>
                                  </p:stCondLst>
                                  <p:childTnLst>
                                    <p:set>
                                      <p:cBhvr>
                                        <p:cTn dur="1" fill="hold" id="36">
                                          <p:stCondLst>
                                            <p:cond delay="0"/>
                                          </p:stCondLst>
                                        </p:cTn>
                                        <p:tgtEl>
                                          <p:spTgt spid="44"/>
                                        </p:tgtEl>
                                        <p:attrNameLst>
                                          <p:attrName>style.visibility</p:attrName>
                                        </p:attrNameLst>
                                      </p:cBhvr>
                                      <p:to>
                                        <p:strVal val="visible"/>
                                      </p:to>
                                    </p:set>
                                    <p:anim calcmode="lin" valueType="num">
                                      <p:cBhvr additive="base">
                                        <p:cTn dur="500" fill="hold" id="37"/>
                                        <p:tgtEl>
                                          <p:spTgt spid="44"/>
                                        </p:tgtEl>
                                        <p:attrNameLst>
                                          <p:attrName>ppt_x</p:attrName>
                                        </p:attrNameLst>
                                      </p:cBhvr>
                                      <p:tavLst>
                                        <p:tav tm="0">
                                          <p:val>
                                            <p:strVal val="0-#ppt_w/2"/>
                                          </p:val>
                                        </p:tav>
                                        <p:tav tm="100000">
                                          <p:val>
                                            <p:strVal val="#ppt_x"/>
                                          </p:val>
                                        </p:tav>
                                      </p:tavLst>
                                    </p:anim>
                                    <p:anim calcmode="lin" valueType="num">
                                      <p:cBhvr additive="base">
                                        <p:cTn dur="500" fill="hold" id="38"/>
                                        <p:tgtEl>
                                          <p:spTgt spid="44"/>
                                        </p:tgtEl>
                                        <p:attrNameLst>
                                          <p:attrName>ppt_y</p:attrName>
                                        </p:attrNameLst>
                                      </p:cBhvr>
                                      <p:tavLst>
                                        <p:tav tm="0">
                                          <p:val>
                                            <p:strVal val="#ppt_y"/>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8">
                                  <p:stCondLst>
                                    <p:cond delay="0"/>
                                  </p:stCondLst>
                                  <p:childTnLst>
                                    <p:set>
                                      <p:cBhvr>
                                        <p:cTn dur="1" fill="hold" id="42">
                                          <p:stCondLst>
                                            <p:cond delay="0"/>
                                          </p:stCondLst>
                                        </p:cTn>
                                        <p:tgtEl>
                                          <p:spTgt spid="45"/>
                                        </p:tgtEl>
                                        <p:attrNameLst>
                                          <p:attrName>style.visibility</p:attrName>
                                        </p:attrNameLst>
                                      </p:cBhvr>
                                      <p:to>
                                        <p:strVal val="visible"/>
                                      </p:to>
                                    </p:set>
                                    <p:anim calcmode="lin" valueType="num">
                                      <p:cBhvr additive="base">
                                        <p:cTn dur="500" fill="hold" id="43"/>
                                        <p:tgtEl>
                                          <p:spTgt spid="45"/>
                                        </p:tgtEl>
                                        <p:attrNameLst>
                                          <p:attrName>ppt_x</p:attrName>
                                        </p:attrNameLst>
                                      </p:cBhvr>
                                      <p:tavLst>
                                        <p:tav tm="0">
                                          <p:val>
                                            <p:strVal val="0-#ppt_w/2"/>
                                          </p:val>
                                        </p:tav>
                                        <p:tav tm="100000">
                                          <p:val>
                                            <p:strVal val="#ppt_x"/>
                                          </p:val>
                                        </p:tav>
                                      </p:tavLst>
                                    </p:anim>
                                    <p:anim calcmode="lin" valueType="num">
                                      <p:cBhvr additive="base">
                                        <p:cTn dur="500" fill="hold" id="44"/>
                                        <p:tgtEl>
                                          <p:spTgt spid="45"/>
                                        </p:tgtEl>
                                        <p:attrNameLst>
                                          <p:attrName>ppt_y</p:attrName>
                                        </p:attrNameLst>
                                      </p:cBhvr>
                                      <p:tavLst>
                                        <p:tav tm="0">
                                          <p:val>
                                            <p:strVal val="#ppt_y"/>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10" presetSubtype="0">
                                  <p:stCondLst>
                                    <p:cond delay="0"/>
                                  </p:stCondLst>
                                  <p:childTnLst>
                                    <p:set>
                                      <p:cBhvr>
                                        <p:cTn dur="1" fill="hold" id="48">
                                          <p:stCondLst>
                                            <p:cond delay="0"/>
                                          </p:stCondLst>
                                        </p:cTn>
                                        <p:tgtEl>
                                          <p:spTgt spid="46"/>
                                        </p:tgtEl>
                                        <p:attrNameLst>
                                          <p:attrName>style.visibility</p:attrName>
                                        </p:attrNameLst>
                                      </p:cBhvr>
                                      <p:to>
                                        <p:strVal val="visible"/>
                                      </p:to>
                                    </p:set>
                                    <p:animEffect filter="fade" transition="in">
                                      <p:cBhvr>
                                        <p:cTn dur="500" id="49"/>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41"/>
      <p:bldP grpId="0" spid="44"/>
      <p:bldP grpId="0" spid="45"/>
      <p:bldP grpId="0" spid="4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什么是战略管理</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Footer Text">
            <a:extLst>
              <a:ext uri="{FF2B5EF4-FFF2-40B4-BE49-F238E27FC236}">
                <a16:creationId xmlns:a16="http://schemas.microsoft.com/office/drawing/2014/main" id="{127A2EA3-12E9-465A-93DD-1F727858B5CF}"/>
              </a:ext>
            </a:extLst>
          </p:cNvPr>
          <p:cNvSpPr txBox="1"/>
          <p:nvPr/>
        </p:nvSpPr>
        <p:spPr>
          <a:xfrm>
            <a:off x="1392701" y="935180"/>
            <a:ext cx="9636000" cy="1371600"/>
          </a:xfrm>
          <a:prstGeom prst="rect">
            <a:avLst/>
          </a:prstGeom>
          <a:noFill/>
        </p:spPr>
        <p:txBody>
          <a:bodyPr bIns="0" lIns="0" rIns="0" rtlCol="0" tIns="0" wrap="square">
            <a:spAutoFit/>
          </a:bodyPr>
          <a:lstStyle/>
          <a:p>
            <a:pPr defTabSz="1828800">
              <a:lnSpc>
                <a:spcPct val="150000"/>
              </a:lnSpc>
            </a:pPr>
            <a:r>
              <a:rPr altLang="en-US" lang="zh-CN" sz="2000">
                <a:solidFill>
                  <a:schemeClr val="tx1">
                    <a:lumMod val="65000"/>
                    <a:lumOff val="35000"/>
                  </a:schemeClr>
                </a:solidFill>
                <a:cs typeface="+mn-ea"/>
                <a:sym typeface="+mn-lt"/>
              </a:rPr>
              <a:t>军队从事战争，企业从事竞争，两者虽然本质不同，但都存在一个“争”字。1965年，安索夫出版了第一本有关战略的著作《企业战略》，成为现代企业战略管理理论的研究起点。</a:t>
            </a:r>
          </a:p>
        </p:txBody>
      </p:sp>
      <p:sp>
        <p:nvSpPr>
          <p:cNvPr id="5" name="Footer Text">
            <a:extLst>
              <a:ext uri="{FF2B5EF4-FFF2-40B4-BE49-F238E27FC236}">
                <a16:creationId xmlns:a16="http://schemas.microsoft.com/office/drawing/2014/main" id="{6E681E16-327B-44FA-B95F-B19D8976D54F}"/>
              </a:ext>
            </a:extLst>
          </p:cNvPr>
          <p:cNvSpPr txBox="1"/>
          <p:nvPr/>
        </p:nvSpPr>
        <p:spPr>
          <a:xfrm>
            <a:off x="1392701" y="2657058"/>
            <a:ext cx="4642339" cy="3291840"/>
          </a:xfrm>
          <a:prstGeom prst="rect">
            <a:avLst/>
          </a:prstGeom>
          <a:noFill/>
        </p:spPr>
        <p:txBody>
          <a:bodyPr bIns="0" lIns="0" rIns="0" rtlCol="0" tIns="0" wrap="square">
            <a:spAutoFit/>
          </a:bodyPr>
          <a:lstStyle/>
          <a:p>
            <a:pPr defTabSz="1828800">
              <a:lnSpc>
                <a:spcPct val="150000"/>
              </a:lnSpc>
            </a:pPr>
            <a:r>
              <a:rPr altLang="en-US" lang="zh-CN" sz="2400">
                <a:solidFill>
                  <a:srgbClr val="18646C"/>
                </a:solidFill>
                <a:cs typeface="+mn-ea"/>
                <a:sym typeface="+mn-lt"/>
              </a:rPr>
              <a:t>企业战略管理是企业高层管理人员为了企业长期的生存与发展，在充分分析企业内外部环境的基础上，确定和选择达到目标的有效战略，并将战略付诸实施、控制和评价的一个动态管理过程。</a:t>
            </a:r>
          </a:p>
        </p:txBody>
      </p:sp>
      <p:sp>
        <p:nvSpPr>
          <p:cNvPr id="6" name="矩形 5">
            <a:extLst>
              <a:ext uri="{FF2B5EF4-FFF2-40B4-BE49-F238E27FC236}">
                <a16:creationId xmlns:a16="http://schemas.microsoft.com/office/drawing/2014/main" id="{A7F3CA1B-A4F4-43D9-AB01-E4DACD3AF612}"/>
              </a:ext>
            </a:extLst>
          </p:cNvPr>
          <p:cNvSpPr/>
          <p:nvPr/>
        </p:nvSpPr>
        <p:spPr>
          <a:xfrm>
            <a:off x="6698001" y="3044912"/>
            <a:ext cx="4330700" cy="2877910"/>
          </a:xfrm>
          <a:prstGeom prst="rect">
            <a:avLst/>
          </a:prstGeom>
          <a:gradFill>
            <a:gsLst>
              <a:gs pos="0">
                <a:srgbClr val="69D1CC"/>
              </a:gs>
              <a:gs pos="73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7" name="图片 6">
            <a:extLst>
              <a:ext uri="{FF2B5EF4-FFF2-40B4-BE49-F238E27FC236}">
                <a16:creationId xmlns:a16="http://schemas.microsoft.com/office/drawing/2014/main" id="{3AF69868-7168-40DD-86CD-7BBBFFE8F6F2}"/>
              </a:ext>
            </a:extLst>
          </p:cNvPr>
          <p:cNvPicPr>
            <a:picLocks noChangeAspect="1"/>
          </p:cNvPicPr>
          <p:nvPr/>
        </p:nvPicPr>
        <p:blipFill>
          <a:blip r:embed="rId3">
            <a:extLst>
              <a:ext uri="{28A0092B-C50C-407E-A947-70E740481C1C}">
                <a14:useLocalDpi val="0"/>
              </a:ext>
            </a:extLst>
          </a:blip>
          <a:stretch>
            <a:fillRect/>
          </a:stretch>
        </p:blipFill>
        <p:spPr>
          <a:xfrm>
            <a:off x="6569873" y="2861708"/>
            <a:ext cx="4325991" cy="2877910"/>
          </a:xfrm>
          <a:prstGeom prst="rect">
            <a:avLst/>
          </a:prstGeom>
        </p:spPr>
      </p:pic>
    </p:spTree>
    <p:extLst>
      <p:ext uri="{BB962C8B-B14F-4D97-AF65-F5344CB8AC3E}">
        <p14:creationId val="3001123459"/>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6"/>
                                        </p:tgtEl>
                                        <p:attrNameLst>
                                          <p:attrName>style.visibility</p:attrName>
                                        </p:attrNameLst>
                                      </p:cBhvr>
                                      <p:to>
                                        <p:strVal val="visible"/>
                                      </p:to>
                                    </p:set>
                                    <p:animEffect filter="fade" transition="in">
                                      <p:cBhvr>
                                        <p:cTn dur="1000" id="12"/>
                                        <p:tgtEl>
                                          <p:spTgt spid="6"/>
                                        </p:tgtEl>
                                      </p:cBhvr>
                                    </p:animEffect>
                                    <p:anim calcmode="lin" valueType="num">
                                      <p:cBhvr>
                                        <p:cTn dur="1000" fill="hold" id="13"/>
                                        <p:tgtEl>
                                          <p:spTgt spid="6"/>
                                        </p:tgtEl>
                                        <p:attrNameLst>
                                          <p:attrName>ppt_x</p:attrName>
                                        </p:attrNameLst>
                                      </p:cBhvr>
                                      <p:tavLst>
                                        <p:tav tm="0">
                                          <p:val>
                                            <p:strVal val="#ppt_x"/>
                                          </p:val>
                                        </p:tav>
                                        <p:tav tm="100000">
                                          <p:val>
                                            <p:strVal val="#ppt_x"/>
                                          </p:val>
                                        </p:tav>
                                      </p:tavLst>
                                    </p:anim>
                                    <p:anim calcmode="lin" valueType="num">
                                      <p:cBhvr>
                                        <p:cTn dur="1000" fill="hold" id="14"/>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2" presetSubtype="4">
                                  <p:stCondLst>
                                    <p:cond delay="0"/>
                                  </p:stCondLst>
                                  <p:childTnLst>
                                    <p:set>
                                      <p:cBhvr>
                                        <p:cTn dur="1" fill="hold" id="18">
                                          <p:stCondLst>
                                            <p:cond delay="0"/>
                                          </p:stCondLst>
                                        </p:cTn>
                                        <p:tgtEl>
                                          <p:spTgt spid="7"/>
                                        </p:tgtEl>
                                        <p:attrNameLst>
                                          <p:attrName>style.visibility</p:attrName>
                                        </p:attrNameLst>
                                      </p:cBhvr>
                                      <p:to>
                                        <p:strVal val="visible"/>
                                      </p:to>
                                    </p:set>
                                    <p:animEffect filter="wipe(down)" transition="in">
                                      <p:cBhvr>
                                        <p:cTn dur="500" id="19"/>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什么是战略管理</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15">
            <a:extLst>
              <a:ext uri="{FF2B5EF4-FFF2-40B4-BE49-F238E27FC236}">
                <a16:creationId xmlns:a16="http://schemas.microsoft.com/office/drawing/2014/main" id="{92976719-9E61-43FA-8624-C6D01640C490}"/>
              </a:ext>
            </a:extLst>
          </p:cNvPr>
          <p:cNvSpPr txBox="1"/>
          <p:nvPr/>
        </p:nvSpPr>
        <p:spPr>
          <a:xfrm>
            <a:off x="1280161" y="1965147"/>
            <a:ext cx="4755241" cy="2971801"/>
          </a:xfrm>
          <a:prstGeom prst="rect">
            <a:avLst/>
          </a:prstGeom>
          <a:noFill/>
        </p:spPr>
        <p:txBody>
          <a:bodyPr rtlCol="0" wrap="square">
            <a:spAutoFit/>
          </a:bodyPr>
          <a:lstStyle/>
          <a:p>
            <a:pPr>
              <a:lnSpc>
                <a:spcPct val="150000"/>
              </a:lnSpc>
            </a:pPr>
            <a:r>
              <a:rPr altLang="en-US" lang="zh-CN">
                <a:solidFill>
                  <a:schemeClr val="tx1">
                    <a:lumMod val="85000"/>
                    <a:lumOff val="15000"/>
                  </a:schemeClr>
                </a:solidFill>
                <a:cs typeface="+mn-ea"/>
                <a:sym typeface="+mn-lt"/>
              </a:rPr>
              <a:t>企业战略实质上是企业的一种“谋划或方案”；而战略管理则是对企业的“谋划或方案”的制定、实施与控制。战略管理即相当于个人的“职业生涯规划”，对个人而言，可以做到“忙得有意义，忙到点子上”，防止无意中进入“工作太忙而没时间思考”或者“思考太多而没时间工作”的自我成长陷阱。</a:t>
            </a:r>
          </a:p>
        </p:txBody>
      </p:sp>
      <p:sp>
        <p:nvSpPr>
          <p:cNvPr id="5" name="TextBox 6">
            <a:extLst>
              <a:ext uri="{FF2B5EF4-FFF2-40B4-BE49-F238E27FC236}">
                <a16:creationId xmlns:a16="http://schemas.microsoft.com/office/drawing/2014/main" id="{C8737031-B0C0-4E76-8B2A-B9E91618B3DD}"/>
              </a:ext>
            </a:extLst>
          </p:cNvPr>
          <p:cNvSpPr txBox="1"/>
          <p:nvPr/>
        </p:nvSpPr>
        <p:spPr>
          <a:xfrm>
            <a:off x="6648392" y="1965146"/>
            <a:ext cx="4291944" cy="2971801"/>
          </a:xfrm>
          <a:prstGeom prst="rect">
            <a:avLst/>
          </a:prstGeom>
          <a:noFill/>
        </p:spPr>
        <p:txBody>
          <a:bodyPr rtlCol="0" wrap="square">
            <a:spAutoFit/>
          </a:bodyPr>
          <a:lstStyle/>
          <a:p>
            <a:pPr>
              <a:lnSpc>
                <a:spcPct val="150000"/>
              </a:lnSpc>
            </a:pPr>
            <a:r>
              <a:rPr altLang="en-US" b="1" lang="zh-CN">
                <a:solidFill>
                  <a:schemeClr val="tx1">
                    <a:lumMod val="85000"/>
                    <a:lumOff val="15000"/>
                  </a:schemeClr>
                </a:solidFill>
                <a:cs typeface="+mn-ea"/>
                <a:sym typeface="+mn-lt"/>
              </a:rPr>
              <a:t>战略管理被誉为是商业企业运作的“圣经”，战略管理课程是MBA和MPA，即工商管理硕士和公共管理硕士的核心课程，也是大部分现代管理者培训项目中的“保留节目”。众多企业的管理团队运用战略管理的核心理论为自己的企业掌舵护航。</a:t>
            </a:r>
          </a:p>
        </p:txBody>
      </p:sp>
    </p:spTree>
    <p:extLst>
      <p:ext uri="{BB962C8B-B14F-4D97-AF65-F5344CB8AC3E}">
        <p14:creationId val="1129027856"/>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8">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0-#ppt_w/2"/>
                                          </p:val>
                                        </p:tav>
                                        <p:tav tm="100000">
                                          <p:val>
                                            <p:strVal val="#ppt_x"/>
                                          </p:val>
                                        </p:tav>
                                      </p:tavLst>
                                    </p:anim>
                                    <p:anim calcmode="lin" valueType="num">
                                      <p:cBhvr additive="base">
                                        <p:cTn dur="500" fill="hold" id="12"/>
                                        <p:tgtEl>
                                          <p:spTgt spid="4"/>
                                        </p:tgtEl>
                                        <p:attrNameLst>
                                          <p:attrName>ppt_y</p:attrName>
                                        </p:attrNameLst>
                                      </p:cBhvr>
                                      <p:tavLst>
                                        <p:tav tm="0">
                                          <p:val>
                                            <p:strVal val="#ppt_y"/>
                                          </p:val>
                                        </p:tav>
                                        <p:tav tm="100000">
                                          <p:val>
                                            <p:strVal val="#ppt_y"/>
                                          </p:val>
                                        </p:tav>
                                      </p:tavLst>
                                    </p:anim>
                                  </p:childTnLst>
                                </p:cTn>
                              </p:par>
                              <p:par>
                                <p:cTn decel="100000" fill="hold" grpId="0" id="13" nodeType="withEffect" presetClass="entr" presetID="2" presetSubtype="2">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1+#ppt_w/2"/>
                                          </p:val>
                                        </p:tav>
                                        <p:tav tm="100000">
                                          <p:val>
                                            <p:strVal val="#ppt_x"/>
                                          </p:val>
                                        </p:tav>
                                      </p:tavLst>
                                    </p:anim>
                                    <p:anim calcmode="lin" valueType="num">
                                      <p:cBhvr additive="base">
                                        <p:cTn dur="500" fill="hold" id="16"/>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战略管理的原则</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40076A6E-7304-44D5-A8D8-4D627163ED90}"/>
              </a:ext>
            </a:extLst>
          </p:cNvPr>
          <p:cNvSpPr txBox="1"/>
          <p:nvPr/>
        </p:nvSpPr>
        <p:spPr>
          <a:xfrm>
            <a:off x="1314482" y="744583"/>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战略管理有助于企业走向成功之路。但是，不正确的战略管理有时会适得其反。</a:t>
            </a:r>
          </a:p>
        </p:txBody>
      </p:sp>
      <p:sp>
        <p:nvSpPr>
          <p:cNvPr id="6" name="Oval 69">
            <a:extLst>
              <a:ext uri="{FF2B5EF4-FFF2-40B4-BE49-F238E27FC236}">
                <a16:creationId xmlns:a16="http://schemas.microsoft.com/office/drawing/2014/main" id="{C04938C7-ADC9-4B21-9C93-ACB7C042CFBA}"/>
              </a:ext>
            </a:extLst>
          </p:cNvPr>
          <p:cNvSpPr/>
          <p:nvPr/>
        </p:nvSpPr>
        <p:spPr>
          <a:xfrm>
            <a:off x="7339925" y="3289068"/>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7" name="Oval 70">
            <a:extLst>
              <a:ext uri="{FF2B5EF4-FFF2-40B4-BE49-F238E27FC236}">
                <a16:creationId xmlns:a16="http://schemas.microsoft.com/office/drawing/2014/main" id="{580A9596-A99C-4725-9D78-26BFA6C5242E}"/>
              </a:ext>
            </a:extLst>
          </p:cNvPr>
          <p:cNvSpPr/>
          <p:nvPr/>
        </p:nvSpPr>
        <p:spPr>
          <a:xfrm>
            <a:off x="3920459" y="3289068"/>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8" name="Oval 66">
            <a:extLst>
              <a:ext uri="{FF2B5EF4-FFF2-40B4-BE49-F238E27FC236}">
                <a16:creationId xmlns:a16="http://schemas.microsoft.com/office/drawing/2014/main" id="{8AE45F8C-35C5-4251-982A-477DF599C91D}"/>
              </a:ext>
            </a:extLst>
          </p:cNvPr>
          <p:cNvSpPr/>
          <p:nvPr/>
        </p:nvSpPr>
        <p:spPr>
          <a:xfrm>
            <a:off x="4423169" y="2088611"/>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9" name="Oval 68">
            <a:extLst>
              <a:ext uri="{FF2B5EF4-FFF2-40B4-BE49-F238E27FC236}">
                <a16:creationId xmlns:a16="http://schemas.microsoft.com/office/drawing/2014/main" id="{30DA50D0-2CF6-4ACB-9F3F-9DFFCEDFCF6F}"/>
              </a:ext>
            </a:extLst>
          </p:cNvPr>
          <p:cNvSpPr/>
          <p:nvPr/>
        </p:nvSpPr>
        <p:spPr>
          <a:xfrm>
            <a:off x="6838286" y="2088611"/>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12" name="Oval 71">
            <a:extLst>
              <a:ext uri="{FF2B5EF4-FFF2-40B4-BE49-F238E27FC236}">
                <a16:creationId xmlns:a16="http://schemas.microsoft.com/office/drawing/2014/main" id="{A83DB9CE-068B-4B81-BD3D-BD978A552DC5}"/>
              </a:ext>
            </a:extLst>
          </p:cNvPr>
          <p:cNvSpPr/>
          <p:nvPr/>
        </p:nvSpPr>
        <p:spPr>
          <a:xfrm>
            <a:off x="4423169" y="4491531"/>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13" name="Oval 72">
            <a:extLst>
              <a:ext uri="{FF2B5EF4-FFF2-40B4-BE49-F238E27FC236}">
                <a16:creationId xmlns:a16="http://schemas.microsoft.com/office/drawing/2014/main" id="{1740BAD2-4E12-4B96-87FC-6240B9A55E46}"/>
              </a:ext>
            </a:extLst>
          </p:cNvPr>
          <p:cNvSpPr/>
          <p:nvPr/>
        </p:nvSpPr>
        <p:spPr>
          <a:xfrm>
            <a:off x="6838286" y="4491531"/>
            <a:ext cx="677332" cy="677332"/>
          </a:xfrm>
          <a:prstGeom prst="ellipse">
            <a:avLst/>
          </a:prstGeom>
          <a:gradFill>
            <a:gsLst>
              <a:gs pos="0">
                <a:srgbClr val="69D1CC"/>
              </a:gs>
              <a:gs pos="73000">
                <a:srgbClr val="18646C"/>
              </a:gs>
            </a:gsLst>
            <a:lin ang="2700000" scaled="0"/>
          </a:gra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cxnSp>
        <p:nvCxnSpPr>
          <p:cNvPr id="14" name="Straight Connector 80">
            <a:extLst>
              <a:ext uri="{FF2B5EF4-FFF2-40B4-BE49-F238E27FC236}">
                <a16:creationId xmlns:a16="http://schemas.microsoft.com/office/drawing/2014/main" id="{A70A3B64-18A1-4045-957D-A32BB793F467}"/>
              </a:ext>
            </a:extLst>
          </p:cNvPr>
          <p:cNvCxnSpPr>
            <a:endCxn id="8" idx="5"/>
          </p:cNvCxnSpPr>
          <p:nvPr/>
        </p:nvCxnSpPr>
        <p:spPr>
          <a:xfrm flipH="1" flipV="1">
            <a:off x="5001307" y="2666753"/>
            <a:ext cx="194760" cy="195009"/>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5" name="Straight Connector 82">
            <a:extLst>
              <a:ext uri="{FF2B5EF4-FFF2-40B4-BE49-F238E27FC236}">
                <a16:creationId xmlns:a16="http://schemas.microsoft.com/office/drawing/2014/main" id="{352A0360-C12C-44CD-BC8F-8CE96115E73B}"/>
              </a:ext>
            </a:extLst>
          </p:cNvPr>
          <p:cNvCxnSpPr>
            <a:endCxn id="9" idx="3"/>
          </p:cNvCxnSpPr>
          <p:nvPr/>
        </p:nvCxnSpPr>
        <p:spPr>
          <a:xfrm flipV="1">
            <a:off x="6730021" y="2666753"/>
            <a:ext cx="207457" cy="195009"/>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6" name="Straight Connector 86">
            <a:extLst>
              <a:ext uri="{FF2B5EF4-FFF2-40B4-BE49-F238E27FC236}">
                <a16:creationId xmlns:a16="http://schemas.microsoft.com/office/drawing/2014/main" id="{88DC90F4-B0B2-4746-BBEA-ECE13B46FE4A}"/>
              </a:ext>
            </a:extLst>
          </p:cNvPr>
          <p:cNvCxnSpPr>
            <a:stCxn id="7" idx="6"/>
            <a:endCxn id="44" idx="11"/>
          </p:cNvCxnSpPr>
          <p:nvPr/>
        </p:nvCxnSpPr>
        <p:spPr>
          <a:xfrm flipV="1">
            <a:off x="4597793" y="3625796"/>
            <a:ext cx="282332" cy="1937"/>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7" name="Straight Connector 88">
            <a:extLst>
              <a:ext uri="{FF2B5EF4-FFF2-40B4-BE49-F238E27FC236}">
                <a16:creationId xmlns:a16="http://schemas.microsoft.com/office/drawing/2014/main" id="{8D4EF432-8D0E-40A4-B41E-B7129C56D5CC}"/>
              </a:ext>
            </a:extLst>
          </p:cNvPr>
          <p:cNvCxnSpPr>
            <a:stCxn id="6" idx="2"/>
          </p:cNvCxnSpPr>
          <p:nvPr/>
        </p:nvCxnSpPr>
        <p:spPr>
          <a:xfrm flipH="1">
            <a:off x="7047714" y="3627736"/>
            <a:ext cx="292212" cy="1003"/>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8" name="Straight Connector 90">
            <a:extLst>
              <a:ext uri="{FF2B5EF4-FFF2-40B4-BE49-F238E27FC236}">
                <a16:creationId xmlns:a16="http://schemas.microsoft.com/office/drawing/2014/main" id="{F1E2955A-11E2-4861-9290-DE7DFC2DE7F8}"/>
              </a:ext>
            </a:extLst>
          </p:cNvPr>
          <p:cNvCxnSpPr>
            <a:stCxn id="12" idx="7"/>
          </p:cNvCxnSpPr>
          <p:nvPr/>
        </p:nvCxnSpPr>
        <p:spPr>
          <a:xfrm flipV="1">
            <a:off x="5001307" y="4395715"/>
            <a:ext cx="194760" cy="195009"/>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9" name="Straight Connector 92">
            <a:extLst>
              <a:ext uri="{FF2B5EF4-FFF2-40B4-BE49-F238E27FC236}">
                <a16:creationId xmlns:a16="http://schemas.microsoft.com/office/drawing/2014/main" id="{565E4584-D508-4D2A-90F0-12DD6F159E08}"/>
              </a:ext>
            </a:extLst>
          </p:cNvPr>
          <p:cNvCxnSpPr>
            <a:stCxn id="13" idx="1"/>
          </p:cNvCxnSpPr>
          <p:nvPr/>
        </p:nvCxnSpPr>
        <p:spPr>
          <a:xfrm flipH="1" flipV="1">
            <a:off x="6730021" y="4395715"/>
            <a:ext cx="207457" cy="195009"/>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sp>
        <p:nvSpPr>
          <p:cNvPr id="20" name="Freeform 71">
            <a:extLst>
              <a:ext uri="{FF2B5EF4-FFF2-40B4-BE49-F238E27FC236}">
                <a16:creationId xmlns:a16="http://schemas.microsoft.com/office/drawing/2014/main" id="{35B6A292-6384-4037-9A44-3B006F66A2E1}"/>
              </a:ext>
            </a:extLst>
          </p:cNvPr>
          <p:cNvSpPr>
            <a:spLocks noEditPoints="1"/>
          </p:cNvSpPr>
          <p:nvPr/>
        </p:nvSpPr>
        <p:spPr bwMode="auto">
          <a:xfrm>
            <a:off x="7013113" y="4673849"/>
            <a:ext cx="312699" cy="312697"/>
          </a:xfrm>
          <a:custGeom>
            <a:cxnLst>
              <a:cxn ang="0">
                <a:pos x="228" y="58"/>
              </a:cxn>
              <a:cxn ang="0">
                <a:pos x="224" y="16"/>
              </a:cxn>
              <a:cxn ang="0">
                <a:pos x="214" y="2"/>
              </a:cxn>
              <a:cxn ang="0">
                <a:pos x="48" y="0"/>
              </a:cxn>
              <a:cxn ang="0">
                <a:pos x="34" y="10"/>
              </a:cxn>
              <a:cxn ang="0">
                <a:pos x="32" y="54"/>
              </a:cxn>
              <a:cxn ang="0">
                <a:pos x="4" y="90"/>
              </a:cxn>
              <a:cxn ang="0">
                <a:pos x="0" y="112"/>
              </a:cxn>
              <a:cxn ang="0">
                <a:pos x="8" y="128"/>
              </a:cxn>
              <a:cxn ang="0">
                <a:pos x="24" y="240"/>
              </a:cxn>
              <a:cxn ang="0">
                <a:pos x="28" y="252"/>
              </a:cxn>
              <a:cxn ang="0">
                <a:pos x="216" y="256"/>
              </a:cxn>
              <a:cxn ang="0">
                <a:pos x="228" y="252"/>
              </a:cxn>
              <a:cxn ang="0">
                <a:pos x="232" y="136"/>
              </a:cxn>
              <a:cxn ang="0">
                <a:pos x="248" y="128"/>
              </a:cxn>
              <a:cxn ang="0">
                <a:pos x="256" y="104"/>
              </a:cxn>
              <a:cxn ang="0">
                <a:pos x="252" y="90"/>
              </a:cxn>
              <a:cxn ang="0">
                <a:pos x="48" y="48"/>
              </a:cxn>
              <a:cxn ang="0">
                <a:pos x="82" y="120"/>
              </a:cxn>
              <a:cxn ang="0">
                <a:pos x="98" y="64"/>
              </a:cxn>
              <a:cxn ang="0">
                <a:pos x="124" y="64"/>
              </a:cxn>
              <a:cxn ang="0">
                <a:pos x="106" y="64"/>
              </a:cxn>
              <a:cxn ang="0">
                <a:pos x="166" y="120"/>
              </a:cxn>
              <a:cxn ang="0">
                <a:pos x="158" y="64"/>
              </a:cxn>
              <a:cxn ang="0">
                <a:pos x="174" y="120"/>
              </a:cxn>
              <a:cxn ang="0">
                <a:pos x="16" y="104"/>
              </a:cxn>
              <a:cxn ang="0">
                <a:pos x="42" y="68"/>
              </a:cxn>
              <a:cxn ang="0">
                <a:pos x="48" y="64"/>
              </a:cxn>
              <a:cxn ang="0">
                <a:pos x="24" y="120"/>
              </a:cxn>
              <a:cxn ang="0">
                <a:pos x="18" y="118"/>
              </a:cxn>
              <a:cxn ang="0">
                <a:pos x="160" y="240"/>
              </a:cxn>
              <a:cxn ang="0">
                <a:pos x="160" y="160"/>
              </a:cxn>
              <a:cxn ang="0">
                <a:pos x="168" y="240"/>
              </a:cxn>
              <a:cxn ang="0">
                <a:pos x="168" y="156"/>
              </a:cxn>
              <a:cxn ang="0">
                <a:pos x="160" y="152"/>
              </a:cxn>
              <a:cxn ang="0">
                <a:pos x="96" y="152"/>
              </a:cxn>
              <a:cxn ang="0">
                <a:pos x="92" y="160"/>
              </a:cxn>
              <a:cxn ang="0">
                <a:pos x="40" y="136"/>
              </a:cxn>
              <a:cxn ang="0">
                <a:pos x="240" y="112"/>
              </a:cxn>
              <a:cxn ang="0">
                <a:pos x="238" y="118"/>
              </a:cxn>
              <a:cxn ang="0">
                <a:pos x="218" y="120"/>
              </a:cxn>
              <a:cxn ang="0">
                <a:pos x="208" y="64"/>
              </a:cxn>
              <a:cxn ang="0">
                <a:pos x="238" y="100"/>
              </a:cxn>
              <a:cxn ang="0">
                <a:pos x="240" y="112"/>
              </a:cxn>
            </a:cxnLst>
            <a:rect b="b" l="0" r="r" t="0"/>
            <a:pathLst>
              <a:path h="256" w="256">
                <a:moveTo>
                  <a:pt x="252" y="90"/>
                </a:moveTo>
                <a:lnTo>
                  <a:pt x="228" y="58"/>
                </a:lnTo>
                <a:lnTo>
                  <a:pt x="228" y="58"/>
                </a:lnTo>
                <a:lnTo>
                  <a:pt x="224" y="54"/>
                </a:lnTo>
                <a:lnTo>
                  <a:pt x="224" y="16"/>
                </a:lnTo>
                <a:lnTo>
                  <a:pt x="224" y="16"/>
                </a:lnTo>
                <a:lnTo>
                  <a:pt x="222" y="10"/>
                </a:lnTo>
                <a:lnTo>
                  <a:pt x="220" y="4"/>
                </a:lnTo>
                <a:lnTo>
                  <a:pt x="214" y="2"/>
                </a:lnTo>
                <a:lnTo>
                  <a:pt x="208" y="0"/>
                </a:lnTo>
                <a:lnTo>
                  <a:pt x="48" y="0"/>
                </a:lnTo>
                <a:lnTo>
                  <a:pt x="48" y="0"/>
                </a:lnTo>
                <a:lnTo>
                  <a:pt x="42" y="2"/>
                </a:lnTo>
                <a:lnTo>
                  <a:pt x="36" y="4"/>
                </a:lnTo>
                <a:lnTo>
                  <a:pt x="34" y="10"/>
                </a:lnTo>
                <a:lnTo>
                  <a:pt x="32" y="16"/>
                </a:lnTo>
                <a:lnTo>
                  <a:pt x="32" y="54"/>
                </a:lnTo>
                <a:lnTo>
                  <a:pt x="32" y="54"/>
                </a:lnTo>
                <a:lnTo>
                  <a:pt x="28" y="58"/>
                </a:lnTo>
                <a:lnTo>
                  <a:pt x="4" y="90"/>
                </a:lnTo>
                <a:lnTo>
                  <a:pt x="4" y="90"/>
                </a:lnTo>
                <a:lnTo>
                  <a:pt x="2" y="96"/>
                </a:lnTo>
                <a:lnTo>
                  <a:pt x="0" y="104"/>
                </a:lnTo>
                <a:lnTo>
                  <a:pt x="0" y="112"/>
                </a:lnTo>
                <a:lnTo>
                  <a:pt x="0" y="112"/>
                </a:lnTo>
                <a:lnTo>
                  <a:pt x="2" y="122"/>
                </a:lnTo>
                <a:lnTo>
                  <a:pt x="8" y="128"/>
                </a:lnTo>
                <a:lnTo>
                  <a:pt x="14" y="134"/>
                </a:lnTo>
                <a:lnTo>
                  <a:pt x="24" y="136"/>
                </a:lnTo>
                <a:lnTo>
                  <a:pt x="24" y="240"/>
                </a:lnTo>
                <a:lnTo>
                  <a:pt x="24" y="240"/>
                </a:lnTo>
                <a:lnTo>
                  <a:pt x="26" y="246"/>
                </a:lnTo>
                <a:lnTo>
                  <a:pt x="28" y="252"/>
                </a:lnTo>
                <a:lnTo>
                  <a:pt x="34" y="254"/>
                </a:lnTo>
                <a:lnTo>
                  <a:pt x="40" y="256"/>
                </a:lnTo>
                <a:lnTo>
                  <a:pt x="216" y="256"/>
                </a:lnTo>
                <a:lnTo>
                  <a:pt x="216" y="256"/>
                </a:lnTo>
                <a:lnTo>
                  <a:pt x="222" y="254"/>
                </a:lnTo>
                <a:lnTo>
                  <a:pt x="228" y="252"/>
                </a:lnTo>
                <a:lnTo>
                  <a:pt x="230" y="246"/>
                </a:lnTo>
                <a:lnTo>
                  <a:pt x="232" y="240"/>
                </a:lnTo>
                <a:lnTo>
                  <a:pt x="232" y="136"/>
                </a:lnTo>
                <a:lnTo>
                  <a:pt x="232" y="136"/>
                </a:lnTo>
                <a:lnTo>
                  <a:pt x="242" y="134"/>
                </a:lnTo>
                <a:lnTo>
                  <a:pt x="248" y="128"/>
                </a:lnTo>
                <a:lnTo>
                  <a:pt x="254" y="122"/>
                </a:lnTo>
                <a:lnTo>
                  <a:pt x="256" y="112"/>
                </a:lnTo>
                <a:lnTo>
                  <a:pt x="256" y="104"/>
                </a:lnTo>
                <a:lnTo>
                  <a:pt x="256" y="104"/>
                </a:lnTo>
                <a:lnTo>
                  <a:pt x="254" y="96"/>
                </a:lnTo>
                <a:lnTo>
                  <a:pt x="252" y="90"/>
                </a:lnTo>
                <a:close/>
                <a:moveTo>
                  <a:pt x="208" y="16"/>
                </a:moveTo>
                <a:lnTo>
                  <a:pt x="208" y="48"/>
                </a:lnTo>
                <a:lnTo>
                  <a:pt x="48" y="48"/>
                </a:lnTo>
                <a:lnTo>
                  <a:pt x="48" y="16"/>
                </a:lnTo>
                <a:lnTo>
                  <a:pt x="208" y="16"/>
                </a:lnTo>
                <a:close/>
                <a:moveTo>
                  <a:pt x="82" y="120"/>
                </a:moveTo>
                <a:lnTo>
                  <a:pt x="48" y="120"/>
                </a:lnTo>
                <a:lnTo>
                  <a:pt x="80" y="64"/>
                </a:lnTo>
                <a:lnTo>
                  <a:pt x="98" y="64"/>
                </a:lnTo>
                <a:lnTo>
                  <a:pt x="82" y="120"/>
                </a:lnTo>
                <a:close/>
                <a:moveTo>
                  <a:pt x="106" y="64"/>
                </a:moveTo>
                <a:lnTo>
                  <a:pt x="124" y="64"/>
                </a:lnTo>
                <a:lnTo>
                  <a:pt x="124" y="120"/>
                </a:lnTo>
                <a:lnTo>
                  <a:pt x="90" y="120"/>
                </a:lnTo>
                <a:lnTo>
                  <a:pt x="106" y="64"/>
                </a:lnTo>
                <a:close/>
                <a:moveTo>
                  <a:pt x="132" y="64"/>
                </a:moveTo>
                <a:lnTo>
                  <a:pt x="150" y="64"/>
                </a:lnTo>
                <a:lnTo>
                  <a:pt x="166" y="120"/>
                </a:lnTo>
                <a:lnTo>
                  <a:pt x="132" y="120"/>
                </a:lnTo>
                <a:lnTo>
                  <a:pt x="132" y="64"/>
                </a:lnTo>
                <a:close/>
                <a:moveTo>
                  <a:pt x="158" y="64"/>
                </a:moveTo>
                <a:lnTo>
                  <a:pt x="176" y="64"/>
                </a:lnTo>
                <a:lnTo>
                  <a:pt x="208" y="120"/>
                </a:lnTo>
                <a:lnTo>
                  <a:pt x="174" y="120"/>
                </a:lnTo>
                <a:lnTo>
                  <a:pt x="158" y="64"/>
                </a:lnTo>
                <a:close/>
                <a:moveTo>
                  <a:pt x="16" y="112"/>
                </a:moveTo>
                <a:lnTo>
                  <a:pt x="16" y="104"/>
                </a:lnTo>
                <a:lnTo>
                  <a:pt x="16" y="104"/>
                </a:lnTo>
                <a:lnTo>
                  <a:pt x="18" y="100"/>
                </a:lnTo>
                <a:lnTo>
                  <a:pt x="42" y="68"/>
                </a:lnTo>
                <a:lnTo>
                  <a:pt x="42" y="68"/>
                </a:lnTo>
                <a:lnTo>
                  <a:pt x="44" y="64"/>
                </a:lnTo>
                <a:lnTo>
                  <a:pt x="48" y="64"/>
                </a:lnTo>
                <a:lnTo>
                  <a:pt x="70" y="64"/>
                </a:lnTo>
                <a:lnTo>
                  <a:pt x="38" y="120"/>
                </a:lnTo>
                <a:lnTo>
                  <a:pt x="24" y="120"/>
                </a:lnTo>
                <a:lnTo>
                  <a:pt x="24" y="120"/>
                </a:lnTo>
                <a:lnTo>
                  <a:pt x="20" y="120"/>
                </a:lnTo>
                <a:lnTo>
                  <a:pt x="18" y="118"/>
                </a:lnTo>
                <a:lnTo>
                  <a:pt x="16" y="116"/>
                </a:lnTo>
                <a:lnTo>
                  <a:pt x="16" y="112"/>
                </a:lnTo>
                <a:close/>
                <a:moveTo>
                  <a:pt x="160" y="240"/>
                </a:moveTo>
                <a:lnTo>
                  <a:pt x="100" y="240"/>
                </a:lnTo>
                <a:lnTo>
                  <a:pt x="100" y="160"/>
                </a:lnTo>
                <a:lnTo>
                  <a:pt x="160" y="160"/>
                </a:lnTo>
                <a:lnTo>
                  <a:pt x="160" y="240"/>
                </a:lnTo>
                <a:close/>
                <a:moveTo>
                  <a:pt x="216" y="240"/>
                </a:moveTo>
                <a:lnTo>
                  <a:pt x="168" y="240"/>
                </a:lnTo>
                <a:lnTo>
                  <a:pt x="168" y="160"/>
                </a:lnTo>
                <a:lnTo>
                  <a:pt x="168" y="160"/>
                </a:lnTo>
                <a:lnTo>
                  <a:pt x="168" y="156"/>
                </a:lnTo>
                <a:lnTo>
                  <a:pt x="166" y="154"/>
                </a:lnTo>
                <a:lnTo>
                  <a:pt x="164" y="152"/>
                </a:lnTo>
                <a:lnTo>
                  <a:pt x="160" y="152"/>
                </a:lnTo>
                <a:lnTo>
                  <a:pt x="100" y="152"/>
                </a:lnTo>
                <a:lnTo>
                  <a:pt x="100" y="152"/>
                </a:lnTo>
                <a:lnTo>
                  <a:pt x="96" y="152"/>
                </a:lnTo>
                <a:lnTo>
                  <a:pt x="94" y="154"/>
                </a:lnTo>
                <a:lnTo>
                  <a:pt x="92" y="156"/>
                </a:lnTo>
                <a:lnTo>
                  <a:pt x="92" y="160"/>
                </a:lnTo>
                <a:lnTo>
                  <a:pt x="92" y="240"/>
                </a:lnTo>
                <a:lnTo>
                  <a:pt x="40" y="240"/>
                </a:lnTo>
                <a:lnTo>
                  <a:pt x="40" y="136"/>
                </a:lnTo>
                <a:lnTo>
                  <a:pt x="216" y="136"/>
                </a:lnTo>
                <a:lnTo>
                  <a:pt x="216" y="240"/>
                </a:lnTo>
                <a:close/>
                <a:moveTo>
                  <a:pt x="240" y="112"/>
                </a:moveTo>
                <a:lnTo>
                  <a:pt x="240" y="112"/>
                </a:lnTo>
                <a:lnTo>
                  <a:pt x="240" y="116"/>
                </a:lnTo>
                <a:lnTo>
                  <a:pt x="238" y="118"/>
                </a:lnTo>
                <a:lnTo>
                  <a:pt x="236" y="120"/>
                </a:lnTo>
                <a:lnTo>
                  <a:pt x="232" y="120"/>
                </a:lnTo>
                <a:lnTo>
                  <a:pt x="218" y="120"/>
                </a:lnTo>
                <a:lnTo>
                  <a:pt x="186" y="64"/>
                </a:lnTo>
                <a:lnTo>
                  <a:pt x="208" y="64"/>
                </a:lnTo>
                <a:lnTo>
                  <a:pt x="208" y="64"/>
                </a:lnTo>
                <a:lnTo>
                  <a:pt x="212" y="64"/>
                </a:lnTo>
                <a:lnTo>
                  <a:pt x="214" y="68"/>
                </a:lnTo>
                <a:lnTo>
                  <a:pt x="238" y="100"/>
                </a:lnTo>
                <a:lnTo>
                  <a:pt x="238" y="100"/>
                </a:lnTo>
                <a:lnTo>
                  <a:pt x="240" y="104"/>
                </a:lnTo>
                <a:lnTo>
                  <a:pt x="240" y="112"/>
                </a:lnTo>
                <a:close/>
              </a:path>
            </a:pathLst>
          </a:custGeom>
          <a:solidFill>
            <a:schemeClr val="bg1"/>
          </a:solidFill>
          <a:ln w="9525">
            <a:noFill/>
            <a:round/>
          </a:ln>
        </p:spPr>
        <p:txBody>
          <a:bodyPr anchor="t" anchorCtr="0" bIns="60952" compatLnSpc="1" lIns="121903" numCol="1" rIns="121903" tIns="60952" vert="horz" wrap="square"/>
          <a:lstStyle/>
          <a:p>
            <a:endParaRPr lang="ar-SA" sz="2135">
              <a:solidFill>
                <a:schemeClr val="bg1">
                  <a:lumMod val="50000"/>
                </a:schemeClr>
              </a:solidFill>
              <a:cs typeface="+mn-ea"/>
              <a:sym typeface="+mn-lt"/>
            </a:endParaRPr>
          </a:p>
        </p:txBody>
      </p:sp>
      <p:sp>
        <p:nvSpPr>
          <p:cNvPr id="21" name="Freeform 5">
            <a:extLst>
              <a:ext uri="{FF2B5EF4-FFF2-40B4-BE49-F238E27FC236}">
                <a16:creationId xmlns:a16="http://schemas.microsoft.com/office/drawing/2014/main" id="{7E27BF54-A6ED-4CA1-9D30-CDBD01C0DA9D}"/>
              </a:ext>
            </a:extLst>
          </p:cNvPr>
          <p:cNvSpPr>
            <a:spLocks noEditPoints="1"/>
          </p:cNvSpPr>
          <p:nvPr/>
        </p:nvSpPr>
        <p:spPr bwMode="auto">
          <a:xfrm>
            <a:off x="7025490" y="2275816"/>
            <a:ext cx="302927" cy="302923"/>
          </a:xfrm>
          <a:custGeom>
            <a:cxnLst>
              <a:cxn ang="0">
                <a:pos x="100" y="2"/>
              </a:cxn>
              <a:cxn ang="0">
                <a:pos x="36" y="36"/>
              </a:cxn>
              <a:cxn ang="0">
                <a:pos x="2" y="100"/>
              </a:cxn>
              <a:cxn ang="0">
                <a:pos x="0" y="136"/>
              </a:cxn>
              <a:cxn ang="0">
                <a:pos x="22" y="194"/>
              </a:cxn>
              <a:cxn ang="0">
                <a:pos x="88" y="242"/>
              </a:cxn>
              <a:cxn ang="0">
                <a:pos x="124" y="248"/>
              </a:cxn>
              <a:cxn ang="0">
                <a:pos x="172" y="238"/>
              </a:cxn>
              <a:cxn ang="0">
                <a:pos x="238" y="172"/>
              </a:cxn>
              <a:cxn ang="0">
                <a:pos x="248" y="124"/>
              </a:cxn>
              <a:cxn ang="0">
                <a:pos x="242" y="88"/>
              </a:cxn>
              <a:cxn ang="0">
                <a:pos x="194" y="22"/>
              </a:cxn>
              <a:cxn ang="0">
                <a:pos x="136" y="0"/>
              </a:cxn>
              <a:cxn ang="0">
                <a:pos x="184" y="120"/>
              </a:cxn>
              <a:cxn ang="0">
                <a:pos x="190" y="62"/>
              </a:cxn>
              <a:cxn ang="0">
                <a:pos x="224" y="84"/>
              </a:cxn>
              <a:cxn ang="0">
                <a:pos x="120" y="232"/>
              </a:cxn>
              <a:cxn ang="0">
                <a:pos x="86" y="190"/>
              </a:cxn>
              <a:cxn ang="0">
                <a:pos x="120" y="232"/>
              </a:cxn>
              <a:cxn ang="0">
                <a:pos x="140" y="26"/>
              </a:cxn>
              <a:cxn ang="0">
                <a:pos x="164" y="66"/>
              </a:cxn>
              <a:cxn ang="0">
                <a:pos x="128" y="16"/>
              </a:cxn>
              <a:cxn ang="0">
                <a:pos x="158" y="22"/>
              </a:cxn>
              <a:cxn ang="0">
                <a:pos x="200" y="46"/>
              </a:cxn>
              <a:cxn ang="0">
                <a:pos x="166" y="50"/>
              </a:cxn>
              <a:cxn ang="0">
                <a:pos x="120" y="16"/>
              </a:cxn>
              <a:cxn ang="0">
                <a:pos x="84" y="66"/>
              </a:cxn>
              <a:cxn ang="0">
                <a:pos x="108" y="26"/>
              </a:cxn>
              <a:cxn ang="0">
                <a:pos x="76" y="62"/>
              </a:cxn>
              <a:cxn ang="0">
                <a:pos x="48" y="46"/>
              </a:cxn>
              <a:cxn ang="0">
                <a:pos x="106" y="18"/>
              </a:cxn>
              <a:cxn ang="0">
                <a:pos x="82" y="50"/>
              </a:cxn>
              <a:cxn ang="0">
                <a:pos x="100" y="78"/>
              </a:cxn>
              <a:cxn ang="0">
                <a:pos x="72" y="120"/>
              </a:cxn>
              <a:cxn ang="0">
                <a:pos x="120" y="176"/>
              </a:cxn>
              <a:cxn ang="0">
                <a:pos x="84" y="182"/>
              </a:cxn>
              <a:cxn ang="0">
                <a:pos x="72" y="128"/>
              </a:cxn>
              <a:cxn ang="0">
                <a:pos x="92" y="226"/>
              </a:cxn>
              <a:cxn ang="0">
                <a:pos x="54" y="206"/>
              </a:cxn>
              <a:cxn ang="0">
                <a:pos x="92" y="212"/>
              </a:cxn>
              <a:cxn ang="0">
                <a:pos x="128" y="184"/>
              </a:cxn>
              <a:cxn ang="0">
                <a:pos x="154" y="202"/>
              </a:cxn>
              <a:cxn ang="0">
                <a:pos x="128" y="232"/>
              </a:cxn>
              <a:cxn ang="0">
                <a:pos x="194" y="206"/>
              </a:cxn>
              <a:cxn ang="0">
                <a:pos x="156" y="226"/>
              </a:cxn>
              <a:cxn ang="0">
                <a:pos x="168" y="192"/>
              </a:cxn>
              <a:cxn ang="0">
                <a:pos x="128" y="176"/>
              </a:cxn>
              <a:cxn ang="0">
                <a:pos x="174" y="142"/>
              </a:cxn>
              <a:cxn ang="0">
                <a:pos x="128" y="120"/>
              </a:cxn>
              <a:cxn ang="0">
                <a:pos x="168" y="72"/>
              </a:cxn>
              <a:cxn ang="0">
                <a:pos x="128" y="120"/>
              </a:cxn>
              <a:cxn ang="0">
                <a:pos x="74" y="70"/>
              </a:cxn>
              <a:cxn ang="0">
                <a:pos x="16" y="120"/>
              </a:cxn>
              <a:cxn ang="0">
                <a:pos x="32" y="66"/>
              </a:cxn>
              <a:cxn ang="0">
                <a:pos x="64" y="128"/>
              </a:cxn>
              <a:cxn ang="0">
                <a:pos x="76" y="186"/>
              </a:cxn>
              <a:cxn ang="0">
                <a:pos x="48" y="200"/>
              </a:cxn>
              <a:cxn ang="0">
                <a:pos x="16" y="128"/>
              </a:cxn>
              <a:cxn ang="0">
                <a:pos x="172" y="186"/>
              </a:cxn>
              <a:cxn ang="0">
                <a:pos x="182" y="144"/>
              </a:cxn>
              <a:cxn ang="0">
                <a:pos x="230" y="148"/>
              </a:cxn>
            </a:cxnLst>
            <a:rect b="b" l="0" r="r" t="0"/>
            <a:pathLst>
              <a:path h="248" w="248">
                <a:moveTo>
                  <a:pt x="124" y="0"/>
                </a:moveTo>
                <a:lnTo>
                  <a:pt x="124" y="0"/>
                </a:lnTo>
                <a:lnTo>
                  <a:pt x="112" y="0"/>
                </a:lnTo>
                <a:lnTo>
                  <a:pt x="100" y="2"/>
                </a:lnTo>
                <a:lnTo>
                  <a:pt x="88" y="6"/>
                </a:lnTo>
                <a:lnTo>
                  <a:pt x="76" y="10"/>
                </a:lnTo>
                <a:lnTo>
                  <a:pt x="54" y="22"/>
                </a:lnTo>
                <a:lnTo>
                  <a:pt x="36" y="36"/>
                </a:lnTo>
                <a:lnTo>
                  <a:pt x="22" y="54"/>
                </a:lnTo>
                <a:lnTo>
                  <a:pt x="10" y="76"/>
                </a:lnTo>
                <a:lnTo>
                  <a:pt x="6" y="88"/>
                </a:lnTo>
                <a:lnTo>
                  <a:pt x="2" y="100"/>
                </a:lnTo>
                <a:lnTo>
                  <a:pt x="0" y="112"/>
                </a:lnTo>
                <a:lnTo>
                  <a:pt x="0" y="124"/>
                </a:lnTo>
                <a:lnTo>
                  <a:pt x="0" y="124"/>
                </a:lnTo>
                <a:lnTo>
                  <a:pt x="0" y="136"/>
                </a:lnTo>
                <a:lnTo>
                  <a:pt x="2" y="148"/>
                </a:lnTo>
                <a:lnTo>
                  <a:pt x="6" y="160"/>
                </a:lnTo>
                <a:lnTo>
                  <a:pt x="10" y="172"/>
                </a:lnTo>
                <a:lnTo>
                  <a:pt x="22" y="194"/>
                </a:lnTo>
                <a:lnTo>
                  <a:pt x="36" y="212"/>
                </a:lnTo>
                <a:lnTo>
                  <a:pt x="54" y="226"/>
                </a:lnTo>
                <a:lnTo>
                  <a:pt x="76" y="238"/>
                </a:lnTo>
                <a:lnTo>
                  <a:pt x="88" y="242"/>
                </a:lnTo>
                <a:lnTo>
                  <a:pt x="100" y="246"/>
                </a:lnTo>
                <a:lnTo>
                  <a:pt x="112" y="248"/>
                </a:lnTo>
                <a:lnTo>
                  <a:pt x="124" y="248"/>
                </a:lnTo>
                <a:lnTo>
                  <a:pt x="124" y="248"/>
                </a:lnTo>
                <a:lnTo>
                  <a:pt x="136" y="248"/>
                </a:lnTo>
                <a:lnTo>
                  <a:pt x="148" y="246"/>
                </a:lnTo>
                <a:lnTo>
                  <a:pt x="160" y="242"/>
                </a:lnTo>
                <a:lnTo>
                  <a:pt x="172" y="238"/>
                </a:lnTo>
                <a:lnTo>
                  <a:pt x="194" y="226"/>
                </a:lnTo>
                <a:lnTo>
                  <a:pt x="212" y="212"/>
                </a:lnTo>
                <a:lnTo>
                  <a:pt x="226" y="194"/>
                </a:lnTo>
                <a:lnTo>
                  <a:pt x="238" y="172"/>
                </a:lnTo>
                <a:lnTo>
                  <a:pt x="242" y="160"/>
                </a:lnTo>
                <a:lnTo>
                  <a:pt x="246" y="148"/>
                </a:lnTo>
                <a:lnTo>
                  <a:pt x="248" y="136"/>
                </a:lnTo>
                <a:lnTo>
                  <a:pt x="248" y="124"/>
                </a:lnTo>
                <a:lnTo>
                  <a:pt x="248" y="124"/>
                </a:lnTo>
                <a:lnTo>
                  <a:pt x="248" y="112"/>
                </a:lnTo>
                <a:lnTo>
                  <a:pt x="246" y="100"/>
                </a:lnTo>
                <a:lnTo>
                  <a:pt x="242" y="88"/>
                </a:lnTo>
                <a:lnTo>
                  <a:pt x="238" y="76"/>
                </a:lnTo>
                <a:lnTo>
                  <a:pt x="226" y="54"/>
                </a:lnTo>
                <a:lnTo>
                  <a:pt x="212" y="36"/>
                </a:lnTo>
                <a:lnTo>
                  <a:pt x="194" y="22"/>
                </a:lnTo>
                <a:lnTo>
                  <a:pt x="172" y="10"/>
                </a:lnTo>
                <a:lnTo>
                  <a:pt x="160" y="6"/>
                </a:lnTo>
                <a:lnTo>
                  <a:pt x="148" y="2"/>
                </a:lnTo>
                <a:lnTo>
                  <a:pt x="136" y="0"/>
                </a:lnTo>
                <a:lnTo>
                  <a:pt x="124" y="0"/>
                </a:lnTo>
                <a:close/>
                <a:moveTo>
                  <a:pt x="232" y="120"/>
                </a:moveTo>
                <a:lnTo>
                  <a:pt x="184" y="120"/>
                </a:lnTo>
                <a:lnTo>
                  <a:pt x="184" y="120"/>
                </a:lnTo>
                <a:lnTo>
                  <a:pt x="182" y="94"/>
                </a:lnTo>
                <a:lnTo>
                  <a:pt x="174" y="70"/>
                </a:lnTo>
                <a:lnTo>
                  <a:pt x="174" y="70"/>
                </a:lnTo>
                <a:lnTo>
                  <a:pt x="190" y="62"/>
                </a:lnTo>
                <a:lnTo>
                  <a:pt x="204" y="52"/>
                </a:lnTo>
                <a:lnTo>
                  <a:pt x="204" y="52"/>
                </a:lnTo>
                <a:lnTo>
                  <a:pt x="216" y="66"/>
                </a:lnTo>
                <a:lnTo>
                  <a:pt x="224" y="84"/>
                </a:lnTo>
                <a:lnTo>
                  <a:pt x="230" y="102"/>
                </a:lnTo>
                <a:lnTo>
                  <a:pt x="232" y="120"/>
                </a:lnTo>
                <a:close/>
                <a:moveTo>
                  <a:pt x="120" y="232"/>
                </a:moveTo>
                <a:lnTo>
                  <a:pt x="120" y="232"/>
                </a:lnTo>
                <a:lnTo>
                  <a:pt x="110" y="222"/>
                </a:lnTo>
                <a:lnTo>
                  <a:pt x="102" y="212"/>
                </a:lnTo>
                <a:lnTo>
                  <a:pt x="94" y="202"/>
                </a:lnTo>
                <a:lnTo>
                  <a:pt x="86" y="190"/>
                </a:lnTo>
                <a:lnTo>
                  <a:pt x="86" y="190"/>
                </a:lnTo>
                <a:lnTo>
                  <a:pt x="104" y="186"/>
                </a:lnTo>
                <a:lnTo>
                  <a:pt x="120" y="184"/>
                </a:lnTo>
                <a:lnTo>
                  <a:pt x="120" y="232"/>
                </a:lnTo>
                <a:lnTo>
                  <a:pt x="120" y="232"/>
                </a:lnTo>
                <a:close/>
                <a:moveTo>
                  <a:pt x="128" y="16"/>
                </a:moveTo>
                <a:lnTo>
                  <a:pt x="128" y="16"/>
                </a:lnTo>
                <a:lnTo>
                  <a:pt x="140" y="26"/>
                </a:lnTo>
                <a:lnTo>
                  <a:pt x="148" y="38"/>
                </a:lnTo>
                <a:lnTo>
                  <a:pt x="158" y="52"/>
                </a:lnTo>
                <a:lnTo>
                  <a:pt x="164" y="66"/>
                </a:lnTo>
                <a:lnTo>
                  <a:pt x="164" y="66"/>
                </a:lnTo>
                <a:lnTo>
                  <a:pt x="146" y="70"/>
                </a:lnTo>
                <a:lnTo>
                  <a:pt x="128" y="72"/>
                </a:lnTo>
                <a:lnTo>
                  <a:pt x="128" y="16"/>
                </a:lnTo>
                <a:lnTo>
                  <a:pt x="128" y="16"/>
                </a:lnTo>
                <a:lnTo>
                  <a:pt x="128" y="16"/>
                </a:lnTo>
                <a:close/>
                <a:moveTo>
                  <a:pt x="142" y="18"/>
                </a:moveTo>
                <a:lnTo>
                  <a:pt x="142" y="18"/>
                </a:lnTo>
                <a:lnTo>
                  <a:pt x="158" y="22"/>
                </a:lnTo>
                <a:lnTo>
                  <a:pt x="172" y="28"/>
                </a:lnTo>
                <a:lnTo>
                  <a:pt x="186" y="36"/>
                </a:lnTo>
                <a:lnTo>
                  <a:pt x="200" y="46"/>
                </a:lnTo>
                <a:lnTo>
                  <a:pt x="200" y="46"/>
                </a:lnTo>
                <a:lnTo>
                  <a:pt x="186" y="56"/>
                </a:lnTo>
                <a:lnTo>
                  <a:pt x="172" y="62"/>
                </a:lnTo>
                <a:lnTo>
                  <a:pt x="172" y="62"/>
                </a:lnTo>
                <a:lnTo>
                  <a:pt x="166" y="50"/>
                </a:lnTo>
                <a:lnTo>
                  <a:pt x="158" y="38"/>
                </a:lnTo>
                <a:lnTo>
                  <a:pt x="150" y="28"/>
                </a:lnTo>
                <a:lnTo>
                  <a:pt x="142" y="18"/>
                </a:lnTo>
                <a:close/>
                <a:moveTo>
                  <a:pt x="120" y="16"/>
                </a:moveTo>
                <a:lnTo>
                  <a:pt x="120" y="72"/>
                </a:lnTo>
                <a:lnTo>
                  <a:pt x="120" y="72"/>
                </a:lnTo>
                <a:lnTo>
                  <a:pt x="102" y="70"/>
                </a:lnTo>
                <a:lnTo>
                  <a:pt x="84" y="66"/>
                </a:lnTo>
                <a:lnTo>
                  <a:pt x="84" y="66"/>
                </a:lnTo>
                <a:lnTo>
                  <a:pt x="90" y="52"/>
                </a:lnTo>
                <a:lnTo>
                  <a:pt x="100" y="38"/>
                </a:lnTo>
                <a:lnTo>
                  <a:pt x="108" y="26"/>
                </a:lnTo>
                <a:lnTo>
                  <a:pt x="120" y="16"/>
                </a:lnTo>
                <a:lnTo>
                  <a:pt x="120" y="16"/>
                </a:lnTo>
                <a:lnTo>
                  <a:pt x="120" y="16"/>
                </a:lnTo>
                <a:close/>
                <a:moveTo>
                  <a:pt x="76" y="62"/>
                </a:moveTo>
                <a:lnTo>
                  <a:pt x="76" y="62"/>
                </a:lnTo>
                <a:lnTo>
                  <a:pt x="62" y="56"/>
                </a:lnTo>
                <a:lnTo>
                  <a:pt x="48" y="46"/>
                </a:lnTo>
                <a:lnTo>
                  <a:pt x="48" y="46"/>
                </a:lnTo>
                <a:lnTo>
                  <a:pt x="62" y="36"/>
                </a:lnTo>
                <a:lnTo>
                  <a:pt x="76" y="28"/>
                </a:lnTo>
                <a:lnTo>
                  <a:pt x="90" y="22"/>
                </a:lnTo>
                <a:lnTo>
                  <a:pt x="106" y="18"/>
                </a:lnTo>
                <a:lnTo>
                  <a:pt x="106" y="18"/>
                </a:lnTo>
                <a:lnTo>
                  <a:pt x="98" y="28"/>
                </a:lnTo>
                <a:lnTo>
                  <a:pt x="90" y="38"/>
                </a:lnTo>
                <a:lnTo>
                  <a:pt x="82" y="50"/>
                </a:lnTo>
                <a:lnTo>
                  <a:pt x="76" y="62"/>
                </a:lnTo>
                <a:close/>
                <a:moveTo>
                  <a:pt x="80" y="72"/>
                </a:moveTo>
                <a:lnTo>
                  <a:pt x="80" y="72"/>
                </a:lnTo>
                <a:lnTo>
                  <a:pt x="100" y="78"/>
                </a:lnTo>
                <a:lnTo>
                  <a:pt x="120" y="80"/>
                </a:lnTo>
                <a:lnTo>
                  <a:pt x="120" y="120"/>
                </a:lnTo>
                <a:lnTo>
                  <a:pt x="72" y="120"/>
                </a:lnTo>
                <a:lnTo>
                  <a:pt x="72" y="120"/>
                </a:lnTo>
                <a:lnTo>
                  <a:pt x="74" y="96"/>
                </a:lnTo>
                <a:lnTo>
                  <a:pt x="80" y="72"/>
                </a:lnTo>
                <a:close/>
                <a:moveTo>
                  <a:pt x="120" y="128"/>
                </a:moveTo>
                <a:lnTo>
                  <a:pt x="120" y="176"/>
                </a:lnTo>
                <a:lnTo>
                  <a:pt x="120" y="176"/>
                </a:lnTo>
                <a:lnTo>
                  <a:pt x="102" y="178"/>
                </a:lnTo>
                <a:lnTo>
                  <a:pt x="84" y="182"/>
                </a:lnTo>
                <a:lnTo>
                  <a:pt x="84" y="182"/>
                </a:lnTo>
                <a:lnTo>
                  <a:pt x="80" y="170"/>
                </a:lnTo>
                <a:lnTo>
                  <a:pt x="76" y="156"/>
                </a:lnTo>
                <a:lnTo>
                  <a:pt x="74" y="142"/>
                </a:lnTo>
                <a:lnTo>
                  <a:pt x="72" y="128"/>
                </a:lnTo>
                <a:lnTo>
                  <a:pt x="120" y="128"/>
                </a:lnTo>
                <a:close/>
                <a:moveTo>
                  <a:pt x="106" y="230"/>
                </a:moveTo>
                <a:lnTo>
                  <a:pt x="106" y="230"/>
                </a:lnTo>
                <a:lnTo>
                  <a:pt x="92" y="226"/>
                </a:lnTo>
                <a:lnTo>
                  <a:pt x="78" y="222"/>
                </a:lnTo>
                <a:lnTo>
                  <a:pt x="66" y="214"/>
                </a:lnTo>
                <a:lnTo>
                  <a:pt x="54" y="206"/>
                </a:lnTo>
                <a:lnTo>
                  <a:pt x="54" y="206"/>
                </a:lnTo>
                <a:lnTo>
                  <a:pt x="66" y="198"/>
                </a:lnTo>
                <a:lnTo>
                  <a:pt x="80" y="192"/>
                </a:lnTo>
                <a:lnTo>
                  <a:pt x="80" y="192"/>
                </a:lnTo>
                <a:lnTo>
                  <a:pt x="92" y="212"/>
                </a:lnTo>
                <a:lnTo>
                  <a:pt x="106" y="230"/>
                </a:lnTo>
                <a:close/>
                <a:moveTo>
                  <a:pt x="128" y="232"/>
                </a:moveTo>
                <a:lnTo>
                  <a:pt x="128" y="184"/>
                </a:lnTo>
                <a:lnTo>
                  <a:pt x="128" y="184"/>
                </a:lnTo>
                <a:lnTo>
                  <a:pt x="144" y="186"/>
                </a:lnTo>
                <a:lnTo>
                  <a:pt x="162" y="190"/>
                </a:lnTo>
                <a:lnTo>
                  <a:pt x="162" y="190"/>
                </a:lnTo>
                <a:lnTo>
                  <a:pt x="154" y="202"/>
                </a:lnTo>
                <a:lnTo>
                  <a:pt x="146" y="212"/>
                </a:lnTo>
                <a:lnTo>
                  <a:pt x="138" y="222"/>
                </a:lnTo>
                <a:lnTo>
                  <a:pt x="128" y="232"/>
                </a:lnTo>
                <a:lnTo>
                  <a:pt x="128" y="232"/>
                </a:lnTo>
                <a:close/>
                <a:moveTo>
                  <a:pt x="168" y="192"/>
                </a:moveTo>
                <a:lnTo>
                  <a:pt x="168" y="192"/>
                </a:lnTo>
                <a:lnTo>
                  <a:pt x="182" y="198"/>
                </a:lnTo>
                <a:lnTo>
                  <a:pt x="194" y="206"/>
                </a:lnTo>
                <a:lnTo>
                  <a:pt x="194" y="206"/>
                </a:lnTo>
                <a:lnTo>
                  <a:pt x="182" y="214"/>
                </a:lnTo>
                <a:lnTo>
                  <a:pt x="170" y="222"/>
                </a:lnTo>
                <a:lnTo>
                  <a:pt x="156" y="226"/>
                </a:lnTo>
                <a:lnTo>
                  <a:pt x="142" y="230"/>
                </a:lnTo>
                <a:lnTo>
                  <a:pt x="142" y="230"/>
                </a:lnTo>
                <a:lnTo>
                  <a:pt x="156" y="212"/>
                </a:lnTo>
                <a:lnTo>
                  <a:pt x="168" y="192"/>
                </a:lnTo>
                <a:close/>
                <a:moveTo>
                  <a:pt x="164" y="182"/>
                </a:moveTo>
                <a:lnTo>
                  <a:pt x="164" y="182"/>
                </a:lnTo>
                <a:lnTo>
                  <a:pt x="146" y="178"/>
                </a:lnTo>
                <a:lnTo>
                  <a:pt x="128" y="176"/>
                </a:lnTo>
                <a:lnTo>
                  <a:pt x="128" y="128"/>
                </a:lnTo>
                <a:lnTo>
                  <a:pt x="176" y="128"/>
                </a:lnTo>
                <a:lnTo>
                  <a:pt x="176" y="128"/>
                </a:lnTo>
                <a:lnTo>
                  <a:pt x="174" y="142"/>
                </a:lnTo>
                <a:lnTo>
                  <a:pt x="172" y="156"/>
                </a:lnTo>
                <a:lnTo>
                  <a:pt x="168" y="170"/>
                </a:lnTo>
                <a:lnTo>
                  <a:pt x="164" y="182"/>
                </a:lnTo>
                <a:close/>
                <a:moveTo>
                  <a:pt x="128" y="120"/>
                </a:moveTo>
                <a:lnTo>
                  <a:pt x="128" y="80"/>
                </a:lnTo>
                <a:lnTo>
                  <a:pt x="128" y="80"/>
                </a:lnTo>
                <a:lnTo>
                  <a:pt x="148" y="78"/>
                </a:lnTo>
                <a:lnTo>
                  <a:pt x="168" y="72"/>
                </a:lnTo>
                <a:lnTo>
                  <a:pt x="168" y="72"/>
                </a:lnTo>
                <a:lnTo>
                  <a:pt x="174" y="96"/>
                </a:lnTo>
                <a:lnTo>
                  <a:pt x="176" y="120"/>
                </a:lnTo>
                <a:lnTo>
                  <a:pt x="128" y="120"/>
                </a:lnTo>
                <a:close/>
                <a:moveTo>
                  <a:pt x="44" y="52"/>
                </a:moveTo>
                <a:lnTo>
                  <a:pt x="44" y="52"/>
                </a:lnTo>
                <a:lnTo>
                  <a:pt x="58" y="62"/>
                </a:lnTo>
                <a:lnTo>
                  <a:pt x="74" y="70"/>
                </a:lnTo>
                <a:lnTo>
                  <a:pt x="74" y="70"/>
                </a:lnTo>
                <a:lnTo>
                  <a:pt x="66" y="94"/>
                </a:lnTo>
                <a:lnTo>
                  <a:pt x="64" y="120"/>
                </a:lnTo>
                <a:lnTo>
                  <a:pt x="16" y="120"/>
                </a:lnTo>
                <a:lnTo>
                  <a:pt x="16" y="120"/>
                </a:lnTo>
                <a:lnTo>
                  <a:pt x="18" y="102"/>
                </a:lnTo>
                <a:lnTo>
                  <a:pt x="24" y="84"/>
                </a:lnTo>
                <a:lnTo>
                  <a:pt x="32" y="66"/>
                </a:lnTo>
                <a:lnTo>
                  <a:pt x="44" y="52"/>
                </a:lnTo>
                <a:close/>
                <a:moveTo>
                  <a:pt x="16" y="128"/>
                </a:moveTo>
                <a:lnTo>
                  <a:pt x="64" y="128"/>
                </a:lnTo>
                <a:lnTo>
                  <a:pt x="64" y="128"/>
                </a:lnTo>
                <a:lnTo>
                  <a:pt x="66" y="144"/>
                </a:lnTo>
                <a:lnTo>
                  <a:pt x="68" y="158"/>
                </a:lnTo>
                <a:lnTo>
                  <a:pt x="72" y="172"/>
                </a:lnTo>
                <a:lnTo>
                  <a:pt x="76" y="186"/>
                </a:lnTo>
                <a:lnTo>
                  <a:pt x="76" y="186"/>
                </a:lnTo>
                <a:lnTo>
                  <a:pt x="62" y="192"/>
                </a:lnTo>
                <a:lnTo>
                  <a:pt x="48" y="200"/>
                </a:lnTo>
                <a:lnTo>
                  <a:pt x="48" y="200"/>
                </a:lnTo>
                <a:lnTo>
                  <a:pt x="36" y="186"/>
                </a:lnTo>
                <a:lnTo>
                  <a:pt x="26" y="168"/>
                </a:lnTo>
                <a:lnTo>
                  <a:pt x="18" y="148"/>
                </a:lnTo>
                <a:lnTo>
                  <a:pt x="16" y="128"/>
                </a:lnTo>
                <a:close/>
                <a:moveTo>
                  <a:pt x="200" y="200"/>
                </a:moveTo>
                <a:lnTo>
                  <a:pt x="200" y="200"/>
                </a:lnTo>
                <a:lnTo>
                  <a:pt x="186" y="192"/>
                </a:lnTo>
                <a:lnTo>
                  <a:pt x="172" y="186"/>
                </a:lnTo>
                <a:lnTo>
                  <a:pt x="172" y="186"/>
                </a:lnTo>
                <a:lnTo>
                  <a:pt x="176" y="172"/>
                </a:lnTo>
                <a:lnTo>
                  <a:pt x="180" y="158"/>
                </a:lnTo>
                <a:lnTo>
                  <a:pt x="182" y="144"/>
                </a:lnTo>
                <a:lnTo>
                  <a:pt x="184" y="128"/>
                </a:lnTo>
                <a:lnTo>
                  <a:pt x="232" y="128"/>
                </a:lnTo>
                <a:lnTo>
                  <a:pt x="232" y="128"/>
                </a:lnTo>
                <a:lnTo>
                  <a:pt x="230" y="148"/>
                </a:lnTo>
                <a:lnTo>
                  <a:pt x="222" y="168"/>
                </a:lnTo>
                <a:lnTo>
                  <a:pt x="212" y="186"/>
                </a:lnTo>
                <a:lnTo>
                  <a:pt x="200" y="200"/>
                </a:lnTo>
                <a:close/>
              </a:path>
            </a:pathLst>
          </a:custGeom>
          <a:solidFill>
            <a:schemeClr val="bg1"/>
          </a:solidFill>
          <a:ln w="9525">
            <a:noFill/>
            <a:round/>
          </a:ln>
        </p:spPr>
        <p:txBody>
          <a:bodyPr anchor="t" anchorCtr="0" bIns="60952" compatLnSpc="1" lIns="121903" numCol="1" rIns="121903" tIns="60952" vert="horz" wrap="square"/>
          <a:lstStyle/>
          <a:p>
            <a:endParaRPr lang="ar-SA" sz="2135">
              <a:solidFill>
                <a:schemeClr val="bg1">
                  <a:lumMod val="50000"/>
                </a:schemeClr>
              </a:solidFill>
              <a:cs typeface="+mn-ea"/>
              <a:sym typeface="+mn-lt"/>
            </a:endParaRPr>
          </a:p>
        </p:txBody>
      </p:sp>
      <p:grpSp>
        <p:nvGrpSpPr>
          <p:cNvPr id="22" name="Group 250">
            <a:extLst>
              <a:ext uri="{FF2B5EF4-FFF2-40B4-BE49-F238E27FC236}">
                <a16:creationId xmlns:a16="http://schemas.microsoft.com/office/drawing/2014/main" id="{D19455AB-DA04-4DBE-A4E7-77D658A5A440}"/>
              </a:ext>
            </a:extLst>
          </p:cNvPr>
          <p:cNvGrpSpPr/>
          <p:nvPr/>
        </p:nvGrpSpPr>
        <p:grpSpPr>
          <a:xfrm>
            <a:off x="7522240" y="3498764"/>
            <a:ext cx="312699" cy="254067"/>
            <a:chOff x="5588000" y="3625850"/>
            <a:chExt cx="406400" cy="330200"/>
          </a:xfrm>
          <a:solidFill>
            <a:schemeClr val="bg1"/>
          </a:solidFill>
        </p:grpSpPr>
        <p:sp>
          <p:nvSpPr>
            <p:cNvPr id="23" name="Freeform 23">
              <a:extLst>
                <a:ext uri="{FF2B5EF4-FFF2-40B4-BE49-F238E27FC236}">
                  <a16:creationId xmlns:a16="http://schemas.microsoft.com/office/drawing/2014/main" id="{FFAFC9CE-7033-4E13-A7F9-A4CC9FD2C922}"/>
                </a:ext>
              </a:extLst>
            </p:cNvPr>
            <p:cNvSpPr>
              <a:spLocks noEditPoints="1"/>
            </p:cNvSpPr>
            <p:nvPr/>
          </p:nvSpPr>
          <p:spPr bwMode="auto">
            <a:xfrm>
              <a:off x="5867400" y="3727450"/>
              <a:ext cx="76200" cy="101600"/>
            </a:xfrm>
            <a:custGeom>
              <a:cxnLst>
                <a:cxn ang="0">
                  <a:pos x="22" y="4"/>
                </a:cxn>
                <a:cxn ang="0">
                  <a:pos x="22" y="4"/>
                </a:cxn>
                <a:cxn ang="0">
                  <a:pos x="20" y="0"/>
                </a:cxn>
                <a:cxn ang="0">
                  <a:pos x="16" y="0"/>
                </a:cxn>
                <a:cxn ang="0">
                  <a:pos x="8" y="0"/>
                </a:cxn>
                <a:cxn ang="0">
                  <a:pos x="8" y="0"/>
                </a:cxn>
                <a:cxn ang="0">
                  <a:pos x="4" y="0"/>
                </a:cxn>
                <a:cxn ang="0">
                  <a:pos x="2" y="2"/>
                </a:cxn>
                <a:cxn ang="0">
                  <a:pos x="0" y="4"/>
                </a:cxn>
                <a:cxn ang="0">
                  <a:pos x="0" y="8"/>
                </a:cxn>
                <a:cxn ang="0">
                  <a:pos x="0" y="56"/>
                </a:cxn>
                <a:cxn ang="0">
                  <a:pos x="0" y="56"/>
                </a:cxn>
                <a:cxn ang="0">
                  <a:pos x="0" y="60"/>
                </a:cxn>
                <a:cxn ang="0">
                  <a:pos x="2" y="62"/>
                </a:cxn>
                <a:cxn ang="0">
                  <a:pos x="4" y="64"/>
                </a:cxn>
                <a:cxn ang="0">
                  <a:pos x="8" y="64"/>
                </a:cxn>
                <a:cxn ang="0">
                  <a:pos x="40" y="64"/>
                </a:cxn>
                <a:cxn ang="0">
                  <a:pos x="40" y="64"/>
                </a:cxn>
                <a:cxn ang="0">
                  <a:pos x="44" y="64"/>
                </a:cxn>
                <a:cxn ang="0">
                  <a:pos x="46" y="62"/>
                </a:cxn>
                <a:cxn ang="0">
                  <a:pos x="48" y="60"/>
                </a:cxn>
                <a:cxn ang="0">
                  <a:pos x="48" y="56"/>
                </a:cxn>
                <a:cxn ang="0">
                  <a:pos x="48" y="44"/>
                </a:cxn>
                <a:cxn ang="0">
                  <a:pos x="48" y="44"/>
                </a:cxn>
                <a:cxn ang="0">
                  <a:pos x="46" y="40"/>
                </a:cxn>
                <a:cxn ang="0">
                  <a:pos x="22" y="4"/>
                </a:cxn>
                <a:cxn ang="0">
                  <a:pos x="40" y="56"/>
                </a:cxn>
                <a:cxn ang="0">
                  <a:pos x="8" y="56"/>
                </a:cxn>
                <a:cxn ang="0">
                  <a:pos x="8" y="8"/>
                </a:cxn>
                <a:cxn ang="0">
                  <a:pos x="16" y="8"/>
                </a:cxn>
                <a:cxn ang="0">
                  <a:pos x="40" y="44"/>
                </a:cxn>
                <a:cxn ang="0">
                  <a:pos x="40" y="56"/>
                </a:cxn>
              </a:cxnLst>
              <a:rect b="b" l="0" r="r" t="0"/>
              <a:pathLst>
                <a:path h="64" w="48">
                  <a:moveTo>
                    <a:pt x="22" y="4"/>
                  </a:moveTo>
                  <a:lnTo>
                    <a:pt x="22" y="4"/>
                  </a:lnTo>
                  <a:lnTo>
                    <a:pt x="20" y="0"/>
                  </a:lnTo>
                  <a:lnTo>
                    <a:pt x="16" y="0"/>
                  </a:lnTo>
                  <a:lnTo>
                    <a:pt x="8" y="0"/>
                  </a:lnTo>
                  <a:lnTo>
                    <a:pt x="8" y="0"/>
                  </a:lnTo>
                  <a:lnTo>
                    <a:pt x="4" y="0"/>
                  </a:lnTo>
                  <a:lnTo>
                    <a:pt x="2" y="2"/>
                  </a:lnTo>
                  <a:lnTo>
                    <a:pt x="0" y="4"/>
                  </a:lnTo>
                  <a:lnTo>
                    <a:pt x="0" y="8"/>
                  </a:lnTo>
                  <a:lnTo>
                    <a:pt x="0" y="56"/>
                  </a:lnTo>
                  <a:lnTo>
                    <a:pt x="0" y="56"/>
                  </a:lnTo>
                  <a:lnTo>
                    <a:pt x="0" y="60"/>
                  </a:lnTo>
                  <a:lnTo>
                    <a:pt x="2" y="62"/>
                  </a:lnTo>
                  <a:lnTo>
                    <a:pt x="4" y="64"/>
                  </a:lnTo>
                  <a:lnTo>
                    <a:pt x="8" y="64"/>
                  </a:lnTo>
                  <a:lnTo>
                    <a:pt x="40" y="64"/>
                  </a:lnTo>
                  <a:lnTo>
                    <a:pt x="40" y="64"/>
                  </a:lnTo>
                  <a:lnTo>
                    <a:pt x="44" y="64"/>
                  </a:lnTo>
                  <a:lnTo>
                    <a:pt x="46" y="62"/>
                  </a:lnTo>
                  <a:lnTo>
                    <a:pt x="48" y="60"/>
                  </a:lnTo>
                  <a:lnTo>
                    <a:pt x="48" y="56"/>
                  </a:lnTo>
                  <a:lnTo>
                    <a:pt x="48" y="44"/>
                  </a:lnTo>
                  <a:lnTo>
                    <a:pt x="48" y="44"/>
                  </a:lnTo>
                  <a:lnTo>
                    <a:pt x="46" y="40"/>
                  </a:lnTo>
                  <a:lnTo>
                    <a:pt x="22" y="4"/>
                  </a:lnTo>
                  <a:close/>
                  <a:moveTo>
                    <a:pt x="40" y="56"/>
                  </a:moveTo>
                  <a:lnTo>
                    <a:pt x="8" y="56"/>
                  </a:lnTo>
                  <a:lnTo>
                    <a:pt x="8" y="8"/>
                  </a:lnTo>
                  <a:lnTo>
                    <a:pt x="16" y="8"/>
                  </a:lnTo>
                  <a:lnTo>
                    <a:pt x="40" y="44"/>
                  </a:lnTo>
                  <a:lnTo>
                    <a:pt x="40" y="56"/>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24" name="Freeform 24">
              <a:extLst>
                <a:ext uri="{FF2B5EF4-FFF2-40B4-BE49-F238E27FC236}">
                  <a16:creationId xmlns:a16="http://schemas.microsoft.com/office/drawing/2014/main" id="{5785D59B-5DF5-4558-BE13-3ABBA2A13692}"/>
                </a:ext>
              </a:extLst>
            </p:cNvPr>
            <p:cNvSpPr>
              <a:spLocks noEditPoints="1"/>
            </p:cNvSpPr>
            <p:nvPr/>
          </p:nvSpPr>
          <p:spPr bwMode="auto">
            <a:xfrm>
              <a:off x="5588000" y="3625850"/>
              <a:ext cx="406400" cy="330200"/>
            </a:xfrm>
            <a:custGeom>
              <a:cxnLst>
                <a:cxn ang="0">
                  <a:pos x="220" y="50"/>
                </a:cxn>
                <a:cxn ang="0">
                  <a:pos x="206" y="40"/>
                </a:cxn>
                <a:cxn ang="0">
                  <a:pos x="168" y="24"/>
                </a:cxn>
                <a:cxn ang="0">
                  <a:pos x="160" y="8"/>
                </a:cxn>
                <a:cxn ang="0">
                  <a:pos x="24" y="0"/>
                </a:cxn>
                <a:cxn ang="0">
                  <a:pos x="8" y="8"/>
                </a:cxn>
                <a:cxn ang="0">
                  <a:pos x="0" y="112"/>
                </a:cxn>
                <a:cxn ang="0">
                  <a:pos x="8" y="128"/>
                </a:cxn>
                <a:cxn ang="0">
                  <a:pos x="24" y="136"/>
                </a:cxn>
                <a:cxn ang="0">
                  <a:pos x="26" y="170"/>
                </a:cxn>
                <a:cxn ang="0">
                  <a:pos x="48" y="184"/>
                </a:cxn>
                <a:cxn ang="0">
                  <a:pos x="62" y="194"/>
                </a:cxn>
                <a:cxn ang="0">
                  <a:pos x="88" y="208"/>
                </a:cxn>
                <a:cxn ang="0">
                  <a:pos x="108" y="202"/>
                </a:cxn>
                <a:cxn ang="0">
                  <a:pos x="162" y="184"/>
                </a:cxn>
                <a:cxn ang="0">
                  <a:pos x="172" y="202"/>
                </a:cxn>
                <a:cxn ang="0">
                  <a:pos x="192" y="208"/>
                </a:cxn>
                <a:cxn ang="0">
                  <a:pos x="218" y="194"/>
                </a:cxn>
                <a:cxn ang="0">
                  <a:pos x="232" y="184"/>
                </a:cxn>
                <a:cxn ang="0">
                  <a:pos x="254" y="170"/>
                </a:cxn>
                <a:cxn ang="0">
                  <a:pos x="256" y="112"/>
                </a:cxn>
                <a:cxn ang="0">
                  <a:pos x="24" y="120"/>
                </a:cxn>
                <a:cxn ang="0">
                  <a:pos x="18" y="118"/>
                </a:cxn>
                <a:cxn ang="0">
                  <a:pos x="16" y="24"/>
                </a:cxn>
                <a:cxn ang="0">
                  <a:pos x="18" y="18"/>
                </a:cxn>
                <a:cxn ang="0">
                  <a:pos x="144" y="16"/>
                </a:cxn>
                <a:cxn ang="0">
                  <a:pos x="150" y="18"/>
                </a:cxn>
                <a:cxn ang="0">
                  <a:pos x="152" y="40"/>
                </a:cxn>
                <a:cxn ang="0">
                  <a:pos x="152" y="112"/>
                </a:cxn>
                <a:cxn ang="0">
                  <a:pos x="148" y="120"/>
                </a:cxn>
                <a:cxn ang="0">
                  <a:pos x="88" y="192"/>
                </a:cxn>
                <a:cxn ang="0">
                  <a:pos x="76" y="188"/>
                </a:cxn>
                <a:cxn ang="0">
                  <a:pos x="72" y="176"/>
                </a:cxn>
                <a:cxn ang="0">
                  <a:pos x="82" y="162"/>
                </a:cxn>
                <a:cxn ang="0">
                  <a:pos x="94" y="162"/>
                </a:cxn>
                <a:cxn ang="0">
                  <a:pos x="104" y="176"/>
                </a:cxn>
                <a:cxn ang="0">
                  <a:pos x="100" y="188"/>
                </a:cxn>
                <a:cxn ang="0">
                  <a:pos x="192" y="192"/>
                </a:cxn>
                <a:cxn ang="0">
                  <a:pos x="180" y="188"/>
                </a:cxn>
                <a:cxn ang="0">
                  <a:pos x="176" y="176"/>
                </a:cxn>
                <a:cxn ang="0">
                  <a:pos x="186" y="162"/>
                </a:cxn>
                <a:cxn ang="0">
                  <a:pos x="198" y="162"/>
                </a:cxn>
                <a:cxn ang="0">
                  <a:pos x="208" y="176"/>
                </a:cxn>
                <a:cxn ang="0">
                  <a:pos x="204" y="188"/>
                </a:cxn>
                <a:cxn ang="0">
                  <a:pos x="240" y="160"/>
                </a:cxn>
                <a:cxn ang="0">
                  <a:pos x="238" y="166"/>
                </a:cxn>
                <a:cxn ang="0">
                  <a:pos x="222" y="168"/>
                </a:cxn>
                <a:cxn ang="0">
                  <a:pos x="212" y="150"/>
                </a:cxn>
                <a:cxn ang="0">
                  <a:pos x="192" y="144"/>
                </a:cxn>
                <a:cxn ang="0">
                  <a:pos x="166" y="158"/>
                </a:cxn>
                <a:cxn ang="0">
                  <a:pos x="118" y="168"/>
                </a:cxn>
                <a:cxn ang="0">
                  <a:pos x="98" y="146"/>
                </a:cxn>
                <a:cxn ang="0">
                  <a:pos x="78" y="146"/>
                </a:cxn>
                <a:cxn ang="0">
                  <a:pos x="58" y="168"/>
                </a:cxn>
                <a:cxn ang="0">
                  <a:pos x="44" y="168"/>
                </a:cxn>
                <a:cxn ang="0">
                  <a:pos x="40" y="160"/>
                </a:cxn>
                <a:cxn ang="0">
                  <a:pos x="144" y="136"/>
                </a:cxn>
                <a:cxn ang="0">
                  <a:pos x="166" y="122"/>
                </a:cxn>
                <a:cxn ang="0">
                  <a:pos x="200" y="56"/>
                </a:cxn>
                <a:cxn ang="0">
                  <a:pos x="206" y="60"/>
                </a:cxn>
                <a:cxn ang="0">
                  <a:pos x="240" y="112"/>
                </a:cxn>
              </a:cxnLst>
              <a:rect b="b" l="0" r="r" t="0"/>
              <a:pathLst>
                <a:path h="208" w="256">
                  <a:moveTo>
                    <a:pt x="252" y="98"/>
                  </a:moveTo>
                  <a:lnTo>
                    <a:pt x="220" y="50"/>
                  </a:lnTo>
                  <a:lnTo>
                    <a:pt x="220" y="50"/>
                  </a:lnTo>
                  <a:lnTo>
                    <a:pt x="216" y="46"/>
                  </a:lnTo>
                  <a:lnTo>
                    <a:pt x="212" y="42"/>
                  </a:lnTo>
                  <a:lnTo>
                    <a:pt x="206" y="40"/>
                  </a:lnTo>
                  <a:lnTo>
                    <a:pt x="200" y="40"/>
                  </a:lnTo>
                  <a:lnTo>
                    <a:pt x="168" y="40"/>
                  </a:lnTo>
                  <a:lnTo>
                    <a:pt x="168" y="24"/>
                  </a:lnTo>
                  <a:lnTo>
                    <a:pt x="168" y="24"/>
                  </a:lnTo>
                  <a:lnTo>
                    <a:pt x="166" y="14"/>
                  </a:lnTo>
                  <a:lnTo>
                    <a:pt x="160" y="8"/>
                  </a:lnTo>
                  <a:lnTo>
                    <a:pt x="154" y="2"/>
                  </a:lnTo>
                  <a:lnTo>
                    <a:pt x="144" y="0"/>
                  </a:lnTo>
                  <a:lnTo>
                    <a:pt x="24" y="0"/>
                  </a:lnTo>
                  <a:lnTo>
                    <a:pt x="24" y="0"/>
                  </a:lnTo>
                  <a:lnTo>
                    <a:pt x="14" y="2"/>
                  </a:lnTo>
                  <a:lnTo>
                    <a:pt x="8" y="8"/>
                  </a:lnTo>
                  <a:lnTo>
                    <a:pt x="2" y="14"/>
                  </a:lnTo>
                  <a:lnTo>
                    <a:pt x="0" y="24"/>
                  </a:lnTo>
                  <a:lnTo>
                    <a:pt x="0" y="112"/>
                  </a:lnTo>
                  <a:lnTo>
                    <a:pt x="0" y="112"/>
                  </a:lnTo>
                  <a:lnTo>
                    <a:pt x="2" y="122"/>
                  </a:lnTo>
                  <a:lnTo>
                    <a:pt x="8" y="128"/>
                  </a:lnTo>
                  <a:lnTo>
                    <a:pt x="14" y="134"/>
                  </a:lnTo>
                  <a:lnTo>
                    <a:pt x="24" y="136"/>
                  </a:lnTo>
                  <a:lnTo>
                    <a:pt x="24" y="136"/>
                  </a:lnTo>
                  <a:lnTo>
                    <a:pt x="24" y="160"/>
                  </a:lnTo>
                  <a:lnTo>
                    <a:pt x="24" y="160"/>
                  </a:lnTo>
                  <a:lnTo>
                    <a:pt x="26" y="170"/>
                  </a:lnTo>
                  <a:lnTo>
                    <a:pt x="32" y="176"/>
                  </a:lnTo>
                  <a:lnTo>
                    <a:pt x="38" y="182"/>
                  </a:lnTo>
                  <a:lnTo>
                    <a:pt x="48" y="184"/>
                  </a:lnTo>
                  <a:lnTo>
                    <a:pt x="58" y="184"/>
                  </a:lnTo>
                  <a:lnTo>
                    <a:pt x="58" y="184"/>
                  </a:lnTo>
                  <a:lnTo>
                    <a:pt x="62" y="194"/>
                  </a:lnTo>
                  <a:lnTo>
                    <a:pt x="68" y="202"/>
                  </a:lnTo>
                  <a:lnTo>
                    <a:pt x="78" y="206"/>
                  </a:lnTo>
                  <a:lnTo>
                    <a:pt x="88" y="208"/>
                  </a:lnTo>
                  <a:lnTo>
                    <a:pt x="88" y="208"/>
                  </a:lnTo>
                  <a:lnTo>
                    <a:pt x="98" y="206"/>
                  </a:lnTo>
                  <a:lnTo>
                    <a:pt x="108" y="202"/>
                  </a:lnTo>
                  <a:lnTo>
                    <a:pt x="114" y="194"/>
                  </a:lnTo>
                  <a:lnTo>
                    <a:pt x="118" y="184"/>
                  </a:lnTo>
                  <a:lnTo>
                    <a:pt x="162" y="184"/>
                  </a:lnTo>
                  <a:lnTo>
                    <a:pt x="162" y="184"/>
                  </a:lnTo>
                  <a:lnTo>
                    <a:pt x="166" y="194"/>
                  </a:lnTo>
                  <a:lnTo>
                    <a:pt x="172" y="202"/>
                  </a:lnTo>
                  <a:lnTo>
                    <a:pt x="182" y="206"/>
                  </a:lnTo>
                  <a:lnTo>
                    <a:pt x="192" y="208"/>
                  </a:lnTo>
                  <a:lnTo>
                    <a:pt x="192" y="208"/>
                  </a:lnTo>
                  <a:lnTo>
                    <a:pt x="202" y="206"/>
                  </a:lnTo>
                  <a:lnTo>
                    <a:pt x="212" y="202"/>
                  </a:lnTo>
                  <a:lnTo>
                    <a:pt x="218" y="194"/>
                  </a:lnTo>
                  <a:lnTo>
                    <a:pt x="222" y="184"/>
                  </a:lnTo>
                  <a:lnTo>
                    <a:pt x="232" y="184"/>
                  </a:lnTo>
                  <a:lnTo>
                    <a:pt x="232" y="184"/>
                  </a:lnTo>
                  <a:lnTo>
                    <a:pt x="242" y="182"/>
                  </a:lnTo>
                  <a:lnTo>
                    <a:pt x="248" y="176"/>
                  </a:lnTo>
                  <a:lnTo>
                    <a:pt x="254" y="170"/>
                  </a:lnTo>
                  <a:lnTo>
                    <a:pt x="256" y="160"/>
                  </a:lnTo>
                  <a:lnTo>
                    <a:pt x="256" y="112"/>
                  </a:lnTo>
                  <a:lnTo>
                    <a:pt x="256" y="112"/>
                  </a:lnTo>
                  <a:lnTo>
                    <a:pt x="254" y="106"/>
                  </a:lnTo>
                  <a:lnTo>
                    <a:pt x="252" y="98"/>
                  </a:lnTo>
                  <a:close/>
                  <a:moveTo>
                    <a:pt x="24" y="120"/>
                  </a:moveTo>
                  <a:lnTo>
                    <a:pt x="24" y="120"/>
                  </a:lnTo>
                  <a:lnTo>
                    <a:pt x="20" y="120"/>
                  </a:lnTo>
                  <a:lnTo>
                    <a:pt x="18" y="118"/>
                  </a:lnTo>
                  <a:lnTo>
                    <a:pt x="16" y="116"/>
                  </a:lnTo>
                  <a:lnTo>
                    <a:pt x="16" y="112"/>
                  </a:lnTo>
                  <a:lnTo>
                    <a:pt x="16" y="24"/>
                  </a:lnTo>
                  <a:lnTo>
                    <a:pt x="16" y="24"/>
                  </a:lnTo>
                  <a:lnTo>
                    <a:pt x="16" y="20"/>
                  </a:lnTo>
                  <a:lnTo>
                    <a:pt x="18" y="18"/>
                  </a:lnTo>
                  <a:lnTo>
                    <a:pt x="20" y="16"/>
                  </a:lnTo>
                  <a:lnTo>
                    <a:pt x="24" y="16"/>
                  </a:lnTo>
                  <a:lnTo>
                    <a:pt x="144" y="16"/>
                  </a:lnTo>
                  <a:lnTo>
                    <a:pt x="144" y="16"/>
                  </a:lnTo>
                  <a:lnTo>
                    <a:pt x="148" y="16"/>
                  </a:lnTo>
                  <a:lnTo>
                    <a:pt x="150" y="18"/>
                  </a:lnTo>
                  <a:lnTo>
                    <a:pt x="152" y="20"/>
                  </a:lnTo>
                  <a:lnTo>
                    <a:pt x="152" y="24"/>
                  </a:lnTo>
                  <a:lnTo>
                    <a:pt x="152" y="40"/>
                  </a:lnTo>
                  <a:lnTo>
                    <a:pt x="152" y="56"/>
                  </a:lnTo>
                  <a:lnTo>
                    <a:pt x="152" y="112"/>
                  </a:lnTo>
                  <a:lnTo>
                    <a:pt x="152" y="112"/>
                  </a:lnTo>
                  <a:lnTo>
                    <a:pt x="152" y="116"/>
                  </a:lnTo>
                  <a:lnTo>
                    <a:pt x="150" y="118"/>
                  </a:lnTo>
                  <a:lnTo>
                    <a:pt x="148" y="120"/>
                  </a:lnTo>
                  <a:lnTo>
                    <a:pt x="144" y="120"/>
                  </a:lnTo>
                  <a:lnTo>
                    <a:pt x="24" y="120"/>
                  </a:lnTo>
                  <a:close/>
                  <a:moveTo>
                    <a:pt x="88" y="192"/>
                  </a:moveTo>
                  <a:lnTo>
                    <a:pt x="88" y="192"/>
                  </a:lnTo>
                  <a:lnTo>
                    <a:pt x="82" y="190"/>
                  </a:lnTo>
                  <a:lnTo>
                    <a:pt x="76" y="188"/>
                  </a:lnTo>
                  <a:lnTo>
                    <a:pt x="74" y="182"/>
                  </a:lnTo>
                  <a:lnTo>
                    <a:pt x="72" y="176"/>
                  </a:lnTo>
                  <a:lnTo>
                    <a:pt x="72" y="176"/>
                  </a:lnTo>
                  <a:lnTo>
                    <a:pt x="74" y="170"/>
                  </a:lnTo>
                  <a:lnTo>
                    <a:pt x="76" y="164"/>
                  </a:lnTo>
                  <a:lnTo>
                    <a:pt x="82" y="162"/>
                  </a:lnTo>
                  <a:lnTo>
                    <a:pt x="88" y="160"/>
                  </a:lnTo>
                  <a:lnTo>
                    <a:pt x="88" y="160"/>
                  </a:lnTo>
                  <a:lnTo>
                    <a:pt x="94" y="162"/>
                  </a:lnTo>
                  <a:lnTo>
                    <a:pt x="100" y="164"/>
                  </a:lnTo>
                  <a:lnTo>
                    <a:pt x="102" y="170"/>
                  </a:lnTo>
                  <a:lnTo>
                    <a:pt x="104" y="176"/>
                  </a:lnTo>
                  <a:lnTo>
                    <a:pt x="104" y="176"/>
                  </a:lnTo>
                  <a:lnTo>
                    <a:pt x="102" y="182"/>
                  </a:lnTo>
                  <a:lnTo>
                    <a:pt x="100" y="188"/>
                  </a:lnTo>
                  <a:lnTo>
                    <a:pt x="94" y="190"/>
                  </a:lnTo>
                  <a:lnTo>
                    <a:pt x="88" y="192"/>
                  </a:lnTo>
                  <a:close/>
                  <a:moveTo>
                    <a:pt x="192" y="192"/>
                  </a:moveTo>
                  <a:lnTo>
                    <a:pt x="192" y="192"/>
                  </a:lnTo>
                  <a:lnTo>
                    <a:pt x="186" y="190"/>
                  </a:lnTo>
                  <a:lnTo>
                    <a:pt x="180" y="188"/>
                  </a:lnTo>
                  <a:lnTo>
                    <a:pt x="178" y="182"/>
                  </a:lnTo>
                  <a:lnTo>
                    <a:pt x="176" y="176"/>
                  </a:lnTo>
                  <a:lnTo>
                    <a:pt x="176" y="176"/>
                  </a:lnTo>
                  <a:lnTo>
                    <a:pt x="178" y="170"/>
                  </a:lnTo>
                  <a:lnTo>
                    <a:pt x="180" y="164"/>
                  </a:lnTo>
                  <a:lnTo>
                    <a:pt x="186" y="162"/>
                  </a:lnTo>
                  <a:lnTo>
                    <a:pt x="192" y="160"/>
                  </a:lnTo>
                  <a:lnTo>
                    <a:pt x="192" y="160"/>
                  </a:lnTo>
                  <a:lnTo>
                    <a:pt x="198" y="162"/>
                  </a:lnTo>
                  <a:lnTo>
                    <a:pt x="204" y="164"/>
                  </a:lnTo>
                  <a:lnTo>
                    <a:pt x="206" y="170"/>
                  </a:lnTo>
                  <a:lnTo>
                    <a:pt x="208" y="176"/>
                  </a:lnTo>
                  <a:lnTo>
                    <a:pt x="208" y="176"/>
                  </a:lnTo>
                  <a:lnTo>
                    <a:pt x="206" y="182"/>
                  </a:lnTo>
                  <a:lnTo>
                    <a:pt x="204" y="188"/>
                  </a:lnTo>
                  <a:lnTo>
                    <a:pt x="198" y="190"/>
                  </a:lnTo>
                  <a:lnTo>
                    <a:pt x="192" y="192"/>
                  </a:lnTo>
                  <a:close/>
                  <a:moveTo>
                    <a:pt x="240" y="160"/>
                  </a:moveTo>
                  <a:lnTo>
                    <a:pt x="240" y="160"/>
                  </a:lnTo>
                  <a:lnTo>
                    <a:pt x="240" y="164"/>
                  </a:lnTo>
                  <a:lnTo>
                    <a:pt x="238" y="166"/>
                  </a:lnTo>
                  <a:lnTo>
                    <a:pt x="236" y="168"/>
                  </a:lnTo>
                  <a:lnTo>
                    <a:pt x="232" y="168"/>
                  </a:lnTo>
                  <a:lnTo>
                    <a:pt x="222" y="168"/>
                  </a:lnTo>
                  <a:lnTo>
                    <a:pt x="222" y="168"/>
                  </a:lnTo>
                  <a:lnTo>
                    <a:pt x="218" y="158"/>
                  </a:lnTo>
                  <a:lnTo>
                    <a:pt x="212" y="150"/>
                  </a:lnTo>
                  <a:lnTo>
                    <a:pt x="202" y="146"/>
                  </a:lnTo>
                  <a:lnTo>
                    <a:pt x="192" y="144"/>
                  </a:lnTo>
                  <a:lnTo>
                    <a:pt x="192" y="144"/>
                  </a:lnTo>
                  <a:lnTo>
                    <a:pt x="182" y="146"/>
                  </a:lnTo>
                  <a:lnTo>
                    <a:pt x="172" y="150"/>
                  </a:lnTo>
                  <a:lnTo>
                    <a:pt x="166" y="158"/>
                  </a:lnTo>
                  <a:lnTo>
                    <a:pt x="162" y="168"/>
                  </a:lnTo>
                  <a:lnTo>
                    <a:pt x="118" y="168"/>
                  </a:lnTo>
                  <a:lnTo>
                    <a:pt x="118" y="168"/>
                  </a:lnTo>
                  <a:lnTo>
                    <a:pt x="114" y="158"/>
                  </a:lnTo>
                  <a:lnTo>
                    <a:pt x="108" y="150"/>
                  </a:lnTo>
                  <a:lnTo>
                    <a:pt x="98" y="146"/>
                  </a:lnTo>
                  <a:lnTo>
                    <a:pt x="88" y="144"/>
                  </a:lnTo>
                  <a:lnTo>
                    <a:pt x="88" y="144"/>
                  </a:lnTo>
                  <a:lnTo>
                    <a:pt x="78" y="146"/>
                  </a:lnTo>
                  <a:lnTo>
                    <a:pt x="68" y="150"/>
                  </a:lnTo>
                  <a:lnTo>
                    <a:pt x="62" y="158"/>
                  </a:lnTo>
                  <a:lnTo>
                    <a:pt x="58" y="168"/>
                  </a:lnTo>
                  <a:lnTo>
                    <a:pt x="48" y="168"/>
                  </a:lnTo>
                  <a:lnTo>
                    <a:pt x="48" y="168"/>
                  </a:lnTo>
                  <a:lnTo>
                    <a:pt x="44" y="168"/>
                  </a:lnTo>
                  <a:lnTo>
                    <a:pt x="42" y="166"/>
                  </a:lnTo>
                  <a:lnTo>
                    <a:pt x="40" y="164"/>
                  </a:lnTo>
                  <a:lnTo>
                    <a:pt x="40" y="160"/>
                  </a:lnTo>
                  <a:lnTo>
                    <a:pt x="40" y="136"/>
                  </a:lnTo>
                  <a:lnTo>
                    <a:pt x="144" y="136"/>
                  </a:lnTo>
                  <a:lnTo>
                    <a:pt x="144" y="136"/>
                  </a:lnTo>
                  <a:lnTo>
                    <a:pt x="154" y="134"/>
                  </a:lnTo>
                  <a:lnTo>
                    <a:pt x="160" y="128"/>
                  </a:lnTo>
                  <a:lnTo>
                    <a:pt x="166" y="122"/>
                  </a:lnTo>
                  <a:lnTo>
                    <a:pt x="168" y="112"/>
                  </a:lnTo>
                  <a:lnTo>
                    <a:pt x="168" y="56"/>
                  </a:lnTo>
                  <a:lnTo>
                    <a:pt x="200" y="56"/>
                  </a:lnTo>
                  <a:lnTo>
                    <a:pt x="200" y="56"/>
                  </a:lnTo>
                  <a:lnTo>
                    <a:pt x="204" y="56"/>
                  </a:lnTo>
                  <a:lnTo>
                    <a:pt x="206" y="60"/>
                  </a:lnTo>
                  <a:lnTo>
                    <a:pt x="238" y="108"/>
                  </a:lnTo>
                  <a:lnTo>
                    <a:pt x="238" y="108"/>
                  </a:lnTo>
                  <a:lnTo>
                    <a:pt x="240" y="112"/>
                  </a:lnTo>
                  <a:lnTo>
                    <a:pt x="240" y="16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grpSp>
      <p:grpSp>
        <p:nvGrpSpPr>
          <p:cNvPr id="25" name="Group 257">
            <a:extLst>
              <a:ext uri="{FF2B5EF4-FFF2-40B4-BE49-F238E27FC236}">
                <a16:creationId xmlns:a16="http://schemas.microsoft.com/office/drawing/2014/main" id="{A9473EE0-EB8F-4278-ADAD-198559860CC2}"/>
              </a:ext>
            </a:extLst>
          </p:cNvPr>
          <p:cNvGrpSpPr/>
          <p:nvPr/>
        </p:nvGrpSpPr>
        <p:grpSpPr>
          <a:xfrm>
            <a:off x="4147102" y="3469448"/>
            <a:ext cx="214977" cy="312697"/>
            <a:chOff x="4838700" y="2774950"/>
            <a:chExt cx="279400" cy="406400"/>
          </a:xfrm>
          <a:solidFill>
            <a:schemeClr val="bg1"/>
          </a:solidFill>
        </p:grpSpPr>
        <p:sp>
          <p:nvSpPr>
            <p:cNvPr id="26" name="Freeform 60">
              <a:extLst>
                <a:ext uri="{FF2B5EF4-FFF2-40B4-BE49-F238E27FC236}">
                  <a16:creationId xmlns:a16="http://schemas.microsoft.com/office/drawing/2014/main" id="{CE78EB7C-A346-4BC8-95C6-D2E503565592}"/>
                </a:ext>
              </a:extLst>
            </p:cNvPr>
            <p:cNvSpPr>
              <a:spLocks noEditPoints="1"/>
            </p:cNvSpPr>
            <p:nvPr/>
          </p:nvSpPr>
          <p:spPr bwMode="auto">
            <a:xfrm>
              <a:off x="4838700" y="2774950"/>
              <a:ext cx="279400" cy="406400"/>
            </a:xfrm>
            <a:custGeom>
              <a:cxnLst>
                <a:cxn ang="0">
                  <a:pos x="88" y="0"/>
                </a:cxn>
                <a:cxn ang="0">
                  <a:pos x="54" y="6"/>
                </a:cxn>
                <a:cxn ang="0">
                  <a:pos x="26" y="26"/>
                </a:cxn>
                <a:cxn ang="0">
                  <a:pos x="6" y="54"/>
                </a:cxn>
                <a:cxn ang="0">
                  <a:pos x="0" y="88"/>
                </a:cxn>
                <a:cxn ang="0">
                  <a:pos x="2" y="100"/>
                </a:cxn>
                <a:cxn ang="0">
                  <a:pos x="16" y="138"/>
                </a:cxn>
                <a:cxn ang="0">
                  <a:pos x="40" y="184"/>
                </a:cxn>
                <a:cxn ang="0">
                  <a:pos x="50" y="214"/>
                </a:cxn>
                <a:cxn ang="0">
                  <a:pos x="62" y="246"/>
                </a:cxn>
                <a:cxn ang="0">
                  <a:pos x="76" y="254"/>
                </a:cxn>
                <a:cxn ang="0">
                  <a:pos x="88" y="256"/>
                </a:cxn>
                <a:cxn ang="0">
                  <a:pos x="108" y="252"/>
                </a:cxn>
                <a:cxn ang="0">
                  <a:pos x="118" y="238"/>
                </a:cxn>
                <a:cxn ang="0">
                  <a:pos x="136" y="184"/>
                </a:cxn>
                <a:cxn ang="0">
                  <a:pos x="146" y="162"/>
                </a:cxn>
                <a:cxn ang="0">
                  <a:pos x="172" y="112"/>
                </a:cxn>
                <a:cxn ang="0">
                  <a:pos x="176" y="88"/>
                </a:cxn>
                <a:cxn ang="0">
                  <a:pos x="174" y="70"/>
                </a:cxn>
                <a:cxn ang="0">
                  <a:pos x="160" y="38"/>
                </a:cxn>
                <a:cxn ang="0">
                  <a:pos x="138" y="16"/>
                </a:cxn>
                <a:cxn ang="0">
                  <a:pos x="106" y="2"/>
                </a:cxn>
                <a:cxn ang="0">
                  <a:pos x="108" y="218"/>
                </a:cxn>
                <a:cxn ang="0">
                  <a:pos x="70" y="222"/>
                </a:cxn>
                <a:cxn ang="0">
                  <a:pos x="64" y="208"/>
                </a:cxn>
                <a:cxn ang="0">
                  <a:pos x="114" y="200"/>
                </a:cxn>
                <a:cxn ang="0">
                  <a:pos x="112" y="208"/>
                </a:cxn>
                <a:cxn ang="0">
                  <a:pos x="108" y="218"/>
                </a:cxn>
                <a:cxn ang="0">
                  <a:pos x="62" y="200"/>
                </a:cxn>
                <a:cxn ang="0">
                  <a:pos x="120" y="184"/>
                </a:cxn>
                <a:cxn ang="0">
                  <a:pos x="116" y="192"/>
                </a:cxn>
                <a:cxn ang="0">
                  <a:pos x="88" y="240"/>
                </a:cxn>
                <a:cxn ang="0">
                  <a:pos x="82" y="240"/>
                </a:cxn>
                <a:cxn ang="0">
                  <a:pos x="76" y="236"/>
                </a:cxn>
                <a:cxn ang="0">
                  <a:pos x="106" y="226"/>
                </a:cxn>
                <a:cxn ang="0">
                  <a:pos x="102" y="234"/>
                </a:cxn>
                <a:cxn ang="0">
                  <a:pos x="94" y="240"/>
                </a:cxn>
                <a:cxn ang="0">
                  <a:pos x="126" y="168"/>
                </a:cxn>
                <a:cxn ang="0">
                  <a:pos x="50" y="168"/>
                </a:cxn>
                <a:cxn ang="0">
                  <a:pos x="38" y="142"/>
                </a:cxn>
                <a:cxn ang="0">
                  <a:pos x="18" y="100"/>
                </a:cxn>
                <a:cxn ang="0">
                  <a:pos x="16" y="88"/>
                </a:cxn>
                <a:cxn ang="0">
                  <a:pos x="22" y="60"/>
                </a:cxn>
                <a:cxn ang="0">
                  <a:pos x="38" y="38"/>
                </a:cxn>
                <a:cxn ang="0">
                  <a:pos x="60" y="22"/>
                </a:cxn>
                <a:cxn ang="0">
                  <a:pos x="88" y="16"/>
                </a:cxn>
                <a:cxn ang="0">
                  <a:pos x="102" y="18"/>
                </a:cxn>
                <a:cxn ang="0">
                  <a:pos x="128" y="28"/>
                </a:cxn>
                <a:cxn ang="0">
                  <a:pos x="148" y="48"/>
                </a:cxn>
                <a:cxn ang="0">
                  <a:pos x="158" y="74"/>
                </a:cxn>
                <a:cxn ang="0">
                  <a:pos x="160" y="88"/>
                </a:cxn>
                <a:cxn ang="0">
                  <a:pos x="154" y="114"/>
                </a:cxn>
                <a:cxn ang="0">
                  <a:pos x="138" y="142"/>
                </a:cxn>
              </a:cxnLst>
              <a:rect b="b" l="0" r="r" t="0"/>
              <a:pathLst>
                <a:path h="256" w="176">
                  <a:moveTo>
                    <a:pt x="88" y="0"/>
                  </a:moveTo>
                  <a:lnTo>
                    <a:pt x="88" y="0"/>
                  </a:lnTo>
                  <a:lnTo>
                    <a:pt x="70" y="2"/>
                  </a:lnTo>
                  <a:lnTo>
                    <a:pt x="54" y="6"/>
                  </a:lnTo>
                  <a:lnTo>
                    <a:pt x="38" y="16"/>
                  </a:lnTo>
                  <a:lnTo>
                    <a:pt x="26" y="26"/>
                  </a:lnTo>
                  <a:lnTo>
                    <a:pt x="16" y="38"/>
                  </a:lnTo>
                  <a:lnTo>
                    <a:pt x="6" y="54"/>
                  </a:lnTo>
                  <a:lnTo>
                    <a:pt x="2" y="70"/>
                  </a:lnTo>
                  <a:lnTo>
                    <a:pt x="0" y="88"/>
                  </a:lnTo>
                  <a:lnTo>
                    <a:pt x="0" y="88"/>
                  </a:lnTo>
                  <a:lnTo>
                    <a:pt x="2" y="100"/>
                  </a:lnTo>
                  <a:lnTo>
                    <a:pt x="4" y="112"/>
                  </a:lnTo>
                  <a:lnTo>
                    <a:pt x="16" y="138"/>
                  </a:lnTo>
                  <a:lnTo>
                    <a:pt x="30" y="162"/>
                  </a:lnTo>
                  <a:lnTo>
                    <a:pt x="40" y="184"/>
                  </a:lnTo>
                  <a:lnTo>
                    <a:pt x="40" y="184"/>
                  </a:lnTo>
                  <a:lnTo>
                    <a:pt x="50" y="214"/>
                  </a:lnTo>
                  <a:lnTo>
                    <a:pt x="58" y="238"/>
                  </a:lnTo>
                  <a:lnTo>
                    <a:pt x="62" y="246"/>
                  </a:lnTo>
                  <a:lnTo>
                    <a:pt x="68" y="252"/>
                  </a:lnTo>
                  <a:lnTo>
                    <a:pt x="76" y="254"/>
                  </a:lnTo>
                  <a:lnTo>
                    <a:pt x="88" y="256"/>
                  </a:lnTo>
                  <a:lnTo>
                    <a:pt x="88" y="256"/>
                  </a:lnTo>
                  <a:lnTo>
                    <a:pt x="100" y="254"/>
                  </a:lnTo>
                  <a:lnTo>
                    <a:pt x="108" y="252"/>
                  </a:lnTo>
                  <a:lnTo>
                    <a:pt x="114" y="246"/>
                  </a:lnTo>
                  <a:lnTo>
                    <a:pt x="118" y="238"/>
                  </a:lnTo>
                  <a:lnTo>
                    <a:pt x="126" y="214"/>
                  </a:lnTo>
                  <a:lnTo>
                    <a:pt x="136" y="184"/>
                  </a:lnTo>
                  <a:lnTo>
                    <a:pt x="136" y="184"/>
                  </a:lnTo>
                  <a:lnTo>
                    <a:pt x="146" y="162"/>
                  </a:lnTo>
                  <a:lnTo>
                    <a:pt x="160" y="138"/>
                  </a:lnTo>
                  <a:lnTo>
                    <a:pt x="172" y="112"/>
                  </a:lnTo>
                  <a:lnTo>
                    <a:pt x="174" y="100"/>
                  </a:lnTo>
                  <a:lnTo>
                    <a:pt x="176" y="88"/>
                  </a:lnTo>
                  <a:lnTo>
                    <a:pt x="176" y="88"/>
                  </a:lnTo>
                  <a:lnTo>
                    <a:pt x="174" y="70"/>
                  </a:lnTo>
                  <a:lnTo>
                    <a:pt x="170" y="54"/>
                  </a:lnTo>
                  <a:lnTo>
                    <a:pt x="160" y="38"/>
                  </a:lnTo>
                  <a:lnTo>
                    <a:pt x="150" y="26"/>
                  </a:lnTo>
                  <a:lnTo>
                    <a:pt x="138" y="16"/>
                  </a:lnTo>
                  <a:lnTo>
                    <a:pt x="122" y="6"/>
                  </a:lnTo>
                  <a:lnTo>
                    <a:pt x="106" y="2"/>
                  </a:lnTo>
                  <a:lnTo>
                    <a:pt x="88" y="0"/>
                  </a:lnTo>
                  <a:close/>
                  <a:moveTo>
                    <a:pt x="108" y="218"/>
                  </a:moveTo>
                  <a:lnTo>
                    <a:pt x="70" y="222"/>
                  </a:lnTo>
                  <a:lnTo>
                    <a:pt x="70" y="222"/>
                  </a:lnTo>
                  <a:lnTo>
                    <a:pt x="64" y="208"/>
                  </a:lnTo>
                  <a:lnTo>
                    <a:pt x="64" y="208"/>
                  </a:lnTo>
                  <a:lnTo>
                    <a:pt x="64" y="206"/>
                  </a:lnTo>
                  <a:lnTo>
                    <a:pt x="114" y="200"/>
                  </a:lnTo>
                  <a:lnTo>
                    <a:pt x="114" y="200"/>
                  </a:lnTo>
                  <a:lnTo>
                    <a:pt x="112" y="208"/>
                  </a:lnTo>
                  <a:lnTo>
                    <a:pt x="112" y="208"/>
                  </a:lnTo>
                  <a:lnTo>
                    <a:pt x="108" y="218"/>
                  </a:lnTo>
                  <a:close/>
                  <a:moveTo>
                    <a:pt x="62" y="200"/>
                  </a:moveTo>
                  <a:lnTo>
                    <a:pt x="62" y="200"/>
                  </a:lnTo>
                  <a:lnTo>
                    <a:pt x="56" y="184"/>
                  </a:lnTo>
                  <a:lnTo>
                    <a:pt x="120" y="184"/>
                  </a:lnTo>
                  <a:lnTo>
                    <a:pt x="120" y="184"/>
                  </a:lnTo>
                  <a:lnTo>
                    <a:pt x="116" y="192"/>
                  </a:lnTo>
                  <a:lnTo>
                    <a:pt x="62" y="200"/>
                  </a:lnTo>
                  <a:close/>
                  <a:moveTo>
                    <a:pt x="88" y="240"/>
                  </a:moveTo>
                  <a:lnTo>
                    <a:pt x="88" y="240"/>
                  </a:lnTo>
                  <a:lnTo>
                    <a:pt x="82" y="240"/>
                  </a:lnTo>
                  <a:lnTo>
                    <a:pt x="78" y="238"/>
                  </a:lnTo>
                  <a:lnTo>
                    <a:pt x="76" y="236"/>
                  </a:lnTo>
                  <a:lnTo>
                    <a:pt x="72" y="230"/>
                  </a:lnTo>
                  <a:lnTo>
                    <a:pt x="106" y="226"/>
                  </a:lnTo>
                  <a:lnTo>
                    <a:pt x="106" y="226"/>
                  </a:lnTo>
                  <a:lnTo>
                    <a:pt x="102" y="234"/>
                  </a:lnTo>
                  <a:lnTo>
                    <a:pt x="98" y="238"/>
                  </a:lnTo>
                  <a:lnTo>
                    <a:pt x="94" y="240"/>
                  </a:lnTo>
                  <a:lnTo>
                    <a:pt x="88" y="240"/>
                  </a:lnTo>
                  <a:close/>
                  <a:moveTo>
                    <a:pt x="126" y="168"/>
                  </a:moveTo>
                  <a:lnTo>
                    <a:pt x="50" y="168"/>
                  </a:lnTo>
                  <a:lnTo>
                    <a:pt x="50" y="168"/>
                  </a:lnTo>
                  <a:lnTo>
                    <a:pt x="38" y="142"/>
                  </a:lnTo>
                  <a:lnTo>
                    <a:pt x="38" y="142"/>
                  </a:lnTo>
                  <a:lnTo>
                    <a:pt x="22" y="114"/>
                  </a:lnTo>
                  <a:lnTo>
                    <a:pt x="18" y="100"/>
                  </a:lnTo>
                  <a:lnTo>
                    <a:pt x="16" y="88"/>
                  </a:lnTo>
                  <a:lnTo>
                    <a:pt x="16" y="88"/>
                  </a:lnTo>
                  <a:lnTo>
                    <a:pt x="18" y="74"/>
                  </a:lnTo>
                  <a:lnTo>
                    <a:pt x="22" y="60"/>
                  </a:lnTo>
                  <a:lnTo>
                    <a:pt x="28" y="48"/>
                  </a:lnTo>
                  <a:lnTo>
                    <a:pt x="38" y="38"/>
                  </a:lnTo>
                  <a:lnTo>
                    <a:pt x="48" y="28"/>
                  </a:lnTo>
                  <a:lnTo>
                    <a:pt x="60" y="22"/>
                  </a:lnTo>
                  <a:lnTo>
                    <a:pt x="74" y="18"/>
                  </a:lnTo>
                  <a:lnTo>
                    <a:pt x="88" y="16"/>
                  </a:lnTo>
                  <a:lnTo>
                    <a:pt x="88" y="16"/>
                  </a:lnTo>
                  <a:lnTo>
                    <a:pt x="102" y="18"/>
                  </a:lnTo>
                  <a:lnTo>
                    <a:pt x="116" y="22"/>
                  </a:lnTo>
                  <a:lnTo>
                    <a:pt x="128" y="28"/>
                  </a:lnTo>
                  <a:lnTo>
                    <a:pt x="138" y="38"/>
                  </a:lnTo>
                  <a:lnTo>
                    <a:pt x="148" y="48"/>
                  </a:lnTo>
                  <a:lnTo>
                    <a:pt x="154" y="60"/>
                  </a:lnTo>
                  <a:lnTo>
                    <a:pt x="158" y="74"/>
                  </a:lnTo>
                  <a:lnTo>
                    <a:pt x="160" y="88"/>
                  </a:lnTo>
                  <a:lnTo>
                    <a:pt x="160" y="88"/>
                  </a:lnTo>
                  <a:lnTo>
                    <a:pt x="158" y="100"/>
                  </a:lnTo>
                  <a:lnTo>
                    <a:pt x="154" y="114"/>
                  </a:lnTo>
                  <a:lnTo>
                    <a:pt x="138" y="142"/>
                  </a:lnTo>
                  <a:lnTo>
                    <a:pt x="138" y="142"/>
                  </a:lnTo>
                  <a:lnTo>
                    <a:pt x="126" y="168"/>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27" name="Freeform 66">
              <a:extLst>
                <a:ext uri="{FF2B5EF4-FFF2-40B4-BE49-F238E27FC236}">
                  <a16:creationId xmlns:a16="http://schemas.microsoft.com/office/drawing/2014/main" id="{5E7A8BF9-44CB-4AA8-BCBE-A34083731426}"/>
                </a:ext>
              </a:extLst>
            </p:cNvPr>
            <p:cNvSpPr/>
            <p:nvPr/>
          </p:nvSpPr>
          <p:spPr bwMode="auto">
            <a:xfrm>
              <a:off x="4902200" y="2838450"/>
              <a:ext cx="82550" cy="82550"/>
            </a:xfrm>
            <a:custGeom>
              <a:cxnLst>
                <a:cxn ang="0">
                  <a:pos x="48" y="0"/>
                </a:cxn>
                <a:cxn ang="0">
                  <a:pos x="48" y="0"/>
                </a:cxn>
                <a:cxn ang="0">
                  <a:pos x="38" y="0"/>
                </a:cxn>
                <a:cxn ang="0">
                  <a:pos x="30" y="4"/>
                </a:cxn>
                <a:cxn ang="0">
                  <a:pos x="22" y="8"/>
                </a:cxn>
                <a:cxn ang="0">
                  <a:pos x="14" y="14"/>
                </a:cxn>
                <a:cxn ang="0">
                  <a:pos x="8" y="22"/>
                </a:cxn>
                <a:cxn ang="0">
                  <a:pos x="4" y="30"/>
                </a:cxn>
                <a:cxn ang="0">
                  <a:pos x="0" y="38"/>
                </a:cxn>
                <a:cxn ang="0">
                  <a:pos x="0" y="48"/>
                </a:cxn>
                <a:cxn ang="0">
                  <a:pos x="0" y="48"/>
                </a:cxn>
                <a:cxn ang="0">
                  <a:pos x="2" y="50"/>
                </a:cxn>
                <a:cxn ang="0">
                  <a:pos x="4" y="52"/>
                </a:cxn>
                <a:cxn ang="0">
                  <a:pos x="4" y="52"/>
                </a:cxn>
                <a:cxn ang="0">
                  <a:pos x="6" y="50"/>
                </a:cxn>
                <a:cxn ang="0">
                  <a:pos x="8" y="48"/>
                </a:cxn>
                <a:cxn ang="0">
                  <a:pos x="8" y="48"/>
                </a:cxn>
                <a:cxn ang="0">
                  <a:pos x="8" y="40"/>
                </a:cxn>
                <a:cxn ang="0">
                  <a:pos x="12" y="32"/>
                </a:cxn>
                <a:cxn ang="0">
                  <a:pos x="14" y="26"/>
                </a:cxn>
                <a:cxn ang="0">
                  <a:pos x="20" y="20"/>
                </a:cxn>
                <a:cxn ang="0">
                  <a:pos x="26" y="14"/>
                </a:cxn>
                <a:cxn ang="0">
                  <a:pos x="32" y="12"/>
                </a:cxn>
                <a:cxn ang="0">
                  <a:pos x="40" y="8"/>
                </a:cxn>
                <a:cxn ang="0">
                  <a:pos x="48" y="8"/>
                </a:cxn>
                <a:cxn ang="0">
                  <a:pos x="48" y="8"/>
                </a:cxn>
                <a:cxn ang="0">
                  <a:pos x="50" y="6"/>
                </a:cxn>
                <a:cxn ang="0">
                  <a:pos x="52" y="4"/>
                </a:cxn>
                <a:cxn ang="0">
                  <a:pos x="52" y="4"/>
                </a:cxn>
                <a:cxn ang="0">
                  <a:pos x="50" y="2"/>
                </a:cxn>
                <a:cxn ang="0">
                  <a:pos x="48" y="0"/>
                </a:cxn>
              </a:cxnLst>
              <a:rect b="b" l="0" r="r" t="0"/>
              <a:pathLst>
                <a:path h="52" w="52">
                  <a:moveTo>
                    <a:pt x="48" y="0"/>
                  </a:moveTo>
                  <a:lnTo>
                    <a:pt x="48" y="0"/>
                  </a:lnTo>
                  <a:lnTo>
                    <a:pt x="38" y="0"/>
                  </a:lnTo>
                  <a:lnTo>
                    <a:pt x="30" y="4"/>
                  </a:lnTo>
                  <a:lnTo>
                    <a:pt x="22" y="8"/>
                  </a:lnTo>
                  <a:lnTo>
                    <a:pt x="14" y="14"/>
                  </a:lnTo>
                  <a:lnTo>
                    <a:pt x="8" y="22"/>
                  </a:lnTo>
                  <a:lnTo>
                    <a:pt x="4" y="30"/>
                  </a:lnTo>
                  <a:lnTo>
                    <a:pt x="0" y="38"/>
                  </a:lnTo>
                  <a:lnTo>
                    <a:pt x="0" y="48"/>
                  </a:lnTo>
                  <a:lnTo>
                    <a:pt x="0" y="48"/>
                  </a:lnTo>
                  <a:lnTo>
                    <a:pt x="2" y="50"/>
                  </a:lnTo>
                  <a:lnTo>
                    <a:pt x="4" y="52"/>
                  </a:lnTo>
                  <a:lnTo>
                    <a:pt x="4" y="52"/>
                  </a:lnTo>
                  <a:lnTo>
                    <a:pt x="6" y="50"/>
                  </a:lnTo>
                  <a:lnTo>
                    <a:pt x="8" y="48"/>
                  </a:lnTo>
                  <a:lnTo>
                    <a:pt x="8" y="48"/>
                  </a:lnTo>
                  <a:lnTo>
                    <a:pt x="8" y="40"/>
                  </a:lnTo>
                  <a:lnTo>
                    <a:pt x="12" y="32"/>
                  </a:lnTo>
                  <a:lnTo>
                    <a:pt x="14" y="26"/>
                  </a:lnTo>
                  <a:lnTo>
                    <a:pt x="20" y="20"/>
                  </a:lnTo>
                  <a:lnTo>
                    <a:pt x="26" y="14"/>
                  </a:lnTo>
                  <a:lnTo>
                    <a:pt x="32" y="12"/>
                  </a:lnTo>
                  <a:lnTo>
                    <a:pt x="40" y="8"/>
                  </a:lnTo>
                  <a:lnTo>
                    <a:pt x="48" y="8"/>
                  </a:lnTo>
                  <a:lnTo>
                    <a:pt x="48" y="8"/>
                  </a:lnTo>
                  <a:lnTo>
                    <a:pt x="50" y="6"/>
                  </a:lnTo>
                  <a:lnTo>
                    <a:pt x="52" y="4"/>
                  </a:lnTo>
                  <a:lnTo>
                    <a:pt x="52" y="4"/>
                  </a:lnTo>
                  <a:lnTo>
                    <a:pt x="50" y="2"/>
                  </a:lnTo>
                  <a:lnTo>
                    <a:pt x="48" y="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28" name="Freeform 67">
              <a:extLst>
                <a:ext uri="{FF2B5EF4-FFF2-40B4-BE49-F238E27FC236}">
                  <a16:creationId xmlns:a16="http://schemas.microsoft.com/office/drawing/2014/main" id="{A4E11A89-4080-4940-A386-223082F6BF76}"/>
                </a:ext>
              </a:extLst>
            </p:cNvPr>
            <p:cNvSpPr/>
            <p:nvPr/>
          </p:nvSpPr>
          <p:spPr bwMode="auto">
            <a:xfrm>
              <a:off x="4902200" y="2838450"/>
              <a:ext cx="82550" cy="82550"/>
            </a:xfrm>
            <a:custGeom>
              <a:cxnLst>
                <a:cxn ang="0">
                  <a:pos x="48" y="0"/>
                </a:cxn>
                <a:cxn ang="0">
                  <a:pos x="48" y="0"/>
                </a:cxn>
                <a:cxn ang="0">
                  <a:pos x="38" y="0"/>
                </a:cxn>
                <a:cxn ang="0">
                  <a:pos x="30" y="4"/>
                </a:cxn>
                <a:cxn ang="0">
                  <a:pos x="22" y="8"/>
                </a:cxn>
                <a:cxn ang="0">
                  <a:pos x="14" y="14"/>
                </a:cxn>
                <a:cxn ang="0">
                  <a:pos x="8" y="22"/>
                </a:cxn>
                <a:cxn ang="0">
                  <a:pos x="4" y="30"/>
                </a:cxn>
                <a:cxn ang="0">
                  <a:pos x="0" y="38"/>
                </a:cxn>
                <a:cxn ang="0">
                  <a:pos x="0" y="48"/>
                </a:cxn>
                <a:cxn ang="0">
                  <a:pos x="0" y="48"/>
                </a:cxn>
                <a:cxn ang="0">
                  <a:pos x="2" y="50"/>
                </a:cxn>
                <a:cxn ang="0">
                  <a:pos x="4" y="52"/>
                </a:cxn>
                <a:cxn ang="0">
                  <a:pos x="4" y="52"/>
                </a:cxn>
                <a:cxn ang="0">
                  <a:pos x="6" y="50"/>
                </a:cxn>
                <a:cxn ang="0">
                  <a:pos x="8" y="48"/>
                </a:cxn>
                <a:cxn ang="0">
                  <a:pos x="8" y="48"/>
                </a:cxn>
                <a:cxn ang="0">
                  <a:pos x="8" y="40"/>
                </a:cxn>
                <a:cxn ang="0">
                  <a:pos x="12" y="32"/>
                </a:cxn>
                <a:cxn ang="0">
                  <a:pos x="14" y="26"/>
                </a:cxn>
                <a:cxn ang="0">
                  <a:pos x="20" y="20"/>
                </a:cxn>
                <a:cxn ang="0">
                  <a:pos x="26" y="14"/>
                </a:cxn>
                <a:cxn ang="0">
                  <a:pos x="32" y="12"/>
                </a:cxn>
                <a:cxn ang="0">
                  <a:pos x="40" y="8"/>
                </a:cxn>
                <a:cxn ang="0">
                  <a:pos x="48" y="8"/>
                </a:cxn>
                <a:cxn ang="0">
                  <a:pos x="48" y="8"/>
                </a:cxn>
                <a:cxn ang="0">
                  <a:pos x="50" y="6"/>
                </a:cxn>
                <a:cxn ang="0">
                  <a:pos x="52" y="4"/>
                </a:cxn>
                <a:cxn ang="0">
                  <a:pos x="52" y="4"/>
                </a:cxn>
                <a:cxn ang="0">
                  <a:pos x="50" y="2"/>
                </a:cxn>
                <a:cxn ang="0">
                  <a:pos x="48" y="0"/>
                </a:cxn>
              </a:cxnLst>
              <a:rect b="b" l="0" r="r" t="0"/>
              <a:pathLst>
                <a:path h="52" w="52">
                  <a:moveTo>
                    <a:pt x="48" y="0"/>
                  </a:moveTo>
                  <a:lnTo>
                    <a:pt x="48" y="0"/>
                  </a:lnTo>
                  <a:lnTo>
                    <a:pt x="38" y="0"/>
                  </a:lnTo>
                  <a:lnTo>
                    <a:pt x="30" y="4"/>
                  </a:lnTo>
                  <a:lnTo>
                    <a:pt x="22" y="8"/>
                  </a:lnTo>
                  <a:lnTo>
                    <a:pt x="14" y="14"/>
                  </a:lnTo>
                  <a:lnTo>
                    <a:pt x="8" y="22"/>
                  </a:lnTo>
                  <a:lnTo>
                    <a:pt x="4" y="30"/>
                  </a:lnTo>
                  <a:lnTo>
                    <a:pt x="0" y="38"/>
                  </a:lnTo>
                  <a:lnTo>
                    <a:pt x="0" y="48"/>
                  </a:lnTo>
                  <a:lnTo>
                    <a:pt x="0" y="48"/>
                  </a:lnTo>
                  <a:lnTo>
                    <a:pt x="2" y="50"/>
                  </a:lnTo>
                  <a:lnTo>
                    <a:pt x="4" y="52"/>
                  </a:lnTo>
                  <a:lnTo>
                    <a:pt x="4" y="52"/>
                  </a:lnTo>
                  <a:lnTo>
                    <a:pt x="6" y="50"/>
                  </a:lnTo>
                  <a:lnTo>
                    <a:pt x="8" y="48"/>
                  </a:lnTo>
                  <a:lnTo>
                    <a:pt x="8" y="48"/>
                  </a:lnTo>
                  <a:lnTo>
                    <a:pt x="8" y="40"/>
                  </a:lnTo>
                  <a:lnTo>
                    <a:pt x="12" y="32"/>
                  </a:lnTo>
                  <a:lnTo>
                    <a:pt x="14" y="26"/>
                  </a:lnTo>
                  <a:lnTo>
                    <a:pt x="20" y="20"/>
                  </a:lnTo>
                  <a:lnTo>
                    <a:pt x="26" y="14"/>
                  </a:lnTo>
                  <a:lnTo>
                    <a:pt x="32" y="12"/>
                  </a:lnTo>
                  <a:lnTo>
                    <a:pt x="40" y="8"/>
                  </a:lnTo>
                  <a:lnTo>
                    <a:pt x="48" y="8"/>
                  </a:lnTo>
                  <a:lnTo>
                    <a:pt x="48" y="8"/>
                  </a:lnTo>
                  <a:lnTo>
                    <a:pt x="50" y="6"/>
                  </a:lnTo>
                  <a:lnTo>
                    <a:pt x="52" y="4"/>
                  </a:lnTo>
                  <a:lnTo>
                    <a:pt x="52" y="4"/>
                  </a:lnTo>
                  <a:lnTo>
                    <a:pt x="50" y="2"/>
                  </a:lnTo>
                  <a:lnTo>
                    <a:pt x="48" y="0"/>
                  </a:lnTo>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grpSp>
      <p:grpSp>
        <p:nvGrpSpPr>
          <p:cNvPr id="29" name="Group 261">
            <a:extLst>
              <a:ext uri="{FF2B5EF4-FFF2-40B4-BE49-F238E27FC236}">
                <a16:creationId xmlns:a16="http://schemas.microsoft.com/office/drawing/2014/main" id="{FD43C220-8534-4E8C-B4ED-AF073774BD84}"/>
              </a:ext>
            </a:extLst>
          </p:cNvPr>
          <p:cNvGrpSpPr/>
          <p:nvPr/>
        </p:nvGrpSpPr>
        <p:grpSpPr>
          <a:xfrm>
            <a:off x="4605484" y="4673849"/>
            <a:ext cx="312699" cy="312697"/>
            <a:chOff x="5588000" y="1962150"/>
            <a:chExt cx="406400" cy="406400"/>
          </a:xfrm>
          <a:solidFill>
            <a:schemeClr val="bg1"/>
          </a:solidFill>
        </p:grpSpPr>
        <p:sp>
          <p:nvSpPr>
            <p:cNvPr id="30" name="Freeform 106">
              <a:extLst>
                <a:ext uri="{FF2B5EF4-FFF2-40B4-BE49-F238E27FC236}">
                  <a16:creationId xmlns:a16="http://schemas.microsoft.com/office/drawing/2014/main" id="{C8C1AD5E-215E-4B0E-9077-5B26F2422C4A}"/>
                </a:ext>
              </a:extLst>
            </p:cNvPr>
            <p:cNvSpPr>
              <a:spLocks noEditPoints="1"/>
            </p:cNvSpPr>
            <p:nvPr/>
          </p:nvSpPr>
          <p:spPr bwMode="auto">
            <a:xfrm>
              <a:off x="5588000" y="1962150"/>
              <a:ext cx="406400" cy="406400"/>
            </a:xfrm>
            <a:custGeom>
              <a:cxnLst>
                <a:cxn ang="0">
                  <a:pos x="214" y="86"/>
                </a:cxn>
                <a:cxn ang="0">
                  <a:pos x="230" y="54"/>
                </a:cxn>
                <a:cxn ang="0">
                  <a:pos x="210" y="30"/>
                </a:cxn>
                <a:cxn ang="0">
                  <a:pos x="194" y="26"/>
                </a:cxn>
                <a:cxn ang="0">
                  <a:pos x="160" y="38"/>
                </a:cxn>
                <a:cxn ang="0">
                  <a:pos x="150" y="4"/>
                </a:cxn>
                <a:cxn ang="0">
                  <a:pos x="118" y="0"/>
                </a:cxn>
                <a:cxn ang="0">
                  <a:pos x="102" y="12"/>
                </a:cxn>
                <a:cxn ang="0">
                  <a:pos x="66" y="28"/>
                </a:cxn>
                <a:cxn ang="0">
                  <a:pos x="56" y="26"/>
                </a:cxn>
                <a:cxn ang="0">
                  <a:pos x="30" y="46"/>
                </a:cxn>
                <a:cxn ang="0">
                  <a:pos x="28" y="66"/>
                </a:cxn>
                <a:cxn ang="0">
                  <a:pos x="12" y="102"/>
                </a:cxn>
                <a:cxn ang="0">
                  <a:pos x="0" y="112"/>
                </a:cxn>
                <a:cxn ang="0">
                  <a:pos x="0" y="144"/>
                </a:cxn>
                <a:cxn ang="0">
                  <a:pos x="38" y="160"/>
                </a:cxn>
                <a:cxn ang="0">
                  <a:pos x="28" y="190"/>
                </a:cxn>
                <a:cxn ang="0">
                  <a:pos x="30" y="210"/>
                </a:cxn>
                <a:cxn ang="0">
                  <a:pos x="56" y="230"/>
                </a:cxn>
                <a:cxn ang="0">
                  <a:pos x="86" y="214"/>
                </a:cxn>
                <a:cxn ang="0">
                  <a:pos x="102" y="244"/>
                </a:cxn>
                <a:cxn ang="0">
                  <a:pos x="118" y="256"/>
                </a:cxn>
                <a:cxn ang="0">
                  <a:pos x="150" y="252"/>
                </a:cxn>
                <a:cxn ang="0">
                  <a:pos x="160" y="218"/>
                </a:cxn>
                <a:cxn ang="0">
                  <a:pos x="194" y="230"/>
                </a:cxn>
                <a:cxn ang="0">
                  <a:pos x="210" y="226"/>
                </a:cxn>
                <a:cxn ang="0">
                  <a:pos x="230" y="202"/>
                </a:cxn>
                <a:cxn ang="0">
                  <a:pos x="214" y="170"/>
                </a:cxn>
                <a:cxn ang="0">
                  <a:pos x="248" y="152"/>
                </a:cxn>
                <a:cxn ang="0">
                  <a:pos x="256" y="118"/>
                </a:cxn>
                <a:cxn ang="0">
                  <a:pos x="248" y="104"/>
                </a:cxn>
                <a:cxn ang="0">
                  <a:pos x="208" y="148"/>
                </a:cxn>
                <a:cxn ang="0">
                  <a:pos x="200" y="162"/>
                </a:cxn>
                <a:cxn ang="0">
                  <a:pos x="200" y="214"/>
                </a:cxn>
                <a:cxn ang="0">
                  <a:pos x="170" y="198"/>
                </a:cxn>
                <a:cxn ang="0">
                  <a:pos x="154" y="204"/>
                </a:cxn>
                <a:cxn ang="0">
                  <a:pos x="138" y="240"/>
                </a:cxn>
                <a:cxn ang="0">
                  <a:pos x="108" y="208"/>
                </a:cxn>
                <a:cxn ang="0">
                  <a:pos x="94" y="200"/>
                </a:cxn>
                <a:cxn ang="0">
                  <a:pos x="78" y="202"/>
                </a:cxn>
                <a:cxn ang="0">
                  <a:pos x="54" y="178"/>
                </a:cxn>
                <a:cxn ang="0">
                  <a:pos x="52" y="154"/>
                </a:cxn>
                <a:cxn ang="0">
                  <a:pos x="16" y="138"/>
                </a:cxn>
                <a:cxn ang="0">
                  <a:pos x="48" y="108"/>
                </a:cxn>
                <a:cxn ang="0">
                  <a:pos x="56" y="94"/>
                </a:cxn>
                <a:cxn ang="0">
                  <a:pos x="56" y="42"/>
                </a:cxn>
                <a:cxn ang="0">
                  <a:pos x="86" y="58"/>
                </a:cxn>
                <a:cxn ang="0">
                  <a:pos x="102" y="52"/>
                </a:cxn>
                <a:cxn ang="0">
                  <a:pos x="118" y="16"/>
                </a:cxn>
                <a:cxn ang="0">
                  <a:pos x="148" y="48"/>
                </a:cxn>
                <a:cxn ang="0">
                  <a:pos x="162" y="56"/>
                </a:cxn>
                <a:cxn ang="0">
                  <a:pos x="178" y="54"/>
                </a:cxn>
                <a:cxn ang="0">
                  <a:pos x="202" y="78"/>
                </a:cxn>
                <a:cxn ang="0">
                  <a:pos x="204" y="102"/>
                </a:cxn>
                <a:cxn ang="0">
                  <a:pos x="240" y="118"/>
                </a:cxn>
              </a:cxnLst>
              <a:rect b="b" l="0" r="r" t="0"/>
              <a:pathLst>
                <a:path h="256" w="256">
                  <a:moveTo>
                    <a:pt x="244" y="102"/>
                  </a:moveTo>
                  <a:lnTo>
                    <a:pt x="218" y="96"/>
                  </a:lnTo>
                  <a:lnTo>
                    <a:pt x="218" y="96"/>
                  </a:lnTo>
                  <a:lnTo>
                    <a:pt x="214" y="86"/>
                  </a:lnTo>
                  <a:lnTo>
                    <a:pt x="228" y="66"/>
                  </a:lnTo>
                  <a:lnTo>
                    <a:pt x="228" y="66"/>
                  </a:lnTo>
                  <a:lnTo>
                    <a:pt x="230" y="60"/>
                  </a:lnTo>
                  <a:lnTo>
                    <a:pt x="230" y="54"/>
                  </a:lnTo>
                  <a:lnTo>
                    <a:pt x="230" y="50"/>
                  </a:lnTo>
                  <a:lnTo>
                    <a:pt x="226" y="46"/>
                  </a:lnTo>
                  <a:lnTo>
                    <a:pt x="210" y="30"/>
                  </a:lnTo>
                  <a:lnTo>
                    <a:pt x="210" y="30"/>
                  </a:lnTo>
                  <a:lnTo>
                    <a:pt x="206" y="26"/>
                  </a:lnTo>
                  <a:lnTo>
                    <a:pt x="200" y="26"/>
                  </a:lnTo>
                  <a:lnTo>
                    <a:pt x="200" y="26"/>
                  </a:lnTo>
                  <a:lnTo>
                    <a:pt x="194" y="26"/>
                  </a:lnTo>
                  <a:lnTo>
                    <a:pt x="190" y="28"/>
                  </a:lnTo>
                  <a:lnTo>
                    <a:pt x="170" y="42"/>
                  </a:lnTo>
                  <a:lnTo>
                    <a:pt x="170" y="42"/>
                  </a:lnTo>
                  <a:lnTo>
                    <a:pt x="160" y="38"/>
                  </a:lnTo>
                  <a:lnTo>
                    <a:pt x="154" y="12"/>
                  </a:lnTo>
                  <a:lnTo>
                    <a:pt x="154" y="12"/>
                  </a:lnTo>
                  <a:lnTo>
                    <a:pt x="152" y="8"/>
                  </a:lnTo>
                  <a:lnTo>
                    <a:pt x="150" y="4"/>
                  </a:lnTo>
                  <a:lnTo>
                    <a:pt x="144" y="0"/>
                  </a:lnTo>
                  <a:lnTo>
                    <a:pt x="138" y="0"/>
                  </a:lnTo>
                  <a:lnTo>
                    <a:pt x="118" y="0"/>
                  </a:lnTo>
                  <a:lnTo>
                    <a:pt x="118" y="0"/>
                  </a:lnTo>
                  <a:lnTo>
                    <a:pt x="112" y="0"/>
                  </a:lnTo>
                  <a:lnTo>
                    <a:pt x="106" y="4"/>
                  </a:lnTo>
                  <a:lnTo>
                    <a:pt x="104" y="8"/>
                  </a:lnTo>
                  <a:lnTo>
                    <a:pt x="102" y="12"/>
                  </a:lnTo>
                  <a:lnTo>
                    <a:pt x="96" y="38"/>
                  </a:lnTo>
                  <a:lnTo>
                    <a:pt x="96" y="38"/>
                  </a:lnTo>
                  <a:lnTo>
                    <a:pt x="86" y="42"/>
                  </a:lnTo>
                  <a:lnTo>
                    <a:pt x="66" y="28"/>
                  </a:lnTo>
                  <a:lnTo>
                    <a:pt x="66" y="28"/>
                  </a:lnTo>
                  <a:lnTo>
                    <a:pt x="62" y="26"/>
                  </a:lnTo>
                  <a:lnTo>
                    <a:pt x="56" y="26"/>
                  </a:lnTo>
                  <a:lnTo>
                    <a:pt x="56" y="26"/>
                  </a:lnTo>
                  <a:lnTo>
                    <a:pt x="50" y="26"/>
                  </a:lnTo>
                  <a:lnTo>
                    <a:pt x="46" y="30"/>
                  </a:lnTo>
                  <a:lnTo>
                    <a:pt x="30" y="46"/>
                  </a:lnTo>
                  <a:lnTo>
                    <a:pt x="30" y="46"/>
                  </a:lnTo>
                  <a:lnTo>
                    <a:pt x="26" y="50"/>
                  </a:lnTo>
                  <a:lnTo>
                    <a:pt x="26" y="54"/>
                  </a:lnTo>
                  <a:lnTo>
                    <a:pt x="26" y="60"/>
                  </a:lnTo>
                  <a:lnTo>
                    <a:pt x="28" y="66"/>
                  </a:lnTo>
                  <a:lnTo>
                    <a:pt x="42" y="86"/>
                  </a:lnTo>
                  <a:lnTo>
                    <a:pt x="42" y="86"/>
                  </a:lnTo>
                  <a:lnTo>
                    <a:pt x="38" y="96"/>
                  </a:lnTo>
                  <a:lnTo>
                    <a:pt x="12" y="102"/>
                  </a:lnTo>
                  <a:lnTo>
                    <a:pt x="12" y="102"/>
                  </a:lnTo>
                  <a:lnTo>
                    <a:pt x="8" y="104"/>
                  </a:lnTo>
                  <a:lnTo>
                    <a:pt x="4" y="106"/>
                  </a:lnTo>
                  <a:lnTo>
                    <a:pt x="0" y="112"/>
                  </a:lnTo>
                  <a:lnTo>
                    <a:pt x="0" y="118"/>
                  </a:lnTo>
                  <a:lnTo>
                    <a:pt x="0" y="138"/>
                  </a:lnTo>
                  <a:lnTo>
                    <a:pt x="0" y="138"/>
                  </a:lnTo>
                  <a:lnTo>
                    <a:pt x="0" y="144"/>
                  </a:lnTo>
                  <a:lnTo>
                    <a:pt x="4" y="150"/>
                  </a:lnTo>
                  <a:lnTo>
                    <a:pt x="8" y="152"/>
                  </a:lnTo>
                  <a:lnTo>
                    <a:pt x="12" y="154"/>
                  </a:lnTo>
                  <a:lnTo>
                    <a:pt x="38" y="160"/>
                  </a:lnTo>
                  <a:lnTo>
                    <a:pt x="38" y="160"/>
                  </a:lnTo>
                  <a:lnTo>
                    <a:pt x="42" y="170"/>
                  </a:lnTo>
                  <a:lnTo>
                    <a:pt x="28" y="190"/>
                  </a:lnTo>
                  <a:lnTo>
                    <a:pt x="28" y="190"/>
                  </a:lnTo>
                  <a:lnTo>
                    <a:pt x="26" y="196"/>
                  </a:lnTo>
                  <a:lnTo>
                    <a:pt x="26" y="202"/>
                  </a:lnTo>
                  <a:lnTo>
                    <a:pt x="26" y="206"/>
                  </a:lnTo>
                  <a:lnTo>
                    <a:pt x="30" y="210"/>
                  </a:lnTo>
                  <a:lnTo>
                    <a:pt x="46" y="226"/>
                  </a:lnTo>
                  <a:lnTo>
                    <a:pt x="46" y="226"/>
                  </a:lnTo>
                  <a:lnTo>
                    <a:pt x="50" y="230"/>
                  </a:lnTo>
                  <a:lnTo>
                    <a:pt x="56" y="230"/>
                  </a:lnTo>
                  <a:lnTo>
                    <a:pt x="56" y="230"/>
                  </a:lnTo>
                  <a:lnTo>
                    <a:pt x="62" y="230"/>
                  </a:lnTo>
                  <a:lnTo>
                    <a:pt x="66" y="228"/>
                  </a:lnTo>
                  <a:lnTo>
                    <a:pt x="86" y="214"/>
                  </a:lnTo>
                  <a:lnTo>
                    <a:pt x="86" y="214"/>
                  </a:lnTo>
                  <a:lnTo>
                    <a:pt x="96" y="218"/>
                  </a:lnTo>
                  <a:lnTo>
                    <a:pt x="102" y="244"/>
                  </a:lnTo>
                  <a:lnTo>
                    <a:pt x="102" y="244"/>
                  </a:lnTo>
                  <a:lnTo>
                    <a:pt x="104" y="248"/>
                  </a:lnTo>
                  <a:lnTo>
                    <a:pt x="106" y="252"/>
                  </a:lnTo>
                  <a:lnTo>
                    <a:pt x="112" y="256"/>
                  </a:lnTo>
                  <a:lnTo>
                    <a:pt x="118" y="256"/>
                  </a:lnTo>
                  <a:lnTo>
                    <a:pt x="138" y="256"/>
                  </a:lnTo>
                  <a:lnTo>
                    <a:pt x="138" y="256"/>
                  </a:lnTo>
                  <a:lnTo>
                    <a:pt x="144" y="256"/>
                  </a:lnTo>
                  <a:lnTo>
                    <a:pt x="150" y="252"/>
                  </a:lnTo>
                  <a:lnTo>
                    <a:pt x="152" y="248"/>
                  </a:lnTo>
                  <a:lnTo>
                    <a:pt x="154" y="244"/>
                  </a:lnTo>
                  <a:lnTo>
                    <a:pt x="160" y="218"/>
                  </a:lnTo>
                  <a:lnTo>
                    <a:pt x="160" y="218"/>
                  </a:lnTo>
                  <a:lnTo>
                    <a:pt x="170" y="214"/>
                  </a:lnTo>
                  <a:lnTo>
                    <a:pt x="190" y="228"/>
                  </a:lnTo>
                  <a:lnTo>
                    <a:pt x="190" y="228"/>
                  </a:lnTo>
                  <a:lnTo>
                    <a:pt x="194" y="230"/>
                  </a:lnTo>
                  <a:lnTo>
                    <a:pt x="200" y="230"/>
                  </a:lnTo>
                  <a:lnTo>
                    <a:pt x="200" y="230"/>
                  </a:lnTo>
                  <a:lnTo>
                    <a:pt x="206" y="230"/>
                  </a:lnTo>
                  <a:lnTo>
                    <a:pt x="210" y="226"/>
                  </a:lnTo>
                  <a:lnTo>
                    <a:pt x="226" y="210"/>
                  </a:lnTo>
                  <a:lnTo>
                    <a:pt x="226" y="210"/>
                  </a:lnTo>
                  <a:lnTo>
                    <a:pt x="230" y="206"/>
                  </a:lnTo>
                  <a:lnTo>
                    <a:pt x="230" y="202"/>
                  </a:lnTo>
                  <a:lnTo>
                    <a:pt x="230" y="196"/>
                  </a:lnTo>
                  <a:lnTo>
                    <a:pt x="228" y="190"/>
                  </a:lnTo>
                  <a:lnTo>
                    <a:pt x="214" y="170"/>
                  </a:lnTo>
                  <a:lnTo>
                    <a:pt x="214" y="170"/>
                  </a:lnTo>
                  <a:lnTo>
                    <a:pt x="218" y="160"/>
                  </a:lnTo>
                  <a:lnTo>
                    <a:pt x="244" y="154"/>
                  </a:lnTo>
                  <a:lnTo>
                    <a:pt x="244" y="154"/>
                  </a:lnTo>
                  <a:lnTo>
                    <a:pt x="248" y="152"/>
                  </a:lnTo>
                  <a:lnTo>
                    <a:pt x="252" y="150"/>
                  </a:lnTo>
                  <a:lnTo>
                    <a:pt x="256" y="144"/>
                  </a:lnTo>
                  <a:lnTo>
                    <a:pt x="256" y="138"/>
                  </a:lnTo>
                  <a:lnTo>
                    <a:pt x="256" y="118"/>
                  </a:lnTo>
                  <a:lnTo>
                    <a:pt x="256" y="118"/>
                  </a:lnTo>
                  <a:lnTo>
                    <a:pt x="256" y="112"/>
                  </a:lnTo>
                  <a:lnTo>
                    <a:pt x="252" y="106"/>
                  </a:lnTo>
                  <a:lnTo>
                    <a:pt x="248" y="104"/>
                  </a:lnTo>
                  <a:lnTo>
                    <a:pt x="244" y="102"/>
                  </a:lnTo>
                  <a:close/>
                  <a:moveTo>
                    <a:pt x="216" y="144"/>
                  </a:moveTo>
                  <a:lnTo>
                    <a:pt x="216" y="144"/>
                  </a:lnTo>
                  <a:lnTo>
                    <a:pt x="208" y="148"/>
                  </a:lnTo>
                  <a:lnTo>
                    <a:pt x="204" y="154"/>
                  </a:lnTo>
                  <a:lnTo>
                    <a:pt x="204" y="154"/>
                  </a:lnTo>
                  <a:lnTo>
                    <a:pt x="200" y="162"/>
                  </a:lnTo>
                  <a:lnTo>
                    <a:pt x="200" y="162"/>
                  </a:lnTo>
                  <a:lnTo>
                    <a:pt x="198" y="170"/>
                  </a:lnTo>
                  <a:lnTo>
                    <a:pt x="202" y="178"/>
                  </a:lnTo>
                  <a:lnTo>
                    <a:pt x="214" y="200"/>
                  </a:lnTo>
                  <a:lnTo>
                    <a:pt x="200" y="214"/>
                  </a:lnTo>
                  <a:lnTo>
                    <a:pt x="178" y="202"/>
                  </a:lnTo>
                  <a:lnTo>
                    <a:pt x="178" y="202"/>
                  </a:lnTo>
                  <a:lnTo>
                    <a:pt x="174" y="198"/>
                  </a:lnTo>
                  <a:lnTo>
                    <a:pt x="170" y="198"/>
                  </a:lnTo>
                  <a:lnTo>
                    <a:pt x="170" y="198"/>
                  </a:lnTo>
                  <a:lnTo>
                    <a:pt x="162" y="200"/>
                  </a:lnTo>
                  <a:lnTo>
                    <a:pt x="162" y="200"/>
                  </a:lnTo>
                  <a:lnTo>
                    <a:pt x="154" y="204"/>
                  </a:lnTo>
                  <a:lnTo>
                    <a:pt x="154" y="204"/>
                  </a:lnTo>
                  <a:lnTo>
                    <a:pt x="148" y="208"/>
                  </a:lnTo>
                  <a:lnTo>
                    <a:pt x="144" y="216"/>
                  </a:lnTo>
                  <a:lnTo>
                    <a:pt x="138" y="240"/>
                  </a:lnTo>
                  <a:lnTo>
                    <a:pt x="118" y="240"/>
                  </a:lnTo>
                  <a:lnTo>
                    <a:pt x="112" y="216"/>
                  </a:lnTo>
                  <a:lnTo>
                    <a:pt x="112" y="216"/>
                  </a:lnTo>
                  <a:lnTo>
                    <a:pt x="108" y="208"/>
                  </a:lnTo>
                  <a:lnTo>
                    <a:pt x="102" y="204"/>
                  </a:lnTo>
                  <a:lnTo>
                    <a:pt x="102" y="204"/>
                  </a:lnTo>
                  <a:lnTo>
                    <a:pt x="94" y="200"/>
                  </a:lnTo>
                  <a:lnTo>
                    <a:pt x="94" y="200"/>
                  </a:lnTo>
                  <a:lnTo>
                    <a:pt x="86" y="198"/>
                  </a:lnTo>
                  <a:lnTo>
                    <a:pt x="86" y="198"/>
                  </a:lnTo>
                  <a:lnTo>
                    <a:pt x="82" y="198"/>
                  </a:lnTo>
                  <a:lnTo>
                    <a:pt x="78" y="202"/>
                  </a:lnTo>
                  <a:lnTo>
                    <a:pt x="56" y="214"/>
                  </a:lnTo>
                  <a:lnTo>
                    <a:pt x="42" y="200"/>
                  </a:lnTo>
                  <a:lnTo>
                    <a:pt x="54" y="178"/>
                  </a:lnTo>
                  <a:lnTo>
                    <a:pt x="54" y="178"/>
                  </a:lnTo>
                  <a:lnTo>
                    <a:pt x="58" y="170"/>
                  </a:lnTo>
                  <a:lnTo>
                    <a:pt x="56" y="162"/>
                  </a:lnTo>
                  <a:lnTo>
                    <a:pt x="56" y="162"/>
                  </a:lnTo>
                  <a:lnTo>
                    <a:pt x="52" y="154"/>
                  </a:lnTo>
                  <a:lnTo>
                    <a:pt x="52" y="154"/>
                  </a:lnTo>
                  <a:lnTo>
                    <a:pt x="48" y="148"/>
                  </a:lnTo>
                  <a:lnTo>
                    <a:pt x="40" y="144"/>
                  </a:lnTo>
                  <a:lnTo>
                    <a:pt x="16" y="138"/>
                  </a:lnTo>
                  <a:lnTo>
                    <a:pt x="16" y="118"/>
                  </a:lnTo>
                  <a:lnTo>
                    <a:pt x="40" y="112"/>
                  </a:lnTo>
                  <a:lnTo>
                    <a:pt x="40" y="112"/>
                  </a:lnTo>
                  <a:lnTo>
                    <a:pt x="48" y="108"/>
                  </a:lnTo>
                  <a:lnTo>
                    <a:pt x="52" y="102"/>
                  </a:lnTo>
                  <a:lnTo>
                    <a:pt x="52" y="102"/>
                  </a:lnTo>
                  <a:lnTo>
                    <a:pt x="56" y="94"/>
                  </a:lnTo>
                  <a:lnTo>
                    <a:pt x="56" y="94"/>
                  </a:lnTo>
                  <a:lnTo>
                    <a:pt x="58" y="86"/>
                  </a:lnTo>
                  <a:lnTo>
                    <a:pt x="54" y="78"/>
                  </a:lnTo>
                  <a:lnTo>
                    <a:pt x="42" y="56"/>
                  </a:lnTo>
                  <a:lnTo>
                    <a:pt x="56" y="42"/>
                  </a:lnTo>
                  <a:lnTo>
                    <a:pt x="78" y="54"/>
                  </a:lnTo>
                  <a:lnTo>
                    <a:pt x="78" y="54"/>
                  </a:lnTo>
                  <a:lnTo>
                    <a:pt x="82" y="58"/>
                  </a:lnTo>
                  <a:lnTo>
                    <a:pt x="86" y="58"/>
                  </a:lnTo>
                  <a:lnTo>
                    <a:pt x="86" y="58"/>
                  </a:lnTo>
                  <a:lnTo>
                    <a:pt x="94" y="56"/>
                  </a:lnTo>
                  <a:lnTo>
                    <a:pt x="94" y="56"/>
                  </a:lnTo>
                  <a:lnTo>
                    <a:pt x="102" y="52"/>
                  </a:lnTo>
                  <a:lnTo>
                    <a:pt x="102" y="52"/>
                  </a:lnTo>
                  <a:lnTo>
                    <a:pt x="108" y="48"/>
                  </a:lnTo>
                  <a:lnTo>
                    <a:pt x="112" y="40"/>
                  </a:lnTo>
                  <a:lnTo>
                    <a:pt x="118" y="16"/>
                  </a:lnTo>
                  <a:lnTo>
                    <a:pt x="138" y="16"/>
                  </a:lnTo>
                  <a:lnTo>
                    <a:pt x="144" y="40"/>
                  </a:lnTo>
                  <a:lnTo>
                    <a:pt x="144" y="40"/>
                  </a:lnTo>
                  <a:lnTo>
                    <a:pt x="148" y="48"/>
                  </a:lnTo>
                  <a:lnTo>
                    <a:pt x="154" y="52"/>
                  </a:lnTo>
                  <a:lnTo>
                    <a:pt x="154" y="52"/>
                  </a:lnTo>
                  <a:lnTo>
                    <a:pt x="162" y="56"/>
                  </a:lnTo>
                  <a:lnTo>
                    <a:pt x="162" y="56"/>
                  </a:lnTo>
                  <a:lnTo>
                    <a:pt x="170" y="58"/>
                  </a:lnTo>
                  <a:lnTo>
                    <a:pt x="170" y="58"/>
                  </a:lnTo>
                  <a:lnTo>
                    <a:pt x="174" y="58"/>
                  </a:lnTo>
                  <a:lnTo>
                    <a:pt x="178" y="54"/>
                  </a:lnTo>
                  <a:lnTo>
                    <a:pt x="200" y="42"/>
                  </a:lnTo>
                  <a:lnTo>
                    <a:pt x="214" y="56"/>
                  </a:lnTo>
                  <a:lnTo>
                    <a:pt x="202" y="78"/>
                  </a:lnTo>
                  <a:lnTo>
                    <a:pt x="202" y="78"/>
                  </a:lnTo>
                  <a:lnTo>
                    <a:pt x="198" y="86"/>
                  </a:lnTo>
                  <a:lnTo>
                    <a:pt x="200" y="94"/>
                  </a:lnTo>
                  <a:lnTo>
                    <a:pt x="200" y="94"/>
                  </a:lnTo>
                  <a:lnTo>
                    <a:pt x="204" y="102"/>
                  </a:lnTo>
                  <a:lnTo>
                    <a:pt x="204" y="102"/>
                  </a:lnTo>
                  <a:lnTo>
                    <a:pt x="208" y="108"/>
                  </a:lnTo>
                  <a:lnTo>
                    <a:pt x="216" y="112"/>
                  </a:lnTo>
                  <a:lnTo>
                    <a:pt x="240" y="118"/>
                  </a:lnTo>
                  <a:lnTo>
                    <a:pt x="240" y="138"/>
                  </a:lnTo>
                  <a:lnTo>
                    <a:pt x="216" y="144"/>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1" name="Freeform 109">
              <a:extLst>
                <a:ext uri="{FF2B5EF4-FFF2-40B4-BE49-F238E27FC236}">
                  <a16:creationId xmlns:a16="http://schemas.microsoft.com/office/drawing/2014/main" id="{9F70BB4F-26D1-4AB8-863E-9E778115AB30}"/>
                </a:ext>
              </a:extLst>
            </p:cNvPr>
            <p:cNvSpPr>
              <a:spLocks noEditPoints="1"/>
            </p:cNvSpPr>
            <p:nvPr/>
          </p:nvSpPr>
          <p:spPr bwMode="auto">
            <a:xfrm>
              <a:off x="5702300" y="2076450"/>
              <a:ext cx="177800" cy="177800"/>
            </a:xfrm>
            <a:custGeom>
              <a:cxnLst>
                <a:cxn ang="0">
                  <a:pos x="56" y="0"/>
                </a:cxn>
                <a:cxn ang="0">
                  <a:pos x="34" y="4"/>
                </a:cxn>
                <a:cxn ang="0">
                  <a:pos x="16" y="16"/>
                </a:cxn>
                <a:cxn ang="0">
                  <a:pos x="4" y="34"/>
                </a:cxn>
                <a:cxn ang="0">
                  <a:pos x="0" y="56"/>
                </a:cxn>
                <a:cxn ang="0">
                  <a:pos x="2" y="68"/>
                </a:cxn>
                <a:cxn ang="0">
                  <a:pos x="10" y="88"/>
                </a:cxn>
                <a:cxn ang="0">
                  <a:pos x="24" y="102"/>
                </a:cxn>
                <a:cxn ang="0">
                  <a:pos x="44" y="110"/>
                </a:cxn>
                <a:cxn ang="0">
                  <a:pos x="56" y="112"/>
                </a:cxn>
                <a:cxn ang="0">
                  <a:pos x="78" y="108"/>
                </a:cxn>
                <a:cxn ang="0">
                  <a:pos x="96" y="96"/>
                </a:cxn>
                <a:cxn ang="0">
                  <a:pos x="108" y="78"/>
                </a:cxn>
                <a:cxn ang="0">
                  <a:pos x="112" y="56"/>
                </a:cxn>
                <a:cxn ang="0">
                  <a:pos x="110" y="44"/>
                </a:cxn>
                <a:cxn ang="0">
                  <a:pos x="102" y="24"/>
                </a:cxn>
                <a:cxn ang="0">
                  <a:pos x="88" y="10"/>
                </a:cxn>
                <a:cxn ang="0">
                  <a:pos x="68" y="2"/>
                </a:cxn>
                <a:cxn ang="0">
                  <a:pos x="56" y="104"/>
                </a:cxn>
                <a:cxn ang="0">
                  <a:pos x="46" y="104"/>
                </a:cxn>
                <a:cxn ang="0">
                  <a:pos x="28" y="96"/>
                </a:cxn>
                <a:cxn ang="0">
                  <a:pos x="16" y="84"/>
                </a:cxn>
                <a:cxn ang="0">
                  <a:pos x="8" y="66"/>
                </a:cxn>
                <a:cxn ang="0">
                  <a:pos x="8" y="56"/>
                </a:cxn>
                <a:cxn ang="0">
                  <a:pos x="10" y="36"/>
                </a:cxn>
                <a:cxn ang="0">
                  <a:pos x="22" y="22"/>
                </a:cxn>
                <a:cxn ang="0">
                  <a:pos x="36" y="10"/>
                </a:cxn>
                <a:cxn ang="0">
                  <a:pos x="56" y="6"/>
                </a:cxn>
                <a:cxn ang="0">
                  <a:pos x="66" y="8"/>
                </a:cxn>
                <a:cxn ang="0">
                  <a:pos x="84" y="16"/>
                </a:cxn>
                <a:cxn ang="0">
                  <a:pos x="96" y="28"/>
                </a:cxn>
                <a:cxn ang="0">
                  <a:pos x="104" y="46"/>
                </a:cxn>
                <a:cxn ang="0">
                  <a:pos x="106" y="56"/>
                </a:cxn>
                <a:cxn ang="0">
                  <a:pos x="102" y="76"/>
                </a:cxn>
                <a:cxn ang="0">
                  <a:pos x="90" y="90"/>
                </a:cxn>
                <a:cxn ang="0">
                  <a:pos x="76" y="102"/>
                </a:cxn>
                <a:cxn ang="0">
                  <a:pos x="56" y="104"/>
                </a:cxn>
              </a:cxnLst>
              <a:rect b="b" l="0" r="r" t="0"/>
              <a:pathLst>
                <a:path h="112" w="112">
                  <a:moveTo>
                    <a:pt x="56" y="0"/>
                  </a:moveTo>
                  <a:lnTo>
                    <a:pt x="56" y="0"/>
                  </a:lnTo>
                  <a:lnTo>
                    <a:pt x="44" y="2"/>
                  </a:lnTo>
                  <a:lnTo>
                    <a:pt x="34" y="4"/>
                  </a:lnTo>
                  <a:lnTo>
                    <a:pt x="24" y="10"/>
                  </a:lnTo>
                  <a:lnTo>
                    <a:pt x="16" y="16"/>
                  </a:lnTo>
                  <a:lnTo>
                    <a:pt x="10" y="24"/>
                  </a:lnTo>
                  <a:lnTo>
                    <a:pt x="4" y="34"/>
                  </a:lnTo>
                  <a:lnTo>
                    <a:pt x="2" y="44"/>
                  </a:lnTo>
                  <a:lnTo>
                    <a:pt x="0" y="56"/>
                  </a:lnTo>
                  <a:lnTo>
                    <a:pt x="0" y="56"/>
                  </a:lnTo>
                  <a:lnTo>
                    <a:pt x="2" y="68"/>
                  </a:lnTo>
                  <a:lnTo>
                    <a:pt x="4" y="78"/>
                  </a:lnTo>
                  <a:lnTo>
                    <a:pt x="10" y="88"/>
                  </a:lnTo>
                  <a:lnTo>
                    <a:pt x="16" y="96"/>
                  </a:lnTo>
                  <a:lnTo>
                    <a:pt x="24" y="102"/>
                  </a:lnTo>
                  <a:lnTo>
                    <a:pt x="34" y="108"/>
                  </a:lnTo>
                  <a:lnTo>
                    <a:pt x="44" y="110"/>
                  </a:lnTo>
                  <a:lnTo>
                    <a:pt x="56" y="112"/>
                  </a:lnTo>
                  <a:lnTo>
                    <a:pt x="56" y="112"/>
                  </a:lnTo>
                  <a:lnTo>
                    <a:pt x="68" y="110"/>
                  </a:lnTo>
                  <a:lnTo>
                    <a:pt x="78" y="108"/>
                  </a:lnTo>
                  <a:lnTo>
                    <a:pt x="88" y="102"/>
                  </a:lnTo>
                  <a:lnTo>
                    <a:pt x="96" y="96"/>
                  </a:lnTo>
                  <a:lnTo>
                    <a:pt x="102" y="88"/>
                  </a:lnTo>
                  <a:lnTo>
                    <a:pt x="108" y="78"/>
                  </a:lnTo>
                  <a:lnTo>
                    <a:pt x="110" y="68"/>
                  </a:lnTo>
                  <a:lnTo>
                    <a:pt x="112" y="56"/>
                  </a:lnTo>
                  <a:lnTo>
                    <a:pt x="112" y="56"/>
                  </a:lnTo>
                  <a:lnTo>
                    <a:pt x="110" y="44"/>
                  </a:lnTo>
                  <a:lnTo>
                    <a:pt x="108" y="34"/>
                  </a:lnTo>
                  <a:lnTo>
                    <a:pt x="102" y="24"/>
                  </a:lnTo>
                  <a:lnTo>
                    <a:pt x="96" y="16"/>
                  </a:lnTo>
                  <a:lnTo>
                    <a:pt x="88" y="10"/>
                  </a:lnTo>
                  <a:lnTo>
                    <a:pt x="78" y="4"/>
                  </a:lnTo>
                  <a:lnTo>
                    <a:pt x="68" y="2"/>
                  </a:lnTo>
                  <a:lnTo>
                    <a:pt x="56" y="0"/>
                  </a:lnTo>
                  <a:close/>
                  <a:moveTo>
                    <a:pt x="56" y="104"/>
                  </a:moveTo>
                  <a:lnTo>
                    <a:pt x="56" y="104"/>
                  </a:lnTo>
                  <a:lnTo>
                    <a:pt x="46" y="104"/>
                  </a:lnTo>
                  <a:lnTo>
                    <a:pt x="36" y="102"/>
                  </a:lnTo>
                  <a:lnTo>
                    <a:pt x="28" y="96"/>
                  </a:lnTo>
                  <a:lnTo>
                    <a:pt x="22" y="90"/>
                  </a:lnTo>
                  <a:lnTo>
                    <a:pt x="16" y="84"/>
                  </a:lnTo>
                  <a:lnTo>
                    <a:pt x="10" y="76"/>
                  </a:lnTo>
                  <a:lnTo>
                    <a:pt x="8" y="66"/>
                  </a:lnTo>
                  <a:lnTo>
                    <a:pt x="8" y="56"/>
                  </a:lnTo>
                  <a:lnTo>
                    <a:pt x="8" y="56"/>
                  </a:lnTo>
                  <a:lnTo>
                    <a:pt x="8" y="46"/>
                  </a:lnTo>
                  <a:lnTo>
                    <a:pt x="10" y="36"/>
                  </a:lnTo>
                  <a:lnTo>
                    <a:pt x="16" y="28"/>
                  </a:lnTo>
                  <a:lnTo>
                    <a:pt x="22" y="22"/>
                  </a:lnTo>
                  <a:lnTo>
                    <a:pt x="28" y="16"/>
                  </a:lnTo>
                  <a:lnTo>
                    <a:pt x="36" y="10"/>
                  </a:lnTo>
                  <a:lnTo>
                    <a:pt x="46" y="8"/>
                  </a:lnTo>
                  <a:lnTo>
                    <a:pt x="56" y="6"/>
                  </a:lnTo>
                  <a:lnTo>
                    <a:pt x="56" y="6"/>
                  </a:lnTo>
                  <a:lnTo>
                    <a:pt x="66" y="8"/>
                  </a:lnTo>
                  <a:lnTo>
                    <a:pt x="76" y="10"/>
                  </a:lnTo>
                  <a:lnTo>
                    <a:pt x="84" y="16"/>
                  </a:lnTo>
                  <a:lnTo>
                    <a:pt x="90" y="22"/>
                  </a:lnTo>
                  <a:lnTo>
                    <a:pt x="96" y="28"/>
                  </a:lnTo>
                  <a:lnTo>
                    <a:pt x="102" y="36"/>
                  </a:lnTo>
                  <a:lnTo>
                    <a:pt x="104" y="46"/>
                  </a:lnTo>
                  <a:lnTo>
                    <a:pt x="106" y="56"/>
                  </a:lnTo>
                  <a:lnTo>
                    <a:pt x="106" y="56"/>
                  </a:lnTo>
                  <a:lnTo>
                    <a:pt x="104" y="66"/>
                  </a:lnTo>
                  <a:lnTo>
                    <a:pt x="102" y="76"/>
                  </a:lnTo>
                  <a:lnTo>
                    <a:pt x="96" y="84"/>
                  </a:lnTo>
                  <a:lnTo>
                    <a:pt x="90" y="90"/>
                  </a:lnTo>
                  <a:lnTo>
                    <a:pt x="84" y="96"/>
                  </a:lnTo>
                  <a:lnTo>
                    <a:pt x="76" y="102"/>
                  </a:lnTo>
                  <a:lnTo>
                    <a:pt x="66" y="104"/>
                  </a:lnTo>
                  <a:lnTo>
                    <a:pt x="56" y="104"/>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2" name="Freeform 112">
              <a:extLst>
                <a:ext uri="{FF2B5EF4-FFF2-40B4-BE49-F238E27FC236}">
                  <a16:creationId xmlns:a16="http://schemas.microsoft.com/office/drawing/2014/main" id="{49BA5577-8F42-44E3-9F07-28254F1CE489}"/>
                </a:ext>
              </a:extLst>
            </p:cNvPr>
            <p:cNvSpPr>
              <a:spLocks noEditPoints="1"/>
            </p:cNvSpPr>
            <p:nvPr/>
          </p:nvSpPr>
          <p:spPr bwMode="auto">
            <a:xfrm>
              <a:off x="5740400" y="2114550"/>
              <a:ext cx="101600" cy="101600"/>
            </a:xfrm>
            <a:custGeom>
              <a:cxnLst>
                <a:cxn ang="0">
                  <a:pos x="32" y="0"/>
                </a:cxn>
                <a:cxn ang="0">
                  <a:pos x="32" y="0"/>
                </a:cxn>
                <a:cxn ang="0">
                  <a:pos x="26" y="0"/>
                </a:cxn>
                <a:cxn ang="0">
                  <a:pos x="20" y="2"/>
                </a:cxn>
                <a:cxn ang="0">
                  <a:pos x="10" y="10"/>
                </a:cxn>
                <a:cxn ang="0">
                  <a:pos x="2" y="20"/>
                </a:cxn>
                <a:cxn ang="0">
                  <a:pos x="0" y="26"/>
                </a:cxn>
                <a:cxn ang="0">
                  <a:pos x="0" y="32"/>
                </a:cxn>
                <a:cxn ang="0">
                  <a:pos x="0" y="32"/>
                </a:cxn>
                <a:cxn ang="0">
                  <a:pos x="0" y="38"/>
                </a:cxn>
                <a:cxn ang="0">
                  <a:pos x="2" y="44"/>
                </a:cxn>
                <a:cxn ang="0">
                  <a:pos x="10" y="54"/>
                </a:cxn>
                <a:cxn ang="0">
                  <a:pos x="20" y="62"/>
                </a:cxn>
                <a:cxn ang="0">
                  <a:pos x="26" y="64"/>
                </a:cxn>
                <a:cxn ang="0">
                  <a:pos x="32" y="64"/>
                </a:cxn>
                <a:cxn ang="0">
                  <a:pos x="32" y="64"/>
                </a:cxn>
                <a:cxn ang="0">
                  <a:pos x="38" y="64"/>
                </a:cxn>
                <a:cxn ang="0">
                  <a:pos x="44" y="62"/>
                </a:cxn>
                <a:cxn ang="0">
                  <a:pos x="54" y="54"/>
                </a:cxn>
                <a:cxn ang="0">
                  <a:pos x="62" y="44"/>
                </a:cxn>
                <a:cxn ang="0">
                  <a:pos x="64" y="38"/>
                </a:cxn>
                <a:cxn ang="0">
                  <a:pos x="64" y="32"/>
                </a:cxn>
                <a:cxn ang="0">
                  <a:pos x="64" y="32"/>
                </a:cxn>
                <a:cxn ang="0">
                  <a:pos x="64" y="26"/>
                </a:cxn>
                <a:cxn ang="0">
                  <a:pos x="62" y="20"/>
                </a:cxn>
                <a:cxn ang="0">
                  <a:pos x="54" y="10"/>
                </a:cxn>
                <a:cxn ang="0">
                  <a:pos x="44" y="2"/>
                </a:cxn>
                <a:cxn ang="0">
                  <a:pos x="38" y="0"/>
                </a:cxn>
                <a:cxn ang="0">
                  <a:pos x="32" y="0"/>
                </a:cxn>
                <a:cxn ang="0">
                  <a:pos x="32" y="56"/>
                </a:cxn>
                <a:cxn ang="0">
                  <a:pos x="32" y="56"/>
                </a:cxn>
                <a:cxn ang="0">
                  <a:pos x="22" y="54"/>
                </a:cxn>
                <a:cxn ang="0">
                  <a:pos x="16" y="48"/>
                </a:cxn>
                <a:cxn ang="0">
                  <a:pos x="10" y="42"/>
                </a:cxn>
                <a:cxn ang="0">
                  <a:pos x="8" y="32"/>
                </a:cxn>
                <a:cxn ang="0">
                  <a:pos x="8" y="32"/>
                </a:cxn>
                <a:cxn ang="0">
                  <a:pos x="10" y="22"/>
                </a:cxn>
                <a:cxn ang="0">
                  <a:pos x="16" y="16"/>
                </a:cxn>
                <a:cxn ang="0">
                  <a:pos x="22" y="10"/>
                </a:cxn>
                <a:cxn ang="0">
                  <a:pos x="32" y="8"/>
                </a:cxn>
                <a:cxn ang="0">
                  <a:pos x="32" y="8"/>
                </a:cxn>
                <a:cxn ang="0">
                  <a:pos x="42" y="10"/>
                </a:cxn>
                <a:cxn ang="0">
                  <a:pos x="48" y="16"/>
                </a:cxn>
                <a:cxn ang="0">
                  <a:pos x="54" y="22"/>
                </a:cxn>
                <a:cxn ang="0">
                  <a:pos x="56" y="32"/>
                </a:cxn>
                <a:cxn ang="0">
                  <a:pos x="56" y="32"/>
                </a:cxn>
                <a:cxn ang="0">
                  <a:pos x="54" y="42"/>
                </a:cxn>
                <a:cxn ang="0">
                  <a:pos x="48" y="48"/>
                </a:cxn>
                <a:cxn ang="0">
                  <a:pos x="42" y="54"/>
                </a:cxn>
                <a:cxn ang="0">
                  <a:pos x="32" y="56"/>
                </a:cxn>
              </a:cxnLst>
              <a:rect b="b" l="0" r="r" t="0"/>
              <a:pathLst>
                <a:path h="64" w="64">
                  <a:moveTo>
                    <a:pt x="32" y="0"/>
                  </a:moveTo>
                  <a:lnTo>
                    <a:pt x="32" y="0"/>
                  </a:lnTo>
                  <a:lnTo>
                    <a:pt x="26" y="0"/>
                  </a:lnTo>
                  <a:lnTo>
                    <a:pt x="20" y="2"/>
                  </a:lnTo>
                  <a:lnTo>
                    <a:pt x="10" y="10"/>
                  </a:lnTo>
                  <a:lnTo>
                    <a:pt x="2" y="20"/>
                  </a:lnTo>
                  <a:lnTo>
                    <a:pt x="0" y="26"/>
                  </a:lnTo>
                  <a:lnTo>
                    <a:pt x="0" y="32"/>
                  </a:lnTo>
                  <a:lnTo>
                    <a:pt x="0" y="32"/>
                  </a:lnTo>
                  <a:lnTo>
                    <a:pt x="0" y="38"/>
                  </a:lnTo>
                  <a:lnTo>
                    <a:pt x="2" y="44"/>
                  </a:lnTo>
                  <a:lnTo>
                    <a:pt x="10" y="54"/>
                  </a:lnTo>
                  <a:lnTo>
                    <a:pt x="20" y="62"/>
                  </a:lnTo>
                  <a:lnTo>
                    <a:pt x="26" y="64"/>
                  </a:lnTo>
                  <a:lnTo>
                    <a:pt x="32" y="64"/>
                  </a:lnTo>
                  <a:lnTo>
                    <a:pt x="32" y="64"/>
                  </a:lnTo>
                  <a:lnTo>
                    <a:pt x="38" y="64"/>
                  </a:lnTo>
                  <a:lnTo>
                    <a:pt x="44" y="62"/>
                  </a:lnTo>
                  <a:lnTo>
                    <a:pt x="54" y="54"/>
                  </a:lnTo>
                  <a:lnTo>
                    <a:pt x="62" y="44"/>
                  </a:lnTo>
                  <a:lnTo>
                    <a:pt x="64" y="38"/>
                  </a:lnTo>
                  <a:lnTo>
                    <a:pt x="64" y="32"/>
                  </a:lnTo>
                  <a:lnTo>
                    <a:pt x="64" y="32"/>
                  </a:lnTo>
                  <a:lnTo>
                    <a:pt x="64" y="26"/>
                  </a:lnTo>
                  <a:lnTo>
                    <a:pt x="62" y="20"/>
                  </a:lnTo>
                  <a:lnTo>
                    <a:pt x="54" y="10"/>
                  </a:lnTo>
                  <a:lnTo>
                    <a:pt x="44" y="2"/>
                  </a:lnTo>
                  <a:lnTo>
                    <a:pt x="38" y="0"/>
                  </a:lnTo>
                  <a:lnTo>
                    <a:pt x="32" y="0"/>
                  </a:lnTo>
                  <a:close/>
                  <a:moveTo>
                    <a:pt x="32" y="56"/>
                  </a:moveTo>
                  <a:lnTo>
                    <a:pt x="32" y="56"/>
                  </a:lnTo>
                  <a:lnTo>
                    <a:pt x="22" y="54"/>
                  </a:lnTo>
                  <a:lnTo>
                    <a:pt x="16" y="48"/>
                  </a:lnTo>
                  <a:lnTo>
                    <a:pt x="10" y="42"/>
                  </a:lnTo>
                  <a:lnTo>
                    <a:pt x="8" y="32"/>
                  </a:lnTo>
                  <a:lnTo>
                    <a:pt x="8" y="32"/>
                  </a:lnTo>
                  <a:lnTo>
                    <a:pt x="10" y="22"/>
                  </a:lnTo>
                  <a:lnTo>
                    <a:pt x="16" y="16"/>
                  </a:lnTo>
                  <a:lnTo>
                    <a:pt x="22" y="10"/>
                  </a:lnTo>
                  <a:lnTo>
                    <a:pt x="32" y="8"/>
                  </a:lnTo>
                  <a:lnTo>
                    <a:pt x="32" y="8"/>
                  </a:lnTo>
                  <a:lnTo>
                    <a:pt x="42" y="10"/>
                  </a:lnTo>
                  <a:lnTo>
                    <a:pt x="48" y="16"/>
                  </a:lnTo>
                  <a:lnTo>
                    <a:pt x="54" y="22"/>
                  </a:lnTo>
                  <a:lnTo>
                    <a:pt x="56" y="32"/>
                  </a:lnTo>
                  <a:lnTo>
                    <a:pt x="56" y="32"/>
                  </a:lnTo>
                  <a:lnTo>
                    <a:pt x="54" y="42"/>
                  </a:lnTo>
                  <a:lnTo>
                    <a:pt x="48" y="48"/>
                  </a:lnTo>
                  <a:lnTo>
                    <a:pt x="42" y="54"/>
                  </a:lnTo>
                  <a:lnTo>
                    <a:pt x="32" y="56"/>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grpSp>
      <p:grpSp>
        <p:nvGrpSpPr>
          <p:cNvPr id="33" name="Group 265">
            <a:extLst>
              <a:ext uri="{FF2B5EF4-FFF2-40B4-BE49-F238E27FC236}">
                <a16:creationId xmlns:a16="http://schemas.microsoft.com/office/drawing/2014/main" id="{AF8669A0-9A39-426D-AFD9-0D4662D4D3EA}"/>
              </a:ext>
            </a:extLst>
          </p:cNvPr>
          <p:cNvGrpSpPr/>
          <p:nvPr/>
        </p:nvGrpSpPr>
        <p:grpSpPr>
          <a:xfrm>
            <a:off x="4613423" y="2305299"/>
            <a:ext cx="312699" cy="244293"/>
            <a:chOff x="3962400" y="1200150"/>
            <a:chExt cx="406400" cy="317500"/>
          </a:xfrm>
          <a:solidFill>
            <a:schemeClr val="bg1"/>
          </a:solidFill>
        </p:grpSpPr>
        <p:sp>
          <p:nvSpPr>
            <p:cNvPr id="34" name="Freeform 157">
              <a:extLst>
                <a:ext uri="{FF2B5EF4-FFF2-40B4-BE49-F238E27FC236}">
                  <a16:creationId xmlns:a16="http://schemas.microsoft.com/office/drawing/2014/main" id="{5CE29B96-283F-4024-AE71-6603821F6276}"/>
                </a:ext>
              </a:extLst>
            </p:cNvPr>
            <p:cNvSpPr>
              <a:spLocks noEditPoints="1"/>
            </p:cNvSpPr>
            <p:nvPr/>
          </p:nvSpPr>
          <p:spPr bwMode="auto">
            <a:xfrm>
              <a:off x="4013200" y="1247775"/>
              <a:ext cx="254000" cy="206375"/>
            </a:xfrm>
            <a:custGeom>
              <a:cxnLst>
                <a:cxn ang="0">
                  <a:pos x="146" y="6"/>
                </a:cxn>
                <a:cxn ang="0">
                  <a:pos x="146" y="6"/>
                </a:cxn>
                <a:cxn ang="0">
                  <a:pos x="112" y="2"/>
                </a:cxn>
                <a:cxn ang="0">
                  <a:pos x="80" y="0"/>
                </a:cxn>
                <a:cxn ang="0">
                  <a:pos x="80" y="0"/>
                </a:cxn>
                <a:cxn ang="0">
                  <a:pos x="48" y="2"/>
                </a:cxn>
                <a:cxn ang="0">
                  <a:pos x="14" y="6"/>
                </a:cxn>
                <a:cxn ang="0">
                  <a:pos x="14" y="6"/>
                </a:cxn>
                <a:cxn ang="0">
                  <a:pos x="10" y="8"/>
                </a:cxn>
                <a:cxn ang="0">
                  <a:pos x="8" y="12"/>
                </a:cxn>
                <a:cxn ang="0">
                  <a:pos x="8" y="12"/>
                </a:cxn>
                <a:cxn ang="0">
                  <a:pos x="2" y="38"/>
                </a:cxn>
                <a:cxn ang="0">
                  <a:pos x="0" y="66"/>
                </a:cxn>
                <a:cxn ang="0">
                  <a:pos x="2" y="92"/>
                </a:cxn>
                <a:cxn ang="0">
                  <a:pos x="8" y="118"/>
                </a:cxn>
                <a:cxn ang="0">
                  <a:pos x="8" y="118"/>
                </a:cxn>
                <a:cxn ang="0">
                  <a:pos x="10" y="122"/>
                </a:cxn>
                <a:cxn ang="0">
                  <a:pos x="14" y="124"/>
                </a:cxn>
                <a:cxn ang="0">
                  <a:pos x="14" y="124"/>
                </a:cxn>
                <a:cxn ang="0">
                  <a:pos x="48" y="128"/>
                </a:cxn>
                <a:cxn ang="0">
                  <a:pos x="80" y="130"/>
                </a:cxn>
                <a:cxn ang="0">
                  <a:pos x="80" y="130"/>
                </a:cxn>
                <a:cxn ang="0">
                  <a:pos x="112" y="128"/>
                </a:cxn>
                <a:cxn ang="0">
                  <a:pos x="146" y="124"/>
                </a:cxn>
                <a:cxn ang="0">
                  <a:pos x="146" y="124"/>
                </a:cxn>
                <a:cxn ang="0">
                  <a:pos x="148" y="122"/>
                </a:cxn>
                <a:cxn ang="0">
                  <a:pos x="152" y="118"/>
                </a:cxn>
                <a:cxn ang="0">
                  <a:pos x="152" y="118"/>
                </a:cxn>
                <a:cxn ang="0">
                  <a:pos x="158" y="92"/>
                </a:cxn>
                <a:cxn ang="0">
                  <a:pos x="160" y="66"/>
                </a:cxn>
                <a:cxn ang="0">
                  <a:pos x="158" y="38"/>
                </a:cxn>
                <a:cxn ang="0">
                  <a:pos x="152" y="12"/>
                </a:cxn>
                <a:cxn ang="0">
                  <a:pos x="152" y="12"/>
                </a:cxn>
                <a:cxn ang="0">
                  <a:pos x="148" y="8"/>
                </a:cxn>
                <a:cxn ang="0">
                  <a:pos x="146" y="6"/>
                </a:cxn>
                <a:cxn ang="0">
                  <a:pos x="144" y="116"/>
                </a:cxn>
                <a:cxn ang="0">
                  <a:pos x="144" y="116"/>
                </a:cxn>
                <a:cxn ang="0">
                  <a:pos x="112" y="120"/>
                </a:cxn>
                <a:cxn ang="0">
                  <a:pos x="80" y="122"/>
                </a:cxn>
                <a:cxn ang="0">
                  <a:pos x="48" y="120"/>
                </a:cxn>
                <a:cxn ang="0">
                  <a:pos x="16" y="116"/>
                </a:cxn>
                <a:cxn ang="0">
                  <a:pos x="16" y="116"/>
                </a:cxn>
                <a:cxn ang="0">
                  <a:pos x="10" y="90"/>
                </a:cxn>
                <a:cxn ang="0">
                  <a:pos x="8" y="66"/>
                </a:cxn>
                <a:cxn ang="0">
                  <a:pos x="10" y="40"/>
                </a:cxn>
                <a:cxn ang="0">
                  <a:pos x="16" y="14"/>
                </a:cxn>
                <a:cxn ang="0">
                  <a:pos x="16" y="14"/>
                </a:cxn>
                <a:cxn ang="0">
                  <a:pos x="48" y="10"/>
                </a:cxn>
                <a:cxn ang="0">
                  <a:pos x="80" y="8"/>
                </a:cxn>
                <a:cxn ang="0">
                  <a:pos x="112" y="10"/>
                </a:cxn>
                <a:cxn ang="0">
                  <a:pos x="144" y="14"/>
                </a:cxn>
                <a:cxn ang="0">
                  <a:pos x="144" y="14"/>
                </a:cxn>
                <a:cxn ang="0">
                  <a:pos x="150" y="40"/>
                </a:cxn>
                <a:cxn ang="0">
                  <a:pos x="152" y="66"/>
                </a:cxn>
                <a:cxn ang="0">
                  <a:pos x="150" y="90"/>
                </a:cxn>
                <a:cxn ang="0">
                  <a:pos x="144" y="116"/>
                </a:cxn>
              </a:cxnLst>
              <a:rect b="b" l="0" r="r" t="0"/>
              <a:pathLst>
                <a:path h="130" w="160">
                  <a:moveTo>
                    <a:pt x="146" y="6"/>
                  </a:moveTo>
                  <a:lnTo>
                    <a:pt x="146" y="6"/>
                  </a:lnTo>
                  <a:lnTo>
                    <a:pt x="112" y="2"/>
                  </a:lnTo>
                  <a:lnTo>
                    <a:pt x="80" y="0"/>
                  </a:lnTo>
                  <a:lnTo>
                    <a:pt x="80" y="0"/>
                  </a:lnTo>
                  <a:lnTo>
                    <a:pt x="48" y="2"/>
                  </a:lnTo>
                  <a:lnTo>
                    <a:pt x="14" y="6"/>
                  </a:lnTo>
                  <a:lnTo>
                    <a:pt x="14" y="6"/>
                  </a:lnTo>
                  <a:lnTo>
                    <a:pt x="10" y="8"/>
                  </a:lnTo>
                  <a:lnTo>
                    <a:pt x="8" y="12"/>
                  </a:lnTo>
                  <a:lnTo>
                    <a:pt x="8" y="12"/>
                  </a:lnTo>
                  <a:lnTo>
                    <a:pt x="2" y="38"/>
                  </a:lnTo>
                  <a:lnTo>
                    <a:pt x="0" y="66"/>
                  </a:lnTo>
                  <a:lnTo>
                    <a:pt x="2" y="92"/>
                  </a:lnTo>
                  <a:lnTo>
                    <a:pt x="8" y="118"/>
                  </a:lnTo>
                  <a:lnTo>
                    <a:pt x="8" y="118"/>
                  </a:lnTo>
                  <a:lnTo>
                    <a:pt x="10" y="122"/>
                  </a:lnTo>
                  <a:lnTo>
                    <a:pt x="14" y="124"/>
                  </a:lnTo>
                  <a:lnTo>
                    <a:pt x="14" y="124"/>
                  </a:lnTo>
                  <a:lnTo>
                    <a:pt x="48" y="128"/>
                  </a:lnTo>
                  <a:lnTo>
                    <a:pt x="80" y="130"/>
                  </a:lnTo>
                  <a:lnTo>
                    <a:pt x="80" y="130"/>
                  </a:lnTo>
                  <a:lnTo>
                    <a:pt x="112" y="128"/>
                  </a:lnTo>
                  <a:lnTo>
                    <a:pt x="146" y="124"/>
                  </a:lnTo>
                  <a:lnTo>
                    <a:pt x="146" y="124"/>
                  </a:lnTo>
                  <a:lnTo>
                    <a:pt x="148" y="122"/>
                  </a:lnTo>
                  <a:lnTo>
                    <a:pt x="152" y="118"/>
                  </a:lnTo>
                  <a:lnTo>
                    <a:pt x="152" y="118"/>
                  </a:lnTo>
                  <a:lnTo>
                    <a:pt x="158" y="92"/>
                  </a:lnTo>
                  <a:lnTo>
                    <a:pt x="160" y="66"/>
                  </a:lnTo>
                  <a:lnTo>
                    <a:pt x="158" y="38"/>
                  </a:lnTo>
                  <a:lnTo>
                    <a:pt x="152" y="12"/>
                  </a:lnTo>
                  <a:lnTo>
                    <a:pt x="152" y="12"/>
                  </a:lnTo>
                  <a:lnTo>
                    <a:pt x="148" y="8"/>
                  </a:lnTo>
                  <a:lnTo>
                    <a:pt x="146" y="6"/>
                  </a:lnTo>
                  <a:close/>
                  <a:moveTo>
                    <a:pt x="144" y="116"/>
                  </a:moveTo>
                  <a:lnTo>
                    <a:pt x="144" y="116"/>
                  </a:lnTo>
                  <a:lnTo>
                    <a:pt x="112" y="120"/>
                  </a:lnTo>
                  <a:lnTo>
                    <a:pt x="80" y="122"/>
                  </a:lnTo>
                  <a:lnTo>
                    <a:pt x="48" y="120"/>
                  </a:lnTo>
                  <a:lnTo>
                    <a:pt x="16" y="116"/>
                  </a:lnTo>
                  <a:lnTo>
                    <a:pt x="16" y="116"/>
                  </a:lnTo>
                  <a:lnTo>
                    <a:pt x="10" y="90"/>
                  </a:lnTo>
                  <a:lnTo>
                    <a:pt x="8" y="66"/>
                  </a:lnTo>
                  <a:lnTo>
                    <a:pt x="10" y="40"/>
                  </a:lnTo>
                  <a:lnTo>
                    <a:pt x="16" y="14"/>
                  </a:lnTo>
                  <a:lnTo>
                    <a:pt x="16" y="14"/>
                  </a:lnTo>
                  <a:lnTo>
                    <a:pt x="48" y="10"/>
                  </a:lnTo>
                  <a:lnTo>
                    <a:pt x="80" y="8"/>
                  </a:lnTo>
                  <a:lnTo>
                    <a:pt x="112" y="10"/>
                  </a:lnTo>
                  <a:lnTo>
                    <a:pt x="144" y="14"/>
                  </a:lnTo>
                  <a:lnTo>
                    <a:pt x="144" y="14"/>
                  </a:lnTo>
                  <a:lnTo>
                    <a:pt x="150" y="40"/>
                  </a:lnTo>
                  <a:lnTo>
                    <a:pt x="152" y="66"/>
                  </a:lnTo>
                  <a:lnTo>
                    <a:pt x="150" y="90"/>
                  </a:lnTo>
                  <a:lnTo>
                    <a:pt x="144" y="116"/>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5" name="Freeform 160">
              <a:extLst>
                <a:ext uri="{FF2B5EF4-FFF2-40B4-BE49-F238E27FC236}">
                  <a16:creationId xmlns:a16="http://schemas.microsoft.com/office/drawing/2014/main" id="{EF6C5BEB-D86C-4CF1-BFCC-E11E7AA420C8}"/>
                </a:ext>
              </a:extLst>
            </p:cNvPr>
            <p:cNvSpPr>
              <a:spLocks noEditPoints="1"/>
            </p:cNvSpPr>
            <p:nvPr/>
          </p:nvSpPr>
          <p:spPr bwMode="auto">
            <a:xfrm>
              <a:off x="3962400" y="1200150"/>
              <a:ext cx="406400" cy="317500"/>
            </a:xfrm>
            <a:custGeom>
              <a:cxnLst>
                <a:cxn ang="0">
                  <a:pos x="246" y="18"/>
                </a:cxn>
                <a:cxn ang="0">
                  <a:pos x="242" y="10"/>
                </a:cxn>
                <a:cxn ang="0">
                  <a:pos x="234" y="6"/>
                </a:cxn>
                <a:cxn ang="0">
                  <a:pos x="180" y="2"/>
                </a:cxn>
                <a:cxn ang="0">
                  <a:pos x="128" y="0"/>
                </a:cxn>
                <a:cxn ang="0">
                  <a:pos x="22" y="6"/>
                </a:cxn>
                <a:cxn ang="0">
                  <a:pos x="18" y="8"/>
                </a:cxn>
                <a:cxn ang="0">
                  <a:pos x="12" y="14"/>
                </a:cxn>
                <a:cxn ang="0">
                  <a:pos x="10" y="18"/>
                </a:cxn>
                <a:cxn ang="0">
                  <a:pos x="0" y="96"/>
                </a:cxn>
                <a:cxn ang="0">
                  <a:pos x="10" y="174"/>
                </a:cxn>
                <a:cxn ang="0">
                  <a:pos x="12" y="178"/>
                </a:cxn>
                <a:cxn ang="0">
                  <a:pos x="18" y="184"/>
                </a:cxn>
                <a:cxn ang="0">
                  <a:pos x="22" y="186"/>
                </a:cxn>
                <a:cxn ang="0">
                  <a:pos x="74" y="190"/>
                </a:cxn>
                <a:cxn ang="0">
                  <a:pos x="72" y="192"/>
                </a:cxn>
                <a:cxn ang="0">
                  <a:pos x="76" y="196"/>
                </a:cxn>
                <a:cxn ang="0">
                  <a:pos x="106" y="200"/>
                </a:cxn>
                <a:cxn ang="0">
                  <a:pos x="128" y="200"/>
                </a:cxn>
                <a:cxn ang="0">
                  <a:pos x="168" y="198"/>
                </a:cxn>
                <a:cxn ang="0">
                  <a:pos x="182" y="194"/>
                </a:cxn>
                <a:cxn ang="0">
                  <a:pos x="184" y="192"/>
                </a:cxn>
                <a:cxn ang="0">
                  <a:pos x="182" y="190"/>
                </a:cxn>
                <a:cxn ang="0">
                  <a:pos x="234" y="186"/>
                </a:cxn>
                <a:cxn ang="0">
                  <a:pos x="242" y="182"/>
                </a:cxn>
                <a:cxn ang="0">
                  <a:pos x="246" y="174"/>
                </a:cxn>
                <a:cxn ang="0">
                  <a:pos x="254" y="134"/>
                </a:cxn>
                <a:cxn ang="0">
                  <a:pos x="254" y="58"/>
                </a:cxn>
                <a:cxn ang="0">
                  <a:pos x="232" y="170"/>
                </a:cxn>
                <a:cxn ang="0">
                  <a:pos x="180" y="174"/>
                </a:cxn>
                <a:cxn ang="0">
                  <a:pos x="76" y="174"/>
                </a:cxn>
                <a:cxn ang="0">
                  <a:pos x="24" y="170"/>
                </a:cxn>
                <a:cxn ang="0">
                  <a:pos x="16" y="96"/>
                </a:cxn>
                <a:cxn ang="0">
                  <a:pos x="24" y="22"/>
                </a:cxn>
                <a:cxn ang="0">
                  <a:pos x="76" y="18"/>
                </a:cxn>
                <a:cxn ang="0">
                  <a:pos x="180" y="18"/>
                </a:cxn>
                <a:cxn ang="0">
                  <a:pos x="232" y="22"/>
                </a:cxn>
                <a:cxn ang="0">
                  <a:pos x="240" y="96"/>
                </a:cxn>
                <a:cxn ang="0">
                  <a:pos x="232" y="170"/>
                </a:cxn>
              </a:cxnLst>
              <a:rect b="b" l="0" r="r" t="0"/>
              <a:pathLst>
                <a:path h="200" w="256">
                  <a:moveTo>
                    <a:pt x="246" y="18"/>
                  </a:moveTo>
                  <a:lnTo>
                    <a:pt x="246" y="18"/>
                  </a:lnTo>
                  <a:lnTo>
                    <a:pt x="244" y="14"/>
                  </a:lnTo>
                  <a:lnTo>
                    <a:pt x="242" y="10"/>
                  </a:lnTo>
                  <a:lnTo>
                    <a:pt x="238" y="8"/>
                  </a:lnTo>
                  <a:lnTo>
                    <a:pt x="234" y="6"/>
                  </a:lnTo>
                  <a:lnTo>
                    <a:pt x="234" y="6"/>
                  </a:lnTo>
                  <a:lnTo>
                    <a:pt x="180" y="2"/>
                  </a:lnTo>
                  <a:lnTo>
                    <a:pt x="128" y="0"/>
                  </a:lnTo>
                  <a:lnTo>
                    <a:pt x="128" y="0"/>
                  </a:lnTo>
                  <a:lnTo>
                    <a:pt x="76" y="2"/>
                  </a:lnTo>
                  <a:lnTo>
                    <a:pt x="22" y="6"/>
                  </a:lnTo>
                  <a:lnTo>
                    <a:pt x="22" y="6"/>
                  </a:lnTo>
                  <a:lnTo>
                    <a:pt x="18" y="8"/>
                  </a:lnTo>
                  <a:lnTo>
                    <a:pt x="14" y="10"/>
                  </a:lnTo>
                  <a:lnTo>
                    <a:pt x="12" y="14"/>
                  </a:lnTo>
                  <a:lnTo>
                    <a:pt x="10" y="18"/>
                  </a:lnTo>
                  <a:lnTo>
                    <a:pt x="10" y="18"/>
                  </a:lnTo>
                  <a:lnTo>
                    <a:pt x="2" y="58"/>
                  </a:lnTo>
                  <a:lnTo>
                    <a:pt x="0" y="96"/>
                  </a:lnTo>
                  <a:lnTo>
                    <a:pt x="2" y="134"/>
                  </a:lnTo>
                  <a:lnTo>
                    <a:pt x="10" y="174"/>
                  </a:lnTo>
                  <a:lnTo>
                    <a:pt x="10" y="174"/>
                  </a:lnTo>
                  <a:lnTo>
                    <a:pt x="12" y="178"/>
                  </a:lnTo>
                  <a:lnTo>
                    <a:pt x="14" y="182"/>
                  </a:lnTo>
                  <a:lnTo>
                    <a:pt x="18" y="184"/>
                  </a:lnTo>
                  <a:lnTo>
                    <a:pt x="22" y="186"/>
                  </a:lnTo>
                  <a:lnTo>
                    <a:pt x="22" y="186"/>
                  </a:lnTo>
                  <a:lnTo>
                    <a:pt x="74" y="190"/>
                  </a:lnTo>
                  <a:lnTo>
                    <a:pt x="74" y="190"/>
                  </a:lnTo>
                  <a:lnTo>
                    <a:pt x="72" y="192"/>
                  </a:lnTo>
                  <a:lnTo>
                    <a:pt x="72" y="192"/>
                  </a:lnTo>
                  <a:lnTo>
                    <a:pt x="74" y="194"/>
                  </a:lnTo>
                  <a:lnTo>
                    <a:pt x="76" y="196"/>
                  </a:lnTo>
                  <a:lnTo>
                    <a:pt x="88" y="198"/>
                  </a:lnTo>
                  <a:lnTo>
                    <a:pt x="106" y="200"/>
                  </a:lnTo>
                  <a:lnTo>
                    <a:pt x="128" y="200"/>
                  </a:lnTo>
                  <a:lnTo>
                    <a:pt x="128" y="200"/>
                  </a:lnTo>
                  <a:lnTo>
                    <a:pt x="150" y="200"/>
                  </a:lnTo>
                  <a:lnTo>
                    <a:pt x="168" y="198"/>
                  </a:lnTo>
                  <a:lnTo>
                    <a:pt x="180" y="196"/>
                  </a:lnTo>
                  <a:lnTo>
                    <a:pt x="182" y="194"/>
                  </a:lnTo>
                  <a:lnTo>
                    <a:pt x="184" y="192"/>
                  </a:lnTo>
                  <a:lnTo>
                    <a:pt x="184" y="192"/>
                  </a:lnTo>
                  <a:lnTo>
                    <a:pt x="182" y="190"/>
                  </a:lnTo>
                  <a:lnTo>
                    <a:pt x="182" y="190"/>
                  </a:lnTo>
                  <a:lnTo>
                    <a:pt x="234" y="186"/>
                  </a:lnTo>
                  <a:lnTo>
                    <a:pt x="234" y="186"/>
                  </a:lnTo>
                  <a:lnTo>
                    <a:pt x="238" y="184"/>
                  </a:lnTo>
                  <a:lnTo>
                    <a:pt x="242" y="182"/>
                  </a:lnTo>
                  <a:lnTo>
                    <a:pt x="244" y="178"/>
                  </a:lnTo>
                  <a:lnTo>
                    <a:pt x="246" y="174"/>
                  </a:lnTo>
                  <a:lnTo>
                    <a:pt x="246" y="174"/>
                  </a:lnTo>
                  <a:lnTo>
                    <a:pt x="254" y="134"/>
                  </a:lnTo>
                  <a:lnTo>
                    <a:pt x="256" y="96"/>
                  </a:lnTo>
                  <a:lnTo>
                    <a:pt x="254" y="58"/>
                  </a:lnTo>
                  <a:lnTo>
                    <a:pt x="246" y="18"/>
                  </a:lnTo>
                  <a:close/>
                  <a:moveTo>
                    <a:pt x="232" y="170"/>
                  </a:moveTo>
                  <a:lnTo>
                    <a:pt x="232" y="170"/>
                  </a:lnTo>
                  <a:lnTo>
                    <a:pt x="180" y="174"/>
                  </a:lnTo>
                  <a:lnTo>
                    <a:pt x="128" y="176"/>
                  </a:lnTo>
                  <a:lnTo>
                    <a:pt x="76" y="174"/>
                  </a:lnTo>
                  <a:lnTo>
                    <a:pt x="24" y="170"/>
                  </a:lnTo>
                  <a:lnTo>
                    <a:pt x="24" y="170"/>
                  </a:lnTo>
                  <a:lnTo>
                    <a:pt x="18" y="132"/>
                  </a:lnTo>
                  <a:lnTo>
                    <a:pt x="16" y="96"/>
                  </a:lnTo>
                  <a:lnTo>
                    <a:pt x="18" y="60"/>
                  </a:lnTo>
                  <a:lnTo>
                    <a:pt x="24" y="22"/>
                  </a:lnTo>
                  <a:lnTo>
                    <a:pt x="24" y="22"/>
                  </a:lnTo>
                  <a:lnTo>
                    <a:pt x="76" y="18"/>
                  </a:lnTo>
                  <a:lnTo>
                    <a:pt x="128" y="16"/>
                  </a:lnTo>
                  <a:lnTo>
                    <a:pt x="180" y="18"/>
                  </a:lnTo>
                  <a:lnTo>
                    <a:pt x="232" y="22"/>
                  </a:lnTo>
                  <a:lnTo>
                    <a:pt x="232" y="22"/>
                  </a:lnTo>
                  <a:lnTo>
                    <a:pt x="238" y="60"/>
                  </a:lnTo>
                  <a:lnTo>
                    <a:pt x="240" y="96"/>
                  </a:lnTo>
                  <a:lnTo>
                    <a:pt x="238" y="132"/>
                  </a:lnTo>
                  <a:lnTo>
                    <a:pt x="232" y="17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6" name="Freeform 163">
              <a:extLst>
                <a:ext uri="{FF2B5EF4-FFF2-40B4-BE49-F238E27FC236}">
                  <a16:creationId xmlns:a16="http://schemas.microsoft.com/office/drawing/2014/main" id="{B250BBC6-3D32-4302-940D-6A96D6AE7177}"/>
                </a:ext>
              </a:extLst>
            </p:cNvPr>
            <p:cNvSpPr>
              <a:spLocks noEditPoints="1"/>
            </p:cNvSpPr>
            <p:nvPr/>
          </p:nvSpPr>
          <p:spPr bwMode="auto">
            <a:xfrm>
              <a:off x="4279900" y="1263650"/>
              <a:ext cx="38100" cy="38100"/>
            </a:xfrm>
            <a:custGeom>
              <a:cxnLst>
                <a:cxn ang="0">
                  <a:pos x="12" y="24"/>
                </a:cxn>
                <a:cxn ang="0">
                  <a:pos x="12" y="24"/>
                </a:cxn>
                <a:cxn ang="0">
                  <a:pos x="16" y="24"/>
                </a:cxn>
                <a:cxn ang="0">
                  <a:pos x="20" y="20"/>
                </a:cxn>
                <a:cxn ang="0">
                  <a:pos x="24" y="16"/>
                </a:cxn>
                <a:cxn ang="0">
                  <a:pos x="24" y="12"/>
                </a:cxn>
                <a:cxn ang="0">
                  <a:pos x="24" y="12"/>
                </a:cxn>
                <a:cxn ang="0">
                  <a:pos x="24" y="8"/>
                </a:cxn>
                <a:cxn ang="0">
                  <a:pos x="20" y="4"/>
                </a:cxn>
                <a:cxn ang="0">
                  <a:pos x="16" y="0"/>
                </a:cxn>
                <a:cxn ang="0">
                  <a:pos x="12" y="0"/>
                </a:cxn>
                <a:cxn ang="0">
                  <a:pos x="12" y="0"/>
                </a:cxn>
                <a:cxn ang="0">
                  <a:pos x="8" y="0"/>
                </a:cxn>
                <a:cxn ang="0">
                  <a:pos x="4" y="4"/>
                </a:cxn>
                <a:cxn ang="0">
                  <a:pos x="0" y="8"/>
                </a:cxn>
                <a:cxn ang="0">
                  <a:pos x="0" y="12"/>
                </a:cxn>
                <a:cxn ang="0">
                  <a:pos x="0" y="12"/>
                </a:cxn>
                <a:cxn ang="0">
                  <a:pos x="0" y="16"/>
                </a:cxn>
                <a:cxn ang="0">
                  <a:pos x="4" y="20"/>
                </a:cxn>
                <a:cxn ang="0">
                  <a:pos x="8" y="24"/>
                </a:cxn>
                <a:cxn ang="0">
                  <a:pos x="12" y="24"/>
                </a:cxn>
                <a:cxn ang="0">
                  <a:pos x="12" y="8"/>
                </a:cxn>
                <a:cxn ang="0">
                  <a:pos x="12" y="8"/>
                </a:cxn>
                <a:cxn ang="0">
                  <a:pos x="14" y="10"/>
                </a:cxn>
                <a:cxn ang="0">
                  <a:pos x="16" y="12"/>
                </a:cxn>
                <a:cxn ang="0">
                  <a:pos x="16" y="12"/>
                </a:cxn>
                <a:cxn ang="0">
                  <a:pos x="14" y="14"/>
                </a:cxn>
                <a:cxn ang="0">
                  <a:pos x="12" y="16"/>
                </a:cxn>
                <a:cxn ang="0">
                  <a:pos x="12" y="16"/>
                </a:cxn>
                <a:cxn ang="0">
                  <a:pos x="10" y="14"/>
                </a:cxn>
                <a:cxn ang="0">
                  <a:pos x="8" y="12"/>
                </a:cxn>
                <a:cxn ang="0">
                  <a:pos x="8" y="12"/>
                </a:cxn>
                <a:cxn ang="0">
                  <a:pos x="10" y="10"/>
                </a:cxn>
                <a:cxn ang="0">
                  <a:pos x="12" y="8"/>
                </a:cxn>
              </a:cxnLst>
              <a:rect b="b" l="0" r="r" t="0"/>
              <a:pathLst>
                <a:path h="24" w="24">
                  <a:moveTo>
                    <a:pt x="12" y="24"/>
                  </a:moveTo>
                  <a:lnTo>
                    <a:pt x="12" y="24"/>
                  </a:lnTo>
                  <a:lnTo>
                    <a:pt x="16" y="24"/>
                  </a:lnTo>
                  <a:lnTo>
                    <a:pt x="20" y="20"/>
                  </a:lnTo>
                  <a:lnTo>
                    <a:pt x="24" y="16"/>
                  </a:lnTo>
                  <a:lnTo>
                    <a:pt x="24" y="12"/>
                  </a:lnTo>
                  <a:lnTo>
                    <a:pt x="24" y="12"/>
                  </a:lnTo>
                  <a:lnTo>
                    <a:pt x="24" y="8"/>
                  </a:lnTo>
                  <a:lnTo>
                    <a:pt x="20" y="4"/>
                  </a:lnTo>
                  <a:lnTo>
                    <a:pt x="16" y="0"/>
                  </a:lnTo>
                  <a:lnTo>
                    <a:pt x="12" y="0"/>
                  </a:lnTo>
                  <a:lnTo>
                    <a:pt x="12" y="0"/>
                  </a:lnTo>
                  <a:lnTo>
                    <a:pt x="8" y="0"/>
                  </a:lnTo>
                  <a:lnTo>
                    <a:pt x="4" y="4"/>
                  </a:lnTo>
                  <a:lnTo>
                    <a:pt x="0" y="8"/>
                  </a:lnTo>
                  <a:lnTo>
                    <a:pt x="0" y="12"/>
                  </a:lnTo>
                  <a:lnTo>
                    <a:pt x="0" y="12"/>
                  </a:lnTo>
                  <a:lnTo>
                    <a:pt x="0" y="16"/>
                  </a:lnTo>
                  <a:lnTo>
                    <a:pt x="4" y="20"/>
                  </a:lnTo>
                  <a:lnTo>
                    <a:pt x="8" y="24"/>
                  </a:lnTo>
                  <a:lnTo>
                    <a:pt x="12" y="24"/>
                  </a:lnTo>
                  <a:close/>
                  <a:moveTo>
                    <a:pt x="12" y="8"/>
                  </a:moveTo>
                  <a:lnTo>
                    <a:pt x="12" y="8"/>
                  </a:lnTo>
                  <a:lnTo>
                    <a:pt x="14" y="10"/>
                  </a:lnTo>
                  <a:lnTo>
                    <a:pt x="16" y="12"/>
                  </a:lnTo>
                  <a:lnTo>
                    <a:pt x="16" y="12"/>
                  </a:lnTo>
                  <a:lnTo>
                    <a:pt x="14" y="14"/>
                  </a:lnTo>
                  <a:lnTo>
                    <a:pt x="12" y="16"/>
                  </a:lnTo>
                  <a:lnTo>
                    <a:pt x="12" y="16"/>
                  </a:lnTo>
                  <a:lnTo>
                    <a:pt x="10" y="14"/>
                  </a:lnTo>
                  <a:lnTo>
                    <a:pt x="8" y="12"/>
                  </a:lnTo>
                  <a:lnTo>
                    <a:pt x="8" y="12"/>
                  </a:lnTo>
                  <a:lnTo>
                    <a:pt x="10" y="10"/>
                  </a:lnTo>
                  <a:lnTo>
                    <a:pt x="12" y="8"/>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7" name="Freeform 166">
              <a:extLst>
                <a:ext uri="{FF2B5EF4-FFF2-40B4-BE49-F238E27FC236}">
                  <a16:creationId xmlns:a16="http://schemas.microsoft.com/office/drawing/2014/main" id="{484A8566-EA62-40DB-9CAC-754D684C5941}"/>
                </a:ext>
              </a:extLst>
            </p:cNvPr>
            <p:cNvSpPr/>
            <p:nvPr/>
          </p:nvSpPr>
          <p:spPr bwMode="auto">
            <a:xfrm>
              <a:off x="4267200" y="1428750"/>
              <a:ext cx="50800" cy="180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8" name="Freeform 168">
              <a:extLst>
                <a:ext uri="{FF2B5EF4-FFF2-40B4-BE49-F238E27FC236}">
                  <a16:creationId xmlns:a16="http://schemas.microsoft.com/office/drawing/2014/main" id="{8F1E7DB7-0A04-4DE8-9D93-3600CFD21DA4}"/>
                </a:ext>
              </a:extLst>
            </p:cNvPr>
            <p:cNvSpPr/>
            <p:nvPr/>
          </p:nvSpPr>
          <p:spPr bwMode="auto">
            <a:xfrm>
              <a:off x="4279900" y="1390650"/>
              <a:ext cx="50800" cy="180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39" name="Freeform 170">
              <a:extLst>
                <a:ext uri="{FF2B5EF4-FFF2-40B4-BE49-F238E27FC236}">
                  <a16:creationId xmlns:a16="http://schemas.microsoft.com/office/drawing/2014/main" id="{03A38B13-872A-4BEB-9BCB-A995623151F5}"/>
                </a:ext>
              </a:extLst>
            </p:cNvPr>
            <p:cNvSpPr/>
            <p:nvPr/>
          </p:nvSpPr>
          <p:spPr bwMode="auto">
            <a:xfrm>
              <a:off x="4279900" y="1352550"/>
              <a:ext cx="50800" cy="216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sp>
          <p:nvSpPr>
            <p:cNvPr id="40" name="Freeform 172">
              <a:extLst>
                <a:ext uri="{FF2B5EF4-FFF2-40B4-BE49-F238E27FC236}">
                  <a16:creationId xmlns:a16="http://schemas.microsoft.com/office/drawing/2014/main" id="{F3162F7F-F01E-45D4-9A27-A9B53C800278}"/>
                </a:ext>
              </a:extLst>
            </p:cNvPr>
            <p:cNvSpPr/>
            <p:nvPr/>
          </p:nvSpPr>
          <p:spPr bwMode="auto">
            <a:xfrm>
              <a:off x="4064000" y="1298575"/>
              <a:ext cx="76200" cy="53975"/>
            </a:xfrm>
            <a:custGeom>
              <a:cxnLst>
                <a:cxn ang="0">
                  <a:pos x="44" y="0"/>
                </a:cxn>
                <a:cxn ang="0">
                  <a:pos x="8" y="4"/>
                </a:cxn>
                <a:cxn ang="0">
                  <a:pos x="8" y="4"/>
                </a:cxn>
                <a:cxn ang="0">
                  <a:pos x="4" y="4"/>
                </a:cxn>
                <a:cxn ang="0">
                  <a:pos x="2" y="8"/>
                </a:cxn>
                <a:cxn ang="0">
                  <a:pos x="0" y="30"/>
                </a:cxn>
                <a:cxn ang="0">
                  <a:pos x="0" y="30"/>
                </a:cxn>
                <a:cxn ang="0">
                  <a:pos x="2" y="32"/>
                </a:cxn>
                <a:cxn ang="0">
                  <a:pos x="4" y="34"/>
                </a:cxn>
                <a:cxn ang="0">
                  <a:pos x="4" y="34"/>
                </a:cxn>
                <a:cxn ang="0">
                  <a:pos x="6" y="32"/>
                </a:cxn>
                <a:cxn ang="0">
                  <a:pos x="8" y="30"/>
                </a:cxn>
                <a:cxn ang="0">
                  <a:pos x="10" y="14"/>
                </a:cxn>
                <a:cxn ang="0">
                  <a:pos x="10" y="14"/>
                </a:cxn>
                <a:cxn ang="0">
                  <a:pos x="12" y="12"/>
                </a:cxn>
                <a:cxn ang="0">
                  <a:pos x="14" y="10"/>
                </a:cxn>
                <a:cxn ang="0">
                  <a:pos x="44" y="8"/>
                </a:cxn>
                <a:cxn ang="0">
                  <a:pos x="44" y="8"/>
                </a:cxn>
                <a:cxn ang="0">
                  <a:pos x="46" y="8"/>
                </a:cxn>
                <a:cxn ang="0">
                  <a:pos x="48" y="4"/>
                </a:cxn>
                <a:cxn ang="0">
                  <a:pos x="48" y="4"/>
                </a:cxn>
                <a:cxn ang="0">
                  <a:pos x="46" y="2"/>
                </a:cxn>
                <a:cxn ang="0">
                  <a:pos x="44" y="0"/>
                </a:cxn>
              </a:cxnLst>
              <a:rect b="b" l="0" r="r" t="0"/>
              <a:pathLst>
                <a:path h="34" w="48">
                  <a:moveTo>
                    <a:pt x="44" y="0"/>
                  </a:moveTo>
                  <a:lnTo>
                    <a:pt x="8" y="4"/>
                  </a:lnTo>
                  <a:lnTo>
                    <a:pt x="8" y="4"/>
                  </a:lnTo>
                  <a:lnTo>
                    <a:pt x="4" y="4"/>
                  </a:lnTo>
                  <a:lnTo>
                    <a:pt x="2" y="8"/>
                  </a:lnTo>
                  <a:lnTo>
                    <a:pt x="0" y="30"/>
                  </a:lnTo>
                  <a:lnTo>
                    <a:pt x="0" y="30"/>
                  </a:lnTo>
                  <a:lnTo>
                    <a:pt x="2" y="32"/>
                  </a:lnTo>
                  <a:lnTo>
                    <a:pt x="4" y="34"/>
                  </a:lnTo>
                  <a:lnTo>
                    <a:pt x="4" y="34"/>
                  </a:lnTo>
                  <a:lnTo>
                    <a:pt x="6" y="32"/>
                  </a:lnTo>
                  <a:lnTo>
                    <a:pt x="8" y="30"/>
                  </a:lnTo>
                  <a:lnTo>
                    <a:pt x="10" y="14"/>
                  </a:lnTo>
                  <a:lnTo>
                    <a:pt x="10" y="14"/>
                  </a:lnTo>
                  <a:lnTo>
                    <a:pt x="12" y="12"/>
                  </a:lnTo>
                  <a:lnTo>
                    <a:pt x="14" y="10"/>
                  </a:lnTo>
                  <a:lnTo>
                    <a:pt x="44" y="8"/>
                  </a:lnTo>
                  <a:lnTo>
                    <a:pt x="44" y="8"/>
                  </a:lnTo>
                  <a:lnTo>
                    <a:pt x="46" y="8"/>
                  </a:lnTo>
                  <a:lnTo>
                    <a:pt x="48" y="4"/>
                  </a:lnTo>
                  <a:lnTo>
                    <a:pt x="48" y="4"/>
                  </a:lnTo>
                  <a:lnTo>
                    <a:pt x="46" y="2"/>
                  </a:lnTo>
                  <a:lnTo>
                    <a:pt x="44" y="0"/>
                  </a:lnTo>
                  <a:close/>
                </a:path>
              </a:pathLst>
            </a:custGeom>
            <a:grpFill/>
            <a:ln w="9525">
              <a:noFill/>
              <a:round/>
            </a:ln>
          </p:spPr>
          <p:txBody>
            <a:bodyPr anchor="t" anchorCtr="0" bIns="81280" compatLnSpc="1" lIns="162560" numCol="1" rIns="162560" tIns="81280" vert="horz" wrap="square"/>
            <a:lstStyle/>
            <a:p>
              <a:endParaRPr lang="ar-SA" sz="2135">
                <a:solidFill>
                  <a:schemeClr val="bg1">
                    <a:lumMod val="50000"/>
                  </a:schemeClr>
                </a:solidFill>
                <a:cs typeface="+mn-ea"/>
                <a:sym typeface="+mn-lt"/>
              </a:endParaRPr>
            </a:p>
          </p:txBody>
        </p:sp>
      </p:grpSp>
      <p:sp>
        <p:nvSpPr>
          <p:cNvPr id="41" name="Freeform 62">
            <a:extLst>
              <a:ext uri="{FF2B5EF4-FFF2-40B4-BE49-F238E27FC236}">
                <a16:creationId xmlns:a16="http://schemas.microsoft.com/office/drawing/2014/main" id="{00AD7253-F21B-4338-A79E-CB0EEC4284EA}"/>
              </a:ext>
            </a:extLst>
          </p:cNvPr>
          <p:cNvSpPr/>
          <p:nvPr/>
        </p:nvSpPr>
        <p:spPr>
          <a:xfrm>
            <a:off x="5791985" y="4669770"/>
            <a:ext cx="354820" cy="1489543"/>
          </a:xfrm>
          <a:custGeom>
            <a:gdLst>
              <a:gd fmla="*/ 70702 w 314943" name="connsiteX0"/>
              <a:gd fmla="*/ 0 h 1322136" name="connsiteY0"/>
              <a:gd fmla="*/ 244242 w 314943" name="connsiteX1"/>
              <a:gd fmla="*/ 0 h 1322136" name="connsiteY1"/>
              <a:gd fmla="*/ 244242 w 314943" name="connsiteX2"/>
              <a:gd fmla="*/ 518712 h 1322136" name="connsiteY2"/>
              <a:gd fmla="*/ 262452 w 314943" name="connsiteX3"/>
              <a:gd fmla="*/ 518712 h 1322136" name="connsiteY3"/>
              <a:gd fmla="*/ 314943 w 314943" name="connsiteX4"/>
              <a:gd fmla="*/ 571203 h 1322136" name="connsiteY4"/>
              <a:gd fmla="*/ 314943 w 314943" name="connsiteX5"/>
              <a:gd fmla="*/ 1269645 h 1322136" name="connsiteY5"/>
              <a:gd fmla="*/ 262452 w 314943" name="connsiteX6"/>
              <a:gd fmla="*/ 1322136 h 1322136" name="connsiteY6"/>
              <a:gd fmla="*/ 52491 w 314943" name="connsiteX7"/>
              <a:gd fmla="*/ 1322136 h 1322136" name="connsiteY7"/>
              <a:gd fmla="*/ 0 w 314943" name="connsiteX8"/>
              <a:gd fmla="*/ 1269645 h 1322136" name="connsiteY8"/>
              <a:gd fmla="*/ 0 w 314943" name="connsiteX9"/>
              <a:gd fmla="*/ 571203 h 1322136" name="connsiteY9"/>
              <a:gd fmla="*/ 52491 w 314943" name="connsiteX10"/>
              <a:gd fmla="*/ 518712 h 1322136" name="connsiteY10"/>
              <a:gd fmla="*/ 70702 w 314943" name="connsiteX11"/>
              <a:gd fmla="*/ 518712 h 132213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322136" w="314943">
                <a:moveTo>
                  <a:pt x="70702" y="0"/>
                </a:moveTo>
                <a:lnTo>
                  <a:pt x="244242" y="0"/>
                </a:lnTo>
                <a:lnTo>
                  <a:pt x="244242" y="518712"/>
                </a:lnTo>
                <a:lnTo>
                  <a:pt x="262452" y="518712"/>
                </a:lnTo>
                <a:cubicBezTo>
                  <a:pt x="291443" y="518712"/>
                  <a:pt x="314943" y="542212"/>
                  <a:pt x="314943" y="571203"/>
                </a:cubicBezTo>
                <a:lnTo>
                  <a:pt x="314943" y="1269645"/>
                </a:lnTo>
                <a:cubicBezTo>
                  <a:pt x="314943" y="1298636"/>
                  <a:pt x="291443" y="1322136"/>
                  <a:pt x="262452" y="1322136"/>
                </a:cubicBezTo>
                <a:lnTo>
                  <a:pt x="52491" y="1322136"/>
                </a:lnTo>
                <a:cubicBezTo>
                  <a:pt x="23501" y="1322136"/>
                  <a:pt x="0" y="1298636"/>
                  <a:pt x="0" y="1269645"/>
                </a:cubicBezTo>
                <a:lnTo>
                  <a:pt x="0" y="571203"/>
                </a:lnTo>
                <a:cubicBezTo>
                  <a:pt x="0" y="542212"/>
                  <a:pt x="23501" y="518712"/>
                  <a:pt x="52491" y="518712"/>
                </a:cubicBezTo>
                <a:lnTo>
                  <a:pt x="70702" y="518712"/>
                </a:lnTo>
                <a:close/>
              </a:path>
            </a:pathLst>
          </a:custGeom>
          <a:gradFill>
            <a:gsLst>
              <a:gs pos="0">
                <a:srgbClr val="69D1CC"/>
              </a:gs>
              <a:gs pos="73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42" name="Rectangle 55">
            <a:extLst>
              <a:ext uri="{FF2B5EF4-FFF2-40B4-BE49-F238E27FC236}">
                <a16:creationId xmlns:a16="http://schemas.microsoft.com/office/drawing/2014/main" id="{A6CF79BF-D150-4B41-97C2-D4AB17CEB11C}"/>
              </a:ext>
            </a:extLst>
          </p:cNvPr>
          <p:cNvSpPr/>
          <p:nvPr/>
        </p:nvSpPr>
        <p:spPr>
          <a:xfrm>
            <a:off x="5793433" y="5382121"/>
            <a:ext cx="351923" cy="65169"/>
          </a:xfrm>
          <a:prstGeom prst="rect">
            <a:avLst/>
          </a:prstGeom>
          <a:gradFill>
            <a:gsLst>
              <a:gs pos="0">
                <a:srgbClr val="69D1CC"/>
              </a:gs>
              <a:gs pos="73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43" name="Rectangle 56">
            <a:extLst>
              <a:ext uri="{FF2B5EF4-FFF2-40B4-BE49-F238E27FC236}">
                <a16:creationId xmlns:a16="http://schemas.microsoft.com/office/drawing/2014/main" id="{33AEBE45-0B4F-4308-9EFF-814C2FE3A07C}"/>
              </a:ext>
            </a:extLst>
          </p:cNvPr>
          <p:cNvSpPr/>
          <p:nvPr/>
        </p:nvSpPr>
        <p:spPr>
          <a:xfrm>
            <a:off x="5793433" y="5982473"/>
            <a:ext cx="351923" cy="65169"/>
          </a:xfrm>
          <a:prstGeom prst="rect">
            <a:avLst/>
          </a:prstGeom>
          <a:gradFill>
            <a:gsLst>
              <a:gs pos="0">
                <a:srgbClr val="69D1CC"/>
              </a:gs>
              <a:gs pos="73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27" rIns="91427" rtlCol="0" tIns="45715"/>
          <a:lstStyle/>
          <a:p>
            <a:pPr algn="ctr"/>
            <a:endParaRPr lang="en-US" sz="2135">
              <a:solidFill>
                <a:schemeClr val="bg1">
                  <a:lumMod val="50000"/>
                </a:schemeClr>
              </a:solidFill>
              <a:cs typeface="+mn-ea"/>
              <a:sym typeface="+mn-lt"/>
            </a:endParaRPr>
          </a:p>
        </p:txBody>
      </p:sp>
      <p:sp>
        <p:nvSpPr>
          <p:cNvPr id="44" name="Freeform 41">
            <a:extLst>
              <a:ext uri="{FF2B5EF4-FFF2-40B4-BE49-F238E27FC236}">
                <a16:creationId xmlns:a16="http://schemas.microsoft.com/office/drawing/2014/main" id="{AE77D98C-C7C1-4F8A-A012-1FB857582D4F}"/>
              </a:ext>
            </a:extLst>
          </p:cNvPr>
          <p:cNvSpPr/>
          <p:nvPr/>
        </p:nvSpPr>
        <p:spPr bwMode="auto">
          <a:xfrm>
            <a:off x="4880125" y="2538479"/>
            <a:ext cx="2178539" cy="2242468"/>
          </a:xfrm>
          <a:custGeom>
            <a:gdLst>
              <a:gd fmla="*/ 703262 w 1406525" name="connsiteX0"/>
              <a:gd fmla="*/ 85725 h 1447800" name="connsiteY0"/>
              <a:gd fmla="*/ 87312 w 1406525" name="connsiteX1"/>
              <a:gd fmla="*/ 701675 h 1447800" name="connsiteY1"/>
              <a:gd fmla="*/ 703262 w 1406525" name="connsiteX2"/>
              <a:gd fmla="*/ 1317625 h 1447800" name="connsiteY2"/>
              <a:gd fmla="*/ 1319212 w 1406525" name="connsiteX3"/>
              <a:gd fmla="*/ 701675 h 1447800" name="connsiteY3"/>
              <a:gd fmla="*/ 703262 w 1406525" name="connsiteX4"/>
              <a:gd fmla="*/ 85725 h 1447800" name="connsiteY4"/>
              <a:gd fmla="*/ 702958 w 1406525" name="connsiteX5"/>
              <a:gd fmla="*/ 0 h 1447800" name="connsiteY5"/>
              <a:gd fmla="*/ 1406525 w 1406525" name="connsiteX6"/>
              <a:gd fmla="*/ 702001 h 1447800" name="connsiteY6"/>
              <a:gd fmla="*/ 938699 w 1406525" name="connsiteX7"/>
              <a:gd fmla="*/ 1363852 h 1447800" name="connsiteY7"/>
              <a:gd fmla="*/ 938699 w 1406525" name="connsiteX8"/>
              <a:gd fmla="*/ 1365677 h 1447800" name="connsiteY8"/>
              <a:gd fmla="*/ 709659 w 1406525" name="connsiteX9"/>
              <a:gd fmla="*/ 1447800 h 1447800" name="connsiteY9"/>
              <a:gd fmla="*/ 481228 w 1406525" name="connsiteX10"/>
              <a:gd fmla="*/ 1368110 h 1447800" name="connsiteY10"/>
              <a:gd fmla="*/ 0 w 1406525" name="connsiteX11"/>
              <a:gd fmla="*/ 702001 h 1447800" name="connsiteY11"/>
              <a:gd fmla="*/ 702958 w 1406525" name="connsiteX12"/>
              <a:gd fmla="*/ 0 h 14478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447800" w="1406525">
                <a:moveTo>
                  <a:pt x="703262" y="85725"/>
                </a:moveTo>
                <a:cubicBezTo>
                  <a:pt x="363082" y="85725"/>
                  <a:pt x="87312" y="361495"/>
                  <a:pt x="87312" y="701675"/>
                </a:cubicBezTo>
                <a:cubicBezTo>
                  <a:pt x="87312" y="1041855"/>
                  <a:pt x="363082" y="1317625"/>
                  <a:pt x="703262" y="1317625"/>
                </a:cubicBezTo>
                <a:cubicBezTo>
                  <a:pt x="1043442" y="1317625"/>
                  <a:pt x="1319212" y="1041855"/>
                  <a:pt x="1319212" y="701675"/>
                </a:cubicBezTo>
                <a:cubicBezTo>
                  <a:pt x="1319212" y="361495"/>
                  <a:pt x="1043442" y="85725"/>
                  <a:pt x="703262" y="85725"/>
                </a:cubicBezTo>
                <a:close/>
                <a:moveTo>
                  <a:pt x="702958" y="0"/>
                </a:moveTo>
                <a:cubicBezTo>
                  <a:pt x="1091595" y="0"/>
                  <a:pt x="1406525" y="313893"/>
                  <a:pt x="1406525" y="702001"/>
                </a:cubicBezTo>
                <a:cubicBezTo>
                  <a:pt x="1406525" y="1007377"/>
                  <a:pt x="1210988" y="1267129"/>
                  <a:pt x="938699" y="1363852"/>
                </a:cubicBezTo>
                <a:cubicBezTo>
                  <a:pt x="938699" y="1364460"/>
                  <a:pt x="938699" y="1365069"/>
                  <a:pt x="938699" y="1365677"/>
                </a:cubicBezTo>
                <a:cubicBezTo>
                  <a:pt x="938699" y="1410693"/>
                  <a:pt x="836362" y="1447800"/>
                  <a:pt x="709659" y="1447800"/>
                </a:cubicBezTo>
                <a:cubicBezTo>
                  <a:pt x="586001" y="1447800"/>
                  <a:pt x="485492" y="1412518"/>
                  <a:pt x="481228" y="1368110"/>
                </a:cubicBezTo>
                <a:cubicBezTo>
                  <a:pt x="201628" y="1275646"/>
                  <a:pt x="0" y="1012244"/>
                  <a:pt x="0" y="702001"/>
                </a:cubicBezTo>
                <a:cubicBezTo>
                  <a:pt x="0" y="313893"/>
                  <a:pt x="314930" y="0"/>
                  <a:pt x="702958" y="0"/>
                </a:cubicBezTo>
                <a:close/>
              </a:path>
            </a:pathLst>
          </a:custGeom>
          <a:gradFill>
            <a:gsLst>
              <a:gs pos="0">
                <a:srgbClr val="69D1CC"/>
              </a:gs>
              <a:gs pos="73000">
                <a:srgbClr val="18646C"/>
              </a:gs>
            </a:gsLst>
            <a:lin ang="2700000" scaled="0"/>
          </a:gradFill>
          <a:ln cap="flat" w="3175">
            <a:noFill/>
            <a:prstDash val="solid"/>
            <a:miter lim="800000"/>
          </a:ln>
        </p:spPr>
        <p:txBody>
          <a:bodyPr anchor="t" anchorCtr="0" bIns="60952" compatLnSpc="1" lIns="121903" numCol="1" rIns="121903" tIns="60952" vert="horz" wrap="square">
            <a:noAutofit/>
          </a:bodyPr>
          <a:lstStyle/>
          <a:p>
            <a:endParaRPr lang="en-US" sz="2135">
              <a:solidFill>
                <a:schemeClr val="bg1">
                  <a:lumMod val="50000"/>
                </a:schemeClr>
              </a:solidFill>
              <a:cs typeface="+mn-ea"/>
              <a:sym typeface="+mn-lt"/>
            </a:endParaRPr>
          </a:p>
        </p:txBody>
      </p:sp>
      <p:grpSp>
        <p:nvGrpSpPr>
          <p:cNvPr id="45" name="组合 44">
            <a:extLst>
              <a:ext uri="{FF2B5EF4-FFF2-40B4-BE49-F238E27FC236}">
                <a16:creationId xmlns:a16="http://schemas.microsoft.com/office/drawing/2014/main" id="{378AD817-A845-441D-99DB-F9FAC0F0A9BE}"/>
              </a:ext>
            </a:extLst>
          </p:cNvPr>
          <p:cNvGrpSpPr/>
          <p:nvPr/>
        </p:nvGrpSpPr>
        <p:grpSpPr>
          <a:xfrm>
            <a:off x="25442" y="1947833"/>
            <a:ext cx="3576617" cy="1939583"/>
            <a:chOff x="4504410" y="1991775"/>
            <a:chExt cx="3576617" cy="1939583"/>
          </a:xfrm>
        </p:grpSpPr>
        <p:sp>
          <p:nvSpPr>
            <p:cNvPr id="50" name="TextBox 6">
              <a:extLst>
                <a:ext uri="{FF2B5EF4-FFF2-40B4-BE49-F238E27FC236}">
                  <a16:creationId xmlns:a16="http://schemas.microsoft.com/office/drawing/2014/main" id="{6CA903D6-E762-4817-A721-FC82B7FB63AE}"/>
                </a:ext>
              </a:extLst>
            </p:cNvPr>
            <p:cNvSpPr txBox="1"/>
            <p:nvPr/>
          </p:nvSpPr>
          <p:spPr>
            <a:xfrm>
              <a:off x="4504410" y="1991775"/>
              <a:ext cx="3330370" cy="448056"/>
            </a:xfrm>
            <a:prstGeom prst="rect">
              <a:avLst/>
            </a:prstGeom>
            <a:noFill/>
          </p:spPr>
          <p:txBody>
            <a:bodyPr rtlCol="0" wrap="square">
              <a:spAutoFit/>
            </a:bodyPr>
            <a:lstStyle/>
            <a:p>
              <a:pPr algn="ctr">
                <a:lnSpc>
                  <a:spcPct val="130000"/>
                </a:lnSpc>
              </a:pPr>
              <a:r>
                <a:rPr altLang="en-US" b="1" lang="zh-CN">
                  <a:solidFill>
                    <a:schemeClr val="tx1">
                      <a:lumMod val="85000"/>
                      <a:lumOff val="15000"/>
                    </a:schemeClr>
                  </a:solidFill>
                  <a:cs typeface="+mn-ea"/>
                  <a:sym typeface="+mn-lt"/>
                </a:rPr>
                <a:t>一、适应环境原则</a:t>
              </a:r>
            </a:p>
          </p:txBody>
        </p:sp>
        <p:sp>
          <p:nvSpPr>
            <p:cNvPr id="48" name="TextBox 6">
              <a:extLst>
                <a:ext uri="{FF2B5EF4-FFF2-40B4-BE49-F238E27FC236}">
                  <a16:creationId xmlns:a16="http://schemas.microsoft.com/office/drawing/2014/main" id="{3BFED0AF-5B1A-4143-A69F-A5A876EDCB65}"/>
                </a:ext>
              </a:extLst>
            </p:cNvPr>
            <p:cNvSpPr txBox="1"/>
            <p:nvPr/>
          </p:nvSpPr>
          <p:spPr>
            <a:xfrm>
              <a:off x="5241941" y="2398631"/>
              <a:ext cx="2839086" cy="1517904"/>
            </a:xfrm>
            <a:prstGeom prst="rect">
              <a:avLst/>
            </a:prstGeom>
            <a:noFill/>
          </p:spPr>
          <p:txBody>
            <a:bodyPr rtlCol="0" wrap="square">
              <a:spAutoFit/>
            </a:bodyPr>
            <a:lstStyle/>
            <a:p>
              <a:pPr>
                <a:lnSpc>
                  <a:spcPct val="130000"/>
                </a:lnSpc>
              </a:pPr>
              <a:r>
                <a:rPr altLang="en-US" lang="zh-CN">
                  <a:solidFill>
                    <a:schemeClr val="tx1">
                      <a:lumMod val="85000"/>
                      <a:lumOff val="15000"/>
                    </a:schemeClr>
                  </a:solidFill>
                  <a:cs typeface="+mn-ea"/>
                  <a:sym typeface="+mn-lt"/>
                </a:rPr>
                <a:t>企业是社会大系统的一个组成部分，它的存在和发展在很大程度上受企业内外各种环境因素的影响。</a:t>
              </a:r>
            </a:p>
          </p:txBody>
        </p:sp>
      </p:grpSp>
      <p:grpSp>
        <p:nvGrpSpPr>
          <p:cNvPr id="51" name="组合 50">
            <a:extLst>
              <a:ext uri="{FF2B5EF4-FFF2-40B4-BE49-F238E27FC236}">
                <a16:creationId xmlns:a16="http://schemas.microsoft.com/office/drawing/2014/main" id="{A4F5C940-B65A-4CF1-904A-A734E26F96AC}"/>
              </a:ext>
            </a:extLst>
          </p:cNvPr>
          <p:cNvGrpSpPr/>
          <p:nvPr/>
        </p:nvGrpSpPr>
        <p:grpSpPr>
          <a:xfrm>
            <a:off x="8017252" y="2069611"/>
            <a:ext cx="3508229" cy="1909283"/>
            <a:chOff x="7552098" y="2933886"/>
            <a:chExt cx="3946090" cy="1909283"/>
          </a:xfrm>
        </p:grpSpPr>
        <p:sp>
          <p:nvSpPr>
            <p:cNvPr id="56" name="TextBox 6">
              <a:extLst>
                <a:ext uri="{FF2B5EF4-FFF2-40B4-BE49-F238E27FC236}">
                  <a16:creationId xmlns:a16="http://schemas.microsoft.com/office/drawing/2014/main" id="{2990EF61-BDFA-48DF-BE10-9B02103DEFE5}"/>
                </a:ext>
              </a:extLst>
            </p:cNvPr>
            <p:cNvSpPr txBox="1"/>
            <p:nvPr/>
          </p:nvSpPr>
          <p:spPr>
            <a:xfrm>
              <a:off x="7552099" y="2933885"/>
              <a:ext cx="3330371" cy="448056"/>
            </a:xfrm>
            <a:prstGeom prst="rect">
              <a:avLst/>
            </a:prstGeom>
            <a:noFill/>
          </p:spPr>
          <p:txBody>
            <a:bodyPr rtlCol="0" wrap="square">
              <a:spAutoFit/>
            </a:bodyPr>
            <a:lstStyle/>
            <a:p>
              <a:pPr algn="ctr">
                <a:lnSpc>
                  <a:spcPct val="130000"/>
                </a:lnSpc>
              </a:pPr>
              <a:r>
                <a:rPr altLang="en-US" b="1" lang="zh-CN">
                  <a:solidFill>
                    <a:schemeClr val="tx1">
                      <a:lumMod val="85000"/>
                      <a:lumOff val="15000"/>
                    </a:schemeClr>
                  </a:solidFill>
                  <a:cs typeface="+mn-ea"/>
                  <a:sym typeface="+mn-lt"/>
                </a:rPr>
                <a:t>二、全程管理原则</a:t>
              </a:r>
            </a:p>
          </p:txBody>
        </p:sp>
        <p:sp>
          <p:nvSpPr>
            <p:cNvPr id="54" name="TextBox 6">
              <a:extLst>
                <a:ext uri="{FF2B5EF4-FFF2-40B4-BE49-F238E27FC236}">
                  <a16:creationId xmlns:a16="http://schemas.microsoft.com/office/drawing/2014/main" id="{C2C800A4-CA7B-4E99-B663-0041861F13C9}"/>
                </a:ext>
              </a:extLst>
            </p:cNvPr>
            <p:cNvSpPr txBox="1"/>
            <p:nvPr/>
          </p:nvSpPr>
          <p:spPr>
            <a:xfrm>
              <a:off x="8311835" y="3310442"/>
              <a:ext cx="3186352" cy="1517904"/>
            </a:xfrm>
            <a:prstGeom prst="rect">
              <a:avLst/>
            </a:prstGeom>
            <a:noFill/>
          </p:spPr>
          <p:txBody>
            <a:bodyPr rtlCol="0" wrap="square">
              <a:spAutoFit/>
            </a:bodyPr>
            <a:lstStyle/>
            <a:p>
              <a:pPr>
                <a:lnSpc>
                  <a:spcPct val="130000"/>
                </a:lnSpc>
              </a:pPr>
              <a:r>
                <a:rPr altLang="en-US" lang="zh-CN">
                  <a:solidFill>
                    <a:schemeClr val="tx1">
                      <a:lumMod val="85000"/>
                      <a:lumOff val="15000"/>
                    </a:schemeClr>
                  </a:solidFill>
                  <a:cs typeface="+mn-ea"/>
                  <a:sym typeface="+mn-lt"/>
                </a:rPr>
                <a:t>战略管理是一个过程，大致包括以下步骤：战略分析、战略制定、战略实施、战略评价和修正。</a:t>
              </a:r>
            </a:p>
          </p:txBody>
        </p:sp>
      </p:grpSp>
      <p:grpSp>
        <p:nvGrpSpPr>
          <p:cNvPr id="57" name="组合 56">
            <a:extLst>
              <a:ext uri="{FF2B5EF4-FFF2-40B4-BE49-F238E27FC236}">
                <a16:creationId xmlns:a16="http://schemas.microsoft.com/office/drawing/2014/main" id="{0D458E39-41BB-4862-BC6C-7C6783E5B2BA}"/>
              </a:ext>
            </a:extLst>
          </p:cNvPr>
          <p:cNvGrpSpPr/>
          <p:nvPr/>
        </p:nvGrpSpPr>
        <p:grpSpPr>
          <a:xfrm>
            <a:off x="86759" y="4457121"/>
            <a:ext cx="3732267" cy="1939166"/>
            <a:chOff x="127024" y="4031408"/>
            <a:chExt cx="3732267" cy="1939166"/>
          </a:xfrm>
        </p:grpSpPr>
        <p:sp>
          <p:nvSpPr>
            <p:cNvPr id="62" name="TextBox 6">
              <a:extLst>
                <a:ext uri="{FF2B5EF4-FFF2-40B4-BE49-F238E27FC236}">
                  <a16:creationId xmlns:a16="http://schemas.microsoft.com/office/drawing/2014/main" id="{648E4AB5-749A-450A-BBF9-334FB562C5A4}"/>
                </a:ext>
              </a:extLst>
            </p:cNvPr>
            <p:cNvSpPr txBox="1"/>
            <p:nvPr/>
          </p:nvSpPr>
          <p:spPr>
            <a:xfrm>
              <a:off x="127024" y="4031408"/>
              <a:ext cx="3330370" cy="448056"/>
            </a:xfrm>
            <a:prstGeom prst="rect">
              <a:avLst/>
            </a:prstGeom>
            <a:noFill/>
          </p:spPr>
          <p:txBody>
            <a:bodyPr rtlCol="0" wrap="square">
              <a:spAutoFit/>
            </a:bodyPr>
            <a:lstStyle/>
            <a:p>
              <a:pPr algn="ctr">
                <a:lnSpc>
                  <a:spcPct val="130000"/>
                </a:lnSpc>
              </a:pPr>
              <a:r>
                <a:rPr altLang="en-US" b="1" lang="zh-CN">
                  <a:solidFill>
                    <a:schemeClr val="tx1">
                      <a:lumMod val="85000"/>
                      <a:lumOff val="15000"/>
                    </a:schemeClr>
                  </a:solidFill>
                  <a:cs typeface="+mn-ea"/>
                  <a:sym typeface="+mn-lt"/>
                </a:rPr>
                <a:t>三、全员参与原则</a:t>
              </a:r>
            </a:p>
          </p:txBody>
        </p:sp>
        <p:sp>
          <p:nvSpPr>
            <p:cNvPr id="60" name="TextBox 6">
              <a:extLst>
                <a:ext uri="{FF2B5EF4-FFF2-40B4-BE49-F238E27FC236}">
                  <a16:creationId xmlns:a16="http://schemas.microsoft.com/office/drawing/2014/main" id="{20517EF2-EEB8-473D-9053-FBDC9BF7423E}"/>
                </a:ext>
              </a:extLst>
            </p:cNvPr>
            <p:cNvSpPr txBox="1"/>
            <p:nvPr/>
          </p:nvSpPr>
          <p:spPr>
            <a:xfrm>
              <a:off x="913011" y="4437847"/>
              <a:ext cx="2946280" cy="1517904"/>
            </a:xfrm>
            <a:prstGeom prst="rect">
              <a:avLst/>
            </a:prstGeom>
            <a:noFill/>
          </p:spPr>
          <p:txBody>
            <a:bodyPr rtlCol="0" wrap="square">
              <a:spAutoFit/>
            </a:bodyPr>
            <a:lstStyle/>
            <a:p>
              <a:pPr>
                <a:lnSpc>
                  <a:spcPct val="130000"/>
                </a:lnSpc>
              </a:pPr>
              <a:r>
                <a:rPr altLang="en-US" lang="zh-CN">
                  <a:solidFill>
                    <a:schemeClr val="tx1">
                      <a:lumMod val="85000"/>
                      <a:lumOff val="15000"/>
                    </a:schemeClr>
                  </a:solidFill>
                  <a:cs typeface="+mn-ea"/>
                  <a:sym typeface="+mn-lt"/>
                </a:rPr>
                <a:t>战略管理决不仅仅是企业领导和战略管理部门的事，在战略管理的全过程中，企业全体员工都将参与。</a:t>
              </a:r>
            </a:p>
          </p:txBody>
        </p:sp>
      </p:grpSp>
      <p:grpSp>
        <p:nvGrpSpPr>
          <p:cNvPr id="63" name="组合 62">
            <a:extLst>
              <a:ext uri="{FF2B5EF4-FFF2-40B4-BE49-F238E27FC236}">
                <a16:creationId xmlns:a16="http://schemas.microsoft.com/office/drawing/2014/main" id="{3EB0E4B0-1F82-4CBF-8CAB-9C289B570863}"/>
              </a:ext>
            </a:extLst>
          </p:cNvPr>
          <p:cNvGrpSpPr/>
          <p:nvPr/>
        </p:nvGrpSpPr>
        <p:grpSpPr>
          <a:xfrm>
            <a:off x="7750949" y="4611784"/>
            <a:ext cx="3950939" cy="1621666"/>
            <a:chOff x="3811832" y="3988810"/>
            <a:chExt cx="3950939" cy="1621666"/>
          </a:xfrm>
        </p:grpSpPr>
        <p:sp>
          <p:nvSpPr>
            <p:cNvPr id="68" name="TextBox 6">
              <a:extLst>
                <a:ext uri="{FF2B5EF4-FFF2-40B4-BE49-F238E27FC236}">
                  <a16:creationId xmlns:a16="http://schemas.microsoft.com/office/drawing/2014/main" id="{7B6006CE-42F9-4D21-8073-ACE987FBD475}"/>
                </a:ext>
              </a:extLst>
            </p:cNvPr>
            <p:cNvSpPr txBox="1"/>
            <p:nvPr/>
          </p:nvSpPr>
          <p:spPr>
            <a:xfrm>
              <a:off x="3811831" y="3988810"/>
              <a:ext cx="3330370" cy="448056"/>
            </a:xfrm>
            <a:prstGeom prst="rect">
              <a:avLst/>
            </a:prstGeom>
            <a:noFill/>
          </p:spPr>
          <p:txBody>
            <a:bodyPr rtlCol="0" wrap="square">
              <a:spAutoFit/>
            </a:bodyPr>
            <a:lstStyle/>
            <a:p>
              <a:pPr algn="ctr">
                <a:lnSpc>
                  <a:spcPct val="130000"/>
                </a:lnSpc>
              </a:pPr>
              <a:r>
                <a:rPr altLang="en-US" b="1" lang="zh-CN">
                  <a:solidFill>
                    <a:schemeClr val="tx1">
                      <a:lumMod val="85000"/>
                      <a:lumOff val="15000"/>
                    </a:schemeClr>
                  </a:solidFill>
                  <a:cs typeface="+mn-ea"/>
                  <a:sym typeface="+mn-lt"/>
                </a:rPr>
                <a:t>四、整体最优原则</a:t>
              </a:r>
            </a:p>
          </p:txBody>
        </p:sp>
        <p:sp>
          <p:nvSpPr>
            <p:cNvPr id="66" name="TextBox 6">
              <a:extLst>
                <a:ext uri="{FF2B5EF4-FFF2-40B4-BE49-F238E27FC236}">
                  <a16:creationId xmlns:a16="http://schemas.microsoft.com/office/drawing/2014/main" id="{256EF5B4-A850-437E-924F-B3A5218803FE}"/>
                </a:ext>
              </a:extLst>
            </p:cNvPr>
            <p:cNvSpPr txBox="1"/>
            <p:nvPr/>
          </p:nvSpPr>
          <p:spPr>
            <a:xfrm>
              <a:off x="4576418" y="4437847"/>
              <a:ext cx="3186352" cy="1161288"/>
            </a:xfrm>
            <a:prstGeom prst="rect">
              <a:avLst/>
            </a:prstGeom>
            <a:noFill/>
          </p:spPr>
          <p:txBody>
            <a:bodyPr rtlCol="0" wrap="square">
              <a:spAutoFit/>
            </a:bodyPr>
            <a:lstStyle/>
            <a:p>
              <a:pPr>
                <a:lnSpc>
                  <a:spcPct val="130000"/>
                </a:lnSpc>
              </a:pPr>
              <a:r>
                <a:rPr altLang="en-US" lang="zh-CN">
                  <a:solidFill>
                    <a:schemeClr val="tx1">
                      <a:lumMod val="85000"/>
                      <a:lumOff val="15000"/>
                    </a:schemeClr>
                  </a:solidFill>
                  <a:cs typeface="+mn-ea"/>
                  <a:sym typeface="+mn-lt"/>
                </a:rPr>
                <a:t>战略管理要将企业视为一个整体来处理，要强调整体最优，而不是局部最优。</a:t>
              </a:r>
            </a:p>
          </p:txBody>
        </p:sp>
      </p:grpSp>
    </p:spTree>
    <p:extLst>
      <p:ext uri="{BB962C8B-B14F-4D97-AF65-F5344CB8AC3E}">
        <p14:creationId val="2097732088"/>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42"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fade" transition="in">
                                      <p:cBhvr>
                                        <p:cTn dur="1000" id="16"/>
                                        <p:tgtEl>
                                          <p:spTgt spid="6"/>
                                        </p:tgtEl>
                                      </p:cBhvr>
                                    </p:animEffect>
                                    <p:anim calcmode="lin" valueType="num">
                                      <p:cBhvr>
                                        <p:cTn dur="1000" fill="hold" id="17"/>
                                        <p:tgtEl>
                                          <p:spTgt spid="6"/>
                                        </p:tgtEl>
                                        <p:attrNameLst>
                                          <p:attrName>ppt_x</p:attrName>
                                        </p:attrNameLst>
                                      </p:cBhvr>
                                      <p:tavLst>
                                        <p:tav tm="0">
                                          <p:val>
                                            <p:strVal val="#ppt_x"/>
                                          </p:val>
                                        </p:tav>
                                        <p:tav tm="100000">
                                          <p:val>
                                            <p:strVal val="#ppt_x"/>
                                          </p:val>
                                        </p:tav>
                                      </p:tavLst>
                                    </p:anim>
                                    <p:anim calcmode="lin" valueType="num">
                                      <p:cBhvr>
                                        <p:cTn dur="1000" fill="hold" id="18"/>
                                        <p:tgtEl>
                                          <p:spTgt spid="6"/>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2000"/>
                            </p:stCondLst>
                            <p:childTnLst>
                              <p:par>
                                <p:cTn fill="hold" grpId="0" id="20" nodeType="afterEffect" presetClass="entr" presetID="42" presetSubtype="0">
                                  <p:stCondLst>
                                    <p:cond delay="0"/>
                                  </p:stCondLst>
                                  <p:childTnLst>
                                    <p:set>
                                      <p:cBhvr>
                                        <p:cTn dur="1" fill="hold" id="21">
                                          <p:stCondLst>
                                            <p:cond delay="0"/>
                                          </p:stCondLst>
                                        </p:cTn>
                                        <p:tgtEl>
                                          <p:spTgt spid="7"/>
                                        </p:tgtEl>
                                        <p:attrNameLst>
                                          <p:attrName>style.visibility</p:attrName>
                                        </p:attrNameLst>
                                      </p:cBhvr>
                                      <p:to>
                                        <p:strVal val="visible"/>
                                      </p:to>
                                    </p:set>
                                    <p:animEffect filter="fade" transition="in">
                                      <p:cBhvr>
                                        <p:cTn dur="1000" id="22"/>
                                        <p:tgtEl>
                                          <p:spTgt spid="7"/>
                                        </p:tgtEl>
                                      </p:cBhvr>
                                    </p:animEffect>
                                    <p:anim calcmode="lin" valueType="num">
                                      <p:cBhvr>
                                        <p:cTn dur="1000" fill="hold" id="23"/>
                                        <p:tgtEl>
                                          <p:spTgt spid="7"/>
                                        </p:tgtEl>
                                        <p:attrNameLst>
                                          <p:attrName>ppt_x</p:attrName>
                                        </p:attrNameLst>
                                      </p:cBhvr>
                                      <p:tavLst>
                                        <p:tav tm="0">
                                          <p:val>
                                            <p:strVal val="#ppt_x"/>
                                          </p:val>
                                        </p:tav>
                                        <p:tav tm="100000">
                                          <p:val>
                                            <p:strVal val="#ppt_x"/>
                                          </p:val>
                                        </p:tav>
                                      </p:tavLst>
                                    </p:anim>
                                    <p:anim calcmode="lin" valueType="num">
                                      <p:cBhvr>
                                        <p:cTn dur="1000" fill="hold" id="24"/>
                                        <p:tgtEl>
                                          <p:spTgt spid="7"/>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3000"/>
                            </p:stCondLst>
                            <p:childTnLst>
                              <p:par>
                                <p:cTn fill="hold" grpId="0" id="26" nodeType="afterEffect" presetClass="entr" presetID="42" presetSubtype="0">
                                  <p:stCondLst>
                                    <p:cond delay="0"/>
                                  </p:stCondLst>
                                  <p:childTnLst>
                                    <p:set>
                                      <p:cBhvr>
                                        <p:cTn dur="1" fill="hold" id="27">
                                          <p:stCondLst>
                                            <p:cond delay="0"/>
                                          </p:stCondLst>
                                        </p:cTn>
                                        <p:tgtEl>
                                          <p:spTgt spid="8"/>
                                        </p:tgtEl>
                                        <p:attrNameLst>
                                          <p:attrName>style.visibility</p:attrName>
                                        </p:attrNameLst>
                                      </p:cBhvr>
                                      <p:to>
                                        <p:strVal val="visible"/>
                                      </p:to>
                                    </p:set>
                                    <p:animEffect filter="fade" transition="in">
                                      <p:cBhvr>
                                        <p:cTn dur="1000" id="28"/>
                                        <p:tgtEl>
                                          <p:spTgt spid="8"/>
                                        </p:tgtEl>
                                      </p:cBhvr>
                                    </p:animEffect>
                                    <p:anim calcmode="lin" valueType="num">
                                      <p:cBhvr>
                                        <p:cTn dur="1000" fill="hold" id="29"/>
                                        <p:tgtEl>
                                          <p:spTgt spid="8"/>
                                        </p:tgtEl>
                                        <p:attrNameLst>
                                          <p:attrName>ppt_x</p:attrName>
                                        </p:attrNameLst>
                                      </p:cBhvr>
                                      <p:tavLst>
                                        <p:tav tm="0">
                                          <p:val>
                                            <p:strVal val="#ppt_x"/>
                                          </p:val>
                                        </p:tav>
                                        <p:tav tm="100000">
                                          <p:val>
                                            <p:strVal val="#ppt_x"/>
                                          </p:val>
                                        </p:tav>
                                      </p:tavLst>
                                    </p:anim>
                                    <p:anim calcmode="lin" valueType="num">
                                      <p:cBhvr>
                                        <p:cTn dur="1000" fill="hold" id="30"/>
                                        <p:tgtEl>
                                          <p:spTgt spid="8"/>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4000"/>
                            </p:stCondLst>
                            <p:childTnLst>
                              <p:par>
                                <p:cTn fill="hold" grpId="0" id="32" nodeType="afterEffect" presetClass="entr" presetID="42" presetSubtype="0">
                                  <p:stCondLst>
                                    <p:cond delay="0"/>
                                  </p:stCondLst>
                                  <p:childTnLst>
                                    <p:set>
                                      <p:cBhvr>
                                        <p:cTn dur="1" fill="hold" id="33">
                                          <p:stCondLst>
                                            <p:cond delay="0"/>
                                          </p:stCondLst>
                                        </p:cTn>
                                        <p:tgtEl>
                                          <p:spTgt spid="9"/>
                                        </p:tgtEl>
                                        <p:attrNameLst>
                                          <p:attrName>style.visibility</p:attrName>
                                        </p:attrNameLst>
                                      </p:cBhvr>
                                      <p:to>
                                        <p:strVal val="visible"/>
                                      </p:to>
                                    </p:set>
                                    <p:animEffect filter="fade" transition="in">
                                      <p:cBhvr>
                                        <p:cTn dur="1000" id="34"/>
                                        <p:tgtEl>
                                          <p:spTgt spid="9"/>
                                        </p:tgtEl>
                                      </p:cBhvr>
                                    </p:animEffect>
                                    <p:anim calcmode="lin" valueType="num">
                                      <p:cBhvr>
                                        <p:cTn dur="1000" fill="hold" id="35"/>
                                        <p:tgtEl>
                                          <p:spTgt spid="9"/>
                                        </p:tgtEl>
                                        <p:attrNameLst>
                                          <p:attrName>ppt_x</p:attrName>
                                        </p:attrNameLst>
                                      </p:cBhvr>
                                      <p:tavLst>
                                        <p:tav tm="0">
                                          <p:val>
                                            <p:strVal val="#ppt_x"/>
                                          </p:val>
                                        </p:tav>
                                        <p:tav tm="100000">
                                          <p:val>
                                            <p:strVal val="#ppt_x"/>
                                          </p:val>
                                        </p:tav>
                                      </p:tavLst>
                                    </p:anim>
                                    <p:anim calcmode="lin" valueType="num">
                                      <p:cBhvr>
                                        <p:cTn dur="1000" fill="hold" id="36"/>
                                        <p:tgtEl>
                                          <p:spTgt spid="9"/>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5000"/>
                            </p:stCondLst>
                            <p:childTnLst>
                              <p:par>
                                <p:cTn fill="hold" grpId="0" id="38" nodeType="afterEffect" presetClass="entr" presetID="42"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1000" id="40"/>
                                        <p:tgtEl>
                                          <p:spTgt spid="12"/>
                                        </p:tgtEl>
                                      </p:cBhvr>
                                    </p:animEffect>
                                    <p:anim calcmode="lin" valueType="num">
                                      <p:cBhvr>
                                        <p:cTn dur="1000" fill="hold" id="41"/>
                                        <p:tgtEl>
                                          <p:spTgt spid="12"/>
                                        </p:tgtEl>
                                        <p:attrNameLst>
                                          <p:attrName>ppt_x</p:attrName>
                                        </p:attrNameLst>
                                      </p:cBhvr>
                                      <p:tavLst>
                                        <p:tav tm="0">
                                          <p:val>
                                            <p:strVal val="#ppt_x"/>
                                          </p:val>
                                        </p:tav>
                                        <p:tav tm="100000">
                                          <p:val>
                                            <p:strVal val="#ppt_x"/>
                                          </p:val>
                                        </p:tav>
                                      </p:tavLst>
                                    </p:anim>
                                    <p:anim calcmode="lin" valueType="num">
                                      <p:cBhvr>
                                        <p:cTn dur="1000" fill="hold" id="42"/>
                                        <p:tgtEl>
                                          <p:spTgt spid="12"/>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6000"/>
                            </p:stCondLst>
                            <p:childTnLst>
                              <p:par>
                                <p:cTn fill="hold" grpId="0" id="44" nodeType="afterEffect" presetClass="entr" presetID="42" presetSubtype="0">
                                  <p:stCondLst>
                                    <p:cond delay="0"/>
                                  </p:stCondLst>
                                  <p:childTnLst>
                                    <p:set>
                                      <p:cBhvr>
                                        <p:cTn dur="1" fill="hold" id="45">
                                          <p:stCondLst>
                                            <p:cond delay="0"/>
                                          </p:stCondLst>
                                        </p:cTn>
                                        <p:tgtEl>
                                          <p:spTgt spid="13"/>
                                        </p:tgtEl>
                                        <p:attrNameLst>
                                          <p:attrName>style.visibility</p:attrName>
                                        </p:attrNameLst>
                                      </p:cBhvr>
                                      <p:to>
                                        <p:strVal val="visible"/>
                                      </p:to>
                                    </p:set>
                                    <p:animEffect filter="fade" transition="in">
                                      <p:cBhvr>
                                        <p:cTn dur="1000" id="46"/>
                                        <p:tgtEl>
                                          <p:spTgt spid="13"/>
                                        </p:tgtEl>
                                      </p:cBhvr>
                                    </p:animEffect>
                                    <p:anim calcmode="lin" valueType="num">
                                      <p:cBhvr>
                                        <p:cTn dur="1000" fill="hold" id="47"/>
                                        <p:tgtEl>
                                          <p:spTgt spid="13"/>
                                        </p:tgtEl>
                                        <p:attrNameLst>
                                          <p:attrName>ppt_x</p:attrName>
                                        </p:attrNameLst>
                                      </p:cBhvr>
                                      <p:tavLst>
                                        <p:tav tm="0">
                                          <p:val>
                                            <p:strVal val="#ppt_x"/>
                                          </p:val>
                                        </p:tav>
                                        <p:tav tm="100000">
                                          <p:val>
                                            <p:strVal val="#ppt_x"/>
                                          </p:val>
                                        </p:tav>
                                      </p:tavLst>
                                    </p:anim>
                                    <p:anim calcmode="lin" valueType="num">
                                      <p:cBhvr>
                                        <p:cTn dur="1000" fill="hold" id="48"/>
                                        <p:tgtEl>
                                          <p:spTgt spid="13"/>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7000"/>
                            </p:stCondLst>
                            <p:childTnLst>
                              <p:par>
                                <p:cTn fill="hold" id="50" nodeType="afterEffect" presetClass="entr" presetID="42" presetSubtype="0">
                                  <p:stCondLst>
                                    <p:cond delay="0"/>
                                  </p:stCondLst>
                                  <p:childTnLst>
                                    <p:set>
                                      <p:cBhvr>
                                        <p:cTn dur="1" fill="hold" id="51">
                                          <p:stCondLst>
                                            <p:cond delay="0"/>
                                          </p:stCondLst>
                                        </p:cTn>
                                        <p:tgtEl>
                                          <p:spTgt spid="14"/>
                                        </p:tgtEl>
                                        <p:attrNameLst>
                                          <p:attrName>style.visibility</p:attrName>
                                        </p:attrNameLst>
                                      </p:cBhvr>
                                      <p:to>
                                        <p:strVal val="visible"/>
                                      </p:to>
                                    </p:set>
                                    <p:animEffect filter="fade" transition="in">
                                      <p:cBhvr>
                                        <p:cTn dur="1000" id="52"/>
                                        <p:tgtEl>
                                          <p:spTgt spid="14"/>
                                        </p:tgtEl>
                                      </p:cBhvr>
                                    </p:animEffect>
                                    <p:anim calcmode="lin" valueType="num">
                                      <p:cBhvr>
                                        <p:cTn dur="1000" fill="hold" id="53"/>
                                        <p:tgtEl>
                                          <p:spTgt spid="14"/>
                                        </p:tgtEl>
                                        <p:attrNameLst>
                                          <p:attrName>ppt_x</p:attrName>
                                        </p:attrNameLst>
                                      </p:cBhvr>
                                      <p:tavLst>
                                        <p:tav tm="0">
                                          <p:val>
                                            <p:strVal val="#ppt_x"/>
                                          </p:val>
                                        </p:tav>
                                        <p:tav tm="100000">
                                          <p:val>
                                            <p:strVal val="#ppt_x"/>
                                          </p:val>
                                        </p:tav>
                                      </p:tavLst>
                                    </p:anim>
                                    <p:anim calcmode="lin" valueType="num">
                                      <p:cBhvr>
                                        <p:cTn dur="1000" fill="hold" id="54"/>
                                        <p:tgtEl>
                                          <p:spTgt spid="14"/>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8000"/>
                            </p:stCondLst>
                            <p:childTnLst>
                              <p:par>
                                <p:cTn fill="hold" id="56" nodeType="afterEffect" presetClass="entr" presetID="42" presetSubtype="0">
                                  <p:stCondLst>
                                    <p:cond delay="0"/>
                                  </p:stCondLst>
                                  <p:childTnLst>
                                    <p:set>
                                      <p:cBhvr>
                                        <p:cTn dur="1" fill="hold" id="57">
                                          <p:stCondLst>
                                            <p:cond delay="0"/>
                                          </p:stCondLst>
                                        </p:cTn>
                                        <p:tgtEl>
                                          <p:spTgt spid="15"/>
                                        </p:tgtEl>
                                        <p:attrNameLst>
                                          <p:attrName>style.visibility</p:attrName>
                                        </p:attrNameLst>
                                      </p:cBhvr>
                                      <p:to>
                                        <p:strVal val="visible"/>
                                      </p:to>
                                    </p:set>
                                    <p:animEffect filter="fade" transition="in">
                                      <p:cBhvr>
                                        <p:cTn dur="1000" id="58"/>
                                        <p:tgtEl>
                                          <p:spTgt spid="15"/>
                                        </p:tgtEl>
                                      </p:cBhvr>
                                    </p:animEffect>
                                    <p:anim calcmode="lin" valueType="num">
                                      <p:cBhvr>
                                        <p:cTn dur="1000" fill="hold" id="59"/>
                                        <p:tgtEl>
                                          <p:spTgt spid="15"/>
                                        </p:tgtEl>
                                        <p:attrNameLst>
                                          <p:attrName>ppt_x</p:attrName>
                                        </p:attrNameLst>
                                      </p:cBhvr>
                                      <p:tavLst>
                                        <p:tav tm="0">
                                          <p:val>
                                            <p:strVal val="#ppt_x"/>
                                          </p:val>
                                        </p:tav>
                                        <p:tav tm="100000">
                                          <p:val>
                                            <p:strVal val="#ppt_x"/>
                                          </p:val>
                                        </p:tav>
                                      </p:tavLst>
                                    </p:anim>
                                    <p:anim calcmode="lin" valueType="num">
                                      <p:cBhvr>
                                        <p:cTn dur="1000" fill="hold" id="60"/>
                                        <p:tgtEl>
                                          <p:spTgt spid="15"/>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9000"/>
                            </p:stCondLst>
                            <p:childTnLst>
                              <p:par>
                                <p:cTn fill="hold" id="62" nodeType="afterEffect" presetClass="entr" presetID="42" presetSubtype="0">
                                  <p:stCondLst>
                                    <p:cond delay="0"/>
                                  </p:stCondLst>
                                  <p:childTnLst>
                                    <p:set>
                                      <p:cBhvr>
                                        <p:cTn dur="1" fill="hold" id="63">
                                          <p:stCondLst>
                                            <p:cond delay="0"/>
                                          </p:stCondLst>
                                        </p:cTn>
                                        <p:tgtEl>
                                          <p:spTgt spid="16"/>
                                        </p:tgtEl>
                                        <p:attrNameLst>
                                          <p:attrName>style.visibility</p:attrName>
                                        </p:attrNameLst>
                                      </p:cBhvr>
                                      <p:to>
                                        <p:strVal val="visible"/>
                                      </p:to>
                                    </p:set>
                                    <p:animEffect filter="fade" transition="in">
                                      <p:cBhvr>
                                        <p:cTn dur="1000" id="64"/>
                                        <p:tgtEl>
                                          <p:spTgt spid="16"/>
                                        </p:tgtEl>
                                      </p:cBhvr>
                                    </p:animEffect>
                                    <p:anim calcmode="lin" valueType="num">
                                      <p:cBhvr>
                                        <p:cTn dur="1000" fill="hold" id="65"/>
                                        <p:tgtEl>
                                          <p:spTgt spid="16"/>
                                        </p:tgtEl>
                                        <p:attrNameLst>
                                          <p:attrName>ppt_x</p:attrName>
                                        </p:attrNameLst>
                                      </p:cBhvr>
                                      <p:tavLst>
                                        <p:tav tm="0">
                                          <p:val>
                                            <p:strVal val="#ppt_x"/>
                                          </p:val>
                                        </p:tav>
                                        <p:tav tm="100000">
                                          <p:val>
                                            <p:strVal val="#ppt_x"/>
                                          </p:val>
                                        </p:tav>
                                      </p:tavLst>
                                    </p:anim>
                                    <p:anim calcmode="lin" valueType="num">
                                      <p:cBhvr>
                                        <p:cTn dur="1000" fill="hold" id="66"/>
                                        <p:tgtEl>
                                          <p:spTgt spid="16"/>
                                        </p:tgtEl>
                                        <p:attrNameLst>
                                          <p:attrName>ppt_y</p:attrName>
                                        </p:attrNameLst>
                                      </p:cBhvr>
                                      <p:tavLst>
                                        <p:tav tm="0">
                                          <p:val>
                                            <p:strVal val="#ppt_y+.1"/>
                                          </p:val>
                                        </p:tav>
                                        <p:tav tm="100000">
                                          <p:val>
                                            <p:strVal val="#ppt_y"/>
                                          </p:val>
                                        </p:tav>
                                      </p:tavLst>
                                    </p:anim>
                                  </p:childTnLst>
                                </p:cTn>
                              </p:par>
                            </p:childTnLst>
                          </p:cTn>
                        </p:par>
                        <p:par>
                          <p:cTn fill="hold" id="67" nodeType="afterGroup">
                            <p:stCondLst>
                              <p:cond delay="10000"/>
                            </p:stCondLst>
                            <p:childTnLst>
                              <p:par>
                                <p:cTn fill="hold" id="68" nodeType="afterEffect" presetClass="entr" presetID="42" presetSubtype="0">
                                  <p:stCondLst>
                                    <p:cond delay="0"/>
                                  </p:stCondLst>
                                  <p:childTnLst>
                                    <p:set>
                                      <p:cBhvr>
                                        <p:cTn dur="1" fill="hold" id="69">
                                          <p:stCondLst>
                                            <p:cond delay="0"/>
                                          </p:stCondLst>
                                        </p:cTn>
                                        <p:tgtEl>
                                          <p:spTgt spid="17"/>
                                        </p:tgtEl>
                                        <p:attrNameLst>
                                          <p:attrName>style.visibility</p:attrName>
                                        </p:attrNameLst>
                                      </p:cBhvr>
                                      <p:to>
                                        <p:strVal val="visible"/>
                                      </p:to>
                                    </p:set>
                                    <p:animEffect filter="fade" transition="in">
                                      <p:cBhvr>
                                        <p:cTn dur="1000" id="70"/>
                                        <p:tgtEl>
                                          <p:spTgt spid="17"/>
                                        </p:tgtEl>
                                      </p:cBhvr>
                                    </p:animEffect>
                                    <p:anim calcmode="lin" valueType="num">
                                      <p:cBhvr>
                                        <p:cTn dur="1000" fill="hold" id="71"/>
                                        <p:tgtEl>
                                          <p:spTgt spid="17"/>
                                        </p:tgtEl>
                                        <p:attrNameLst>
                                          <p:attrName>ppt_x</p:attrName>
                                        </p:attrNameLst>
                                      </p:cBhvr>
                                      <p:tavLst>
                                        <p:tav tm="0">
                                          <p:val>
                                            <p:strVal val="#ppt_x"/>
                                          </p:val>
                                        </p:tav>
                                        <p:tav tm="100000">
                                          <p:val>
                                            <p:strVal val="#ppt_x"/>
                                          </p:val>
                                        </p:tav>
                                      </p:tavLst>
                                    </p:anim>
                                    <p:anim calcmode="lin" valueType="num">
                                      <p:cBhvr>
                                        <p:cTn dur="1000" fill="hold" id="72"/>
                                        <p:tgtEl>
                                          <p:spTgt spid="17"/>
                                        </p:tgtEl>
                                        <p:attrNameLst>
                                          <p:attrName>ppt_y</p:attrName>
                                        </p:attrNameLst>
                                      </p:cBhvr>
                                      <p:tavLst>
                                        <p:tav tm="0">
                                          <p:val>
                                            <p:strVal val="#ppt_y+.1"/>
                                          </p:val>
                                        </p:tav>
                                        <p:tav tm="100000">
                                          <p:val>
                                            <p:strVal val="#ppt_y"/>
                                          </p:val>
                                        </p:tav>
                                      </p:tavLst>
                                    </p:anim>
                                  </p:childTnLst>
                                </p:cTn>
                              </p:par>
                            </p:childTnLst>
                          </p:cTn>
                        </p:par>
                        <p:par>
                          <p:cTn fill="hold" id="73" nodeType="afterGroup">
                            <p:stCondLst>
                              <p:cond delay="11000"/>
                            </p:stCondLst>
                            <p:childTnLst>
                              <p:par>
                                <p:cTn fill="hold" id="74" nodeType="afterEffect" presetClass="entr" presetID="42" presetSubtype="0">
                                  <p:stCondLst>
                                    <p:cond delay="0"/>
                                  </p:stCondLst>
                                  <p:childTnLst>
                                    <p:set>
                                      <p:cBhvr>
                                        <p:cTn dur="1" fill="hold" id="75">
                                          <p:stCondLst>
                                            <p:cond delay="0"/>
                                          </p:stCondLst>
                                        </p:cTn>
                                        <p:tgtEl>
                                          <p:spTgt spid="18"/>
                                        </p:tgtEl>
                                        <p:attrNameLst>
                                          <p:attrName>style.visibility</p:attrName>
                                        </p:attrNameLst>
                                      </p:cBhvr>
                                      <p:to>
                                        <p:strVal val="visible"/>
                                      </p:to>
                                    </p:set>
                                    <p:animEffect filter="fade" transition="in">
                                      <p:cBhvr>
                                        <p:cTn dur="1000" id="76"/>
                                        <p:tgtEl>
                                          <p:spTgt spid="18"/>
                                        </p:tgtEl>
                                      </p:cBhvr>
                                    </p:animEffect>
                                    <p:anim calcmode="lin" valueType="num">
                                      <p:cBhvr>
                                        <p:cTn dur="1000" fill="hold" id="77"/>
                                        <p:tgtEl>
                                          <p:spTgt spid="18"/>
                                        </p:tgtEl>
                                        <p:attrNameLst>
                                          <p:attrName>ppt_x</p:attrName>
                                        </p:attrNameLst>
                                      </p:cBhvr>
                                      <p:tavLst>
                                        <p:tav tm="0">
                                          <p:val>
                                            <p:strVal val="#ppt_x"/>
                                          </p:val>
                                        </p:tav>
                                        <p:tav tm="100000">
                                          <p:val>
                                            <p:strVal val="#ppt_x"/>
                                          </p:val>
                                        </p:tav>
                                      </p:tavLst>
                                    </p:anim>
                                    <p:anim calcmode="lin" valueType="num">
                                      <p:cBhvr>
                                        <p:cTn dur="1000" fill="hold" id="78"/>
                                        <p:tgtEl>
                                          <p:spTgt spid="18"/>
                                        </p:tgtEl>
                                        <p:attrNameLst>
                                          <p:attrName>ppt_y</p:attrName>
                                        </p:attrNameLst>
                                      </p:cBhvr>
                                      <p:tavLst>
                                        <p:tav tm="0">
                                          <p:val>
                                            <p:strVal val="#ppt_y+.1"/>
                                          </p:val>
                                        </p:tav>
                                        <p:tav tm="100000">
                                          <p:val>
                                            <p:strVal val="#ppt_y"/>
                                          </p:val>
                                        </p:tav>
                                      </p:tavLst>
                                    </p:anim>
                                  </p:childTnLst>
                                </p:cTn>
                              </p:par>
                            </p:childTnLst>
                          </p:cTn>
                        </p:par>
                        <p:par>
                          <p:cTn fill="hold" id="79" nodeType="afterGroup">
                            <p:stCondLst>
                              <p:cond delay="12000"/>
                            </p:stCondLst>
                            <p:childTnLst>
                              <p:par>
                                <p:cTn fill="hold" id="80" nodeType="afterEffect" presetClass="entr" presetID="42" presetSubtype="0">
                                  <p:stCondLst>
                                    <p:cond delay="0"/>
                                  </p:stCondLst>
                                  <p:childTnLst>
                                    <p:set>
                                      <p:cBhvr>
                                        <p:cTn dur="1" fill="hold" id="81">
                                          <p:stCondLst>
                                            <p:cond delay="0"/>
                                          </p:stCondLst>
                                        </p:cTn>
                                        <p:tgtEl>
                                          <p:spTgt spid="19"/>
                                        </p:tgtEl>
                                        <p:attrNameLst>
                                          <p:attrName>style.visibility</p:attrName>
                                        </p:attrNameLst>
                                      </p:cBhvr>
                                      <p:to>
                                        <p:strVal val="visible"/>
                                      </p:to>
                                    </p:set>
                                    <p:animEffect filter="fade" transition="in">
                                      <p:cBhvr>
                                        <p:cTn dur="1000" id="82"/>
                                        <p:tgtEl>
                                          <p:spTgt spid="19"/>
                                        </p:tgtEl>
                                      </p:cBhvr>
                                    </p:animEffect>
                                    <p:anim calcmode="lin" valueType="num">
                                      <p:cBhvr>
                                        <p:cTn dur="1000" fill="hold" id="83"/>
                                        <p:tgtEl>
                                          <p:spTgt spid="19"/>
                                        </p:tgtEl>
                                        <p:attrNameLst>
                                          <p:attrName>ppt_x</p:attrName>
                                        </p:attrNameLst>
                                      </p:cBhvr>
                                      <p:tavLst>
                                        <p:tav tm="0">
                                          <p:val>
                                            <p:strVal val="#ppt_x"/>
                                          </p:val>
                                        </p:tav>
                                        <p:tav tm="100000">
                                          <p:val>
                                            <p:strVal val="#ppt_x"/>
                                          </p:val>
                                        </p:tav>
                                      </p:tavLst>
                                    </p:anim>
                                    <p:anim calcmode="lin" valueType="num">
                                      <p:cBhvr>
                                        <p:cTn dur="1000" fill="hold" id="84"/>
                                        <p:tgtEl>
                                          <p:spTgt spid="19"/>
                                        </p:tgtEl>
                                        <p:attrNameLst>
                                          <p:attrName>ppt_y</p:attrName>
                                        </p:attrNameLst>
                                      </p:cBhvr>
                                      <p:tavLst>
                                        <p:tav tm="0">
                                          <p:val>
                                            <p:strVal val="#ppt_y+.1"/>
                                          </p:val>
                                        </p:tav>
                                        <p:tav tm="100000">
                                          <p:val>
                                            <p:strVal val="#ppt_y"/>
                                          </p:val>
                                        </p:tav>
                                      </p:tavLst>
                                    </p:anim>
                                  </p:childTnLst>
                                </p:cTn>
                              </p:par>
                            </p:childTnLst>
                          </p:cTn>
                        </p:par>
                        <p:par>
                          <p:cTn fill="hold" id="85" nodeType="afterGroup">
                            <p:stCondLst>
                              <p:cond delay="13000"/>
                            </p:stCondLst>
                            <p:childTnLst>
                              <p:par>
                                <p:cTn fill="hold" grpId="0" id="86" nodeType="afterEffect" presetClass="entr" presetID="42" presetSubtype="0">
                                  <p:stCondLst>
                                    <p:cond delay="0"/>
                                  </p:stCondLst>
                                  <p:childTnLst>
                                    <p:set>
                                      <p:cBhvr>
                                        <p:cTn dur="1" fill="hold" id="87">
                                          <p:stCondLst>
                                            <p:cond delay="0"/>
                                          </p:stCondLst>
                                        </p:cTn>
                                        <p:tgtEl>
                                          <p:spTgt spid="20"/>
                                        </p:tgtEl>
                                        <p:attrNameLst>
                                          <p:attrName>style.visibility</p:attrName>
                                        </p:attrNameLst>
                                      </p:cBhvr>
                                      <p:to>
                                        <p:strVal val="visible"/>
                                      </p:to>
                                    </p:set>
                                    <p:animEffect filter="fade" transition="in">
                                      <p:cBhvr>
                                        <p:cTn dur="1000" id="88"/>
                                        <p:tgtEl>
                                          <p:spTgt spid="20"/>
                                        </p:tgtEl>
                                      </p:cBhvr>
                                    </p:animEffect>
                                    <p:anim calcmode="lin" valueType="num">
                                      <p:cBhvr>
                                        <p:cTn dur="1000" fill="hold" id="89"/>
                                        <p:tgtEl>
                                          <p:spTgt spid="20"/>
                                        </p:tgtEl>
                                        <p:attrNameLst>
                                          <p:attrName>ppt_x</p:attrName>
                                        </p:attrNameLst>
                                      </p:cBhvr>
                                      <p:tavLst>
                                        <p:tav tm="0">
                                          <p:val>
                                            <p:strVal val="#ppt_x"/>
                                          </p:val>
                                        </p:tav>
                                        <p:tav tm="100000">
                                          <p:val>
                                            <p:strVal val="#ppt_x"/>
                                          </p:val>
                                        </p:tav>
                                      </p:tavLst>
                                    </p:anim>
                                    <p:anim calcmode="lin" valueType="num">
                                      <p:cBhvr>
                                        <p:cTn dur="1000" fill="hold" id="90"/>
                                        <p:tgtEl>
                                          <p:spTgt spid="20"/>
                                        </p:tgtEl>
                                        <p:attrNameLst>
                                          <p:attrName>ppt_y</p:attrName>
                                        </p:attrNameLst>
                                      </p:cBhvr>
                                      <p:tavLst>
                                        <p:tav tm="0">
                                          <p:val>
                                            <p:strVal val="#ppt_y+.1"/>
                                          </p:val>
                                        </p:tav>
                                        <p:tav tm="100000">
                                          <p:val>
                                            <p:strVal val="#ppt_y"/>
                                          </p:val>
                                        </p:tav>
                                      </p:tavLst>
                                    </p:anim>
                                  </p:childTnLst>
                                </p:cTn>
                              </p:par>
                            </p:childTnLst>
                          </p:cTn>
                        </p:par>
                        <p:par>
                          <p:cTn fill="hold" id="91" nodeType="afterGroup">
                            <p:stCondLst>
                              <p:cond delay="14000"/>
                            </p:stCondLst>
                            <p:childTnLst>
                              <p:par>
                                <p:cTn fill="hold" grpId="0" id="92" nodeType="afterEffect" presetClass="entr" presetID="42" presetSubtype="0">
                                  <p:stCondLst>
                                    <p:cond delay="0"/>
                                  </p:stCondLst>
                                  <p:childTnLst>
                                    <p:set>
                                      <p:cBhvr>
                                        <p:cTn dur="1" fill="hold" id="93">
                                          <p:stCondLst>
                                            <p:cond delay="0"/>
                                          </p:stCondLst>
                                        </p:cTn>
                                        <p:tgtEl>
                                          <p:spTgt spid="21"/>
                                        </p:tgtEl>
                                        <p:attrNameLst>
                                          <p:attrName>style.visibility</p:attrName>
                                        </p:attrNameLst>
                                      </p:cBhvr>
                                      <p:to>
                                        <p:strVal val="visible"/>
                                      </p:to>
                                    </p:set>
                                    <p:animEffect filter="fade" transition="in">
                                      <p:cBhvr>
                                        <p:cTn dur="1000" id="94"/>
                                        <p:tgtEl>
                                          <p:spTgt spid="21"/>
                                        </p:tgtEl>
                                      </p:cBhvr>
                                    </p:animEffect>
                                    <p:anim calcmode="lin" valueType="num">
                                      <p:cBhvr>
                                        <p:cTn dur="1000" fill="hold" id="95"/>
                                        <p:tgtEl>
                                          <p:spTgt spid="21"/>
                                        </p:tgtEl>
                                        <p:attrNameLst>
                                          <p:attrName>ppt_x</p:attrName>
                                        </p:attrNameLst>
                                      </p:cBhvr>
                                      <p:tavLst>
                                        <p:tav tm="0">
                                          <p:val>
                                            <p:strVal val="#ppt_x"/>
                                          </p:val>
                                        </p:tav>
                                        <p:tav tm="100000">
                                          <p:val>
                                            <p:strVal val="#ppt_x"/>
                                          </p:val>
                                        </p:tav>
                                      </p:tavLst>
                                    </p:anim>
                                    <p:anim calcmode="lin" valueType="num">
                                      <p:cBhvr>
                                        <p:cTn dur="1000" fill="hold" id="96"/>
                                        <p:tgtEl>
                                          <p:spTgt spid="21"/>
                                        </p:tgtEl>
                                        <p:attrNameLst>
                                          <p:attrName>ppt_y</p:attrName>
                                        </p:attrNameLst>
                                      </p:cBhvr>
                                      <p:tavLst>
                                        <p:tav tm="0">
                                          <p:val>
                                            <p:strVal val="#ppt_y+.1"/>
                                          </p:val>
                                        </p:tav>
                                        <p:tav tm="100000">
                                          <p:val>
                                            <p:strVal val="#ppt_y"/>
                                          </p:val>
                                        </p:tav>
                                      </p:tavLst>
                                    </p:anim>
                                  </p:childTnLst>
                                </p:cTn>
                              </p:par>
                            </p:childTnLst>
                          </p:cTn>
                        </p:par>
                        <p:par>
                          <p:cTn fill="hold" id="97" nodeType="afterGroup">
                            <p:stCondLst>
                              <p:cond delay="15000"/>
                            </p:stCondLst>
                            <p:childTnLst>
                              <p:par>
                                <p:cTn fill="hold" id="98" nodeType="afterEffect" presetClass="entr" presetID="42" presetSubtype="0">
                                  <p:stCondLst>
                                    <p:cond delay="0"/>
                                  </p:stCondLst>
                                  <p:childTnLst>
                                    <p:set>
                                      <p:cBhvr>
                                        <p:cTn dur="1" fill="hold" id="99">
                                          <p:stCondLst>
                                            <p:cond delay="0"/>
                                          </p:stCondLst>
                                        </p:cTn>
                                        <p:tgtEl>
                                          <p:spTgt spid="22"/>
                                        </p:tgtEl>
                                        <p:attrNameLst>
                                          <p:attrName>style.visibility</p:attrName>
                                        </p:attrNameLst>
                                      </p:cBhvr>
                                      <p:to>
                                        <p:strVal val="visible"/>
                                      </p:to>
                                    </p:set>
                                    <p:animEffect filter="fade" transition="in">
                                      <p:cBhvr>
                                        <p:cTn dur="1000" id="100"/>
                                        <p:tgtEl>
                                          <p:spTgt spid="22"/>
                                        </p:tgtEl>
                                      </p:cBhvr>
                                    </p:animEffect>
                                    <p:anim calcmode="lin" valueType="num">
                                      <p:cBhvr>
                                        <p:cTn dur="1000" fill="hold" id="101"/>
                                        <p:tgtEl>
                                          <p:spTgt spid="22"/>
                                        </p:tgtEl>
                                        <p:attrNameLst>
                                          <p:attrName>ppt_x</p:attrName>
                                        </p:attrNameLst>
                                      </p:cBhvr>
                                      <p:tavLst>
                                        <p:tav tm="0">
                                          <p:val>
                                            <p:strVal val="#ppt_x"/>
                                          </p:val>
                                        </p:tav>
                                        <p:tav tm="100000">
                                          <p:val>
                                            <p:strVal val="#ppt_x"/>
                                          </p:val>
                                        </p:tav>
                                      </p:tavLst>
                                    </p:anim>
                                    <p:anim calcmode="lin" valueType="num">
                                      <p:cBhvr>
                                        <p:cTn dur="1000" fill="hold" id="102"/>
                                        <p:tgtEl>
                                          <p:spTgt spid="22"/>
                                        </p:tgtEl>
                                        <p:attrNameLst>
                                          <p:attrName>ppt_y</p:attrName>
                                        </p:attrNameLst>
                                      </p:cBhvr>
                                      <p:tavLst>
                                        <p:tav tm="0">
                                          <p:val>
                                            <p:strVal val="#ppt_y+.1"/>
                                          </p:val>
                                        </p:tav>
                                        <p:tav tm="100000">
                                          <p:val>
                                            <p:strVal val="#ppt_y"/>
                                          </p:val>
                                        </p:tav>
                                      </p:tavLst>
                                    </p:anim>
                                  </p:childTnLst>
                                </p:cTn>
                              </p:par>
                            </p:childTnLst>
                          </p:cTn>
                        </p:par>
                        <p:par>
                          <p:cTn fill="hold" id="103" nodeType="afterGroup">
                            <p:stCondLst>
                              <p:cond delay="16000"/>
                            </p:stCondLst>
                            <p:childTnLst>
                              <p:par>
                                <p:cTn fill="hold" id="104" nodeType="afterEffect" presetClass="entr" presetID="42" presetSubtype="0">
                                  <p:stCondLst>
                                    <p:cond delay="0"/>
                                  </p:stCondLst>
                                  <p:childTnLst>
                                    <p:set>
                                      <p:cBhvr>
                                        <p:cTn dur="1" fill="hold" id="105">
                                          <p:stCondLst>
                                            <p:cond delay="0"/>
                                          </p:stCondLst>
                                        </p:cTn>
                                        <p:tgtEl>
                                          <p:spTgt spid="25"/>
                                        </p:tgtEl>
                                        <p:attrNameLst>
                                          <p:attrName>style.visibility</p:attrName>
                                        </p:attrNameLst>
                                      </p:cBhvr>
                                      <p:to>
                                        <p:strVal val="visible"/>
                                      </p:to>
                                    </p:set>
                                    <p:animEffect filter="fade" transition="in">
                                      <p:cBhvr>
                                        <p:cTn dur="1000" id="106"/>
                                        <p:tgtEl>
                                          <p:spTgt spid="25"/>
                                        </p:tgtEl>
                                      </p:cBhvr>
                                    </p:animEffect>
                                    <p:anim calcmode="lin" valueType="num">
                                      <p:cBhvr>
                                        <p:cTn dur="1000" fill="hold" id="107"/>
                                        <p:tgtEl>
                                          <p:spTgt spid="25"/>
                                        </p:tgtEl>
                                        <p:attrNameLst>
                                          <p:attrName>ppt_x</p:attrName>
                                        </p:attrNameLst>
                                      </p:cBhvr>
                                      <p:tavLst>
                                        <p:tav tm="0">
                                          <p:val>
                                            <p:strVal val="#ppt_x"/>
                                          </p:val>
                                        </p:tav>
                                        <p:tav tm="100000">
                                          <p:val>
                                            <p:strVal val="#ppt_x"/>
                                          </p:val>
                                        </p:tav>
                                      </p:tavLst>
                                    </p:anim>
                                    <p:anim calcmode="lin" valueType="num">
                                      <p:cBhvr>
                                        <p:cTn dur="1000" fill="hold" id="108"/>
                                        <p:tgtEl>
                                          <p:spTgt spid="25"/>
                                        </p:tgtEl>
                                        <p:attrNameLst>
                                          <p:attrName>ppt_y</p:attrName>
                                        </p:attrNameLst>
                                      </p:cBhvr>
                                      <p:tavLst>
                                        <p:tav tm="0">
                                          <p:val>
                                            <p:strVal val="#ppt_y+.1"/>
                                          </p:val>
                                        </p:tav>
                                        <p:tav tm="100000">
                                          <p:val>
                                            <p:strVal val="#ppt_y"/>
                                          </p:val>
                                        </p:tav>
                                      </p:tavLst>
                                    </p:anim>
                                  </p:childTnLst>
                                </p:cTn>
                              </p:par>
                            </p:childTnLst>
                          </p:cTn>
                        </p:par>
                        <p:par>
                          <p:cTn fill="hold" id="109" nodeType="afterGroup">
                            <p:stCondLst>
                              <p:cond delay="17000"/>
                            </p:stCondLst>
                            <p:childTnLst>
                              <p:par>
                                <p:cTn fill="hold" id="110" nodeType="afterEffect" presetClass="entr" presetID="42" presetSubtype="0">
                                  <p:stCondLst>
                                    <p:cond delay="0"/>
                                  </p:stCondLst>
                                  <p:childTnLst>
                                    <p:set>
                                      <p:cBhvr>
                                        <p:cTn dur="1" fill="hold" id="111">
                                          <p:stCondLst>
                                            <p:cond delay="0"/>
                                          </p:stCondLst>
                                        </p:cTn>
                                        <p:tgtEl>
                                          <p:spTgt spid="29"/>
                                        </p:tgtEl>
                                        <p:attrNameLst>
                                          <p:attrName>style.visibility</p:attrName>
                                        </p:attrNameLst>
                                      </p:cBhvr>
                                      <p:to>
                                        <p:strVal val="visible"/>
                                      </p:to>
                                    </p:set>
                                    <p:animEffect filter="fade" transition="in">
                                      <p:cBhvr>
                                        <p:cTn dur="1000" id="112"/>
                                        <p:tgtEl>
                                          <p:spTgt spid="29"/>
                                        </p:tgtEl>
                                      </p:cBhvr>
                                    </p:animEffect>
                                    <p:anim calcmode="lin" valueType="num">
                                      <p:cBhvr>
                                        <p:cTn dur="1000" fill="hold" id="113"/>
                                        <p:tgtEl>
                                          <p:spTgt spid="29"/>
                                        </p:tgtEl>
                                        <p:attrNameLst>
                                          <p:attrName>ppt_x</p:attrName>
                                        </p:attrNameLst>
                                      </p:cBhvr>
                                      <p:tavLst>
                                        <p:tav tm="0">
                                          <p:val>
                                            <p:strVal val="#ppt_x"/>
                                          </p:val>
                                        </p:tav>
                                        <p:tav tm="100000">
                                          <p:val>
                                            <p:strVal val="#ppt_x"/>
                                          </p:val>
                                        </p:tav>
                                      </p:tavLst>
                                    </p:anim>
                                    <p:anim calcmode="lin" valueType="num">
                                      <p:cBhvr>
                                        <p:cTn dur="1000" fill="hold" id="114"/>
                                        <p:tgtEl>
                                          <p:spTgt spid="29"/>
                                        </p:tgtEl>
                                        <p:attrNameLst>
                                          <p:attrName>ppt_y</p:attrName>
                                        </p:attrNameLst>
                                      </p:cBhvr>
                                      <p:tavLst>
                                        <p:tav tm="0">
                                          <p:val>
                                            <p:strVal val="#ppt_y+.1"/>
                                          </p:val>
                                        </p:tav>
                                        <p:tav tm="100000">
                                          <p:val>
                                            <p:strVal val="#ppt_y"/>
                                          </p:val>
                                        </p:tav>
                                      </p:tavLst>
                                    </p:anim>
                                  </p:childTnLst>
                                </p:cTn>
                              </p:par>
                            </p:childTnLst>
                          </p:cTn>
                        </p:par>
                        <p:par>
                          <p:cTn fill="hold" id="115" nodeType="afterGroup">
                            <p:stCondLst>
                              <p:cond delay="18000"/>
                            </p:stCondLst>
                            <p:childTnLst>
                              <p:par>
                                <p:cTn fill="hold" id="116" nodeType="afterEffect" presetClass="entr" presetID="42" presetSubtype="0">
                                  <p:stCondLst>
                                    <p:cond delay="0"/>
                                  </p:stCondLst>
                                  <p:childTnLst>
                                    <p:set>
                                      <p:cBhvr>
                                        <p:cTn dur="1" fill="hold" id="117">
                                          <p:stCondLst>
                                            <p:cond delay="0"/>
                                          </p:stCondLst>
                                        </p:cTn>
                                        <p:tgtEl>
                                          <p:spTgt spid="33"/>
                                        </p:tgtEl>
                                        <p:attrNameLst>
                                          <p:attrName>style.visibility</p:attrName>
                                        </p:attrNameLst>
                                      </p:cBhvr>
                                      <p:to>
                                        <p:strVal val="visible"/>
                                      </p:to>
                                    </p:set>
                                    <p:animEffect filter="fade" transition="in">
                                      <p:cBhvr>
                                        <p:cTn dur="1000" id="118"/>
                                        <p:tgtEl>
                                          <p:spTgt spid="33"/>
                                        </p:tgtEl>
                                      </p:cBhvr>
                                    </p:animEffect>
                                    <p:anim calcmode="lin" valueType="num">
                                      <p:cBhvr>
                                        <p:cTn dur="1000" fill="hold" id="119"/>
                                        <p:tgtEl>
                                          <p:spTgt spid="33"/>
                                        </p:tgtEl>
                                        <p:attrNameLst>
                                          <p:attrName>ppt_x</p:attrName>
                                        </p:attrNameLst>
                                      </p:cBhvr>
                                      <p:tavLst>
                                        <p:tav tm="0">
                                          <p:val>
                                            <p:strVal val="#ppt_x"/>
                                          </p:val>
                                        </p:tav>
                                        <p:tav tm="100000">
                                          <p:val>
                                            <p:strVal val="#ppt_x"/>
                                          </p:val>
                                        </p:tav>
                                      </p:tavLst>
                                    </p:anim>
                                    <p:anim calcmode="lin" valueType="num">
                                      <p:cBhvr>
                                        <p:cTn dur="1000" fill="hold" id="120"/>
                                        <p:tgtEl>
                                          <p:spTgt spid="33"/>
                                        </p:tgtEl>
                                        <p:attrNameLst>
                                          <p:attrName>ppt_y</p:attrName>
                                        </p:attrNameLst>
                                      </p:cBhvr>
                                      <p:tavLst>
                                        <p:tav tm="0">
                                          <p:val>
                                            <p:strVal val="#ppt_y+.1"/>
                                          </p:val>
                                        </p:tav>
                                        <p:tav tm="100000">
                                          <p:val>
                                            <p:strVal val="#ppt_y"/>
                                          </p:val>
                                        </p:tav>
                                      </p:tavLst>
                                    </p:anim>
                                  </p:childTnLst>
                                </p:cTn>
                              </p:par>
                            </p:childTnLst>
                          </p:cTn>
                        </p:par>
                        <p:par>
                          <p:cTn fill="hold" id="121" nodeType="afterGroup">
                            <p:stCondLst>
                              <p:cond delay="19000"/>
                            </p:stCondLst>
                            <p:childTnLst>
                              <p:par>
                                <p:cTn fill="hold" grpId="0" id="122" nodeType="afterEffect" presetClass="entr" presetID="42" presetSubtype="0">
                                  <p:stCondLst>
                                    <p:cond delay="0"/>
                                  </p:stCondLst>
                                  <p:childTnLst>
                                    <p:set>
                                      <p:cBhvr>
                                        <p:cTn dur="1" fill="hold" id="123">
                                          <p:stCondLst>
                                            <p:cond delay="0"/>
                                          </p:stCondLst>
                                        </p:cTn>
                                        <p:tgtEl>
                                          <p:spTgt spid="41"/>
                                        </p:tgtEl>
                                        <p:attrNameLst>
                                          <p:attrName>style.visibility</p:attrName>
                                        </p:attrNameLst>
                                      </p:cBhvr>
                                      <p:to>
                                        <p:strVal val="visible"/>
                                      </p:to>
                                    </p:set>
                                    <p:animEffect filter="fade" transition="in">
                                      <p:cBhvr>
                                        <p:cTn dur="1000" id="124"/>
                                        <p:tgtEl>
                                          <p:spTgt spid="41"/>
                                        </p:tgtEl>
                                      </p:cBhvr>
                                    </p:animEffect>
                                    <p:anim calcmode="lin" valueType="num">
                                      <p:cBhvr>
                                        <p:cTn dur="1000" fill="hold" id="125"/>
                                        <p:tgtEl>
                                          <p:spTgt spid="41"/>
                                        </p:tgtEl>
                                        <p:attrNameLst>
                                          <p:attrName>ppt_x</p:attrName>
                                        </p:attrNameLst>
                                      </p:cBhvr>
                                      <p:tavLst>
                                        <p:tav tm="0">
                                          <p:val>
                                            <p:strVal val="#ppt_x"/>
                                          </p:val>
                                        </p:tav>
                                        <p:tav tm="100000">
                                          <p:val>
                                            <p:strVal val="#ppt_x"/>
                                          </p:val>
                                        </p:tav>
                                      </p:tavLst>
                                    </p:anim>
                                    <p:anim calcmode="lin" valueType="num">
                                      <p:cBhvr>
                                        <p:cTn dur="1000" fill="hold" id="126"/>
                                        <p:tgtEl>
                                          <p:spTgt spid="41"/>
                                        </p:tgtEl>
                                        <p:attrNameLst>
                                          <p:attrName>ppt_y</p:attrName>
                                        </p:attrNameLst>
                                      </p:cBhvr>
                                      <p:tavLst>
                                        <p:tav tm="0">
                                          <p:val>
                                            <p:strVal val="#ppt_y+.1"/>
                                          </p:val>
                                        </p:tav>
                                        <p:tav tm="100000">
                                          <p:val>
                                            <p:strVal val="#ppt_y"/>
                                          </p:val>
                                        </p:tav>
                                      </p:tavLst>
                                    </p:anim>
                                  </p:childTnLst>
                                </p:cTn>
                              </p:par>
                            </p:childTnLst>
                          </p:cTn>
                        </p:par>
                        <p:par>
                          <p:cTn fill="hold" id="127" nodeType="afterGroup">
                            <p:stCondLst>
                              <p:cond delay="20000"/>
                            </p:stCondLst>
                            <p:childTnLst>
                              <p:par>
                                <p:cTn fill="hold" grpId="0" id="128" nodeType="afterEffect" presetClass="entr" presetID="42" presetSubtype="0">
                                  <p:stCondLst>
                                    <p:cond delay="0"/>
                                  </p:stCondLst>
                                  <p:childTnLst>
                                    <p:set>
                                      <p:cBhvr>
                                        <p:cTn dur="1" fill="hold" id="129">
                                          <p:stCondLst>
                                            <p:cond delay="0"/>
                                          </p:stCondLst>
                                        </p:cTn>
                                        <p:tgtEl>
                                          <p:spTgt spid="42"/>
                                        </p:tgtEl>
                                        <p:attrNameLst>
                                          <p:attrName>style.visibility</p:attrName>
                                        </p:attrNameLst>
                                      </p:cBhvr>
                                      <p:to>
                                        <p:strVal val="visible"/>
                                      </p:to>
                                    </p:set>
                                    <p:animEffect filter="fade" transition="in">
                                      <p:cBhvr>
                                        <p:cTn dur="1000" id="130"/>
                                        <p:tgtEl>
                                          <p:spTgt spid="42"/>
                                        </p:tgtEl>
                                      </p:cBhvr>
                                    </p:animEffect>
                                    <p:anim calcmode="lin" valueType="num">
                                      <p:cBhvr>
                                        <p:cTn dur="1000" fill="hold" id="131"/>
                                        <p:tgtEl>
                                          <p:spTgt spid="42"/>
                                        </p:tgtEl>
                                        <p:attrNameLst>
                                          <p:attrName>ppt_x</p:attrName>
                                        </p:attrNameLst>
                                      </p:cBhvr>
                                      <p:tavLst>
                                        <p:tav tm="0">
                                          <p:val>
                                            <p:strVal val="#ppt_x"/>
                                          </p:val>
                                        </p:tav>
                                        <p:tav tm="100000">
                                          <p:val>
                                            <p:strVal val="#ppt_x"/>
                                          </p:val>
                                        </p:tav>
                                      </p:tavLst>
                                    </p:anim>
                                    <p:anim calcmode="lin" valueType="num">
                                      <p:cBhvr>
                                        <p:cTn dur="1000" fill="hold" id="132"/>
                                        <p:tgtEl>
                                          <p:spTgt spid="42"/>
                                        </p:tgtEl>
                                        <p:attrNameLst>
                                          <p:attrName>ppt_y</p:attrName>
                                        </p:attrNameLst>
                                      </p:cBhvr>
                                      <p:tavLst>
                                        <p:tav tm="0">
                                          <p:val>
                                            <p:strVal val="#ppt_y+.1"/>
                                          </p:val>
                                        </p:tav>
                                        <p:tav tm="100000">
                                          <p:val>
                                            <p:strVal val="#ppt_y"/>
                                          </p:val>
                                        </p:tav>
                                      </p:tavLst>
                                    </p:anim>
                                  </p:childTnLst>
                                </p:cTn>
                              </p:par>
                            </p:childTnLst>
                          </p:cTn>
                        </p:par>
                        <p:par>
                          <p:cTn fill="hold" id="133" nodeType="afterGroup">
                            <p:stCondLst>
                              <p:cond delay="21000"/>
                            </p:stCondLst>
                            <p:childTnLst>
                              <p:par>
                                <p:cTn fill="hold" grpId="0" id="134" nodeType="afterEffect" presetClass="entr" presetID="42" presetSubtype="0">
                                  <p:stCondLst>
                                    <p:cond delay="0"/>
                                  </p:stCondLst>
                                  <p:childTnLst>
                                    <p:set>
                                      <p:cBhvr>
                                        <p:cTn dur="1" fill="hold" id="135">
                                          <p:stCondLst>
                                            <p:cond delay="0"/>
                                          </p:stCondLst>
                                        </p:cTn>
                                        <p:tgtEl>
                                          <p:spTgt spid="43"/>
                                        </p:tgtEl>
                                        <p:attrNameLst>
                                          <p:attrName>style.visibility</p:attrName>
                                        </p:attrNameLst>
                                      </p:cBhvr>
                                      <p:to>
                                        <p:strVal val="visible"/>
                                      </p:to>
                                    </p:set>
                                    <p:animEffect filter="fade" transition="in">
                                      <p:cBhvr>
                                        <p:cTn dur="1000" id="136"/>
                                        <p:tgtEl>
                                          <p:spTgt spid="43"/>
                                        </p:tgtEl>
                                      </p:cBhvr>
                                    </p:animEffect>
                                    <p:anim calcmode="lin" valueType="num">
                                      <p:cBhvr>
                                        <p:cTn dur="1000" fill="hold" id="137"/>
                                        <p:tgtEl>
                                          <p:spTgt spid="43"/>
                                        </p:tgtEl>
                                        <p:attrNameLst>
                                          <p:attrName>ppt_x</p:attrName>
                                        </p:attrNameLst>
                                      </p:cBhvr>
                                      <p:tavLst>
                                        <p:tav tm="0">
                                          <p:val>
                                            <p:strVal val="#ppt_x"/>
                                          </p:val>
                                        </p:tav>
                                        <p:tav tm="100000">
                                          <p:val>
                                            <p:strVal val="#ppt_x"/>
                                          </p:val>
                                        </p:tav>
                                      </p:tavLst>
                                    </p:anim>
                                    <p:anim calcmode="lin" valueType="num">
                                      <p:cBhvr>
                                        <p:cTn dur="1000" fill="hold" id="138"/>
                                        <p:tgtEl>
                                          <p:spTgt spid="43"/>
                                        </p:tgtEl>
                                        <p:attrNameLst>
                                          <p:attrName>ppt_y</p:attrName>
                                        </p:attrNameLst>
                                      </p:cBhvr>
                                      <p:tavLst>
                                        <p:tav tm="0">
                                          <p:val>
                                            <p:strVal val="#ppt_y+.1"/>
                                          </p:val>
                                        </p:tav>
                                        <p:tav tm="100000">
                                          <p:val>
                                            <p:strVal val="#ppt_y"/>
                                          </p:val>
                                        </p:tav>
                                      </p:tavLst>
                                    </p:anim>
                                  </p:childTnLst>
                                </p:cTn>
                              </p:par>
                            </p:childTnLst>
                          </p:cTn>
                        </p:par>
                        <p:par>
                          <p:cTn fill="hold" id="139" nodeType="afterGroup">
                            <p:stCondLst>
                              <p:cond delay="22000"/>
                            </p:stCondLst>
                            <p:childTnLst>
                              <p:par>
                                <p:cTn fill="hold" grpId="0" id="140" nodeType="afterEffect" presetClass="entr" presetID="42" presetSubtype="0">
                                  <p:stCondLst>
                                    <p:cond delay="0"/>
                                  </p:stCondLst>
                                  <p:childTnLst>
                                    <p:set>
                                      <p:cBhvr>
                                        <p:cTn dur="1" fill="hold" id="141">
                                          <p:stCondLst>
                                            <p:cond delay="0"/>
                                          </p:stCondLst>
                                        </p:cTn>
                                        <p:tgtEl>
                                          <p:spTgt spid="44"/>
                                        </p:tgtEl>
                                        <p:attrNameLst>
                                          <p:attrName>style.visibility</p:attrName>
                                        </p:attrNameLst>
                                      </p:cBhvr>
                                      <p:to>
                                        <p:strVal val="visible"/>
                                      </p:to>
                                    </p:set>
                                    <p:animEffect filter="fade" transition="in">
                                      <p:cBhvr>
                                        <p:cTn dur="1000" id="142"/>
                                        <p:tgtEl>
                                          <p:spTgt spid="44"/>
                                        </p:tgtEl>
                                      </p:cBhvr>
                                    </p:animEffect>
                                    <p:anim calcmode="lin" valueType="num">
                                      <p:cBhvr>
                                        <p:cTn dur="1000" fill="hold" id="143"/>
                                        <p:tgtEl>
                                          <p:spTgt spid="44"/>
                                        </p:tgtEl>
                                        <p:attrNameLst>
                                          <p:attrName>ppt_x</p:attrName>
                                        </p:attrNameLst>
                                      </p:cBhvr>
                                      <p:tavLst>
                                        <p:tav tm="0">
                                          <p:val>
                                            <p:strVal val="#ppt_x"/>
                                          </p:val>
                                        </p:tav>
                                        <p:tav tm="100000">
                                          <p:val>
                                            <p:strVal val="#ppt_x"/>
                                          </p:val>
                                        </p:tav>
                                      </p:tavLst>
                                    </p:anim>
                                    <p:anim calcmode="lin" valueType="num">
                                      <p:cBhvr>
                                        <p:cTn dur="1000" fill="hold" id="144"/>
                                        <p:tgtEl>
                                          <p:spTgt spid="44"/>
                                        </p:tgtEl>
                                        <p:attrNameLst>
                                          <p:attrName>ppt_y</p:attrName>
                                        </p:attrNameLst>
                                      </p:cBhvr>
                                      <p:tavLst>
                                        <p:tav tm="0">
                                          <p:val>
                                            <p:strVal val="#ppt_y+.1"/>
                                          </p:val>
                                        </p:tav>
                                        <p:tav tm="100000">
                                          <p:val>
                                            <p:strVal val="#ppt_y"/>
                                          </p:val>
                                        </p:tav>
                                      </p:tavLst>
                                    </p:anim>
                                  </p:childTnLst>
                                </p:cTn>
                              </p:par>
                            </p:childTnLst>
                          </p:cTn>
                        </p:par>
                        <p:par>
                          <p:cTn fill="hold" id="145" nodeType="afterGroup">
                            <p:stCondLst>
                              <p:cond delay="23000"/>
                            </p:stCondLst>
                            <p:childTnLst>
                              <p:par>
                                <p:cTn decel="100000" fill="hold" id="146" nodeType="afterEffect" presetClass="entr" presetID="2" presetSubtype="8">
                                  <p:stCondLst>
                                    <p:cond delay="0"/>
                                  </p:stCondLst>
                                  <p:childTnLst>
                                    <p:set>
                                      <p:cBhvr>
                                        <p:cTn dur="1" fill="hold" id="147">
                                          <p:stCondLst>
                                            <p:cond delay="0"/>
                                          </p:stCondLst>
                                        </p:cTn>
                                        <p:tgtEl>
                                          <p:spTgt spid="51"/>
                                        </p:tgtEl>
                                        <p:attrNameLst>
                                          <p:attrName>style.visibility</p:attrName>
                                        </p:attrNameLst>
                                      </p:cBhvr>
                                      <p:to>
                                        <p:strVal val="visible"/>
                                      </p:to>
                                    </p:set>
                                    <p:anim calcmode="lin" valueType="num">
                                      <p:cBhvr additive="base">
                                        <p:cTn dur="500" fill="hold" id="148"/>
                                        <p:tgtEl>
                                          <p:spTgt spid="51"/>
                                        </p:tgtEl>
                                        <p:attrNameLst>
                                          <p:attrName>ppt_x</p:attrName>
                                        </p:attrNameLst>
                                      </p:cBhvr>
                                      <p:tavLst>
                                        <p:tav tm="0">
                                          <p:val>
                                            <p:strVal val="0-#ppt_w/2"/>
                                          </p:val>
                                        </p:tav>
                                        <p:tav tm="100000">
                                          <p:val>
                                            <p:strVal val="#ppt_x"/>
                                          </p:val>
                                        </p:tav>
                                      </p:tavLst>
                                    </p:anim>
                                    <p:anim calcmode="lin" valueType="num">
                                      <p:cBhvr additive="base">
                                        <p:cTn dur="500" fill="hold" id="149"/>
                                        <p:tgtEl>
                                          <p:spTgt spid="51"/>
                                        </p:tgtEl>
                                        <p:attrNameLst>
                                          <p:attrName>ppt_y</p:attrName>
                                        </p:attrNameLst>
                                      </p:cBhvr>
                                      <p:tavLst>
                                        <p:tav tm="0">
                                          <p:val>
                                            <p:strVal val="#ppt_y"/>
                                          </p:val>
                                        </p:tav>
                                        <p:tav tm="100000">
                                          <p:val>
                                            <p:strVal val="#ppt_y"/>
                                          </p:val>
                                        </p:tav>
                                      </p:tavLst>
                                    </p:anim>
                                  </p:childTnLst>
                                </p:cTn>
                              </p:par>
                              <p:par>
                                <p:cTn decel="100000" fill="hold" id="150" nodeType="withEffect" presetClass="entr" presetID="2" presetSubtype="8">
                                  <p:stCondLst>
                                    <p:cond delay="200"/>
                                  </p:stCondLst>
                                  <p:childTnLst>
                                    <p:set>
                                      <p:cBhvr>
                                        <p:cTn dur="1" fill="hold" id="151">
                                          <p:stCondLst>
                                            <p:cond delay="0"/>
                                          </p:stCondLst>
                                        </p:cTn>
                                        <p:tgtEl>
                                          <p:spTgt spid="45"/>
                                        </p:tgtEl>
                                        <p:attrNameLst>
                                          <p:attrName>style.visibility</p:attrName>
                                        </p:attrNameLst>
                                      </p:cBhvr>
                                      <p:to>
                                        <p:strVal val="visible"/>
                                      </p:to>
                                    </p:set>
                                    <p:anim calcmode="lin" valueType="num">
                                      <p:cBhvr additive="base">
                                        <p:cTn dur="500" fill="hold" id="152"/>
                                        <p:tgtEl>
                                          <p:spTgt spid="45"/>
                                        </p:tgtEl>
                                        <p:attrNameLst>
                                          <p:attrName>ppt_x</p:attrName>
                                        </p:attrNameLst>
                                      </p:cBhvr>
                                      <p:tavLst>
                                        <p:tav tm="0">
                                          <p:val>
                                            <p:strVal val="0-#ppt_w/2"/>
                                          </p:val>
                                        </p:tav>
                                        <p:tav tm="100000">
                                          <p:val>
                                            <p:strVal val="#ppt_x"/>
                                          </p:val>
                                        </p:tav>
                                      </p:tavLst>
                                    </p:anim>
                                    <p:anim calcmode="lin" valueType="num">
                                      <p:cBhvr additive="base">
                                        <p:cTn dur="500" fill="hold" id="153"/>
                                        <p:tgtEl>
                                          <p:spTgt spid="45"/>
                                        </p:tgtEl>
                                        <p:attrNameLst>
                                          <p:attrName>ppt_y</p:attrName>
                                        </p:attrNameLst>
                                      </p:cBhvr>
                                      <p:tavLst>
                                        <p:tav tm="0">
                                          <p:val>
                                            <p:strVal val="#ppt_y"/>
                                          </p:val>
                                        </p:tav>
                                        <p:tav tm="100000">
                                          <p:val>
                                            <p:strVal val="#ppt_y"/>
                                          </p:val>
                                        </p:tav>
                                      </p:tavLst>
                                    </p:anim>
                                  </p:childTnLst>
                                </p:cTn>
                              </p:par>
                              <p:par>
                                <p:cTn decel="100000" fill="hold" id="154" nodeType="withEffect" presetClass="entr" presetID="2" presetSubtype="2">
                                  <p:stCondLst>
                                    <p:cond delay="600"/>
                                  </p:stCondLst>
                                  <p:childTnLst>
                                    <p:set>
                                      <p:cBhvr>
                                        <p:cTn dur="1" fill="hold" id="155">
                                          <p:stCondLst>
                                            <p:cond delay="0"/>
                                          </p:stCondLst>
                                        </p:cTn>
                                        <p:tgtEl>
                                          <p:spTgt spid="57"/>
                                        </p:tgtEl>
                                        <p:attrNameLst>
                                          <p:attrName>style.visibility</p:attrName>
                                        </p:attrNameLst>
                                      </p:cBhvr>
                                      <p:to>
                                        <p:strVal val="visible"/>
                                      </p:to>
                                    </p:set>
                                    <p:anim calcmode="lin" valueType="num">
                                      <p:cBhvr additive="base">
                                        <p:cTn dur="500" fill="hold" id="156"/>
                                        <p:tgtEl>
                                          <p:spTgt spid="57"/>
                                        </p:tgtEl>
                                        <p:attrNameLst>
                                          <p:attrName>ppt_x</p:attrName>
                                        </p:attrNameLst>
                                      </p:cBhvr>
                                      <p:tavLst>
                                        <p:tav tm="0">
                                          <p:val>
                                            <p:strVal val="1+#ppt_w/2"/>
                                          </p:val>
                                        </p:tav>
                                        <p:tav tm="100000">
                                          <p:val>
                                            <p:strVal val="#ppt_x"/>
                                          </p:val>
                                        </p:tav>
                                      </p:tavLst>
                                    </p:anim>
                                    <p:anim calcmode="lin" valueType="num">
                                      <p:cBhvr additive="base">
                                        <p:cTn dur="500" fill="hold" id="157"/>
                                        <p:tgtEl>
                                          <p:spTgt spid="57"/>
                                        </p:tgtEl>
                                        <p:attrNameLst>
                                          <p:attrName>ppt_y</p:attrName>
                                        </p:attrNameLst>
                                      </p:cBhvr>
                                      <p:tavLst>
                                        <p:tav tm="0">
                                          <p:val>
                                            <p:strVal val="#ppt_y"/>
                                          </p:val>
                                        </p:tav>
                                        <p:tav tm="100000">
                                          <p:val>
                                            <p:strVal val="#ppt_y"/>
                                          </p:val>
                                        </p:tav>
                                      </p:tavLst>
                                    </p:anim>
                                  </p:childTnLst>
                                </p:cTn>
                              </p:par>
                              <p:par>
                                <p:cTn decel="100000" fill="hold" id="158" nodeType="withEffect" presetClass="entr" presetID="2" presetSubtype="2">
                                  <p:stCondLst>
                                    <p:cond delay="800"/>
                                  </p:stCondLst>
                                  <p:childTnLst>
                                    <p:set>
                                      <p:cBhvr>
                                        <p:cTn dur="1" fill="hold" id="159">
                                          <p:stCondLst>
                                            <p:cond delay="0"/>
                                          </p:stCondLst>
                                        </p:cTn>
                                        <p:tgtEl>
                                          <p:spTgt spid="63"/>
                                        </p:tgtEl>
                                        <p:attrNameLst>
                                          <p:attrName>style.visibility</p:attrName>
                                        </p:attrNameLst>
                                      </p:cBhvr>
                                      <p:to>
                                        <p:strVal val="visible"/>
                                      </p:to>
                                    </p:set>
                                    <p:anim calcmode="lin" valueType="num">
                                      <p:cBhvr additive="base">
                                        <p:cTn dur="500" fill="hold" id="160"/>
                                        <p:tgtEl>
                                          <p:spTgt spid="63"/>
                                        </p:tgtEl>
                                        <p:attrNameLst>
                                          <p:attrName>ppt_x</p:attrName>
                                        </p:attrNameLst>
                                      </p:cBhvr>
                                      <p:tavLst>
                                        <p:tav tm="0">
                                          <p:val>
                                            <p:strVal val="1+#ppt_w/2"/>
                                          </p:val>
                                        </p:tav>
                                        <p:tav tm="100000">
                                          <p:val>
                                            <p:strVal val="#ppt_x"/>
                                          </p:val>
                                        </p:tav>
                                      </p:tavLst>
                                    </p:anim>
                                    <p:anim calcmode="lin" valueType="num">
                                      <p:cBhvr additive="base">
                                        <p:cTn dur="500" fill="hold" id="161"/>
                                        <p:tgtEl>
                                          <p:spTgt spid="6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6"/>
      <p:bldP grpId="0" spid="7"/>
      <p:bldP grpId="0" spid="8"/>
      <p:bldP grpId="0" spid="9"/>
      <p:bldP grpId="0" spid="12"/>
      <p:bldP grpId="0" spid="13"/>
      <p:bldP grpId="0" spid="20"/>
      <p:bldP grpId="0" spid="21"/>
      <p:bldP grpId="0" spid="41"/>
      <p:bldP grpId="0" spid="42"/>
      <p:bldP grpId="0" spid="43"/>
      <p:bldP grpId="0" spid="4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文本框 45">
            <a:extLst>
              <a:ext uri="{FF2B5EF4-FFF2-40B4-BE49-F238E27FC236}">
                <a16:creationId xmlns:a16="http://schemas.microsoft.com/office/drawing/2014/main" id="{AB542537-53FA-46A5-8E60-FBEB7F16F880}"/>
              </a:ext>
            </a:extLst>
          </p:cNvPr>
          <p:cNvSpPr txBox="1"/>
          <p:nvPr/>
        </p:nvSpPr>
        <p:spPr>
          <a:xfrm>
            <a:off x="1062664" y="3533642"/>
            <a:ext cx="4227195" cy="822960"/>
          </a:xfrm>
          <a:prstGeom prst="rect">
            <a:avLst/>
          </a:prstGeom>
          <a:noFill/>
        </p:spPr>
        <p:txBody>
          <a:bodyPr rtlCol="0" wrap="square">
            <a:spAutoFit/>
          </a:bodyPr>
          <a:lstStyle/>
          <a:p>
            <a:r>
              <a:rPr altLang="zh-CN" lang="en-US" sz="1600">
                <a:solidFill>
                  <a:schemeClr val="tx1">
                    <a:lumMod val="75000"/>
                    <a:lumOff val="25000"/>
                  </a:schemeClr>
                </a:solidFill>
                <a:cs typeface="+mn-ea"/>
                <a:sym typeface="+mn-lt"/>
              </a:rPr>
              <a:t> Life isn't about waiting for the storm to pass. it's about learning to dance in the rain. </a:t>
            </a:r>
          </a:p>
        </p:txBody>
      </p:sp>
      <p:sp>
        <p:nvSpPr>
          <p:cNvPr id="21" name="矩形 20">
            <a:extLst>
              <a:ext uri="{FF2B5EF4-FFF2-40B4-BE49-F238E27FC236}">
                <a16:creationId xmlns:a16="http://schemas.microsoft.com/office/drawing/2014/main" id="{CDF30C54-6FCC-4564-8B5F-266972D07883}"/>
              </a:ext>
            </a:extLst>
          </p:cNvPr>
          <p:cNvSpPr/>
          <p:nvPr/>
        </p:nvSpPr>
        <p:spPr>
          <a:xfrm>
            <a:off x="1062665" y="2"/>
            <a:ext cx="618060" cy="744583"/>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2" name="文本框 21">
            <a:extLst>
              <a:ext uri="{FF2B5EF4-FFF2-40B4-BE49-F238E27FC236}">
                <a16:creationId xmlns:a16="http://schemas.microsoft.com/office/drawing/2014/main" id="{A0FDF6D2-EA05-4C7D-925C-82A6E2D26CDD}"/>
              </a:ext>
            </a:extLst>
          </p:cNvPr>
          <p:cNvSpPr txBox="1"/>
          <p:nvPr/>
        </p:nvSpPr>
        <p:spPr>
          <a:xfrm>
            <a:off x="1062665" y="221363"/>
            <a:ext cx="618060" cy="518160"/>
          </a:xfrm>
          <a:prstGeom prst="rect">
            <a:avLst/>
          </a:prstGeom>
          <a:gradFill>
            <a:gsLst>
              <a:gs pos="0">
                <a:srgbClr val="69D1CC"/>
              </a:gs>
              <a:gs pos="74000">
                <a:srgbClr val="18646C"/>
              </a:gs>
            </a:gsLst>
            <a:lin ang="2700000" scaled="0"/>
          </a:gradFill>
        </p:spPr>
        <p:txBody>
          <a:bodyPr rtlCol="0" wrap="square">
            <a:spAutoFit/>
          </a:bodyPr>
          <a:lstStyle/>
          <a:p>
            <a:pPr algn="ctr"/>
            <a:r>
              <a:rPr altLang="zh-CN" lang="en-US" sz="2800">
                <a:solidFill>
                  <a:schemeClr val="bg1"/>
                </a:solidFill>
                <a:cs typeface="+mn-ea"/>
                <a:sym typeface="+mn-lt"/>
              </a:rPr>
              <a:t>3</a:t>
            </a:r>
          </a:p>
        </p:txBody>
      </p:sp>
      <p:sp>
        <p:nvSpPr>
          <p:cNvPr id="24" name="文本框 23">
            <a:extLst>
              <a:ext uri="{FF2B5EF4-FFF2-40B4-BE49-F238E27FC236}">
                <a16:creationId xmlns:a16="http://schemas.microsoft.com/office/drawing/2014/main" id="{86663F01-4AD3-4DF2-97B0-EF056865A93C}"/>
              </a:ext>
            </a:extLst>
          </p:cNvPr>
          <p:cNvSpPr txBox="1"/>
          <p:nvPr/>
        </p:nvSpPr>
        <p:spPr>
          <a:xfrm>
            <a:off x="1062664" y="2610310"/>
            <a:ext cx="4641723" cy="914400"/>
          </a:xfrm>
          <a:prstGeom prst="rect">
            <a:avLst/>
          </a:prstGeom>
          <a:noFill/>
        </p:spPr>
        <p:txBody>
          <a:bodyPr rtlCol="0" wrap="square">
            <a:spAutoFit/>
          </a:bodyPr>
          <a:lstStyle/>
          <a:p>
            <a:r>
              <a:rPr altLang="en-US" lang="zh-CN" sz="5400">
                <a:solidFill>
                  <a:srgbClr val="36373B"/>
                </a:solidFill>
                <a:cs typeface="+mn-ea"/>
                <a:sym typeface="+mn-lt"/>
              </a:rPr>
              <a:t>战略管理过程</a:t>
            </a:r>
          </a:p>
        </p:txBody>
      </p:sp>
      <p:sp>
        <p:nvSpPr>
          <p:cNvPr id="9" name="矩形 8">
            <a:extLst>
              <a:ext uri="{FF2B5EF4-FFF2-40B4-BE49-F238E27FC236}">
                <a16:creationId xmlns:a16="http://schemas.microsoft.com/office/drawing/2014/main" id="{A2C03B7B-260C-4AB9-83B4-0EF5BF1B4485}"/>
              </a:ext>
            </a:extLst>
          </p:cNvPr>
          <p:cNvSpPr/>
          <p:nvPr/>
        </p:nvSpPr>
        <p:spPr>
          <a:xfrm>
            <a:off x="1023634" y="5632176"/>
            <a:ext cx="10144735" cy="1225825"/>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0" name="图片 9">
            <a:extLst>
              <a:ext uri="{FF2B5EF4-FFF2-40B4-BE49-F238E27FC236}">
                <a16:creationId xmlns:a16="http://schemas.microsoft.com/office/drawing/2014/main" id="{55B8EEBD-6566-4B5C-8884-E9B30D0ABF67}"/>
              </a:ext>
            </a:extLst>
          </p:cNvPr>
          <p:cNvPicPr>
            <a:picLocks noChangeAspect="1"/>
          </p:cNvPicPr>
          <p:nvPr/>
        </p:nvPicPr>
        <p:blipFill>
          <a:blip r:embed="rId3">
            <a:extLst>
              <a:ext uri="{28A0092B-C50C-407E-A947-70E740481C1C}">
                <a14:useLocalDpi val="0"/>
              </a:ext>
            </a:extLst>
          </a:blip>
          <a:stretch>
            <a:fillRect/>
          </a:stretch>
        </p:blipFill>
        <p:spPr>
          <a:xfrm>
            <a:off x="6487799" y="1414498"/>
            <a:ext cx="4096970" cy="4529835"/>
          </a:xfrm>
          <a:prstGeom prst="rect">
            <a:avLst/>
          </a:prstGeom>
        </p:spPr>
      </p:pic>
    </p:spTree>
    <p:extLst>
      <p:ext uri="{BB962C8B-B14F-4D97-AF65-F5344CB8AC3E}">
        <p14:creationId val="2875813331"/>
      </p:ext>
    </p:extLst>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46"/>
                                        </p:tgtEl>
                                        <p:attrNameLst>
                                          <p:attrName>style.visibility</p:attrName>
                                        </p:attrNameLst>
                                      </p:cBhvr>
                                      <p:to>
                                        <p:strVal val="visible"/>
                                      </p:to>
                                    </p:set>
                                    <p:animEffect filter="wipe(left)" transition="in">
                                      <p:cBhvr>
                                        <p:cTn dur="500" id="7"/>
                                        <p:tgtEl>
                                          <p:spTgt spid="46"/>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21"/>
                                        </p:tgtEl>
                                        <p:attrNameLst>
                                          <p:attrName>style.visibility</p:attrName>
                                        </p:attrNameLst>
                                      </p:cBhvr>
                                      <p:to>
                                        <p:strVal val="visible"/>
                                      </p:to>
                                    </p:set>
                                    <p:animEffect filter="wipe(up)" transition="in">
                                      <p:cBhvr>
                                        <p:cTn dur="500" id="12"/>
                                        <p:tgtEl>
                                          <p:spTgt spid="21"/>
                                        </p:tgtEl>
                                      </p:cBhvr>
                                    </p:animEffect>
                                  </p:childTnLst>
                                </p:cTn>
                              </p:par>
                            </p:childTnLst>
                          </p:cTn>
                        </p:par>
                        <p:par>
                          <p:cTn fill="hold" id="13" nodeType="afterGroup">
                            <p:stCondLst>
                              <p:cond delay="500"/>
                            </p:stCondLst>
                            <p:childTnLst>
                              <p:par>
                                <p:cTn fill="hold" grpId="0" id="14" nodeType="afterEffect" presetClass="entr" presetID="22" presetSubtype="8">
                                  <p:stCondLst>
                                    <p:cond delay="0"/>
                                  </p:stCondLst>
                                  <p:childTnLst>
                                    <p:set>
                                      <p:cBhvr>
                                        <p:cTn dur="1" fill="hold" id="15">
                                          <p:stCondLst>
                                            <p:cond delay="0"/>
                                          </p:stCondLst>
                                        </p:cTn>
                                        <p:tgtEl>
                                          <p:spTgt spid="22"/>
                                        </p:tgtEl>
                                        <p:attrNameLst>
                                          <p:attrName>style.visibility</p:attrName>
                                        </p:attrNameLst>
                                      </p:cBhvr>
                                      <p:to>
                                        <p:strVal val="visible"/>
                                      </p:to>
                                    </p:set>
                                    <p:animEffect filter="wipe(left)" transition="in">
                                      <p:cBhvr>
                                        <p:cTn dur="500" id="16"/>
                                        <p:tgtEl>
                                          <p:spTgt spid="22"/>
                                        </p:tgtEl>
                                      </p:cBhvr>
                                    </p:animEffect>
                                  </p:childTnLst>
                                </p:cTn>
                              </p:par>
                            </p:childTnLst>
                          </p:cTn>
                        </p:par>
                        <p:par>
                          <p:cTn fill="hold" id="17" nodeType="afterGroup">
                            <p:stCondLst>
                              <p:cond delay="1000"/>
                            </p:stCondLst>
                            <p:childTnLst>
                              <p:par>
                                <p:cTn fill="hold" grpId="0" id="18" nodeType="afterEffect" presetClass="entr" presetID="22" presetSubtype="8">
                                  <p:stCondLst>
                                    <p:cond delay="0"/>
                                  </p:stCondLst>
                                  <p:childTnLst>
                                    <p:set>
                                      <p:cBhvr>
                                        <p:cTn dur="1" fill="hold" id="19">
                                          <p:stCondLst>
                                            <p:cond delay="0"/>
                                          </p:stCondLst>
                                        </p:cTn>
                                        <p:tgtEl>
                                          <p:spTgt spid="24"/>
                                        </p:tgtEl>
                                        <p:attrNameLst>
                                          <p:attrName>style.visibility</p:attrName>
                                        </p:attrNameLst>
                                      </p:cBhvr>
                                      <p:to>
                                        <p:strVal val="visible"/>
                                      </p:to>
                                    </p:set>
                                    <p:animEffect filter="wipe(left)" transition="in">
                                      <p:cBhvr>
                                        <p:cTn dur="500" id="20"/>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21"/>
      <p:bldP grpId="0" spid="22"/>
      <p:bldP grpId="0" spid="2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战略管理过程</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Freeform 24">
            <a:extLst>
              <a:ext uri="{FF2B5EF4-FFF2-40B4-BE49-F238E27FC236}">
                <a16:creationId xmlns:a16="http://schemas.microsoft.com/office/drawing/2014/main" id="{CD533985-BDE8-49AD-AA72-832ED02949F2}"/>
              </a:ext>
            </a:extLst>
          </p:cNvPr>
          <p:cNvSpPr/>
          <p:nvPr/>
        </p:nvSpPr>
        <p:spPr bwMode="auto">
          <a:xfrm rot="5400000">
            <a:off x="2008313" y="2023818"/>
            <a:ext cx="1383913" cy="1877023"/>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gradFill>
            <a:gsLst>
              <a:gs pos="80000">
                <a:srgbClr val="18646C"/>
              </a:gs>
              <a:gs pos="0">
                <a:srgbClr val="66CCC8"/>
              </a:gs>
            </a:gsLst>
            <a:lin ang="18900000" scaled="0"/>
          </a:gradFill>
          <a:ln cap="flat" cmpd="sng" w="19050">
            <a:noFill/>
            <a:prstDash val="solid"/>
            <a:round/>
            <a:headEnd len="med" type="none" w="med"/>
            <a:tailEnd len="med" type="none" w="med"/>
          </a:ln>
          <a:effectLst/>
        </p:spPr>
        <p:txBody>
          <a:bodyPr bIns="43333" lIns="86668" rIns="86668" tIns="43333"/>
          <a:lstStyle/>
          <a:p>
            <a:pPr algn="just">
              <a:lnSpc>
                <a:spcPct val="120000"/>
              </a:lnSpc>
              <a:defRPr/>
            </a:pPr>
            <a:endParaRPr kern="0" lang="da-DK" sz="800">
              <a:solidFill>
                <a:schemeClr val="tx1">
                  <a:lumMod val="95000"/>
                  <a:lumOff val="5000"/>
                </a:schemeClr>
              </a:solidFill>
              <a:cs typeface="+mn-ea"/>
              <a:sym typeface="+mn-lt"/>
            </a:endParaRPr>
          </a:p>
        </p:txBody>
      </p:sp>
      <p:sp>
        <p:nvSpPr>
          <p:cNvPr id="58" name="Freeform 24">
            <a:extLst>
              <a:ext uri="{FF2B5EF4-FFF2-40B4-BE49-F238E27FC236}">
                <a16:creationId xmlns:a16="http://schemas.microsoft.com/office/drawing/2014/main" id="{501C1DBC-E067-43FB-A8D0-4BD03172D67E}"/>
              </a:ext>
            </a:extLst>
          </p:cNvPr>
          <p:cNvSpPr/>
          <p:nvPr/>
        </p:nvSpPr>
        <p:spPr bwMode="auto">
          <a:xfrm rot="5400000">
            <a:off x="4265306" y="2023818"/>
            <a:ext cx="1383913" cy="1877023"/>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gradFill>
            <a:gsLst>
              <a:gs pos="80000">
                <a:srgbClr val="18646C"/>
              </a:gs>
              <a:gs pos="0">
                <a:srgbClr val="66CCC8"/>
              </a:gs>
            </a:gsLst>
            <a:lin ang="18900000" scaled="0"/>
          </a:gradFill>
          <a:ln cap="flat" cmpd="sng" w="19050">
            <a:noFill/>
            <a:prstDash val="solid"/>
            <a:round/>
            <a:headEnd len="med" type="none" w="med"/>
            <a:tailEnd len="med" type="none" w="med"/>
          </a:ln>
          <a:effectLst/>
        </p:spPr>
        <p:txBody>
          <a:bodyPr bIns="43333" lIns="86668" rIns="86668" tIns="43333"/>
          <a:lstStyle/>
          <a:p>
            <a:pPr algn="just">
              <a:lnSpc>
                <a:spcPct val="120000"/>
              </a:lnSpc>
              <a:defRPr/>
            </a:pPr>
            <a:endParaRPr kern="0" lang="da-DK" sz="800">
              <a:solidFill>
                <a:schemeClr val="tx1">
                  <a:lumMod val="95000"/>
                  <a:lumOff val="5000"/>
                </a:schemeClr>
              </a:solidFill>
              <a:cs typeface="+mn-ea"/>
              <a:sym typeface="+mn-lt"/>
            </a:endParaRPr>
          </a:p>
        </p:txBody>
      </p:sp>
      <p:sp>
        <p:nvSpPr>
          <p:cNvPr id="59" name="Freeform 24">
            <a:extLst>
              <a:ext uri="{FF2B5EF4-FFF2-40B4-BE49-F238E27FC236}">
                <a16:creationId xmlns:a16="http://schemas.microsoft.com/office/drawing/2014/main" id="{9E7E94EE-C4B2-46C8-844A-D7F60E24FE3C}"/>
              </a:ext>
            </a:extLst>
          </p:cNvPr>
          <p:cNvSpPr/>
          <p:nvPr/>
        </p:nvSpPr>
        <p:spPr bwMode="auto">
          <a:xfrm rot="5400000">
            <a:off x="6522299" y="2023818"/>
            <a:ext cx="1383913" cy="1877023"/>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gradFill>
            <a:gsLst>
              <a:gs pos="80000">
                <a:srgbClr val="18646C"/>
              </a:gs>
              <a:gs pos="0">
                <a:srgbClr val="66CCC8"/>
              </a:gs>
            </a:gsLst>
            <a:lin ang="18900000" scaled="0"/>
          </a:gradFill>
          <a:ln cap="flat" cmpd="sng" w="19050">
            <a:noFill/>
            <a:prstDash val="solid"/>
            <a:round/>
            <a:headEnd len="med" type="none" w="med"/>
            <a:tailEnd len="med" type="none" w="med"/>
          </a:ln>
          <a:effectLst/>
        </p:spPr>
        <p:txBody>
          <a:bodyPr bIns="43333" lIns="86668" rIns="86668" tIns="43333"/>
          <a:lstStyle/>
          <a:p>
            <a:pPr algn="just">
              <a:lnSpc>
                <a:spcPct val="120000"/>
              </a:lnSpc>
              <a:defRPr/>
            </a:pPr>
            <a:endParaRPr kern="0" lang="da-DK" sz="800">
              <a:solidFill>
                <a:schemeClr val="tx1">
                  <a:lumMod val="95000"/>
                  <a:lumOff val="5000"/>
                </a:schemeClr>
              </a:solidFill>
              <a:cs typeface="+mn-ea"/>
              <a:sym typeface="+mn-lt"/>
            </a:endParaRPr>
          </a:p>
        </p:txBody>
      </p:sp>
      <p:sp>
        <p:nvSpPr>
          <p:cNvPr id="61" name="Freeform 24">
            <a:extLst>
              <a:ext uri="{FF2B5EF4-FFF2-40B4-BE49-F238E27FC236}">
                <a16:creationId xmlns:a16="http://schemas.microsoft.com/office/drawing/2014/main" id="{6973C76B-BC11-48A4-A611-13365389A27F}"/>
              </a:ext>
            </a:extLst>
          </p:cNvPr>
          <p:cNvSpPr/>
          <p:nvPr/>
        </p:nvSpPr>
        <p:spPr bwMode="auto">
          <a:xfrm rot="5400000">
            <a:off x="8779292" y="2023818"/>
            <a:ext cx="1383913" cy="1877023"/>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gradFill>
            <a:gsLst>
              <a:gs pos="80000">
                <a:srgbClr val="18646C"/>
              </a:gs>
              <a:gs pos="0">
                <a:srgbClr val="66CCC8"/>
              </a:gs>
            </a:gsLst>
            <a:lin ang="18900000" scaled="0"/>
          </a:gradFill>
          <a:ln cap="flat" cmpd="sng" w="19050">
            <a:noFill/>
            <a:prstDash val="solid"/>
            <a:round/>
            <a:headEnd len="med" type="none" w="med"/>
            <a:tailEnd len="med" type="none" w="med"/>
          </a:ln>
          <a:effectLst/>
        </p:spPr>
        <p:txBody>
          <a:bodyPr bIns="43333" lIns="86668" rIns="86668" tIns="43333"/>
          <a:lstStyle/>
          <a:p>
            <a:pPr algn="just">
              <a:lnSpc>
                <a:spcPct val="120000"/>
              </a:lnSpc>
              <a:defRPr/>
            </a:pPr>
            <a:endParaRPr kern="0" lang="da-DK" sz="800">
              <a:solidFill>
                <a:schemeClr val="tx1">
                  <a:lumMod val="95000"/>
                  <a:lumOff val="5000"/>
                </a:schemeClr>
              </a:solidFill>
              <a:cs typeface="+mn-ea"/>
              <a:sym typeface="+mn-lt"/>
            </a:endParaRPr>
          </a:p>
        </p:txBody>
      </p:sp>
      <p:grpSp>
        <p:nvGrpSpPr>
          <p:cNvPr id="64" name="Group 128">
            <a:extLst>
              <a:ext uri="{FF2B5EF4-FFF2-40B4-BE49-F238E27FC236}">
                <a16:creationId xmlns:a16="http://schemas.microsoft.com/office/drawing/2014/main" id="{492B85C4-84E8-4016-B835-8DA3E3637F8E}"/>
              </a:ext>
            </a:extLst>
          </p:cNvPr>
          <p:cNvGrpSpPr/>
          <p:nvPr/>
        </p:nvGrpSpPr>
        <p:grpSpPr>
          <a:xfrm>
            <a:off x="2145901" y="2406729"/>
            <a:ext cx="593793" cy="593906"/>
            <a:chOff x="1316879" y="4254550"/>
            <a:chExt cx="684000" cy="684000"/>
          </a:xfrm>
        </p:grpSpPr>
        <p:sp>
          <p:nvSpPr>
            <p:cNvPr id="65" name="Freeform 49">
              <a:extLst>
                <a:ext uri="{FF2B5EF4-FFF2-40B4-BE49-F238E27FC236}">
                  <a16:creationId xmlns:a16="http://schemas.microsoft.com/office/drawing/2014/main" id="{3652BE8C-32E3-464F-AF26-8DF4BEB9B67B}"/>
                </a:ext>
              </a:extLst>
            </p:cNvPr>
            <p:cNvSpPr>
              <a:spLocks noChangeAspect="1" noEditPoints="1"/>
            </p:cNvSpPr>
            <p:nvPr/>
          </p:nvSpPr>
          <p:spPr bwMode="auto">
            <a:xfrm>
              <a:off x="1467830" y="4412272"/>
              <a:ext cx="407999" cy="347492"/>
            </a:xfrm>
            <a:custGeom>
              <a:gdLst>
                <a:gd fmla="*/ 182 w 400" name="T0"/>
                <a:gd fmla="*/ 180 h 340" name="T1"/>
                <a:gd fmla="*/ 218 w 400" name="T2"/>
                <a:gd fmla="*/ 180 h 340" name="T3"/>
                <a:gd fmla="*/ 218 w 400" name="T4"/>
                <a:gd fmla="*/ 220 h 340" name="T5"/>
                <a:gd fmla="*/ 400 w 400" name="T6"/>
                <a:gd fmla="*/ 220 h 340" name="T7"/>
                <a:gd fmla="*/ 396 w 400" name="T8"/>
                <a:gd fmla="*/ 103 h 340" name="T9"/>
                <a:gd fmla="*/ 356 w 400" name="T10"/>
                <a:gd fmla="*/ 60 h 340" name="T11"/>
                <a:gd fmla="*/ 292 w 400" name="T12"/>
                <a:gd fmla="*/ 60 h 340" name="T13"/>
                <a:gd fmla="*/ 268 w 400" name="T14"/>
                <a:gd fmla="*/ 15 h 340" name="T15"/>
                <a:gd fmla="*/ 244 w 400" name="T16"/>
                <a:gd fmla="*/ 0 h 340" name="T17"/>
                <a:gd fmla="*/ 155 w 400" name="T18"/>
                <a:gd fmla="*/ 0 h 340" name="T19"/>
                <a:gd fmla="*/ 132 w 400" name="T20"/>
                <a:gd fmla="*/ 15 h 340" name="T21"/>
                <a:gd fmla="*/ 108 w 400" name="T22"/>
                <a:gd fmla="*/ 60 h 340" name="T23"/>
                <a:gd fmla="*/ 44 w 400" name="T24"/>
                <a:gd fmla="*/ 60 h 340" name="T25"/>
                <a:gd fmla="*/ 4 w 400" name="T26"/>
                <a:gd fmla="*/ 103 h 340" name="T27"/>
                <a:gd fmla="*/ 0 w 400" name="T28"/>
                <a:gd fmla="*/ 220 h 340" name="T29"/>
                <a:gd fmla="*/ 182 w 400" name="T30"/>
                <a:gd fmla="*/ 220 h 340" name="T31"/>
                <a:gd fmla="*/ 182 w 400" name="T32"/>
                <a:gd fmla="*/ 180 h 340" name="T33"/>
                <a:gd fmla="*/ 153 w 400" name="T34"/>
                <a:gd fmla="*/ 38 h 340" name="T35"/>
                <a:gd fmla="*/ 169 w 400" name="T36"/>
                <a:gd fmla="*/ 28 h 340" name="T37"/>
                <a:gd fmla="*/ 230 w 400" name="T38"/>
                <a:gd fmla="*/ 28 h 340" name="T39"/>
                <a:gd fmla="*/ 247 w 400" name="T40"/>
                <a:gd fmla="*/ 38 h 340" name="T41"/>
                <a:gd fmla="*/ 258 w 400" name="T42"/>
                <a:gd fmla="*/ 60 h 340" name="T43"/>
                <a:gd fmla="*/ 141 w 400" name="T44"/>
                <a:gd fmla="*/ 60 h 340" name="T45"/>
                <a:gd fmla="*/ 153 w 400" name="T46"/>
                <a:gd fmla="*/ 38 h 340" name="T47"/>
                <a:gd fmla="*/ 218 w 400" name="T48"/>
                <a:gd fmla="*/ 280 h 340" name="T49"/>
                <a:gd fmla="*/ 182 w 400" name="T50"/>
                <a:gd fmla="*/ 280 h 340" name="T51"/>
                <a:gd fmla="*/ 182 w 400" name="T52"/>
                <a:gd fmla="*/ 240 h 340" name="T53"/>
                <a:gd fmla="*/ 10 w 400" name="T54"/>
                <a:gd fmla="*/ 240 h 340" name="T55"/>
                <a:gd fmla="*/ 14 w 400" name="T56"/>
                <a:gd fmla="*/ 306 h 340" name="T57"/>
                <a:gd fmla="*/ 50 w 400" name="T58"/>
                <a:gd fmla="*/ 340 h 340" name="T59"/>
                <a:gd fmla="*/ 350 w 400" name="T60"/>
                <a:gd fmla="*/ 340 h 340" name="T61"/>
                <a:gd fmla="*/ 386 w 400" name="T62"/>
                <a:gd fmla="*/ 306 h 340" name="T63"/>
                <a:gd fmla="*/ 390 w 400" name="T64"/>
                <a:gd fmla="*/ 240 h 340" name="T65"/>
                <a:gd fmla="*/ 218 w 400" name="T66"/>
                <a:gd fmla="*/ 240 h 340" name="T67"/>
                <a:gd fmla="*/ 218 w 400" name="T68"/>
                <a:gd fmla="*/ 280 h 34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40" w="400">
                  <a:moveTo>
                    <a:pt x="182" y="180"/>
                  </a:moveTo>
                  <a:cubicBezTo>
                    <a:pt x="218" y="180"/>
                    <a:pt x="218" y="180"/>
                    <a:pt x="218" y="180"/>
                  </a:cubicBezTo>
                  <a:cubicBezTo>
                    <a:pt x="218" y="220"/>
                    <a:pt x="218" y="220"/>
                    <a:pt x="218" y="220"/>
                  </a:cubicBezTo>
                  <a:cubicBezTo>
                    <a:pt x="400" y="220"/>
                    <a:pt x="400" y="220"/>
                    <a:pt x="400" y="220"/>
                  </a:cubicBezTo>
                  <a:cubicBezTo>
                    <a:pt x="400" y="220"/>
                    <a:pt x="397" y="131"/>
                    <a:pt x="396" y="103"/>
                  </a:cubicBezTo>
                  <a:cubicBezTo>
                    <a:pt x="395" y="76"/>
                    <a:pt x="385" y="60"/>
                    <a:pt x="356" y="60"/>
                  </a:cubicBezTo>
                  <a:cubicBezTo>
                    <a:pt x="292" y="60"/>
                    <a:pt x="292" y="60"/>
                    <a:pt x="292" y="60"/>
                  </a:cubicBezTo>
                  <a:cubicBezTo>
                    <a:pt x="282" y="41"/>
                    <a:pt x="271" y="21"/>
                    <a:pt x="268" y="15"/>
                  </a:cubicBezTo>
                  <a:cubicBezTo>
                    <a:pt x="261" y="2"/>
                    <a:pt x="259" y="0"/>
                    <a:pt x="244" y="0"/>
                  </a:cubicBezTo>
                  <a:cubicBezTo>
                    <a:pt x="155" y="0"/>
                    <a:pt x="155" y="0"/>
                    <a:pt x="155" y="0"/>
                  </a:cubicBezTo>
                  <a:cubicBezTo>
                    <a:pt x="141" y="0"/>
                    <a:pt x="138" y="2"/>
                    <a:pt x="132" y="15"/>
                  </a:cubicBezTo>
                  <a:cubicBezTo>
                    <a:pt x="129" y="21"/>
                    <a:pt x="118" y="41"/>
                    <a:pt x="108" y="60"/>
                  </a:cubicBezTo>
                  <a:cubicBezTo>
                    <a:pt x="44" y="60"/>
                    <a:pt x="44" y="60"/>
                    <a:pt x="44" y="60"/>
                  </a:cubicBezTo>
                  <a:cubicBezTo>
                    <a:pt x="14" y="60"/>
                    <a:pt x="5" y="76"/>
                    <a:pt x="4" y="103"/>
                  </a:cubicBezTo>
                  <a:cubicBezTo>
                    <a:pt x="3" y="129"/>
                    <a:pt x="0" y="220"/>
                    <a:pt x="0" y="220"/>
                  </a:cubicBezTo>
                  <a:cubicBezTo>
                    <a:pt x="182" y="220"/>
                    <a:pt x="182" y="220"/>
                    <a:pt x="182" y="220"/>
                  </a:cubicBezTo>
                  <a:lnTo>
                    <a:pt x="182" y="180"/>
                  </a:lnTo>
                  <a:close/>
                  <a:moveTo>
                    <a:pt x="153" y="38"/>
                  </a:moveTo>
                  <a:cubicBezTo>
                    <a:pt x="157" y="30"/>
                    <a:pt x="159" y="28"/>
                    <a:pt x="169" y="28"/>
                  </a:cubicBezTo>
                  <a:cubicBezTo>
                    <a:pt x="230" y="28"/>
                    <a:pt x="230" y="28"/>
                    <a:pt x="230" y="28"/>
                  </a:cubicBezTo>
                  <a:cubicBezTo>
                    <a:pt x="241" y="28"/>
                    <a:pt x="242" y="30"/>
                    <a:pt x="247" y="38"/>
                  </a:cubicBezTo>
                  <a:cubicBezTo>
                    <a:pt x="248" y="41"/>
                    <a:pt x="253" y="50"/>
                    <a:pt x="258" y="60"/>
                  </a:cubicBezTo>
                  <a:cubicBezTo>
                    <a:pt x="141" y="60"/>
                    <a:pt x="141" y="60"/>
                    <a:pt x="141" y="60"/>
                  </a:cubicBezTo>
                  <a:cubicBezTo>
                    <a:pt x="146" y="50"/>
                    <a:pt x="151" y="41"/>
                    <a:pt x="153" y="38"/>
                  </a:cubicBezTo>
                  <a:close/>
                  <a:moveTo>
                    <a:pt x="218" y="280"/>
                  </a:moveTo>
                  <a:cubicBezTo>
                    <a:pt x="182" y="280"/>
                    <a:pt x="182" y="280"/>
                    <a:pt x="182" y="280"/>
                  </a:cubicBezTo>
                  <a:cubicBezTo>
                    <a:pt x="182" y="240"/>
                    <a:pt x="182" y="240"/>
                    <a:pt x="182" y="240"/>
                  </a:cubicBezTo>
                  <a:cubicBezTo>
                    <a:pt x="10" y="240"/>
                    <a:pt x="10" y="240"/>
                    <a:pt x="10" y="240"/>
                  </a:cubicBezTo>
                  <a:cubicBezTo>
                    <a:pt x="10" y="240"/>
                    <a:pt x="12" y="276"/>
                    <a:pt x="14" y="306"/>
                  </a:cubicBezTo>
                  <a:cubicBezTo>
                    <a:pt x="14" y="319"/>
                    <a:pt x="18" y="340"/>
                    <a:pt x="50" y="340"/>
                  </a:cubicBezTo>
                  <a:cubicBezTo>
                    <a:pt x="350" y="340"/>
                    <a:pt x="350" y="340"/>
                    <a:pt x="350" y="340"/>
                  </a:cubicBezTo>
                  <a:cubicBezTo>
                    <a:pt x="381" y="340"/>
                    <a:pt x="385" y="319"/>
                    <a:pt x="386" y="306"/>
                  </a:cubicBezTo>
                  <a:cubicBezTo>
                    <a:pt x="388" y="275"/>
                    <a:pt x="390" y="240"/>
                    <a:pt x="390" y="240"/>
                  </a:cubicBezTo>
                  <a:cubicBezTo>
                    <a:pt x="218" y="240"/>
                    <a:pt x="218" y="240"/>
                    <a:pt x="218" y="240"/>
                  </a:cubicBezTo>
                  <a:lnTo>
                    <a:pt x="218" y="280"/>
                  </a:lnTo>
                  <a:close/>
                </a:path>
              </a:pathLst>
            </a:custGeom>
            <a:noFill/>
            <a:ln w="12700">
              <a:solidFill>
                <a:schemeClr val="bg1"/>
              </a:solidFill>
            </a:ln>
          </p:spPr>
          <p:txBody>
            <a:bodyPr anchor="t" anchorCtr="0" bIns="55805" compatLnSpc="1" lIns="111610" numCol="1" rIns="111610" tIns="55805" vert="horz" wrap="square"/>
            <a:lstStyle/>
            <a:p>
              <a:pPr algn="just">
                <a:lnSpc>
                  <a:spcPct val="120000"/>
                </a:lnSpc>
              </a:pPr>
              <a:endParaRPr lang="en-US" sz="800">
                <a:cs typeface="+mn-ea"/>
                <a:sym typeface="+mn-lt"/>
              </a:endParaRPr>
            </a:p>
          </p:txBody>
        </p:sp>
        <p:sp>
          <p:nvSpPr>
            <p:cNvPr id="67" name="Oval 124">
              <a:extLst>
                <a:ext uri="{FF2B5EF4-FFF2-40B4-BE49-F238E27FC236}">
                  <a16:creationId xmlns:a16="http://schemas.microsoft.com/office/drawing/2014/main" id="{93998BB8-EF30-434C-AC7E-1647DD8ED6AB}"/>
                </a:ext>
              </a:extLst>
            </p:cNvPr>
            <p:cNvSpPr/>
            <p:nvPr/>
          </p:nvSpPr>
          <p:spPr>
            <a:xfrm>
              <a:off x="1316879" y="4254550"/>
              <a:ext cx="684000" cy="684000"/>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id-ID" sz="800">
                <a:cs typeface="+mn-ea"/>
                <a:sym typeface="+mn-lt"/>
              </a:endParaRPr>
            </a:p>
          </p:txBody>
        </p:sp>
      </p:grpSp>
      <p:grpSp>
        <p:nvGrpSpPr>
          <p:cNvPr id="69" name="Group 129">
            <a:extLst>
              <a:ext uri="{FF2B5EF4-FFF2-40B4-BE49-F238E27FC236}">
                <a16:creationId xmlns:a16="http://schemas.microsoft.com/office/drawing/2014/main" id="{C6EACA6B-473C-4846-8B2E-2BEC0CB4C0B7}"/>
              </a:ext>
            </a:extLst>
          </p:cNvPr>
          <p:cNvGrpSpPr/>
          <p:nvPr/>
        </p:nvGrpSpPr>
        <p:grpSpPr>
          <a:xfrm>
            <a:off x="4404357" y="2406729"/>
            <a:ext cx="593793" cy="593906"/>
            <a:chOff x="3401741" y="4254550"/>
            <a:chExt cx="684000" cy="684000"/>
          </a:xfrm>
        </p:grpSpPr>
        <p:sp>
          <p:nvSpPr>
            <p:cNvPr id="70" name="Freeform 31">
              <a:extLst>
                <a:ext uri="{FF2B5EF4-FFF2-40B4-BE49-F238E27FC236}">
                  <a16:creationId xmlns:a16="http://schemas.microsoft.com/office/drawing/2014/main" id="{6F5E5D4F-FF3C-4800-B269-DF70046B8F9A}"/>
                </a:ext>
              </a:extLst>
            </p:cNvPr>
            <p:cNvSpPr>
              <a:spLocks noChangeAspect="1" noEditPoints="1"/>
            </p:cNvSpPr>
            <p:nvPr/>
          </p:nvSpPr>
          <p:spPr bwMode="auto">
            <a:xfrm>
              <a:off x="3577110" y="4366532"/>
              <a:ext cx="333262" cy="468000"/>
            </a:xfrm>
            <a:custGeom>
              <a:gdLst>
                <a:gd fmla="*/ 90 w 293" name="T0"/>
                <a:gd fmla="*/ 383 h 400" name="T1"/>
                <a:gd fmla="*/ 147 w 293" name="T2"/>
                <a:gd fmla="*/ 400 h 400" name="T3"/>
                <a:gd fmla="*/ 203 w 293" name="T4"/>
                <a:gd fmla="*/ 383 h 400" name="T5"/>
                <a:gd fmla="*/ 203 w 293" name="T6"/>
                <a:gd fmla="*/ 342 h 400" name="T7"/>
                <a:gd fmla="*/ 90 w 293" name="T8"/>
                <a:gd fmla="*/ 342 h 400" name="T9"/>
                <a:gd fmla="*/ 90 w 293" name="T10"/>
                <a:gd fmla="*/ 383 h 400" name="T11"/>
                <a:gd fmla="*/ 201 w 293" name="T12"/>
                <a:gd fmla="*/ 318 h 400" name="T13"/>
                <a:gd fmla="*/ 286 w 293" name="T14"/>
                <a:gd fmla="*/ 116 h 400" name="T15"/>
                <a:gd fmla="*/ 147 w 293" name="T16"/>
                <a:gd fmla="*/ 0 h 400" name="T17"/>
                <a:gd fmla="*/ 7 w 293" name="T18"/>
                <a:gd fmla="*/ 116 h 400" name="T19"/>
                <a:gd fmla="*/ 93 w 293" name="T20"/>
                <a:gd fmla="*/ 318 h 400" name="T21"/>
                <a:gd fmla="*/ 201 w 293" name="T22"/>
                <a:gd fmla="*/ 318 h 400" name="T23"/>
                <a:gd fmla="*/ 50 w 293" name="T24"/>
                <a:gd fmla="*/ 119 h 400" name="T25"/>
                <a:gd fmla="*/ 147 w 293" name="T26"/>
                <a:gd fmla="*/ 41 h 400" name="T27"/>
                <a:gd fmla="*/ 244 w 293" name="T28"/>
                <a:gd fmla="*/ 119 h 400" name="T29"/>
                <a:gd fmla="*/ 208 w 293" name="T30"/>
                <a:gd fmla="*/ 198 h 400" name="T31"/>
                <a:gd fmla="*/ 163 w 293" name="T32"/>
                <a:gd fmla="*/ 283 h 400" name="T33"/>
                <a:gd fmla="*/ 130 w 293" name="T34"/>
                <a:gd fmla="*/ 283 h 400" name="T35"/>
                <a:gd fmla="*/ 86 w 293" name="T36"/>
                <a:gd fmla="*/ 198 h 400" name="T37"/>
                <a:gd fmla="*/ 50 w 293" name="T38"/>
                <a:gd fmla="*/ 119 h 40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00" w="293">
                  <a:moveTo>
                    <a:pt x="90" y="383"/>
                  </a:moveTo>
                  <a:cubicBezTo>
                    <a:pt x="106" y="393"/>
                    <a:pt x="125" y="400"/>
                    <a:pt x="147" y="400"/>
                  </a:cubicBezTo>
                  <a:cubicBezTo>
                    <a:pt x="169" y="400"/>
                    <a:pt x="187" y="393"/>
                    <a:pt x="203" y="383"/>
                  </a:cubicBezTo>
                  <a:cubicBezTo>
                    <a:pt x="203" y="342"/>
                    <a:pt x="203" y="342"/>
                    <a:pt x="203" y="342"/>
                  </a:cubicBezTo>
                  <a:cubicBezTo>
                    <a:pt x="90" y="342"/>
                    <a:pt x="90" y="342"/>
                    <a:pt x="90" y="342"/>
                  </a:cubicBezTo>
                  <a:lnTo>
                    <a:pt x="90" y="383"/>
                  </a:lnTo>
                  <a:close/>
                  <a:moveTo>
                    <a:pt x="201" y="318"/>
                  </a:moveTo>
                  <a:cubicBezTo>
                    <a:pt x="201" y="231"/>
                    <a:pt x="293" y="203"/>
                    <a:pt x="286" y="116"/>
                  </a:cubicBezTo>
                  <a:cubicBezTo>
                    <a:pt x="282" y="61"/>
                    <a:pt x="245" y="0"/>
                    <a:pt x="147" y="0"/>
                  </a:cubicBezTo>
                  <a:cubicBezTo>
                    <a:pt x="49" y="0"/>
                    <a:pt x="12" y="61"/>
                    <a:pt x="7" y="116"/>
                  </a:cubicBezTo>
                  <a:cubicBezTo>
                    <a:pt x="0" y="203"/>
                    <a:pt x="93" y="231"/>
                    <a:pt x="93" y="318"/>
                  </a:cubicBezTo>
                  <a:lnTo>
                    <a:pt x="201" y="318"/>
                  </a:lnTo>
                  <a:close/>
                  <a:moveTo>
                    <a:pt x="50" y="119"/>
                  </a:moveTo>
                  <a:cubicBezTo>
                    <a:pt x="54" y="67"/>
                    <a:pt x="89" y="41"/>
                    <a:pt x="147" y="41"/>
                  </a:cubicBezTo>
                  <a:cubicBezTo>
                    <a:pt x="204" y="41"/>
                    <a:pt x="240" y="67"/>
                    <a:pt x="244" y="119"/>
                  </a:cubicBezTo>
                  <a:cubicBezTo>
                    <a:pt x="246" y="148"/>
                    <a:pt x="230" y="167"/>
                    <a:pt x="208" y="198"/>
                  </a:cubicBezTo>
                  <a:cubicBezTo>
                    <a:pt x="192" y="221"/>
                    <a:pt x="172" y="248"/>
                    <a:pt x="163" y="283"/>
                  </a:cubicBezTo>
                  <a:cubicBezTo>
                    <a:pt x="130" y="283"/>
                    <a:pt x="130" y="283"/>
                    <a:pt x="130" y="283"/>
                  </a:cubicBezTo>
                  <a:cubicBezTo>
                    <a:pt x="121" y="248"/>
                    <a:pt x="102" y="221"/>
                    <a:pt x="86" y="198"/>
                  </a:cubicBezTo>
                  <a:cubicBezTo>
                    <a:pt x="64" y="167"/>
                    <a:pt x="47" y="148"/>
                    <a:pt x="50" y="119"/>
                  </a:cubicBezTo>
                  <a:close/>
                </a:path>
              </a:pathLst>
            </a:custGeom>
            <a:noFill/>
            <a:ln w="12700">
              <a:solidFill>
                <a:schemeClr val="bg1"/>
              </a:solidFill>
            </a:ln>
          </p:spPr>
          <p:txBody>
            <a:bodyPr anchor="t" anchorCtr="0" bIns="55805" compatLnSpc="1" lIns="111610" numCol="1" rIns="111610" tIns="55805" vert="horz" wrap="square"/>
            <a:lstStyle/>
            <a:p>
              <a:pPr algn="just">
                <a:lnSpc>
                  <a:spcPct val="120000"/>
                </a:lnSpc>
              </a:pPr>
              <a:endParaRPr lang="en-US" sz="800">
                <a:solidFill>
                  <a:schemeClr val="bg1">
                    <a:lumMod val="65000"/>
                  </a:schemeClr>
                </a:solidFill>
                <a:cs typeface="+mn-ea"/>
                <a:sym typeface="+mn-lt"/>
              </a:endParaRPr>
            </a:p>
          </p:txBody>
        </p:sp>
        <p:sp>
          <p:nvSpPr>
            <p:cNvPr id="71" name="Oval 125">
              <a:extLst>
                <a:ext uri="{FF2B5EF4-FFF2-40B4-BE49-F238E27FC236}">
                  <a16:creationId xmlns:a16="http://schemas.microsoft.com/office/drawing/2014/main" id="{204B60CC-9318-4F3E-A678-27FC75E5E6BF}"/>
                </a:ext>
              </a:extLst>
            </p:cNvPr>
            <p:cNvSpPr/>
            <p:nvPr/>
          </p:nvSpPr>
          <p:spPr>
            <a:xfrm>
              <a:off x="3401741" y="4254550"/>
              <a:ext cx="684000" cy="684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id-ID" sz="800">
                <a:cs typeface="+mn-ea"/>
                <a:sym typeface="+mn-lt"/>
              </a:endParaRPr>
            </a:p>
          </p:txBody>
        </p:sp>
      </p:grpSp>
      <p:grpSp>
        <p:nvGrpSpPr>
          <p:cNvPr id="72" name="Group 130">
            <a:extLst>
              <a:ext uri="{FF2B5EF4-FFF2-40B4-BE49-F238E27FC236}">
                <a16:creationId xmlns:a16="http://schemas.microsoft.com/office/drawing/2014/main" id="{F6037644-6005-4D42-BC3E-70CB77B66F5D}"/>
              </a:ext>
            </a:extLst>
          </p:cNvPr>
          <p:cNvGrpSpPr/>
          <p:nvPr/>
        </p:nvGrpSpPr>
        <p:grpSpPr>
          <a:xfrm>
            <a:off x="6662812" y="2406729"/>
            <a:ext cx="593793" cy="593906"/>
            <a:chOff x="6006611" y="4240036"/>
            <a:chExt cx="684000" cy="684000"/>
          </a:xfrm>
        </p:grpSpPr>
        <p:sp>
          <p:nvSpPr>
            <p:cNvPr id="73" name="Freeform 44">
              <a:extLst>
                <a:ext uri="{FF2B5EF4-FFF2-40B4-BE49-F238E27FC236}">
                  <a16:creationId xmlns:a16="http://schemas.microsoft.com/office/drawing/2014/main" id="{1BC3D65A-6DAD-418C-8298-FB4C20D50925}"/>
                </a:ext>
              </a:extLst>
            </p:cNvPr>
            <p:cNvSpPr>
              <a:spLocks noChangeAspect="1" noEditPoints="1"/>
            </p:cNvSpPr>
            <p:nvPr/>
          </p:nvSpPr>
          <p:spPr bwMode="auto">
            <a:xfrm>
              <a:off x="6132322" y="4366036"/>
              <a:ext cx="432579" cy="432000"/>
            </a:xfrm>
            <a:custGeom>
              <a:gdLst>
                <a:gd fmla="*/ 287 w 316" name="T0"/>
                <a:gd fmla="*/ 29 h 316" name="T1"/>
                <a:gd fmla="*/ 236 w 316" name="T2"/>
                <a:gd fmla="*/ 4 h 316" name="T3"/>
                <a:gd fmla="*/ 135 w 316" name="T4"/>
                <a:gd fmla="*/ 105 h 316" name="T5"/>
                <a:gd fmla="*/ 20 w 316" name="T6"/>
                <a:gd fmla="*/ 221 h 316" name="T7"/>
                <a:gd fmla="*/ 0 w 316" name="T8"/>
                <a:gd fmla="*/ 316 h 316" name="T9"/>
                <a:gd fmla="*/ 95 w 316" name="T10"/>
                <a:gd fmla="*/ 296 h 316" name="T11"/>
                <a:gd fmla="*/ 210 w 316" name="T12"/>
                <a:gd fmla="*/ 180 h 316" name="T13"/>
                <a:gd fmla="*/ 312 w 316" name="T14"/>
                <a:gd fmla="*/ 79 h 316" name="T15"/>
                <a:gd fmla="*/ 287 w 316" name="T16"/>
                <a:gd fmla="*/ 29 h 316" name="T17"/>
                <a:gd fmla="*/ 89 w 316" name="T18"/>
                <a:gd fmla="*/ 284 h 316" name="T19"/>
                <a:gd fmla="*/ 57 w 316" name="T20"/>
                <a:gd fmla="*/ 291 h 316" name="T21"/>
                <a:gd fmla="*/ 43 w 316" name="T22"/>
                <a:gd fmla="*/ 273 h 316" name="T23"/>
                <a:gd fmla="*/ 24 w 316" name="T24"/>
                <a:gd fmla="*/ 259 h 316" name="T25"/>
                <a:gd fmla="*/ 31 w 316" name="T26"/>
                <a:gd fmla="*/ 226 h 316" name="T27"/>
                <a:gd fmla="*/ 41 w 316" name="T28"/>
                <a:gd fmla="*/ 217 h 316" name="T29"/>
                <a:gd fmla="*/ 78 w 316" name="T30"/>
                <a:gd fmla="*/ 237 h 316" name="T31"/>
                <a:gd fmla="*/ 99 w 316" name="T32"/>
                <a:gd fmla="*/ 275 h 316" name="T33"/>
                <a:gd fmla="*/ 89 w 316" name="T34"/>
                <a:gd fmla="*/ 284 h 31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16" w="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noFill/>
            <a:ln w="12700">
              <a:solidFill>
                <a:schemeClr val="bg1"/>
              </a:solidFill>
            </a:ln>
          </p:spPr>
          <p:txBody>
            <a:bodyPr anchor="t" anchorCtr="0" bIns="55805" compatLnSpc="1" lIns="111610" numCol="1" rIns="111610" tIns="55805" vert="horz" wrap="square"/>
            <a:lstStyle/>
            <a:p>
              <a:pPr algn="just">
                <a:lnSpc>
                  <a:spcPct val="120000"/>
                </a:lnSpc>
              </a:pPr>
              <a:endParaRPr lang="en-US" sz="800">
                <a:cs typeface="+mn-ea"/>
                <a:sym typeface="+mn-lt"/>
              </a:endParaRPr>
            </a:p>
          </p:txBody>
        </p:sp>
        <p:sp>
          <p:nvSpPr>
            <p:cNvPr id="74" name="Oval 126">
              <a:extLst>
                <a:ext uri="{FF2B5EF4-FFF2-40B4-BE49-F238E27FC236}">
                  <a16:creationId xmlns:a16="http://schemas.microsoft.com/office/drawing/2014/main" id="{0E0AFC49-7E96-4B15-87BC-531BE5C4CB27}"/>
                </a:ext>
              </a:extLst>
            </p:cNvPr>
            <p:cNvSpPr/>
            <p:nvPr/>
          </p:nvSpPr>
          <p:spPr>
            <a:xfrm>
              <a:off x="6006611" y="4240036"/>
              <a:ext cx="684000" cy="684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id-ID" sz="800">
                <a:cs typeface="+mn-ea"/>
                <a:sym typeface="+mn-lt"/>
              </a:endParaRPr>
            </a:p>
          </p:txBody>
        </p:sp>
      </p:grpSp>
      <p:grpSp>
        <p:nvGrpSpPr>
          <p:cNvPr id="75" name="Group 131">
            <a:extLst>
              <a:ext uri="{FF2B5EF4-FFF2-40B4-BE49-F238E27FC236}">
                <a16:creationId xmlns:a16="http://schemas.microsoft.com/office/drawing/2014/main" id="{5A46A3CB-BA51-4B40-9732-0FA13F6B327C}"/>
              </a:ext>
            </a:extLst>
          </p:cNvPr>
          <p:cNvGrpSpPr/>
          <p:nvPr/>
        </p:nvGrpSpPr>
        <p:grpSpPr>
          <a:xfrm>
            <a:off x="8914353" y="2406729"/>
            <a:ext cx="593793" cy="593906"/>
            <a:chOff x="8794034" y="4283578"/>
            <a:chExt cx="684000" cy="684000"/>
          </a:xfrm>
        </p:grpSpPr>
        <p:sp>
          <p:nvSpPr>
            <p:cNvPr id="76" name="Freeform 36">
              <a:extLst>
                <a:ext uri="{FF2B5EF4-FFF2-40B4-BE49-F238E27FC236}">
                  <a16:creationId xmlns:a16="http://schemas.microsoft.com/office/drawing/2014/main" id="{7FB18702-701E-490C-818E-71AC624BEFA5}"/>
                </a:ext>
              </a:extLst>
            </p:cNvPr>
            <p:cNvSpPr>
              <a:spLocks noChangeAspect="1" noEditPoints="1"/>
            </p:cNvSpPr>
            <p:nvPr/>
          </p:nvSpPr>
          <p:spPr bwMode="auto">
            <a:xfrm>
              <a:off x="8879066" y="4481578"/>
              <a:ext cx="513936" cy="288000"/>
            </a:xfrm>
            <a:custGeom>
              <a:gdLst>
                <a:gd fmla="*/ 200 w 400" name="T0"/>
                <a:gd fmla="*/ 0 h 224" name="T1"/>
                <a:gd fmla="*/ 0 w 400" name="T2"/>
                <a:gd fmla="*/ 112 h 224" name="T3"/>
                <a:gd fmla="*/ 200 w 400" name="T4"/>
                <a:gd fmla="*/ 224 h 224" name="T5"/>
                <a:gd fmla="*/ 400 w 400" name="T6"/>
                <a:gd fmla="*/ 112 h 224" name="T7"/>
                <a:gd fmla="*/ 200 w 400" name="T8"/>
                <a:gd fmla="*/ 0 h 224" name="T9"/>
                <a:gd fmla="*/ 200 w 400" name="T10"/>
                <a:gd fmla="*/ 198 h 224" name="T11"/>
                <a:gd fmla="*/ 111 w 400" name="T12"/>
                <a:gd fmla="*/ 112 h 224" name="T13"/>
                <a:gd fmla="*/ 200 w 400" name="T14"/>
                <a:gd fmla="*/ 26 h 224" name="T15"/>
                <a:gd fmla="*/ 289 w 400" name="T16"/>
                <a:gd fmla="*/ 112 h 224" name="T17"/>
                <a:gd fmla="*/ 200 w 400" name="T18"/>
                <a:gd fmla="*/ 198 h 224" name="T19"/>
                <a:gd fmla="*/ 200 w 400" name="T20"/>
                <a:gd fmla="*/ 112 h 224" name="T21"/>
                <a:gd fmla="*/ 200 w 400" name="T22"/>
                <a:gd fmla="*/ 69 h 224" name="T23"/>
                <a:gd fmla="*/ 155 w 400" name="T24"/>
                <a:gd fmla="*/ 112 h 224" name="T25"/>
                <a:gd fmla="*/ 200 w 400" name="T26"/>
                <a:gd fmla="*/ 155 h 224" name="T27"/>
                <a:gd fmla="*/ 244 w 400" name="T28"/>
                <a:gd fmla="*/ 112 h 224" name="T29"/>
                <a:gd fmla="*/ 200 w 400" name="T30"/>
                <a:gd fmla="*/ 112 h 22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24" w="400">
                  <a:moveTo>
                    <a:pt x="200" y="0"/>
                  </a:moveTo>
                  <a:cubicBezTo>
                    <a:pt x="69" y="0"/>
                    <a:pt x="0" y="97"/>
                    <a:pt x="0" y="112"/>
                  </a:cubicBezTo>
                  <a:cubicBezTo>
                    <a:pt x="0" y="127"/>
                    <a:pt x="69" y="224"/>
                    <a:pt x="200" y="224"/>
                  </a:cubicBezTo>
                  <a:cubicBezTo>
                    <a:pt x="331" y="224"/>
                    <a:pt x="400" y="127"/>
                    <a:pt x="400" y="112"/>
                  </a:cubicBezTo>
                  <a:cubicBezTo>
                    <a:pt x="400" y="97"/>
                    <a:pt x="331" y="0"/>
                    <a:pt x="200" y="0"/>
                  </a:cubicBezTo>
                  <a:close/>
                  <a:moveTo>
                    <a:pt x="200" y="198"/>
                  </a:moveTo>
                  <a:cubicBezTo>
                    <a:pt x="151" y="198"/>
                    <a:pt x="111" y="159"/>
                    <a:pt x="111" y="112"/>
                  </a:cubicBezTo>
                  <a:cubicBezTo>
                    <a:pt x="111" y="64"/>
                    <a:pt x="151" y="26"/>
                    <a:pt x="200" y="26"/>
                  </a:cubicBezTo>
                  <a:cubicBezTo>
                    <a:pt x="249" y="26"/>
                    <a:pt x="289" y="64"/>
                    <a:pt x="289" y="112"/>
                  </a:cubicBezTo>
                  <a:cubicBezTo>
                    <a:pt x="289" y="159"/>
                    <a:pt x="249" y="198"/>
                    <a:pt x="200" y="198"/>
                  </a:cubicBezTo>
                  <a:close/>
                  <a:moveTo>
                    <a:pt x="200" y="112"/>
                  </a:moveTo>
                  <a:cubicBezTo>
                    <a:pt x="192" y="103"/>
                    <a:pt x="213" y="69"/>
                    <a:pt x="200" y="69"/>
                  </a:cubicBezTo>
                  <a:cubicBezTo>
                    <a:pt x="175" y="69"/>
                    <a:pt x="155" y="88"/>
                    <a:pt x="155" y="112"/>
                  </a:cubicBezTo>
                  <a:cubicBezTo>
                    <a:pt x="155" y="136"/>
                    <a:pt x="175" y="155"/>
                    <a:pt x="200" y="155"/>
                  </a:cubicBezTo>
                  <a:cubicBezTo>
                    <a:pt x="224" y="155"/>
                    <a:pt x="244" y="136"/>
                    <a:pt x="244" y="112"/>
                  </a:cubicBezTo>
                  <a:cubicBezTo>
                    <a:pt x="244" y="101"/>
                    <a:pt x="207" y="119"/>
                    <a:pt x="200" y="112"/>
                  </a:cubicBezTo>
                  <a:close/>
                </a:path>
              </a:pathLst>
            </a:custGeom>
            <a:noFill/>
            <a:ln w="12700">
              <a:solidFill>
                <a:schemeClr val="bg1"/>
              </a:solidFill>
            </a:ln>
          </p:spPr>
          <p:txBody>
            <a:bodyPr anchor="t" anchorCtr="0" bIns="55805" compatLnSpc="1" lIns="111610" numCol="1" rIns="111610" tIns="55805" vert="horz" wrap="square"/>
            <a:lstStyle/>
            <a:p>
              <a:pPr algn="just">
                <a:lnSpc>
                  <a:spcPct val="120000"/>
                </a:lnSpc>
              </a:pPr>
              <a:endParaRPr lang="en-US" sz="800">
                <a:cs typeface="+mn-ea"/>
                <a:sym typeface="+mn-lt"/>
              </a:endParaRPr>
            </a:p>
          </p:txBody>
        </p:sp>
        <p:sp>
          <p:nvSpPr>
            <p:cNvPr id="77" name="Oval 127">
              <a:extLst>
                <a:ext uri="{FF2B5EF4-FFF2-40B4-BE49-F238E27FC236}">
                  <a16:creationId xmlns:a16="http://schemas.microsoft.com/office/drawing/2014/main" id="{E358EA1C-C098-494E-A355-C05E1B6B8799}"/>
                </a:ext>
              </a:extLst>
            </p:cNvPr>
            <p:cNvSpPr/>
            <p:nvPr/>
          </p:nvSpPr>
          <p:spPr>
            <a:xfrm>
              <a:off x="8794034" y="4283578"/>
              <a:ext cx="684000" cy="684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id-ID" sz="800">
                <a:cs typeface="+mn-ea"/>
                <a:sym typeface="+mn-lt"/>
              </a:endParaRPr>
            </a:p>
          </p:txBody>
        </p:sp>
      </p:grpSp>
      <p:sp>
        <p:nvSpPr>
          <p:cNvPr id="79" name="Rectangle 70">
            <a:extLst>
              <a:ext uri="{FF2B5EF4-FFF2-40B4-BE49-F238E27FC236}">
                <a16:creationId xmlns:a16="http://schemas.microsoft.com/office/drawing/2014/main" id="{12FF9524-7439-45CF-A9B8-3BB515934429}"/>
              </a:ext>
            </a:extLst>
          </p:cNvPr>
          <p:cNvSpPr/>
          <p:nvPr/>
        </p:nvSpPr>
        <p:spPr>
          <a:xfrm>
            <a:off x="1603089" y="4333661"/>
            <a:ext cx="1679417" cy="1432560"/>
          </a:xfrm>
          <a:prstGeom prst="rect">
            <a:avLst/>
          </a:prstGeom>
        </p:spPr>
        <p:txBody>
          <a:bodyPr wrap="square">
            <a:spAutoFit/>
          </a:bodyPr>
          <a:lstStyle/>
          <a:p>
            <a:pPr algn="ctr" defTabSz="2438280">
              <a:spcBef>
                <a:spcPct val="20000"/>
              </a:spcBef>
              <a:defRPr/>
            </a:pPr>
            <a:r>
              <a:rPr altLang="en-US" lang="zh-CN" sz="4400">
                <a:cs typeface="+mn-ea"/>
                <a:sym typeface="+mn-lt"/>
              </a:rPr>
              <a:t>战略分析</a:t>
            </a:r>
          </a:p>
        </p:txBody>
      </p:sp>
      <p:sp>
        <p:nvSpPr>
          <p:cNvPr id="80" name="Rectangle 70">
            <a:extLst>
              <a:ext uri="{FF2B5EF4-FFF2-40B4-BE49-F238E27FC236}">
                <a16:creationId xmlns:a16="http://schemas.microsoft.com/office/drawing/2014/main" id="{E6B32797-5DFD-4AB6-AC03-72B826DFAEFE}"/>
              </a:ext>
            </a:extLst>
          </p:cNvPr>
          <p:cNvSpPr/>
          <p:nvPr/>
        </p:nvSpPr>
        <p:spPr>
          <a:xfrm>
            <a:off x="3861544" y="4333661"/>
            <a:ext cx="1679417" cy="1432560"/>
          </a:xfrm>
          <a:prstGeom prst="rect">
            <a:avLst/>
          </a:prstGeom>
        </p:spPr>
        <p:txBody>
          <a:bodyPr wrap="square">
            <a:spAutoFit/>
          </a:bodyPr>
          <a:lstStyle/>
          <a:p>
            <a:pPr algn="ctr" defTabSz="2438280">
              <a:spcBef>
                <a:spcPct val="20000"/>
              </a:spcBef>
              <a:defRPr/>
            </a:pPr>
            <a:r>
              <a:rPr altLang="en-US" lang="zh-CN" sz="4400">
                <a:cs typeface="+mn-ea"/>
                <a:sym typeface="+mn-lt"/>
              </a:rPr>
              <a:t>战略定制</a:t>
            </a:r>
          </a:p>
        </p:txBody>
      </p:sp>
      <p:sp>
        <p:nvSpPr>
          <p:cNvPr id="81" name="Rectangle 70">
            <a:extLst>
              <a:ext uri="{FF2B5EF4-FFF2-40B4-BE49-F238E27FC236}">
                <a16:creationId xmlns:a16="http://schemas.microsoft.com/office/drawing/2014/main" id="{71CBD784-6BC9-480B-881F-DB7E1F83C1A8}"/>
              </a:ext>
            </a:extLst>
          </p:cNvPr>
          <p:cNvSpPr/>
          <p:nvPr/>
        </p:nvSpPr>
        <p:spPr>
          <a:xfrm>
            <a:off x="6119999" y="4333661"/>
            <a:ext cx="1679417" cy="1432560"/>
          </a:xfrm>
          <a:prstGeom prst="rect">
            <a:avLst/>
          </a:prstGeom>
        </p:spPr>
        <p:txBody>
          <a:bodyPr wrap="square">
            <a:spAutoFit/>
          </a:bodyPr>
          <a:lstStyle/>
          <a:p>
            <a:pPr algn="ctr" defTabSz="2438280">
              <a:spcBef>
                <a:spcPct val="20000"/>
              </a:spcBef>
              <a:defRPr/>
            </a:pPr>
            <a:r>
              <a:rPr altLang="en-US" lang="zh-CN" sz="4400">
                <a:cs typeface="+mn-ea"/>
                <a:sym typeface="+mn-lt"/>
              </a:rPr>
              <a:t>战略实施</a:t>
            </a:r>
          </a:p>
        </p:txBody>
      </p:sp>
      <p:sp>
        <p:nvSpPr>
          <p:cNvPr id="82" name="Rectangle 70">
            <a:extLst>
              <a:ext uri="{FF2B5EF4-FFF2-40B4-BE49-F238E27FC236}">
                <a16:creationId xmlns:a16="http://schemas.microsoft.com/office/drawing/2014/main" id="{45F0E41A-B28A-43AA-8349-A81DF488B792}"/>
              </a:ext>
            </a:extLst>
          </p:cNvPr>
          <p:cNvSpPr/>
          <p:nvPr/>
        </p:nvSpPr>
        <p:spPr>
          <a:xfrm>
            <a:off x="8371541" y="4333661"/>
            <a:ext cx="1679417" cy="1432560"/>
          </a:xfrm>
          <a:prstGeom prst="rect">
            <a:avLst/>
          </a:prstGeom>
        </p:spPr>
        <p:txBody>
          <a:bodyPr wrap="square">
            <a:spAutoFit/>
          </a:bodyPr>
          <a:lstStyle/>
          <a:p>
            <a:pPr algn="ctr" defTabSz="2438280">
              <a:spcBef>
                <a:spcPct val="20000"/>
              </a:spcBef>
              <a:defRPr/>
            </a:pPr>
            <a:r>
              <a:rPr altLang="en-US" lang="zh-CN" sz="4400">
                <a:cs typeface="+mn-ea"/>
                <a:sym typeface="+mn-lt"/>
              </a:rPr>
              <a:t>战略评价</a:t>
            </a:r>
          </a:p>
        </p:txBody>
      </p:sp>
    </p:spTree>
    <p:extLst>
      <p:ext uri="{BB962C8B-B14F-4D97-AF65-F5344CB8AC3E}">
        <p14:creationId val="4083003259"/>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55"/>
                                        </p:tgtEl>
                                        <p:attrNameLst>
                                          <p:attrName>style.visibility</p:attrName>
                                        </p:attrNameLst>
                                      </p:cBhvr>
                                      <p:to>
                                        <p:strVal val="visible"/>
                                      </p:to>
                                    </p:set>
                                    <p:animEffect filter="wipe(left)" transition="in">
                                      <p:cBhvr>
                                        <p:cTn dur="500" id="11"/>
                                        <p:tgtEl>
                                          <p:spTgt spid="55"/>
                                        </p:tgtEl>
                                      </p:cBhvr>
                                    </p:animEffect>
                                  </p:childTnLst>
                                </p:cTn>
                              </p:par>
                            </p:childTnLst>
                          </p:cTn>
                        </p:par>
                        <p:par>
                          <p:cTn fill="hold" id="12" nodeType="afterGroup">
                            <p:stCondLst>
                              <p:cond delay="1000"/>
                            </p:stCondLst>
                            <p:childTnLst>
                              <p:par>
                                <p:cTn fill="hold" id="13" nodeType="afterEffect" presetClass="entr" presetID="45" presetSubtype="0">
                                  <p:stCondLst>
                                    <p:cond delay="0"/>
                                  </p:stCondLst>
                                  <p:childTnLst>
                                    <p:set>
                                      <p:cBhvr>
                                        <p:cTn dur="1" fill="hold" id="14">
                                          <p:stCondLst>
                                            <p:cond delay="0"/>
                                          </p:stCondLst>
                                        </p:cTn>
                                        <p:tgtEl>
                                          <p:spTgt spid="64"/>
                                        </p:tgtEl>
                                        <p:attrNameLst>
                                          <p:attrName>style.visibility</p:attrName>
                                        </p:attrNameLst>
                                      </p:cBhvr>
                                      <p:to>
                                        <p:strVal val="visible"/>
                                      </p:to>
                                    </p:set>
                                    <p:animEffect filter="fade" transition="in">
                                      <p:cBhvr>
                                        <p:cTn dur="1000" id="15"/>
                                        <p:tgtEl>
                                          <p:spTgt spid="64"/>
                                        </p:tgtEl>
                                      </p:cBhvr>
                                    </p:animEffect>
                                    <p:anim calcmode="lin" valueType="num">
                                      <p:cBhvr>
                                        <p:cTn dur="1000" fill="hold" id="16"/>
                                        <p:tgtEl>
                                          <p:spTgt spid="64"/>
                                        </p:tgtEl>
                                        <p:attrNameLst>
                                          <p:attrName>ppt_w</p:attrName>
                                        </p:attrNameLst>
                                      </p:cBhvr>
                                      <p:tavLst>
                                        <p:tav fmla="#ppt_w*sin(2.5*pi*$)" tm="0">
                                          <p:val>
                                            <p:fltVal val="0"/>
                                          </p:val>
                                        </p:tav>
                                        <p:tav tm="100000">
                                          <p:val>
                                            <p:fltVal val="1"/>
                                          </p:val>
                                        </p:tav>
                                      </p:tavLst>
                                    </p:anim>
                                    <p:anim calcmode="lin" valueType="num">
                                      <p:cBhvr>
                                        <p:cTn dur="1000" fill="hold" id="17"/>
                                        <p:tgtEl>
                                          <p:spTgt spid="64"/>
                                        </p:tgtEl>
                                        <p:attrNameLst>
                                          <p:attrName>ppt_h</p:attrName>
                                        </p:attrNameLst>
                                      </p:cBhvr>
                                      <p:tavLst>
                                        <p:tav tm="0">
                                          <p:val>
                                            <p:strVal val="#ppt_h"/>
                                          </p:val>
                                        </p:tav>
                                        <p:tav tm="100000">
                                          <p:val>
                                            <p:strVal val="#ppt_h"/>
                                          </p:val>
                                        </p:tav>
                                      </p:tavLst>
                                    </p:anim>
                                  </p:childTnLst>
                                </p:cTn>
                              </p:par>
                            </p:childTnLst>
                          </p:cTn>
                        </p:par>
                        <p:par>
                          <p:cTn fill="hold" id="18" nodeType="afterGroup">
                            <p:stCondLst>
                              <p:cond delay="2000"/>
                            </p:stCondLst>
                            <p:childTnLst>
                              <p:par>
                                <p:cTn fill="hold" grpId="0" id="19" nodeType="afterEffect" presetClass="entr" presetID="22" presetSubtype="8">
                                  <p:stCondLst>
                                    <p:cond delay="0"/>
                                  </p:stCondLst>
                                  <p:childTnLst>
                                    <p:set>
                                      <p:cBhvr>
                                        <p:cTn dur="1" fill="hold" id="20">
                                          <p:stCondLst>
                                            <p:cond delay="0"/>
                                          </p:stCondLst>
                                        </p:cTn>
                                        <p:tgtEl>
                                          <p:spTgt spid="58"/>
                                        </p:tgtEl>
                                        <p:attrNameLst>
                                          <p:attrName>style.visibility</p:attrName>
                                        </p:attrNameLst>
                                      </p:cBhvr>
                                      <p:to>
                                        <p:strVal val="visible"/>
                                      </p:to>
                                    </p:set>
                                    <p:animEffect filter="wipe(left)" transition="in">
                                      <p:cBhvr>
                                        <p:cTn dur="500" id="21"/>
                                        <p:tgtEl>
                                          <p:spTgt spid="58"/>
                                        </p:tgtEl>
                                      </p:cBhvr>
                                    </p:animEffect>
                                  </p:childTnLst>
                                </p:cTn>
                              </p:par>
                            </p:childTnLst>
                          </p:cTn>
                        </p:par>
                        <p:par>
                          <p:cTn fill="hold" id="22" nodeType="afterGroup">
                            <p:stCondLst>
                              <p:cond delay="2500"/>
                            </p:stCondLst>
                            <p:childTnLst>
                              <p:par>
                                <p:cTn fill="hold" id="23" nodeType="afterEffect" presetClass="entr" presetID="45" presetSubtype="0">
                                  <p:stCondLst>
                                    <p:cond delay="0"/>
                                  </p:stCondLst>
                                  <p:childTnLst>
                                    <p:set>
                                      <p:cBhvr>
                                        <p:cTn dur="1" fill="hold" id="24">
                                          <p:stCondLst>
                                            <p:cond delay="0"/>
                                          </p:stCondLst>
                                        </p:cTn>
                                        <p:tgtEl>
                                          <p:spTgt spid="69"/>
                                        </p:tgtEl>
                                        <p:attrNameLst>
                                          <p:attrName>style.visibility</p:attrName>
                                        </p:attrNameLst>
                                      </p:cBhvr>
                                      <p:to>
                                        <p:strVal val="visible"/>
                                      </p:to>
                                    </p:set>
                                    <p:animEffect filter="fade" transition="in">
                                      <p:cBhvr>
                                        <p:cTn dur="1000" id="25"/>
                                        <p:tgtEl>
                                          <p:spTgt spid="69"/>
                                        </p:tgtEl>
                                      </p:cBhvr>
                                    </p:animEffect>
                                    <p:anim calcmode="lin" valueType="num">
                                      <p:cBhvr>
                                        <p:cTn dur="1000" fill="hold" id="26"/>
                                        <p:tgtEl>
                                          <p:spTgt spid="69"/>
                                        </p:tgtEl>
                                        <p:attrNameLst>
                                          <p:attrName>ppt_w</p:attrName>
                                        </p:attrNameLst>
                                      </p:cBhvr>
                                      <p:tavLst>
                                        <p:tav fmla="#ppt_w*sin(2.5*pi*$)" tm="0">
                                          <p:val>
                                            <p:fltVal val="0"/>
                                          </p:val>
                                        </p:tav>
                                        <p:tav tm="100000">
                                          <p:val>
                                            <p:fltVal val="1"/>
                                          </p:val>
                                        </p:tav>
                                      </p:tavLst>
                                    </p:anim>
                                    <p:anim calcmode="lin" valueType="num">
                                      <p:cBhvr>
                                        <p:cTn dur="1000" fill="hold" id="27"/>
                                        <p:tgtEl>
                                          <p:spTgt spid="69"/>
                                        </p:tgtEl>
                                        <p:attrNameLst>
                                          <p:attrName>ppt_h</p:attrName>
                                        </p:attrNameLst>
                                      </p:cBhvr>
                                      <p:tavLst>
                                        <p:tav tm="0">
                                          <p:val>
                                            <p:strVal val="#ppt_h"/>
                                          </p:val>
                                        </p:tav>
                                        <p:tav tm="100000">
                                          <p:val>
                                            <p:strVal val="#ppt_h"/>
                                          </p:val>
                                        </p:tav>
                                      </p:tavLst>
                                    </p:anim>
                                  </p:childTnLst>
                                </p:cTn>
                              </p:par>
                            </p:childTnLst>
                          </p:cTn>
                        </p:par>
                        <p:par>
                          <p:cTn fill="hold" id="28" nodeType="afterGroup">
                            <p:stCondLst>
                              <p:cond delay="3500"/>
                            </p:stCondLst>
                            <p:childTnLst>
                              <p:par>
                                <p:cTn fill="hold" grpId="0" id="29" nodeType="afterEffect" presetClass="entr" presetID="22" presetSubtype="8">
                                  <p:stCondLst>
                                    <p:cond delay="0"/>
                                  </p:stCondLst>
                                  <p:childTnLst>
                                    <p:set>
                                      <p:cBhvr>
                                        <p:cTn dur="1" fill="hold" id="30">
                                          <p:stCondLst>
                                            <p:cond delay="0"/>
                                          </p:stCondLst>
                                        </p:cTn>
                                        <p:tgtEl>
                                          <p:spTgt spid="59"/>
                                        </p:tgtEl>
                                        <p:attrNameLst>
                                          <p:attrName>style.visibility</p:attrName>
                                        </p:attrNameLst>
                                      </p:cBhvr>
                                      <p:to>
                                        <p:strVal val="visible"/>
                                      </p:to>
                                    </p:set>
                                    <p:animEffect filter="wipe(left)" transition="in">
                                      <p:cBhvr>
                                        <p:cTn dur="500" id="31"/>
                                        <p:tgtEl>
                                          <p:spTgt spid="59"/>
                                        </p:tgtEl>
                                      </p:cBhvr>
                                    </p:animEffect>
                                  </p:childTnLst>
                                </p:cTn>
                              </p:par>
                            </p:childTnLst>
                          </p:cTn>
                        </p:par>
                        <p:par>
                          <p:cTn fill="hold" id="32" nodeType="afterGroup">
                            <p:stCondLst>
                              <p:cond delay="4000"/>
                            </p:stCondLst>
                            <p:childTnLst>
                              <p:par>
                                <p:cTn fill="hold" id="33" nodeType="afterEffect" presetClass="entr" presetID="45" presetSubtype="0">
                                  <p:stCondLst>
                                    <p:cond delay="0"/>
                                  </p:stCondLst>
                                  <p:childTnLst>
                                    <p:set>
                                      <p:cBhvr>
                                        <p:cTn dur="1" fill="hold" id="34">
                                          <p:stCondLst>
                                            <p:cond delay="0"/>
                                          </p:stCondLst>
                                        </p:cTn>
                                        <p:tgtEl>
                                          <p:spTgt spid="72"/>
                                        </p:tgtEl>
                                        <p:attrNameLst>
                                          <p:attrName>style.visibility</p:attrName>
                                        </p:attrNameLst>
                                      </p:cBhvr>
                                      <p:to>
                                        <p:strVal val="visible"/>
                                      </p:to>
                                    </p:set>
                                    <p:animEffect filter="fade" transition="in">
                                      <p:cBhvr>
                                        <p:cTn dur="1000" id="35"/>
                                        <p:tgtEl>
                                          <p:spTgt spid="72"/>
                                        </p:tgtEl>
                                      </p:cBhvr>
                                    </p:animEffect>
                                    <p:anim calcmode="lin" valueType="num">
                                      <p:cBhvr>
                                        <p:cTn dur="1000" fill="hold" id="36"/>
                                        <p:tgtEl>
                                          <p:spTgt spid="72"/>
                                        </p:tgtEl>
                                        <p:attrNameLst>
                                          <p:attrName>ppt_w</p:attrName>
                                        </p:attrNameLst>
                                      </p:cBhvr>
                                      <p:tavLst>
                                        <p:tav fmla="#ppt_w*sin(2.5*pi*$)" tm="0">
                                          <p:val>
                                            <p:fltVal val="0"/>
                                          </p:val>
                                        </p:tav>
                                        <p:tav tm="100000">
                                          <p:val>
                                            <p:fltVal val="1"/>
                                          </p:val>
                                        </p:tav>
                                      </p:tavLst>
                                    </p:anim>
                                    <p:anim calcmode="lin" valueType="num">
                                      <p:cBhvr>
                                        <p:cTn dur="1000" fill="hold" id="37"/>
                                        <p:tgtEl>
                                          <p:spTgt spid="72"/>
                                        </p:tgtEl>
                                        <p:attrNameLst>
                                          <p:attrName>ppt_h</p:attrName>
                                        </p:attrNameLst>
                                      </p:cBhvr>
                                      <p:tavLst>
                                        <p:tav tm="0">
                                          <p:val>
                                            <p:strVal val="#ppt_h"/>
                                          </p:val>
                                        </p:tav>
                                        <p:tav tm="100000">
                                          <p:val>
                                            <p:strVal val="#ppt_h"/>
                                          </p:val>
                                        </p:tav>
                                      </p:tavLst>
                                    </p:anim>
                                  </p:childTnLst>
                                </p:cTn>
                              </p:par>
                            </p:childTnLst>
                          </p:cTn>
                        </p:par>
                        <p:par>
                          <p:cTn fill="hold" id="38" nodeType="afterGroup">
                            <p:stCondLst>
                              <p:cond delay="5000"/>
                            </p:stCondLst>
                            <p:childTnLst>
                              <p:par>
                                <p:cTn fill="hold" grpId="0" id="39" nodeType="afterEffect" presetClass="entr" presetID="22" presetSubtype="8">
                                  <p:stCondLst>
                                    <p:cond delay="0"/>
                                  </p:stCondLst>
                                  <p:childTnLst>
                                    <p:set>
                                      <p:cBhvr>
                                        <p:cTn dur="1" fill="hold" id="40">
                                          <p:stCondLst>
                                            <p:cond delay="0"/>
                                          </p:stCondLst>
                                        </p:cTn>
                                        <p:tgtEl>
                                          <p:spTgt spid="61"/>
                                        </p:tgtEl>
                                        <p:attrNameLst>
                                          <p:attrName>style.visibility</p:attrName>
                                        </p:attrNameLst>
                                      </p:cBhvr>
                                      <p:to>
                                        <p:strVal val="visible"/>
                                      </p:to>
                                    </p:set>
                                    <p:animEffect filter="wipe(left)" transition="in">
                                      <p:cBhvr>
                                        <p:cTn dur="500" id="41"/>
                                        <p:tgtEl>
                                          <p:spTgt spid="61"/>
                                        </p:tgtEl>
                                      </p:cBhvr>
                                    </p:animEffect>
                                  </p:childTnLst>
                                </p:cTn>
                              </p:par>
                            </p:childTnLst>
                          </p:cTn>
                        </p:par>
                        <p:par>
                          <p:cTn fill="hold" id="42" nodeType="afterGroup">
                            <p:stCondLst>
                              <p:cond delay="5500"/>
                            </p:stCondLst>
                            <p:childTnLst>
                              <p:par>
                                <p:cTn fill="hold" id="43" nodeType="afterEffect" presetClass="entr" presetID="45" presetSubtype="0">
                                  <p:stCondLst>
                                    <p:cond delay="0"/>
                                  </p:stCondLst>
                                  <p:childTnLst>
                                    <p:set>
                                      <p:cBhvr>
                                        <p:cTn dur="1" fill="hold" id="44">
                                          <p:stCondLst>
                                            <p:cond delay="0"/>
                                          </p:stCondLst>
                                        </p:cTn>
                                        <p:tgtEl>
                                          <p:spTgt spid="75"/>
                                        </p:tgtEl>
                                        <p:attrNameLst>
                                          <p:attrName>style.visibility</p:attrName>
                                        </p:attrNameLst>
                                      </p:cBhvr>
                                      <p:to>
                                        <p:strVal val="visible"/>
                                      </p:to>
                                    </p:set>
                                    <p:animEffect filter="fade" transition="in">
                                      <p:cBhvr>
                                        <p:cTn dur="1000" id="45"/>
                                        <p:tgtEl>
                                          <p:spTgt spid="75"/>
                                        </p:tgtEl>
                                      </p:cBhvr>
                                    </p:animEffect>
                                    <p:anim calcmode="lin" valueType="num">
                                      <p:cBhvr>
                                        <p:cTn dur="1000" fill="hold" id="46"/>
                                        <p:tgtEl>
                                          <p:spTgt spid="75"/>
                                        </p:tgtEl>
                                        <p:attrNameLst>
                                          <p:attrName>ppt_w</p:attrName>
                                        </p:attrNameLst>
                                      </p:cBhvr>
                                      <p:tavLst>
                                        <p:tav fmla="#ppt_w*sin(2.5*pi*$)" tm="0">
                                          <p:val>
                                            <p:fltVal val="0"/>
                                          </p:val>
                                        </p:tav>
                                        <p:tav tm="100000">
                                          <p:val>
                                            <p:fltVal val="1"/>
                                          </p:val>
                                        </p:tav>
                                      </p:tavLst>
                                    </p:anim>
                                    <p:anim calcmode="lin" valueType="num">
                                      <p:cBhvr>
                                        <p:cTn dur="1000" fill="hold" id="47"/>
                                        <p:tgtEl>
                                          <p:spTgt spid="75"/>
                                        </p:tgtEl>
                                        <p:attrNameLst>
                                          <p:attrName>ppt_h</p:attrName>
                                        </p:attrNameLst>
                                      </p:cBhvr>
                                      <p:tavLst>
                                        <p:tav tm="0">
                                          <p:val>
                                            <p:strVal val="#ppt_h"/>
                                          </p:val>
                                        </p:tav>
                                        <p:tav tm="100000">
                                          <p:val>
                                            <p:strVal val="#ppt_h"/>
                                          </p:val>
                                        </p:tav>
                                      </p:tavLst>
                                    </p:anim>
                                  </p:childTnLst>
                                </p:cTn>
                              </p:par>
                            </p:childTnLst>
                          </p:cTn>
                        </p:par>
                      </p:childTnLst>
                    </p:cTn>
                  </p:par>
                  <p:par>
                    <p:cTn fill="hold" id="48" nodeType="clickPar">
                      <p:stCondLst>
                        <p:cond delay="indefinite"/>
                      </p:stCondLst>
                      <p:childTnLst>
                        <p:par>
                          <p:cTn fill="hold" id="49" nodeType="afterGroup">
                            <p:stCondLst>
                              <p:cond delay="0"/>
                            </p:stCondLst>
                            <p:childTnLst>
                              <p:par>
                                <p:cTn fill="hold" grpId="0" id="50" nodeType="clickEffect" presetClass="entr" presetID="42" presetSubtype="0">
                                  <p:stCondLst>
                                    <p:cond delay="0"/>
                                  </p:stCondLst>
                                  <p:childTnLst>
                                    <p:set>
                                      <p:cBhvr>
                                        <p:cTn dur="1" fill="hold" id="51">
                                          <p:stCondLst>
                                            <p:cond delay="0"/>
                                          </p:stCondLst>
                                        </p:cTn>
                                        <p:tgtEl>
                                          <p:spTgt spid="79"/>
                                        </p:tgtEl>
                                        <p:attrNameLst>
                                          <p:attrName>style.visibility</p:attrName>
                                        </p:attrNameLst>
                                      </p:cBhvr>
                                      <p:to>
                                        <p:strVal val="visible"/>
                                      </p:to>
                                    </p:set>
                                    <p:animEffect filter="fade" transition="in">
                                      <p:cBhvr>
                                        <p:cTn dur="1000" id="52"/>
                                        <p:tgtEl>
                                          <p:spTgt spid="79"/>
                                        </p:tgtEl>
                                      </p:cBhvr>
                                    </p:animEffect>
                                    <p:anim calcmode="lin" valueType="num">
                                      <p:cBhvr>
                                        <p:cTn dur="1000" fill="hold" id="53"/>
                                        <p:tgtEl>
                                          <p:spTgt spid="79"/>
                                        </p:tgtEl>
                                        <p:attrNameLst>
                                          <p:attrName>ppt_x</p:attrName>
                                        </p:attrNameLst>
                                      </p:cBhvr>
                                      <p:tavLst>
                                        <p:tav tm="0">
                                          <p:val>
                                            <p:strVal val="#ppt_x"/>
                                          </p:val>
                                        </p:tav>
                                        <p:tav tm="100000">
                                          <p:val>
                                            <p:strVal val="#ppt_x"/>
                                          </p:val>
                                        </p:tav>
                                      </p:tavLst>
                                    </p:anim>
                                    <p:anim calcmode="lin" valueType="num">
                                      <p:cBhvr>
                                        <p:cTn dur="1000" fill="hold" id="54"/>
                                        <p:tgtEl>
                                          <p:spTgt spid="79"/>
                                        </p:tgtEl>
                                        <p:attrNameLst>
                                          <p:attrName>ppt_y</p:attrName>
                                        </p:attrNameLst>
                                      </p:cBhvr>
                                      <p:tavLst>
                                        <p:tav tm="0">
                                          <p:val>
                                            <p:strVal val="#ppt_y+.1"/>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42" presetSubtype="0">
                                  <p:stCondLst>
                                    <p:cond delay="0"/>
                                  </p:stCondLst>
                                  <p:childTnLst>
                                    <p:set>
                                      <p:cBhvr>
                                        <p:cTn dur="1" fill="hold" id="58">
                                          <p:stCondLst>
                                            <p:cond delay="0"/>
                                          </p:stCondLst>
                                        </p:cTn>
                                        <p:tgtEl>
                                          <p:spTgt spid="80"/>
                                        </p:tgtEl>
                                        <p:attrNameLst>
                                          <p:attrName>style.visibility</p:attrName>
                                        </p:attrNameLst>
                                      </p:cBhvr>
                                      <p:to>
                                        <p:strVal val="visible"/>
                                      </p:to>
                                    </p:set>
                                    <p:animEffect filter="fade" transition="in">
                                      <p:cBhvr>
                                        <p:cTn dur="1000" id="59"/>
                                        <p:tgtEl>
                                          <p:spTgt spid="80"/>
                                        </p:tgtEl>
                                      </p:cBhvr>
                                    </p:animEffect>
                                    <p:anim calcmode="lin" valueType="num">
                                      <p:cBhvr>
                                        <p:cTn dur="1000" fill="hold" id="60"/>
                                        <p:tgtEl>
                                          <p:spTgt spid="80"/>
                                        </p:tgtEl>
                                        <p:attrNameLst>
                                          <p:attrName>ppt_x</p:attrName>
                                        </p:attrNameLst>
                                      </p:cBhvr>
                                      <p:tavLst>
                                        <p:tav tm="0">
                                          <p:val>
                                            <p:strVal val="#ppt_x"/>
                                          </p:val>
                                        </p:tav>
                                        <p:tav tm="100000">
                                          <p:val>
                                            <p:strVal val="#ppt_x"/>
                                          </p:val>
                                        </p:tav>
                                      </p:tavLst>
                                    </p:anim>
                                    <p:anim calcmode="lin" valueType="num">
                                      <p:cBhvr>
                                        <p:cTn dur="1000" fill="hold" id="61"/>
                                        <p:tgtEl>
                                          <p:spTgt spid="80"/>
                                        </p:tgtEl>
                                        <p:attrNameLst>
                                          <p:attrName>ppt_y</p:attrName>
                                        </p:attrNameLst>
                                      </p:cBhvr>
                                      <p:tavLst>
                                        <p:tav tm="0">
                                          <p:val>
                                            <p:strVal val="#ppt_y+.1"/>
                                          </p:val>
                                        </p:tav>
                                        <p:tav tm="100000">
                                          <p:val>
                                            <p:strVal val="#ppt_y"/>
                                          </p:val>
                                        </p:tav>
                                      </p:tavLst>
                                    </p:anim>
                                  </p:childTnLst>
                                </p:cTn>
                              </p:par>
                            </p:childTnLst>
                          </p:cTn>
                        </p:par>
                      </p:childTnLst>
                    </p:cTn>
                  </p:par>
                  <p:par>
                    <p:cTn fill="hold" id="62" nodeType="clickPar">
                      <p:stCondLst>
                        <p:cond delay="indefinite"/>
                      </p:stCondLst>
                      <p:childTnLst>
                        <p:par>
                          <p:cTn fill="hold" id="63" nodeType="afterGroup">
                            <p:stCondLst>
                              <p:cond delay="0"/>
                            </p:stCondLst>
                            <p:childTnLst>
                              <p:par>
                                <p:cTn fill="hold" grpId="0" id="64" nodeType="clickEffect" presetClass="entr" presetID="42" presetSubtype="0">
                                  <p:stCondLst>
                                    <p:cond delay="0"/>
                                  </p:stCondLst>
                                  <p:childTnLst>
                                    <p:set>
                                      <p:cBhvr>
                                        <p:cTn dur="1" fill="hold" id="65">
                                          <p:stCondLst>
                                            <p:cond delay="0"/>
                                          </p:stCondLst>
                                        </p:cTn>
                                        <p:tgtEl>
                                          <p:spTgt spid="81"/>
                                        </p:tgtEl>
                                        <p:attrNameLst>
                                          <p:attrName>style.visibility</p:attrName>
                                        </p:attrNameLst>
                                      </p:cBhvr>
                                      <p:to>
                                        <p:strVal val="visible"/>
                                      </p:to>
                                    </p:set>
                                    <p:animEffect filter="fade" transition="in">
                                      <p:cBhvr>
                                        <p:cTn dur="1000" id="66"/>
                                        <p:tgtEl>
                                          <p:spTgt spid="81"/>
                                        </p:tgtEl>
                                      </p:cBhvr>
                                    </p:animEffect>
                                    <p:anim calcmode="lin" valueType="num">
                                      <p:cBhvr>
                                        <p:cTn dur="1000" fill="hold" id="67"/>
                                        <p:tgtEl>
                                          <p:spTgt spid="81"/>
                                        </p:tgtEl>
                                        <p:attrNameLst>
                                          <p:attrName>ppt_x</p:attrName>
                                        </p:attrNameLst>
                                      </p:cBhvr>
                                      <p:tavLst>
                                        <p:tav tm="0">
                                          <p:val>
                                            <p:strVal val="#ppt_x"/>
                                          </p:val>
                                        </p:tav>
                                        <p:tav tm="100000">
                                          <p:val>
                                            <p:strVal val="#ppt_x"/>
                                          </p:val>
                                        </p:tav>
                                      </p:tavLst>
                                    </p:anim>
                                    <p:anim calcmode="lin" valueType="num">
                                      <p:cBhvr>
                                        <p:cTn dur="1000" fill="hold" id="68"/>
                                        <p:tgtEl>
                                          <p:spTgt spid="81"/>
                                        </p:tgtEl>
                                        <p:attrNameLst>
                                          <p:attrName>ppt_y</p:attrName>
                                        </p:attrNameLst>
                                      </p:cBhvr>
                                      <p:tavLst>
                                        <p:tav tm="0">
                                          <p:val>
                                            <p:strVal val="#ppt_y+.1"/>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42" presetSubtype="0">
                                  <p:stCondLst>
                                    <p:cond delay="0"/>
                                  </p:stCondLst>
                                  <p:childTnLst>
                                    <p:set>
                                      <p:cBhvr>
                                        <p:cTn dur="1" fill="hold" id="72">
                                          <p:stCondLst>
                                            <p:cond delay="0"/>
                                          </p:stCondLst>
                                        </p:cTn>
                                        <p:tgtEl>
                                          <p:spTgt spid="82"/>
                                        </p:tgtEl>
                                        <p:attrNameLst>
                                          <p:attrName>style.visibility</p:attrName>
                                        </p:attrNameLst>
                                      </p:cBhvr>
                                      <p:to>
                                        <p:strVal val="visible"/>
                                      </p:to>
                                    </p:set>
                                    <p:animEffect filter="fade" transition="in">
                                      <p:cBhvr>
                                        <p:cTn dur="1000" id="73"/>
                                        <p:tgtEl>
                                          <p:spTgt spid="82"/>
                                        </p:tgtEl>
                                      </p:cBhvr>
                                    </p:animEffect>
                                    <p:anim calcmode="lin" valueType="num">
                                      <p:cBhvr>
                                        <p:cTn dur="1000" fill="hold" id="74"/>
                                        <p:tgtEl>
                                          <p:spTgt spid="82"/>
                                        </p:tgtEl>
                                        <p:attrNameLst>
                                          <p:attrName>ppt_x</p:attrName>
                                        </p:attrNameLst>
                                      </p:cBhvr>
                                      <p:tavLst>
                                        <p:tav tm="0">
                                          <p:val>
                                            <p:strVal val="#ppt_x"/>
                                          </p:val>
                                        </p:tav>
                                        <p:tav tm="100000">
                                          <p:val>
                                            <p:strVal val="#ppt_x"/>
                                          </p:val>
                                        </p:tav>
                                      </p:tavLst>
                                    </p:anim>
                                    <p:anim calcmode="lin" valueType="num">
                                      <p:cBhvr>
                                        <p:cTn dur="1000" fill="hold" id="75"/>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5"/>
      <p:bldP grpId="0" spid="58"/>
      <p:bldP grpId="0" spid="59"/>
      <p:bldP grpId="0" spid="61"/>
      <p:bldP grpId="0" spid="79"/>
      <p:bldP grpId="0" spid="80"/>
      <p:bldP grpId="0" spid="81"/>
      <p:bldP grpId="0" spid="8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28A5DFAB-47DC-492F-B2F2-EEDC54EA8125}"/>
              </a:ext>
            </a:extLst>
          </p:cNvPr>
          <p:cNvSpPr txBox="1"/>
          <p:nvPr/>
        </p:nvSpPr>
        <p:spPr>
          <a:xfrm>
            <a:off x="913421" y="1455898"/>
            <a:ext cx="10154593" cy="1676400"/>
          </a:xfrm>
          <a:prstGeom prst="rect">
            <a:avLst/>
          </a:prstGeom>
          <a:noFill/>
        </p:spPr>
        <p:txBody>
          <a:bodyPr rtlCol="0" wrap="square">
            <a:spAutoFit/>
          </a:bodyPr>
          <a:lstStyle/>
          <a:p>
            <a:pPr>
              <a:lnSpc>
                <a:spcPct val="130000"/>
              </a:lnSpc>
              <a:spcAft>
                <a:spcPts val="600"/>
              </a:spcAft>
            </a:pPr>
            <a:r>
              <a:rPr altLang="zh-CN" lang="en-US" sz="2000">
                <a:solidFill>
                  <a:srgbClr val="18646C"/>
                </a:solidFill>
                <a:cs typeface="+mn-ea"/>
                <a:sym typeface="+mn-lt"/>
              </a:rPr>
              <a:t>【问题】为什么要对环境进行分析？答：环境，舞台也。环境是企业经营活动的背景，环境是企业战略的出发点、依据和限制条件，企业最重要的是适应环境，顺应环境变化。识时务者为俊杰，利润来自环境，风险亦来自于环境，环境是我们的生存空间，环境决定我们的发展方向。</a:t>
            </a:r>
          </a:p>
        </p:txBody>
      </p:sp>
      <p:sp>
        <p:nvSpPr>
          <p:cNvPr id="5" name="TextBox 6">
            <a:extLst>
              <a:ext uri="{FF2B5EF4-FFF2-40B4-BE49-F238E27FC236}">
                <a16:creationId xmlns:a16="http://schemas.microsoft.com/office/drawing/2014/main" id="{09EA27C5-7446-4271-8DF4-452F35E77D97}"/>
              </a:ext>
            </a:extLst>
          </p:cNvPr>
          <p:cNvSpPr txBox="1"/>
          <p:nvPr/>
        </p:nvSpPr>
        <p:spPr>
          <a:xfrm>
            <a:off x="5057866" y="3429000"/>
            <a:ext cx="6010148" cy="2587752"/>
          </a:xfrm>
          <a:prstGeom prst="rect">
            <a:avLst/>
          </a:prstGeom>
          <a:noFill/>
        </p:spPr>
        <p:txBody>
          <a:bodyPr rtlCol="0" wrap="square">
            <a:spAutoFit/>
          </a:bodyPr>
          <a:lstStyle/>
          <a:p>
            <a:pPr>
              <a:lnSpc>
                <a:spcPct val="130000"/>
              </a:lnSpc>
            </a:pPr>
            <a:r>
              <a:rPr altLang="en-US" lang="zh-CN">
                <a:solidFill>
                  <a:srgbClr val="5F5E5C"/>
                </a:solidFill>
                <a:cs typeface="+mn-ea"/>
                <a:sym typeface="+mn-lt"/>
              </a:rPr>
              <a:t>战略分析是指对影响企业现在和未来生存和发展的一些关键因素进行分析，这是战略管理的第一步。进行战略分析的目的是通过企业外部环境和企业内部环境分析，找到企业发展的外部机遇和威胁、企业内部的优势和劣势，贯彻扬长避短、提高竞争优势的思路。通过研究外部环境，公司确定：它们可能会选择做什么；通过研究内部环境，公司确定：它们能做什么。</a:t>
            </a:r>
          </a:p>
        </p:txBody>
      </p:sp>
      <p:pic>
        <p:nvPicPr>
          <p:cNvPr id="6" name="图片 5">
            <a:extLst>
              <a:ext uri="{FF2B5EF4-FFF2-40B4-BE49-F238E27FC236}">
                <a16:creationId xmlns:a16="http://schemas.microsoft.com/office/drawing/2014/main" id="{2C467B48-3893-4609-8163-5583F20C54D6}"/>
              </a:ext>
            </a:extLst>
          </p:cNvPr>
          <p:cNvPicPr>
            <a:picLocks noChangeAspect="1"/>
          </p:cNvPicPr>
          <p:nvPr/>
        </p:nvPicPr>
        <p:blipFill>
          <a:blip r:embed="rId3">
            <a:extLst>
              <a:ext uri="{28A0092B-C50C-407E-A947-70E740481C1C}">
                <a14:useLocalDpi val="0"/>
              </a:ext>
            </a:extLst>
          </a:blip>
          <a:stretch>
            <a:fillRect/>
          </a:stretch>
        </p:blipFill>
        <p:spPr>
          <a:xfrm>
            <a:off x="1070936" y="3429901"/>
            <a:ext cx="3734800" cy="2581405"/>
          </a:xfrm>
          <a:prstGeom prst="rect">
            <a:avLst/>
          </a:prstGeom>
        </p:spPr>
      </p:pic>
    </p:spTree>
    <p:extLst>
      <p:ext uri="{BB962C8B-B14F-4D97-AF65-F5344CB8AC3E}">
        <p14:creationId val="262214701"/>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2">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1+#ppt_w/2"/>
                                          </p:val>
                                        </p:tav>
                                        <p:tav tm="100000">
                                          <p:val>
                                            <p:strVal val="#ppt_x"/>
                                          </p:val>
                                        </p:tav>
                                      </p:tavLst>
                                    </p:anim>
                                    <p:anim calcmode="lin" valueType="num">
                                      <p:cBhvr additive="base">
                                        <p:cTn dur="500" fill="hold" id="17"/>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4FF7B5BB-D934-4EC9-A3F8-7FD70B151A0A}"/>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外部环境分析（宏观环境、微观环境）</a:t>
            </a:r>
          </a:p>
        </p:txBody>
      </p:sp>
      <p:sp>
        <p:nvSpPr>
          <p:cNvPr id="5" name="TextBox 6">
            <a:extLst>
              <a:ext uri="{FF2B5EF4-FFF2-40B4-BE49-F238E27FC236}">
                <a16:creationId xmlns:a16="http://schemas.microsoft.com/office/drawing/2014/main" id="{550782F1-0C7C-4DF4-9B80-2A73242C4DF9}"/>
              </a:ext>
            </a:extLst>
          </p:cNvPr>
          <p:cNvSpPr txBox="1"/>
          <p:nvPr/>
        </p:nvSpPr>
        <p:spPr>
          <a:xfrm>
            <a:off x="710570" y="1636718"/>
            <a:ext cx="10832999" cy="804672"/>
          </a:xfrm>
          <a:prstGeom prst="rect">
            <a:avLst/>
          </a:prstGeom>
          <a:noFill/>
        </p:spPr>
        <p:txBody>
          <a:bodyPr rtlCol="0" wrap="square">
            <a:spAutoFit/>
          </a:bodyPr>
          <a:lstStyle/>
          <a:p>
            <a:pPr>
              <a:lnSpc>
                <a:spcPct val="130000"/>
              </a:lnSpc>
              <a:spcAft>
                <a:spcPts val="600"/>
              </a:spcAft>
            </a:pPr>
            <a:r>
              <a:rPr altLang="en-US" lang="zh-CN">
                <a:solidFill>
                  <a:srgbClr val="5F5E5C"/>
                </a:solidFill>
                <a:cs typeface="+mn-ea"/>
                <a:sym typeface="+mn-lt"/>
              </a:rPr>
              <a:t>宏观环境分析的目的是要确定宏观环境中影响行业和企业的关键因素，预测这些关键因素未来的变化，以及这些变化对企业影响的程度和性质、机遇与威胁。</a:t>
            </a:r>
          </a:p>
        </p:txBody>
      </p:sp>
      <p:sp>
        <p:nvSpPr>
          <p:cNvPr id="6" name="矩形 5">
            <a:extLst>
              <a:ext uri="{FF2B5EF4-FFF2-40B4-BE49-F238E27FC236}">
                <a16:creationId xmlns:a16="http://schemas.microsoft.com/office/drawing/2014/main" id="{C3EB7643-DF08-437F-AAE5-1264F7AF91EC}"/>
              </a:ext>
            </a:extLst>
          </p:cNvPr>
          <p:cNvSpPr/>
          <p:nvPr/>
        </p:nvSpPr>
        <p:spPr>
          <a:xfrm>
            <a:off x="667096" y="2719548"/>
            <a:ext cx="10829505" cy="3450528"/>
          </a:xfrm>
          <a:prstGeom prst="rect">
            <a:avLst/>
          </a:prstGeom>
          <a:solidFill>
            <a:sysClr lastClr="FFFFFF" val="window"/>
          </a:solidFill>
          <a:ln algn="ctr" cap="flat" cmpd="sng" w="3175">
            <a:solidFill>
              <a:sysClr lastClr="FFFFFF" val="window">
                <a:lumMod val="75000"/>
              </a:sysClr>
            </a:solidFill>
            <a:prstDash val="solid"/>
          </a:ln>
          <a:effectLst>
            <a:outerShdw algn="t" blurRad="50800" dir="5400000" dist="38100" rotWithShape="0">
              <a:prstClr val="black">
                <a:alpha val="40000"/>
              </a:prstClr>
            </a:outerShdw>
          </a:effectLst>
        </p:spPr>
        <p:txBody>
          <a:bodyPr anchor="ctr"/>
          <a:lstStyle/>
          <a:p>
            <a:pPr algn="ctr">
              <a:defRPr/>
            </a:pPr>
            <a:endParaRPr altLang="en-US" kern="0" lang="zh-CN">
              <a:solidFill>
                <a:sysClr lastClr="FFFFFF" val="window"/>
              </a:solidFill>
              <a:cs typeface="+mn-ea"/>
              <a:sym typeface="+mn-lt"/>
            </a:endParaRPr>
          </a:p>
        </p:txBody>
      </p:sp>
      <p:graphicFrame>
        <p:nvGraphicFramePr>
          <p:cNvPr id="7" name="表格 6">
            <a:extLst>
              <a:ext uri="{FF2B5EF4-FFF2-40B4-BE49-F238E27FC236}">
                <a16:creationId xmlns:a16="http://schemas.microsoft.com/office/drawing/2014/main" id="{A7D7BC7C-82E5-4B38-B574-4A804F46534C}"/>
              </a:ext>
            </a:extLst>
          </p:cNvPr>
          <p:cNvGraphicFramePr>
            <a:graphicFrameLocks noGrp="1"/>
          </p:cNvGraphicFramePr>
          <p:nvPr>
            <p:extLst>
              <p:ext uri="{D42A27DB-BD31-4B8C-83A1-F6EECF244321}">
                <p14:modId val="3156948769"/>
              </p:ext>
            </p:extLst>
          </p:nvPr>
        </p:nvGraphicFramePr>
        <p:xfrm>
          <a:off x="767905" y="2805435"/>
          <a:ext cx="10627883" cy="3278754"/>
        </p:xfrm>
        <a:graphic>
          <a:graphicData uri="http://schemas.openxmlformats.org/drawingml/2006/table">
            <a:tbl>
              <a:tblPr bandRow="1" firstCol="1" firstRow="1">
                <a:tableStyleId>{21E4AEA4-8DFA-4A89-87EB-49C32662AFE0}</a:tableStyleId>
              </a:tblPr>
              <a:tblGrid>
                <a:gridCol w="3604251">
                  <a:extLst>
                    <a:ext uri="{9D8B030D-6E8A-4147-A177-3AD203B41FA5}">
                      <a16:colId xmlns:a16="http://schemas.microsoft.com/office/drawing/2014/main" val="20000"/>
                    </a:ext>
                  </a:extLst>
                </a:gridCol>
                <a:gridCol w="7023632">
                  <a:extLst>
                    <a:ext uri="{9D8B030D-6E8A-4147-A177-3AD203B41FA5}">
                      <a16:colId xmlns:a16="http://schemas.microsoft.com/office/drawing/2014/main" val="20001"/>
                    </a:ext>
                  </a:extLst>
                </a:gridCol>
              </a:tblGrid>
              <a:tr h="432048">
                <a:tc gridSpan="2">
                  <a:txBody>
                    <a:bodyPr vert="horz" wrap="square"/>
                    <a:lstStyle/>
                    <a:p>
                      <a:pPr algn="ctr">
                        <a:lnSpc>
                          <a:spcPct val="115000"/>
                        </a:lnSpc>
                        <a:spcAft>
                          <a:spcPct val="0"/>
                        </a:spcAft>
                      </a:pPr>
                      <a:r>
                        <a:rPr altLang="en-US" kern="100" lang="zh-CN" sz="2000">
                          <a:effectLst/>
                          <a:latin typeface="+mn-lt"/>
                          <a:ea typeface="+mn-ea"/>
                          <a:cs typeface="+mn-ea"/>
                          <a:sym typeface="+mn-lt"/>
                        </a:rPr>
                        <a:t>宏观环境分析的具体内容（</a:t>
                      </a:r>
                      <a:r>
                        <a:rPr altLang="zh-CN" kern="100" lang="en-US" sz="2000">
                          <a:effectLst/>
                          <a:latin typeface="+mn-lt"/>
                          <a:ea typeface="+mn-ea"/>
                          <a:cs typeface="+mn-ea"/>
                          <a:sym typeface="+mn-lt"/>
                        </a:rPr>
                        <a:t>PEST</a:t>
                      </a:r>
                      <a:r>
                        <a:rPr altLang="en-US" kern="100" lang="zh-CN" sz="2000">
                          <a:effectLst/>
                          <a:latin typeface="+mn-lt"/>
                          <a:ea typeface="+mn-ea"/>
                          <a:cs typeface="+mn-ea"/>
                          <a:sym typeface="+mn-lt"/>
                        </a:rPr>
                        <a:t>分析）</a:t>
                      </a:r>
                      <a:endParaRPr kern="100" lang="zh-CN" sz="2000">
                        <a:effectLst/>
                        <a:latin typeface="+mn-lt"/>
                        <a:ea typeface="+mn-ea"/>
                        <a:cs typeface="+mn-ea"/>
                        <a:sym typeface="+mn-lt"/>
                      </a:endParaRPr>
                    </a:p>
                  </a:txBody>
                  <a:tcPr anchor="ctr" marB="0" marL="68580" marR="68580" marT="0">
                    <a:solidFill>
                      <a:srgbClr val="18646C"/>
                    </a:solidFill>
                  </a:tcPr>
                </a:tc>
                <a:tc hMerge="1">
                  <a:txBody>
                    <a:bodyPr vert="horz" wrap="square"/>
                    <a:lstStyle/>
                    <a:p>
                      <a:pPr algn="ctr">
                        <a:lnSpc>
                          <a:spcPct val="115000"/>
                        </a:lnSpc>
                        <a:spcAft>
                          <a:spcPct val="0"/>
                        </a:spcAft>
                      </a:pPr>
                      <a:endParaRPr kern="100" lang="zh-CN" sz="2000">
                        <a:effectLst/>
                        <a:latin charset="-122" panose="020b0503020204020204" pitchFamily="34" typeface="微软雅黑"/>
                        <a:ea charset="-122" panose="020b0503020204020204" pitchFamily="34" typeface="微软雅黑"/>
                      </a:endParaRPr>
                    </a:p>
                  </a:txBody>
                  <a:tcPr anchor="ctr" marB="0" marL="68580" marR="68580" marT="0"/>
                </a:tc>
                <a:extLst>
                  <a:ext uri="{0D108BD9-81ED-4DB2-BD59-A6C34878D82A}">
                    <a16:rowId xmlns:a16="http://schemas.microsoft.com/office/drawing/2014/main" val="10000"/>
                  </a:ext>
                </a:extLst>
              </a:tr>
              <a:tr h="588210">
                <a:tc>
                  <a:txBody>
                    <a:bodyPr vert="horz" wrap="square"/>
                    <a:lstStyle/>
                    <a:p>
                      <a:pPr algn="ctr">
                        <a:lnSpc>
                          <a:spcPct val="115000"/>
                        </a:lnSpc>
                        <a:spcAft>
                          <a:spcPct val="0"/>
                        </a:spcAft>
                      </a:pPr>
                      <a:r>
                        <a:rPr altLang="it-IT" kern="100" lang="zh-CN" sz="1600">
                          <a:effectLst/>
                          <a:latin typeface="+mn-lt"/>
                          <a:ea typeface="+mn-ea"/>
                          <a:cs typeface="+mn-ea"/>
                          <a:sym typeface="+mn-lt"/>
                        </a:rPr>
                        <a:t>政治</a:t>
                      </a:r>
                      <a:r>
                        <a:rPr altLang="zh-CN" kern="100" lang="it-IT" sz="1600">
                          <a:effectLst/>
                          <a:latin typeface="+mn-lt"/>
                          <a:ea typeface="+mn-ea"/>
                          <a:cs typeface="+mn-ea"/>
                          <a:sym typeface="+mn-lt"/>
                        </a:rPr>
                        <a:t>&amp;</a:t>
                      </a:r>
                      <a:r>
                        <a:rPr altLang="it-IT" kern="100" lang="zh-CN" sz="1600">
                          <a:effectLst/>
                          <a:latin typeface="+mn-lt"/>
                          <a:ea typeface="+mn-ea"/>
                          <a:cs typeface="+mn-ea"/>
                          <a:sym typeface="+mn-lt"/>
                        </a:rPr>
                        <a:t>法律（</a:t>
                      </a:r>
                      <a:r>
                        <a:rPr altLang="zh-CN" kern="100" lang="it-IT" sz="1600">
                          <a:effectLst/>
                          <a:latin typeface="+mn-lt"/>
                          <a:ea typeface="+mn-ea"/>
                          <a:cs typeface="+mn-ea"/>
                          <a:sym typeface="+mn-lt"/>
                        </a:rPr>
                        <a:t>Political</a:t>
                      </a:r>
                      <a:r>
                        <a:rPr altLang="it-IT" kern="100" lang="zh-CN" sz="1600">
                          <a:effectLst/>
                          <a:latin typeface="+mn-lt"/>
                          <a:ea typeface="+mn-ea"/>
                          <a:cs typeface="+mn-ea"/>
                          <a:sym typeface="+mn-lt"/>
                        </a:rPr>
                        <a:t>）</a:t>
                      </a:r>
                      <a:endParaRPr kern="100" lang="zh-CN" sz="1600">
                        <a:effectLst/>
                        <a:latin typeface="+mn-lt"/>
                        <a:ea typeface="+mn-ea"/>
                        <a:cs typeface="+mn-ea"/>
                        <a:sym typeface="+mn-lt"/>
                      </a:endParaRPr>
                    </a:p>
                  </a:txBody>
                  <a:tcPr anchor="ctr" marB="0" marL="68580" marR="68580" marT="0">
                    <a:solidFill>
                      <a:srgbClr val="18646C"/>
                    </a:solidFill>
                  </a:tcPr>
                </a:tc>
                <a:tc>
                  <a:txBody>
                    <a:bodyPr vert="horz" wrap="square"/>
                    <a:lstStyle/>
                    <a:p>
                      <a:pPr algn="just" indent="-457200" marL="0">
                        <a:lnSpc>
                          <a:spcPct val="120000"/>
                        </a:lnSpc>
                        <a:spcAft>
                          <a:spcPct val="0"/>
                        </a:spcAft>
                        <a:buFont charset="0" panose="020b0604020202020204" pitchFamily="34" typeface="Arial"/>
                        <a:buNone/>
                      </a:pPr>
                      <a:r>
                        <a:rPr altLang="en-US" kern="100" lang="zh-CN" sz="1600">
                          <a:solidFill>
                            <a:schemeClr val="tx1">
                              <a:lumMod val="65000"/>
                              <a:lumOff val="35000"/>
                            </a:schemeClr>
                          </a:solidFill>
                          <a:effectLst/>
                          <a:latin typeface="+mn-lt"/>
                          <a:ea typeface="+mn-ea"/>
                          <a:cs typeface="+mn-ea"/>
                          <a:sym typeface="+mn-lt"/>
                        </a:rPr>
                        <a:t>①制约和影响企业的政治因素；②法律体系、法规及法律环境。</a:t>
                      </a:r>
                      <a:endParaRPr kern="100" lang="zh-CN" sz="1600">
                        <a:solidFill>
                          <a:schemeClr val="tx1">
                            <a:lumMod val="65000"/>
                            <a:lumOff val="35000"/>
                          </a:schemeClr>
                        </a:solidFill>
                        <a:effectLst/>
                        <a:latin typeface="+mn-lt"/>
                        <a:ea typeface="+mn-ea"/>
                        <a:cs typeface="+mn-ea"/>
                        <a:sym typeface="+mn-lt"/>
                      </a:endParaRPr>
                    </a:p>
                  </a:txBody>
                  <a:tcPr anchor="ctr" marB="0" marL="68580" marR="68580" marT="0">
                    <a:solidFill>
                      <a:schemeClr val="bg1">
                        <a:lumMod val="85000"/>
                      </a:schemeClr>
                    </a:solidFill>
                  </a:tcPr>
                </a:tc>
                <a:extLst>
                  <a:ext uri="{0D108BD9-81ED-4DB2-BD59-A6C34878D82A}">
                    <a16:rowId xmlns:a16="http://schemas.microsoft.com/office/drawing/2014/main" val="10001"/>
                  </a:ext>
                </a:extLst>
              </a:tr>
              <a:tr h="720080">
                <a:tc>
                  <a:txBody>
                    <a:bodyPr vert="horz" wrap="square"/>
                    <a:lstStyle/>
                    <a:p>
                      <a:pPr algn="ctr">
                        <a:lnSpc>
                          <a:spcPct val="115000"/>
                        </a:lnSpc>
                        <a:spcAft>
                          <a:spcPct val="0"/>
                        </a:spcAft>
                      </a:pPr>
                      <a:r>
                        <a:rPr altLang="en-US" kern="100" lang="zh-CN" sz="1600">
                          <a:effectLst/>
                          <a:latin typeface="+mn-lt"/>
                          <a:ea typeface="+mn-ea"/>
                          <a:cs typeface="+mn-ea"/>
                          <a:sym typeface="+mn-lt"/>
                        </a:rPr>
                        <a:t>经济环境（</a:t>
                      </a:r>
                      <a:r>
                        <a:rPr altLang="zh-CN" kern="100" lang="en-US" sz="1600">
                          <a:effectLst/>
                          <a:latin typeface="+mn-lt"/>
                          <a:ea typeface="+mn-ea"/>
                          <a:cs typeface="+mn-ea"/>
                          <a:sym typeface="+mn-lt"/>
                        </a:rPr>
                        <a:t>Economical</a:t>
                      </a:r>
                      <a:r>
                        <a:rPr altLang="en-US" kern="100" lang="zh-CN" sz="1600">
                          <a:effectLst/>
                          <a:latin typeface="+mn-lt"/>
                          <a:ea typeface="+mn-ea"/>
                          <a:cs typeface="+mn-ea"/>
                          <a:sym typeface="+mn-lt"/>
                        </a:rPr>
                        <a:t>）</a:t>
                      </a:r>
                      <a:endParaRPr kern="100" lang="zh-CN" sz="1600">
                        <a:effectLst/>
                        <a:latin typeface="+mn-lt"/>
                        <a:ea typeface="+mn-ea"/>
                        <a:cs typeface="+mn-ea"/>
                        <a:sym typeface="+mn-lt"/>
                      </a:endParaRPr>
                    </a:p>
                  </a:txBody>
                  <a:tcPr anchor="ctr" marB="0" marL="68580" marR="68580" marT="0">
                    <a:solidFill>
                      <a:srgbClr val="18646C"/>
                    </a:solidFill>
                  </a:tcPr>
                </a:tc>
                <a:tc>
                  <a:txBody>
                    <a:bodyPr vert="horz" wrap="square"/>
                    <a:lstStyle/>
                    <a:p>
                      <a:pPr algn="just" indent="-457200" marL="0">
                        <a:lnSpc>
                          <a:spcPct val="120000"/>
                        </a:lnSpc>
                        <a:spcAft>
                          <a:spcPct val="0"/>
                        </a:spcAft>
                        <a:buFont charset="0" panose="020b0604020202020204" pitchFamily="34" typeface="Arial"/>
                        <a:buNone/>
                      </a:pPr>
                      <a:r>
                        <a:rPr altLang="en-US" kern="100" lang="zh-CN" sz="1600">
                          <a:solidFill>
                            <a:schemeClr val="tx1">
                              <a:lumMod val="65000"/>
                              <a:lumOff val="35000"/>
                            </a:schemeClr>
                          </a:solidFill>
                          <a:effectLst/>
                          <a:latin typeface="+mn-lt"/>
                          <a:ea typeface="+mn-ea"/>
                          <a:cs typeface="+mn-ea"/>
                          <a:sym typeface="+mn-lt"/>
                        </a:rPr>
                        <a:t>经济结构、经济增长率、财政与货币政策、能源和运输成本；消费倾向与可支配收入、失业率、通货膨胀与紧缩、利率、汇率等。</a:t>
                      </a:r>
                      <a:endParaRPr kern="100" lang="zh-CN" sz="1600">
                        <a:solidFill>
                          <a:schemeClr val="tx1">
                            <a:lumMod val="65000"/>
                            <a:lumOff val="35000"/>
                          </a:schemeClr>
                        </a:solidFill>
                        <a:effectLst/>
                        <a:latin typeface="+mn-lt"/>
                        <a:ea typeface="+mn-ea"/>
                        <a:cs typeface="+mn-ea"/>
                        <a:sym typeface="+mn-lt"/>
                      </a:endParaRPr>
                    </a:p>
                  </a:txBody>
                  <a:tcPr anchor="ctr" marB="0" marL="68580" marR="68580" marT="0">
                    <a:solidFill>
                      <a:schemeClr val="bg1">
                        <a:lumMod val="95000"/>
                      </a:schemeClr>
                    </a:solidFill>
                  </a:tcPr>
                </a:tc>
                <a:extLst>
                  <a:ext uri="{0D108BD9-81ED-4DB2-BD59-A6C34878D82A}">
                    <a16:rowId xmlns:a16="http://schemas.microsoft.com/office/drawing/2014/main" val="10002"/>
                  </a:ext>
                </a:extLst>
              </a:tr>
              <a:tr h="769208">
                <a:tc>
                  <a:txBody>
                    <a:bodyPr vert="horz" wrap="square"/>
                    <a:lstStyle/>
                    <a:p>
                      <a:pPr algn="ctr">
                        <a:lnSpc>
                          <a:spcPct val="115000"/>
                        </a:lnSpc>
                        <a:spcAft>
                          <a:spcPct val="0"/>
                        </a:spcAft>
                      </a:pPr>
                      <a:r>
                        <a:rPr altLang="en-US" kern="100" lang="zh-CN" sz="1600">
                          <a:effectLst/>
                          <a:latin typeface="+mn-lt"/>
                          <a:ea typeface="+mn-ea"/>
                          <a:cs typeface="+mn-ea"/>
                          <a:sym typeface="+mn-lt"/>
                        </a:rPr>
                        <a:t>社会</a:t>
                      </a:r>
                      <a:r>
                        <a:rPr altLang="zh-CN" kern="100" lang="en-US" sz="1600">
                          <a:effectLst/>
                          <a:latin typeface="+mn-lt"/>
                          <a:ea typeface="+mn-ea"/>
                          <a:cs typeface="+mn-ea"/>
                          <a:sym typeface="+mn-lt"/>
                        </a:rPr>
                        <a:t>&amp;</a:t>
                      </a:r>
                      <a:r>
                        <a:rPr altLang="en-US" kern="100" lang="zh-CN" sz="1600">
                          <a:effectLst/>
                          <a:latin typeface="+mn-lt"/>
                          <a:ea typeface="+mn-ea"/>
                          <a:cs typeface="+mn-ea"/>
                          <a:sym typeface="+mn-lt"/>
                        </a:rPr>
                        <a:t>自然（</a:t>
                      </a:r>
                      <a:r>
                        <a:rPr altLang="zh-CN" kern="100" lang="en-US" sz="1600">
                          <a:effectLst/>
                          <a:latin typeface="+mn-lt"/>
                          <a:ea typeface="+mn-ea"/>
                          <a:cs typeface="+mn-ea"/>
                          <a:sym typeface="+mn-lt"/>
                        </a:rPr>
                        <a:t>Social</a:t>
                      </a:r>
                      <a:r>
                        <a:rPr altLang="en-US" kern="100" lang="zh-CN" sz="1600">
                          <a:effectLst/>
                          <a:latin typeface="+mn-lt"/>
                          <a:ea typeface="+mn-ea"/>
                          <a:cs typeface="+mn-ea"/>
                          <a:sym typeface="+mn-lt"/>
                        </a:rPr>
                        <a:t>）</a:t>
                      </a:r>
                      <a:endParaRPr kern="100" lang="zh-CN" sz="1600">
                        <a:effectLst/>
                        <a:latin typeface="+mn-lt"/>
                        <a:ea typeface="+mn-ea"/>
                        <a:cs typeface="+mn-ea"/>
                        <a:sym typeface="+mn-lt"/>
                      </a:endParaRPr>
                    </a:p>
                  </a:txBody>
                  <a:tcPr anchor="ctr" marB="0" marL="68580" marR="68580" marT="0">
                    <a:solidFill>
                      <a:srgbClr val="18646C"/>
                    </a:solidFill>
                  </a:tcPr>
                </a:tc>
                <a:tc>
                  <a:txBody>
                    <a:bodyPr vert="horz" wrap="square"/>
                    <a:lstStyle/>
                    <a:p>
                      <a:pPr algn="just" indent="-457200" marL="0">
                        <a:lnSpc>
                          <a:spcPct val="120000"/>
                        </a:lnSpc>
                        <a:spcAft>
                          <a:spcPct val="0"/>
                        </a:spcAft>
                        <a:buFont charset="0" panose="020b0604020202020204" pitchFamily="34" typeface="Arial"/>
                        <a:buNone/>
                      </a:pPr>
                      <a:r>
                        <a:rPr altLang="en-US" kern="100" lang="zh-CN" sz="1600">
                          <a:solidFill>
                            <a:schemeClr val="tx1">
                              <a:lumMod val="65000"/>
                              <a:lumOff val="35000"/>
                            </a:schemeClr>
                          </a:solidFill>
                          <a:effectLst/>
                          <a:latin typeface="+mn-lt"/>
                          <a:ea typeface="+mn-ea"/>
                          <a:cs typeface="+mn-ea"/>
                          <a:sym typeface="+mn-lt"/>
                        </a:rPr>
                        <a:t>①教育水平、生活方式、社会价值观与习俗、消费习惯、就业情况等；</a:t>
                      </a:r>
                    </a:p>
                    <a:p>
                      <a:pPr algn="just" indent="-457200" marL="0">
                        <a:lnSpc>
                          <a:spcPct val="120000"/>
                        </a:lnSpc>
                        <a:spcAft>
                          <a:spcPct val="0"/>
                        </a:spcAft>
                        <a:buFont charset="0" panose="020b0604020202020204" pitchFamily="34" typeface="Arial"/>
                        <a:buNone/>
                      </a:pPr>
                      <a:r>
                        <a:rPr altLang="en-US" kern="100" lang="zh-CN" sz="1600">
                          <a:solidFill>
                            <a:schemeClr val="tx1">
                              <a:lumMod val="65000"/>
                              <a:lumOff val="35000"/>
                            </a:schemeClr>
                          </a:solidFill>
                          <a:effectLst/>
                          <a:latin typeface="+mn-lt"/>
                          <a:ea typeface="+mn-ea"/>
                          <a:cs typeface="+mn-ea"/>
                          <a:sym typeface="+mn-lt"/>
                        </a:rPr>
                        <a:t>②人口、土地、资源、气候、生态、交通、基础设施、环境保护等。</a:t>
                      </a:r>
                    </a:p>
                  </a:txBody>
                  <a:tcPr anchor="ctr" marB="0" marL="68580" marR="68580" marT="0">
                    <a:solidFill>
                      <a:schemeClr val="bg1">
                        <a:lumMod val="85000"/>
                      </a:schemeClr>
                    </a:solidFill>
                  </a:tcPr>
                </a:tc>
                <a:extLst>
                  <a:ext uri="{0D108BD9-81ED-4DB2-BD59-A6C34878D82A}">
                    <a16:rowId xmlns:a16="http://schemas.microsoft.com/office/drawing/2014/main" val="10003"/>
                  </a:ext>
                </a:extLst>
              </a:tr>
              <a:tr h="769208">
                <a:tc>
                  <a:txBody>
                    <a:bodyPr vert="horz" wrap="square"/>
                    <a:lstStyle/>
                    <a:p>
                      <a:pPr algn="ctr">
                        <a:lnSpc>
                          <a:spcPct val="115000"/>
                        </a:lnSpc>
                        <a:spcAft>
                          <a:spcPct val="0"/>
                        </a:spcAft>
                      </a:pPr>
                      <a:r>
                        <a:rPr altLang="en-US" kern="100" lang="zh-CN" sz="1600">
                          <a:effectLst/>
                          <a:latin typeface="+mn-lt"/>
                          <a:ea typeface="+mn-ea"/>
                          <a:cs typeface="+mn-ea"/>
                          <a:sym typeface="+mn-lt"/>
                        </a:rPr>
                        <a:t>技术环境（</a:t>
                      </a:r>
                      <a:r>
                        <a:rPr altLang="zh-CN" kern="100" lang="en-US" sz="1600">
                          <a:effectLst/>
                          <a:latin typeface="+mn-lt"/>
                          <a:ea typeface="+mn-ea"/>
                          <a:cs typeface="+mn-ea"/>
                          <a:sym typeface="+mn-lt"/>
                        </a:rPr>
                        <a:t>Technological</a:t>
                      </a:r>
                      <a:r>
                        <a:rPr altLang="en-US" kern="100" lang="zh-CN" sz="1600">
                          <a:effectLst/>
                          <a:latin typeface="+mn-lt"/>
                          <a:ea typeface="+mn-ea"/>
                          <a:cs typeface="+mn-ea"/>
                          <a:sym typeface="+mn-lt"/>
                        </a:rPr>
                        <a:t>）</a:t>
                      </a:r>
                      <a:endParaRPr kern="100" lang="zh-CN" sz="1600">
                        <a:effectLst/>
                        <a:latin typeface="+mn-lt"/>
                        <a:ea typeface="+mn-ea"/>
                        <a:cs typeface="+mn-ea"/>
                        <a:sym typeface="+mn-lt"/>
                      </a:endParaRPr>
                    </a:p>
                  </a:txBody>
                  <a:tcPr anchor="ctr" marB="0" marL="68580" marR="68580" marT="0">
                    <a:solidFill>
                      <a:srgbClr val="18646C"/>
                    </a:solidFill>
                  </a:tcPr>
                </a:tc>
                <a:tc>
                  <a:txBody>
                    <a:bodyPr vert="horz" wrap="square"/>
                    <a:lstStyle/>
                    <a:p>
                      <a:pPr algn="just" indent="-457200" marL="0">
                        <a:lnSpc>
                          <a:spcPct val="120000"/>
                        </a:lnSpc>
                        <a:spcAft>
                          <a:spcPct val="0"/>
                        </a:spcAft>
                        <a:buFont charset="0" panose="020b0604020202020204" pitchFamily="34" typeface="Arial"/>
                        <a:buNone/>
                      </a:pPr>
                      <a:r>
                        <a:rPr altLang="en-US" kern="100" lang="zh-CN" sz="1600">
                          <a:solidFill>
                            <a:schemeClr val="tx1">
                              <a:lumMod val="65000"/>
                              <a:lumOff val="35000"/>
                            </a:schemeClr>
                          </a:solidFill>
                          <a:effectLst/>
                          <a:latin typeface="+mn-lt"/>
                          <a:ea typeface="+mn-ea"/>
                          <a:cs typeface="+mn-ea"/>
                          <a:sym typeface="+mn-lt"/>
                        </a:rPr>
                        <a:t>创新机制、科技投入、技术总体水平、技术开发应用速度及寿命周期、企业竞争对手的研发投入，社会技术人才的素质水平和待遇成本。</a:t>
                      </a:r>
                      <a:endParaRPr kern="100" lang="zh-CN" sz="1600">
                        <a:solidFill>
                          <a:schemeClr val="tx1">
                            <a:lumMod val="65000"/>
                            <a:lumOff val="35000"/>
                          </a:schemeClr>
                        </a:solidFill>
                        <a:effectLst/>
                        <a:latin typeface="+mn-lt"/>
                        <a:ea typeface="+mn-ea"/>
                        <a:cs typeface="+mn-ea"/>
                        <a:sym typeface="+mn-lt"/>
                      </a:endParaRPr>
                    </a:p>
                  </a:txBody>
                  <a:tcPr anchor="ctr" marB="0" marL="68580" marR="68580" marT="0">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val="4009299887"/>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1">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ppt_x"/>
                                          </p:val>
                                        </p:tav>
                                        <p:tav tm="100000">
                                          <p:val>
                                            <p:strVal val="#ppt_x"/>
                                          </p:val>
                                        </p:tav>
                                      </p:tavLst>
                                    </p:anim>
                                    <p:anim calcmode="lin" valueType="num">
                                      <p:cBhvr additive="base">
                                        <p:cTn dur="500" fill="hold" id="17"/>
                                        <p:tgtEl>
                                          <p:spTgt spid="5"/>
                                        </p:tgtEl>
                                        <p:attrNameLst>
                                          <p:attrName>ppt_y</p:attrName>
                                        </p:attrNameLst>
                                      </p:cBhvr>
                                      <p:tavLst>
                                        <p:tav tm="0">
                                          <p:val>
                                            <p:strVal val="0-#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23" presetSubtype="36">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p:cTn dur="500" fill="hold" id="21"/>
                                        <p:tgtEl>
                                          <p:spTgt spid="7"/>
                                        </p:tgtEl>
                                        <p:attrNameLst>
                                          <p:attrName>ppt_w</p:attrName>
                                        </p:attrNameLst>
                                      </p:cBhvr>
                                      <p:tavLst>
                                        <p:tav tm="0">
                                          <p:val>
                                            <p:strVal val="(6*min(max(#ppt_w*#ppt_h,.3),1)-7.4)/-.7*#ppt_w"/>
                                          </p:val>
                                        </p:tav>
                                        <p:tav tm="100000">
                                          <p:val>
                                            <p:strVal val="#ppt_w"/>
                                          </p:val>
                                        </p:tav>
                                      </p:tavLst>
                                    </p:anim>
                                    <p:anim calcmode="lin" valueType="num">
                                      <p:cBhvr>
                                        <p:cTn dur="500" fill="hold" id="22"/>
                                        <p:tgtEl>
                                          <p:spTgt spid="7"/>
                                        </p:tgtEl>
                                        <p:attrNameLst>
                                          <p:attrName>ppt_h</p:attrName>
                                        </p:attrNameLst>
                                      </p:cBhvr>
                                      <p:tavLst>
                                        <p:tav tm="0">
                                          <p:val>
                                            <p:strVal val="(6*min(max(#ppt_w*#ppt_h,.3),1)-7.4)/-.7*#ppt_h"/>
                                          </p:val>
                                        </p:tav>
                                        <p:tav tm="100000">
                                          <p:val>
                                            <p:strVal val="#ppt_h"/>
                                          </p:val>
                                        </p:tav>
                                      </p:tavLst>
                                    </p:anim>
                                    <p:anim calcmode="lin" valueType="num">
                                      <p:cBhvr>
                                        <p:cTn dur="500" fill="hold" id="23"/>
                                        <p:tgtEl>
                                          <p:spTgt spid="7"/>
                                        </p:tgtEl>
                                        <p:attrNameLst>
                                          <p:attrName>ppt_x</p:attrName>
                                        </p:attrNameLst>
                                      </p:cBhvr>
                                      <p:tavLst>
                                        <p:tav tm="0">
                                          <p:val>
                                            <p:fltVal val="0.5"/>
                                          </p:val>
                                        </p:tav>
                                        <p:tav tm="100000">
                                          <p:val>
                                            <p:strVal val="#ppt_x"/>
                                          </p:val>
                                        </p:tav>
                                      </p:tavLst>
                                    </p:anim>
                                    <p:anim calcmode="lin" valueType="num">
                                      <p:cBhvr>
                                        <p:cTn dur="500" fill="hold" id="24"/>
                                        <p:tgtEl>
                                          <p:spTgt spid="7"/>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4FF7B5BB-D934-4EC9-A3F8-7FD70B151A0A}"/>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外部环境分析（宏观环境、微观环境）</a:t>
            </a:r>
          </a:p>
        </p:txBody>
      </p:sp>
      <p:sp>
        <p:nvSpPr>
          <p:cNvPr id="5" name="TextBox 6">
            <a:extLst>
              <a:ext uri="{FF2B5EF4-FFF2-40B4-BE49-F238E27FC236}">
                <a16:creationId xmlns:a16="http://schemas.microsoft.com/office/drawing/2014/main" id="{1F99DF42-F033-4758-869A-AA5143B59196}"/>
              </a:ext>
            </a:extLst>
          </p:cNvPr>
          <p:cNvSpPr txBox="1"/>
          <p:nvPr/>
        </p:nvSpPr>
        <p:spPr>
          <a:xfrm>
            <a:off x="755905" y="1685643"/>
            <a:ext cx="4500179" cy="2231136"/>
          </a:xfrm>
          <a:prstGeom prst="rect">
            <a:avLst/>
          </a:prstGeom>
          <a:noFill/>
        </p:spPr>
        <p:txBody>
          <a:bodyPr rtlCol="0" wrap="square">
            <a:spAutoFit/>
          </a:bodyPr>
          <a:lstStyle/>
          <a:p>
            <a:pPr>
              <a:lnSpc>
                <a:spcPct val="130000"/>
              </a:lnSpc>
              <a:spcAft>
                <a:spcPts val="600"/>
              </a:spcAft>
            </a:pPr>
            <a:r>
              <a:rPr altLang="zh-CN" lang="en-US">
                <a:solidFill>
                  <a:srgbClr val="5F5E5C"/>
                </a:solidFill>
                <a:cs typeface="+mn-ea"/>
                <a:sym typeface="+mn-lt"/>
              </a:rPr>
              <a:t>19世纪中期，美国一些地方的居民开始寻求以法律手段制裁酒徒。这种呼声渐渐得到了全国范围的呼应，特别是以维护传统家庭为己任的妇女。1919年美国国会通过宪法第18号修正案，也就是《全国禁酒令》，规定自次年起正式生效。</a:t>
            </a:r>
          </a:p>
        </p:txBody>
      </p:sp>
      <p:sp>
        <p:nvSpPr>
          <p:cNvPr id="6" name="TextBox 15">
            <a:extLst>
              <a:ext uri="{FF2B5EF4-FFF2-40B4-BE49-F238E27FC236}">
                <a16:creationId xmlns:a16="http://schemas.microsoft.com/office/drawing/2014/main" id="{8B3BA9E2-FF95-47F4-826C-C559137C27C6}"/>
              </a:ext>
            </a:extLst>
          </p:cNvPr>
          <p:cNvSpPr txBox="1"/>
          <p:nvPr/>
        </p:nvSpPr>
        <p:spPr>
          <a:xfrm>
            <a:off x="755905" y="4104508"/>
            <a:ext cx="4500180" cy="2231136"/>
          </a:xfrm>
          <a:prstGeom prst="rect">
            <a:avLst/>
          </a:prstGeom>
          <a:noFill/>
        </p:spPr>
        <p:txBody>
          <a:bodyPr rtlCol="0" wrap="square">
            <a:spAutoFit/>
          </a:bodyPr>
          <a:lstStyle/>
          <a:p>
            <a:pPr>
              <a:lnSpc>
                <a:spcPct val="130000"/>
              </a:lnSpc>
            </a:pPr>
            <a:r>
              <a:rPr altLang="en-US" lang="zh-CN">
                <a:solidFill>
                  <a:srgbClr val="5F5E5C"/>
                </a:solidFill>
                <a:cs typeface="+mn-ea"/>
                <a:sym typeface="+mn-lt"/>
              </a:rPr>
              <a:t>美国大组织家哈默1931年从苏联到美国时，正是富克兰林•罗斯福竞选总统的时候。哈默研究了当时美国的国内形势，分析结果认定罗斯福会掌握美国政权，而罗斯福曾经在竞选纲领中提过要废除《全国禁酒令》。</a:t>
            </a:r>
          </a:p>
        </p:txBody>
      </p:sp>
      <p:sp>
        <p:nvSpPr>
          <p:cNvPr id="7" name="TextBox 6">
            <a:extLst>
              <a:ext uri="{FF2B5EF4-FFF2-40B4-BE49-F238E27FC236}">
                <a16:creationId xmlns:a16="http://schemas.microsoft.com/office/drawing/2014/main" id="{1394232D-3AF7-4C8E-A556-008522CE35EB}"/>
              </a:ext>
            </a:extLst>
          </p:cNvPr>
          <p:cNvSpPr txBox="1"/>
          <p:nvPr/>
        </p:nvSpPr>
        <p:spPr>
          <a:xfrm>
            <a:off x="5809557" y="4545896"/>
            <a:ext cx="5626539" cy="1517904"/>
          </a:xfrm>
          <a:prstGeom prst="rect">
            <a:avLst/>
          </a:prstGeom>
          <a:noFill/>
        </p:spPr>
        <p:txBody>
          <a:bodyPr rtlCol="0" wrap="square">
            <a:spAutoFit/>
          </a:bodyPr>
          <a:lstStyle/>
          <a:p>
            <a:pPr>
              <a:lnSpc>
                <a:spcPct val="130000"/>
              </a:lnSpc>
            </a:pPr>
            <a:r>
              <a:rPr altLang="en-US" lang="zh-CN">
                <a:solidFill>
                  <a:srgbClr val="5F5E5C"/>
                </a:solidFill>
                <a:cs typeface="+mn-ea"/>
                <a:sym typeface="+mn-lt"/>
              </a:rPr>
              <a:t>当哈默的酒桶从生产线上滚滚而出的时候，正好是罗斯福出掌总统大权和废除禁酒令的时候，人们对啤酒和威士忌酒的需求急剧上升，各酒厂生产量也随之直线上升。哈默的酒桶成为抢手货，获得了可观的盈利。</a:t>
            </a:r>
          </a:p>
        </p:txBody>
      </p:sp>
      <p:sp>
        <p:nvSpPr>
          <p:cNvPr id="8" name="TextBox 6">
            <a:extLst>
              <a:ext uri="{FF2B5EF4-FFF2-40B4-BE49-F238E27FC236}">
                <a16:creationId xmlns:a16="http://schemas.microsoft.com/office/drawing/2014/main" id="{3C710EE0-950C-49ED-9D27-CC92F222A586}"/>
              </a:ext>
            </a:extLst>
          </p:cNvPr>
          <p:cNvSpPr txBox="1"/>
          <p:nvPr/>
        </p:nvSpPr>
        <p:spPr>
          <a:xfrm>
            <a:off x="5809557" y="1685644"/>
            <a:ext cx="5626539" cy="2587752"/>
          </a:xfrm>
          <a:prstGeom prst="rect">
            <a:avLst/>
          </a:prstGeom>
          <a:noFill/>
        </p:spPr>
        <p:txBody>
          <a:bodyPr rtlCol="0" wrap="square">
            <a:spAutoFit/>
          </a:bodyPr>
          <a:lstStyle/>
          <a:p>
            <a:pPr>
              <a:lnSpc>
                <a:spcPct val="130000"/>
              </a:lnSpc>
              <a:spcAft>
                <a:spcPts val="600"/>
              </a:spcAft>
            </a:pPr>
            <a:r>
              <a:rPr altLang="en-US" lang="zh-CN">
                <a:solidFill>
                  <a:srgbClr val="5F5E5C"/>
                </a:solidFill>
                <a:cs typeface="+mn-ea"/>
                <a:sym typeface="+mn-lt"/>
              </a:rPr>
              <a:t>哈默认为，一旦罗斯福新政得势，1920年公布的禁酒令就会废除，为了解决全国对啤酒和威士忌的需求，那时市场将需求空前数量的酒桶。哈默在苏联住了多年，十分清楚苏联人有制作酒桶用的白橡木可供出口。于是，他毅然决定向苏联订购木板，并在纽约码头附近设立一间临时性的酒桶加工厂，后来又在新泽西州建造了一个现代化的哈默酒桶厂。</a:t>
            </a:r>
          </a:p>
        </p:txBody>
      </p:sp>
    </p:spTree>
    <p:extLst>
      <p:ext uri="{BB962C8B-B14F-4D97-AF65-F5344CB8AC3E}">
        <p14:creationId val="1026352611"/>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2">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1+#ppt_w/2"/>
                                          </p:val>
                                        </p:tav>
                                        <p:tav tm="100000">
                                          <p:val>
                                            <p:strVal val="#ppt_x"/>
                                          </p:val>
                                        </p:tav>
                                      </p:tavLst>
                                    </p:anim>
                                    <p:anim calcmode="lin" valueType="num">
                                      <p:cBhvr additive="base">
                                        <p:cTn dur="500" fill="hold" id="17"/>
                                        <p:tgtEl>
                                          <p:spTgt spid="5"/>
                                        </p:tgtEl>
                                        <p:attrNameLst>
                                          <p:attrName>ppt_y</p:attrName>
                                        </p:attrNameLst>
                                      </p:cBhvr>
                                      <p:tavLst>
                                        <p:tav tm="0">
                                          <p:val>
                                            <p:strVal val="#ppt_y"/>
                                          </p:val>
                                        </p:tav>
                                        <p:tav tm="100000">
                                          <p:val>
                                            <p:strVal val="#ppt_y"/>
                                          </p:val>
                                        </p:tav>
                                      </p:tavLst>
                                    </p:anim>
                                  </p:childTnLst>
                                </p:cTn>
                              </p:par>
                              <p:par>
                                <p:cTn decel="100000" fill="hold" grpId="0" id="18" nodeType="withEffect" presetClass="entr" presetID="2" presetSubtype="8">
                                  <p:stCondLst>
                                    <p:cond delay="0"/>
                                  </p:stCondLst>
                                  <p:childTnLst>
                                    <p:set>
                                      <p:cBhvr>
                                        <p:cTn dur="1" fill="hold" id="19">
                                          <p:stCondLst>
                                            <p:cond delay="0"/>
                                          </p:stCondLst>
                                        </p:cTn>
                                        <p:tgtEl>
                                          <p:spTgt spid="8"/>
                                        </p:tgtEl>
                                        <p:attrNameLst>
                                          <p:attrName>style.visibility</p:attrName>
                                        </p:attrNameLst>
                                      </p:cBhvr>
                                      <p:to>
                                        <p:strVal val="visible"/>
                                      </p:to>
                                    </p:set>
                                    <p:anim calcmode="lin" valueType="num">
                                      <p:cBhvr additive="base">
                                        <p:cTn dur="500" fill="hold" id="20"/>
                                        <p:tgtEl>
                                          <p:spTgt spid="8"/>
                                        </p:tgtEl>
                                        <p:attrNameLst>
                                          <p:attrName>ppt_x</p:attrName>
                                        </p:attrNameLst>
                                      </p:cBhvr>
                                      <p:tavLst>
                                        <p:tav tm="0">
                                          <p:val>
                                            <p:strVal val="0-#ppt_w/2"/>
                                          </p:val>
                                        </p:tav>
                                        <p:tav tm="100000">
                                          <p:val>
                                            <p:strVal val="#ppt_x"/>
                                          </p:val>
                                        </p:tav>
                                      </p:tavLst>
                                    </p:anim>
                                    <p:anim calcmode="lin" valueType="num">
                                      <p:cBhvr additive="base">
                                        <p:cTn dur="500" fill="hold" id="21"/>
                                        <p:tgtEl>
                                          <p:spTgt spid="8"/>
                                        </p:tgtEl>
                                        <p:attrNameLst>
                                          <p:attrName>ppt_y</p:attrName>
                                        </p:attrNameLst>
                                      </p:cBhvr>
                                      <p:tavLst>
                                        <p:tav tm="0">
                                          <p:val>
                                            <p:strVal val="#ppt_y"/>
                                          </p:val>
                                        </p:tav>
                                        <p:tav tm="100000">
                                          <p:val>
                                            <p:strVal val="#ppt_y"/>
                                          </p:val>
                                        </p:tav>
                                      </p:tavLst>
                                    </p:anim>
                                  </p:childTnLst>
                                </p:cTn>
                              </p:par>
                              <p:par>
                                <p:cTn decel="100000" fill="hold" grpId="0" id="22" nodeType="withEffect" presetClass="entr" presetID="2" presetSubtype="2">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additive="base">
                                        <p:cTn dur="500" fill="hold" id="24"/>
                                        <p:tgtEl>
                                          <p:spTgt spid="6"/>
                                        </p:tgtEl>
                                        <p:attrNameLst>
                                          <p:attrName>ppt_x</p:attrName>
                                        </p:attrNameLst>
                                      </p:cBhvr>
                                      <p:tavLst>
                                        <p:tav tm="0">
                                          <p:val>
                                            <p:strVal val="1+#ppt_w/2"/>
                                          </p:val>
                                        </p:tav>
                                        <p:tav tm="100000">
                                          <p:val>
                                            <p:strVal val="#ppt_x"/>
                                          </p:val>
                                        </p:tav>
                                      </p:tavLst>
                                    </p:anim>
                                    <p:anim calcmode="lin" valueType="num">
                                      <p:cBhvr additive="base">
                                        <p:cTn dur="500" fill="hold" id="25"/>
                                        <p:tgtEl>
                                          <p:spTgt spid="6"/>
                                        </p:tgtEl>
                                        <p:attrNameLst>
                                          <p:attrName>ppt_y</p:attrName>
                                        </p:attrNameLst>
                                      </p:cBhvr>
                                      <p:tavLst>
                                        <p:tav tm="0">
                                          <p:val>
                                            <p:strVal val="#ppt_y"/>
                                          </p:val>
                                        </p:tav>
                                        <p:tav tm="100000">
                                          <p:val>
                                            <p:strVal val="#ppt_y"/>
                                          </p:val>
                                        </p:tav>
                                      </p:tavLst>
                                    </p:anim>
                                  </p:childTnLst>
                                </p:cTn>
                              </p:par>
                              <p:par>
                                <p:cTn decel="100000" fill="hold" grpId="0" id="26" nodeType="withEffect" presetClass="entr" presetID="2" presetSubtype="8">
                                  <p:stCondLst>
                                    <p:cond delay="0"/>
                                  </p:stCondLst>
                                  <p:childTnLst>
                                    <p:set>
                                      <p:cBhvr>
                                        <p:cTn dur="1" fill="hold" id="27">
                                          <p:stCondLst>
                                            <p:cond delay="0"/>
                                          </p:stCondLst>
                                        </p:cTn>
                                        <p:tgtEl>
                                          <p:spTgt spid="7"/>
                                        </p:tgtEl>
                                        <p:attrNameLst>
                                          <p:attrName>style.visibility</p:attrName>
                                        </p:attrNameLst>
                                      </p:cBhvr>
                                      <p:to>
                                        <p:strVal val="visible"/>
                                      </p:to>
                                    </p:set>
                                    <p:anim calcmode="lin" valueType="num">
                                      <p:cBhvr additive="base">
                                        <p:cTn dur="500" fill="hold" id="28"/>
                                        <p:tgtEl>
                                          <p:spTgt spid="7"/>
                                        </p:tgtEl>
                                        <p:attrNameLst>
                                          <p:attrName>ppt_x</p:attrName>
                                        </p:attrNameLst>
                                      </p:cBhvr>
                                      <p:tavLst>
                                        <p:tav tm="0">
                                          <p:val>
                                            <p:strVal val="0-#ppt_w/2"/>
                                          </p:val>
                                        </p:tav>
                                        <p:tav tm="100000">
                                          <p:val>
                                            <p:strVal val="#ppt_x"/>
                                          </p:val>
                                        </p:tav>
                                      </p:tavLst>
                                    </p:anim>
                                    <p:anim calcmode="lin" valueType="num">
                                      <p:cBhvr additive="base">
                                        <p:cTn dur="500" fill="hold" id="29"/>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5"/>
      <p:bldP grpId="0" spid="6"/>
      <p:bldP grpId="0" spid="7"/>
      <p:bldP grpId="0" spid="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54021E0F-D786-48A6-9BCA-22205864631E}"/>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E4E61CF3-EA1C-4B5A-9D23-86873946EB41}"/>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外部环境分析（宏观环境、微观环境）</a:t>
            </a:r>
          </a:p>
        </p:txBody>
      </p:sp>
      <p:sp>
        <p:nvSpPr>
          <p:cNvPr id="6" name="TextBox 6">
            <a:extLst>
              <a:ext uri="{FF2B5EF4-FFF2-40B4-BE49-F238E27FC236}">
                <a16:creationId xmlns:a16="http://schemas.microsoft.com/office/drawing/2014/main" id="{69ADD914-6224-4449-9830-83C769B32ECC}"/>
              </a:ext>
            </a:extLst>
          </p:cNvPr>
          <p:cNvSpPr txBox="1"/>
          <p:nvPr/>
        </p:nvSpPr>
        <p:spPr>
          <a:xfrm>
            <a:off x="751215" y="1530047"/>
            <a:ext cx="10686796" cy="1161288"/>
          </a:xfrm>
          <a:prstGeom prst="rect">
            <a:avLst/>
          </a:prstGeom>
          <a:noFill/>
        </p:spPr>
        <p:txBody>
          <a:bodyPr rtlCol="0" wrap="square">
            <a:spAutoFit/>
          </a:bodyPr>
          <a:lstStyle/>
          <a:p>
            <a:pPr>
              <a:lnSpc>
                <a:spcPct val="130000"/>
              </a:lnSpc>
              <a:spcAft>
                <a:spcPts val="600"/>
              </a:spcAft>
            </a:pPr>
            <a:r>
              <a:rPr altLang="en-US" lang="zh-CN">
                <a:solidFill>
                  <a:srgbClr val="5F5E5C"/>
                </a:solidFill>
                <a:cs typeface="+mn-ea"/>
                <a:sym typeface="+mn-lt"/>
              </a:rPr>
              <a:t>微观环境分析即是对行业/产业及竞争环境分析的分析。主要是分析行业竞争结构的五种因素的变化，分析出产业的盈利性和产业的吸引力，在此基础上确认企业所面临的直接竞争机会与威胁。采用的工具是：波特的“五种力量模型”。</a:t>
            </a:r>
          </a:p>
        </p:txBody>
      </p:sp>
      <p:grpSp>
        <p:nvGrpSpPr>
          <p:cNvPr id="7" name="组合 6">
            <a:extLst>
              <a:ext uri="{FF2B5EF4-FFF2-40B4-BE49-F238E27FC236}">
                <a16:creationId xmlns:a16="http://schemas.microsoft.com/office/drawing/2014/main" id="{63AA3324-5995-40C8-B418-B879E22F8E49}"/>
              </a:ext>
            </a:extLst>
          </p:cNvPr>
          <p:cNvGrpSpPr/>
          <p:nvPr/>
        </p:nvGrpSpPr>
        <p:grpSpPr>
          <a:xfrm>
            <a:off x="751215" y="3295587"/>
            <a:ext cx="7431631" cy="2640272"/>
            <a:chOff x="554559" y="3429000"/>
            <a:chExt cx="7431630" cy="2640272"/>
          </a:xfrm>
        </p:grpSpPr>
        <p:sp>
          <p:nvSpPr>
            <p:cNvPr id="8" name="圆角矩形 7">
              <a:extLst>
                <a:ext uri="{FF2B5EF4-FFF2-40B4-BE49-F238E27FC236}">
                  <a16:creationId xmlns:a16="http://schemas.microsoft.com/office/drawing/2014/main" id="{6B4D0846-E58C-490E-8021-6B3164976F35}"/>
                </a:ext>
              </a:extLst>
            </p:cNvPr>
            <p:cNvSpPr/>
            <p:nvPr/>
          </p:nvSpPr>
          <p:spPr>
            <a:xfrm>
              <a:off x="2714799" y="3429000"/>
              <a:ext cx="3111150" cy="576000"/>
            </a:xfrm>
            <a:prstGeom prst="roundRect">
              <a:avLst>
                <a:gd fmla="val 11283" name="adj"/>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cs typeface="+mn-ea"/>
                  <a:sym typeface="+mn-lt"/>
                </a:rPr>
                <a:t>新进入者威胁</a:t>
              </a:r>
            </a:p>
          </p:txBody>
        </p:sp>
        <p:sp>
          <p:nvSpPr>
            <p:cNvPr id="9" name="圆角矩形 8">
              <a:extLst>
                <a:ext uri="{FF2B5EF4-FFF2-40B4-BE49-F238E27FC236}">
                  <a16:creationId xmlns:a16="http://schemas.microsoft.com/office/drawing/2014/main" id="{C5053FD9-9E43-4174-B7B3-D863578A45C9}"/>
                </a:ext>
              </a:extLst>
            </p:cNvPr>
            <p:cNvSpPr/>
            <p:nvPr/>
          </p:nvSpPr>
          <p:spPr>
            <a:xfrm>
              <a:off x="2714799" y="4461136"/>
              <a:ext cx="3111150" cy="576000"/>
            </a:xfrm>
            <a:prstGeom prst="roundRect">
              <a:avLst>
                <a:gd fmla="val 9415" name="adj"/>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cs typeface="+mn-ea"/>
                  <a:sym typeface="+mn-lt"/>
                </a:rPr>
                <a:t>现有同行间竞争</a:t>
              </a:r>
            </a:p>
          </p:txBody>
        </p:sp>
        <p:sp>
          <p:nvSpPr>
            <p:cNvPr id="12" name="圆角矩形 10">
              <a:extLst>
                <a:ext uri="{FF2B5EF4-FFF2-40B4-BE49-F238E27FC236}">
                  <a16:creationId xmlns:a16="http://schemas.microsoft.com/office/drawing/2014/main" id="{74CFB576-ABDF-47C0-A457-BBB9061C59B9}"/>
                </a:ext>
              </a:extLst>
            </p:cNvPr>
            <p:cNvSpPr/>
            <p:nvPr/>
          </p:nvSpPr>
          <p:spPr>
            <a:xfrm>
              <a:off x="2714799" y="5493272"/>
              <a:ext cx="3111150" cy="576000"/>
            </a:xfrm>
            <a:prstGeom prst="roundRect">
              <a:avLst>
                <a:gd fmla="val 9415" name="adj"/>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cs typeface="+mn-ea"/>
                  <a:sym typeface="+mn-lt"/>
                </a:rPr>
                <a:t>替代品威胁</a:t>
              </a:r>
            </a:p>
          </p:txBody>
        </p:sp>
        <p:sp>
          <p:nvSpPr>
            <p:cNvPr id="13" name="圆角矩形 11">
              <a:extLst>
                <a:ext uri="{FF2B5EF4-FFF2-40B4-BE49-F238E27FC236}">
                  <a16:creationId xmlns:a16="http://schemas.microsoft.com/office/drawing/2014/main" id="{99C353C3-6531-43BD-893B-E79C7F015A7F}"/>
                </a:ext>
              </a:extLst>
            </p:cNvPr>
            <p:cNvSpPr/>
            <p:nvPr/>
          </p:nvSpPr>
          <p:spPr>
            <a:xfrm>
              <a:off x="554559" y="4245080"/>
              <a:ext cx="1728192" cy="1008112"/>
            </a:xfrm>
            <a:prstGeom prst="roundRect">
              <a:avLst>
                <a:gd fmla="val 4305" name="adj"/>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cs typeface="+mn-ea"/>
                  <a:sym typeface="+mn-lt"/>
                </a:rPr>
                <a:t>供应商谈判能力</a:t>
              </a:r>
            </a:p>
          </p:txBody>
        </p:sp>
        <p:sp>
          <p:nvSpPr>
            <p:cNvPr id="14" name="圆角矩形 12">
              <a:extLst>
                <a:ext uri="{FF2B5EF4-FFF2-40B4-BE49-F238E27FC236}">
                  <a16:creationId xmlns:a16="http://schemas.microsoft.com/office/drawing/2014/main" id="{9A53DEC0-A830-44FA-A64A-D61B8AA86B64}"/>
                </a:ext>
              </a:extLst>
            </p:cNvPr>
            <p:cNvSpPr/>
            <p:nvPr/>
          </p:nvSpPr>
          <p:spPr>
            <a:xfrm>
              <a:off x="6257997" y="4245080"/>
              <a:ext cx="1728192" cy="1008112"/>
            </a:xfrm>
            <a:prstGeom prst="roundRect">
              <a:avLst>
                <a:gd fmla="val 6860" name="adj"/>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cs typeface="+mn-ea"/>
                  <a:sym typeface="+mn-lt"/>
                </a:rPr>
                <a:t>客户砍价能力</a:t>
              </a:r>
            </a:p>
          </p:txBody>
        </p:sp>
        <p:cxnSp>
          <p:nvCxnSpPr>
            <p:cNvPr id="15" name="直接箭头连接符 14">
              <a:extLst>
                <a:ext uri="{FF2B5EF4-FFF2-40B4-BE49-F238E27FC236}">
                  <a16:creationId xmlns:a16="http://schemas.microsoft.com/office/drawing/2014/main" id="{48CDEF33-18EC-4B89-BEB0-E8ADFFE8187B}"/>
                </a:ext>
              </a:extLst>
            </p:cNvPr>
            <p:cNvCxnSpPr>
              <a:stCxn id="8" idx="2"/>
              <a:endCxn id="9" idx="0"/>
            </p:cNvCxnSpPr>
            <p:nvPr/>
          </p:nvCxnSpPr>
          <p:spPr>
            <a:xfrm flipH="1">
              <a:off x="4270374" y="4005000"/>
              <a:ext cx="0" cy="456136"/>
            </a:xfrm>
            <a:prstGeom prst="straightConnector1">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AE0BAD41-DC4F-4510-A1CC-553B377476B7}"/>
                </a:ext>
              </a:extLst>
            </p:cNvPr>
            <p:cNvCxnSpPr>
              <a:stCxn id="13" idx="3"/>
              <a:endCxn id="9" idx="1"/>
            </p:cNvCxnSpPr>
            <p:nvPr/>
          </p:nvCxnSpPr>
          <p:spPr>
            <a:xfrm>
              <a:off x="2282751" y="4749136"/>
              <a:ext cx="432048" cy="0"/>
            </a:xfrm>
            <a:prstGeom prst="straightConnector1">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7AE53096-E730-4647-A8F7-3BB324BC2F90}"/>
                </a:ext>
              </a:extLst>
            </p:cNvPr>
            <p:cNvCxnSpPr>
              <a:stCxn id="12" idx="0"/>
              <a:endCxn id="9" idx="2"/>
            </p:cNvCxnSpPr>
            <p:nvPr/>
          </p:nvCxnSpPr>
          <p:spPr>
            <a:xfrm flipH="1" flipV="1">
              <a:off x="4270374" y="5037136"/>
              <a:ext cx="0" cy="456136"/>
            </a:xfrm>
            <a:prstGeom prst="straightConnector1">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B671206F-FA9C-4A7A-AABE-3706EDEA3A15}"/>
                </a:ext>
              </a:extLst>
            </p:cNvPr>
            <p:cNvCxnSpPr>
              <a:stCxn id="14" idx="1"/>
              <a:endCxn id="9" idx="3"/>
            </p:cNvCxnSpPr>
            <p:nvPr/>
          </p:nvCxnSpPr>
          <p:spPr>
            <a:xfrm flipH="1">
              <a:off x="5825949" y="4749136"/>
              <a:ext cx="432048" cy="0"/>
            </a:xfrm>
            <a:prstGeom prst="straightConnector1">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9" name="TextBox 6">
            <a:extLst>
              <a:ext uri="{FF2B5EF4-FFF2-40B4-BE49-F238E27FC236}">
                <a16:creationId xmlns:a16="http://schemas.microsoft.com/office/drawing/2014/main" id="{009FB651-7847-45CF-99EA-4F2A872B1BAB}"/>
              </a:ext>
            </a:extLst>
          </p:cNvPr>
          <p:cNvSpPr txBox="1"/>
          <p:nvPr/>
        </p:nvSpPr>
        <p:spPr>
          <a:xfrm>
            <a:off x="9002620" y="3476017"/>
            <a:ext cx="2335695" cy="2468880"/>
          </a:xfrm>
          <a:prstGeom prst="rect">
            <a:avLst/>
          </a:prstGeom>
          <a:noFill/>
        </p:spPr>
        <p:txBody>
          <a:bodyPr rtlCol="0" wrap="square">
            <a:spAutoFit/>
          </a:bodyPr>
          <a:lstStyle/>
          <a:p>
            <a:pPr>
              <a:lnSpc>
                <a:spcPct val="130000"/>
              </a:lnSpc>
            </a:pPr>
            <a:r>
              <a:rPr altLang="en-US" lang="zh-CN" sz="2000">
                <a:solidFill>
                  <a:srgbClr val="5F5E5C"/>
                </a:solidFill>
                <a:cs typeface="+mn-ea"/>
                <a:sym typeface="+mn-lt"/>
              </a:rPr>
              <a:t>五种力量模型将大量不同的因素汇集在一个简便的模型中，以此分析一个行业的基本竞争态势。</a:t>
            </a:r>
          </a:p>
        </p:txBody>
      </p:sp>
    </p:spTree>
    <p:extLst>
      <p:ext uri="{BB962C8B-B14F-4D97-AF65-F5344CB8AC3E}">
        <p14:creationId val="144018516"/>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1">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additive="base">
                                        <p:cTn dur="500" fill="hold" id="16"/>
                                        <p:tgtEl>
                                          <p:spTgt spid="6"/>
                                        </p:tgtEl>
                                        <p:attrNameLst>
                                          <p:attrName>ppt_x</p:attrName>
                                        </p:attrNameLst>
                                      </p:cBhvr>
                                      <p:tavLst>
                                        <p:tav tm="0">
                                          <p:val>
                                            <p:strVal val="#ppt_x"/>
                                          </p:val>
                                        </p:tav>
                                        <p:tav tm="100000">
                                          <p:val>
                                            <p:strVal val="#ppt_x"/>
                                          </p:val>
                                        </p:tav>
                                      </p:tavLst>
                                    </p:anim>
                                    <p:anim calcmode="lin" valueType="num">
                                      <p:cBhvr additive="base">
                                        <p:cTn dur="500" fill="hold" id="17"/>
                                        <p:tgtEl>
                                          <p:spTgt spid="6"/>
                                        </p:tgtEl>
                                        <p:attrNameLst>
                                          <p:attrName>ppt_y</p:attrName>
                                        </p:attrNameLst>
                                      </p:cBhvr>
                                      <p:tavLst>
                                        <p:tav tm="0">
                                          <p:val>
                                            <p:strVal val="0-#ppt_h/2"/>
                                          </p:val>
                                        </p:tav>
                                        <p:tav tm="100000">
                                          <p:val>
                                            <p:strVal val="#ppt_y"/>
                                          </p:val>
                                        </p:tav>
                                      </p:tavLst>
                                    </p:anim>
                                  </p:childTnLst>
                                </p:cTn>
                              </p:par>
                            </p:childTnLst>
                          </p:cTn>
                        </p:par>
                        <p:par>
                          <p:cTn fill="hold" id="18" nodeType="afterGroup">
                            <p:stCondLst>
                              <p:cond delay="1500"/>
                            </p:stCondLst>
                            <p:childTnLst>
                              <p:par>
                                <p:cTn decel="100000" fill="hold" id="19" nodeType="afterEffect" presetClass="entr" presetID="2" presetSubtype="4">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ppt_x"/>
                                          </p:val>
                                        </p:tav>
                                        <p:tav tm="100000">
                                          <p:val>
                                            <p:strVal val="#ppt_x"/>
                                          </p:val>
                                        </p:tav>
                                      </p:tavLst>
                                    </p:anim>
                                    <p:anim calcmode="lin" valueType="num">
                                      <p:cBhvr additive="base">
                                        <p:cTn dur="500" fill="hold" id="22"/>
                                        <p:tgtEl>
                                          <p:spTgt spid="7"/>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2000"/>
                            </p:stCondLst>
                            <p:childTnLst>
                              <p:par>
                                <p:cTn decel="100000" fill="hold" grpId="0" id="24" nodeType="afterEffect" presetClass="entr" presetID="2" presetSubtype="2">
                                  <p:stCondLst>
                                    <p:cond delay="0"/>
                                  </p:stCondLst>
                                  <p:childTnLst>
                                    <p:set>
                                      <p:cBhvr>
                                        <p:cTn dur="1" fill="hold" id="25">
                                          <p:stCondLst>
                                            <p:cond delay="0"/>
                                          </p:stCondLst>
                                        </p:cTn>
                                        <p:tgtEl>
                                          <p:spTgt spid="19"/>
                                        </p:tgtEl>
                                        <p:attrNameLst>
                                          <p:attrName>style.visibility</p:attrName>
                                        </p:attrNameLst>
                                      </p:cBhvr>
                                      <p:to>
                                        <p:strVal val="visible"/>
                                      </p:to>
                                    </p:set>
                                    <p:anim calcmode="lin" valueType="num">
                                      <p:cBhvr additive="base">
                                        <p:cTn dur="500" fill="hold" id="26"/>
                                        <p:tgtEl>
                                          <p:spTgt spid="19"/>
                                        </p:tgtEl>
                                        <p:attrNameLst>
                                          <p:attrName>ppt_x</p:attrName>
                                        </p:attrNameLst>
                                      </p:cBhvr>
                                      <p:tavLst>
                                        <p:tav tm="0">
                                          <p:val>
                                            <p:strVal val="1+#ppt_w/2"/>
                                          </p:val>
                                        </p:tav>
                                        <p:tav tm="100000">
                                          <p:val>
                                            <p:strVal val="#ppt_x"/>
                                          </p:val>
                                        </p:tav>
                                      </p:tavLst>
                                    </p:anim>
                                    <p:anim calcmode="lin" valueType="num">
                                      <p:cBhvr additive="base">
                                        <p:cTn dur="500" fill="hold" id="27"/>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6"/>
      <p:bldP grpId="0" spid="1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内部环境分析（企业资源、能力及核心竞争力分析）</a:t>
            </a:r>
          </a:p>
        </p:txBody>
      </p:sp>
      <p:sp>
        <p:nvSpPr>
          <p:cNvPr id="6" name="矩形 5">
            <a:extLst>
              <a:ext uri="{FF2B5EF4-FFF2-40B4-BE49-F238E27FC236}">
                <a16:creationId xmlns:a16="http://schemas.microsoft.com/office/drawing/2014/main" id="{82AA6A03-F489-4987-96D9-16454D6E04D9}"/>
              </a:ext>
            </a:extLst>
          </p:cNvPr>
          <p:cNvSpPr/>
          <p:nvPr/>
        </p:nvSpPr>
        <p:spPr>
          <a:xfrm>
            <a:off x="6630699" y="1866372"/>
            <a:ext cx="4788544" cy="566928"/>
          </a:xfrm>
          <a:prstGeom prst="rect">
            <a:avLst/>
          </a:prstGeom>
        </p:spPr>
        <p:txBody>
          <a:bodyPr wrap="square">
            <a:spAutoFit/>
          </a:bodyPr>
          <a:lstStyle/>
          <a:p>
            <a:pPr>
              <a:lnSpc>
                <a:spcPct val="130000"/>
              </a:lnSpc>
            </a:pPr>
            <a:r>
              <a:rPr altLang="en-US" b="1" lang="zh-CN" sz="2400">
                <a:solidFill>
                  <a:srgbClr val="5F5E5C"/>
                </a:solidFill>
                <a:cs typeface="+mn-ea"/>
                <a:sym typeface="+mn-lt"/>
              </a:rPr>
              <a:t>分析内容及目的：</a:t>
            </a:r>
          </a:p>
        </p:txBody>
      </p:sp>
      <p:sp>
        <p:nvSpPr>
          <p:cNvPr id="7" name="TextBox 6">
            <a:extLst>
              <a:ext uri="{FF2B5EF4-FFF2-40B4-BE49-F238E27FC236}">
                <a16:creationId xmlns:a16="http://schemas.microsoft.com/office/drawing/2014/main" id="{92EDF088-69EB-4CD4-A5B1-DE58A8C17653}"/>
              </a:ext>
            </a:extLst>
          </p:cNvPr>
          <p:cNvSpPr txBox="1"/>
          <p:nvPr/>
        </p:nvSpPr>
        <p:spPr>
          <a:xfrm>
            <a:off x="6430070" y="2346580"/>
            <a:ext cx="5245097" cy="1874520"/>
          </a:xfrm>
          <a:prstGeom prst="rect">
            <a:avLst/>
          </a:prstGeom>
          <a:noFill/>
        </p:spPr>
        <p:txBody>
          <a:bodyPr rtlCol="0" wrap="square">
            <a:spAutoFit/>
          </a:bodyPr>
          <a:lstStyle/>
          <a:p>
            <a:pPr>
              <a:lnSpc>
                <a:spcPct val="130000"/>
              </a:lnSpc>
              <a:spcAft>
                <a:spcPts val="600"/>
              </a:spcAft>
            </a:pPr>
            <a:r>
              <a:rPr altLang="en-US" lang="zh-CN">
                <a:solidFill>
                  <a:srgbClr val="5F5E5C"/>
                </a:solidFill>
                <a:cs typeface="+mn-ea"/>
                <a:sym typeface="+mn-lt"/>
              </a:rPr>
              <a:t>从与竞争对手的比较中，分析企业的竞争优势，从竞争优势的价值性、独特性，延展性及其难以模仿和取代性来判断其核心竞争力，从核心竞争力与行业特点的匹配判断企业是否需要建立新的核心竞争力或者进入相关行业。</a:t>
            </a:r>
          </a:p>
        </p:txBody>
      </p:sp>
      <p:sp>
        <p:nvSpPr>
          <p:cNvPr id="8" name="矩形 7">
            <a:extLst>
              <a:ext uri="{FF2B5EF4-FFF2-40B4-BE49-F238E27FC236}">
                <a16:creationId xmlns:a16="http://schemas.microsoft.com/office/drawing/2014/main" id="{219E361E-92EC-41DC-BE40-A0C4606CC384}"/>
              </a:ext>
            </a:extLst>
          </p:cNvPr>
          <p:cNvSpPr/>
          <p:nvPr/>
        </p:nvSpPr>
        <p:spPr>
          <a:xfrm>
            <a:off x="6522701" y="2029078"/>
            <a:ext cx="108000" cy="346777"/>
          </a:xfrm>
          <a:prstGeom prst="rect">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D24726"/>
              </a:solidFill>
              <a:cs typeface="+mn-ea"/>
              <a:sym typeface="+mn-lt"/>
            </a:endParaRPr>
          </a:p>
        </p:txBody>
      </p:sp>
      <p:sp>
        <p:nvSpPr>
          <p:cNvPr id="9" name="矩形 8">
            <a:extLst>
              <a:ext uri="{FF2B5EF4-FFF2-40B4-BE49-F238E27FC236}">
                <a16:creationId xmlns:a16="http://schemas.microsoft.com/office/drawing/2014/main" id="{69D3D79E-8A07-427E-AE96-9814F5AC0B69}"/>
              </a:ext>
            </a:extLst>
          </p:cNvPr>
          <p:cNvSpPr/>
          <p:nvPr/>
        </p:nvSpPr>
        <p:spPr>
          <a:xfrm>
            <a:off x="6630701" y="4489129"/>
            <a:ext cx="4788544" cy="566928"/>
          </a:xfrm>
          <a:prstGeom prst="rect">
            <a:avLst/>
          </a:prstGeom>
        </p:spPr>
        <p:txBody>
          <a:bodyPr wrap="square">
            <a:spAutoFit/>
          </a:bodyPr>
          <a:lstStyle/>
          <a:p>
            <a:pPr>
              <a:lnSpc>
                <a:spcPct val="130000"/>
              </a:lnSpc>
            </a:pPr>
            <a:r>
              <a:rPr altLang="en-US" b="1" lang="zh-CN" sz="2400">
                <a:solidFill>
                  <a:srgbClr val="5F5E5C"/>
                </a:solidFill>
                <a:cs typeface="+mn-ea"/>
                <a:sym typeface="+mn-lt"/>
              </a:rPr>
              <a:t>分析方法：</a:t>
            </a:r>
          </a:p>
        </p:txBody>
      </p:sp>
      <p:sp>
        <p:nvSpPr>
          <p:cNvPr id="12" name="矩形 11">
            <a:extLst>
              <a:ext uri="{FF2B5EF4-FFF2-40B4-BE49-F238E27FC236}">
                <a16:creationId xmlns:a16="http://schemas.microsoft.com/office/drawing/2014/main" id="{70D8B58D-73AF-4FEF-95FF-6B8BB3B1F8E6}"/>
              </a:ext>
            </a:extLst>
          </p:cNvPr>
          <p:cNvSpPr/>
          <p:nvPr/>
        </p:nvSpPr>
        <p:spPr>
          <a:xfrm>
            <a:off x="6522701" y="4634724"/>
            <a:ext cx="108000" cy="346777"/>
          </a:xfrm>
          <a:prstGeom prst="rect">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D24726"/>
              </a:solidFill>
              <a:cs typeface="+mn-ea"/>
              <a:sym typeface="+mn-lt"/>
            </a:endParaRPr>
          </a:p>
        </p:txBody>
      </p:sp>
      <p:sp>
        <p:nvSpPr>
          <p:cNvPr id="13" name="TextBox 6">
            <a:extLst>
              <a:ext uri="{FF2B5EF4-FFF2-40B4-BE49-F238E27FC236}">
                <a16:creationId xmlns:a16="http://schemas.microsoft.com/office/drawing/2014/main" id="{B520EF4D-3902-43A9-A617-B4FA3C1AC71F}"/>
              </a:ext>
            </a:extLst>
          </p:cNvPr>
          <p:cNvSpPr txBox="1"/>
          <p:nvPr/>
        </p:nvSpPr>
        <p:spPr>
          <a:xfrm>
            <a:off x="6430398" y="5178342"/>
            <a:ext cx="5244767" cy="804672"/>
          </a:xfrm>
          <a:prstGeom prst="rect">
            <a:avLst/>
          </a:prstGeom>
          <a:noFill/>
        </p:spPr>
        <p:txBody>
          <a:bodyPr rtlCol="0" wrap="square">
            <a:spAutoFit/>
          </a:bodyPr>
          <a:lstStyle/>
          <a:p>
            <a:pPr>
              <a:lnSpc>
                <a:spcPct val="130000"/>
              </a:lnSpc>
              <a:spcAft>
                <a:spcPts val="600"/>
              </a:spcAft>
            </a:pPr>
            <a:r>
              <a:rPr altLang="en-US" lang="zh-CN">
                <a:solidFill>
                  <a:srgbClr val="5F5E5C"/>
                </a:solidFill>
                <a:cs typeface="+mn-ea"/>
                <a:sym typeface="+mn-lt"/>
              </a:rPr>
              <a:t>主要是根据对企业价值链进行分析，确定哪些资源和能力才能增加价值。</a:t>
            </a:r>
          </a:p>
        </p:txBody>
      </p:sp>
      <p:grpSp>
        <p:nvGrpSpPr>
          <p:cNvPr id="14" name="组合 13">
            <a:extLst>
              <a:ext uri="{FF2B5EF4-FFF2-40B4-BE49-F238E27FC236}">
                <a16:creationId xmlns:a16="http://schemas.microsoft.com/office/drawing/2014/main" id="{BC9AD85C-FB72-4A61-86EC-E59CF09C88AE}"/>
              </a:ext>
            </a:extLst>
          </p:cNvPr>
          <p:cNvGrpSpPr/>
          <p:nvPr/>
        </p:nvGrpSpPr>
        <p:grpSpPr>
          <a:xfrm>
            <a:off x="755905" y="1981860"/>
            <a:ext cx="4888980" cy="3913824"/>
            <a:chOff x="444004" y="1657435"/>
            <a:chExt cx="5957021" cy="4768834"/>
          </a:xfrm>
          <a:blipFill dpi="0" rotWithShape="1">
            <a:blip r:embed="rId3">
              <a:extLst>
                <a:ext uri="{28A0092B-C50C-407E-A947-70E740481C1C}">
                  <a14:useLocalDpi val="0"/>
                </a:ext>
              </a:extLst>
            </a:blip>
            <a:stretch>
              <a:fillRect/>
            </a:stretch>
          </a:blipFill>
        </p:grpSpPr>
        <p:sp>
          <p:nvSpPr>
            <p:cNvPr id="15" name="六边形 14">
              <a:extLst>
                <a:ext uri="{FF2B5EF4-FFF2-40B4-BE49-F238E27FC236}">
                  <a16:creationId xmlns:a16="http://schemas.microsoft.com/office/drawing/2014/main" id="{3C116731-70A6-445C-8B87-2C51E2527EC6}"/>
                </a:ext>
              </a:extLst>
            </p:cNvPr>
            <p:cNvSpPr/>
            <p:nvPr/>
          </p:nvSpPr>
          <p:spPr>
            <a:xfrm>
              <a:off x="1709530" y="1657435"/>
              <a:ext cx="2703444" cy="233055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六边形 15">
              <a:extLst>
                <a:ext uri="{FF2B5EF4-FFF2-40B4-BE49-F238E27FC236}">
                  <a16:creationId xmlns:a16="http://schemas.microsoft.com/office/drawing/2014/main" id="{7252C7A5-A290-40EC-8129-E4DC5C2FDEC0}"/>
                </a:ext>
              </a:extLst>
            </p:cNvPr>
            <p:cNvSpPr/>
            <p:nvPr/>
          </p:nvSpPr>
          <p:spPr>
            <a:xfrm>
              <a:off x="3697581" y="3327209"/>
              <a:ext cx="2703444" cy="233055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六边形 16">
              <a:extLst>
                <a:ext uri="{FF2B5EF4-FFF2-40B4-BE49-F238E27FC236}">
                  <a16:creationId xmlns:a16="http://schemas.microsoft.com/office/drawing/2014/main" id="{BDCDCA13-E708-4BFF-8D51-C0F8D2581509}"/>
                </a:ext>
              </a:extLst>
            </p:cNvPr>
            <p:cNvSpPr/>
            <p:nvPr/>
          </p:nvSpPr>
          <p:spPr>
            <a:xfrm>
              <a:off x="1192920" y="4095713"/>
              <a:ext cx="2703444" cy="233055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六边形 17">
              <a:extLst>
                <a:ext uri="{FF2B5EF4-FFF2-40B4-BE49-F238E27FC236}">
                  <a16:creationId xmlns:a16="http://schemas.microsoft.com/office/drawing/2014/main" id="{835F7839-864B-42D5-AC1D-8BFC0AC024C2}"/>
                </a:ext>
              </a:extLst>
            </p:cNvPr>
            <p:cNvSpPr/>
            <p:nvPr/>
          </p:nvSpPr>
          <p:spPr>
            <a:xfrm>
              <a:off x="4412974" y="2101830"/>
              <a:ext cx="1059949" cy="913749"/>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六边形 18">
              <a:extLst>
                <a:ext uri="{FF2B5EF4-FFF2-40B4-BE49-F238E27FC236}">
                  <a16:creationId xmlns:a16="http://schemas.microsoft.com/office/drawing/2014/main" id="{8F09E8E1-CFC3-41C3-BA24-0A9B4A8A19D8}"/>
                </a:ext>
              </a:extLst>
            </p:cNvPr>
            <p:cNvSpPr/>
            <p:nvPr/>
          </p:nvSpPr>
          <p:spPr>
            <a:xfrm>
              <a:off x="5472923" y="2558704"/>
              <a:ext cx="715842" cy="617105"/>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六边形 19">
              <a:extLst>
                <a:ext uri="{FF2B5EF4-FFF2-40B4-BE49-F238E27FC236}">
                  <a16:creationId xmlns:a16="http://schemas.microsoft.com/office/drawing/2014/main" id="{6B86B799-24E4-4C35-A3BD-1F4944140B59}"/>
                </a:ext>
              </a:extLst>
            </p:cNvPr>
            <p:cNvSpPr/>
            <p:nvPr/>
          </p:nvSpPr>
          <p:spPr>
            <a:xfrm>
              <a:off x="1351609" y="3391474"/>
              <a:ext cx="715842" cy="617105"/>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六边形 20">
              <a:extLst>
                <a:ext uri="{FF2B5EF4-FFF2-40B4-BE49-F238E27FC236}">
                  <a16:creationId xmlns:a16="http://schemas.microsoft.com/office/drawing/2014/main" id="{32BE3A6C-ECD4-4417-A54B-A5F88D87E952}"/>
                </a:ext>
              </a:extLst>
            </p:cNvPr>
            <p:cNvSpPr/>
            <p:nvPr/>
          </p:nvSpPr>
          <p:spPr>
            <a:xfrm>
              <a:off x="444004" y="3851117"/>
              <a:ext cx="1059949" cy="913749"/>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六边形 21">
              <a:extLst>
                <a:ext uri="{FF2B5EF4-FFF2-40B4-BE49-F238E27FC236}">
                  <a16:creationId xmlns:a16="http://schemas.microsoft.com/office/drawing/2014/main" id="{DB2D241E-A292-43BB-B777-A7BC07C7C349}"/>
                </a:ext>
              </a:extLst>
            </p:cNvPr>
            <p:cNvSpPr/>
            <p:nvPr/>
          </p:nvSpPr>
          <p:spPr>
            <a:xfrm>
              <a:off x="3710833" y="5573717"/>
              <a:ext cx="543227" cy="468299"/>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3834241428"/>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2">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additive="base">
                                        <p:cTn dur="500" fill="hold" id="16"/>
                                        <p:tgtEl>
                                          <p:spTgt spid="6"/>
                                        </p:tgtEl>
                                        <p:attrNameLst>
                                          <p:attrName>ppt_x</p:attrName>
                                        </p:attrNameLst>
                                      </p:cBhvr>
                                      <p:tavLst>
                                        <p:tav tm="0">
                                          <p:val>
                                            <p:strVal val="1+#ppt_w/2"/>
                                          </p:val>
                                        </p:tav>
                                        <p:tav tm="100000">
                                          <p:val>
                                            <p:strVal val="#ppt_x"/>
                                          </p:val>
                                        </p:tav>
                                      </p:tavLst>
                                    </p:anim>
                                    <p:anim calcmode="lin" valueType="num">
                                      <p:cBhvr additive="base">
                                        <p:cTn dur="500" fill="hold" id="17"/>
                                        <p:tgtEl>
                                          <p:spTgt spid="6"/>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100000" fill="hold" grpId="0" id="19" nodeType="afterEffect" presetClass="entr" presetID="2" presetSubtype="4">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ppt_x"/>
                                          </p:val>
                                        </p:tav>
                                        <p:tav tm="100000">
                                          <p:val>
                                            <p:strVal val="#ppt_x"/>
                                          </p:val>
                                        </p:tav>
                                      </p:tavLst>
                                    </p:anim>
                                    <p:anim calcmode="lin" valueType="num">
                                      <p:cBhvr additive="base">
                                        <p:cTn dur="500" fill="hold" id="22"/>
                                        <p:tgtEl>
                                          <p:spTgt spid="7"/>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2000"/>
                            </p:stCondLst>
                            <p:childTnLst>
                              <p:par>
                                <p:cTn decel="100000" fill="hold" grpId="0" id="24" nodeType="afterEffect" presetClass="entr" presetID="2" presetSubtype="2">
                                  <p:stCondLst>
                                    <p:cond delay="0"/>
                                  </p:stCondLst>
                                  <p:childTnLst>
                                    <p:set>
                                      <p:cBhvr>
                                        <p:cTn dur="1" fill="hold" id="25">
                                          <p:stCondLst>
                                            <p:cond delay="0"/>
                                          </p:stCondLst>
                                        </p:cTn>
                                        <p:tgtEl>
                                          <p:spTgt spid="9"/>
                                        </p:tgtEl>
                                        <p:attrNameLst>
                                          <p:attrName>style.visibility</p:attrName>
                                        </p:attrNameLst>
                                      </p:cBhvr>
                                      <p:to>
                                        <p:strVal val="visible"/>
                                      </p:to>
                                    </p:set>
                                    <p:anim calcmode="lin" valueType="num">
                                      <p:cBhvr additive="base">
                                        <p:cTn dur="500" fill="hold" id="26"/>
                                        <p:tgtEl>
                                          <p:spTgt spid="9"/>
                                        </p:tgtEl>
                                        <p:attrNameLst>
                                          <p:attrName>ppt_x</p:attrName>
                                        </p:attrNameLst>
                                      </p:cBhvr>
                                      <p:tavLst>
                                        <p:tav tm="0">
                                          <p:val>
                                            <p:strVal val="1+#ppt_w/2"/>
                                          </p:val>
                                        </p:tav>
                                        <p:tav tm="100000">
                                          <p:val>
                                            <p:strVal val="#ppt_x"/>
                                          </p:val>
                                        </p:tav>
                                      </p:tavLst>
                                    </p:anim>
                                    <p:anim calcmode="lin" valueType="num">
                                      <p:cBhvr additive="base">
                                        <p:cTn dur="500" fill="hold" id="27"/>
                                        <p:tgtEl>
                                          <p:spTgt spid="9"/>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500"/>
                            </p:stCondLst>
                            <p:childTnLst>
                              <p:par>
                                <p:cTn decel="100000" fill="hold" grpId="0" id="29" nodeType="afterEffect" presetClass="entr" presetID="2" presetSubtype="4">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500" fill="hold" id="31"/>
                                        <p:tgtEl>
                                          <p:spTgt spid="13"/>
                                        </p:tgtEl>
                                        <p:attrNameLst>
                                          <p:attrName>ppt_x</p:attrName>
                                        </p:attrNameLst>
                                      </p:cBhvr>
                                      <p:tavLst>
                                        <p:tav tm="0">
                                          <p:val>
                                            <p:strVal val="#ppt_x"/>
                                          </p:val>
                                        </p:tav>
                                        <p:tav tm="100000">
                                          <p:val>
                                            <p:strVal val="#ppt_x"/>
                                          </p:val>
                                        </p:tav>
                                      </p:tavLst>
                                    </p:anim>
                                    <p:anim calcmode="lin" valueType="num">
                                      <p:cBhvr additive="base">
                                        <p:cTn dur="500" fill="hold" id="32"/>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6"/>
      <p:bldP grpId="0" spid="7"/>
      <p:bldP grpId="0" spid="9"/>
      <p:bldP grpId="0" spid="1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椭圆 24">
            <a:extLst>
              <a:ext uri="{FF2B5EF4-FFF2-40B4-BE49-F238E27FC236}">
                <a16:creationId xmlns:a16="http://schemas.microsoft.com/office/drawing/2014/main" id="{7B16743F-AB73-46F4-9B56-C6AAFDD2E426}"/>
              </a:ext>
            </a:extLst>
          </p:cNvPr>
          <p:cNvSpPr/>
          <p:nvPr/>
        </p:nvSpPr>
        <p:spPr>
          <a:xfrm>
            <a:off x="6096001" y="1570648"/>
            <a:ext cx="972679" cy="972678"/>
          </a:xfrm>
          <a:prstGeom prst="ellipse">
            <a:avLst/>
          </a:prstGeom>
          <a:gradFill>
            <a:gsLst>
              <a:gs pos="0">
                <a:srgbClr val="69D1CC"/>
              </a:gs>
              <a:gs pos="66000">
                <a:srgbClr val="18646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a:extLst>
              <a:ext uri="{FF2B5EF4-FFF2-40B4-BE49-F238E27FC236}">
                <a16:creationId xmlns:a16="http://schemas.microsoft.com/office/drawing/2014/main" id="{9732E54B-0E3F-4BD2-A48D-8DC80F4B831F}"/>
              </a:ext>
            </a:extLst>
          </p:cNvPr>
          <p:cNvSpPr/>
          <p:nvPr/>
        </p:nvSpPr>
        <p:spPr>
          <a:xfrm>
            <a:off x="6096001" y="3063358"/>
            <a:ext cx="972679" cy="972678"/>
          </a:xfrm>
          <a:prstGeom prst="ellipse">
            <a:avLst/>
          </a:prstGeom>
          <a:gradFill>
            <a:gsLst>
              <a:gs pos="0">
                <a:srgbClr val="69D1CC"/>
              </a:gs>
              <a:gs pos="66000">
                <a:srgbClr val="18646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椭圆 26">
            <a:extLst>
              <a:ext uri="{FF2B5EF4-FFF2-40B4-BE49-F238E27FC236}">
                <a16:creationId xmlns:a16="http://schemas.microsoft.com/office/drawing/2014/main" id="{5B8AA476-BE64-4D4A-8888-B94C0C45136B}"/>
              </a:ext>
            </a:extLst>
          </p:cNvPr>
          <p:cNvSpPr/>
          <p:nvPr/>
        </p:nvSpPr>
        <p:spPr>
          <a:xfrm>
            <a:off x="6096001" y="4553435"/>
            <a:ext cx="972679" cy="972678"/>
          </a:xfrm>
          <a:prstGeom prst="ellipse">
            <a:avLst/>
          </a:prstGeom>
          <a:gradFill>
            <a:gsLst>
              <a:gs pos="0">
                <a:srgbClr val="69D1CC"/>
              </a:gs>
              <a:gs pos="66000">
                <a:srgbClr val="18646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Freeform 112">
            <a:extLst>
              <a:ext uri="{FF2B5EF4-FFF2-40B4-BE49-F238E27FC236}">
                <a16:creationId xmlns:a16="http://schemas.microsoft.com/office/drawing/2014/main" id="{37148311-5257-4AC3-B885-81EC1C84B304}"/>
              </a:ext>
            </a:extLst>
          </p:cNvPr>
          <p:cNvSpPr>
            <a:spLocks noEditPoints="1"/>
          </p:cNvSpPr>
          <p:nvPr/>
        </p:nvSpPr>
        <p:spPr bwMode="auto">
          <a:xfrm>
            <a:off x="6401385" y="1876032"/>
            <a:ext cx="361911" cy="361910"/>
          </a:xfrm>
          <a:custGeom>
            <a:gdLst>
              <a:gd fmla="*/ 1016 w 1017" name="T0"/>
              <a:gd fmla="*/ 371 h 1017" name="T1"/>
              <a:gd fmla="*/ 1011 w 1017" name="T2"/>
              <a:gd fmla="*/ 363 h 1017" name="T3"/>
              <a:gd fmla="*/ 1004 w 1017" name="T4"/>
              <a:gd fmla="*/ 355 h 1017" name="T5"/>
              <a:gd fmla="*/ 996 w 1017" name="T6"/>
              <a:gd fmla="*/ 351 h 1017" name="T7"/>
              <a:gd fmla="*/ 986 w 1017" name="T8"/>
              <a:gd fmla="*/ 350 h 1017" name="T9"/>
              <a:gd fmla="*/ 539 w 1017" name="T10"/>
              <a:gd fmla="*/ 21 h 1017" name="T11"/>
              <a:gd fmla="*/ 537 w 1017" name="T12"/>
              <a:gd fmla="*/ 17 h 1017" name="T13"/>
              <a:gd fmla="*/ 531 w 1017" name="T14"/>
              <a:gd fmla="*/ 8 h 1017" name="T15"/>
              <a:gd fmla="*/ 523 w 1017" name="T16"/>
              <a:gd fmla="*/ 3 h 1017" name="T17"/>
              <a:gd fmla="*/ 514 w 1017" name="T18"/>
              <a:gd fmla="*/ 0 h 1017" name="T19"/>
              <a:gd fmla="*/ 509 w 1017" name="T20"/>
              <a:gd fmla="*/ 0 h 1017" name="T21"/>
              <a:gd fmla="*/ 499 w 1017" name="T22"/>
              <a:gd fmla="*/ 1 h 1017" name="T23"/>
              <a:gd fmla="*/ 490 w 1017" name="T24"/>
              <a:gd fmla="*/ 5 h 1017" name="T25"/>
              <a:gd fmla="*/ 483 w 1017" name="T26"/>
              <a:gd fmla="*/ 13 h 1017" name="T27"/>
              <a:gd fmla="*/ 479 w 1017" name="T28"/>
              <a:gd fmla="*/ 21 h 1017" name="T29"/>
              <a:gd fmla="*/ 31 w 1017" name="T30"/>
              <a:gd fmla="*/ 350 h 1017" name="T31"/>
              <a:gd fmla="*/ 27 w 1017" name="T32"/>
              <a:gd fmla="*/ 350 h 1017" name="T33"/>
              <a:gd fmla="*/ 17 w 1017" name="T34"/>
              <a:gd fmla="*/ 353 h 1017" name="T35"/>
              <a:gd fmla="*/ 10 w 1017" name="T36"/>
              <a:gd fmla="*/ 358 h 1017" name="T37"/>
              <a:gd fmla="*/ 3 w 1017" name="T38"/>
              <a:gd fmla="*/ 367 h 1017" name="T39"/>
              <a:gd fmla="*/ 1 w 1017" name="T40"/>
              <a:gd fmla="*/ 371 h 1017" name="T41"/>
              <a:gd fmla="*/ 0 w 1017" name="T42"/>
              <a:gd fmla="*/ 381 h 1017" name="T43"/>
              <a:gd fmla="*/ 1 w 1017" name="T44"/>
              <a:gd fmla="*/ 390 h 1017" name="T45"/>
              <a:gd fmla="*/ 5 w 1017" name="T46"/>
              <a:gd fmla="*/ 399 h 1017" name="T47"/>
              <a:gd fmla="*/ 12 w 1017" name="T48"/>
              <a:gd fmla="*/ 407 h 1017" name="T49"/>
              <a:gd fmla="*/ 160 w 1017" name="T50"/>
              <a:gd fmla="*/ 975 h 1017" name="T51"/>
              <a:gd fmla="*/ 159 w 1017" name="T52"/>
              <a:gd fmla="*/ 981 h 1017" name="T53"/>
              <a:gd fmla="*/ 159 w 1017" name="T54"/>
              <a:gd fmla="*/ 990 h 1017" name="T55"/>
              <a:gd fmla="*/ 162 w 1017" name="T56"/>
              <a:gd fmla="*/ 1000 h 1017" name="T57"/>
              <a:gd fmla="*/ 167 w 1017" name="T58"/>
              <a:gd fmla="*/ 1007 h 1017" name="T59"/>
              <a:gd fmla="*/ 172 w 1017" name="T60"/>
              <a:gd fmla="*/ 1012 h 1017" name="T61"/>
              <a:gd fmla="*/ 180 w 1017" name="T62"/>
              <a:gd fmla="*/ 1016 h 1017" name="T63"/>
              <a:gd fmla="*/ 190 w 1017" name="T64"/>
              <a:gd fmla="*/ 1017 h 1017" name="T65"/>
              <a:gd fmla="*/ 200 w 1017" name="T66"/>
              <a:gd fmla="*/ 1016 h 1017" name="T67"/>
              <a:gd fmla="*/ 209 w 1017" name="T68"/>
              <a:gd fmla="*/ 1012 h 1017" name="T69"/>
              <a:gd fmla="*/ 808 w 1017" name="T70"/>
              <a:gd fmla="*/ 1012 h 1017" name="T71"/>
              <a:gd fmla="*/ 812 w 1017" name="T72"/>
              <a:gd fmla="*/ 1014 h 1017" name="T73"/>
              <a:gd fmla="*/ 822 w 1017" name="T74"/>
              <a:gd fmla="*/ 1017 h 1017" name="T75"/>
              <a:gd fmla="*/ 826 w 1017" name="T76"/>
              <a:gd fmla="*/ 1017 h 1017" name="T77"/>
              <a:gd fmla="*/ 837 w 1017" name="T78"/>
              <a:gd fmla="*/ 1016 h 1017" name="T79"/>
              <a:gd fmla="*/ 846 w 1017" name="T80"/>
              <a:gd fmla="*/ 1012 h 1017" name="T81"/>
              <a:gd fmla="*/ 850 w 1017" name="T82"/>
              <a:gd fmla="*/ 1007 h 1017" name="T83"/>
              <a:gd fmla="*/ 855 w 1017" name="T84"/>
              <a:gd fmla="*/ 1000 h 1017" name="T85"/>
              <a:gd fmla="*/ 858 w 1017" name="T86"/>
              <a:gd fmla="*/ 990 h 1017" name="T87"/>
              <a:gd fmla="*/ 858 w 1017" name="T88"/>
              <a:gd fmla="*/ 981 h 1017" name="T89"/>
              <a:gd fmla="*/ 737 w 1017" name="T90"/>
              <a:gd fmla="*/ 616 h 1017" name="T91"/>
              <a:gd fmla="*/ 1005 w 1017" name="T92"/>
              <a:gd fmla="*/ 407 h 1017" name="T93"/>
              <a:gd fmla="*/ 1012 w 1017" name="T94"/>
              <a:gd fmla="*/ 399 h 1017" name="T95"/>
              <a:gd fmla="*/ 1016 w 1017" name="T96"/>
              <a:gd fmla="*/ 390 h 1017" name="T97"/>
              <a:gd fmla="*/ 1017 w 1017" name="T98"/>
              <a:gd fmla="*/ 381 h 1017" name="T99"/>
              <a:gd fmla="*/ 1016 w 1017" name="T100"/>
              <a:gd fmla="*/ 371 h 1017" name="T101"/>
              <a:gd fmla="*/ 124 w 1017" name="T102"/>
              <a:gd fmla="*/ 413 h 1017" name="T103"/>
              <a:gd fmla="*/ 302 w 1017" name="T104"/>
              <a:gd fmla="*/ 551 h 1017" name="T105"/>
              <a:gd fmla="*/ 766 w 1017" name="T106"/>
              <a:gd fmla="*/ 904 h 1017" name="T107"/>
              <a:gd fmla="*/ 527 w 1017" name="T108"/>
              <a:gd fmla="*/ 737 h 1017" name="T109"/>
              <a:gd fmla="*/ 518 w 1017" name="T110"/>
              <a:gd fmla="*/ 733 h 1017" name="T111"/>
              <a:gd fmla="*/ 509 w 1017" name="T112"/>
              <a:gd fmla="*/ 732 h 1017" name="T113"/>
              <a:gd fmla="*/ 504 w 1017" name="T114"/>
              <a:gd fmla="*/ 732 h 1017" name="T115"/>
              <a:gd fmla="*/ 495 w 1017" name="T116"/>
              <a:gd fmla="*/ 735 h 1017" name="T117"/>
              <a:gd fmla="*/ 251 w 1017" name="T118"/>
              <a:gd fmla="*/ 904 h 1017" name="T119"/>
              <a:gd fmla="*/ 766 w 1017" name="T120"/>
              <a:gd fmla="*/ 904 h 1017" name="T121"/>
              <a:gd fmla="*/ 670 w 1017" name="T122"/>
              <a:gd fmla="*/ 413 h 1017" name="T123"/>
              <a:gd fmla="*/ 716 w 1017" name="T124"/>
              <a:gd fmla="*/ 551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1017">
                <a:moveTo>
                  <a:pt x="1016" y="371"/>
                </a:moveTo>
                <a:lnTo>
                  <a:pt x="1016" y="371"/>
                </a:lnTo>
                <a:lnTo>
                  <a:pt x="1014" y="367"/>
                </a:lnTo>
                <a:lnTo>
                  <a:pt x="1011" y="363"/>
                </a:lnTo>
                <a:lnTo>
                  <a:pt x="1008" y="358"/>
                </a:lnTo>
                <a:lnTo>
                  <a:pt x="1004" y="355"/>
                </a:lnTo>
                <a:lnTo>
                  <a:pt x="1000" y="353"/>
                </a:lnTo>
                <a:lnTo>
                  <a:pt x="996" y="351"/>
                </a:lnTo>
                <a:lnTo>
                  <a:pt x="990" y="350"/>
                </a:lnTo>
                <a:lnTo>
                  <a:pt x="986" y="350"/>
                </a:lnTo>
                <a:lnTo>
                  <a:pt x="648" y="350"/>
                </a:lnTo>
                <a:lnTo>
                  <a:pt x="539" y="21"/>
                </a:lnTo>
                <a:lnTo>
                  <a:pt x="539" y="21"/>
                </a:lnTo>
                <a:lnTo>
                  <a:pt x="537" y="17"/>
                </a:lnTo>
                <a:lnTo>
                  <a:pt x="534" y="13"/>
                </a:lnTo>
                <a:lnTo>
                  <a:pt x="531" y="8"/>
                </a:lnTo>
                <a:lnTo>
                  <a:pt x="527" y="5"/>
                </a:lnTo>
                <a:lnTo>
                  <a:pt x="523" y="3"/>
                </a:lnTo>
                <a:lnTo>
                  <a:pt x="518" y="1"/>
                </a:lnTo>
                <a:lnTo>
                  <a:pt x="514" y="0"/>
                </a:lnTo>
                <a:lnTo>
                  <a:pt x="509" y="0"/>
                </a:lnTo>
                <a:lnTo>
                  <a:pt x="509" y="0"/>
                </a:lnTo>
                <a:lnTo>
                  <a:pt x="503" y="0"/>
                </a:lnTo>
                <a:lnTo>
                  <a:pt x="499" y="1"/>
                </a:lnTo>
                <a:lnTo>
                  <a:pt x="495" y="3"/>
                </a:lnTo>
                <a:lnTo>
                  <a:pt x="490" y="5"/>
                </a:lnTo>
                <a:lnTo>
                  <a:pt x="486" y="8"/>
                </a:lnTo>
                <a:lnTo>
                  <a:pt x="483" y="13"/>
                </a:lnTo>
                <a:lnTo>
                  <a:pt x="481" y="17"/>
                </a:lnTo>
                <a:lnTo>
                  <a:pt x="479" y="21"/>
                </a:lnTo>
                <a:lnTo>
                  <a:pt x="369" y="350"/>
                </a:lnTo>
                <a:lnTo>
                  <a:pt x="31" y="350"/>
                </a:lnTo>
                <a:lnTo>
                  <a:pt x="31" y="350"/>
                </a:lnTo>
                <a:lnTo>
                  <a:pt x="27" y="350"/>
                </a:lnTo>
                <a:lnTo>
                  <a:pt x="21" y="351"/>
                </a:lnTo>
                <a:lnTo>
                  <a:pt x="17" y="353"/>
                </a:lnTo>
                <a:lnTo>
                  <a:pt x="13" y="355"/>
                </a:lnTo>
                <a:lnTo>
                  <a:pt x="10" y="358"/>
                </a:lnTo>
                <a:lnTo>
                  <a:pt x="6" y="363"/>
                </a:lnTo>
                <a:lnTo>
                  <a:pt x="3" y="367"/>
                </a:lnTo>
                <a:lnTo>
                  <a:pt x="1" y="371"/>
                </a:lnTo>
                <a:lnTo>
                  <a:pt x="1" y="371"/>
                </a:lnTo>
                <a:lnTo>
                  <a:pt x="0" y="375"/>
                </a:lnTo>
                <a:lnTo>
                  <a:pt x="0" y="381"/>
                </a:lnTo>
                <a:lnTo>
                  <a:pt x="0" y="386"/>
                </a:lnTo>
                <a:lnTo>
                  <a:pt x="1" y="390"/>
                </a:lnTo>
                <a:lnTo>
                  <a:pt x="3" y="395"/>
                </a:lnTo>
                <a:lnTo>
                  <a:pt x="5" y="399"/>
                </a:lnTo>
                <a:lnTo>
                  <a:pt x="9" y="403"/>
                </a:lnTo>
                <a:lnTo>
                  <a:pt x="12" y="407"/>
                </a:lnTo>
                <a:lnTo>
                  <a:pt x="280" y="616"/>
                </a:lnTo>
                <a:lnTo>
                  <a:pt x="160" y="975"/>
                </a:lnTo>
                <a:lnTo>
                  <a:pt x="160" y="975"/>
                </a:lnTo>
                <a:lnTo>
                  <a:pt x="159" y="981"/>
                </a:lnTo>
                <a:lnTo>
                  <a:pt x="159" y="986"/>
                </a:lnTo>
                <a:lnTo>
                  <a:pt x="159" y="990"/>
                </a:lnTo>
                <a:lnTo>
                  <a:pt x="160" y="996"/>
                </a:lnTo>
                <a:lnTo>
                  <a:pt x="162" y="1000"/>
                </a:lnTo>
                <a:lnTo>
                  <a:pt x="164" y="1004"/>
                </a:lnTo>
                <a:lnTo>
                  <a:pt x="167" y="1007"/>
                </a:lnTo>
                <a:lnTo>
                  <a:pt x="172" y="1012"/>
                </a:lnTo>
                <a:lnTo>
                  <a:pt x="172" y="1012"/>
                </a:lnTo>
                <a:lnTo>
                  <a:pt x="176" y="1014"/>
                </a:lnTo>
                <a:lnTo>
                  <a:pt x="180" y="1016"/>
                </a:lnTo>
                <a:lnTo>
                  <a:pt x="186" y="1017"/>
                </a:lnTo>
                <a:lnTo>
                  <a:pt x="190" y="1017"/>
                </a:lnTo>
                <a:lnTo>
                  <a:pt x="195" y="1017"/>
                </a:lnTo>
                <a:lnTo>
                  <a:pt x="200" y="1016"/>
                </a:lnTo>
                <a:lnTo>
                  <a:pt x="204" y="1014"/>
                </a:lnTo>
                <a:lnTo>
                  <a:pt x="209" y="1012"/>
                </a:lnTo>
                <a:lnTo>
                  <a:pt x="509" y="801"/>
                </a:lnTo>
                <a:lnTo>
                  <a:pt x="808" y="1012"/>
                </a:lnTo>
                <a:lnTo>
                  <a:pt x="808" y="1012"/>
                </a:lnTo>
                <a:lnTo>
                  <a:pt x="812" y="1014"/>
                </a:lnTo>
                <a:lnTo>
                  <a:pt x="818" y="1016"/>
                </a:lnTo>
                <a:lnTo>
                  <a:pt x="822" y="1017"/>
                </a:lnTo>
                <a:lnTo>
                  <a:pt x="826" y="1017"/>
                </a:lnTo>
                <a:lnTo>
                  <a:pt x="826" y="1017"/>
                </a:lnTo>
                <a:lnTo>
                  <a:pt x="832" y="1017"/>
                </a:lnTo>
                <a:lnTo>
                  <a:pt x="837" y="1016"/>
                </a:lnTo>
                <a:lnTo>
                  <a:pt x="841" y="1014"/>
                </a:lnTo>
                <a:lnTo>
                  <a:pt x="846" y="1012"/>
                </a:lnTo>
                <a:lnTo>
                  <a:pt x="846" y="1012"/>
                </a:lnTo>
                <a:lnTo>
                  <a:pt x="850" y="1007"/>
                </a:lnTo>
                <a:lnTo>
                  <a:pt x="853" y="1004"/>
                </a:lnTo>
                <a:lnTo>
                  <a:pt x="855" y="1000"/>
                </a:lnTo>
                <a:lnTo>
                  <a:pt x="857" y="996"/>
                </a:lnTo>
                <a:lnTo>
                  <a:pt x="858" y="990"/>
                </a:lnTo>
                <a:lnTo>
                  <a:pt x="858" y="986"/>
                </a:lnTo>
                <a:lnTo>
                  <a:pt x="858" y="981"/>
                </a:lnTo>
                <a:lnTo>
                  <a:pt x="857" y="975"/>
                </a:lnTo>
                <a:lnTo>
                  <a:pt x="737" y="616"/>
                </a:lnTo>
                <a:lnTo>
                  <a:pt x="1005" y="407"/>
                </a:lnTo>
                <a:lnTo>
                  <a:pt x="1005" y="407"/>
                </a:lnTo>
                <a:lnTo>
                  <a:pt x="1009" y="403"/>
                </a:lnTo>
                <a:lnTo>
                  <a:pt x="1012" y="399"/>
                </a:lnTo>
                <a:lnTo>
                  <a:pt x="1014" y="395"/>
                </a:lnTo>
                <a:lnTo>
                  <a:pt x="1016" y="390"/>
                </a:lnTo>
                <a:lnTo>
                  <a:pt x="1017" y="386"/>
                </a:lnTo>
                <a:lnTo>
                  <a:pt x="1017" y="381"/>
                </a:lnTo>
                <a:lnTo>
                  <a:pt x="1017" y="375"/>
                </a:lnTo>
                <a:lnTo>
                  <a:pt x="1016" y="371"/>
                </a:lnTo>
                <a:lnTo>
                  <a:pt x="1016" y="371"/>
                </a:lnTo>
                <a:close/>
                <a:moveTo>
                  <a:pt x="124" y="413"/>
                </a:moveTo>
                <a:lnTo>
                  <a:pt x="348" y="413"/>
                </a:lnTo>
                <a:lnTo>
                  <a:pt x="302" y="551"/>
                </a:lnTo>
                <a:lnTo>
                  <a:pt x="124" y="413"/>
                </a:lnTo>
                <a:close/>
                <a:moveTo>
                  <a:pt x="766" y="904"/>
                </a:moveTo>
                <a:lnTo>
                  <a:pt x="527" y="737"/>
                </a:lnTo>
                <a:lnTo>
                  <a:pt x="527" y="737"/>
                </a:lnTo>
                <a:lnTo>
                  <a:pt x="523" y="735"/>
                </a:lnTo>
                <a:lnTo>
                  <a:pt x="518" y="733"/>
                </a:lnTo>
                <a:lnTo>
                  <a:pt x="513" y="732"/>
                </a:lnTo>
                <a:lnTo>
                  <a:pt x="509" y="732"/>
                </a:lnTo>
                <a:lnTo>
                  <a:pt x="509" y="732"/>
                </a:lnTo>
                <a:lnTo>
                  <a:pt x="504" y="732"/>
                </a:lnTo>
                <a:lnTo>
                  <a:pt x="499" y="733"/>
                </a:lnTo>
                <a:lnTo>
                  <a:pt x="495" y="735"/>
                </a:lnTo>
                <a:lnTo>
                  <a:pt x="490" y="737"/>
                </a:lnTo>
                <a:lnTo>
                  <a:pt x="251" y="904"/>
                </a:lnTo>
                <a:lnTo>
                  <a:pt x="509" y="132"/>
                </a:lnTo>
                <a:lnTo>
                  <a:pt x="766" y="904"/>
                </a:lnTo>
                <a:close/>
                <a:moveTo>
                  <a:pt x="716" y="551"/>
                </a:moveTo>
                <a:lnTo>
                  <a:pt x="670" y="413"/>
                </a:lnTo>
                <a:lnTo>
                  <a:pt x="893" y="413"/>
                </a:lnTo>
                <a:lnTo>
                  <a:pt x="716" y="55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cs typeface="+mn-ea"/>
              <a:sym typeface="+mn-lt"/>
            </a:endParaRPr>
          </a:p>
        </p:txBody>
      </p:sp>
      <p:sp>
        <p:nvSpPr>
          <p:cNvPr id="32" name="Freeform 84">
            <a:extLst>
              <a:ext uri="{FF2B5EF4-FFF2-40B4-BE49-F238E27FC236}">
                <a16:creationId xmlns:a16="http://schemas.microsoft.com/office/drawing/2014/main" id="{ECF5D764-3204-4B28-BDED-C26071F7F68D}"/>
              </a:ext>
            </a:extLst>
          </p:cNvPr>
          <p:cNvSpPr>
            <a:spLocks noEditPoints="1"/>
          </p:cNvSpPr>
          <p:nvPr/>
        </p:nvSpPr>
        <p:spPr bwMode="auto">
          <a:xfrm>
            <a:off x="6401385" y="3368741"/>
            <a:ext cx="361911" cy="361910"/>
          </a:xfrm>
          <a:custGeom>
            <a:gdLst>
              <a:gd fmla="*/ 1017 w 1019" name="T0"/>
              <a:gd fmla="*/ 375 h 1017" name="T1"/>
              <a:gd fmla="*/ 1014 w 1019" name="T2"/>
              <a:gd fmla="*/ 366 h 1017" name="T3"/>
              <a:gd fmla="*/ 757 w 1019" name="T4"/>
              <a:gd fmla="*/ 13 h 1017" name="T5"/>
              <a:gd fmla="*/ 750 w 1019" name="T6"/>
              <a:gd fmla="*/ 6 h 1017" name="T7"/>
              <a:gd fmla="*/ 749 w 1019" name="T8"/>
              <a:gd fmla="*/ 5 h 1017" name="T9"/>
              <a:gd fmla="*/ 739 w 1019" name="T10"/>
              <a:gd fmla="*/ 1 h 1017" name="T11"/>
              <a:gd fmla="*/ 739 w 1019" name="T12"/>
              <a:gd fmla="*/ 1 h 1017" name="T13"/>
              <a:gd fmla="*/ 286 w 1019" name="T14"/>
              <a:gd fmla="*/ 0 h 1017" name="T15"/>
              <a:gd fmla="*/ 279 w 1019" name="T16"/>
              <a:gd fmla="*/ 1 h 1017" name="T17"/>
              <a:gd fmla="*/ 278 w 1019" name="T18"/>
              <a:gd fmla="*/ 1 h 1017" name="T19"/>
              <a:gd fmla="*/ 269 w 1019" name="T20"/>
              <a:gd fmla="*/ 5 h 1017" name="T21"/>
              <a:gd fmla="*/ 267 w 1019" name="T22"/>
              <a:gd fmla="*/ 6 h 1017" name="T23"/>
              <a:gd fmla="*/ 6 w 1019" name="T24"/>
              <a:gd fmla="*/ 363 h 1017" name="T25"/>
              <a:gd fmla="*/ 5 w 1019" name="T26"/>
              <a:gd fmla="*/ 365 h 1017" name="T27"/>
              <a:gd fmla="*/ 3 w 1019" name="T28"/>
              <a:gd fmla="*/ 369 h 1017" name="T29"/>
              <a:gd fmla="*/ 1 w 1019" name="T30"/>
              <a:gd fmla="*/ 373 h 1017" name="T31"/>
              <a:gd fmla="*/ 0 w 1019" name="T32"/>
              <a:gd fmla="*/ 382 h 1017" name="T33"/>
              <a:gd fmla="*/ 0 w 1019" name="T34"/>
              <a:gd fmla="*/ 386 h 1017" name="T35"/>
              <a:gd fmla="*/ 3 w 1019" name="T36"/>
              <a:gd fmla="*/ 395 h 1017" name="T37"/>
              <a:gd fmla="*/ 4 w 1019" name="T38"/>
              <a:gd fmla="*/ 396 h 1017" name="T39"/>
              <a:gd fmla="*/ 7 w 1019" name="T40"/>
              <a:gd fmla="*/ 401 h 1017" name="T41"/>
              <a:gd fmla="*/ 485 w 1019" name="T42"/>
              <a:gd fmla="*/ 1007 h 1017" name="T43"/>
              <a:gd fmla="*/ 490 w 1019" name="T44"/>
              <a:gd fmla="*/ 1011 h 1017" name="T45"/>
              <a:gd fmla="*/ 493 w 1019" name="T46"/>
              <a:gd fmla="*/ 1013 h 1017" name="T47"/>
              <a:gd fmla="*/ 496 w 1019" name="T48"/>
              <a:gd fmla="*/ 1015 h 1017" name="T49"/>
              <a:gd fmla="*/ 501 w 1019" name="T50"/>
              <a:gd fmla="*/ 1017 h 1017" name="T51"/>
              <a:gd fmla="*/ 509 w 1019" name="T52"/>
              <a:gd fmla="*/ 1017 h 1017" name="T53"/>
              <a:gd fmla="*/ 509 w 1019" name="T54"/>
              <a:gd fmla="*/ 1017 h 1017" name="T55"/>
              <a:gd fmla="*/ 515 w 1019" name="T56"/>
              <a:gd fmla="*/ 1017 h 1017" name="T57"/>
              <a:gd fmla="*/ 518 w 1019" name="T58"/>
              <a:gd fmla="*/ 1016 h 1017" name="T59"/>
              <a:gd fmla="*/ 524 w 1019" name="T60"/>
              <a:gd fmla="*/ 1013 h 1017" name="T61"/>
              <a:gd fmla="*/ 525 w 1019" name="T62"/>
              <a:gd fmla="*/ 1013 h 1017" name="T63"/>
              <a:gd fmla="*/ 532 w 1019" name="T64"/>
              <a:gd fmla="*/ 1007 h 1017" name="T65"/>
              <a:gd fmla="*/ 1008 w 1019" name="T66"/>
              <a:gd fmla="*/ 404 h 1017" name="T67"/>
              <a:gd fmla="*/ 1015 w 1019" name="T68"/>
              <a:gd fmla="*/ 394 h 1017" name="T69"/>
              <a:gd fmla="*/ 1019 w 1019" name="T70"/>
              <a:gd fmla="*/ 382 h 1017" name="T71"/>
              <a:gd fmla="*/ 691 w 1019" name="T72"/>
              <a:gd fmla="*/ 63 h 1017" name="T73"/>
              <a:gd fmla="*/ 327 w 1019" name="T74"/>
              <a:gd fmla="*/ 63 h 1017" name="T75"/>
              <a:gd fmla="*/ 328 w 1019" name="T76"/>
              <a:gd fmla="*/ 350 h 1017" name="T77"/>
              <a:gd fmla="*/ 97 w 1019" name="T78"/>
              <a:gd fmla="*/ 413 h 1017" name="T79"/>
              <a:gd fmla="*/ 97 w 1019" name="T80"/>
              <a:gd fmla="*/ 413 h 1017" name="T81"/>
              <a:gd fmla="*/ 610 w 1019" name="T82"/>
              <a:gd fmla="*/ 413 h 1017" name="T83"/>
              <a:gd fmla="*/ 675 w 1019" name="T84"/>
              <a:gd fmla="*/ 413 h 1017" name="T85"/>
              <a:gd fmla="*/ 689 w 1019" name="T86"/>
              <a:gd fmla="*/ 350 h 1017" name="T87"/>
              <a:gd fmla="*/ 689 w 1019" name="T88"/>
              <a:gd fmla="*/ 350 h 101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17" w="1019">
                <a:moveTo>
                  <a:pt x="1018" y="376"/>
                </a:moveTo>
                <a:lnTo>
                  <a:pt x="1018" y="376"/>
                </a:lnTo>
                <a:lnTo>
                  <a:pt x="1017" y="375"/>
                </a:lnTo>
                <a:lnTo>
                  <a:pt x="1017" y="375"/>
                </a:lnTo>
                <a:lnTo>
                  <a:pt x="1015" y="371"/>
                </a:lnTo>
                <a:lnTo>
                  <a:pt x="1014" y="366"/>
                </a:lnTo>
                <a:lnTo>
                  <a:pt x="1011" y="363"/>
                </a:lnTo>
                <a:lnTo>
                  <a:pt x="1008" y="358"/>
                </a:lnTo>
                <a:lnTo>
                  <a:pt x="757" y="13"/>
                </a:lnTo>
                <a:lnTo>
                  <a:pt x="757" y="13"/>
                </a:lnTo>
                <a:lnTo>
                  <a:pt x="754" y="10"/>
                </a:lnTo>
                <a:lnTo>
                  <a:pt x="750" y="6"/>
                </a:lnTo>
                <a:lnTo>
                  <a:pt x="750" y="6"/>
                </a:lnTo>
                <a:lnTo>
                  <a:pt x="749" y="5"/>
                </a:lnTo>
                <a:lnTo>
                  <a:pt x="749" y="5"/>
                </a:lnTo>
                <a:lnTo>
                  <a:pt x="744" y="2"/>
                </a:lnTo>
                <a:lnTo>
                  <a:pt x="739" y="1"/>
                </a:lnTo>
                <a:lnTo>
                  <a:pt x="739" y="1"/>
                </a:lnTo>
                <a:lnTo>
                  <a:pt x="739" y="1"/>
                </a:lnTo>
                <a:lnTo>
                  <a:pt x="739" y="1"/>
                </a:lnTo>
                <a:lnTo>
                  <a:pt x="739" y="1"/>
                </a:lnTo>
                <a:lnTo>
                  <a:pt x="739" y="1"/>
                </a:lnTo>
                <a:lnTo>
                  <a:pt x="731" y="0"/>
                </a:lnTo>
                <a:lnTo>
                  <a:pt x="286" y="0"/>
                </a:lnTo>
                <a:lnTo>
                  <a:pt x="286" y="0"/>
                </a:lnTo>
                <a:lnTo>
                  <a:pt x="279" y="1"/>
                </a:lnTo>
                <a:lnTo>
                  <a:pt x="279" y="1"/>
                </a:lnTo>
                <a:lnTo>
                  <a:pt x="278" y="1"/>
                </a:lnTo>
                <a:lnTo>
                  <a:pt x="278" y="1"/>
                </a:lnTo>
                <a:lnTo>
                  <a:pt x="278" y="1"/>
                </a:lnTo>
                <a:lnTo>
                  <a:pt x="278" y="1"/>
                </a:lnTo>
                <a:lnTo>
                  <a:pt x="273" y="2"/>
                </a:lnTo>
                <a:lnTo>
                  <a:pt x="269" y="5"/>
                </a:lnTo>
                <a:lnTo>
                  <a:pt x="269" y="5"/>
                </a:lnTo>
                <a:lnTo>
                  <a:pt x="267" y="6"/>
                </a:lnTo>
                <a:lnTo>
                  <a:pt x="267" y="6"/>
                </a:lnTo>
                <a:lnTo>
                  <a:pt x="263" y="10"/>
                </a:lnTo>
                <a:lnTo>
                  <a:pt x="260" y="13"/>
                </a:lnTo>
                <a:lnTo>
                  <a:pt x="6" y="363"/>
                </a:lnTo>
                <a:lnTo>
                  <a:pt x="6" y="363"/>
                </a:lnTo>
                <a:lnTo>
                  <a:pt x="5" y="365"/>
                </a:lnTo>
                <a:lnTo>
                  <a:pt x="5" y="365"/>
                </a:lnTo>
                <a:lnTo>
                  <a:pt x="3" y="368"/>
                </a:lnTo>
                <a:lnTo>
                  <a:pt x="3" y="368"/>
                </a:lnTo>
                <a:lnTo>
                  <a:pt x="3" y="369"/>
                </a:lnTo>
                <a:lnTo>
                  <a:pt x="3" y="369"/>
                </a:lnTo>
                <a:lnTo>
                  <a:pt x="1" y="373"/>
                </a:lnTo>
                <a:lnTo>
                  <a:pt x="1" y="373"/>
                </a:lnTo>
                <a:lnTo>
                  <a:pt x="0" y="378"/>
                </a:lnTo>
                <a:lnTo>
                  <a:pt x="0" y="378"/>
                </a:lnTo>
                <a:lnTo>
                  <a:pt x="0" y="382"/>
                </a:lnTo>
                <a:lnTo>
                  <a:pt x="0" y="382"/>
                </a:lnTo>
                <a:lnTo>
                  <a:pt x="0" y="386"/>
                </a:lnTo>
                <a:lnTo>
                  <a:pt x="0" y="386"/>
                </a:lnTo>
                <a:lnTo>
                  <a:pt x="1" y="390"/>
                </a:lnTo>
                <a:lnTo>
                  <a:pt x="1" y="390"/>
                </a:lnTo>
                <a:lnTo>
                  <a:pt x="3" y="395"/>
                </a:lnTo>
                <a:lnTo>
                  <a:pt x="3" y="395"/>
                </a:lnTo>
                <a:lnTo>
                  <a:pt x="4" y="396"/>
                </a:lnTo>
                <a:lnTo>
                  <a:pt x="4" y="396"/>
                </a:lnTo>
                <a:lnTo>
                  <a:pt x="5" y="398"/>
                </a:lnTo>
                <a:lnTo>
                  <a:pt x="5" y="398"/>
                </a:lnTo>
                <a:lnTo>
                  <a:pt x="7" y="401"/>
                </a:lnTo>
                <a:lnTo>
                  <a:pt x="483" y="1005"/>
                </a:lnTo>
                <a:lnTo>
                  <a:pt x="483" y="1005"/>
                </a:lnTo>
                <a:lnTo>
                  <a:pt x="485" y="1007"/>
                </a:lnTo>
                <a:lnTo>
                  <a:pt x="485" y="1007"/>
                </a:lnTo>
                <a:lnTo>
                  <a:pt x="490" y="1011"/>
                </a:lnTo>
                <a:lnTo>
                  <a:pt x="490" y="1011"/>
                </a:lnTo>
                <a:lnTo>
                  <a:pt x="492" y="1013"/>
                </a:lnTo>
                <a:lnTo>
                  <a:pt x="492" y="1013"/>
                </a:lnTo>
                <a:lnTo>
                  <a:pt x="493" y="1013"/>
                </a:lnTo>
                <a:lnTo>
                  <a:pt x="493" y="1013"/>
                </a:lnTo>
                <a:lnTo>
                  <a:pt x="496" y="1015"/>
                </a:lnTo>
                <a:lnTo>
                  <a:pt x="496" y="1015"/>
                </a:lnTo>
                <a:lnTo>
                  <a:pt x="500" y="1016"/>
                </a:lnTo>
                <a:lnTo>
                  <a:pt x="500" y="1016"/>
                </a:lnTo>
                <a:lnTo>
                  <a:pt x="501" y="1017"/>
                </a:lnTo>
                <a:lnTo>
                  <a:pt x="501" y="1017"/>
                </a:lnTo>
                <a:lnTo>
                  <a:pt x="509" y="1017"/>
                </a:lnTo>
                <a:lnTo>
                  <a:pt x="509" y="1017"/>
                </a:lnTo>
                <a:lnTo>
                  <a:pt x="509" y="1017"/>
                </a:lnTo>
                <a:lnTo>
                  <a:pt x="509" y="1017"/>
                </a:lnTo>
                <a:lnTo>
                  <a:pt x="509" y="1017"/>
                </a:lnTo>
                <a:lnTo>
                  <a:pt x="509" y="1017"/>
                </a:lnTo>
                <a:lnTo>
                  <a:pt x="509" y="1017"/>
                </a:lnTo>
                <a:lnTo>
                  <a:pt x="515" y="1017"/>
                </a:lnTo>
                <a:lnTo>
                  <a:pt x="515" y="1017"/>
                </a:lnTo>
                <a:lnTo>
                  <a:pt x="518" y="1016"/>
                </a:lnTo>
                <a:lnTo>
                  <a:pt x="518" y="1016"/>
                </a:lnTo>
                <a:lnTo>
                  <a:pt x="521" y="1015"/>
                </a:lnTo>
                <a:lnTo>
                  <a:pt x="521" y="1015"/>
                </a:lnTo>
                <a:lnTo>
                  <a:pt x="524" y="1013"/>
                </a:lnTo>
                <a:lnTo>
                  <a:pt x="524" y="1013"/>
                </a:lnTo>
                <a:lnTo>
                  <a:pt x="525" y="1013"/>
                </a:lnTo>
                <a:lnTo>
                  <a:pt x="525" y="1013"/>
                </a:lnTo>
                <a:lnTo>
                  <a:pt x="527" y="1011"/>
                </a:lnTo>
                <a:lnTo>
                  <a:pt x="527" y="1011"/>
                </a:lnTo>
                <a:lnTo>
                  <a:pt x="532" y="1007"/>
                </a:lnTo>
                <a:lnTo>
                  <a:pt x="532" y="1007"/>
                </a:lnTo>
                <a:lnTo>
                  <a:pt x="534" y="1005"/>
                </a:lnTo>
                <a:lnTo>
                  <a:pt x="1008" y="404"/>
                </a:lnTo>
                <a:lnTo>
                  <a:pt x="1008" y="404"/>
                </a:lnTo>
                <a:lnTo>
                  <a:pt x="1012" y="400"/>
                </a:lnTo>
                <a:lnTo>
                  <a:pt x="1015" y="394"/>
                </a:lnTo>
                <a:lnTo>
                  <a:pt x="1018" y="388"/>
                </a:lnTo>
                <a:lnTo>
                  <a:pt x="1019" y="382"/>
                </a:lnTo>
                <a:lnTo>
                  <a:pt x="1019" y="382"/>
                </a:lnTo>
                <a:lnTo>
                  <a:pt x="1018" y="376"/>
                </a:lnTo>
                <a:lnTo>
                  <a:pt x="1018" y="376"/>
                </a:lnTo>
                <a:close/>
                <a:moveTo>
                  <a:pt x="691" y="63"/>
                </a:moveTo>
                <a:lnTo>
                  <a:pt x="625" y="350"/>
                </a:lnTo>
                <a:lnTo>
                  <a:pt x="393" y="350"/>
                </a:lnTo>
                <a:lnTo>
                  <a:pt x="327" y="63"/>
                </a:lnTo>
                <a:lnTo>
                  <a:pt x="691" y="63"/>
                </a:lnTo>
                <a:close/>
                <a:moveTo>
                  <a:pt x="271" y="106"/>
                </a:moveTo>
                <a:lnTo>
                  <a:pt x="328" y="350"/>
                </a:lnTo>
                <a:lnTo>
                  <a:pt x="94" y="350"/>
                </a:lnTo>
                <a:lnTo>
                  <a:pt x="271" y="106"/>
                </a:lnTo>
                <a:close/>
                <a:moveTo>
                  <a:pt x="97" y="413"/>
                </a:moveTo>
                <a:lnTo>
                  <a:pt x="343" y="413"/>
                </a:lnTo>
                <a:lnTo>
                  <a:pt x="446" y="854"/>
                </a:lnTo>
                <a:lnTo>
                  <a:pt x="97" y="413"/>
                </a:lnTo>
                <a:close/>
                <a:moveTo>
                  <a:pt x="509" y="845"/>
                </a:moveTo>
                <a:lnTo>
                  <a:pt x="408" y="413"/>
                </a:lnTo>
                <a:lnTo>
                  <a:pt x="610" y="413"/>
                </a:lnTo>
                <a:lnTo>
                  <a:pt x="509" y="845"/>
                </a:lnTo>
                <a:close/>
                <a:moveTo>
                  <a:pt x="572" y="854"/>
                </a:moveTo>
                <a:lnTo>
                  <a:pt x="675" y="413"/>
                </a:lnTo>
                <a:lnTo>
                  <a:pt x="920" y="413"/>
                </a:lnTo>
                <a:lnTo>
                  <a:pt x="572" y="854"/>
                </a:lnTo>
                <a:close/>
                <a:moveTo>
                  <a:pt x="689" y="350"/>
                </a:moveTo>
                <a:lnTo>
                  <a:pt x="746" y="106"/>
                </a:lnTo>
                <a:lnTo>
                  <a:pt x="923" y="350"/>
                </a:lnTo>
                <a:lnTo>
                  <a:pt x="689" y="35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cs typeface="+mn-ea"/>
              <a:sym typeface="+mn-lt"/>
            </a:endParaRPr>
          </a:p>
        </p:txBody>
      </p:sp>
      <p:sp>
        <p:nvSpPr>
          <p:cNvPr id="33" name="Freeform 61">
            <a:extLst>
              <a:ext uri="{FF2B5EF4-FFF2-40B4-BE49-F238E27FC236}">
                <a16:creationId xmlns:a16="http://schemas.microsoft.com/office/drawing/2014/main" id="{29367505-9427-4E46-BD49-A08F574979E9}"/>
              </a:ext>
            </a:extLst>
          </p:cNvPr>
          <p:cNvSpPr>
            <a:spLocks noEditPoints="1"/>
          </p:cNvSpPr>
          <p:nvPr/>
        </p:nvSpPr>
        <p:spPr bwMode="auto">
          <a:xfrm>
            <a:off x="6419268" y="4858817"/>
            <a:ext cx="361911" cy="361910"/>
          </a:xfrm>
          <a:custGeom>
            <a:gdLst>
              <a:gd fmla="*/ 890 w 1018" name="T0"/>
              <a:gd fmla="*/ 61 h 1017" name="T1"/>
              <a:gd fmla="*/ 876 w 1018" name="T2"/>
              <a:gd fmla="*/ 5 h 1017" name="T3"/>
              <a:gd fmla="*/ 147 w 1018" name="T4"/>
              <a:gd fmla="*/ 2 h 1017" name="T5"/>
              <a:gd fmla="*/ 127 w 1018" name="T6"/>
              <a:gd fmla="*/ 31 h 1017" name="T7"/>
              <a:gd fmla="*/ 131 w 1018" name="T8"/>
              <a:gd fmla="*/ 148 h 1017" name="T9"/>
              <a:gd fmla="*/ 24 w 1018" name="T10"/>
              <a:gd fmla="*/ 243 h 1017" name="T11"/>
              <a:gd fmla="*/ 3 w 1018" name="T12"/>
              <a:gd fmla="*/ 383 h 1017" name="T13"/>
              <a:gd fmla="*/ 61 w 1018" name="T14"/>
              <a:gd fmla="*/ 493 h 1017" name="T15"/>
              <a:gd fmla="*/ 170 w 1018" name="T16"/>
              <a:gd fmla="*/ 551 h 1017" name="T17"/>
              <a:gd fmla="*/ 274 w 1018" name="T18"/>
              <a:gd fmla="*/ 546 h 1017" name="T19"/>
              <a:gd fmla="*/ 382 w 1018" name="T20"/>
              <a:gd fmla="*/ 690 h 1017" name="T21"/>
              <a:gd fmla="*/ 410 w 1018" name="T22"/>
              <a:gd fmla="*/ 735 h 1017" name="T23"/>
              <a:gd fmla="*/ 410 w 1018" name="T24"/>
              <a:gd fmla="*/ 791 h 1017" name="T25"/>
              <a:gd fmla="*/ 379 w 1018" name="T26"/>
              <a:gd fmla="*/ 837 h 1017" name="T27"/>
              <a:gd fmla="*/ 318 w 1018" name="T28"/>
              <a:gd fmla="*/ 858 h 1017" name="T29"/>
              <a:gd fmla="*/ 248 w 1018" name="T30"/>
              <a:gd fmla="*/ 880 h 1017" name="T31"/>
              <a:gd fmla="*/ 197 w 1018" name="T32"/>
              <a:gd fmla="*/ 948 h 1017" name="T33"/>
              <a:gd fmla="*/ 196 w 1018" name="T34"/>
              <a:gd fmla="*/ 1003 h 1017" name="T35"/>
              <a:gd fmla="*/ 795 w 1018" name="T36"/>
              <a:gd fmla="*/ 1017 h 1017" name="T37"/>
              <a:gd fmla="*/ 826 w 1018" name="T38"/>
              <a:gd fmla="*/ 992 h 1017" name="T39"/>
              <a:gd fmla="*/ 812 w 1018" name="T40"/>
              <a:gd fmla="*/ 925 h 1017" name="T41"/>
              <a:gd fmla="*/ 750 w 1018" name="T42"/>
              <a:gd fmla="*/ 869 h 1017" name="T43"/>
              <a:gd fmla="*/ 681 w 1018" name="T44"/>
              <a:gd fmla="*/ 856 h 1017" name="T45"/>
              <a:gd fmla="*/ 633 w 1018" name="T46"/>
              <a:gd fmla="*/ 830 h 1017" name="T47"/>
              <a:gd fmla="*/ 605 w 1018" name="T48"/>
              <a:gd fmla="*/ 772 h 1017" name="T49"/>
              <a:gd fmla="*/ 616 w 1018" name="T50"/>
              <a:gd fmla="*/ 718 h 1017" name="T51"/>
              <a:gd fmla="*/ 639 w 1018" name="T52"/>
              <a:gd fmla="*/ 683 h 1017" name="T53"/>
              <a:gd fmla="*/ 774 w 1018" name="T54"/>
              <a:gd fmla="*/ 554 h 1017" name="T55"/>
              <a:gd fmla="*/ 887 w 1018" name="T56"/>
              <a:gd fmla="*/ 540 h 1017" name="T57"/>
              <a:gd fmla="*/ 983 w 1018" name="T58"/>
              <a:gd fmla="*/ 461 h 1017" name="T59"/>
              <a:gd fmla="*/ 1018 w 1018" name="T60"/>
              <a:gd fmla="*/ 342 h 1017" name="T61"/>
              <a:gd fmla="*/ 971 w 1018" name="T62"/>
              <a:gd fmla="*/ 210 h 1017" name="T63"/>
              <a:gd fmla="*/ 154 w 1018" name="T64"/>
              <a:gd fmla="*/ 481 h 1017" name="T65"/>
              <a:gd fmla="*/ 88 w 1018" name="T66"/>
              <a:gd fmla="*/ 426 h 1017" name="T67"/>
              <a:gd fmla="*/ 63 w 1018" name="T68"/>
              <a:gd fmla="*/ 345 h 1017" name="T69"/>
              <a:gd fmla="*/ 92 w 1018" name="T70"/>
              <a:gd fmla="*/ 256 h 1017" name="T71"/>
              <a:gd fmla="*/ 152 w 1018" name="T72"/>
              <a:gd fmla="*/ 252 h 1017" name="T73"/>
              <a:gd fmla="*/ 241 w 1018" name="T74"/>
              <a:gd fmla="*/ 488 h 1017" name="T75"/>
              <a:gd fmla="*/ 176 w 1018" name="T76"/>
              <a:gd fmla="*/ 487 h 1017" name="T77"/>
              <a:gd fmla="*/ 717 w 1018" name="T78"/>
              <a:gd fmla="*/ 925 h 1017" name="T79"/>
              <a:gd fmla="*/ 263 w 1018" name="T80"/>
              <a:gd fmla="*/ 954 h 1017" name="T81"/>
              <a:gd fmla="*/ 301 w 1018" name="T82"/>
              <a:gd fmla="*/ 925 h 1017" name="T83"/>
              <a:gd fmla="*/ 380 w 1018" name="T84"/>
              <a:gd fmla="*/ 910 h 1017" name="T85"/>
              <a:gd fmla="*/ 448 w 1018" name="T86"/>
              <a:gd fmla="*/ 854 h 1017" name="T87"/>
              <a:gd fmla="*/ 476 w 1018" name="T88"/>
              <a:gd fmla="*/ 778 h 1017" name="T89"/>
              <a:gd fmla="*/ 509 w 1018" name="T90"/>
              <a:gd fmla="*/ 795 h 1017" name="T91"/>
              <a:gd fmla="*/ 543 w 1018" name="T92"/>
              <a:gd fmla="*/ 778 h 1017" name="T93"/>
              <a:gd fmla="*/ 578 w 1018" name="T94"/>
              <a:gd fmla="*/ 865 h 1017" name="T95"/>
              <a:gd fmla="*/ 653 w 1018" name="T96"/>
              <a:gd fmla="*/ 915 h 1017" name="T97"/>
              <a:gd fmla="*/ 494 w 1018" name="T98"/>
              <a:gd fmla="*/ 709 h 1017" name="T99"/>
              <a:gd fmla="*/ 329 w 1018" name="T100"/>
              <a:gd fmla="*/ 511 h 1017" name="T101"/>
              <a:gd fmla="*/ 247 w 1018" name="T102"/>
              <a:gd fmla="*/ 342 h 1017" name="T103"/>
              <a:gd fmla="*/ 196 w 1018" name="T104"/>
              <a:gd fmla="*/ 132 h 1017" name="T105"/>
              <a:gd fmla="*/ 817 w 1018" name="T106"/>
              <a:gd fmla="*/ 164 h 1017" name="T107"/>
              <a:gd fmla="*/ 762 w 1018" name="T108"/>
              <a:gd fmla="*/ 369 h 1017" name="T109"/>
              <a:gd fmla="*/ 663 w 1018" name="T110"/>
              <a:gd fmla="*/ 550 h 1017" name="T111"/>
              <a:gd fmla="*/ 509 w 1018" name="T112"/>
              <a:gd fmla="*/ 722 h 1017" name="T113"/>
              <a:gd fmla="*/ 911 w 1018" name="T114"/>
              <a:gd fmla="*/ 448 h 1017" name="T115"/>
              <a:gd fmla="*/ 842 w 1018" name="T116"/>
              <a:gd fmla="*/ 487 h 1017" name="T117"/>
              <a:gd fmla="*/ 777 w 1018" name="T118"/>
              <a:gd fmla="*/ 489 h 1017" name="T119"/>
              <a:gd fmla="*/ 866 w 1018" name="T120"/>
              <a:gd fmla="*/ 252 h 1017" name="T121"/>
              <a:gd fmla="*/ 926 w 1018" name="T122"/>
              <a:gd fmla="*/ 257 h 1017" name="T123"/>
              <a:gd fmla="*/ 955 w 1018" name="T124"/>
              <a:gd fmla="*/ 345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1018">
                <a:moveTo>
                  <a:pt x="887" y="148"/>
                </a:moveTo>
                <a:lnTo>
                  <a:pt x="887" y="148"/>
                </a:lnTo>
                <a:lnTo>
                  <a:pt x="884" y="147"/>
                </a:lnTo>
                <a:lnTo>
                  <a:pt x="884" y="147"/>
                </a:lnTo>
                <a:lnTo>
                  <a:pt x="887" y="119"/>
                </a:lnTo>
                <a:lnTo>
                  <a:pt x="889" y="90"/>
                </a:lnTo>
                <a:lnTo>
                  <a:pt x="890" y="61"/>
                </a:lnTo>
                <a:lnTo>
                  <a:pt x="890" y="31"/>
                </a:lnTo>
                <a:lnTo>
                  <a:pt x="890" y="31"/>
                </a:lnTo>
                <a:lnTo>
                  <a:pt x="890" y="26"/>
                </a:lnTo>
                <a:lnTo>
                  <a:pt x="888" y="19"/>
                </a:lnTo>
                <a:lnTo>
                  <a:pt x="885" y="14"/>
                </a:lnTo>
                <a:lnTo>
                  <a:pt x="882" y="10"/>
                </a:lnTo>
                <a:lnTo>
                  <a:pt x="876" y="5"/>
                </a:lnTo>
                <a:lnTo>
                  <a:pt x="871" y="2"/>
                </a:lnTo>
                <a:lnTo>
                  <a:pt x="866" y="0"/>
                </a:lnTo>
                <a:lnTo>
                  <a:pt x="859" y="0"/>
                </a:lnTo>
                <a:lnTo>
                  <a:pt x="160" y="0"/>
                </a:lnTo>
                <a:lnTo>
                  <a:pt x="160" y="0"/>
                </a:lnTo>
                <a:lnTo>
                  <a:pt x="153" y="0"/>
                </a:lnTo>
                <a:lnTo>
                  <a:pt x="147" y="2"/>
                </a:lnTo>
                <a:lnTo>
                  <a:pt x="141" y="5"/>
                </a:lnTo>
                <a:lnTo>
                  <a:pt x="137" y="10"/>
                </a:lnTo>
                <a:lnTo>
                  <a:pt x="133" y="14"/>
                </a:lnTo>
                <a:lnTo>
                  <a:pt x="130" y="19"/>
                </a:lnTo>
                <a:lnTo>
                  <a:pt x="129" y="26"/>
                </a:lnTo>
                <a:lnTo>
                  <a:pt x="127" y="31"/>
                </a:lnTo>
                <a:lnTo>
                  <a:pt x="127" y="31"/>
                </a:lnTo>
                <a:lnTo>
                  <a:pt x="127" y="61"/>
                </a:lnTo>
                <a:lnTo>
                  <a:pt x="130" y="90"/>
                </a:lnTo>
                <a:lnTo>
                  <a:pt x="132" y="119"/>
                </a:lnTo>
                <a:lnTo>
                  <a:pt x="134" y="147"/>
                </a:lnTo>
                <a:lnTo>
                  <a:pt x="134" y="147"/>
                </a:lnTo>
                <a:lnTo>
                  <a:pt x="131" y="148"/>
                </a:lnTo>
                <a:lnTo>
                  <a:pt x="131" y="148"/>
                </a:lnTo>
                <a:lnTo>
                  <a:pt x="110" y="157"/>
                </a:lnTo>
                <a:lnTo>
                  <a:pt x="93" y="168"/>
                </a:lnTo>
                <a:lnTo>
                  <a:pt x="76" y="180"/>
                </a:lnTo>
                <a:lnTo>
                  <a:pt x="61" y="194"/>
                </a:lnTo>
                <a:lnTo>
                  <a:pt x="47" y="210"/>
                </a:lnTo>
                <a:lnTo>
                  <a:pt x="35" y="226"/>
                </a:lnTo>
                <a:lnTo>
                  <a:pt x="24" y="243"/>
                </a:lnTo>
                <a:lnTo>
                  <a:pt x="16" y="263"/>
                </a:lnTo>
                <a:lnTo>
                  <a:pt x="8" y="281"/>
                </a:lnTo>
                <a:lnTo>
                  <a:pt x="4" y="301"/>
                </a:lnTo>
                <a:lnTo>
                  <a:pt x="1" y="322"/>
                </a:lnTo>
                <a:lnTo>
                  <a:pt x="0" y="342"/>
                </a:lnTo>
                <a:lnTo>
                  <a:pt x="0" y="363"/>
                </a:lnTo>
                <a:lnTo>
                  <a:pt x="3" y="383"/>
                </a:lnTo>
                <a:lnTo>
                  <a:pt x="8" y="404"/>
                </a:lnTo>
                <a:lnTo>
                  <a:pt x="15" y="425"/>
                </a:lnTo>
                <a:lnTo>
                  <a:pt x="15" y="425"/>
                </a:lnTo>
                <a:lnTo>
                  <a:pt x="24" y="443"/>
                </a:lnTo>
                <a:lnTo>
                  <a:pt x="35" y="461"/>
                </a:lnTo>
                <a:lnTo>
                  <a:pt x="47" y="478"/>
                </a:lnTo>
                <a:lnTo>
                  <a:pt x="61" y="493"/>
                </a:lnTo>
                <a:lnTo>
                  <a:pt x="76" y="507"/>
                </a:lnTo>
                <a:lnTo>
                  <a:pt x="93" y="519"/>
                </a:lnTo>
                <a:lnTo>
                  <a:pt x="110" y="530"/>
                </a:lnTo>
                <a:lnTo>
                  <a:pt x="130" y="540"/>
                </a:lnTo>
                <a:lnTo>
                  <a:pt x="130" y="540"/>
                </a:lnTo>
                <a:lnTo>
                  <a:pt x="150" y="546"/>
                </a:lnTo>
                <a:lnTo>
                  <a:pt x="170" y="551"/>
                </a:lnTo>
                <a:lnTo>
                  <a:pt x="191" y="555"/>
                </a:lnTo>
                <a:lnTo>
                  <a:pt x="211" y="556"/>
                </a:lnTo>
                <a:lnTo>
                  <a:pt x="211" y="556"/>
                </a:lnTo>
                <a:lnTo>
                  <a:pt x="227" y="555"/>
                </a:lnTo>
                <a:lnTo>
                  <a:pt x="243" y="554"/>
                </a:lnTo>
                <a:lnTo>
                  <a:pt x="259" y="550"/>
                </a:lnTo>
                <a:lnTo>
                  <a:pt x="274" y="546"/>
                </a:lnTo>
                <a:lnTo>
                  <a:pt x="274" y="546"/>
                </a:lnTo>
                <a:lnTo>
                  <a:pt x="301" y="586"/>
                </a:lnTo>
                <a:lnTo>
                  <a:pt x="327" y="621"/>
                </a:lnTo>
                <a:lnTo>
                  <a:pt x="353" y="654"/>
                </a:lnTo>
                <a:lnTo>
                  <a:pt x="379" y="683"/>
                </a:lnTo>
                <a:lnTo>
                  <a:pt x="379" y="683"/>
                </a:lnTo>
                <a:lnTo>
                  <a:pt x="382" y="690"/>
                </a:lnTo>
                <a:lnTo>
                  <a:pt x="386" y="695"/>
                </a:lnTo>
                <a:lnTo>
                  <a:pt x="386" y="695"/>
                </a:lnTo>
                <a:lnTo>
                  <a:pt x="393" y="703"/>
                </a:lnTo>
                <a:lnTo>
                  <a:pt x="398" y="710"/>
                </a:lnTo>
                <a:lnTo>
                  <a:pt x="402" y="718"/>
                </a:lnTo>
                <a:lnTo>
                  <a:pt x="406" y="726"/>
                </a:lnTo>
                <a:lnTo>
                  <a:pt x="410" y="735"/>
                </a:lnTo>
                <a:lnTo>
                  <a:pt x="412" y="744"/>
                </a:lnTo>
                <a:lnTo>
                  <a:pt x="413" y="753"/>
                </a:lnTo>
                <a:lnTo>
                  <a:pt x="414" y="763"/>
                </a:lnTo>
                <a:lnTo>
                  <a:pt x="414" y="763"/>
                </a:lnTo>
                <a:lnTo>
                  <a:pt x="413" y="772"/>
                </a:lnTo>
                <a:lnTo>
                  <a:pt x="412" y="782"/>
                </a:lnTo>
                <a:lnTo>
                  <a:pt x="410" y="791"/>
                </a:lnTo>
                <a:lnTo>
                  <a:pt x="406" y="799"/>
                </a:lnTo>
                <a:lnTo>
                  <a:pt x="402" y="808"/>
                </a:lnTo>
                <a:lnTo>
                  <a:pt x="398" y="816"/>
                </a:lnTo>
                <a:lnTo>
                  <a:pt x="393" y="824"/>
                </a:lnTo>
                <a:lnTo>
                  <a:pt x="386" y="830"/>
                </a:lnTo>
                <a:lnTo>
                  <a:pt x="386" y="830"/>
                </a:lnTo>
                <a:lnTo>
                  <a:pt x="379" y="837"/>
                </a:lnTo>
                <a:lnTo>
                  <a:pt x="371" y="842"/>
                </a:lnTo>
                <a:lnTo>
                  <a:pt x="364" y="847"/>
                </a:lnTo>
                <a:lnTo>
                  <a:pt x="355" y="851"/>
                </a:lnTo>
                <a:lnTo>
                  <a:pt x="346" y="854"/>
                </a:lnTo>
                <a:lnTo>
                  <a:pt x="337" y="856"/>
                </a:lnTo>
                <a:lnTo>
                  <a:pt x="328" y="858"/>
                </a:lnTo>
                <a:lnTo>
                  <a:pt x="318" y="858"/>
                </a:lnTo>
                <a:lnTo>
                  <a:pt x="318" y="858"/>
                </a:lnTo>
                <a:lnTo>
                  <a:pt x="306" y="859"/>
                </a:lnTo>
                <a:lnTo>
                  <a:pt x="293" y="861"/>
                </a:lnTo>
                <a:lnTo>
                  <a:pt x="281" y="865"/>
                </a:lnTo>
                <a:lnTo>
                  <a:pt x="269" y="869"/>
                </a:lnTo>
                <a:lnTo>
                  <a:pt x="257" y="874"/>
                </a:lnTo>
                <a:lnTo>
                  <a:pt x="248" y="880"/>
                </a:lnTo>
                <a:lnTo>
                  <a:pt x="237" y="887"/>
                </a:lnTo>
                <a:lnTo>
                  <a:pt x="228" y="896"/>
                </a:lnTo>
                <a:lnTo>
                  <a:pt x="220" y="904"/>
                </a:lnTo>
                <a:lnTo>
                  <a:pt x="212" y="915"/>
                </a:lnTo>
                <a:lnTo>
                  <a:pt x="207" y="925"/>
                </a:lnTo>
                <a:lnTo>
                  <a:pt x="202" y="937"/>
                </a:lnTo>
                <a:lnTo>
                  <a:pt x="197" y="948"/>
                </a:lnTo>
                <a:lnTo>
                  <a:pt x="194" y="960"/>
                </a:lnTo>
                <a:lnTo>
                  <a:pt x="192" y="973"/>
                </a:lnTo>
                <a:lnTo>
                  <a:pt x="191" y="986"/>
                </a:lnTo>
                <a:lnTo>
                  <a:pt x="191" y="986"/>
                </a:lnTo>
                <a:lnTo>
                  <a:pt x="192" y="992"/>
                </a:lnTo>
                <a:lnTo>
                  <a:pt x="194" y="998"/>
                </a:lnTo>
                <a:lnTo>
                  <a:pt x="196" y="1003"/>
                </a:lnTo>
                <a:lnTo>
                  <a:pt x="200" y="1008"/>
                </a:lnTo>
                <a:lnTo>
                  <a:pt x="205" y="1012"/>
                </a:lnTo>
                <a:lnTo>
                  <a:pt x="210" y="1015"/>
                </a:lnTo>
                <a:lnTo>
                  <a:pt x="217" y="1017"/>
                </a:lnTo>
                <a:lnTo>
                  <a:pt x="223" y="1017"/>
                </a:lnTo>
                <a:lnTo>
                  <a:pt x="795" y="1017"/>
                </a:lnTo>
                <a:lnTo>
                  <a:pt x="795" y="1017"/>
                </a:lnTo>
                <a:lnTo>
                  <a:pt x="801" y="1017"/>
                </a:lnTo>
                <a:lnTo>
                  <a:pt x="808" y="1015"/>
                </a:lnTo>
                <a:lnTo>
                  <a:pt x="813" y="1012"/>
                </a:lnTo>
                <a:lnTo>
                  <a:pt x="817" y="1008"/>
                </a:lnTo>
                <a:lnTo>
                  <a:pt x="822" y="1003"/>
                </a:lnTo>
                <a:lnTo>
                  <a:pt x="825" y="998"/>
                </a:lnTo>
                <a:lnTo>
                  <a:pt x="826" y="992"/>
                </a:lnTo>
                <a:lnTo>
                  <a:pt x="827" y="986"/>
                </a:lnTo>
                <a:lnTo>
                  <a:pt x="827" y="986"/>
                </a:lnTo>
                <a:lnTo>
                  <a:pt x="826" y="973"/>
                </a:lnTo>
                <a:lnTo>
                  <a:pt x="825" y="960"/>
                </a:lnTo>
                <a:lnTo>
                  <a:pt x="822" y="948"/>
                </a:lnTo>
                <a:lnTo>
                  <a:pt x="817" y="937"/>
                </a:lnTo>
                <a:lnTo>
                  <a:pt x="812" y="925"/>
                </a:lnTo>
                <a:lnTo>
                  <a:pt x="806" y="915"/>
                </a:lnTo>
                <a:lnTo>
                  <a:pt x="798" y="904"/>
                </a:lnTo>
                <a:lnTo>
                  <a:pt x="790" y="896"/>
                </a:lnTo>
                <a:lnTo>
                  <a:pt x="781" y="887"/>
                </a:lnTo>
                <a:lnTo>
                  <a:pt x="771" y="880"/>
                </a:lnTo>
                <a:lnTo>
                  <a:pt x="761" y="874"/>
                </a:lnTo>
                <a:lnTo>
                  <a:pt x="750" y="869"/>
                </a:lnTo>
                <a:lnTo>
                  <a:pt x="738" y="865"/>
                </a:lnTo>
                <a:lnTo>
                  <a:pt x="725" y="861"/>
                </a:lnTo>
                <a:lnTo>
                  <a:pt x="713" y="859"/>
                </a:lnTo>
                <a:lnTo>
                  <a:pt x="699" y="858"/>
                </a:lnTo>
                <a:lnTo>
                  <a:pt x="699" y="858"/>
                </a:lnTo>
                <a:lnTo>
                  <a:pt x="691" y="858"/>
                </a:lnTo>
                <a:lnTo>
                  <a:pt x="681" y="856"/>
                </a:lnTo>
                <a:lnTo>
                  <a:pt x="673" y="854"/>
                </a:lnTo>
                <a:lnTo>
                  <a:pt x="663" y="851"/>
                </a:lnTo>
                <a:lnTo>
                  <a:pt x="655" y="847"/>
                </a:lnTo>
                <a:lnTo>
                  <a:pt x="647" y="842"/>
                </a:lnTo>
                <a:lnTo>
                  <a:pt x="639" y="837"/>
                </a:lnTo>
                <a:lnTo>
                  <a:pt x="633" y="830"/>
                </a:lnTo>
                <a:lnTo>
                  <a:pt x="633" y="830"/>
                </a:lnTo>
                <a:lnTo>
                  <a:pt x="626" y="824"/>
                </a:lnTo>
                <a:lnTo>
                  <a:pt x="620" y="816"/>
                </a:lnTo>
                <a:lnTo>
                  <a:pt x="616" y="808"/>
                </a:lnTo>
                <a:lnTo>
                  <a:pt x="611" y="799"/>
                </a:lnTo>
                <a:lnTo>
                  <a:pt x="608" y="791"/>
                </a:lnTo>
                <a:lnTo>
                  <a:pt x="606" y="782"/>
                </a:lnTo>
                <a:lnTo>
                  <a:pt x="605" y="772"/>
                </a:lnTo>
                <a:lnTo>
                  <a:pt x="605" y="763"/>
                </a:lnTo>
                <a:lnTo>
                  <a:pt x="605" y="763"/>
                </a:lnTo>
                <a:lnTo>
                  <a:pt x="605" y="753"/>
                </a:lnTo>
                <a:lnTo>
                  <a:pt x="606" y="744"/>
                </a:lnTo>
                <a:lnTo>
                  <a:pt x="608" y="735"/>
                </a:lnTo>
                <a:lnTo>
                  <a:pt x="611" y="726"/>
                </a:lnTo>
                <a:lnTo>
                  <a:pt x="616" y="718"/>
                </a:lnTo>
                <a:lnTo>
                  <a:pt x="620" y="710"/>
                </a:lnTo>
                <a:lnTo>
                  <a:pt x="626" y="703"/>
                </a:lnTo>
                <a:lnTo>
                  <a:pt x="633" y="695"/>
                </a:lnTo>
                <a:lnTo>
                  <a:pt x="633" y="695"/>
                </a:lnTo>
                <a:lnTo>
                  <a:pt x="637" y="690"/>
                </a:lnTo>
                <a:lnTo>
                  <a:pt x="639" y="683"/>
                </a:lnTo>
                <a:lnTo>
                  <a:pt x="639" y="683"/>
                </a:lnTo>
                <a:lnTo>
                  <a:pt x="665" y="654"/>
                </a:lnTo>
                <a:lnTo>
                  <a:pt x="691" y="622"/>
                </a:lnTo>
                <a:lnTo>
                  <a:pt x="718" y="586"/>
                </a:lnTo>
                <a:lnTo>
                  <a:pt x="743" y="546"/>
                </a:lnTo>
                <a:lnTo>
                  <a:pt x="743" y="546"/>
                </a:lnTo>
                <a:lnTo>
                  <a:pt x="758" y="550"/>
                </a:lnTo>
                <a:lnTo>
                  <a:pt x="774" y="554"/>
                </a:lnTo>
                <a:lnTo>
                  <a:pt x="791" y="555"/>
                </a:lnTo>
                <a:lnTo>
                  <a:pt x="806" y="556"/>
                </a:lnTo>
                <a:lnTo>
                  <a:pt x="806" y="556"/>
                </a:lnTo>
                <a:lnTo>
                  <a:pt x="827" y="555"/>
                </a:lnTo>
                <a:lnTo>
                  <a:pt x="847" y="551"/>
                </a:lnTo>
                <a:lnTo>
                  <a:pt x="868" y="546"/>
                </a:lnTo>
                <a:lnTo>
                  <a:pt x="887" y="540"/>
                </a:lnTo>
                <a:lnTo>
                  <a:pt x="887" y="540"/>
                </a:lnTo>
                <a:lnTo>
                  <a:pt x="906" y="530"/>
                </a:lnTo>
                <a:lnTo>
                  <a:pt x="925" y="519"/>
                </a:lnTo>
                <a:lnTo>
                  <a:pt x="941" y="507"/>
                </a:lnTo>
                <a:lnTo>
                  <a:pt x="956" y="493"/>
                </a:lnTo>
                <a:lnTo>
                  <a:pt x="970" y="478"/>
                </a:lnTo>
                <a:lnTo>
                  <a:pt x="983" y="461"/>
                </a:lnTo>
                <a:lnTo>
                  <a:pt x="993" y="443"/>
                </a:lnTo>
                <a:lnTo>
                  <a:pt x="1002" y="425"/>
                </a:lnTo>
                <a:lnTo>
                  <a:pt x="1002" y="425"/>
                </a:lnTo>
                <a:lnTo>
                  <a:pt x="1009" y="404"/>
                </a:lnTo>
                <a:lnTo>
                  <a:pt x="1014" y="383"/>
                </a:lnTo>
                <a:lnTo>
                  <a:pt x="1017" y="363"/>
                </a:lnTo>
                <a:lnTo>
                  <a:pt x="1018" y="342"/>
                </a:lnTo>
                <a:lnTo>
                  <a:pt x="1017" y="322"/>
                </a:lnTo>
                <a:lnTo>
                  <a:pt x="1014" y="301"/>
                </a:lnTo>
                <a:lnTo>
                  <a:pt x="1008" y="281"/>
                </a:lnTo>
                <a:lnTo>
                  <a:pt x="1002" y="263"/>
                </a:lnTo>
                <a:lnTo>
                  <a:pt x="993" y="243"/>
                </a:lnTo>
                <a:lnTo>
                  <a:pt x="983" y="226"/>
                </a:lnTo>
                <a:lnTo>
                  <a:pt x="971" y="210"/>
                </a:lnTo>
                <a:lnTo>
                  <a:pt x="957" y="194"/>
                </a:lnTo>
                <a:lnTo>
                  <a:pt x="942" y="180"/>
                </a:lnTo>
                <a:lnTo>
                  <a:pt x="925" y="168"/>
                </a:lnTo>
                <a:lnTo>
                  <a:pt x="906" y="157"/>
                </a:lnTo>
                <a:lnTo>
                  <a:pt x="887" y="148"/>
                </a:lnTo>
                <a:lnTo>
                  <a:pt x="887" y="148"/>
                </a:lnTo>
                <a:close/>
                <a:moveTo>
                  <a:pt x="154" y="481"/>
                </a:moveTo>
                <a:lnTo>
                  <a:pt x="154" y="481"/>
                </a:lnTo>
                <a:lnTo>
                  <a:pt x="140" y="474"/>
                </a:lnTo>
                <a:lnTo>
                  <a:pt x="129" y="467"/>
                </a:lnTo>
                <a:lnTo>
                  <a:pt x="117" y="458"/>
                </a:lnTo>
                <a:lnTo>
                  <a:pt x="106" y="448"/>
                </a:lnTo>
                <a:lnTo>
                  <a:pt x="96" y="438"/>
                </a:lnTo>
                <a:lnTo>
                  <a:pt x="88" y="426"/>
                </a:lnTo>
                <a:lnTo>
                  <a:pt x="80" y="413"/>
                </a:lnTo>
                <a:lnTo>
                  <a:pt x="74" y="400"/>
                </a:lnTo>
                <a:lnTo>
                  <a:pt x="74" y="400"/>
                </a:lnTo>
                <a:lnTo>
                  <a:pt x="70" y="386"/>
                </a:lnTo>
                <a:lnTo>
                  <a:pt x="66" y="373"/>
                </a:lnTo>
                <a:lnTo>
                  <a:pt x="64" y="359"/>
                </a:lnTo>
                <a:lnTo>
                  <a:pt x="63" y="345"/>
                </a:lnTo>
                <a:lnTo>
                  <a:pt x="63" y="331"/>
                </a:lnTo>
                <a:lnTo>
                  <a:pt x="65" y="319"/>
                </a:lnTo>
                <a:lnTo>
                  <a:pt x="68" y="305"/>
                </a:lnTo>
                <a:lnTo>
                  <a:pt x="73" y="292"/>
                </a:lnTo>
                <a:lnTo>
                  <a:pt x="78" y="280"/>
                </a:lnTo>
                <a:lnTo>
                  <a:pt x="85" y="268"/>
                </a:lnTo>
                <a:lnTo>
                  <a:pt x="92" y="256"/>
                </a:lnTo>
                <a:lnTo>
                  <a:pt x="101" y="247"/>
                </a:lnTo>
                <a:lnTo>
                  <a:pt x="110" y="236"/>
                </a:lnTo>
                <a:lnTo>
                  <a:pt x="120" y="227"/>
                </a:lnTo>
                <a:lnTo>
                  <a:pt x="132" y="219"/>
                </a:lnTo>
                <a:lnTo>
                  <a:pt x="144" y="212"/>
                </a:lnTo>
                <a:lnTo>
                  <a:pt x="144" y="212"/>
                </a:lnTo>
                <a:lnTo>
                  <a:pt x="152" y="252"/>
                </a:lnTo>
                <a:lnTo>
                  <a:pt x="162" y="290"/>
                </a:lnTo>
                <a:lnTo>
                  <a:pt x="173" y="326"/>
                </a:lnTo>
                <a:lnTo>
                  <a:pt x="184" y="361"/>
                </a:lnTo>
                <a:lnTo>
                  <a:pt x="197" y="395"/>
                </a:lnTo>
                <a:lnTo>
                  <a:pt x="211" y="428"/>
                </a:lnTo>
                <a:lnTo>
                  <a:pt x="226" y="459"/>
                </a:lnTo>
                <a:lnTo>
                  <a:pt x="241" y="488"/>
                </a:lnTo>
                <a:lnTo>
                  <a:pt x="241" y="488"/>
                </a:lnTo>
                <a:lnTo>
                  <a:pt x="230" y="490"/>
                </a:lnTo>
                <a:lnTo>
                  <a:pt x="220" y="491"/>
                </a:lnTo>
                <a:lnTo>
                  <a:pt x="209" y="491"/>
                </a:lnTo>
                <a:lnTo>
                  <a:pt x="197" y="491"/>
                </a:lnTo>
                <a:lnTo>
                  <a:pt x="187" y="490"/>
                </a:lnTo>
                <a:lnTo>
                  <a:pt x="176" y="487"/>
                </a:lnTo>
                <a:lnTo>
                  <a:pt x="165" y="485"/>
                </a:lnTo>
                <a:lnTo>
                  <a:pt x="154" y="481"/>
                </a:lnTo>
                <a:lnTo>
                  <a:pt x="154" y="481"/>
                </a:lnTo>
                <a:close/>
                <a:moveTo>
                  <a:pt x="699" y="922"/>
                </a:moveTo>
                <a:lnTo>
                  <a:pt x="699" y="922"/>
                </a:lnTo>
                <a:lnTo>
                  <a:pt x="709" y="923"/>
                </a:lnTo>
                <a:lnTo>
                  <a:pt x="717" y="925"/>
                </a:lnTo>
                <a:lnTo>
                  <a:pt x="725" y="927"/>
                </a:lnTo>
                <a:lnTo>
                  <a:pt x="733" y="931"/>
                </a:lnTo>
                <a:lnTo>
                  <a:pt x="739" y="935"/>
                </a:lnTo>
                <a:lnTo>
                  <a:pt x="746" y="941"/>
                </a:lnTo>
                <a:lnTo>
                  <a:pt x="751" y="947"/>
                </a:lnTo>
                <a:lnTo>
                  <a:pt x="755" y="954"/>
                </a:lnTo>
                <a:lnTo>
                  <a:pt x="263" y="954"/>
                </a:lnTo>
                <a:lnTo>
                  <a:pt x="263" y="954"/>
                </a:lnTo>
                <a:lnTo>
                  <a:pt x="268" y="947"/>
                </a:lnTo>
                <a:lnTo>
                  <a:pt x="273" y="941"/>
                </a:lnTo>
                <a:lnTo>
                  <a:pt x="279" y="935"/>
                </a:lnTo>
                <a:lnTo>
                  <a:pt x="286" y="931"/>
                </a:lnTo>
                <a:lnTo>
                  <a:pt x="294" y="927"/>
                </a:lnTo>
                <a:lnTo>
                  <a:pt x="301" y="925"/>
                </a:lnTo>
                <a:lnTo>
                  <a:pt x="310" y="923"/>
                </a:lnTo>
                <a:lnTo>
                  <a:pt x="318" y="922"/>
                </a:lnTo>
                <a:lnTo>
                  <a:pt x="318" y="922"/>
                </a:lnTo>
                <a:lnTo>
                  <a:pt x="333" y="922"/>
                </a:lnTo>
                <a:lnTo>
                  <a:pt x="350" y="919"/>
                </a:lnTo>
                <a:lnTo>
                  <a:pt x="365" y="915"/>
                </a:lnTo>
                <a:lnTo>
                  <a:pt x="380" y="910"/>
                </a:lnTo>
                <a:lnTo>
                  <a:pt x="394" y="903"/>
                </a:lnTo>
                <a:lnTo>
                  <a:pt x="406" y="896"/>
                </a:lnTo>
                <a:lnTo>
                  <a:pt x="419" y="886"/>
                </a:lnTo>
                <a:lnTo>
                  <a:pt x="431" y="875"/>
                </a:lnTo>
                <a:lnTo>
                  <a:pt x="431" y="875"/>
                </a:lnTo>
                <a:lnTo>
                  <a:pt x="440" y="865"/>
                </a:lnTo>
                <a:lnTo>
                  <a:pt x="448" y="854"/>
                </a:lnTo>
                <a:lnTo>
                  <a:pt x="456" y="842"/>
                </a:lnTo>
                <a:lnTo>
                  <a:pt x="462" y="830"/>
                </a:lnTo>
                <a:lnTo>
                  <a:pt x="468" y="817"/>
                </a:lnTo>
                <a:lnTo>
                  <a:pt x="471" y="805"/>
                </a:lnTo>
                <a:lnTo>
                  <a:pt x="474" y="792"/>
                </a:lnTo>
                <a:lnTo>
                  <a:pt x="476" y="778"/>
                </a:lnTo>
                <a:lnTo>
                  <a:pt x="476" y="778"/>
                </a:lnTo>
                <a:lnTo>
                  <a:pt x="490" y="788"/>
                </a:lnTo>
                <a:lnTo>
                  <a:pt x="490" y="788"/>
                </a:lnTo>
                <a:lnTo>
                  <a:pt x="494" y="792"/>
                </a:lnTo>
                <a:lnTo>
                  <a:pt x="500" y="793"/>
                </a:lnTo>
                <a:lnTo>
                  <a:pt x="504" y="795"/>
                </a:lnTo>
                <a:lnTo>
                  <a:pt x="509" y="795"/>
                </a:lnTo>
                <a:lnTo>
                  <a:pt x="509" y="795"/>
                </a:lnTo>
                <a:lnTo>
                  <a:pt x="514" y="795"/>
                </a:lnTo>
                <a:lnTo>
                  <a:pt x="519" y="793"/>
                </a:lnTo>
                <a:lnTo>
                  <a:pt x="523" y="792"/>
                </a:lnTo>
                <a:lnTo>
                  <a:pt x="528" y="788"/>
                </a:lnTo>
                <a:lnTo>
                  <a:pt x="528" y="788"/>
                </a:lnTo>
                <a:lnTo>
                  <a:pt x="543" y="778"/>
                </a:lnTo>
                <a:lnTo>
                  <a:pt x="543" y="778"/>
                </a:lnTo>
                <a:lnTo>
                  <a:pt x="544" y="792"/>
                </a:lnTo>
                <a:lnTo>
                  <a:pt x="547" y="805"/>
                </a:lnTo>
                <a:lnTo>
                  <a:pt x="551" y="817"/>
                </a:lnTo>
                <a:lnTo>
                  <a:pt x="557" y="830"/>
                </a:lnTo>
                <a:lnTo>
                  <a:pt x="562" y="842"/>
                </a:lnTo>
                <a:lnTo>
                  <a:pt x="570" y="854"/>
                </a:lnTo>
                <a:lnTo>
                  <a:pt x="578" y="865"/>
                </a:lnTo>
                <a:lnTo>
                  <a:pt x="588" y="875"/>
                </a:lnTo>
                <a:lnTo>
                  <a:pt x="588" y="875"/>
                </a:lnTo>
                <a:lnTo>
                  <a:pt x="600" y="886"/>
                </a:lnTo>
                <a:lnTo>
                  <a:pt x="611" y="896"/>
                </a:lnTo>
                <a:lnTo>
                  <a:pt x="625" y="903"/>
                </a:lnTo>
                <a:lnTo>
                  <a:pt x="639" y="910"/>
                </a:lnTo>
                <a:lnTo>
                  <a:pt x="653" y="915"/>
                </a:lnTo>
                <a:lnTo>
                  <a:pt x="668" y="919"/>
                </a:lnTo>
                <a:lnTo>
                  <a:pt x="684" y="922"/>
                </a:lnTo>
                <a:lnTo>
                  <a:pt x="699" y="922"/>
                </a:lnTo>
                <a:lnTo>
                  <a:pt x="699" y="922"/>
                </a:lnTo>
                <a:close/>
                <a:moveTo>
                  <a:pt x="509" y="722"/>
                </a:moveTo>
                <a:lnTo>
                  <a:pt x="509" y="722"/>
                </a:lnTo>
                <a:lnTo>
                  <a:pt x="494" y="709"/>
                </a:lnTo>
                <a:lnTo>
                  <a:pt x="476" y="692"/>
                </a:lnTo>
                <a:lnTo>
                  <a:pt x="456" y="672"/>
                </a:lnTo>
                <a:lnTo>
                  <a:pt x="432" y="647"/>
                </a:lnTo>
                <a:lnTo>
                  <a:pt x="408" y="618"/>
                </a:lnTo>
                <a:lnTo>
                  <a:pt x="382" y="586"/>
                </a:lnTo>
                <a:lnTo>
                  <a:pt x="355" y="550"/>
                </a:lnTo>
                <a:lnTo>
                  <a:pt x="329" y="511"/>
                </a:lnTo>
                <a:lnTo>
                  <a:pt x="316" y="489"/>
                </a:lnTo>
                <a:lnTo>
                  <a:pt x="303" y="467"/>
                </a:lnTo>
                <a:lnTo>
                  <a:pt x="292" y="444"/>
                </a:lnTo>
                <a:lnTo>
                  <a:pt x="280" y="420"/>
                </a:lnTo>
                <a:lnTo>
                  <a:pt x="268" y="395"/>
                </a:lnTo>
                <a:lnTo>
                  <a:pt x="257" y="369"/>
                </a:lnTo>
                <a:lnTo>
                  <a:pt x="247" y="342"/>
                </a:lnTo>
                <a:lnTo>
                  <a:pt x="237" y="315"/>
                </a:lnTo>
                <a:lnTo>
                  <a:pt x="228" y="286"/>
                </a:lnTo>
                <a:lnTo>
                  <a:pt x="220" y="257"/>
                </a:lnTo>
                <a:lnTo>
                  <a:pt x="212" y="227"/>
                </a:lnTo>
                <a:lnTo>
                  <a:pt x="206" y="196"/>
                </a:lnTo>
                <a:lnTo>
                  <a:pt x="200" y="164"/>
                </a:lnTo>
                <a:lnTo>
                  <a:pt x="196" y="132"/>
                </a:lnTo>
                <a:lnTo>
                  <a:pt x="193" y="98"/>
                </a:lnTo>
                <a:lnTo>
                  <a:pt x="192" y="63"/>
                </a:lnTo>
                <a:lnTo>
                  <a:pt x="827" y="63"/>
                </a:lnTo>
                <a:lnTo>
                  <a:pt x="827" y="63"/>
                </a:lnTo>
                <a:lnTo>
                  <a:pt x="825" y="98"/>
                </a:lnTo>
                <a:lnTo>
                  <a:pt x="822" y="132"/>
                </a:lnTo>
                <a:lnTo>
                  <a:pt x="817" y="164"/>
                </a:lnTo>
                <a:lnTo>
                  <a:pt x="812" y="196"/>
                </a:lnTo>
                <a:lnTo>
                  <a:pt x="806" y="227"/>
                </a:lnTo>
                <a:lnTo>
                  <a:pt x="798" y="257"/>
                </a:lnTo>
                <a:lnTo>
                  <a:pt x="791" y="286"/>
                </a:lnTo>
                <a:lnTo>
                  <a:pt x="781" y="315"/>
                </a:lnTo>
                <a:lnTo>
                  <a:pt x="771" y="342"/>
                </a:lnTo>
                <a:lnTo>
                  <a:pt x="762" y="369"/>
                </a:lnTo>
                <a:lnTo>
                  <a:pt x="750" y="395"/>
                </a:lnTo>
                <a:lnTo>
                  <a:pt x="739" y="420"/>
                </a:lnTo>
                <a:lnTo>
                  <a:pt x="726" y="444"/>
                </a:lnTo>
                <a:lnTo>
                  <a:pt x="714" y="467"/>
                </a:lnTo>
                <a:lnTo>
                  <a:pt x="702" y="489"/>
                </a:lnTo>
                <a:lnTo>
                  <a:pt x="689" y="511"/>
                </a:lnTo>
                <a:lnTo>
                  <a:pt x="663" y="550"/>
                </a:lnTo>
                <a:lnTo>
                  <a:pt x="636" y="586"/>
                </a:lnTo>
                <a:lnTo>
                  <a:pt x="610" y="618"/>
                </a:lnTo>
                <a:lnTo>
                  <a:pt x="586" y="647"/>
                </a:lnTo>
                <a:lnTo>
                  <a:pt x="563" y="672"/>
                </a:lnTo>
                <a:lnTo>
                  <a:pt x="542" y="692"/>
                </a:lnTo>
                <a:lnTo>
                  <a:pt x="523" y="709"/>
                </a:lnTo>
                <a:lnTo>
                  <a:pt x="509" y="722"/>
                </a:lnTo>
                <a:lnTo>
                  <a:pt x="509" y="722"/>
                </a:lnTo>
                <a:close/>
                <a:moveTo>
                  <a:pt x="943" y="400"/>
                </a:moveTo>
                <a:lnTo>
                  <a:pt x="943" y="400"/>
                </a:lnTo>
                <a:lnTo>
                  <a:pt x="936" y="413"/>
                </a:lnTo>
                <a:lnTo>
                  <a:pt x="929" y="426"/>
                </a:lnTo>
                <a:lnTo>
                  <a:pt x="920" y="438"/>
                </a:lnTo>
                <a:lnTo>
                  <a:pt x="911" y="448"/>
                </a:lnTo>
                <a:lnTo>
                  <a:pt x="900" y="458"/>
                </a:lnTo>
                <a:lnTo>
                  <a:pt x="889" y="467"/>
                </a:lnTo>
                <a:lnTo>
                  <a:pt x="876" y="474"/>
                </a:lnTo>
                <a:lnTo>
                  <a:pt x="864" y="481"/>
                </a:lnTo>
                <a:lnTo>
                  <a:pt x="864" y="481"/>
                </a:lnTo>
                <a:lnTo>
                  <a:pt x="853" y="485"/>
                </a:lnTo>
                <a:lnTo>
                  <a:pt x="842" y="487"/>
                </a:lnTo>
                <a:lnTo>
                  <a:pt x="831" y="490"/>
                </a:lnTo>
                <a:lnTo>
                  <a:pt x="821" y="491"/>
                </a:lnTo>
                <a:lnTo>
                  <a:pt x="809" y="491"/>
                </a:lnTo>
                <a:lnTo>
                  <a:pt x="798" y="491"/>
                </a:lnTo>
                <a:lnTo>
                  <a:pt x="787" y="490"/>
                </a:lnTo>
                <a:lnTo>
                  <a:pt x="777" y="489"/>
                </a:lnTo>
                <a:lnTo>
                  <a:pt x="777" y="489"/>
                </a:lnTo>
                <a:lnTo>
                  <a:pt x="792" y="459"/>
                </a:lnTo>
                <a:lnTo>
                  <a:pt x="807" y="428"/>
                </a:lnTo>
                <a:lnTo>
                  <a:pt x="821" y="396"/>
                </a:lnTo>
                <a:lnTo>
                  <a:pt x="833" y="361"/>
                </a:lnTo>
                <a:lnTo>
                  <a:pt x="845" y="326"/>
                </a:lnTo>
                <a:lnTo>
                  <a:pt x="856" y="290"/>
                </a:lnTo>
                <a:lnTo>
                  <a:pt x="866" y="252"/>
                </a:lnTo>
                <a:lnTo>
                  <a:pt x="874" y="212"/>
                </a:lnTo>
                <a:lnTo>
                  <a:pt x="874" y="212"/>
                </a:lnTo>
                <a:lnTo>
                  <a:pt x="886" y="220"/>
                </a:lnTo>
                <a:lnTo>
                  <a:pt x="898" y="227"/>
                </a:lnTo>
                <a:lnTo>
                  <a:pt x="908" y="237"/>
                </a:lnTo>
                <a:lnTo>
                  <a:pt x="917" y="247"/>
                </a:lnTo>
                <a:lnTo>
                  <a:pt x="926" y="257"/>
                </a:lnTo>
                <a:lnTo>
                  <a:pt x="933" y="268"/>
                </a:lnTo>
                <a:lnTo>
                  <a:pt x="940" y="280"/>
                </a:lnTo>
                <a:lnTo>
                  <a:pt x="945" y="293"/>
                </a:lnTo>
                <a:lnTo>
                  <a:pt x="949" y="306"/>
                </a:lnTo>
                <a:lnTo>
                  <a:pt x="952" y="319"/>
                </a:lnTo>
                <a:lnTo>
                  <a:pt x="954" y="332"/>
                </a:lnTo>
                <a:lnTo>
                  <a:pt x="955" y="345"/>
                </a:lnTo>
                <a:lnTo>
                  <a:pt x="954" y="359"/>
                </a:lnTo>
                <a:lnTo>
                  <a:pt x="952" y="373"/>
                </a:lnTo>
                <a:lnTo>
                  <a:pt x="948" y="386"/>
                </a:lnTo>
                <a:lnTo>
                  <a:pt x="943" y="400"/>
                </a:lnTo>
                <a:lnTo>
                  <a:pt x="943" y="40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cs typeface="+mn-ea"/>
              <a:sym typeface="+mn-lt"/>
            </a:endParaRPr>
          </a:p>
        </p:txBody>
      </p:sp>
      <p:sp>
        <p:nvSpPr>
          <p:cNvPr id="34" name="文本框 33">
            <a:extLst>
              <a:ext uri="{FF2B5EF4-FFF2-40B4-BE49-F238E27FC236}">
                <a16:creationId xmlns:a16="http://schemas.microsoft.com/office/drawing/2014/main" id="{7FD71306-BD56-4E24-AC45-66F9B12D0E8A}"/>
              </a:ext>
            </a:extLst>
          </p:cNvPr>
          <p:cNvSpPr txBox="1"/>
          <p:nvPr/>
        </p:nvSpPr>
        <p:spPr>
          <a:xfrm>
            <a:off x="7374063" y="1455524"/>
            <a:ext cx="2062039" cy="518160"/>
          </a:xfrm>
          <a:prstGeom prst="rect">
            <a:avLst/>
          </a:prstGeom>
          <a:noFill/>
        </p:spPr>
        <p:txBody>
          <a:bodyPr rtlCol="0" wrap="square">
            <a:spAutoFit/>
          </a:bodyPr>
          <a:lstStyle/>
          <a:p>
            <a:r>
              <a:rPr altLang="zh-CN" lang="en-US" smtClean="0" sz="2800">
                <a:solidFill>
                  <a:schemeClr val="bg1">
                    <a:lumMod val="50000"/>
                  </a:schemeClr>
                </a:solidFill>
                <a:cs typeface="+mn-ea"/>
                <a:sym typeface="+mn-lt"/>
              </a:rPr>
              <a:t>PART 01</a:t>
            </a:r>
          </a:p>
        </p:txBody>
      </p:sp>
      <p:sp>
        <p:nvSpPr>
          <p:cNvPr id="38" name="文本框 37">
            <a:extLst>
              <a:ext uri="{FF2B5EF4-FFF2-40B4-BE49-F238E27FC236}">
                <a16:creationId xmlns:a16="http://schemas.microsoft.com/office/drawing/2014/main" id="{3CEF1318-0F99-4165-90E9-992C327F65FD}"/>
              </a:ext>
            </a:extLst>
          </p:cNvPr>
          <p:cNvSpPr txBox="1"/>
          <p:nvPr/>
        </p:nvSpPr>
        <p:spPr>
          <a:xfrm>
            <a:off x="7343856" y="1889108"/>
            <a:ext cx="3202052" cy="640080"/>
          </a:xfrm>
          <a:prstGeom prst="rect">
            <a:avLst/>
          </a:prstGeom>
          <a:noFill/>
        </p:spPr>
        <p:txBody>
          <a:bodyPr rtlCol="0" wrap="square">
            <a:spAutoFit/>
          </a:bodyPr>
          <a:lstStyle/>
          <a:p>
            <a:r>
              <a:rPr altLang="en-US" lang="zh-CN" sz="3600">
                <a:solidFill>
                  <a:srgbClr val="36373B"/>
                </a:solidFill>
                <a:cs typeface="+mn-ea"/>
                <a:sym typeface="+mn-lt"/>
              </a:rPr>
              <a:t>企业战略概述</a:t>
            </a:r>
          </a:p>
        </p:txBody>
      </p:sp>
      <p:sp>
        <p:nvSpPr>
          <p:cNvPr id="31" name="文本框 30">
            <a:extLst>
              <a:ext uri="{FF2B5EF4-FFF2-40B4-BE49-F238E27FC236}">
                <a16:creationId xmlns:a16="http://schemas.microsoft.com/office/drawing/2014/main" id="{8171E3F6-FBFD-4FDD-B70E-5A0F8F5205EC}"/>
              </a:ext>
            </a:extLst>
          </p:cNvPr>
          <p:cNvSpPr txBox="1"/>
          <p:nvPr/>
        </p:nvSpPr>
        <p:spPr>
          <a:xfrm>
            <a:off x="7374062" y="2967964"/>
            <a:ext cx="2176339" cy="518160"/>
          </a:xfrm>
          <a:prstGeom prst="rect">
            <a:avLst/>
          </a:prstGeom>
          <a:noFill/>
        </p:spPr>
        <p:txBody>
          <a:bodyPr rtlCol="0" wrap="square">
            <a:spAutoFit/>
          </a:bodyPr>
          <a:lstStyle>
            <a:defPPr>
              <a:defRPr lang="zh-CN"/>
            </a:defPPr>
            <a:lvl1pPr>
              <a:defRPr sz="2800">
                <a:solidFill>
                  <a:schemeClr val="bg1">
                    <a:lumMod val="50000"/>
                  </a:schemeClr>
                </a:solidFill>
                <a:cs typeface="+mn-ea"/>
              </a:defRPr>
            </a:lvl1pPr>
          </a:lstStyle>
          <a:p>
            <a:r>
              <a:rPr altLang="zh-CN" lang="en-US" smtClean="0">
                <a:sym typeface="+mn-lt"/>
              </a:rPr>
              <a:t>PART 02</a:t>
            </a:r>
          </a:p>
        </p:txBody>
      </p:sp>
      <p:sp>
        <p:nvSpPr>
          <p:cNvPr id="35" name="文本框 34">
            <a:extLst>
              <a:ext uri="{FF2B5EF4-FFF2-40B4-BE49-F238E27FC236}">
                <a16:creationId xmlns:a16="http://schemas.microsoft.com/office/drawing/2014/main" id="{CB49A281-B2A1-4B4B-A054-89A3D22CD432}"/>
              </a:ext>
            </a:extLst>
          </p:cNvPr>
          <p:cNvSpPr txBox="1"/>
          <p:nvPr/>
        </p:nvSpPr>
        <p:spPr>
          <a:xfrm>
            <a:off x="7343856" y="3388849"/>
            <a:ext cx="3202052" cy="640080"/>
          </a:xfrm>
          <a:prstGeom prst="rect">
            <a:avLst/>
          </a:prstGeom>
          <a:noFill/>
        </p:spPr>
        <p:txBody>
          <a:bodyPr rtlCol="0" wrap="square">
            <a:spAutoFit/>
          </a:bodyPr>
          <a:lstStyle/>
          <a:p>
            <a:r>
              <a:rPr altLang="en-US" lang="zh-CN" sz="3600">
                <a:solidFill>
                  <a:srgbClr val="36373B"/>
                </a:solidFill>
                <a:cs typeface="+mn-ea"/>
                <a:sym typeface="+mn-lt"/>
              </a:rPr>
              <a:t>战略管理概述</a:t>
            </a:r>
          </a:p>
        </p:txBody>
      </p:sp>
      <p:sp>
        <p:nvSpPr>
          <p:cNvPr id="36" name="文本框 35">
            <a:extLst>
              <a:ext uri="{FF2B5EF4-FFF2-40B4-BE49-F238E27FC236}">
                <a16:creationId xmlns:a16="http://schemas.microsoft.com/office/drawing/2014/main" id="{3FE673CF-7D77-4121-BFDF-4287A2963F19}"/>
              </a:ext>
            </a:extLst>
          </p:cNvPr>
          <p:cNvSpPr txBox="1"/>
          <p:nvPr/>
        </p:nvSpPr>
        <p:spPr>
          <a:xfrm>
            <a:off x="7422155" y="4487818"/>
            <a:ext cx="2128247" cy="518160"/>
          </a:xfrm>
          <a:prstGeom prst="rect">
            <a:avLst/>
          </a:prstGeom>
          <a:noFill/>
        </p:spPr>
        <p:txBody>
          <a:bodyPr rtlCol="0" wrap="square">
            <a:spAutoFit/>
          </a:bodyPr>
          <a:lstStyle>
            <a:defPPr>
              <a:defRPr lang="zh-CN"/>
            </a:defPPr>
            <a:lvl1pPr>
              <a:defRPr sz="2800">
                <a:solidFill>
                  <a:schemeClr val="bg1">
                    <a:lumMod val="50000"/>
                  </a:schemeClr>
                </a:solidFill>
                <a:cs typeface="+mn-ea"/>
              </a:defRPr>
            </a:lvl1pPr>
          </a:lstStyle>
          <a:p>
            <a:r>
              <a:rPr altLang="zh-CN" lang="en-US" smtClean="0">
                <a:sym typeface="+mn-lt"/>
              </a:rPr>
              <a:t>PART 03</a:t>
            </a:r>
          </a:p>
        </p:txBody>
      </p:sp>
      <p:sp>
        <p:nvSpPr>
          <p:cNvPr id="37" name="文本框 36">
            <a:extLst>
              <a:ext uri="{FF2B5EF4-FFF2-40B4-BE49-F238E27FC236}">
                <a16:creationId xmlns:a16="http://schemas.microsoft.com/office/drawing/2014/main" id="{D19333DB-6BD1-4251-ABE4-28A962D4BFB5}"/>
              </a:ext>
            </a:extLst>
          </p:cNvPr>
          <p:cNvSpPr txBox="1"/>
          <p:nvPr/>
        </p:nvSpPr>
        <p:spPr>
          <a:xfrm>
            <a:off x="7391946" y="4921402"/>
            <a:ext cx="3202052" cy="640080"/>
          </a:xfrm>
          <a:prstGeom prst="rect">
            <a:avLst/>
          </a:prstGeom>
          <a:noFill/>
        </p:spPr>
        <p:txBody>
          <a:bodyPr rtlCol="0" wrap="square">
            <a:spAutoFit/>
          </a:bodyPr>
          <a:lstStyle/>
          <a:p>
            <a:r>
              <a:rPr altLang="en-US" lang="zh-CN" sz="3600">
                <a:solidFill>
                  <a:srgbClr val="36373B"/>
                </a:solidFill>
                <a:cs typeface="+mn-ea"/>
                <a:sym typeface="+mn-lt"/>
              </a:rPr>
              <a:t>战略管理过程</a:t>
            </a:r>
          </a:p>
        </p:txBody>
      </p:sp>
      <p:sp>
        <p:nvSpPr>
          <p:cNvPr id="28" name="矩形 27">
            <a:extLst>
              <a:ext uri="{FF2B5EF4-FFF2-40B4-BE49-F238E27FC236}">
                <a16:creationId xmlns:a16="http://schemas.microsoft.com/office/drawing/2014/main" id="{6D6FADAF-B950-4323-818F-E343006432D5}"/>
              </a:ext>
            </a:extLst>
          </p:cNvPr>
          <p:cNvSpPr/>
          <p:nvPr/>
        </p:nvSpPr>
        <p:spPr>
          <a:xfrm rot="19394968">
            <a:off x="-1886025" y="540577"/>
            <a:ext cx="7514553" cy="1596567"/>
          </a:xfrm>
          <a:prstGeom prst="rect">
            <a:avLst/>
          </a:prstGeom>
          <a:gradFill>
            <a:gsLst>
              <a:gs pos="0">
                <a:srgbClr val="69D1CC"/>
              </a:gs>
              <a:gs pos="78000">
                <a:srgbClr val="18646C"/>
              </a:gs>
            </a:gsLst>
            <a:lin ang="10800000" scaled="0"/>
          </a:gradFill>
          <a:ln>
            <a:noFill/>
          </a:ln>
          <a:effectLst>
            <a:outerShdw algn="ctr" blurRad="215900" rotWithShape="0" sx="116000" sy="116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a:extLst>
              <a:ext uri="{FF2B5EF4-FFF2-40B4-BE49-F238E27FC236}">
                <a16:creationId xmlns:a16="http://schemas.microsoft.com/office/drawing/2014/main" id="{8EA14A78-AD36-4D9B-8748-E326CB00AFAA}"/>
              </a:ext>
            </a:extLst>
          </p:cNvPr>
          <p:cNvSpPr/>
          <p:nvPr/>
        </p:nvSpPr>
        <p:spPr>
          <a:xfrm rot="2448423">
            <a:off x="-2050933" y="4499325"/>
            <a:ext cx="7514553" cy="1596567"/>
          </a:xfrm>
          <a:prstGeom prst="rect">
            <a:avLst/>
          </a:prstGeom>
          <a:gradFill>
            <a:gsLst>
              <a:gs pos="0">
                <a:srgbClr val="69D1CC"/>
              </a:gs>
              <a:gs pos="78000">
                <a:srgbClr val="18646C"/>
              </a:gs>
            </a:gsLst>
            <a:lin ang="10800000" scaled="0"/>
          </a:gradFill>
          <a:ln>
            <a:noFill/>
          </a:ln>
          <a:effectLst>
            <a:outerShdw algn="ctr" blurRad="215900" rotWithShape="0" sx="116000" sy="116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文本框 38">
            <a:extLst>
              <a:ext uri="{FF2B5EF4-FFF2-40B4-BE49-F238E27FC236}">
                <a16:creationId xmlns:a16="http://schemas.microsoft.com/office/drawing/2014/main" id="{A29452B1-5501-4785-AA88-D15EB82E0D9C}"/>
              </a:ext>
            </a:extLst>
          </p:cNvPr>
          <p:cNvSpPr txBox="1"/>
          <p:nvPr/>
        </p:nvSpPr>
        <p:spPr>
          <a:xfrm>
            <a:off x="1993843" y="2627582"/>
            <a:ext cx="3713173" cy="1737360"/>
          </a:xfrm>
          <a:prstGeom prst="rect">
            <a:avLst/>
          </a:prstGeom>
          <a:noFill/>
        </p:spPr>
        <p:txBody>
          <a:bodyPr rtlCol="0" wrap="square">
            <a:spAutoFit/>
          </a:bodyPr>
          <a:lstStyle/>
          <a:p>
            <a:pPr algn="ctr"/>
            <a:r>
              <a:rPr altLang="en-US" b="1" lang="zh-CN" smtClean="0" sz="5400">
                <a:cs typeface="+mn-ea"/>
                <a:sym typeface="+mn-lt"/>
              </a:rPr>
              <a:t>目录</a:t>
            </a:r>
          </a:p>
          <a:p>
            <a:pPr algn="ctr"/>
            <a:r>
              <a:rPr altLang="en-US" b="1" lang="zh-CN" smtClean="0" sz="5400">
                <a:cs typeface="+mn-ea"/>
                <a:sym typeface="+mn-lt"/>
              </a:rPr>
              <a:t>CONTENT</a:t>
            </a:r>
          </a:p>
        </p:txBody>
      </p:sp>
    </p:spTree>
    <p:extLst>
      <p:ext uri="{BB962C8B-B14F-4D97-AF65-F5344CB8AC3E}">
        <p14:creationId val="1464129751"/>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1">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additive="base">
                                        <p:cTn dur="500" fill="hold" id="7"/>
                                        <p:tgtEl>
                                          <p:spTgt spid="28"/>
                                        </p:tgtEl>
                                        <p:attrNameLst>
                                          <p:attrName>ppt_x</p:attrName>
                                        </p:attrNameLst>
                                      </p:cBhvr>
                                      <p:tavLst>
                                        <p:tav tm="0">
                                          <p:val>
                                            <p:strVal val="#ppt_x"/>
                                          </p:val>
                                        </p:tav>
                                        <p:tav tm="100000">
                                          <p:val>
                                            <p:strVal val="#ppt_x"/>
                                          </p:val>
                                        </p:tav>
                                      </p:tavLst>
                                    </p:anim>
                                    <p:anim calcmode="lin" valueType="num">
                                      <p:cBhvr additive="base">
                                        <p:cTn dur="500" fill="hold" id="8"/>
                                        <p:tgtEl>
                                          <p:spTgt spid="28"/>
                                        </p:tgtEl>
                                        <p:attrNameLst>
                                          <p:attrName>ppt_y</p:attrName>
                                        </p:attrNameLst>
                                      </p:cBhvr>
                                      <p:tavLst>
                                        <p:tav tm="0">
                                          <p:val>
                                            <p:strVal val="0-#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 presetSubtype="1">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additive="base">
                                        <p:cTn dur="500" fill="hold" id="13"/>
                                        <p:tgtEl>
                                          <p:spTgt spid="29"/>
                                        </p:tgtEl>
                                        <p:attrNameLst>
                                          <p:attrName>ppt_x</p:attrName>
                                        </p:attrNameLst>
                                      </p:cBhvr>
                                      <p:tavLst>
                                        <p:tav tm="0">
                                          <p:val>
                                            <p:strVal val="#ppt_x"/>
                                          </p:val>
                                        </p:tav>
                                        <p:tav tm="100000">
                                          <p:val>
                                            <p:strVal val="#ppt_x"/>
                                          </p:val>
                                        </p:tav>
                                      </p:tavLst>
                                    </p:anim>
                                    <p:anim calcmode="lin" valueType="num">
                                      <p:cBhvr additive="base">
                                        <p:cTn dur="500" fill="hold" id="14"/>
                                        <p:tgtEl>
                                          <p:spTgt spid="29"/>
                                        </p:tgtEl>
                                        <p:attrNameLst>
                                          <p:attrName>ppt_y</p:attrName>
                                        </p:attrNameLst>
                                      </p:cBhvr>
                                      <p:tavLst>
                                        <p:tav tm="0">
                                          <p:val>
                                            <p:strVal val="0-#ppt_h/2"/>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10" presetSubtype="0">
                                  <p:stCondLst>
                                    <p:cond delay="0"/>
                                  </p:stCondLst>
                                  <p:childTnLst>
                                    <p:set>
                                      <p:cBhvr>
                                        <p:cTn dur="1" fill="hold" id="18">
                                          <p:stCondLst>
                                            <p:cond delay="0"/>
                                          </p:stCondLst>
                                        </p:cTn>
                                        <p:tgtEl>
                                          <p:spTgt spid="39"/>
                                        </p:tgtEl>
                                        <p:attrNameLst>
                                          <p:attrName>style.visibility</p:attrName>
                                        </p:attrNameLst>
                                      </p:cBhvr>
                                      <p:to>
                                        <p:strVal val="visible"/>
                                      </p:to>
                                    </p:set>
                                    <p:animEffect filter="fade" transition="in">
                                      <p:cBhvr>
                                        <p:cTn dur="500" id="19"/>
                                        <p:tgtEl>
                                          <p:spTgt spid="39"/>
                                        </p:tgtEl>
                                      </p:cBhvr>
                                    </p:animEffect>
                                  </p:childTnLst>
                                </p:cTn>
                              </p:par>
                            </p:childTnLst>
                          </p:cTn>
                        </p:par>
                        <p:par>
                          <p:cTn fill="hold" id="20" nodeType="afterGroup">
                            <p:stCondLst>
                              <p:cond delay="500"/>
                            </p:stCondLst>
                            <p:childTnLst>
                              <p:par>
                                <p:cTn fill="hold" grpId="0" id="21" nodeType="afterEffect" presetClass="entr" presetID="22" presetSubtype="8">
                                  <p:stCondLst>
                                    <p:cond delay="0"/>
                                  </p:stCondLst>
                                  <p:childTnLst>
                                    <p:set>
                                      <p:cBhvr>
                                        <p:cTn dur="1" fill="hold" id="22">
                                          <p:stCondLst>
                                            <p:cond delay="0"/>
                                          </p:stCondLst>
                                        </p:cTn>
                                        <p:tgtEl>
                                          <p:spTgt spid="34"/>
                                        </p:tgtEl>
                                        <p:attrNameLst>
                                          <p:attrName>style.visibility</p:attrName>
                                        </p:attrNameLst>
                                      </p:cBhvr>
                                      <p:to>
                                        <p:strVal val="visible"/>
                                      </p:to>
                                    </p:set>
                                    <p:animEffect filter="wipe(left)" transition="in">
                                      <p:cBhvr>
                                        <p:cTn dur="500" id="23"/>
                                        <p:tgtEl>
                                          <p:spTgt spid="34"/>
                                        </p:tgtEl>
                                      </p:cBhvr>
                                    </p:animEffect>
                                  </p:childTnLst>
                                </p:cTn>
                              </p:par>
                            </p:childTnLst>
                          </p:cTn>
                        </p:par>
                        <p:par>
                          <p:cTn fill="hold" id="24" nodeType="afterGroup">
                            <p:stCondLst>
                              <p:cond delay="1000"/>
                            </p:stCondLst>
                            <p:childTnLst>
                              <p:par>
                                <p:cTn fill="hold" grpId="0" id="25" nodeType="afterEffect" presetClass="entr" presetID="22" presetSubtype="8">
                                  <p:stCondLst>
                                    <p:cond delay="0"/>
                                  </p:stCondLst>
                                  <p:childTnLst>
                                    <p:set>
                                      <p:cBhvr>
                                        <p:cTn dur="1" fill="hold" id="26">
                                          <p:stCondLst>
                                            <p:cond delay="0"/>
                                          </p:stCondLst>
                                        </p:cTn>
                                        <p:tgtEl>
                                          <p:spTgt spid="38"/>
                                        </p:tgtEl>
                                        <p:attrNameLst>
                                          <p:attrName>style.visibility</p:attrName>
                                        </p:attrNameLst>
                                      </p:cBhvr>
                                      <p:to>
                                        <p:strVal val="visible"/>
                                      </p:to>
                                    </p:set>
                                    <p:animEffect filter="wipe(left)" transition="in">
                                      <p:cBhvr>
                                        <p:cTn dur="500" id="27"/>
                                        <p:tgtEl>
                                          <p:spTgt spid="38"/>
                                        </p:tgtEl>
                                      </p:cBhvr>
                                    </p:animEffect>
                                  </p:childTnLst>
                                </p:cTn>
                              </p:par>
                            </p:childTnLst>
                          </p:cTn>
                        </p:par>
                        <p:par>
                          <p:cTn fill="hold" id="28" nodeType="afterGroup">
                            <p:stCondLst>
                              <p:cond delay="1500"/>
                            </p:stCondLst>
                            <p:childTnLst>
                              <p:par>
                                <p:cTn fill="hold" grpId="0" id="29" nodeType="afterEffect" presetClass="entr" presetID="22" presetSubtype="8">
                                  <p:stCondLst>
                                    <p:cond delay="0"/>
                                  </p:stCondLst>
                                  <p:childTnLst>
                                    <p:set>
                                      <p:cBhvr>
                                        <p:cTn dur="1" fill="hold" id="30">
                                          <p:stCondLst>
                                            <p:cond delay="0"/>
                                          </p:stCondLst>
                                        </p:cTn>
                                        <p:tgtEl>
                                          <p:spTgt spid="31"/>
                                        </p:tgtEl>
                                        <p:attrNameLst>
                                          <p:attrName>style.visibility</p:attrName>
                                        </p:attrNameLst>
                                      </p:cBhvr>
                                      <p:to>
                                        <p:strVal val="visible"/>
                                      </p:to>
                                    </p:set>
                                    <p:animEffect filter="wipe(left)" transition="in">
                                      <p:cBhvr>
                                        <p:cTn dur="500" id="31"/>
                                        <p:tgtEl>
                                          <p:spTgt spid="31"/>
                                        </p:tgtEl>
                                      </p:cBhvr>
                                    </p:animEffect>
                                  </p:childTnLst>
                                </p:cTn>
                              </p:par>
                            </p:childTnLst>
                          </p:cTn>
                        </p:par>
                        <p:par>
                          <p:cTn fill="hold" id="32" nodeType="afterGroup">
                            <p:stCondLst>
                              <p:cond delay="2000"/>
                            </p:stCondLst>
                            <p:childTnLst>
                              <p:par>
                                <p:cTn fill="hold" grpId="0" id="33" nodeType="afterEffect" presetClass="entr" presetID="22" presetSubtype="8">
                                  <p:stCondLst>
                                    <p:cond delay="0"/>
                                  </p:stCondLst>
                                  <p:childTnLst>
                                    <p:set>
                                      <p:cBhvr>
                                        <p:cTn dur="1" fill="hold" id="34">
                                          <p:stCondLst>
                                            <p:cond delay="0"/>
                                          </p:stCondLst>
                                        </p:cTn>
                                        <p:tgtEl>
                                          <p:spTgt spid="35"/>
                                        </p:tgtEl>
                                        <p:attrNameLst>
                                          <p:attrName>style.visibility</p:attrName>
                                        </p:attrNameLst>
                                      </p:cBhvr>
                                      <p:to>
                                        <p:strVal val="visible"/>
                                      </p:to>
                                    </p:set>
                                    <p:animEffect filter="wipe(left)" transition="in">
                                      <p:cBhvr>
                                        <p:cTn dur="500" id="35"/>
                                        <p:tgtEl>
                                          <p:spTgt spid="35"/>
                                        </p:tgtEl>
                                      </p:cBhvr>
                                    </p:animEffect>
                                  </p:childTnLst>
                                </p:cTn>
                              </p:par>
                            </p:childTnLst>
                          </p:cTn>
                        </p:par>
                        <p:par>
                          <p:cTn fill="hold" id="36" nodeType="afterGroup">
                            <p:stCondLst>
                              <p:cond delay="2500"/>
                            </p:stCondLst>
                            <p:childTnLst>
                              <p:par>
                                <p:cTn fill="hold" grpId="0" id="37" nodeType="afterEffect" presetClass="entr" presetID="22" presetSubtype="8">
                                  <p:stCondLst>
                                    <p:cond delay="0"/>
                                  </p:stCondLst>
                                  <p:childTnLst>
                                    <p:set>
                                      <p:cBhvr>
                                        <p:cTn dur="1" fill="hold" id="38">
                                          <p:stCondLst>
                                            <p:cond delay="0"/>
                                          </p:stCondLst>
                                        </p:cTn>
                                        <p:tgtEl>
                                          <p:spTgt spid="36"/>
                                        </p:tgtEl>
                                        <p:attrNameLst>
                                          <p:attrName>style.visibility</p:attrName>
                                        </p:attrNameLst>
                                      </p:cBhvr>
                                      <p:to>
                                        <p:strVal val="visible"/>
                                      </p:to>
                                    </p:set>
                                    <p:animEffect filter="wipe(left)" transition="in">
                                      <p:cBhvr>
                                        <p:cTn dur="500" id="39"/>
                                        <p:tgtEl>
                                          <p:spTgt spid="36"/>
                                        </p:tgtEl>
                                      </p:cBhvr>
                                    </p:animEffect>
                                  </p:childTnLst>
                                </p:cTn>
                              </p:par>
                            </p:childTnLst>
                          </p:cTn>
                        </p:par>
                        <p:par>
                          <p:cTn fill="hold" id="40" nodeType="afterGroup">
                            <p:stCondLst>
                              <p:cond delay="3000"/>
                            </p:stCondLst>
                            <p:childTnLst>
                              <p:par>
                                <p:cTn fill="hold" grpId="0" id="41" nodeType="afterEffect" presetClass="entr" presetID="22" presetSubtype="8">
                                  <p:stCondLst>
                                    <p:cond delay="0"/>
                                  </p:stCondLst>
                                  <p:childTnLst>
                                    <p:set>
                                      <p:cBhvr>
                                        <p:cTn dur="1" fill="hold" id="42">
                                          <p:stCondLst>
                                            <p:cond delay="0"/>
                                          </p:stCondLst>
                                        </p:cTn>
                                        <p:tgtEl>
                                          <p:spTgt spid="37"/>
                                        </p:tgtEl>
                                        <p:attrNameLst>
                                          <p:attrName>style.visibility</p:attrName>
                                        </p:attrNameLst>
                                      </p:cBhvr>
                                      <p:to>
                                        <p:strVal val="visible"/>
                                      </p:to>
                                    </p:set>
                                    <p:animEffect filter="wipe(left)" transition="in">
                                      <p:cBhvr>
                                        <p:cTn dur="500" id="43"/>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8"/>
      <p:bldP grpId="0" spid="31"/>
      <p:bldP grpId="0" spid="35"/>
      <p:bldP grpId="0" spid="36"/>
      <p:bldP grpId="0" spid="37"/>
      <p:bldP grpId="0" spid="28"/>
      <p:bldP grpId="0" spid="29"/>
      <p:bldP grpId="0" spid="3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内部环境分析（企业资源、能力及核心竞争力分析）</a:t>
            </a:r>
          </a:p>
        </p:txBody>
      </p:sp>
      <p:sp>
        <p:nvSpPr>
          <p:cNvPr id="6" name="矩形 5">
            <a:extLst>
              <a:ext uri="{FF2B5EF4-FFF2-40B4-BE49-F238E27FC236}">
                <a16:creationId xmlns:a16="http://schemas.microsoft.com/office/drawing/2014/main" id="{A7D86F2A-A7F5-4DCA-8F2D-93D41B4B16A0}"/>
              </a:ext>
            </a:extLst>
          </p:cNvPr>
          <p:cNvSpPr/>
          <p:nvPr/>
        </p:nvSpPr>
        <p:spPr>
          <a:xfrm>
            <a:off x="867509" y="1799203"/>
            <a:ext cx="3295591" cy="4123048"/>
          </a:xfrm>
          <a:prstGeom prst="rect">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a:extLst>
              <a:ext uri="{FF2B5EF4-FFF2-40B4-BE49-F238E27FC236}">
                <a16:creationId xmlns:a16="http://schemas.microsoft.com/office/drawing/2014/main" id="{396BDA7C-3DDB-463B-8001-8BD9BD2B631E}"/>
              </a:ext>
            </a:extLst>
          </p:cNvPr>
          <p:cNvSpPr/>
          <p:nvPr/>
        </p:nvSpPr>
        <p:spPr>
          <a:xfrm>
            <a:off x="4448206" y="1799203"/>
            <a:ext cx="3295591" cy="4123048"/>
          </a:xfrm>
          <a:prstGeom prst="rect">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a:extLst>
              <a:ext uri="{FF2B5EF4-FFF2-40B4-BE49-F238E27FC236}">
                <a16:creationId xmlns:a16="http://schemas.microsoft.com/office/drawing/2014/main" id="{C1F689B2-5404-4D93-AF5F-23BC05A1659C}"/>
              </a:ext>
            </a:extLst>
          </p:cNvPr>
          <p:cNvSpPr/>
          <p:nvPr/>
        </p:nvSpPr>
        <p:spPr>
          <a:xfrm>
            <a:off x="8028903" y="1788652"/>
            <a:ext cx="3295591" cy="4123048"/>
          </a:xfrm>
          <a:prstGeom prst="rect">
            <a:avLst/>
          </a:prstGeom>
          <a:gradFill>
            <a:gsLst>
              <a:gs pos="0">
                <a:srgbClr val="69D1CC"/>
              </a:gs>
              <a:gs pos="74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TextBox 6">
            <a:extLst>
              <a:ext uri="{FF2B5EF4-FFF2-40B4-BE49-F238E27FC236}">
                <a16:creationId xmlns:a16="http://schemas.microsoft.com/office/drawing/2014/main" id="{DEA898CF-278D-43B2-90AD-390E1A39030F}"/>
              </a:ext>
            </a:extLst>
          </p:cNvPr>
          <p:cNvSpPr txBox="1"/>
          <p:nvPr/>
        </p:nvSpPr>
        <p:spPr>
          <a:xfrm>
            <a:off x="8259102" y="1907275"/>
            <a:ext cx="2835193" cy="4014215"/>
          </a:xfrm>
          <a:prstGeom prst="rect">
            <a:avLst/>
          </a:prstGeom>
          <a:noFill/>
        </p:spPr>
        <p:txBody>
          <a:bodyPr rtlCol="0" wrap="square">
            <a:spAutoFit/>
          </a:bodyPr>
          <a:lstStyle/>
          <a:p>
            <a:pPr>
              <a:lnSpc>
                <a:spcPct val="130000"/>
              </a:lnSpc>
              <a:spcAft>
                <a:spcPts val="600"/>
              </a:spcAft>
            </a:pPr>
            <a:r>
              <a:rPr altLang="en-US" lang="zh-CN">
                <a:solidFill>
                  <a:schemeClr val="bg1"/>
                </a:solidFill>
                <a:cs typeface="+mn-ea"/>
                <a:sym typeface="+mn-lt"/>
              </a:rPr>
              <a:t>波特的“价值链”理论揭示，企业与企业的竞争，不只是某个环节的竞争，而是整个价值链的竞争，而整个价值链的综合竞争力决定企业的竞争力。用波特的话来说：“消费者心目中的价值由一连串企业内部物质与技术上的具体活动与利润所构成，当你和其他企业竞争时</a:t>
            </a:r>
          </a:p>
        </p:txBody>
      </p:sp>
      <p:sp>
        <p:nvSpPr>
          <p:cNvPr id="10" name="TextBox 15">
            <a:extLst>
              <a:ext uri="{FF2B5EF4-FFF2-40B4-BE49-F238E27FC236}">
                <a16:creationId xmlns:a16="http://schemas.microsoft.com/office/drawing/2014/main" id="{4954E92D-3C45-4B34-A9FF-19B1FDC0ACB1}"/>
              </a:ext>
            </a:extLst>
          </p:cNvPr>
          <p:cNvSpPr txBox="1"/>
          <p:nvPr/>
        </p:nvSpPr>
        <p:spPr>
          <a:xfrm>
            <a:off x="1070937" y="1907276"/>
            <a:ext cx="2860617" cy="3657599"/>
          </a:xfrm>
          <a:prstGeom prst="rect">
            <a:avLst/>
          </a:prstGeom>
          <a:noFill/>
        </p:spPr>
        <p:txBody>
          <a:bodyPr rtlCol="0" wrap="square">
            <a:spAutoFit/>
          </a:bodyPr>
          <a:lstStyle/>
          <a:p>
            <a:pPr>
              <a:lnSpc>
                <a:spcPct val="130000"/>
              </a:lnSpc>
            </a:pPr>
            <a:r>
              <a:rPr altLang="en-US" lang="zh-CN">
                <a:solidFill>
                  <a:schemeClr val="bg1"/>
                </a:solidFill>
                <a:cs typeface="+mn-ea"/>
                <a:sym typeface="+mn-lt"/>
              </a:rPr>
              <a:t>价值链的概念是由美国迈克尔•波特于1985年提出的，波特认为，每一个企业都是在设计、生产、销售、发送和辅助其产品生产过程中进行各种活动的集合体，这些互不相同但又相互关联的生产经营活动，构成了一个创造价值的动态过程，即价值链。</a:t>
            </a:r>
          </a:p>
        </p:txBody>
      </p:sp>
      <p:sp>
        <p:nvSpPr>
          <p:cNvPr id="12" name="TextBox 6">
            <a:extLst>
              <a:ext uri="{FF2B5EF4-FFF2-40B4-BE49-F238E27FC236}">
                <a16:creationId xmlns:a16="http://schemas.microsoft.com/office/drawing/2014/main" id="{3159CD46-DA68-489E-BC95-3E697F185BFA}"/>
              </a:ext>
            </a:extLst>
          </p:cNvPr>
          <p:cNvSpPr txBox="1"/>
          <p:nvPr/>
        </p:nvSpPr>
        <p:spPr>
          <a:xfrm>
            <a:off x="4482526" y="1907275"/>
            <a:ext cx="3261271" cy="3657599"/>
          </a:xfrm>
          <a:prstGeom prst="rect">
            <a:avLst/>
          </a:prstGeom>
          <a:noFill/>
        </p:spPr>
        <p:txBody>
          <a:bodyPr rtlCol="0" wrap="square">
            <a:spAutoFit/>
          </a:bodyPr>
          <a:lstStyle/>
          <a:p>
            <a:pPr>
              <a:lnSpc>
                <a:spcPct val="130000"/>
              </a:lnSpc>
            </a:pPr>
            <a:r>
              <a:rPr altLang="en-US" lang="zh-CN">
                <a:solidFill>
                  <a:schemeClr val="bg1"/>
                </a:solidFill>
                <a:cs typeface="+mn-ea"/>
                <a:sym typeface="+mn-lt"/>
              </a:rPr>
              <a:t>价值链有三个含义：第一，企业各项活动之间都有密切联系，如原材料供应的计划性、及时性和协调性与企业的生产制造有密切的联系；第二，每项活动都能给企业带来有形或无形的价值，如售后服务这项活动，如果企业密切注意顾客所需或做好售后服务，都可以提高企业的信誉，从而带来无形价值；</a:t>
            </a:r>
          </a:p>
        </p:txBody>
      </p:sp>
    </p:spTree>
    <p:extLst>
      <p:ext uri="{BB962C8B-B14F-4D97-AF65-F5344CB8AC3E}">
        <p14:creationId val="272533468"/>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6"/>
                                        </p:tgtEl>
                                        <p:attrNameLst>
                                          <p:attrName>style.visibility</p:attrName>
                                        </p:attrNameLst>
                                      </p:cBhvr>
                                      <p:to>
                                        <p:strVal val="visible"/>
                                      </p:to>
                                    </p:set>
                                    <p:animEffect filter="fade" transition="in">
                                      <p:cBhvr>
                                        <p:cTn dur="1000" id="17"/>
                                        <p:tgtEl>
                                          <p:spTgt spid="6"/>
                                        </p:tgtEl>
                                      </p:cBhvr>
                                    </p:animEffect>
                                    <p:anim calcmode="lin" valueType="num">
                                      <p:cBhvr>
                                        <p:cTn dur="1000" fill="hold" id="18"/>
                                        <p:tgtEl>
                                          <p:spTgt spid="6"/>
                                        </p:tgtEl>
                                        <p:attrNameLst>
                                          <p:attrName>ppt_x</p:attrName>
                                        </p:attrNameLst>
                                      </p:cBhvr>
                                      <p:tavLst>
                                        <p:tav tm="0">
                                          <p:val>
                                            <p:strVal val="#ppt_x"/>
                                          </p:val>
                                        </p:tav>
                                        <p:tav tm="100000">
                                          <p:val>
                                            <p:strVal val="#ppt_x"/>
                                          </p:val>
                                        </p:tav>
                                      </p:tavLst>
                                    </p:anim>
                                    <p:anim calcmode="lin" valueType="num">
                                      <p:cBhvr>
                                        <p:cTn dur="1000" fill="hold" id="19"/>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42" presetSubtype="0">
                                  <p:stCondLst>
                                    <p:cond delay="0"/>
                                  </p:stCondLst>
                                  <p:childTnLst>
                                    <p:set>
                                      <p:cBhvr>
                                        <p:cTn dur="1" fill="hold" id="23">
                                          <p:stCondLst>
                                            <p:cond delay="0"/>
                                          </p:stCondLst>
                                        </p:cTn>
                                        <p:tgtEl>
                                          <p:spTgt spid="7"/>
                                        </p:tgtEl>
                                        <p:attrNameLst>
                                          <p:attrName>style.visibility</p:attrName>
                                        </p:attrNameLst>
                                      </p:cBhvr>
                                      <p:to>
                                        <p:strVal val="visible"/>
                                      </p:to>
                                    </p:set>
                                    <p:animEffect filter="fade" transition="in">
                                      <p:cBhvr>
                                        <p:cTn dur="1000" id="24"/>
                                        <p:tgtEl>
                                          <p:spTgt spid="7"/>
                                        </p:tgtEl>
                                      </p:cBhvr>
                                    </p:animEffect>
                                    <p:anim calcmode="lin" valueType="num">
                                      <p:cBhvr>
                                        <p:cTn dur="1000" fill="hold" id="25"/>
                                        <p:tgtEl>
                                          <p:spTgt spid="7"/>
                                        </p:tgtEl>
                                        <p:attrNameLst>
                                          <p:attrName>ppt_x</p:attrName>
                                        </p:attrNameLst>
                                      </p:cBhvr>
                                      <p:tavLst>
                                        <p:tav tm="0">
                                          <p:val>
                                            <p:strVal val="#ppt_x"/>
                                          </p:val>
                                        </p:tav>
                                        <p:tav tm="100000">
                                          <p:val>
                                            <p:strVal val="#ppt_x"/>
                                          </p:val>
                                        </p:tav>
                                      </p:tavLst>
                                    </p:anim>
                                    <p:anim calcmode="lin" valueType="num">
                                      <p:cBhvr>
                                        <p:cTn dur="1000" fill="hold" id="2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42" presetSubtype="0">
                                  <p:stCondLst>
                                    <p:cond delay="0"/>
                                  </p:stCondLst>
                                  <p:childTnLst>
                                    <p:set>
                                      <p:cBhvr>
                                        <p:cTn dur="1" fill="hold" id="30">
                                          <p:stCondLst>
                                            <p:cond delay="0"/>
                                          </p:stCondLst>
                                        </p:cTn>
                                        <p:tgtEl>
                                          <p:spTgt spid="8"/>
                                        </p:tgtEl>
                                        <p:attrNameLst>
                                          <p:attrName>style.visibility</p:attrName>
                                        </p:attrNameLst>
                                      </p:cBhvr>
                                      <p:to>
                                        <p:strVal val="visible"/>
                                      </p:to>
                                    </p:set>
                                    <p:animEffect filter="fade" transition="in">
                                      <p:cBhvr>
                                        <p:cTn dur="1000" id="31"/>
                                        <p:tgtEl>
                                          <p:spTgt spid="8"/>
                                        </p:tgtEl>
                                      </p:cBhvr>
                                    </p:animEffect>
                                    <p:anim calcmode="lin" valueType="num">
                                      <p:cBhvr>
                                        <p:cTn dur="1000" fill="hold" id="32"/>
                                        <p:tgtEl>
                                          <p:spTgt spid="8"/>
                                        </p:tgtEl>
                                        <p:attrNameLst>
                                          <p:attrName>ppt_x</p:attrName>
                                        </p:attrNameLst>
                                      </p:cBhvr>
                                      <p:tavLst>
                                        <p:tav tm="0">
                                          <p:val>
                                            <p:strVal val="#ppt_x"/>
                                          </p:val>
                                        </p:tav>
                                        <p:tav tm="100000">
                                          <p:val>
                                            <p:strVal val="#ppt_x"/>
                                          </p:val>
                                        </p:tav>
                                      </p:tavLst>
                                    </p:anim>
                                    <p:anim calcmode="lin" valueType="num">
                                      <p:cBhvr>
                                        <p:cTn dur="1000" fill="hold" id="33"/>
                                        <p:tgtEl>
                                          <p:spTgt spid="8"/>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000"/>
                            </p:stCondLst>
                            <p:childTnLst>
                              <p:par>
                                <p:cTn decel="100000" fill="hold" grpId="0" id="35" nodeType="afterEffect" presetClass="entr" presetID="2" presetSubtype="2">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additive="base">
                                        <p:cTn dur="500" fill="hold" id="37"/>
                                        <p:tgtEl>
                                          <p:spTgt spid="10"/>
                                        </p:tgtEl>
                                        <p:attrNameLst>
                                          <p:attrName>ppt_x</p:attrName>
                                        </p:attrNameLst>
                                      </p:cBhvr>
                                      <p:tavLst>
                                        <p:tav tm="0">
                                          <p:val>
                                            <p:strVal val="1+#ppt_w/2"/>
                                          </p:val>
                                        </p:tav>
                                        <p:tav tm="100000">
                                          <p:val>
                                            <p:strVal val="#ppt_x"/>
                                          </p:val>
                                        </p:tav>
                                      </p:tavLst>
                                    </p:anim>
                                    <p:anim calcmode="lin" valueType="num">
                                      <p:cBhvr additive="base">
                                        <p:cTn dur="500" fill="hold" id="38"/>
                                        <p:tgtEl>
                                          <p:spTgt spid="10"/>
                                        </p:tgtEl>
                                        <p:attrNameLst>
                                          <p:attrName>ppt_y</p:attrName>
                                        </p:attrNameLst>
                                      </p:cBhvr>
                                      <p:tavLst>
                                        <p:tav tm="0">
                                          <p:val>
                                            <p:strVal val="#ppt_y"/>
                                          </p:val>
                                        </p:tav>
                                        <p:tav tm="100000">
                                          <p:val>
                                            <p:strVal val="#ppt_y"/>
                                          </p:val>
                                        </p:tav>
                                      </p:tavLst>
                                    </p:anim>
                                  </p:childTnLst>
                                </p:cTn>
                              </p:par>
                              <p:par>
                                <p:cTn decel="100000" fill="hold" grpId="0" id="39" nodeType="withEffect" presetClass="entr" presetID="2" presetSubtype="8">
                                  <p:stCondLst>
                                    <p:cond delay="0"/>
                                  </p:stCondLst>
                                  <p:childTnLst>
                                    <p:set>
                                      <p:cBhvr>
                                        <p:cTn dur="1" fill="hold" id="40">
                                          <p:stCondLst>
                                            <p:cond delay="0"/>
                                          </p:stCondLst>
                                        </p:cTn>
                                        <p:tgtEl>
                                          <p:spTgt spid="12"/>
                                        </p:tgtEl>
                                        <p:attrNameLst>
                                          <p:attrName>style.visibility</p:attrName>
                                        </p:attrNameLst>
                                      </p:cBhvr>
                                      <p:to>
                                        <p:strVal val="visible"/>
                                      </p:to>
                                    </p:set>
                                    <p:anim calcmode="lin" valueType="num">
                                      <p:cBhvr additive="base">
                                        <p:cTn dur="500" fill="hold" id="41"/>
                                        <p:tgtEl>
                                          <p:spTgt spid="12"/>
                                        </p:tgtEl>
                                        <p:attrNameLst>
                                          <p:attrName>ppt_x</p:attrName>
                                        </p:attrNameLst>
                                      </p:cBhvr>
                                      <p:tavLst>
                                        <p:tav tm="0">
                                          <p:val>
                                            <p:strVal val="0-#ppt_w/2"/>
                                          </p:val>
                                        </p:tav>
                                        <p:tav tm="100000">
                                          <p:val>
                                            <p:strVal val="#ppt_x"/>
                                          </p:val>
                                        </p:tav>
                                      </p:tavLst>
                                    </p:anim>
                                    <p:anim calcmode="lin" valueType="num">
                                      <p:cBhvr additive="base">
                                        <p:cTn dur="500" fill="hold" id="42"/>
                                        <p:tgtEl>
                                          <p:spTgt spid="12"/>
                                        </p:tgtEl>
                                        <p:attrNameLst>
                                          <p:attrName>ppt_y</p:attrName>
                                        </p:attrNameLst>
                                      </p:cBhvr>
                                      <p:tavLst>
                                        <p:tav tm="0">
                                          <p:val>
                                            <p:strVal val="#ppt_y"/>
                                          </p:val>
                                        </p:tav>
                                        <p:tav tm="100000">
                                          <p:val>
                                            <p:strVal val="#ppt_y"/>
                                          </p:val>
                                        </p:tav>
                                      </p:tavLst>
                                    </p:anim>
                                  </p:childTnLst>
                                </p:cTn>
                              </p:par>
                            </p:childTnLst>
                          </p:cTn>
                        </p:par>
                        <p:par>
                          <p:cTn fill="hold" id="43" nodeType="afterGroup">
                            <p:stCondLst>
                              <p:cond delay="1500"/>
                            </p:stCondLst>
                            <p:childTnLst>
                              <p:par>
                                <p:cTn decel="100000" fill="hold" grpId="0" id="44" nodeType="afterEffect" presetClass="entr" presetID="2" presetSubtype="1">
                                  <p:stCondLst>
                                    <p:cond delay="0"/>
                                  </p:stCondLst>
                                  <p:childTnLst>
                                    <p:set>
                                      <p:cBhvr>
                                        <p:cTn dur="1" fill="hold" id="45">
                                          <p:stCondLst>
                                            <p:cond delay="0"/>
                                          </p:stCondLst>
                                        </p:cTn>
                                        <p:tgtEl>
                                          <p:spTgt spid="9"/>
                                        </p:tgtEl>
                                        <p:attrNameLst>
                                          <p:attrName>style.visibility</p:attrName>
                                        </p:attrNameLst>
                                      </p:cBhvr>
                                      <p:to>
                                        <p:strVal val="visible"/>
                                      </p:to>
                                    </p:set>
                                    <p:anim calcmode="lin" valueType="num">
                                      <p:cBhvr additive="base">
                                        <p:cTn dur="500" fill="hold" id="46"/>
                                        <p:tgtEl>
                                          <p:spTgt spid="9"/>
                                        </p:tgtEl>
                                        <p:attrNameLst>
                                          <p:attrName>ppt_x</p:attrName>
                                        </p:attrNameLst>
                                      </p:cBhvr>
                                      <p:tavLst>
                                        <p:tav tm="0">
                                          <p:val>
                                            <p:strVal val="#ppt_x"/>
                                          </p:val>
                                        </p:tav>
                                        <p:tav tm="100000">
                                          <p:val>
                                            <p:strVal val="#ppt_x"/>
                                          </p:val>
                                        </p:tav>
                                      </p:tavLst>
                                    </p:anim>
                                    <p:anim calcmode="lin" valueType="num">
                                      <p:cBhvr additive="base">
                                        <p:cTn dur="500" fill="hold" id="47"/>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6"/>
      <p:bldP grpId="0" spid="7"/>
      <p:bldP grpId="0" spid="8"/>
      <p:bldP grpId="0" spid="9"/>
      <p:bldP grpId="0" spid="10"/>
      <p:bldP grpId="0" spid="1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内部环境分析（企业资源、能力及核心竞争力分析）</a:t>
            </a:r>
          </a:p>
        </p:txBody>
      </p:sp>
      <p:grpSp>
        <p:nvGrpSpPr>
          <p:cNvPr id="6" name="组合 5">
            <a:extLst>
              <a:ext uri="{FF2B5EF4-FFF2-40B4-BE49-F238E27FC236}">
                <a16:creationId xmlns:a16="http://schemas.microsoft.com/office/drawing/2014/main" id="{35757AC1-0C95-4439-927F-B8B6E7E2C814}"/>
              </a:ext>
            </a:extLst>
          </p:cNvPr>
          <p:cNvGrpSpPr/>
          <p:nvPr/>
        </p:nvGrpSpPr>
        <p:grpSpPr>
          <a:xfrm>
            <a:off x="4136604" y="2775208"/>
            <a:ext cx="3918792" cy="2160000"/>
            <a:chOff x="4370983" y="3140968"/>
            <a:chExt cx="3918792" cy="2160000"/>
          </a:xfrm>
        </p:grpSpPr>
        <p:sp>
          <p:nvSpPr>
            <p:cNvPr id="7" name="椭圆 6">
              <a:extLst>
                <a:ext uri="{FF2B5EF4-FFF2-40B4-BE49-F238E27FC236}">
                  <a16:creationId xmlns:a16="http://schemas.microsoft.com/office/drawing/2014/main" id="{6E1BC505-4B70-4113-86A1-7C11C9D4A4A4}"/>
                </a:ext>
              </a:extLst>
            </p:cNvPr>
            <p:cNvSpPr/>
            <p:nvPr/>
          </p:nvSpPr>
          <p:spPr>
            <a:xfrm>
              <a:off x="4370983" y="3140968"/>
              <a:ext cx="2160000" cy="2160000"/>
            </a:xfrm>
            <a:prstGeom prst="ellipse">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TextBox 17">
              <a:extLst>
                <a:ext uri="{FF2B5EF4-FFF2-40B4-BE49-F238E27FC236}">
                  <a16:creationId xmlns:a16="http://schemas.microsoft.com/office/drawing/2014/main" id="{B2392F9D-E358-4DB6-988E-DC7A0B7DC52E}"/>
                </a:ext>
              </a:extLst>
            </p:cNvPr>
            <p:cNvSpPr txBox="1"/>
            <p:nvPr/>
          </p:nvSpPr>
          <p:spPr>
            <a:xfrm>
              <a:off x="4473591" y="3725661"/>
              <a:ext cx="1572811" cy="1042416"/>
            </a:xfrm>
            <a:prstGeom prst="rect">
              <a:avLst/>
            </a:prstGeom>
            <a:noFill/>
          </p:spPr>
          <p:txBody>
            <a:bodyPr rtlCol="0" wrap="square">
              <a:spAutoFit/>
            </a:bodyPr>
            <a:lstStyle/>
            <a:p>
              <a:pPr algn="ctr">
                <a:lnSpc>
                  <a:spcPct val="130000"/>
                </a:lnSpc>
              </a:pPr>
              <a:r>
                <a:rPr altLang="en-US" b="1" lang="zh-CN" sz="4800">
                  <a:solidFill>
                    <a:schemeClr val="bg1"/>
                  </a:solidFill>
                  <a:cs typeface="+mn-ea"/>
                  <a:sym typeface="+mn-lt"/>
                </a:rPr>
                <a:t>资源</a:t>
              </a:r>
            </a:p>
          </p:txBody>
        </p:sp>
        <p:sp>
          <p:nvSpPr>
            <p:cNvPr id="9" name="椭圆 8">
              <a:extLst>
                <a:ext uri="{FF2B5EF4-FFF2-40B4-BE49-F238E27FC236}">
                  <a16:creationId xmlns:a16="http://schemas.microsoft.com/office/drawing/2014/main" id="{377612F9-B02E-4A4F-9768-C570200AAFC2}"/>
                </a:ext>
              </a:extLst>
            </p:cNvPr>
            <p:cNvSpPr>
              <a:spLocks noChangeAspect="1"/>
            </p:cNvSpPr>
            <p:nvPr/>
          </p:nvSpPr>
          <p:spPr>
            <a:xfrm>
              <a:off x="6129775" y="3140968"/>
              <a:ext cx="2160000" cy="2160000"/>
            </a:xfrm>
            <a:prstGeom prst="ellipse">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TextBox 17">
              <a:extLst>
                <a:ext uri="{FF2B5EF4-FFF2-40B4-BE49-F238E27FC236}">
                  <a16:creationId xmlns:a16="http://schemas.microsoft.com/office/drawing/2014/main" id="{03E8F3DA-5E84-438F-ABB9-3D0071F8B825}"/>
                </a:ext>
              </a:extLst>
            </p:cNvPr>
            <p:cNvSpPr txBox="1"/>
            <p:nvPr/>
          </p:nvSpPr>
          <p:spPr>
            <a:xfrm>
              <a:off x="6579314" y="3725661"/>
              <a:ext cx="1638695" cy="1042416"/>
            </a:xfrm>
            <a:prstGeom prst="rect">
              <a:avLst/>
            </a:prstGeom>
            <a:noFill/>
          </p:spPr>
          <p:txBody>
            <a:bodyPr rtlCol="0" wrap="square">
              <a:spAutoFit/>
            </a:bodyPr>
            <a:lstStyle/>
            <a:p>
              <a:pPr algn="ctr">
                <a:lnSpc>
                  <a:spcPct val="130000"/>
                </a:lnSpc>
              </a:pPr>
              <a:r>
                <a:rPr altLang="en-US" b="1" lang="zh-CN" sz="4800">
                  <a:solidFill>
                    <a:schemeClr val="bg1"/>
                  </a:solidFill>
                  <a:cs typeface="+mn-ea"/>
                  <a:sym typeface="+mn-lt"/>
                </a:rPr>
                <a:t>能力</a:t>
              </a:r>
            </a:p>
          </p:txBody>
        </p:sp>
      </p:grpSp>
      <p:sp>
        <p:nvSpPr>
          <p:cNvPr id="12" name="TextBox 15">
            <a:extLst>
              <a:ext uri="{FF2B5EF4-FFF2-40B4-BE49-F238E27FC236}">
                <a16:creationId xmlns:a16="http://schemas.microsoft.com/office/drawing/2014/main" id="{BA4A2A62-CF84-42D7-A0A7-518462F7993E}"/>
              </a:ext>
            </a:extLst>
          </p:cNvPr>
          <p:cNvSpPr txBox="1"/>
          <p:nvPr/>
        </p:nvSpPr>
        <p:spPr>
          <a:xfrm>
            <a:off x="731933" y="2103786"/>
            <a:ext cx="3188649" cy="2231136"/>
          </a:xfrm>
          <a:prstGeom prst="rect">
            <a:avLst/>
          </a:prstGeom>
          <a:noFill/>
        </p:spPr>
        <p:txBody>
          <a:bodyPr rtlCol="0" wrap="square">
            <a:spAutoFit/>
          </a:bodyPr>
          <a:lstStyle/>
          <a:p>
            <a:pPr>
              <a:lnSpc>
                <a:spcPct val="130000"/>
              </a:lnSpc>
            </a:pPr>
            <a:r>
              <a:rPr altLang="en-US" lang="zh-CN">
                <a:solidFill>
                  <a:srgbClr val="5F5E5C"/>
                </a:solidFill>
                <a:cs typeface="+mn-ea"/>
                <a:sym typeface="+mn-lt"/>
              </a:rPr>
              <a:t>显在、静态、有形的客观使役对象；指企业用以为顾客提供有价值的产品和服务的生产要素，包括有形资源（资金、实物、人力）、无形资源（技术、商誉、企业文化）。</a:t>
            </a:r>
          </a:p>
        </p:txBody>
      </p:sp>
      <p:sp>
        <p:nvSpPr>
          <p:cNvPr id="13" name="TextBox 6">
            <a:extLst>
              <a:ext uri="{FF2B5EF4-FFF2-40B4-BE49-F238E27FC236}">
                <a16:creationId xmlns:a16="http://schemas.microsoft.com/office/drawing/2014/main" id="{020E788E-367B-4B34-B82E-5285EC470AD7}"/>
              </a:ext>
            </a:extLst>
          </p:cNvPr>
          <p:cNvSpPr txBox="1"/>
          <p:nvPr/>
        </p:nvSpPr>
        <p:spPr>
          <a:xfrm>
            <a:off x="8405375" y="2293599"/>
            <a:ext cx="2952328" cy="1874520"/>
          </a:xfrm>
          <a:prstGeom prst="rect">
            <a:avLst/>
          </a:prstGeom>
          <a:noFill/>
        </p:spPr>
        <p:txBody>
          <a:bodyPr rtlCol="0" wrap="square">
            <a:spAutoFit/>
          </a:bodyPr>
          <a:lstStyle/>
          <a:p>
            <a:pPr>
              <a:lnSpc>
                <a:spcPct val="130000"/>
              </a:lnSpc>
            </a:pPr>
            <a:r>
              <a:rPr altLang="en-US" lang="zh-CN">
                <a:solidFill>
                  <a:srgbClr val="5F5E5C"/>
                </a:solidFill>
                <a:cs typeface="+mn-ea"/>
                <a:sym typeface="+mn-lt"/>
              </a:rPr>
              <a:t>潜在、动态、无形的主观能动条件；指能够把企业的资源加以整合以完成预期的任务和目标的技能。包括职能领域能力和跨职能综合能力。</a:t>
            </a:r>
          </a:p>
        </p:txBody>
      </p:sp>
      <p:cxnSp>
        <p:nvCxnSpPr>
          <p:cNvPr id="14" name="直接连接符 13">
            <a:extLst>
              <a:ext uri="{FF2B5EF4-FFF2-40B4-BE49-F238E27FC236}">
                <a16:creationId xmlns:a16="http://schemas.microsoft.com/office/drawing/2014/main" id="{8AC04E27-7BF5-4143-8402-E4127B6C24F5}"/>
              </a:ext>
            </a:extLst>
          </p:cNvPr>
          <p:cNvCxnSpPr/>
          <p:nvPr/>
        </p:nvCxnSpPr>
        <p:spPr>
          <a:xfrm>
            <a:off x="731933" y="4503400"/>
            <a:ext cx="3764713" cy="0"/>
          </a:xfrm>
          <a:prstGeom prst="line">
            <a:avLst/>
          </a:prstGeom>
          <a:ln w="19050">
            <a:solidFill>
              <a:srgbClr val="18646C"/>
            </a:solidFill>
            <a:headEnd len="lg" type="diamond" w="lg"/>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73BD2629-A8C5-43A6-91C3-119683B90AEB}"/>
              </a:ext>
            </a:extLst>
          </p:cNvPr>
          <p:cNvCxnSpPr/>
          <p:nvPr/>
        </p:nvCxnSpPr>
        <p:spPr>
          <a:xfrm>
            <a:off x="7592990" y="4503400"/>
            <a:ext cx="3764713" cy="0"/>
          </a:xfrm>
          <a:prstGeom prst="line">
            <a:avLst/>
          </a:prstGeom>
          <a:ln w="19050">
            <a:solidFill>
              <a:srgbClr val="18646C"/>
            </a:solidFill>
            <a:tailEnd len="lg" type="diamond" w="lg"/>
          </a:ln>
        </p:spPr>
        <p:style>
          <a:lnRef idx="1">
            <a:schemeClr val="accent1"/>
          </a:lnRef>
          <a:fillRef idx="0">
            <a:schemeClr val="accent1"/>
          </a:fillRef>
          <a:effectRef idx="0">
            <a:schemeClr val="accent1"/>
          </a:effectRef>
          <a:fontRef idx="minor">
            <a:schemeClr val="tx1"/>
          </a:fontRef>
        </p:style>
      </p:cxnSp>
      <p:sp>
        <p:nvSpPr>
          <p:cNvPr id="16" name="TextBox 6">
            <a:extLst>
              <a:ext uri="{FF2B5EF4-FFF2-40B4-BE49-F238E27FC236}">
                <a16:creationId xmlns:a16="http://schemas.microsoft.com/office/drawing/2014/main" id="{815F8236-65E7-4FA2-BD1D-FEBF8AB86060}"/>
              </a:ext>
            </a:extLst>
          </p:cNvPr>
          <p:cNvSpPr txBox="1"/>
          <p:nvPr/>
        </p:nvSpPr>
        <p:spPr>
          <a:xfrm>
            <a:off x="603098" y="5288218"/>
            <a:ext cx="10985807" cy="646176"/>
          </a:xfrm>
          <a:prstGeom prst="rect">
            <a:avLst/>
          </a:prstGeom>
          <a:noFill/>
        </p:spPr>
        <p:txBody>
          <a:bodyPr rtlCol="0" wrap="square">
            <a:spAutoFit/>
          </a:bodyPr>
          <a:lstStyle/>
          <a:p>
            <a:pPr algn="ctr">
              <a:lnSpc>
                <a:spcPct val="130000"/>
              </a:lnSpc>
              <a:spcAft>
                <a:spcPts val="600"/>
              </a:spcAft>
            </a:pPr>
            <a:r>
              <a:rPr altLang="en-US" b="1" lang="zh-CN" sz="2800">
                <a:solidFill>
                  <a:srgbClr val="5F5E5C"/>
                </a:solidFill>
                <a:cs typeface="+mn-ea"/>
                <a:sym typeface="+mn-lt"/>
              </a:rPr>
              <a:t>资源可以发展成能力，能力的运用结果也可积累资源。</a:t>
            </a:r>
          </a:p>
        </p:txBody>
      </p:sp>
    </p:spTree>
    <p:extLst>
      <p:ext uri="{BB962C8B-B14F-4D97-AF65-F5344CB8AC3E}">
        <p14:creationId val="1394472898"/>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2">
                                  <p:stCondLst>
                                    <p:cond delay="0"/>
                                  </p:stCondLst>
                                  <p:childTnLst>
                                    <p:set>
                                      <p:cBhvr>
                                        <p:cTn dur="1" fill="hold" id="15">
                                          <p:stCondLst>
                                            <p:cond delay="0"/>
                                          </p:stCondLst>
                                        </p:cTn>
                                        <p:tgtEl>
                                          <p:spTgt spid="12"/>
                                        </p:tgtEl>
                                        <p:attrNameLst>
                                          <p:attrName>style.visibility</p:attrName>
                                        </p:attrNameLst>
                                      </p:cBhvr>
                                      <p:to>
                                        <p:strVal val="visible"/>
                                      </p:to>
                                    </p:set>
                                    <p:anim calcmode="lin" valueType="num">
                                      <p:cBhvr additive="base">
                                        <p:cTn dur="500" fill="hold" id="16"/>
                                        <p:tgtEl>
                                          <p:spTgt spid="12"/>
                                        </p:tgtEl>
                                        <p:attrNameLst>
                                          <p:attrName>ppt_x</p:attrName>
                                        </p:attrNameLst>
                                      </p:cBhvr>
                                      <p:tavLst>
                                        <p:tav tm="0">
                                          <p:val>
                                            <p:strVal val="1+#ppt_w/2"/>
                                          </p:val>
                                        </p:tav>
                                        <p:tav tm="100000">
                                          <p:val>
                                            <p:strVal val="#ppt_x"/>
                                          </p:val>
                                        </p:tav>
                                      </p:tavLst>
                                    </p:anim>
                                    <p:anim calcmode="lin" valueType="num">
                                      <p:cBhvr additive="base">
                                        <p:cTn dur="500" fill="hold" id="17"/>
                                        <p:tgtEl>
                                          <p:spTgt spid="12"/>
                                        </p:tgtEl>
                                        <p:attrNameLst>
                                          <p:attrName>ppt_y</p:attrName>
                                        </p:attrNameLst>
                                      </p:cBhvr>
                                      <p:tavLst>
                                        <p:tav tm="0">
                                          <p:val>
                                            <p:strVal val="#ppt_y"/>
                                          </p:val>
                                        </p:tav>
                                        <p:tav tm="100000">
                                          <p:val>
                                            <p:strVal val="#ppt_y"/>
                                          </p:val>
                                        </p:tav>
                                      </p:tavLst>
                                    </p:anim>
                                  </p:childTnLst>
                                </p:cTn>
                              </p:par>
                              <p:par>
                                <p:cTn decel="100000" fill="hold" grpId="0" id="18" nodeType="withEffect" presetClass="entr" presetID="2" presetSubtype="8">
                                  <p:stCondLst>
                                    <p:cond delay="0"/>
                                  </p:stCondLst>
                                  <p:childTnLst>
                                    <p:set>
                                      <p:cBhvr>
                                        <p:cTn dur="1" fill="hold" id="19">
                                          <p:stCondLst>
                                            <p:cond delay="0"/>
                                          </p:stCondLst>
                                        </p:cTn>
                                        <p:tgtEl>
                                          <p:spTgt spid="13"/>
                                        </p:tgtEl>
                                        <p:attrNameLst>
                                          <p:attrName>style.visibility</p:attrName>
                                        </p:attrNameLst>
                                      </p:cBhvr>
                                      <p:to>
                                        <p:strVal val="visible"/>
                                      </p:to>
                                    </p:set>
                                    <p:anim calcmode="lin" valueType="num">
                                      <p:cBhvr additive="base">
                                        <p:cTn dur="500" fill="hold" id="20"/>
                                        <p:tgtEl>
                                          <p:spTgt spid="13"/>
                                        </p:tgtEl>
                                        <p:attrNameLst>
                                          <p:attrName>ppt_x</p:attrName>
                                        </p:attrNameLst>
                                      </p:cBhvr>
                                      <p:tavLst>
                                        <p:tav tm="0">
                                          <p:val>
                                            <p:strVal val="0-#ppt_w/2"/>
                                          </p:val>
                                        </p:tav>
                                        <p:tav tm="100000">
                                          <p:val>
                                            <p:strVal val="#ppt_x"/>
                                          </p:val>
                                        </p:tav>
                                      </p:tavLst>
                                    </p:anim>
                                    <p:anim calcmode="lin" valueType="num">
                                      <p:cBhvr additive="base">
                                        <p:cTn dur="500" fill="hold" id="21"/>
                                        <p:tgtEl>
                                          <p:spTgt spid="13"/>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500"/>
                            </p:stCondLst>
                            <p:childTnLst>
                              <p:par>
                                <p:cTn decel="100000" fill="hold" grpId="0" id="23" nodeType="afterEffect" presetClass="entr" presetID="2" presetSubtype="1">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additive="base">
                                        <p:cTn dur="500" fill="hold" id="25"/>
                                        <p:tgtEl>
                                          <p:spTgt spid="16"/>
                                        </p:tgtEl>
                                        <p:attrNameLst>
                                          <p:attrName>ppt_x</p:attrName>
                                        </p:attrNameLst>
                                      </p:cBhvr>
                                      <p:tavLst>
                                        <p:tav tm="0">
                                          <p:val>
                                            <p:strVal val="#ppt_x"/>
                                          </p:val>
                                        </p:tav>
                                        <p:tav tm="100000">
                                          <p:val>
                                            <p:strVal val="#ppt_x"/>
                                          </p:val>
                                        </p:tav>
                                      </p:tavLst>
                                    </p:anim>
                                    <p:anim calcmode="lin" valueType="num">
                                      <p:cBhvr additive="base">
                                        <p:cTn dur="500" fill="hold" id="26"/>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12"/>
      <p:bldP grpId="0" spid="13"/>
      <p:bldP grpId="0" spid="1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内部环境分析（企业资源、能力及核心竞争力分析）</a:t>
            </a:r>
          </a:p>
        </p:txBody>
      </p:sp>
      <p:sp>
        <p:nvSpPr>
          <p:cNvPr id="6" name="TextBox 6">
            <a:extLst>
              <a:ext uri="{FF2B5EF4-FFF2-40B4-BE49-F238E27FC236}">
                <a16:creationId xmlns:a16="http://schemas.microsoft.com/office/drawing/2014/main" id="{E4C60043-06DE-41ED-B9CF-8028552EDA65}"/>
              </a:ext>
            </a:extLst>
          </p:cNvPr>
          <p:cNvSpPr txBox="1"/>
          <p:nvPr/>
        </p:nvSpPr>
        <p:spPr>
          <a:xfrm>
            <a:off x="603098" y="1552765"/>
            <a:ext cx="10985807" cy="804672"/>
          </a:xfrm>
          <a:prstGeom prst="rect">
            <a:avLst/>
          </a:prstGeom>
          <a:noFill/>
        </p:spPr>
        <p:txBody>
          <a:bodyPr rtlCol="0" wrap="square">
            <a:spAutoFit/>
          </a:bodyPr>
          <a:lstStyle/>
          <a:p>
            <a:pPr>
              <a:lnSpc>
                <a:spcPct val="130000"/>
              </a:lnSpc>
              <a:spcAft>
                <a:spcPts val="600"/>
              </a:spcAft>
            </a:pPr>
            <a:r>
              <a:rPr altLang="zh-CN" lang="en-US">
                <a:solidFill>
                  <a:srgbClr val="18646C"/>
                </a:solidFill>
                <a:cs typeface="+mn-ea"/>
                <a:sym typeface="+mn-lt"/>
              </a:rPr>
              <a:t>20世纪80年代兴起的资源理论认为，最重要的超额利润源泉是企业长期积累形成的、独特的资源及其不可模仿和难以替代的竞争力——核心竞争力。战略必须建立在核心竞争力的基础上。</a:t>
            </a:r>
          </a:p>
        </p:txBody>
      </p:sp>
      <p:pic>
        <p:nvPicPr>
          <p:cNvPr id="7" name="图片 6">
            <a:extLst>
              <a:ext uri="{FF2B5EF4-FFF2-40B4-BE49-F238E27FC236}">
                <a16:creationId xmlns:a16="http://schemas.microsoft.com/office/drawing/2014/main" id="{1B02E351-FA25-43CE-BB2D-ACE149B69FE0}"/>
              </a:ext>
            </a:extLst>
          </p:cNvPr>
          <p:cNvPicPr>
            <a:picLocks noChangeAspect="1"/>
          </p:cNvPicPr>
          <p:nvPr/>
        </p:nvPicPr>
        <p:blipFill>
          <a:blip r:embed="rId3">
            <a:extLst>
              <a:ext uri="{28A0092B-C50C-407E-A947-70E740481C1C}">
                <a14:useLocalDpi val="0"/>
              </a:ext>
            </a:extLst>
          </a:blip>
          <a:stretch>
            <a:fillRect/>
          </a:stretch>
        </p:blipFill>
        <p:spPr>
          <a:xfrm>
            <a:off x="694652" y="2761054"/>
            <a:ext cx="5105340" cy="3405591"/>
          </a:xfrm>
          <a:prstGeom prst="rect">
            <a:avLst/>
          </a:prstGeom>
        </p:spPr>
      </p:pic>
      <p:sp>
        <p:nvSpPr>
          <p:cNvPr id="8" name="文本框 7">
            <a:extLst>
              <a:ext uri="{FF2B5EF4-FFF2-40B4-BE49-F238E27FC236}">
                <a16:creationId xmlns:a16="http://schemas.microsoft.com/office/drawing/2014/main" id="{11769413-2350-4AAE-AF91-41E5BE0B7903}"/>
              </a:ext>
            </a:extLst>
          </p:cNvPr>
          <p:cNvSpPr txBox="1"/>
          <p:nvPr/>
        </p:nvSpPr>
        <p:spPr>
          <a:xfrm>
            <a:off x="6390487" y="2718909"/>
            <a:ext cx="4370363" cy="457200"/>
          </a:xfrm>
          <a:prstGeom prst="rect">
            <a:avLst/>
          </a:prstGeom>
          <a:noFill/>
        </p:spPr>
        <p:txBody>
          <a:bodyPr rtlCol="0" wrap="square">
            <a:spAutoFit/>
          </a:bodyPr>
          <a:lstStyle/>
          <a:p>
            <a:r>
              <a:rPr altLang="zh-CN" lang="en-US" sz="2400">
                <a:solidFill>
                  <a:srgbClr val="36373B"/>
                </a:solidFill>
                <a:cs typeface="+mn-ea"/>
                <a:sym typeface="+mn-lt"/>
              </a:rPr>
              <a:t>01.核心竞争能力的定义</a:t>
            </a:r>
          </a:p>
        </p:txBody>
      </p:sp>
      <p:sp>
        <p:nvSpPr>
          <p:cNvPr id="9" name="TextBox 6">
            <a:extLst>
              <a:ext uri="{FF2B5EF4-FFF2-40B4-BE49-F238E27FC236}">
                <a16:creationId xmlns:a16="http://schemas.microsoft.com/office/drawing/2014/main" id="{67FBDE9D-3ADA-48E4-B651-7EDD6BEF2521}"/>
              </a:ext>
            </a:extLst>
          </p:cNvPr>
          <p:cNvSpPr txBox="1"/>
          <p:nvPr/>
        </p:nvSpPr>
        <p:spPr>
          <a:xfrm>
            <a:off x="6390487" y="3346957"/>
            <a:ext cx="4976209" cy="2587752"/>
          </a:xfrm>
          <a:prstGeom prst="rect">
            <a:avLst/>
          </a:prstGeom>
          <a:noFill/>
        </p:spPr>
        <p:txBody>
          <a:bodyPr rtlCol="0" wrap="square">
            <a:spAutoFit/>
          </a:bodyPr>
          <a:lstStyle/>
          <a:p>
            <a:pPr>
              <a:lnSpc>
                <a:spcPct val="130000"/>
              </a:lnSpc>
              <a:spcAft>
                <a:spcPts val="600"/>
              </a:spcAft>
            </a:pPr>
            <a:r>
              <a:rPr altLang="en-US" lang="zh-CN">
                <a:solidFill>
                  <a:schemeClr val="tx1">
                    <a:lumMod val="85000"/>
                    <a:lumOff val="15000"/>
                  </a:schemeClr>
                </a:solidFill>
                <a:cs typeface="+mn-ea"/>
                <a:sym typeface="+mn-lt"/>
              </a:rPr>
              <a:t>核心竞争力，又称“核心能力（Core Competence）”、“核心竞争优势”，是一个企业能够长期获得竞争优势的能力。是企业所特有的、能够经得起时间考验的、具有延展性，并且是竞争对手难以模仿的技术或能力。什么是企业的核心竞争力，说得直白一点就是你到底会干什么、特别会干什么。</a:t>
            </a:r>
          </a:p>
        </p:txBody>
      </p:sp>
    </p:spTree>
    <p:extLst>
      <p:ext uri="{BB962C8B-B14F-4D97-AF65-F5344CB8AC3E}">
        <p14:creationId val="1978893361"/>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4">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additive="base">
                                        <p:cTn dur="500" fill="hold" id="16"/>
                                        <p:tgtEl>
                                          <p:spTgt spid="6"/>
                                        </p:tgtEl>
                                        <p:attrNameLst>
                                          <p:attrName>ppt_x</p:attrName>
                                        </p:attrNameLst>
                                      </p:cBhvr>
                                      <p:tavLst>
                                        <p:tav tm="0">
                                          <p:val>
                                            <p:strVal val="#ppt_x"/>
                                          </p:val>
                                        </p:tav>
                                        <p:tav tm="100000">
                                          <p:val>
                                            <p:strVal val="#ppt_x"/>
                                          </p:val>
                                        </p:tav>
                                      </p:tavLst>
                                    </p:anim>
                                    <p:anim calcmode="lin" valueType="num">
                                      <p:cBhvr additive="base">
                                        <p:cTn dur="500" fill="hold" id="17"/>
                                        <p:tgtEl>
                                          <p:spTgt spid="6"/>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decel="100000" fill="hold" grpId="0" id="19" nodeType="afterEffect" presetClass="entr" presetID="2" presetSubtype="1">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additive="base">
                                        <p:cTn dur="500" fill="hold" id="21"/>
                                        <p:tgtEl>
                                          <p:spTgt spid="9"/>
                                        </p:tgtEl>
                                        <p:attrNameLst>
                                          <p:attrName>ppt_x</p:attrName>
                                        </p:attrNameLst>
                                      </p:cBhvr>
                                      <p:tavLst>
                                        <p:tav tm="0">
                                          <p:val>
                                            <p:strVal val="#ppt_x"/>
                                          </p:val>
                                        </p:tav>
                                        <p:tav tm="100000">
                                          <p:val>
                                            <p:strVal val="#ppt_x"/>
                                          </p:val>
                                        </p:tav>
                                      </p:tavLst>
                                    </p:anim>
                                    <p:anim calcmode="lin" valueType="num">
                                      <p:cBhvr additive="base">
                                        <p:cTn dur="500" fill="hold" id="22"/>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6"/>
      <p:bldP grpId="0" spid="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战略分析</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48768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内部环境分析（企业资源、能力及核心竞争力分析）</a:t>
            </a:r>
          </a:p>
        </p:txBody>
      </p:sp>
      <p:sp>
        <p:nvSpPr>
          <p:cNvPr id="6" name="文本框 5">
            <a:extLst>
              <a:ext uri="{FF2B5EF4-FFF2-40B4-BE49-F238E27FC236}">
                <a16:creationId xmlns:a16="http://schemas.microsoft.com/office/drawing/2014/main" id="{2ED73C95-7408-4047-8CE2-08BF6F41EC1E}"/>
              </a:ext>
            </a:extLst>
          </p:cNvPr>
          <p:cNvSpPr txBox="1"/>
          <p:nvPr/>
        </p:nvSpPr>
        <p:spPr>
          <a:xfrm>
            <a:off x="755905" y="1621628"/>
            <a:ext cx="4370363" cy="457200"/>
          </a:xfrm>
          <a:prstGeom prst="rect">
            <a:avLst/>
          </a:prstGeom>
          <a:noFill/>
        </p:spPr>
        <p:txBody>
          <a:bodyPr rtlCol="0" wrap="square">
            <a:spAutoFit/>
          </a:bodyPr>
          <a:lstStyle/>
          <a:p>
            <a:r>
              <a:rPr altLang="zh-CN" lang="en-US" sz="2400">
                <a:solidFill>
                  <a:srgbClr val="36373B"/>
                </a:solidFill>
                <a:cs typeface="+mn-ea"/>
                <a:sym typeface="+mn-lt"/>
              </a:rPr>
              <a:t>02.核心竞争能力的评估</a:t>
            </a:r>
          </a:p>
        </p:txBody>
      </p:sp>
      <p:sp>
        <p:nvSpPr>
          <p:cNvPr id="7" name="TextBox 6">
            <a:extLst>
              <a:ext uri="{FF2B5EF4-FFF2-40B4-BE49-F238E27FC236}">
                <a16:creationId xmlns:a16="http://schemas.microsoft.com/office/drawing/2014/main" id="{A027ABA2-E900-4DB8-9612-71CCEA486E1B}"/>
              </a:ext>
            </a:extLst>
          </p:cNvPr>
          <p:cNvSpPr txBox="1"/>
          <p:nvPr/>
        </p:nvSpPr>
        <p:spPr>
          <a:xfrm>
            <a:off x="755906" y="2144850"/>
            <a:ext cx="10821807" cy="804672"/>
          </a:xfrm>
          <a:prstGeom prst="rect">
            <a:avLst/>
          </a:prstGeom>
          <a:noFill/>
        </p:spPr>
        <p:txBody>
          <a:bodyPr rtlCol="0" wrap="square">
            <a:spAutoFit/>
          </a:bodyPr>
          <a:lstStyle/>
          <a:p>
            <a:pPr>
              <a:lnSpc>
                <a:spcPct val="130000"/>
              </a:lnSpc>
              <a:spcAft>
                <a:spcPts val="600"/>
              </a:spcAft>
            </a:pPr>
            <a:r>
              <a:rPr altLang="en-US" lang="zh-CN">
                <a:solidFill>
                  <a:schemeClr val="tx1">
                    <a:lumMod val="85000"/>
                    <a:lumOff val="15000"/>
                  </a:schemeClr>
                </a:solidFill>
                <a:cs typeface="+mn-ea"/>
                <a:sym typeface="+mn-lt"/>
              </a:rPr>
              <a:t>一种能力要想成为企业的核心竞争力，必须是：“从客户的角度出发，是有价值并不可替代的；从竞争者的角度出发，是独特并难于模仿的”。核心竞争力可以从市场、技术和管理三个层面来评估。</a:t>
            </a:r>
          </a:p>
        </p:txBody>
      </p:sp>
      <p:sp>
        <p:nvSpPr>
          <p:cNvPr id="8" name="Oval 30">
            <a:extLst>
              <a:ext uri="{FF2B5EF4-FFF2-40B4-BE49-F238E27FC236}">
                <a16:creationId xmlns:a16="http://schemas.microsoft.com/office/drawing/2014/main" id="{F25CB7C3-841F-4325-B64B-1A7873502493}"/>
              </a:ext>
            </a:extLst>
          </p:cNvPr>
          <p:cNvSpPr/>
          <p:nvPr/>
        </p:nvSpPr>
        <p:spPr>
          <a:xfrm>
            <a:off x="2055040" y="3634410"/>
            <a:ext cx="1113973" cy="1113971"/>
          </a:xfrm>
          <a:prstGeom prst="ellipse">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solidFill>
                <a:schemeClr val="accent1">
                  <a:lumMod val="50000"/>
                </a:schemeClr>
              </a:solidFill>
              <a:cs typeface="+mn-ea"/>
              <a:sym typeface="+mn-lt"/>
            </a:endParaRPr>
          </a:p>
        </p:txBody>
      </p:sp>
      <p:sp>
        <p:nvSpPr>
          <p:cNvPr id="12" name="TextBox 17">
            <a:extLst>
              <a:ext uri="{FF2B5EF4-FFF2-40B4-BE49-F238E27FC236}">
                <a16:creationId xmlns:a16="http://schemas.microsoft.com/office/drawing/2014/main" id="{ED058A12-A452-4592-B76F-AC9EC22C6710}"/>
              </a:ext>
            </a:extLst>
          </p:cNvPr>
          <p:cNvSpPr txBox="1"/>
          <p:nvPr/>
        </p:nvSpPr>
        <p:spPr>
          <a:xfrm>
            <a:off x="1677883" y="4902190"/>
            <a:ext cx="1944216" cy="518160"/>
          </a:xfrm>
          <a:prstGeom prst="rect">
            <a:avLst/>
          </a:prstGeom>
          <a:noFill/>
        </p:spPr>
        <p:txBody>
          <a:bodyPr rtlCol="0" wrap="square">
            <a:spAutoFit/>
          </a:bodyPr>
          <a:lstStyle/>
          <a:p>
            <a:pPr algn="ctr"/>
            <a:r>
              <a:rPr altLang="en-US" lang="zh-CN" sz="2800">
                <a:solidFill>
                  <a:schemeClr val="tx1">
                    <a:lumMod val="85000"/>
                    <a:lumOff val="15000"/>
                  </a:schemeClr>
                </a:solidFill>
                <a:cs typeface="+mn-ea"/>
                <a:sym typeface="+mn-lt"/>
              </a:rPr>
              <a:t>市场层面</a:t>
            </a:r>
          </a:p>
        </p:txBody>
      </p:sp>
      <p:sp>
        <p:nvSpPr>
          <p:cNvPr id="13" name="TextBox 6">
            <a:extLst>
              <a:ext uri="{FF2B5EF4-FFF2-40B4-BE49-F238E27FC236}">
                <a16:creationId xmlns:a16="http://schemas.microsoft.com/office/drawing/2014/main" id="{BD82ADF0-90D0-427B-B561-3F9FC819853D}"/>
              </a:ext>
            </a:extLst>
          </p:cNvPr>
          <p:cNvSpPr txBox="1"/>
          <p:nvPr/>
        </p:nvSpPr>
        <p:spPr>
          <a:xfrm>
            <a:off x="1135946" y="5425409"/>
            <a:ext cx="3028092" cy="725424"/>
          </a:xfrm>
          <a:prstGeom prst="rect">
            <a:avLst/>
          </a:prstGeom>
          <a:noFill/>
        </p:spPr>
        <p:txBody>
          <a:bodyPr rtlCol="0" wrap="square">
            <a:spAutoFit/>
          </a:bodyPr>
          <a:lstStyle/>
          <a:p>
            <a:pPr algn="ctr">
              <a:lnSpc>
                <a:spcPct val="130000"/>
              </a:lnSpc>
              <a:spcAft>
                <a:spcPts val="600"/>
              </a:spcAft>
            </a:pPr>
            <a:r>
              <a:rPr altLang="en-US" lang="zh-CN" sz="1600">
                <a:solidFill>
                  <a:srgbClr val="5F5E5C"/>
                </a:solidFill>
                <a:cs typeface="+mn-ea"/>
                <a:sym typeface="+mn-lt"/>
              </a:rPr>
              <a:t>市场环境适应、营销拓展及渠道管理、企业及产品美誉度等</a:t>
            </a:r>
          </a:p>
        </p:txBody>
      </p:sp>
      <p:sp>
        <p:nvSpPr>
          <p:cNvPr id="14" name="TextBox 17">
            <a:extLst>
              <a:ext uri="{FF2B5EF4-FFF2-40B4-BE49-F238E27FC236}">
                <a16:creationId xmlns:a16="http://schemas.microsoft.com/office/drawing/2014/main" id="{33A3AA31-50F5-4D66-9E6D-1828C857A438}"/>
              </a:ext>
            </a:extLst>
          </p:cNvPr>
          <p:cNvSpPr txBox="1"/>
          <p:nvPr/>
        </p:nvSpPr>
        <p:spPr>
          <a:xfrm>
            <a:off x="4913452" y="4902190"/>
            <a:ext cx="1944216" cy="518160"/>
          </a:xfrm>
          <a:prstGeom prst="rect">
            <a:avLst/>
          </a:prstGeom>
          <a:noFill/>
        </p:spPr>
        <p:txBody>
          <a:bodyPr rtlCol="0" wrap="square">
            <a:spAutoFit/>
          </a:bodyPr>
          <a:lstStyle/>
          <a:p>
            <a:pPr algn="ctr"/>
            <a:r>
              <a:rPr altLang="en-US" lang="zh-CN" sz="2800">
                <a:solidFill>
                  <a:schemeClr val="tx1">
                    <a:lumMod val="85000"/>
                    <a:lumOff val="15000"/>
                  </a:schemeClr>
                </a:solidFill>
                <a:cs typeface="+mn-ea"/>
                <a:sym typeface="+mn-lt"/>
              </a:rPr>
              <a:t>技术层面</a:t>
            </a:r>
          </a:p>
        </p:txBody>
      </p:sp>
      <p:sp>
        <p:nvSpPr>
          <p:cNvPr id="15" name="TextBox 6">
            <a:extLst>
              <a:ext uri="{FF2B5EF4-FFF2-40B4-BE49-F238E27FC236}">
                <a16:creationId xmlns:a16="http://schemas.microsoft.com/office/drawing/2014/main" id="{6B0B7D8E-32A3-48E6-8D4B-B1B3E9C7A1D0}"/>
              </a:ext>
            </a:extLst>
          </p:cNvPr>
          <p:cNvSpPr txBox="1"/>
          <p:nvPr/>
        </p:nvSpPr>
        <p:spPr>
          <a:xfrm>
            <a:off x="4371515" y="5425409"/>
            <a:ext cx="3028092" cy="725424"/>
          </a:xfrm>
          <a:prstGeom prst="rect">
            <a:avLst/>
          </a:prstGeom>
          <a:noFill/>
        </p:spPr>
        <p:txBody>
          <a:bodyPr rtlCol="0" wrap="square">
            <a:spAutoFit/>
          </a:bodyPr>
          <a:lstStyle/>
          <a:p>
            <a:pPr algn="ctr">
              <a:lnSpc>
                <a:spcPct val="130000"/>
              </a:lnSpc>
              <a:spcAft>
                <a:spcPts val="600"/>
              </a:spcAft>
            </a:pPr>
            <a:r>
              <a:rPr altLang="en-US" lang="zh-CN" sz="1600">
                <a:solidFill>
                  <a:srgbClr val="5F5E5C"/>
                </a:solidFill>
                <a:cs typeface="+mn-ea"/>
                <a:sym typeface="+mn-lt"/>
              </a:rPr>
              <a:t>市场环境适应、营销拓展及渠道管理、企业及产品美誉度等</a:t>
            </a:r>
          </a:p>
        </p:txBody>
      </p:sp>
      <p:sp>
        <p:nvSpPr>
          <p:cNvPr id="16" name="TextBox 17">
            <a:extLst>
              <a:ext uri="{FF2B5EF4-FFF2-40B4-BE49-F238E27FC236}">
                <a16:creationId xmlns:a16="http://schemas.microsoft.com/office/drawing/2014/main" id="{C8CD76D6-B3E9-4AA1-BD88-D079DF1C6C79}"/>
              </a:ext>
            </a:extLst>
          </p:cNvPr>
          <p:cNvSpPr txBox="1"/>
          <p:nvPr/>
        </p:nvSpPr>
        <p:spPr>
          <a:xfrm>
            <a:off x="8149022" y="4902190"/>
            <a:ext cx="1944216" cy="518160"/>
          </a:xfrm>
          <a:prstGeom prst="rect">
            <a:avLst/>
          </a:prstGeom>
          <a:noFill/>
        </p:spPr>
        <p:txBody>
          <a:bodyPr rtlCol="0" wrap="square">
            <a:spAutoFit/>
          </a:bodyPr>
          <a:lstStyle/>
          <a:p>
            <a:pPr algn="ctr"/>
            <a:r>
              <a:rPr altLang="en-US" lang="zh-CN" sz="2800">
                <a:solidFill>
                  <a:schemeClr val="tx1">
                    <a:lumMod val="85000"/>
                    <a:lumOff val="15000"/>
                  </a:schemeClr>
                </a:solidFill>
                <a:cs typeface="+mn-ea"/>
                <a:sym typeface="+mn-lt"/>
              </a:rPr>
              <a:t>管理层面</a:t>
            </a:r>
          </a:p>
        </p:txBody>
      </p:sp>
      <p:sp>
        <p:nvSpPr>
          <p:cNvPr id="17" name="TextBox 6">
            <a:extLst>
              <a:ext uri="{FF2B5EF4-FFF2-40B4-BE49-F238E27FC236}">
                <a16:creationId xmlns:a16="http://schemas.microsoft.com/office/drawing/2014/main" id="{C0CBDA8F-504E-42D8-8D75-E2DF0AFE91A6}"/>
              </a:ext>
            </a:extLst>
          </p:cNvPr>
          <p:cNvSpPr txBox="1"/>
          <p:nvPr/>
        </p:nvSpPr>
        <p:spPr>
          <a:xfrm>
            <a:off x="7607083" y="5425409"/>
            <a:ext cx="3028092" cy="725424"/>
          </a:xfrm>
          <a:prstGeom prst="rect">
            <a:avLst/>
          </a:prstGeom>
          <a:noFill/>
        </p:spPr>
        <p:txBody>
          <a:bodyPr rtlCol="0" wrap="square">
            <a:spAutoFit/>
          </a:bodyPr>
          <a:lstStyle/>
          <a:p>
            <a:pPr algn="ctr">
              <a:lnSpc>
                <a:spcPct val="130000"/>
              </a:lnSpc>
              <a:spcAft>
                <a:spcPts val="600"/>
              </a:spcAft>
            </a:pPr>
            <a:r>
              <a:rPr altLang="en-US" lang="zh-CN" sz="1600">
                <a:solidFill>
                  <a:srgbClr val="5F5E5C"/>
                </a:solidFill>
                <a:cs typeface="+mn-ea"/>
                <a:sym typeface="+mn-lt"/>
              </a:rPr>
              <a:t>市场环境适应、营销拓展及渠道管理、企业及产品美誉度等</a:t>
            </a:r>
          </a:p>
        </p:txBody>
      </p:sp>
      <p:sp>
        <p:nvSpPr>
          <p:cNvPr id="18" name="Oval 30">
            <a:extLst>
              <a:ext uri="{FF2B5EF4-FFF2-40B4-BE49-F238E27FC236}">
                <a16:creationId xmlns:a16="http://schemas.microsoft.com/office/drawing/2014/main" id="{07135DAD-40B1-4A37-88F4-F6C73D383D55}"/>
              </a:ext>
            </a:extLst>
          </p:cNvPr>
          <p:cNvSpPr/>
          <p:nvPr/>
        </p:nvSpPr>
        <p:spPr>
          <a:xfrm>
            <a:off x="5328574" y="3634410"/>
            <a:ext cx="1113973" cy="1113971"/>
          </a:xfrm>
          <a:prstGeom prst="ellipse">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solidFill>
                <a:schemeClr val="accent1">
                  <a:lumMod val="50000"/>
                </a:schemeClr>
              </a:solidFill>
              <a:cs typeface="+mn-ea"/>
              <a:sym typeface="+mn-lt"/>
            </a:endParaRPr>
          </a:p>
        </p:txBody>
      </p:sp>
      <p:sp>
        <p:nvSpPr>
          <p:cNvPr id="19" name="Oval 30">
            <a:extLst>
              <a:ext uri="{FF2B5EF4-FFF2-40B4-BE49-F238E27FC236}">
                <a16:creationId xmlns:a16="http://schemas.microsoft.com/office/drawing/2014/main" id="{B7D33CB4-88C3-48F5-BAF9-A7CEA3079021}"/>
              </a:ext>
            </a:extLst>
          </p:cNvPr>
          <p:cNvSpPr/>
          <p:nvPr/>
        </p:nvSpPr>
        <p:spPr>
          <a:xfrm>
            <a:off x="8564143" y="3671909"/>
            <a:ext cx="1113973" cy="1113971"/>
          </a:xfrm>
          <a:prstGeom prst="ellipse">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solidFill>
                <a:schemeClr val="accent1">
                  <a:lumMod val="50000"/>
                </a:schemeClr>
              </a:solidFill>
              <a:cs typeface="+mn-ea"/>
              <a:sym typeface="+mn-lt"/>
            </a:endParaRPr>
          </a:p>
        </p:txBody>
      </p:sp>
      <p:sp>
        <p:nvSpPr>
          <p:cNvPr id="20" name="TextBox 17">
            <a:extLst>
              <a:ext uri="{FF2B5EF4-FFF2-40B4-BE49-F238E27FC236}">
                <a16:creationId xmlns:a16="http://schemas.microsoft.com/office/drawing/2014/main" id="{CC9B74B4-1B8B-4CB5-89A4-FFF999D2AF3B}"/>
              </a:ext>
            </a:extLst>
          </p:cNvPr>
          <p:cNvSpPr txBox="1"/>
          <p:nvPr/>
        </p:nvSpPr>
        <p:spPr>
          <a:xfrm>
            <a:off x="2017073" y="3775894"/>
            <a:ext cx="1189904" cy="822960"/>
          </a:xfrm>
          <a:prstGeom prst="rect">
            <a:avLst/>
          </a:prstGeom>
          <a:noFill/>
        </p:spPr>
        <p:txBody>
          <a:bodyPr rtlCol="0" wrap="square">
            <a:spAutoFit/>
          </a:bodyPr>
          <a:lstStyle/>
          <a:p>
            <a:pPr algn="ctr"/>
            <a:r>
              <a:rPr altLang="zh-CN" b="1" lang="en-US" sz="4800">
                <a:solidFill>
                  <a:schemeClr val="bg1"/>
                </a:solidFill>
                <a:cs typeface="+mn-ea"/>
                <a:sym typeface="+mn-lt"/>
              </a:rPr>
              <a:t>1</a:t>
            </a:r>
          </a:p>
        </p:txBody>
      </p:sp>
      <p:sp>
        <p:nvSpPr>
          <p:cNvPr id="21" name="TextBox 17">
            <a:extLst>
              <a:ext uri="{FF2B5EF4-FFF2-40B4-BE49-F238E27FC236}">
                <a16:creationId xmlns:a16="http://schemas.microsoft.com/office/drawing/2014/main" id="{B3A689DF-2B26-480C-97F3-F0903CF5212E}"/>
              </a:ext>
            </a:extLst>
          </p:cNvPr>
          <p:cNvSpPr txBox="1"/>
          <p:nvPr/>
        </p:nvSpPr>
        <p:spPr>
          <a:xfrm>
            <a:off x="5302863" y="3775894"/>
            <a:ext cx="1189904" cy="822960"/>
          </a:xfrm>
          <a:prstGeom prst="rect">
            <a:avLst/>
          </a:prstGeom>
          <a:noFill/>
        </p:spPr>
        <p:txBody>
          <a:bodyPr rtlCol="0" wrap="square">
            <a:spAutoFit/>
          </a:bodyPr>
          <a:lstStyle/>
          <a:p>
            <a:pPr algn="ctr"/>
            <a:r>
              <a:rPr altLang="zh-CN" b="1" lang="en-US" sz="4800">
                <a:solidFill>
                  <a:schemeClr val="bg1"/>
                </a:solidFill>
                <a:cs typeface="+mn-ea"/>
                <a:sym typeface="+mn-lt"/>
              </a:rPr>
              <a:t>2</a:t>
            </a:r>
          </a:p>
        </p:txBody>
      </p:sp>
      <p:sp>
        <p:nvSpPr>
          <p:cNvPr id="22" name="TextBox 17">
            <a:extLst>
              <a:ext uri="{FF2B5EF4-FFF2-40B4-BE49-F238E27FC236}">
                <a16:creationId xmlns:a16="http://schemas.microsoft.com/office/drawing/2014/main" id="{E0465B1D-30C3-4748-8101-9F59847F2406}"/>
              </a:ext>
            </a:extLst>
          </p:cNvPr>
          <p:cNvSpPr txBox="1"/>
          <p:nvPr/>
        </p:nvSpPr>
        <p:spPr>
          <a:xfrm>
            <a:off x="8526176" y="3809585"/>
            <a:ext cx="1189904" cy="822960"/>
          </a:xfrm>
          <a:prstGeom prst="rect">
            <a:avLst/>
          </a:prstGeom>
          <a:noFill/>
        </p:spPr>
        <p:txBody>
          <a:bodyPr rtlCol="0" wrap="square">
            <a:spAutoFit/>
          </a:bodyPr>
          <a:lstStyle/>
          <a:p>
            <a:pPr algn="ctr"/>
            <a:r>
              <a:rPr altLang="zh-CN" b="1" lang="en-US" sz="4800">
                <a:solidFill>
                  <a:schemeClr val="bg1"/>
                </a:solidFill>
                <a:cs typeface="+mn-ea"/>
                <a:sym typeface="+mn-lt"/>
              </a:rPr>
              <a:t>3</a:t>
            </a:r>
          </a:p>
        </p:txBody>
      </p:sp>
    </p:spTree>
    <p:extLst>
      <p:ext uri="{BB962C8B-B14F-4D97-AF65-F5344CB8AC3E}">
        <p14:creationId val="1829544852"/>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fill="hold" id="16"/>
                                        <p:tgtEl>
                                          <p:spTgt spid="7"/>
                                        </p:tgtEl>
                                        <p:attrNameLst>
                                          <p:attrName>ppt_x</p:attrName>
                                        </p:attrNameLst>
                                      </p:cBhvr>
                                      <p:tavLst>
                                        <p:tav tm="0">
                                          <p:val>
                                            <p:strVal val="#ppt_x"/>
                                          </p:val>
                                        </p:tav>
                                        <p:tav tm="100000">
                                          <p:val>
                                            <p:strVal val="#ppt_x"/>
                                          </p:val>
                                        </p:tav>
                                      </p:tavLst>
                                    </p:anim>
                                    <p:anim calcmode="lin" valueType="num">
                                      <p:cBhvr additive="base">
                                        <p:cTn dur="500" fill="hold" id="17"/>
                                        <p:tgtEl>
                                          <p:spTgt spid="7"/>
                                        </p:tgtEl>
                                        <p:attrNameLst>
                                          <p:attrName>ppt_y</p:attrName>
                                        </p:attrNameLst>
                                      </p:cBhvr>
                                      <p:tavLst>
                                        <p:tav tm="0">
                                          <p:val>
                                            <p:strVal val="1+#ppt_h/2"/>
                                          </p:val>
                                        </p:tav>
                                        <p:tav tm="100000">
                                          <p:val>
                                            <p:strVal val="#ppt_y"/>
                                          </p:val>
                                        </p:tav>
                                      </p:tavLst>
                                    </p:anim>
                                  </p:childTnLst>
                                </p:cTn>
                              </p:par>
                              <p:par>
                                <p:cTn fill="hold" grpId="0" id="18" nodeType="withEffect" presetClass="entr" presetID="47" presetSubtype="0">
                                  <p:stCondLst>
                                    <p:cond delay="200"/>
                                  </p:stCondLst>
                                  <p:childTnLst>
                                    <p:set>
                                      <p:cBhvr>
                                        <p:cTn dur="1" fill="hold" id="19">
                                          <p:stCondLst>
                                            <p:cond delay="0"/>
                                          </p:stCondLst>
                                        </p:cTn>
                                        <p:tgtEl>
                                          <p:spTgt spid="13"/>
                                        </p:tgtEl>
                                        <p:attrNameLst>
                                          <p:attrName>style.visibility</p:attrName>
                                        </p:attrNameLst>
                                      </p:cBhvr>
                                      <p:to>
                                        <p:strVal val="visible"/>
                                      </p:to>
                                    </p:set>
                                    <p:animEffect filter="fade" transition="in">
                                      <p:cBhvr>
                                        <p:cTn dur="750" id="20"/>
                                        <p:tgtEl>
                                          <p:spTgt spid="13"/>
                                        </p:tgtEl>
                                      </p:cBhvr>
                                    </p:animEffect>
                                    <p:anim calcmode="lin" valueType="num">
                                      <p:cBhvr>
                                        <p:cTn dur="750" fill="hold" id="21"/>
                                        <p:tgtEl>
                                          <p:spTgt spid="13"/>
                                        </p:tgtEl>
                                        <p:attrNameLst>
                                          <p:attrName>ppt_x</p:attrName>
                                        </p:attrNameLst>
                                      </p:cBhvr>
                                      <p:tavLst>
                                        <p:tav tm="0">
                                          <p:val>
                                            <p:strVal val="#ppt_x"/>
                                          </p:val>
                                        </p:tav>
                                        <p:tav tm="100000">
                                          <p:val>
                                            <p:strVal val="#ppt_x"/>
                                          </p:val>
                                        </p:tav>
                                      </p:tavLst>
                                    </p:anim>
                                    <p:anim calcmode="lin" valueType="num">
                                      <p:cBhvr>
                                        <p:cTn dur="750" fill="hold" id="22"/>
                                        <p:tgtEl>
                                          <p:spTgt spid="13"/>
                                        </p:tgtEl>
                                        <p:attrNameLst>
                                          <p:attrName>ppt_y</p:attrName>
                                        </p:attrNameLst>
                                      </p:cBhvr>
                                      <p:tavLst>
                                        <p:tav tm="0">
                                          <p:val>
                                            <p:strVal val="#ppt_y-.1"/>
                                          </p:val>
                                        </p:tav>
                                        <p:tav tm="100000">
                                          <p:val>
                                            <p:strVal val="#ppt_y"/>
                                          </p:val>
                                        </p:tav>
                                      </p:tavLst>
                                    </p:anim>
                                  </p:childTnLst>
                                </p:cTn>
                              </p:par>
                              <p:par>
                                <p:cTn fill="hold" grpId="0" id="23" nodeType="withEffect" presetClass="entr" presetID="47" presetSubtype="0">
                                  <p:stCondLst>
                                    <p:cond delay="200"/>
                                  </p:stCondLst>
                                  <p:childTnLst>
                                    <p:set>
                                      <p:cBhvr>
                                        <p:cTn dur="1" fill="hold" id="24">
                                          <p:stCondLst>
                                            <p:cond delay="0"/>
                                          </p:stCondLst>
                                        </p:cTn>
                                        <p:tgtEl>
                                          <p:spTgt spid="15"/>
                                        </p:tgtEl>
                                        <p:attrNameLst>
                                          <p:attrName>style.visibility</p:attrName>
                                        </p:attrNameLst>
                                      </p:cBhvr>
                                      <p:to>
                                        <p:strVal val="visible"/>
                                      </p:to>
                                    </p:set>
                                    <p:animEffect filter="fade" transition="in">
                                      <p:cBhvr>
                                        <p:cTn dur="750" id="25"/>
                                        <p:tgtEl>
                                          <p:spTgt spid="15"/>
                                        </p:tgtEl>
                                      </p:cBhvr>
                                    </p:animEffect>
                                    <p:anim calcmode="lin" valueType="num">
                                      <p:cBhvr>
                                        <p:cTn dur="750" fill="hold" id="26"/>
                                        <p:tgtEl>
                                          <p:spTgt spid="15"/>
                                        </p:tgtEl>
                                        <p:attrNameLst>
                                          <p:attrName>ppt_x</p:attrName>
                                        </p:attrNameLst>
                                      </p:cBhvr>
                                      <p:tavLst>
                                        <p:tav tm="0">
                                          <p:val>
                                            <p:strVal val="#ppt_x"/>
                                          </p:val>
                                        </p:tav>
                                        <p:tav tm="100000">
                                          <p:val>
                                            <p:strVal val="#ppt_x"/>
                                          </p:val>
                                        </p:tav>
                                      </p:tavLst>
                                    </p:anim>
                                    <p:anim calcmode="lin" valueType="num">
                                      <p:cBhvr>
                                        <p:cTn dur="750" fill="hold" id="27"/>
                                        <p:tgtEl>
                                          <p:spTgt spid="15"/>
                                        </p:tgtEl>
                                        <p:attrNameLst>
                                          <p:attrName>ppt_y</p:attrName>
                                        </p:attrNameLst>
                                      </p:cBhvr>
                                      <p:tavLst>
                                        <p:tav tm="0">
                                          <p:val>
                                            <p:strVal val="#ppt_y-.1"/>
                                          </p:val>
                                        </p:tav>
                                        <p:tav tm="100000">
                                          <p:val>
                                            <p:strVal val="#ppt_y"/>
                                          </p:val>
                                        </p:tav>
                                      </p:tavLst>
                                    </p:anim>
                                  </p:childTnLst>
                                </p:cTn>
                              </p:par>
                              <p:par>
                                <p:cTn fill="hold" grpId="0" id="28" nodeType="withEffect" presetClass="entr" presetID="47" presetSubtype="0">
                                  <p:stCondLst>
                                    <p:cond delay="200"/>
                                  </p:stCondLst>
                                  <p:childTnLst>
                                    <p:set>
                                      <p:cBhvr>
                                        <p:cTn dur="1" fill="hold" id="29">
                                          <p:stCondLst>
                                            <p:cond delay="0"/>
                                          </p:stCondLst>
                                        </p:cTn>
                                        <p:tgtEl>
                                          <p:spTgt spid="17"/>
                                        </p:tgtEl>
                                        <p:attrNameLst>
                                          <p:attrName>style.visibility</p:attrName>
                                        </p:attrNameLst>
                                      </p:cBhvr>
                                      <p:to>
                                        <p:strVal val="visible"/>
                                      </p:to>
                                    </p:set>
                                    <p:animEffect filter="fade" transition="in">
                                      <p:cBhvr>
                                        <p:cTn dur="750" id="30"/>
                                        <p:tgtEl>
                                          <p:spTgt spid="17"/>
                                        </p:tgtEl>
                                      </p:cBhvr>
                                    </p:animEffect>
                                    <p:anim calcmode="lin" valueType="num">
                                      <p:cBhvr>
                                        <p:cTn dur="750" fill="hold" id="31"/>
                                        <p:tgtEl>
                                          <p:spTgt spid="17"/>
                                        </p:tgtEl>
                                        <p:attrNameLst>
                                          <p:attrName>ppt_x</p:attrName>
                                        </p:attrNameLst>
                                      </p:cBhvr>
                                      <p:tavLst>
                                        <p:tav tm="0">
                                          <p:val>
                                            <p:strVal val="#ppt_x"/>
                                          </p:val>
                                        </p:tav>
                                        <p:tav tm="100000">
                                          <p:val>
                                            <p:strVal val="#ppt_x"/>
                                          </p:val>
                                        </p:tav>
                                      </p:tavLst>
                                    </p:anim>
                                    <p:anim calcmode="lin" valueType="num">
                                      <p:cBhvr>
                                        <p:cTn dur="750" fill="hold" id="32"/>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7"/>
      <p:bldP grpId="0" spid="13"/>
      <p:bldP grpId="0" spid="15"/>
      <p:bldP grpId="0" spid="1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3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文本框 3">
            <a:extLst>
              <a:ext uri="{FF2B5EF4-FFF2-40B4-BE49-F238E27FC236}">
                <a16:creationId xmlns:a16="http://schemas.microsoft.com/office/drawing/2014/main" id="{F548B7AC-FFE7-4C5D-831B-4CAB31999EB8}"/>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战略实施</a:t>
            </a:r>
          </a:p>
        </p:txBody>
      </p:sp>
      <p:sp>
        <p:nvSpPr>
          <p:cNvPr id="5" name="TextBox 6">
            <a:extLst>
              <a:ext uri="{FF2B5EF4-FFF2-40B4-BE49-F238E27FC236}">
                <a16:creationId xmlns:a16="http://schemas.microsoft.com/office/drawing/2014/main" id="{7C5991BD-0905-4171-B7F7-BFF58D7F52FD}"/>
              </a:ext>
            </a:extLst>
          </p:cNvPr>
          <p:cNvSpPr txBox="1"/>
          <p:nvPr/>
        </p:nvSpPr>
        <p:spPr>
          <a:xfrm>
            <a:off x="1314482" y="744584"/>
            <a:ext cx="9597359" cy="1280160"/>
          </a:xfrm>
          <a:prstGeom prst="rect">
            <a:avLst/>
          </a:prstGeom>
          <a:noFill/>
        </p:spPr>
        <p:txBody>
          <a:bodyPr rtlCol="0" wrap="square">
            <a:spAutoFit/>
          </a:bodyPr>
          <a:lstStyle/>
          <a:p>
            <a:pPr>
              <a:lnSpc>
                <a:spcPct val="130000"/>
              </a:lnSpc>
              <a:spcAft>
                <a:spcPts val="600"/>
              </a:spcAft>
            </a:pPr>
            <a:r>
              <a:rPr altLang="en-US" lang="zh-CN" sz="2000">
                <a:solidFill>
                  <a:srgbClr val="5F5E5C"/>
                </a:solidFill>
                <a:cs typeface="+mn-ea"/>
                <a:sym typeface="+mn-lt"/>
              </a:rPr>
              <a:t>战略实施是一个自上而下的动态管理过程。战略目标在公司高层达成一致后，再向中下层传达，并在各项工作中得以分解、落实。如何确保将战略转化为实践，其主要内容是组织调整、调动资源和管理变革。</a:t>
            </a:r>
          </a:p>
        </p:txBody>
      </p:sp>
      <p:sp>
        <p:nvSpPr>
          <p:cNvPr id="7" name="Rounded Rectangle 6">
            <a:extLst>
              <a:ext uri="{FF2B5EF4-FFF2-40B4-BE49-F238E27FC236}">
                <a16:creationId xmlns:a16="http://schemas.microsoft.com/office/drawing/2014/main" id="{24D450AD-4FF4-4D7A-999E-792DDD0E4F15}"/>
              </a:ext>
            </a:extLst>
          </p:cNvPr>
          <p:cNvSpPr/>
          <p:nvPr/>
        </p:nvSpPr>
        <p:spPr>
          <a:xfrm>
            <a:off x="1280161" y="2564486"/>
            <a:ext cx="2438835" cy="3520646"/>
          </a:xfrm>
          <a:prstGeom prst="roundRect">
            <a:avLst>
              <a:gd fmla="val 4016" name="adj"/>
            </a:avLst>
          </a:prstGeom>
          <a:solidFill>
            <a:schemeClr val="bg1"/>
          </a:solidFill>
          <a:ln w="9525">
            <a:solidFill>
              <a:schemeClr val="bg1">
                <a:lumMod val="75000"/>
              </a:schemeClr>
            </a:solid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800" rtl="0"/>
            <a:endParaRPr kern="1200" lang="en-US" sz="2400">
              <a:solidFill>
                <a:schemeClr val="tx1">
                  <a:lumMod val="95000"/>
                  <a:lumOff val="5000"/>
                </a:schemeClr>
              </a:solidFill>
              <a:cs typeface="+mn-ea"/>
              <a:sym typeface="+mn-lt"/>
            </a:endParaRPr>
          </a:p>
        </p:txBody>
      </p:sp>
      <p:sp>
        <p:nvSpPr>
          <p:cNvPr id="8" name="Rectangle 7">
            <a:extLst>
              <a:ext uri="{FF2B5EF4-FFF2-40B4-BE49-F238E27FC236}">
                <a16:creationId xmlns:a16="http://schemas.microsoft.com/office/drawing/2014/main" id="{C997692C-BEC7-44CC-BB39-30B2B079A305}"/>
              </a:ext>
            </a:extLst>
          </p:cNvPr>
          <p:cNvSpPr/>
          <p:nvPr/>
        </p:nvSpPr>
        <p:spPr>
          <a:xfrm>
            <a:off x="1280161" y="5125214"/>
            <a:ext cx="2438835" cy="491386"/>
          </a:xfrm>
          <a:prstGeom prst="rect">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defTabSz="1828800" rtl="0"/>
            <a:endParaRPr kern="1200" lang="en-US" sz="2400">
              <a:solidFill>
                <a:schemeClr val="tx1">
                  <a:lumMod val="95000"/>
                  <a:lumOff val="5000"/>
                </a:schemeClr>
              </a:solidFill>
              <a:cs typeface="+mn-ea"/>
              <a:sym typeface="+mn-lt"/>
            </a:endParaRPr>
          </a:p>
        </p:txBody>
      </p:sp>
      <p:sp>
        <p:nvSpPr>
          <p:cNvPr id="9" name="TextBox 10">
            <a:extLst>
              <a:ext uri="{FF2B5EF4-FFF2-40B4-BE49-F238E27FC236}">
                <a16:creationId xmlns:a16="http://schemas.microsoft.com/office/drawing/2014/main" id="{4473267B-E5BC-4976-A2B3-D4409C4964E1}"/>
              </a:ext>
            </a:extLst>
          </p:cNvPr>
          <p:cNvSpPr txBox="1"/>
          <p:nvPr/>
        </p:nvSpPr>
        <p:spPr>
          <a:xfrm>
            <a:off x="1800666" y="5159426"/>
            <a:ext cx="1445389" cy="396240"/>
          </a:xfrm>
          <a:prstGeom prst="rect">
            <a:avLst/>
          </a:prstGeom>
          <a:noFill/>
        </p:spPr>
        <p:txBody>
          <a:bodyPr rtlCol="0" wrap="square">
            <a:spAutoFit/>
          </a:bodyPr>
          <a:lstStyle/>
          <a:p>
            <a:pPr algn="ctr" defTabSz="1828800"/>
            <a:r>
              <a:rPr altLang="en-US" lang="zh-CN" sz="2000">
                <a:solidFill>
                  <a:schemeClr val="bg1"/>
                </a:solidFill>
                <a:cs typeface="+mn-ea"/>
                <a:sym typeface="+mn-lt"/>
              </a:rPr>
              <a:t>组织调整</a:t>
            </a:r>
          </a:p>
        </p:txBody>
      </p:sp>
      <p:grpSp>
        <p:nvGrpSpPr>
          <p:cNvPr id="10" name="Group 2">
            <a:extLst>
              <a:ext uri="{FF2B5EF4-FFF2-40B4-BE49-F238E27FC236}">
                <a16:creationId xmlns:a16="http://schemas.microsoft.com/office/drawing/2014/main" id="{15AEEFE5-1E7A-4ADB-87F7-A531774E5CE0}"/>
              </a:ext>
            </a:extLst>
          </p:cNvPr>
          <p:cNvGrpSpPr/>
          <p:nvPr/>
        </p:nvGrpSpPr>
        <p:grpSpPr>
          <a:xfrm>
            <a:off x="4636597" y="2564486"/>
            <a:ext cx="2438835" cy="3520646"/>
            <a:chOff x="3663044" y="2029941"/>
            <a:chExt cx="2269165" cy="3275715"/>
          </a:xfrm>
        </p:grpSpPr>
        <p:sp>
          <p:nvSpPr>
            <p:cNvPr id="12" name="Rounded Rectangle 13">
              <a:extLst>
                <a:ext uri="{FF2B5EF4-FFF2-40B4-BE49-F238E27FC236}">
                  <a16:creationId xmlns:a16="http://schemas.microsoft.com/office/drawing/2014/main" id="{4C1D3B32-3395-4C65-A0A8-51B19D58D85F}"/>
                </a:ext>
              </a:extLst>
            </p:cNvPr>
            <p:cNvSpPr/>
            <p:nvPr/>
          </p:nvSpPr>
          <p:spPr>
            <a:xfrm>
              <a:off x="3663044" y="2029941"/>
              <a:ext cx="2269165" cy="3275715"/>
            </a:xfrm>
            <a:prstGeom prst="roundRect">
              <a:avLst>
                <a:gd fmla="val 4016" name="adj"/>
              </a:avLst>
            </a:prstGeom>
            <a:solidFill>
              <a:schemeClr val="bg1"/>
            </a:solidFill>
            <a:ln w="9525">
              <a:solidFill>
                <a:schemeClr val="bg1">
                  <a:lumMod val="75000"/>
                </a:schemeClr>
              </a:solid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800" rtl="0"/>
              <a:endParaRPr kern="1200" lang="en-US" sz="2400">
                <a:solidFill>
                  <a:schemeClr val="tx1">
                    <a:lumMod val="95000"/>
                    <a:lumOff val="5000"/>
                  </a:schemeClr>
                </a:solidFill>
                <a:cs typeface="+mn-ea"/>
                <a:sym typeface="+mn-lt"/>
              </a:endParaRPr>
            </a:p>
          </p:txBody>
        </p:sp>
        <p:sp>
          <p:nvSpPr>
            <p:cNvPr id="13" name="Rectangle 14">
              <a:extLst>
                <a:ext uri="{FF2B5EF4-FFF2-40B4-BE49-F238E27FC236}">
                  <a16:creationId xmlns:a16="http://schemas.microsoft.com/office/drawing/2014/main" id="{8AB4FF7D-92D6-4FEF-9596-4EF851078294}"/>
                </a:ext>
              </a:extLst>
            </p:cNvPr>
            <p:cNvSpPr/>
            <p:nvPr/>
          </p:nvSpPr>
          <p:spPr>
            <a:xfrm>
              <a:off x="3663044" y="4412519"/>
              <a:ext cx="2269165" cy="457200"/>
            </a:xfrm>
            <a:prstGeom prst="rect">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defTabSz="1828800" rtl="0"/>
              <a:endParaRPr kern="1200" lang="en-US" sz="2400">
                <a:solidFill>
                  <a:schemeClr val="tx1">
                    <a:lumMod val="95000"/>
                    <a:lumOff val="5000"/>
                  </a:schemeClr>
                </a:solidFill>
                <a:cs typeface="+mn-ea"/>
                <a:sym typeface="+mn-lt"/>
              </a:endParaRPr>
            </a:p>
          </p:txBody>
        </p:sp>
      </p:grpSp>
      <p:grpSp>
        <p:nvGrpSpPr>
          <p:cNvPr id="15" name="Group 4">
            <a:extLst>
              <a:ext uri="{FF2B5EF4-FFF2-40B4-BE49-F238E27FC236}">
                <a16:creationId xmlns:a16="http://schemas.microsoft.com/office/drawing/2014/main" id="{1F479E33-EB2E-4185-824E-DA3CCEAB5E2B}"/>
              </a:ext>
            </a:extLst>
          </p:cNvPr>
          <p:cNvGrpSpPr/>
          <p:nvPr/>
        </p:nvGrpSpPr>
        <p:grpSpPr>
          <a:xfrm>
            <a:off x="8117057" y="2564486"/>
            <a:ext cx="2438835" cy="3520646"/>
            <a:chOff x="6259795" y="2029941"/>
            <a:chExt cx="2269165" cy="3275715"/>
          </a:xfrm>
        </p:grpSpPr>
        <p:sp>
          <p:nvSpPr>
            <p:cNvPr id="16" name="Rounded Rectangle 21">
              <a:extLst>
                <a:ext uri="{FF2B5EF4-FFF2-40B4-BE49-F238E27FC236}">
                  <a16:creationId xmlns:a16="http://schemas.microsoft.com/office/drawing/2014/main" id="{8C1DAA0D-4813-4C45-8118-DE82ADCD35E0}"/>
                </a:ext>
              </a:extLst>
            </p:cNvPr>
            <p:cNvSpPr/>
            <p:nvPr/>
          </p:nvSpPr>
          <p:spPr>
            <a:xfrm>
              <a:off x="6259795" y="2029941"/>
              <a:ext cx="2269165" cy="3275715"/>
            </a:xfrm>
            <a:prstGeom prst="roundRect">
              <a:avLst>
                <a:gd fmla="val 4016" name="adj"/>
              </a:avLst>
            </a:prstGeom>
            <a:solidFill>
              <a:schemeClr val="bg1"/>
            </a:solidFill>
            <a:ln w="9525">
              <a:solidFill>
                <a:schemeClr val="bg1">
                  <a:lumMod val="75000"/>
                </a:schemeClr>
              </a:solid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800" rtl="0"/>
              <a:endParaRPr kern="1200" lang="en-US" sz="2400">
                <a:solidFill>
                  <a:schemeClr val="tx1">
                    <a:lumMod val="95000"/>
                    <a:lumOff val="5000"/>
                  </a:schemeClr>
                </a:solidFill>
                <a:cs typeface="+mn-ea"/>
                <a:sym typeface="+mn-lt"/>
              </a:endParaRPr>
            </a:p>
          </p:txBody>
        </p:sp>
        <p:sp>
          <p:nvSpPr>
            <p:cNvPr id="17" name="Rectangle 22">
              <a:extLst>
                <a:ext uri="{FF2B5EF4-FFF2-40B4-BE49-F238E27FC236}">
                  <a16:creationId xmlns:a16="http://schemas.microsoft.com/office/drawing/2014/main" id="{51639A69-4B9A-4969-9876-39E8741AF38C}"/>
                </a:ext>
              </a:extLst>
            </p:cNvPr>
            <p:cNvSpPr/>
            <p:nvPr/>
          </p:nvSpPr>
          <p:spPr>
            <a:xfrm>
              <a:off x="6259795" y="4412519"/>
              <a:ext cx="2269165" cy="457200"/>
            </a:xfrm>
            <a:prstGeom prst="rect">
              <a:avLst/>
            </a:prstGeom>
            <a:gradFill>
              <a:gsLst>
                <a:gs pos="0">
                  <a:srgbClr val="69D1CC"/>
                </a:gs>
                <a:gs pos="7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defTabSz="1828800" rtl="0"/>
              <a:endParaRPr kern="1200" lang="en-US" sz="2400">
                <a:solidFill>
                  <a:schemeClr val="tx1">
                    <a:lumMod val="95000"/>
                    <a:lumOff val="5000"/>
                  </a:schemeClr>
                </a:solidFill>
                <a:cs typeface="+mn-ea"/>
                <a:sym typeface="+mn-lt"/>
              </a:endParaRPr>
            </a:p>
          </p:txBody>
        </p:sp>
      </p:grpSp>
      <p:sp>
        <p:nvSpPr>
          <p:cNvPr id="20" name="Footer Text">
            <a:extLst>
              <a:ext uri="{FF2B5EF4-FFF2-40B4-BE49-F238E27FC236}">
                <a16:creationId xmlns:a16="http://schemas.microsoft.com/office/drawing/2014/main" id="{B4F05159-D637-477D-9BDE-872D038106FE}"/>
              </a:ext>
            </a:extLst>
          </p:cNvPr>
          <p:cNvSpPr txBox="1"/>
          <p:nvPr/>
        </p:nvSpPr>
        <p:spPr>
          <a:xfrm>
            <a:off x="1512164" y="2811191"/>
            <a:ext cx="1974827" cy="2057400"/>
          </a:xfrm>
          <a:prstGeom prst="rect">
            <a:avLst/>
          </a:prstGeom>
          <a:noFill/>
        </p:spPr>
        <p:txBody>
          <a:bodyPr bIns="0" lIns="0" rIns="0" rtlCol="0" tIns="0" wrap="square">
            <a:spAutoFit/>
          </a:bodyPr>
          <a:lstStyle/>
          <a:p>
            <a:pPr algn="ctr" defTabSz="1828800">
              <a:lnSpc>
                <a:spcPct val="150000"/>
              </a:lnSpc>
            </a:pPr>
            <a:r>
              <a:rPr altLang="en-US" lang="zh-CN">
                <a:solidFill>
                  <a:schemeClr val="tx1">
                    <a:lumMod val="95000"/>
                    <a:lumOff val="5000"/>
                  </a:schemeClr>
                </a:solidFill>
                <a:cs typeface="+mn-ea"/>
                <a:sym typeface="+mn-lt"/>
              </a:rPr>
              <a:t>战略的变化要求企业组织进行相应调整，以创建支持企业成功运营的组织结构。</a:t>
            </a:r>
          </a:p>
        </p:txBody>
      </p:sp>
      <p:sp>
        <p:nvSpPr>
          <p:cNvPr id="29" name="TextBox 10">
            <a:extLst>
              <a:ext uri="{FF2B5EF4-FFF2-40B4-BE49-F238E27FC236}">
                <a16:creationId xmlns:a16="http://schemas.microsoft.com/office/drawing/2014/main" id="{332BD12E-1E4C-4A7A-934E-C97B2DEAF7C2}"/>
              </a:ext>
            </a:extLst>
          </p:cNvPr>
          <p:cNvSpPr txBox="1"/>
          <p:nvPr/>
        </p:nvSpPr>
        <p:spPr>
          <a:xfrm>
            <a:off x="5133088" y="5125214"/>
            <a:ext cx="1445389" cy="396240"/>
          </a:xfrm>
          <a:prstGeom prst="rect">
            <a:avLst/>
          </a:prstGeom>
          <a:noFill/>
        </p:spPr>
        <p:txBody>
          <a:bodyPr rtlCol="0" wrap="square">
            <a:spAutoFit/>
          </a:bodyPr>
          <a:lstStyle/>
          <a:p>
            <a:pPr algn="ctr" defTabSz="1828800"/>
            <a:r>
              <a:rPr altLang="en-US" lang="zh-CN" sz="2000">
                <a:solidFill>
                  <a:schemeClr val="bg1"/>
                </a:solidFill>
                <a:cs typeface="+mn-ea"/>
                <a:sym typeface="+mn-lt"/>
              </a:rPr>
              <a:t>调动资源</a:t>
            </a:r>
          </a:p>
        </p:txBody>
      </p:sp>
      <p:sp>
        <p:nvSpPr>
          <p:cNvPr id="30" name="TextBox 10">
            <a:extLst>
              <a:ext uri="{FF2B5EF4-FFF2-40B4-BE49-F238E27FC236}">
                <a16:creationId xmlns:a16="http://schemas.microsoft.com/office/drawing/2014/main" id="{E8E9F1A1-0F24-47BF-833A-6B248CA96040}"/>
              </a:ext>
            </a:extLst>
          </p:cNvPr>
          <p:cNvSpPr txBox="1"/>
          <p:nvPr/>
        </p:nvSpPr>
        <p:spPr>
          <a:xfrm>
            <a:off x="8632328" y="5125214"/>
            <a:ext cx="1445389" cy="396240"/>
          </a:xfrm>
          <a:prstGeom prst="rect">
            <a:avLst/>
          </a:prstGeom>
          <a:noFill/>
        </p:spPr>
        <p:txBody>
          <a:bodyPr rtlCol="0" wrap="square">
            <a:spAutoFit/>
          </a:bodyPr>
          <a:lstStyle/>
          <a:p>
            <a:pPr algn="ctr" defTabSz="1828800"/>
            <a:r>
              <a:rPr altLang="en-US" lang="zh-CN" sz="2000">
                <a:solidFill>
                  <a:schemeClr val="bg1"/>
                </a:solidFill>
                <a:cs typeface="+mn-ea"/>
                <a:sym typeface="+mn-lt"/>
              </a:rPr>
              <a:t>管理变革</a:t>
            </a:r>
          </a:p>
        </p:txBody>
      </p:sp>
      <p:sp>
        <p:nvSpPr>
          <p:cNvPr id="31" name="Footer Text">
            <a:extLst>
              <a:ext uri="{FF2B5EF4-FFF2-40B4-BE49-F238E27FC236}">
                <a16:creationId xmlns:a16="http://schemas.microsoft.com/office/drawing/2014/main" id="{BCBCA66C-FE22-41E2-B8B5-7A691E7B9350}"/>
              </a:ext>
            </a:extLst>
          </p:cNvPr>
          <p:cNvSpPr txBox="1"/>
          <p:nvPr/>
        </p:nvSpPr>
        <p:spPr>
          <a:xfrm>
            <a:off x="4868368" y="2827938"/>
            <a:ext cx="1974827" cy="1645920"/>
          </a:xfrm>
          <a:prstGeom prst="rect">
            <a:avLst/>
          </a:prstGeom>
          <a:noFill/>
        </p:spPr>
        <p:txBody>
          <a:bodyPr bIns="0" lIns="0" rIns="0" rtlCol="0" tIns="0" wrap="square">
            <a:spAutoFit/>
          </a:bodyPr>
          <a:lstStyle/>
          <a:p>
            <a:pPr algn="ctr" defTabSz="1828800">
              <a:lnSpc>
                <a:spcPct val="150000"/>
              </a:lnSpc>
            </a:pPr>
            <a:r>
              <a:rPr altLang="en-US" lang="zh-CN">
                <a:solidFill>
                  <a:schemeClr val="tx1">
                    <a:lumMod val="95000"/>
                    <a:lumOff val="5000"/>
                  </a:schemeClr>
                </a:solidFill>
                <a:cs typeface="+mn-ea"/>
                <a:sym typeface="+mn-lt"/>
              </a:rPr>
              <a:t>企业调整战略时，需要改变企业日常惯例，转变文化特征，克服政治阻力。</a:t>
            </a:r>
          </a:p>
        </p:txBody>
      </p:sp>
      <p:sp>
        <p:nvSpPr>
          <p:cNvPr id="32" name="Footer Text">
            <a:extLst>
              <a:ext uri="{FF2B5EF4-FFF2-40B4-BE49-F238E27FC236}">
                <a16:creationId xmlns:a16="http://schemas.microsoft.com/office/drawing/2014/main" id="{B0B69948-9DD8-4461-9117-F159F56148E9}"/>
              </a:ext>
            </a:extLst>
          </p:cNvPr>
          <p:cNvSpPr txBox="1"/>
          <p:nvPr/>
        </p:nvSpPr>
        <p:spPr>
          <a:xfrm>
            <a:off x="8367608" y="2811522"/>
            <a:ext cx="1974827" cy="1645920"/>
          </a:xfrm>
          <a:prstGeom prst="rect">
            <a:avLst/>
          </a:prstGeom>
          <a:noFill/>
        </p:spPr>
        <p:txBody>
          <a:bodyPr bIns="0" lIns="0" rIns="0" rtlCol="0" tIns="0" wrap="square">
            <a:spAutoFit/>
          </a:bodyPr>
          <a:lstStyle/>
          <a:p>
            <a:pPr algn="ctr" defTabSz="1828800">
              <a:lnSpc>
                <a:spcPct val="150000"/>
              </a:lnSpc>
            </a:pPr>
            <a:r>
              <a:rPr altLang="en-US" lang="zh-CN">
                <a:solidFill>
                  <a:schemeClr val="tx1">
                    <a:lumMod val="95000"/>
                    <a:lumOff val="5000"/>
                  </a:schemeClr>
                </a:solidFill>
                <a:cs typeface="+mn-ea"/>
                <a:sym typeface="+mn-lt"/>
              </a:rPr>
              <a:t>调整战略时，需要改变企业日常惯例，转变文化特征，克服政治阻力。</a:t>
            </a:r>
          </a:p>
        </p:txBody>
      </p:sp>
    </p:spTree>
    <p:extLst>
      <p:ext uri="{BB962C8B-B14F-4D97-AF65-F5344CB8AC3E}">
        <p14:creationId val="915452169"/>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L 形 34">
            <a:extLst>
              <a:ext uri="{FF2B5EF4-FFF2-40B4-BE49-F238E27FC236}">
                <a16:creationId xmlns:a16="http://schemas.microsoft.com/office/drawing/2014/main" id="{10E6C092-1B3D-4016-8C78-2544AEE6277E}"/>
              </a:ext>
            </a:extLst>
          </p:cNvPr>
          <p:cNvSpPr/>
          <p:nvPr/>
        </p:nvSpPr>
        <p:spPr>
          <a:xfrm flipH="1" rot="19014280">
            <a:off x="-2389631" y="412363"/>
            <a:ext cx="6005136" cy="6005136"/>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381000" dist="50800" rotWithShape="0" sx="113000" sy="113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文本框 35">
            <a:extLst>
              <a:ext uri="{FF2B5EF4-FFF2-40B4-BE49-F238E27FC236}">
                <a16:creationId xmlns:a16="http://schemas.microsoft.com/office/drawing/2014/main" id="{C550F4B9-621A-4A3F-A994-E1E246B49FC9}"/>
              </a:ext>
            </a:extLst>
          </p:cNvPr>
          <p:cNvSpPr txBox="1"/>
          <p:nvPr/>
        </p:nvSpPr>
        <p:spPr>
          <a:xfrm>
            <a:off x="5592923" y="2644170"/>
            <a:ext cx="5633096" cy="1554480"/>
          </a:xfrm>
          <a:prstGeom prst="rect">
            <a:avLst/>
          </a:prstGeom>
          <a:noFill/>
        </p:spPr>
        <p:txBody>
          <a:bodyPr rtlCol="0" wrap="square">
            <a:spAutoFit/>
          </a:bodyPr>
          <a:lstStyle/>
          <a:p>
            <a:pPr algn="dist"/>
            <a:r>
              <a:rPr altLang="en-US" lang="zh-CN" sz="9600">
                <a:cs typeface="+mn-ea"/>
                <a:sym typeface="+mn-lt"/>
              </a:rPr>
              <a:t>谢谢欣赏</a:t>
            </a:r>
          </a:p>
        </p:txBody>
      </p:sp>
      <p:sp>
        <p:nvSpPr>
          <p:cNvPr id="44" name="L 形 43">
            <a:extLst>
              <a:ext uri="{FF2B5EF4-FFF2-40B4-BE49-F238E27FC236}">
                <a16:creationId xmlns:a16="http://schemas.microsoft.com/office/drawing/2014/main" id="{CFB9D883-EF74-487D-8C7C-5456477EE482}"/>
              </a:ext>
            </a:extLst>
          </p:cNvPr>
          <p:cNvSpPr/>
          <p:nvPr/>
        </p:nvSpPr>
        <p:spPr>
          <a:xfrm flipH="1" rot="19014280">
            <a:off x="-2160970" y="1182839"/>
            <a:ext cx="4493847" cy="4493846"/>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279400" dist="38100" rotWithShape="0" sx="114000" sy="114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L 形 44">
            <a:extLst>
              <a:ext uri="{FF2B5EF4-FFF2-40B4-BE49-F238E27FC236}">
                <a16:creationId xmlns:a16="http://schemas.microsoft.com/office/drawing/2014/main" id="{26167D0C-3FF6-4702-9A61-982729F7C872}"/>
              </a:ext>
            </a:extLst>
          </p:cNvPr>
          <p:cNvSpPr/>
          <p:nvPr/>
        </p:nvSpPr>
        <p:spPr>
          <a:xfrm flipH="1" rot="19014280">
            <a:off x="-1527385" y="2101212"/>
            <a:ext cx="2683711" cy="2683710"/>
          </a:xfrm>
          <a:prstGeom prst="corner">
            <a:avLst>
              <a:gd fmla="val 28105" name="adj1"/>
              <a:gd fmla="val 30392" name="adj2"/>
            </a:avLst>
          </a:prstGeom>
          <a:gradFill flip="none" rotWithShape="1">
            <a:gsLst>
              <a:gs pos="0">
                <a:srgbClr val="69D1CC"/>
              </a:gs>
              <a:gs pos="66000">
                <a:srgbClr val="18646C"/>
              </a:gs>
            </a:gsLst>
            <a:lin ang="18900000" scaled="1"/>
          </a:gradFill>
          <a:ln>
            <a:noFill/>
          </a:ln>
          <a:effectLst>
            <a:outerShdw algn="ctr" blurRad="254000" dist="50800" rotWithShape="0" sx="122000" sy="122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750191905"/>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750" fill="hold" id="7"/>
                                        <p:tgtEl>
                                          <p:spTgt spid="35"/>
                                        </p:tgtEl>
                                        <p:attrNameLst>
                                          <p:attrName>ppt_x</p:attrName>
                                        </p:attrNameLst>
                                      </p:cBhvr>
                                      <p:tavLst>
                                        <p:tav tm="0">
                                          <p:val>
                                            <p:strVal val="0-#ppt_w/2"/>
                                          </p:val>
                                        </p:tav>
                                        <p:tav tm="100000">
                                          <p:val>
                                            <p:strVal val="#ppt_x"/>
                                          </p:val>
                                        </p:tav>
                                      </p:tavLst>
                                    </p:anim>
                                    <p:anim calcmode="lin" valueType="num">
                                      <p:cBhvr additive="base">
                                        <p:cTn dur="750" fill="hold" id="8"/>
                                        <p:tgtEl>
                                          <p:spTgt spid="35"/>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6"/>
                                        </p:tgtEl>
                                        <p:attrNameLst>
                                          <p:attrName>style.visibility</p:attrName>
                                        </p:attrNameLst>
                                      </p:cBhvr>
                                      <p:to>
                                        <p:strVal val="visible"/>
                                      </p:to>
                                    </p:set>
                                    <p:animEffect filter="wipe(left)" transition="in">
                                      <p:cBhvr>
                                        <p:cTn dur="500" id="13"/>
                                        <p:tgtEl>
                                          <p:spTgt spid="3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8">
                                  <p:stCondLst>
                                    <p:cond delay="0"/>
                                  </p:stCondLst>
                                  <p:childTnLst>
                                    <p:set>
                                      <p:cBhvr>
                                        <p:cTn dur="1" fill="hold" id="17">
                                          <p:stCondLst>
                                            <p:cond delay="0"/>
                                          </p:stCondLst>
                                        </p:cTn>
                                        <p:tgtEl>
                                          <p:spTgt spid="44"/>
                                        </p:tgtEl>
                                        <p:attrNameLst>
                                          <p:attrName>style.visibility</p:attrName>
                                        </p:attrNameLst>
                                      </p:cBhvr>
                                      <p:to>
                                        <p:strVal val="visible"/>
                                      </p:to>
                                    </p:set>
                                    <p:anim calcmode="lin" valueType="num">
                                      <p:cBhvr additive="base">
                                        <p:cTn dur="500" fill="hold" id="18"/>
                                        <p:tgtEl>
                                          <p:spTgt spid="44"/>
                                        </p:tgtEl>
                                        <p:attrNameLst>
                                          <p:attrName>ppt_x</p:attrName>
                                        </p:attrNameLst>
                                      </p:cBhvr>
                                      <p:tavLst>
                                        <p:tav tm="0">
                                          <p:val>
                                            <p:strVal val="0-#ppt_w/2"/>
                                          </p:val>
                                        </p:tav>
                                        <p:tav tm="100000">
                                          <p:val>
                                            <p:strVal val="#ppt_x"/>
                                          </p:val>
                                        </p:tav>
                                      </p:tavLst>
                                    </p:anim>
                                    <p:anim calcmode="lin" valueType="num">
                                      <p:cBhvr additive="base">
                                        <p:cTn dur="500" fill="hold" id="19"/>
                                        <p:tgtEl>
                                          <p:spTgt spid="44"/>
                                        </p:tgtEl>
                                        <p:attrNameLst>
                                          <p:attrName>ppt_y</p:attrName>
                                        </p:attrNameLst>
                                      </p:cBhvr>
                                      <p:tavLst>
                                        <p:tav tm="0">
                                          <p:val>
                                            <p:strVal val="#ppt_y"/>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 presetSubtype="8">
                                  <p:stCondLst>
                                    <p:cond delay="0"/>
                                  </p:stCondLst>
                                  <p:childTnLst>
                                    <p:set>
                                      <p:cBhvr>
                                        <p:cTn dur="1" fill="hold" id="23">
                                          <p:stCondLst>
                                            <p:cond delay="0"/>
                                          </p:stCondLst>
                                        </p:cTn>
                                        <p:tgtEl>
                                          <p:spTgt spid="45"/>
                                        </p:tgtEl>
                                        <p:attrNameLst>
                                          <p:attrName>style.visibility</p:attrName>
                                        </p:attrNameLst>
                                      </p:cBhvr>
                                      <p:to>
                                        <p:strVal val="visible"/>
                                      </p:to>
                                    </p:set>
                                    <p:anim calcmode="lin" valueType="num">
                                      <p:cBhvr additive="base">
                                        <p:cTn dur="500" fill="hold" id="24"/>
                                        <p:tgtEl>
                                          <p:spTgt spid="45"/>
                                        </p:tgtEl>
                                        <p:attrNameLst>
                                          <p:attrName>ppt_x</p:attrName>
                                        </p:attrNameLst>
                                      </p:cBhvr>
                                      <p:tavLst>
                                        <p:tav tm="0">
                                          <p:val>
                                            <p:strVal val="0-#ppt_w/2"/>
                                          </p:val>
                                        </p:tav>
                                        <p:tav tm="100000">
                                          <p:val>
                                            <p:strVal val="#ppt_x"/>
                                          </p:val>
                                        </p:tav>
                                      </p:tavLst>
                                    </p:anim>
                                    <p:anim calcmode="lin" valueType="num">
                                      <p:cBhvr additive="base">
                                        <p:cTn dur="500" fill="hold" id="25"/>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44"/>
      <p:bldP grpId="0" spid="45"/>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smtClean="0">
                <a:solidFill>
                  <a:srgbClr val="FFFFFF"/>
                </a:solidFill>
                <a:effectLst>
                  <a:outerShdw blurRad="38100" dist="38100" dir="2700000" algn="tl">
                    <a:srgbClr val="000000">
                      <a:alpha val="43137"/>
                    </a:srgbClr>
                  </a:outerShdw>
                </a:effectLst>
                <a:latin typeface="微软雅黑" pitchFamily="34" charset="-122"/>
                <a:ea typeface="微软雅黑"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itchFamily="34" charset="-122"/>
                <a:ea typeface="微软雅黑"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itchFamily="34" charset="-122"/>
                <a:ea typeface="微软雅黑"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itchFamily="34" charset="-122"/>
                <a:ea typeface="微软雅黑"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itchFamily="34" charset="-122"/>
                <a:ea typeface="微软雅黑" pitchFamily="34" charset="-122"/>
              </a:rPr>
              <a:t>字体下载：www.youyedoc.com/ziti/                       绘本故事PPT：www.youyedoc.com/gushi/</a:t>
            </a:r>
          </a:p>
          <a:p>
            <a:pPr>
              <a:lnSpc>
                <a:spcPts val="2400"/>
              </a:lnSpc>
            </a:pPr>
            <a:r>
              <a:rPr lang="en-US" altLang="zh-CN" sz="1200" kern="0">
                <a:solidFill>
                  <a:srgbClr val="EEECE1">
                    <a:lumMod val="25000"/>
                  </a:srgbClr>
                </a:solidFill>
                <a:latin typeface="微软雅黑" pitchFamily="34" charset="-122"/>
                <a:ea typeface="微软雅黑" pitchFamily="34" charset="-122"/>
              </a:rPr>
              <a:t>PPT课件：www.youyedoc.com/kejian/</a:t>
            </a:r>
          </a:p>
        </p:txBody>
      </p:sp>
    </p:spTree>
    <p:extLst>
      <p:ext uri="{BB962C8B-B14F-4D97-AF65-F5344CB8AC3E}">
        <p14:creationId xmlns:p14="http://schemas.microsoft.com/office/powerpoint/2010/main" val="2960948062"/>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文本框 45">
            <a:extLst>
              <a:ext uri="{FF2B5EF4-FFF2-40B4-BE49-F238E27FC236}">
                <a16:creationId xmlns:a16="http://schemas.microsoft.com/office/drawing/2014/main" id="{AB542537-53FA-46A5-8E60-FBEB7F16F880}"/>
              </a:ext>
            </a:extLst>
          </p:cNvPr>
          <p:cNvSpPr txBox="1"/>
          <p:nvPr/>
        </p:nvSpPr>
        <p:spPr>
          <a:xfrm>
            <a:off x="1062664" y="3533642"/>
            <a:ext cx="4227195" cy="822960"/>
          </a:xfrm>
          <a:prstGeom prst="rect">
            <a:avLst/>
          </a:prstGeom>
          <a:noFill/>
        </p:spPr>
        <p:txBody>
          <a:bodyPr rtlCol="0" wrap="square">
            <a:spAutoFit/>
          </a:bodyPr>
          <a:lstStyle/>
          <a:p>
            <a:r>
              <a:rPr altLang="zh-CN" lang="en-US" sz="1600">
                <a:solidFill>
                  <a:schemeClr val="tx1">
                    <a:lumMod val="75000"/>
                    <a:lumOff val="25000"/>
                  </a:schemeClr>
                </a:solidFill>
                <a:cs typeface="+mn-ea"/>
                <a:sym typeface="+mn-lt"/>
              </a:rPr>
              <a:t> Life isn't about waiting for the storm to pass. it's about learning to dance in the rain. </a:t>
            </a:r>
          </a:p>
        </p:txBody>
      </p:sp>
      <p:sp>
        <p:nvSpPr>
          <p:cNvPr id="21" name="矩形 20">
            <a:extLst>
              <a:ext uri="{FF2B5EF4-FFF2-40B4-BE49-F238E27FC236}">
                <a16:creationId xmlns:a16="http://schemas.microsoft.com/office/drawing/2014/main" id="{CDF30C54-6FCC-4564-8B5F-266972D07883}"/>
              </a:ext>
            </a:extLst>
          </p:cNvPr>
          <p:cNvSpPr/>
          <p:nvPr/>
        </p:nvSpPr>
        <p:spPr>
          <a:xfrm>
            <a:off x="1062665" y="2"/>
            <a:ext cx="618060" cy="744583"/>
          </a:xfrm>
          <a:prstGeom prst="rect">
            <a:avLst/>
          </a:prstGeom>
          <a:gradFill>
            <a:gsLst>
              <a:gs pos="0">
                <a:srgbClr val="69D1CC"/>
              </a:gs>
              <a:gs pos="66000">
                <a:srgbClr val="18646C"/>
              </a:gs>
            </a:gsLst>
            <a:lin ang="189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2" name="文本框 21">
            <a:extLst>
              <a:ext uri="{FF2B5EF4-FFF2-40B4-BE49-F238E27FC236}">
                <a16:creationId xmlns:a16="http://schemas.microsoft.com/office/drawing/2014/main" id="{A0FDF6D2-EA05-4C7D-925C-82A6E2D26CDD}"/>
              </a:ext>
            </a:extLst>
          </p:cNvPr>
          <p:cNvSpPr txBox="1"/>
          <p:nvPr/>
        </p:nvSpPr>
        <p:spPr>
          <a:xfrm>
            <a:off x="1062665" y="221363"/>
            <a:ext cx="618060" cy="518160"/>
          </a:xfrm>
          <a:prstGeom prst="rect">
            <a:avLst/>
          </a:prstGeom>
          <a:noFill/>
        </p:spPr>
        <p:txBody>
          <a:bodyPr rtlCol="0" wrap="square">
            <a:spAutoFit/>
          </a:bodyPr>
          <a:lstStyle/>
          <a:p>
            <a:pPr algn="ctr"/>
            <a:r>
              <a:rPr altLang="zh-CN" lang="en-US" sz="2800">
                <a:solidFill>
                  <a:schemeClr val="bg1"/>
                </a:solidFill>
                <a:cs typeface="+mn-ea"/>
                <a:sym typeface="+mn-lt"/>
              </a:rPr>
              <a:t>1</a:t>
            </a:r>
          </a:p>
        </p:txBody>
      </p:sp>
      <p:sp>
        <p:nvSpPr>
          <p:cNvPr id="24" name="文本框 23">
            <a:extLst>
              <a:ext uri="{FF2B5EF4-FFF2-40B4-BE49-F238E27FC236}">
                <a16:creationId xmlns:a16="http://schemas.microsoft.com/office/drawing/2014/main" id="{86663F01-4AD3-4DF2-97B0-EF056865A93C}"/>
              </a:ext>
            </a:extLst>
          </p:cNvPr>
          <p:cNvSpPr txBox="1"/>
          <p:nvPr/>
        </p:nvSpPr>
        <p:spPr>
          <a:xfrm>
            <a:off x="1062664" y="2610310"/>
            <a:ext cx="4641723" cy="914400"/>
          </a:xfrm>
          <a:prstGeom prst="rect">
            <a:avLst/>
          </a:prstGeom>
          <a:noFill/>
        </p:spPr>
        <p:txBody>
          <a:bodyPr rtlCol="0" wrap="square">
            <a:spAutoFit/>
          </a:bodyPr>
          <a:lstStyle/>
          <a:p>
            <a:r>
              <a:rPr altLang="en-US" lang="zh-CN" sz="5400">
                <a:solidFill>
                  <a:srgbClr val="36373B"/>
                </a:solidFill>
                <a:cs typeface="+mn-ea"/>
                <a:sym typeface="+mn-lt"/>
              </a:rPr>
              <a:t>企业战略概述</a:t>
            </a:r>
          </a:p>
        </p:txBody>
      </p:sp>
      <p:sp>
        <p:nvSpPr>
          <p:cNvPr id="9" name="矩形 8">
            <a:extLst>
              <a:ext uri="{FF2B5EF4-FFF2-40B4-BE49-F238E27FC236}">
                <a16:creationId xmlns:a16="http://schemas.microsoft.com/office/drawing/2014/main" id="{A2C03B7B-260C-4AB9-83B4-0EF5BF1B4485}"/>
              </a:ext>
            </a:extLst>
          </p:cNvPr>
          <p:cNvSpPr/>
          <p:nvPr/>
        </p:nvSpPr>
        <p:spPr>
          <a:xfrm>
            <a:off x="1023634" y="5632176"/>
            <a:ext cx="10144735" cy="1225825"/>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0" name="图片 9">
            <a:extLst>
              <a:ext uri="{FF2B5EF4-FFF2-40B4-BE49-F238E27FC236}">
                <a16:creationId xmlns:a16="http://schemas.microsoft.com/office/drawing/2014/main" id="{55B8EEBD-6566-4B5C-8884-E9B30D0ABF67}"/>
              </a:ext>
            </a:extLst>
          </p:cNvPr>
          <p:cNvPicPr>
            <a:picLocks noChangeAspect="1"/>
          </p:cNvPicPr>
          <p:nvPr/>
        </p:nvPicPr>
        <p:blipFill>
          <a:blip r:embed="rId3">
            <a:extLst>
              <a:ext uri="{28A0092B-C50C-407E-A947-70E740481C1C}">
                <a14:useLocalDpi val="0"/>
              </a:ext>
            </a:extLst>
          </a:blip>
          <a:stretch>
            <a:fillRect/>
          </a:stretch>
        </p:blipFill>
        <p:spPr>
          <a:xfrm>
            <a:off x="6487799" y="1414498"/>
            <a:ext cx="4096970" cy="4529835"/>
          </a:xfrm>
          <a:prstGeom prst="rect">
            <a:avLst/>
          </a:prstGeom>
        </p:spPr>
      </p:pic>
      <p:sp>
        <p:nvSpPr>
          <p:cNvPr id="2" name="文本框 1"/>
          <p:cNvSpPr txBox="1"/>
          <p:nvPr/>
        </p:nvSpPr>
        <p:spPr>
          <a:xfrm>
            <a:off x="3076575" y="744583"/>
            <a:ext cx="2213284" cy="457200"/>
          </a:xfrm>
          <a:prstGeom prst="rect">
            <a:avLst/>
          </a:prstGeom>
          <a:noFill/>
        </p:spPr>
        <p:txBody>
          <a:bodyPr rtlCol="0" wrap="square">
            <a:spAutoFit/>
          </a:bodyPr>
          <a:lstStyle/>
          <a:p>
            <a:r>
              <a:rPr altLang="zh-CN" lang="en-US" sz="1200">
                <a:solidFill>
                  <a:srgbClr val="FFFFFF"/>
                </a:solidFill>
              </a:rPr>
              <a:t>https://www.youyedoc.com/</a:t>
            </a:r>
          </a:p>
        </p:txBody>
      </p:sp>
    </p:spTree>
    <p:extLst>
      <p:ext uri="{BB962C8B-B14F-4D97-AF65-F5344CB8AC3E}">
        <p14:creationId val="4200731180"/>
      </p:ext>
    </p:extLst>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46"/>
                                        </p:tgtEl>
                                        <p:attrNameLst>
                                          <p:attrName>style.visibility</p:attrName>
                                        </p:attrNameLst>
                                      </p:cBhvr>
                                      <p:to>
                                        <p:strVal val="visible"/>
                                      </p:to>
                                    </p:set>
                                    <p:animEffect filter="wipe(left)" transition="in">
                                      <p:cBhvr>
                                        <p:cTn dur="500" id="7"/>
                                        <p:tgtEl>
                                          <p:spTgt spid="46"/>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21"/>
                                        </p:tgtEl>
                                        <p:attrNameLst>
                                          <p:attrName>style.visibility</p:attrName>
                                        </p:attrNameLst>
                                      </p:cBhvr>
                                      <p:to>
                                        <p:strVal val="visible"/>
                                      </p:to>
                                    </p:set>
                                    <p:animEffect filter="wipe(up)" transition="in">
                                      <p:cBhvr>
                                        <p:cTn dur="500" id="12"/>
                                        <p:tgtEl>
                                          <p:spTgt spid="21"/>
                                        </p:tgtEl>
                                      </p:cBhvr>
                                    </p:animEffect>
                                  </p:childTnLst>
                                </p:cTn>
                              </p:par>
                            </p:childTnLst>
                          </p:cTn>
                        </p:par>
                        <p:par>
                          <p:cTn fill="hold" id="13" nodeType="afterGroup">
                            <p:stCondLst>
                              <p:cond delay="500"/>
                            </p:stCondLst>
                            <p:childTnLst>
                              <p:par>
                                <p:cTn fill="hold" grpId="0" id="14" nodeType="afterEffect" presetClass="entr" presetID="22" presetSubtype="8">
                                  <p:stCondLst>
                                    <p:cond delay="0"/>
                                  </p:stCondLst>
                                  <p:childTnLst>
                                    <p:set>
                                      <p:cBhvr>
                                        <p:cTn dur="1" fill="hold" id="15">
                                          <p:stCondLst>
                                            <p:cond delay="0"/>
                                          </p:stCondLst>
                                        </p:cTn>
                                        <p:tgtEl>
                                          <p:spTgt spid="22"/>
                                        </p:tgtEl>
                                        <p:attrNameLst>
                                          <p:attrName>style.visibility</p:attrName>
                                        </p:attrNameLst>
                                      </p:cBhvr>
                                      <p:to>
                                        <p:strVal val="visible"/>
                                      </p:to>
                                    </p:set>
                                    <p:animEffect filter="wipe(left)" transition="in">
                                      <p:cBhvr>
                                        <p:cTn dur="500" id="16"/>
                                        <p:tgtEl>
                                          <p:spTgt spid="22"/>
                                        </p:tgtEl>
                                      </p:cBhvr>
                                    </p:animEffect>
                                  </p:childTnLst>
                                </p:cTn>
                              </p:par>
                            </p:childTnLst>
                          </p:cTn>
                        </p:par>
                        <p:par>
                          <p:cTn fill="hold" id="17" nodeType="afterGroup">
                            <p:stCondLst>
                              <p:cond delay="1000"/>
                            </p:stCondLst>
                            <p:childTnLst>
                              <p:par>
                                <p:cTn fill="hold" grpId="0" id="18" nodeType="afterEffect" presetClass="entr" presetID="22" presetSubtype="8">
                                  <p:stCondLst>
                                    <p:cond delay="0"/>
                                  </p:stCondLst>
                                  <p:childTnLst>
                                    <p:set>
                                      <p:cBhvr>
                                        <p:cTn dur="1" fill="hold" id="19">
                                          <p:stCondLst>
                                            <p:cond delay="0"/>
                                          </p:stCondLst>
                                        </p:cTn>
                                        <p:tgtEl>
                                          <p:spTgt spid="24"/>
                                        </p:tgtEl>
                                        <p:attrNameLst>
                                          <p:attrName>style.visibility</p:attrName>
                                        </p:attrNameLst>
                                      </p:cBhvr>
                                      <p:to>
                                        <p:strVal val="visible"/>
                                      </p:to>
                                    </p:set>
                                    <p:animEffect filter="wipe(left)" transition="in">
                                      <p:cBhvr>
                                        <p:cTn dur="500" id="20"/>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21"/>
      <p:bldP grpId="0" spid="22"/>
      <p:bldP grpId="0" spid="2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a:extLst>
              <a:ext uri="{FF2B5EF4-FFF2-40B4-BE49-F238E27FC236}">
                <a16:creationId xmlns:a16="http://schemas.microsoft.com/office/drawing/2014/main" id="{63396665-79A1-45F8-958A-226C391043F2}"/>
              </a:ext>
            </a:extLst>
          </p:cNvPr>
          <p:cNvSpPr/>
          <p:nvPr/>
        </p:nvSpPr>
        <p:spPr>
          <a:xfrm>
            <a:off x="1275840" y="4137359"/>
            <a:ext cx="9636000" cy="2029176"/>
          </a:xfrm>
          <a:prstGeom prst="rect">
            <a:avLst/>
          </a:prstGeom>
          <a:gradFill>
            <a:gsLst>
              <a:gs pos="100000">
                <a:srgbClr val="69D1CC"/>
              </a:gs>
              <a:gs pos="2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什么是战略</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2" name="Group 31">
            <a:extLst>
              <a:ext uri="{FF2B5EF4-FFF2-40B4-BE49-F238E27FC236}">
                <a16:creationId xmlns:a16="http://schemas.microsoft.com/office/drawing/2014/main" id="{002C3902-5D91-4B37-AA2F-C45E533C49D9}"/>
              </a:ext>
            </a:extLst>
          </p:cNvPr>
          <p:cNvGrpSpPr/>
          <p:nvPr/>
        </p:nvGrpSpPr>
        <p:grpSpPr>
          <a:xfrm>
            <a:off x="1280160" y="1298992"/>
            <a:ext cx="9636000" cy="3071710"/>
            <a:chOff x="625692" y="1759343"/>
            <a:chExt cx="7296922" cy="2424414"/>
          </a:xfrm>
        </p:grpSpPr>
        <p:sp>
          <p:nvSpPr>
            <p:cNvPr id="13" name="Footer Text">
              <a:extLst>
                <a:ext uri="{FF2B5EF4-FFF2-40B4-BE49-F238E27FC236}">
                  <a16:creationId xmlns:a16="http://schemas.microsoft.com/office/drawing/2014/main" id="{CDADD700-8013-4708-BCB9-593E54F3F8D9}"/>
                </a:ext>
              </a:extLst>
            </p:cNvPr>
            <p:cNvSpPr txBox="1"/>
            <p:nvPr/>
          </p:nvSpPr>
          <p:spPr>
            <a:xfrm>
              <a:off x="625692" y="2216111"/>
              <a:ext cx="7296922" cy="1623848"/>
            </a:xfrm>
            <a:prstGeom prst="rect">
              <a:avLst/>
            </a:prstGeom>
            <a:noFill/>
          </p:spPr>
          <p:txBody>
            <a:bodyPr bIns="0" lIns="0" rIns="0" rtlCol="0" tIns="0" wrap="square">
              <a:spAutoFit/>
            </a:bodyPr>
            <a:lstStyle/>
            <a:p>
              <a:pPr defTabSz="1828800">
                <a:lnSpc>
                  <a:spcPct val="150000"/>
                </a:lnSpc>
              </a:pPr>
              <a:r>
                <a:rPr altLang="en-US" lang="zh-CN">
                  <a:solidFill>
                    <a:schemeClr val="tx1">
                      <a:lumMod val="65000"/>
                      <a:lumOff val="35000"/>
                    </a:schemeClr>
                  </a:solidFill>
                  <a:cs typeface="+mn-ea"/>
                  <a:sym typeface="+mn-lt"/>
                </a:rPr>
                <a:t>战略一词来源于军事，古称“韬略”，指对战争全局的筹划和谋略。在中国，战略一词历史久远，“战”指战争，略指“谋略”。《孙子兵法》被认为是中国最早对战争进行全局筹划的著作。现在，“战略”一词被引申至政治和经济领域，其涵义演变为泛指统领性的、全局性的、左右胜败的谋略、方案和对策。从这个角度上来说，诸葛亮的《隆中对》就是中国历史上非常具有代表性的战略案例。</a:t>
              </a:r>
            </a:p>
          </p:txBody>
        </p:sp>
        <p:sp>
          <p:nvSpPr>
            <p:cNvPr id="14" name="TextBox 67">
              <a:extLst>
                <a:ext uri="{FF2B5EF4-FFF2-40B4-BE49-F238E27FC236}">
                  <a16:creationId xmlns:a16="http://schemas.microsoft.com/office/drawing/2014/main" id="{9DA29822-23FE-46AA-BC00-7B86FA840A50}"/>
                </a:ext>
              </a:extLst>
            </p:cNvPr>
            <p:cNvSpPr txBox="1"/>
            <p:nvPr/>
          </p:nvSpPr>
          <p:spPr>
            <a:xfrm>
              <a:off x="625692" y="1761457"/>
              <a:ext cx="1154059" cy="433026"/>
            </a:xfrm>
            <a:prstGeom prst="rect">
              <a:avLst/>
            </a:prstGeom>
            <a:noFill/>
          </p:spPr>
          <p:txBody>
            <a:bodyPr anchor="ctr" bIns="0" lIns="0" rIns="0" rtlCol="0" tIns="0" wrap="none">
              <a:spAutoFit/>
            </a:bodyPr>
            <a:lstStyle/>
            <a:p>
              <a:pPr defTabSz="1828800">
                <a:lnSpc>
                  <a:spcPct val="150000"/>
                </a:lnSpc>
              </a:pPr>
              <a:r>
                <a:rPr altLang="en-US" b="1" lang="zh-CN" sz="2400">
                  <a:solidFill>
                    <a:schemeClr val="tx1">
                      <a:lumMod val="65000"/>
                      <a:lumOff val="35000"/>
                    </a:schemeClr>
                  </a:solidFill>
                  <a:cs typeface="+mn-ea"/>
                  <a:sym typeface="+mn-lt"/>
                </a:rPr>
                <a:t>战略的概念</a:t>
              </a:r>
            </a:p>
          </p:txBody>
        </p:sp>
      </p:grpSp>
      <p:sp>
        <p:nvSpPr>
          <p:cNvPr id="15" name="TextBox 6">
            <a:extLst>
              <a:ext uri="{FF2B5EF4-FFF2-40B4-BE49-F238E27FC236}">
                <a16:creationId xmlns:a16="http://schemas.microsoft.com/office/drawing/2014/main" id="{8AB64A7D-F2B9-4FA8-A694-5652FEDAE33D}"/>
              </a:ext>
            </a:extLst>
          </p:cNvPr>
          <p:cNvSpPr txBox="1"/>
          <p:nvPr/>
        </p:nvSpPr>
        <p:spPr>
          <a:xfrm>
            <a:off x="3175386" y="4550533"/>
            <a:ext cx="7207879" cy="1234440"/>
          </a:xfrm>
          <a:prstGeom prst="rect">
            <a:avLst/>
          </a:prstGeom>
          <a:noFill/>
        </p:spPr>
        <p:txBody>
          <a:bodyPr bIns="0" lIns="0" rIns="0" rtlCol="0" tIns="0" wrap="square">
            <a:spAutoFit/>
          </a:bodyPr>
          <a:lstStyle>
            <a:defPPr>
              <a:defRPr lang="zh-CN"/>
            </a:defPPr>
            <a:lvl1pPr defTabSz="1828800">
              <a:lnSpc>
                <a:spcPct val="150000"/>
              </a:lnSpc>
              <a:defRPr>
                <a:solidFill>
                  <a:schemeClr val="tx1">
                    <a:lumMod val="65000"/>
                    <a:lumOff val="35000"/>
                  </a:schemeClr>
                </a:solidFill>
                <a:latin charset="-122" panose="00000500000000000000" pitchFamily="2" typeface="字魂58号-创中黑"/>
                <a:ea charset="-122" panose="00000500000000000000" pitchFamily="2" typeface="字魂58号-创中黑"/>
              </a:defRPr>
            </a:lvl1pPr>
          </a:lstStyle>
          <a:p>
            <a:r>
              <a:rPr altLang="en-US" lang="zh-CN">
                <a:solidFill>
                  <a:schemeClr val="bg1"/>
                </a:solidFill>
                <a:latin typeface="+mn-lt"/>
                <a:ea typeface="+mn-ea"/>
                <a:cs typeface="+mn-ea"/>
                <a:sym typeface="+mn-lt"/>
              </a:rPr>
              <a:t>战略就是：指组织为了实现长期的生存和发展，在综合分析组织内部条件和外部环境的基础上做出的一系列带有全局性和长远性的谋划。通俗地理解：战略就是做正确的事（战术：正确地做事）。</a:t>
            </a:r>
          </a:p>
        </p:txBody>
      </p:sp>
      <p:sp>
        <p:nvSpPr>
          <p:cNvPr id="17" name="Freeform 103">
            <a:extLst>
              <a:ext uri="{FF2B5EF4-FFF2-40B4-BE49-F238E27FC236}">
                <a16:creationId xmlns:a16="http://schemas.microsoft.com/office/drawing/2014/main" id="{E861767B-67EF-427E-B2A2-65D6CE708189}"/>
              </a:ext>
            </a:extLst>
          </p:cNvPr>
          <p:cNvSpPr>
            <a:spLocks noEditPoints="1"/>
          </p:cNvSpPr>
          <p:nvPr/>
        </p:nvSpPr>
        <p:spPr bwMode="auto">
          <a:xfrm>
            <a:off x="1808737" y="4519283"/>
            <a:ext cx="838073" cy="1234081"/>
          </a:xfrm>
          <a:custGeom>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b="b" l="0" r="r" t="0"/>
            <a:pathLst>
              <a:path h="62" w="4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ln>
        </p:spPr>
        <p:txBody>
          <a:bodyPr anchor="t" anchorCtr="0" bIns="64290" compatLnSpc="1" lIns="128580" numCol="1" rIns="128580" tIns="64290" vert="horz" wrap="square"/>
          <a:lstStyle/>
          <a:p>
            <a:pPr defTabSz="914400" eaLnBrk="1" fontAlgn="base" hangingPunct="1" indent="0" latinLnBrk="0" lvl="0" marL="0" marR="0">
              <a:lnSpc>
                <a:spcPct val="120000"/>
              </a:lnSpc>
              <a:spcBef>
                <a:spcPct val="0"/>
              </a:spcBef>
              <a:spcAft>
                <a:spcPct val="0"/>
              </a:spcAft>
              <a:buClrTx/>
              <a:buSzTx/>
              <a:buFontTx/>
              <a:buNone/>
              <a:defRPr/>
            </a:pPr>
            <a:endParaRPr b="0" baseline="0" cap="none" i="0" kern="0" kumimoji="0" lang="en-US" noProof="0" normalizeH="0" spc="0" strike="noStrike" sz="800" u="none">
              <a:ln>
                <a:noFill/>
              </a:ln>
              <a:solidFill>
                <a:prstClr val="black"/>
              </a:solidFill>
              <a:effectLst/>
              <a:uLnTx/>
              <a:uFillTx/>
              <a:cs typeface="+mn-ea"/>
              <a:sym typeface="+mn-lt"/>
            </a:endParaRPr>
          </a:p>
        </p:txBody>
      </p:sp>
    </p:spTree>
    <p:extLst>
      <p:ext uri="{BB962C8B-B14F-4D97-AF65-F5344CB8AC3E}">
        <p14:creationId val="4095299281"/>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par>
                                <p:cTn fill="hold" id="8" nodeType="withEffect" presetClass="entr" presetID="42" presetSubtype="0">
                                  <p:stCondLst>
                                    <p:cond delay="0"/>
                                  </p:stCondLst>
                                  <p:childTnLst>
                                    <p:set>
                                      <p:cBhvr>
                                        <p:cTn dur="1" fill="hold" id="9">
                                          <p:stCondLst>
                                            <p:cond delay="0"/>
                                          </p:stCondLst>
                                        </p:cTn>
                                        <p:tgtEl>
                                          <p:spTgt spid="12"/>
                                        </p:tgtEl>
                                        <p:attrNameLst>
                                          <p:attrName>style.visibility</p:attrName>
                                        </p:attrNameLst>
                                      </p:cBhvr>
                                      <p:to>
                                        <p:strVal val="visible"/>
                                      </p:to>
                                    </p:set>
                                    <p:animEffect filter="fade" transition="in">
                                      <p:cBhvr>
                                        <p:cTn dur="1000" id="10"/>
                                        <p:tgtEl>
                                          <p:spTgt spid="12"/>
                                        </p:tgtEl>
                                      </p:cBhvr>
                                    </p:animEffect>
                                    <p:anim calcmode="lin" valueType="num">
                                      <p:cBhvr>
                                        <p:cTn dur="1000" fill="hold" id="11"/>
                                        <p:tgtEl>
                                          <p:spTgt spid="12"/>
                                        </p:tgtEl>
                                        <p:attrNameLst>
                                          <p:attrName>ppt_x</p:attrName>
                                        </p:attrNameLst>
                                      </p:cBhvr>
                                      <p:tavLst>
                                        <p:tav tm="0">
                                          <p:val>
                                            <p:strVal val="#ppt_x"/>
                                          </p:val>
                                        </p:tav>
                                        <p:tav tm="100000">
                                          <p:val>
                                            <p:strVal val="#ppt_x"/>
                                          </p:val>
                                        </p:tav>
                                      </p:tavLst>
                                    </p:anim>
                                    <p:anim calcmode="lin" valueType="num">
                                      <p:cBhvr>
                                        <p:cTn dur="1000" fill="hold" id="12"/>
                                        <p:tgtEl>
                                          <p:spTgt spid="12"/>
                                        </p:tgtEl>
                                        <p:attrNameLst>
                                          <p:attrName>ppt_y</p:attrName>
                                        </p:attrNameLst>
                                      </p:cBhvr>
                                      <p:tavLst>
                                        <p:tav tm="0">
                                          <p:val>
                                            <p:strVal val="#ppt_y+.1"/>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4">
                                  <p:stCondLst>
                                    <p:cond delay="0"/>
                                  </p:stCondLst>
                                  <p:childTnLst>
                                    <p:set>
                                      <p:cBhvr>
                                        <p:cTn dur="1" fill="hold" id="15">
                                          <p:stCondLst>
                                            <p:cond delay="0"/>
                                          </p:stCondLst>
                                        </p:cTn>
                                        <p:tgtEl>
                                          <p:spTgt spid="15"/>
                                        </p:tgtEl>
                                        <p:attrNameLst>
                                          <p:attrName>style.visibility</p:attrName>
                                        </p:attrNameLst>
                                      </p:cBhvr>
                                      <p:to>
                                        <p:strVal val="visible"/>
                                      </p:to>
                                    </p:set>
                                    <p:anim calcmode="lin" valueType="num">
                                      <p:cBhvr additive="base">
                                        <p:cTn dur="500" fill="hold" id="16"/>
                                        <p:tgtEl>
                                          <p:spTgt spid="15"/>
                                        </p:tgtEl>
                                        <p:attrNameLst>
                                          <p:attrName>ppt_x</p:attrName>
                                        </p:attrNameLst>
                                      </p:cBhvr>
                                      <p:tavLst>
                                        <p:tav tm="0">
                                          <p:val>
                                            <p:strVal val="#ppt_x"/>
                                          </p:val>
                                        </p:tav>
                                        <p:tav tm="100000">
                                          <p:val>
                                            <p:strVal val="#ppt_x"/>
                                          </p:val>
                                        </p:tav>
                                      </p:tavLst>
                                    </p:anim>
                                    <p:anim calcmode="lin" valueType="num">
                                      <p:cBhvr additive="base">
                                        <p:cTn dur="500" fill="hold" id="17"/>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4"/>
            <a:ext cx="3777705" cy="579120"/>
          </a:xfrm>
          <a:prstGeom prst="rect">
            <a:avLst/>
          </a:prstGeom>
          <a:noFill/>
        </p:spPr>
        <p:txBody>
          <a:bodyPr rtlCol="0" wrap="square">
            <a:spAutoFit/>
          </a:bodyPr>
          <a:lstStyle/>
          <a:p>
            <a:r>
              <a:rPr altLang="en-US" lang="zh-CN" sz="3200">
                <a:solidFill>
                  <a:srgbClr val="36373B"/>
                </a:solidFill>
                <a:cs typeface="+mn-ea"/>
                <a:sym typeface="+mn-lt"/>
              </a:rPr>
              <a:t>什么是战略</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100000">
                <a:srgbClr val="69D1CC"/>
              </a:gs>
              <a:gs pos="2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6B6501B3-587D-4170-B55A-9410C0BFDC0F}"/>
              </a:ext>
            </a:extLst>
          </p:cNvPr>
          <p:cNvSpPr txBox="1"/>
          <p:nvPr/>
        </p:nvSpPr>
        <p:spPr>
          <a:xfrm>
            <a:off x="1755648" y="1629731"/>
            <a:ext cx="3456384" cy="566928"/>
          </a:xfrm>
          <a:prstGeom prst="rect">
            <a:avLst/>
          </a:prstGeom>
          <a:noFill/>
        </p:spPr>
        <p:txBody>
          <a:bodyPr rtlCol="0" wrap="square">
            <a:spAutoFit/>
          </a:bodyPr>
          <a:lstStyle>
            <a:defPPr>
              <a:defRPr lang="zh-CN"/>
            </a:defPPr>
            <a:lvl1pPr>
              <a:lnSpc>
                <a:spcPct val="130000"/>
              </a:lnSpc>
              <a:defRPr b="1" sz="2000">
                <a:solidFill>
                  <a:srgbClr val="5F5E5C"/>
                </a:solidFill>
                <a:latin charset="-122" pitchFamily="34" typeface="微软雅黑"/>
                <a:ea charset="-122" pitchFamily="34" typeface="微软雅黑"/>
              </a:defRPr>
            </a:lvl1pPr>
          </a:lstStyle>
          <a:p>
            <a:r>
              <a:rPr altLang="en-US" lang="zh-CN" sz="2400">
                <a:solidFill>
                  <a:srgbClr val="18646C"/>
                </a:solidFill>
                <a:latin typeface="+mn-lt"/>
                <a:ea typeface="+mn-ea"/>
                <a:cs typeface="+mn-ea"/>
                <a:sym typeface="+mn-lt"/>
              </a:rPr>
              <a:t>战略的特征</a:t>
            </a:r>
          </a:p>
        </p:txBody>
      </p:sp>
      <p:sp>
        <p:nvSpPr>
          <p:cNvPr id="5" name="TextBox 8">
            <a:extLst>
              <a:ext uri="{FF2B5EF4-FFF2-40B4-BE49-F238E27FC236}">
                <a16:creationId xmlns:a16="http://schemas.microsoft.com/office/drawing/2014/main" id="{3AB0156D-AAA6-4B38-A900-CBDCA34D9AE5}"/>
              </a:ext>
            </a:extLst>
          </p:cNvPr>
          <p:cNvSpPr txBox="1"/>
          <p:nvPr/>
        </p:nvSpPr>
        <p:spPr>
          <a:xfrm>
            <a:off x="1755648" y="2401332"/>
            <a:ext cx="4916840" cy="508406"/>
          </a:xfrm>
          <a:prstGeom prst="rect">
            <a:avLst/>
          </a:prstGeom>
          <a:noFill/>
        </p:spPr>
        <p:txBody>
          <a:bodyPr anchor="ctr" bIns="0" rtlCol="0" tIns="0" wrap="square">
            <a:spAutoFit/>
          </a:bodyPr>
          <a:lstStyle/>
          <a:p>
            <a:pPr>
              <a:lnSpc>
                <a:spcPct val="139000"/>
              </a:lnSpc>
            </a:pPr>
            <a:r>
              <a:rPr altLang="en-US" lang="zh-CN" sz="2400">
                <a:solidFill>
                  <a:schemeClr val="tx1">
                    <a:lumMod val="65000"/>
                    <a:lumOff val="35000"/>
                  </a:schemeClr>
                </a:solidFill>
                <a:cs typeface="+mn-ea"/>
                <a:sym typeface="+mn-lt"/>
              </a:rPr>
              <a:t>战略具有以下方面的特征：</a:t>
            </a:r>
          </a:p>
        </p:txBody>
      </p:sp>
      <p:sp>
        <p:nvSpPr>
          <p:cNvPr id="6" name="矩形 6">
            <a:extLst>
              <a:ext uri="{FF2B5EF4-FFF2-40B4-BE49-F238E27FC236}">
                <a16:creationId xmlns:a16="http://schemas.microsoft.com/office/drawing/2014/main" id="{B0C84769-AD96-4D8F-9ABA-CB8A88C9464E}"/>
              </a:ext>
            </a:extLst>
          </p:cNvPr>
          <p:cNvSpPr>
            <a:spLocks noChangeArrowheads="1"/>
          </p:cNvSpPr>
          <p:nvPr/>
        </p:nvSpPr>
        <p:spPr bwMode="auto">
          <a:xfrm>
            <a:off x="1755649" y="3148631"/>
            <a:ext cx="9283111" cy="27508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全局性：必须从组织全局的角度出发，确定组织发展的远景目标和行动纲领。</a:t>
            </a:r>
          </a:p>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长远性：战略的着眼点是组织的未来，是为了谋求组织的长远发展和长远利益。</a:t>
            </a:r>
          </a:p>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纲领性：战略是一种概括性和指导性的规定，是组织行动的纲领。</a:t>
            </a:r>
          </a:p>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客观性：战略的建立必须是建立在对内外环境客观分析的基础上。</a:t>
            </a:r>
          </a:p>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竞争性：战略的一个重要目的就是要在竞争中战胜对手，赢得市场和顾客。</a:t>
            </a:r>
          </a:p>
          <a:p>
            <a:pPr eaLnBrk="1" hangingPunct="1" indent="-285750" marL="285750">
              <a:lnSpc>
                <a:spcPct val="150000"/>
              </a:lnSpc>
              <a:spcAft>
                <a:spcPts val="300"/>
              </a:spcAft>
              <a:buFont charset="2" panose="05000000000000000000" pitchFamily="2" typeface="Wingdings"/>
              <a:buChar char="l"/>
            </a:pPr>
            <a:r>
              <a:rPr altLang="en-US" lang="zh-CN">
                <a:solidFill>
                  <a:schemeClr val="tx1">
                    <a:lumMod val="85000"/>
                    <a:lumOff val="15000"/>
                  </a:schemeClr>
                </a:solidFill>
                <a:latin typeface="+mn-lt"/>
                <a:ea typeface="+mn-ea"/>
                <a:cs typeface="+mn-ea"/>
                <a:sym typeface="+mn-lt"/>
              </a:rPr>
              <a:t>风险性：战略着眼于未来，但未来充满不确定性，必然导致战略方案带有一定的风险。</a:t>
            </a:r>
          </a:p>
        </p:txBody>
      </p:sp>
    </p:spTree>
    <p:extLst>
      <p:ext uri="{BB962C8B-B14F-4D97-AF65-F5344CB8AC3E}">
        <p14:creationId val="3673347639"/>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5"/>
                                        </p:tgtEl>
                                        <p:attrNameLst>
                                          <p:attrName>style.visibility</p:attrName>
                                        </p:attrNameLst>
                                      </p:cBhvr>
                                      <p:to>
                                        <p:strVal val="visible"/>
                                      </p:to>
                                    </p:set>
                                    <p:animEffect filter="fade" transition="in">
                                      <p:cBhvr>
                                        <p:cTn dur="500" id="11"/>
                                        <p:tgtEl>
                                          <p:spTgt spid="5"/>
                                        </p:tgtEl>
                                      </p:cBhvr>
                                    </p:animEffect>
                                    <p:anim calcmode="lin" valueType="num">
                                      <p:cBhvr>
                                        <p:cTn dur="500" fill="hold" id="12"/>
                                        <p:tgtEl>
                                          <p:spTgt spid="5"/>
                                        </p:tgtEl>
                                        <p:attrNameLst>
                                          <p:attrName>ppt_x</p:attrName>
                                        </p:attrNameLst>
                                      </p:cBhvr>
                                      <p:tavLst>
                                        <p:tav tm="0">
                                          <p:val>
                                            <p:strVal val="#ppt_x"/>
                                          </p:val>
                                        </p:tav>
                                        <p:tav tm="100000">
                                          <p:val>
                                            <p:strVal val="#ppt_x"/>
                                          </p:val>
                                        </p:tav>
                                      </p:tavLst>
                                    </p:anim>
                                    <p:anim calcmode="lin" valueType="num">
                                      <p:cBhvr>
                                        <p:cTn dur="500" fill="hold" id="13"/>
                                        <p:tgtEl>
                                          <p:spTgt spid="5"/>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42" presetSubtype="0">
                                  <p:stCondLst>
                                    <p:cond delay="0"/>
                                  </p:stCondLst>
                                  <p:childTnLst>
                                    <p:set>
                                      <p:cBhvr>
                                        <p:cTn dur="1" fill="hold" id="16">
                                          <p:stCondLst>
                                            <p:cond delay="0"/>
                                          </p:stCondLst>
                                        </p:cTn>
                                        <p:tgtEl>
                                          <p:spTgt spid="6"/>
                                        </p:tgtEl>
                                        <p:attrNameLst>
                                          <p:attrName>style.visibility</p:attrName>
                                        </p:attrNameLst>
                                      </p:cBhvr>
                                      <p:to>
                                        <p:strVal val="visible"/>
                                      </p:to>
                                    </p:set>
                                    <p:animEffect filter="fade" transition="in">
                                      <p:cBhvr>
                                        <p:cTn dur="500" id="17"/>
                                        <p:tgtEl>
                                          <p:spTgt spid="6"/>
                                        </p:tgtEl>
                                      </p:cBhvr>
                                    </p:animEffect>
                                    <p:anim calcmode="lin" valueType="num">
                                      <p:cBhvr>
                                        <p:cTn dur="500" fill="hold" id="18"/>
                                        <p:tgtEl>
                                          <p:spTgt spid="6"/>
                                        </p:tgtEl>
                                        <p:attrNameLst>
                                          <p:attrName>ppt_x</p:attrName>
                                        </p:attrNameLst>
                                      </p:cBhvr>
                                      <p:tavLst>
                                        <p:tav tm="0">
                                          <p:val>
                                            <p:strVal val="#ppt_x"/>
                                          </p:val>
                                        </p:tav>
                                        <p:tav tm="100000">
                                          <p:val>
                                            <p:strVal val="#ppt_x"/>
                                          </p:val>
                                        </p:tav>
                                      </p:tavLst>
                                    </p:anim>
                                    <p:anim calcmode="lin" valueType="num">
                                      <p:cBhvr>
                                        <p:cTn dur="500" fill="hold" id="19"/>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5"/>
      <p:bldP grpId="0" spid="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为什么需要战略</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100000">
                <a:srgbClr val="69D1CC"/>
              </a:gs>
              <a:gs pos="2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9" name="Group 4">
            <a:extLst>
              <a:ext uri="{FF2B5EF4-FFF2-40B4-BE49-F238E27FC236}">
                <a16:creationId xmlns:a16="http://schemas.microsoft.com/office/drawing/2014/main" id="{7C8F6B70-AD36-4330-9C7C-6D9FD18180F5}"/>
              </a:ext>
            </a:extLst>
          </p:cNvPr>
          <p:cNvGrpSpPr/>
          <p:nvPr/>
        </p:nvGrpSpPr>
        <p:grpSpPr>
          <a:xfrm>
            <a:off x="4789064" y="1505806"/>
            <a:ext cx="1123456" cy="1123456"/>
            <a:chOff x="2569580" y="2334192"/>
            <a:chExt cx="1036565" cy="1036565"/>
          </a:xfrm>
        </p:grpSpPr>
        <p:sp>
          <p:nvSpPr>
            <p:cNvPr id="12" name="Oval 15">
              <a:extLst>
                <a:ext uri="{FF2B5EF4-FFF2-40B4-BE49-F238E27FC236}">
                  <a16:creationId xmlns:a16="http://schemas.microsoft.com/office/drawing/2014/main" id="{443BC259-A2E9-48E8-ACB3-351624C12752}"/>
                </a:ext>
              </a:extLst>
            </p:cNvPr>
            <p:cNvSpPr/>
            <p:nvPr/>
          </p:nvSpPr>
          <p:spPr>
            <a:xfrm>
              <a:off x="2569580" y="2334192"/>
              <a:ext cx="1036565" cy="1036565"/>
            </a:xfrm>
            <a:prstGeom prst="ellipse">
              <a:avLst/>
            </a:prstGeom>
            <a:solidFill>
              <a:schemeClr val="bg1"/>
            </a:solidFill>
            <a:ln w="12700">
              <a:solidFill>
                <a:schemeClr val="bg1">
                  <a:lumMod val="75000"/>
                </a:schemeClr>
              </a:solidFill>
              <a:headEnd len="med" type="oval" w="med"/>
              <a:tailEnd len="med" type="oval" w="med"/>
            </a:ln>
            <a:effectLst>
              <a:outerShdw algn="bl" blurRad="76200" dir="18900000" kx="-1200000" rotWithShape="0" sy="23000">
                <a:prstClr val="black">
                  <a:alpha val="20000"/>
                </a:prstClr>
              </a:outerShdw>
            </a:effectLst>
          </p:spPr>
          <p:style>
            <a:lnRef idx="1">
              <a:schemeClr val="accent1"/>
            </a:lnRef>
            <a:fillRef idx="0">
              <a:schemeClr val="accent1"/>
            </a:fillRef>
            <a:effectRef idx="0">
              <a:schemeClr val="accent1"/>
            </a:effectRef>
            <a:fontRef idx="minor">
              <a:schemeClr val="tx1"/>
            </a:fontRef>
          </p:style>
          <p:txBody>
            <a:bodyPr anchor="ctr" rtlCol="0"/>
            <a:lstStyle/>
            <a:p>
              <a:pPr defTabSz="1828800" rtl="0"/>
              <a:endParaRPr kern="1200" lang="en-US" sz="2400">
                <a:solidFill>
                  <a:prstClr val="black"/>
                </a:solidFill>
                <a:cs typeface="+mn-ea"/>
                <a:sym typeface="+mn-lt"/>
              </a:endParaRPr>
            </a:p>
          </p:txBody>
        </p:sp>
        <p:sp>
          <p:nvSpPr>
            <p:cNvPr id="13" name="Freeform 22">
              <a:extLst>
                <a:ext uri="{FF2B5EF4-FFF2-40B4-BE49-F238E27FC236}">
                  <a16:creationId xmlns:a16="http://schemas.microsoft.com/office/drawing/2014/main" id="{42B734CF-14E3-42D0-B8AF-5229D1D3BA53}"/>
                </a:ext>
              </a:extLst>
            </p:cNvPr>
            <p:cNvSpPr>
              <a:spLocks noEditPoints="1"/>
            </p:cNvSpPr>
            <p:nvPr/>
          </p:nvSpPr>
          <p:spPr bwMode="auto">
            <a:xfrm>
              <a:off x="2882031" y="2675302"/>
              <a:ext cx="411662" cy="354344"/>
            </a:xfrm>
            <a:custGeom>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b="b" l="0" r="r" t="0"/>
              <a:pathLst>
                <a:path h="62" w="7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lumMod val="65000"/>
              </a:schemeClr>
            </a:solidFill>
            <a:ln w="9525">
              <a:noFill/>
              <a:round/>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grpSp>
      <p:grpSp>
        <p:nvGrpSpPr>
          <p:cNvPr id="14" name="Group 7">
            <a:extLst>
              <a:ext uri="{FF2B5EF4-FFF2-40B4-BE49-F238E27FC236}">
                <a16:creationId xmlns:a16="http://schemas.microsoft.com/office/drawing/2014/main" id="{EAAC1679-3C29-4DB7-A6B5-2B9E3AC1F06D}"/>
              </a:ext>
            </a:extLst>
          </p:cNvPr>
          <p:cNvGrpSpPr/>
          <p:nvPr/>
        </p:nvGrpSpPr>
        <p:grpSpPr>
          <a:xfrm>
            <a:off x="4765428" y="3098844"/>
            <a:ext cx="1123456" cy="1123456"/>
            <a:chOff x="8464006" y="2334192"/>
            <a:chExt cx="1036565" cy="1036565"/>
          </a:xfrm>
        </p:grpSpPr>
        <p:sp>
          <p:nvSpPr>
            <p:cNvPr id="15" name="Oval 16">
              <a:extLst>
                <a:ext uri="{FF2B5EF4-FFF2-40B4-BE49-F238E27FC236}">
                  <a16:creationId xmlns:a16="http://schemas.microsoft.com/office/drawing/2014/main" id="{26BEF45C-0EEF-4C08-8AAA-C507104B39BA}"/>
                </a:ext>
              </a:extLst>
            </p:cNvPr>
            <p:cNvSpPr/>
            <p:nvPr/>
          </p:nvSpPr>
          <p:spPr>
            <a:xfrm>
              <a:off x="8464006" y="2334192"/>
              <a:ext cx="1036565" cy="1036565"/>
            </a:xfrm>
            <a:prstGeom prst="ellipse">
              <a:avLst/>
            </a:prstGeom>
            <a:solidFill>
              <a:schemeClr val="bg1"/>
            </a:solidFill>
            <a:ln w="12700">
              <a:solidFill>
                <a:schemeClr val="bg1">
                  <a:lumMod val="75000"/>
                </a:schemeClr>
              </a:solidFill>
              <a:headEnd len="med" type="oval" w="med"/>
              <a:tailEnd len="med" type="oval" w="med"/>
            </a:ln>
            <a:effectLst>
              <a:outerShdw algn="bl" blurRad="76200" dir="18900000" kx="-1200000" rotWithShape="0" sy="23000">
                <a:prstClr val="black">
                  <a:alpha val="20000"/>
                </a:prstClr>
              </a:outerShdw>
            </a:effectLst>
          </p:spPr>
          <p:style>
            <a:lnRef idx="1">
              <a:schemeClr val="accent1"/>
            </a:lnRef>
            <a:fillRef idx="0">
              <a:schemeClr val="accent1"/>
            </a:fillRef>
            <a:effectRef idx="0">
              <a:schemeClr val="accent1"/>
            </a:effectRef>
            <a:fontRef idx="minor">
              <a:schemeClr val="tx1"/>
            </a:fontRef>
          </p:style>
          <p:txBody>
            <a:bodyPr anchor="ctr" rtlCol="0"/>
            <a:lstStyle/>
            <a:p>
              <a:pPr defTabSz="1828800" rtl="0"/>
              <a:endParaRPr kern="1200" lang="en-US" sz="2400">
                <a:solidFill>
                  <a:prstClr val="black"/>
                </a:solidFill>
                <a:cs typeface="+mn-ea"/>
                <a:sym typeface="+mn-lt"/>
              </a:endParaRPr>
            </a:p>
          </p:txBody>
        </p:sp>
        <p:sp>
          <p:nvSpPr>
            <p:cNvPr id="16" name="Freeform 178">
              <a:extLst>
                <a:ext uri="{FF2B5EF4-FFF2-40B4-BE49-F238E27FC236}">
                  <a16:creationId xmlns:a16="http://schemas.microsoft.com/office/drawing/2014/main" id="{7F7557AE-51F6-4996-BD22-0029FA875061}"/>
                </a:ext>
              </a:extLst>
            </p:cNvPr>
            <p:cNvSpPr>
              <a:spLocks noEditPoints="1"/>
            </p:cNvSpPr>
            <p:nvPr/>
          </p:nvSpPr>
          <p:spPr bwMode="auto">
            <a:xfrm>
              <a:off x="8776457" y="2697449"/>
              <a:ext cx="411662" cy="310050"/>
            </a:xfrm>
            <a:custGeom>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b="b" l="0" r="r" t="0"/>
              <a:pathLst>
                <a:path h="119" w="158">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lumMod val="65000"/>
              </a:schemeClr>
            </a:solidFill>
            <a:ln w="9525">
              <a:noFill/>
              <a:round/>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grpSp>
      <p:grpSp>
        <p:nvGrpSpPr>
          <p:cNvPr id="17" name="Group 6">
            <a:extLst>
              <a:ext uri="{FF2B5EF4-FFF2-40B4-BE49-F238E27FC236}">
                <a16:creationId xmlns:a16="http://schemas.microsoft.com/office/drawing/2014/main" id="{C2155482-1E31-4AB5-B5D0-731968FFAE3C}"/>
              </a:ext>
            </a:extLst>
          </p:cNvPr>
          <p:cNvGrpSpPr/>
          <p:nvPr/>
        </p:nvGrpSpPr>
        <p:grpSpPr>
          <a:xfrm>
            <a:off x="4789064" y="4631687"/>
            <a:ext cx="1123456" cy="1123456"/>
            <a:chOff x="5577718" y="4162575"/>
            <a:chExt cx="1036565" cy="1036565"/>
          </a:xfrm>
        </p:grpSpPr>
        <p:sp>
          <p:nvSpPr>
            <p:cNvPr id="18" name="Oval 17">
              <a:extLst>
                <a:ext uri="{FF2B5EF4-FFF2-40B4-BE49-F238E27FC236}">
                  <a16:creationId xmlns:a16="http://schemas.microsoft.com/office/drawing/2014/main" id="{940DFAF9-6514-48F6-A51F-C20ED19F226F}"/>
                </a:ext>
              </a:extLst>
            </p:cNvPr>
            <p:cNvSpPr/>
            <p:nvPr/>
          </p:nvSpPr>
          <p:spPr>
            <a:xfrm>
              <a:off x="5577718" y="4162575"/>
              <a:ext cx="1036565" cy="1036565"/>
            </a:xfrm>
            <a:prstGeom prst="ellipse">
              <a:avLst/>
            </a:prstGeom>
            <a:solidFill>
              <a:schemeClr val="bg1"/>
            </a:solidFill>
            <a:ln w="12700">
              <a:solidFill>
                <a:schemeClr val="bg1">
                  <a:lumMod val="75000"/>
                </a:schemeClr>
              </a:solidFill>
              <a:headEnd len="med" type="oval" w="med"/>
              <a:tailEnd len="med" type="oval" w="med"/>
            </a:ln>
            <a:effectLst>
              <a:outerShdw algn="bl" blurRad="76200" dir="18900000" kx="-1200000" rotWithShape="0" sy="23000">
                <a:prstClr val="black">
                  <a:alpha val="20000"/>
                </a:prstClr>
              </a:outerShdw>
            </a:effectLst>
          </p:spPr>
          <p:style>
            <a:lnRef idx="1">
              <a:schemeClr val="accent1"/>
            </a:lnRef>
            <a:fillRef idx="0">
              <a:schemeClr val="accent1"/>
            </a:fillRef>
            <a:effectRef idx="0">
              <a:schemeClr val="accent1"/>
            </a:effectRef>
            <a:fontRef idx="minor">
              <a:schemeClr val="tx1"/>
            </a:fontRef>
          </p:style>
          <p:txBody>
            <a:bodyPr anchor="ctr" rtlCol="0"/>
            <a:lstStyle/>
            <a:p>
              <a:pPr defTabSz="1828800" rtl="0"/>
              <a:endParaRPr kern="1200" lang="en-US" sz="2400">
                <a:solidFill>
                  <a:prstClr val="black"/>
                </a:solidFill>
                <a:cs typeface="+mn-ea"/>
                <a:sym typeface="+mn-lt"/>
              </a:endParaRPr>
            </a:p>
          </p:txBody>
        </p:sp>
        <p:sp>
          <p:nvSpPr>
            <p:cNvPr id="19" name="Freeform 86">
              <a:extLst>
                <a:ext uri="{FF2B5EF4-FFF2-40B4-BE49-F238E27FC236}">
                  <a16:creationId xmlns:a16="http://schemas.microsoft.com/office/drawing/2014/main" id="{554A9C03-C94C-4B5E-B7E7-85C11CF08A0F}"/>
                </a:ext>
              </a:extLst>
            </p:cNvPr>
            <p:cNvSpPr>
              <a:spLocks noEditPoints="1"/>
            </p:cNvSpPr>
            <p:nvPr/>
          </p:nvSpPr>
          <p:spPr bwMode="auto">
            <a:xfrm>
              <a:off x="5955043" y="4443692"/>
              <a:ext cx="281914" cy="474330"/>
            </a:xfrm>
            <a:custGeom>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b="b" l="0" r="r" t="0"/>
              <a:pathLst>
                <a:path h="49" w="28">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lumMod val="65000"/>
              </a:schemeClr>
            </a:solidFill>
            <a:ln w="9525">
              <a:noFill/>
              <a:round/>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grpSp>
      <p:sp>
        <p:nvSpPr>
          <p:cNvPr id="21" name="Text Placeholder 3">
            <a:extLst>
              <a:ext uri="{FF2B5EF4-FFF2-40B4-BE49-F238E27FC236}">
                <a16:creationId xmlns:a16="http://schemas.microsoft.com/office/drawing/2014/main" id="{545ECD1C-EEE0-4D87-B47E-B398D77B13CC}"/>
              </a:ext>
            </a:extLst>
          </p:cNvPr>
          <p:cNvSpPr txBox="1"/>
          <p:nvPr/>
        </p:nvSpPr>
        <p:spPr>
          <a:xfrm>
            <a:off x="6235778" y="1552556"/>
            <a:ext cx="4712804" cy="164592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1828800">
              <a:lnSpc>
                <a:spcPct val="150000"/>
              </a:lnSpc>
              <a:spcBef>
                <a:spcPct val="20000"/>
              </a:spcBef>
              <a:defRPr/>
            </a:pPr>
            <a:r>
              <a:rPr altLang="en-US" b="1" lang="zh-CN" sz="1800">
                <a:solidFill>
                  <a:prstClr val="white">
                    <a:lumMod val="50000"/>
                  </a:prstClr>
                </a:solidFill>
                <a:cs typeface="+mn-ea"/>
                <a:sym typeface="+mn-lt"/>
              </a:rPr>
              <a:t>战略为企业的发展指明方向。</a:t>
            </a:r>
            <a:br>
              <a:rPr altLang="en-US" b="1" lang="zh-CN" sz="1800">
                <a:solidFill>
                  <a:prstClr val="white">
                    <a:lumMod val="50000"/>
                  </a:prstClr>
                </a:solidFill>
                <a:cs typeface="+mn-ea"/>
                <a:sym typeface="+mn-lt"/>
              </a:rPr>
            </a:br>
            <a:r>
              <a:rPr altLang="en-US" b="1" lang="zh-CN" sz="1800">
                <a:solidFill>
                  <a:prstClr val="white">
                    <a:lumMod val="50000"/>
                  </a:prstClr>
                </a:solidFill>
                <a:cs typeface="+mn-ea"/>
                <a:sym typeface="+mn-lt"/>
              </a:rPr>
              <a:t>企业经营战略是企业及其所有企业员工的行动纲领。企业如果没有战略，就好像没有舵的轮船，没有方向。</a:t>
            </a:r>
          </a:p>
        </p:txBody>
      </p:sp>
      <p:sp>
        <p:nvSpPr>
          <p:cNvPr id="22" name="Freeform 2591">
            <a:extLst>
              <a:ext uri="{FF2B5EF4-FFF2-40B4-BE49-F238E27FC236}">
                <a16:creationId xmlns:a16="http://schemas.microsoft.com/office/drawing/2014/main" id="{9428FBFD-161F-45F3-87DB-3D4EA2EBAA0B}"/>
              </a:ext>
            </a:extLst>
          </p:cNvPr>
          <p:cNvSpPr/>
          <p:nvPr/>
        </p:nvSpPr>
        <p:spPr bwMode="auto">
          <a:xfrm rot="1801359">
            <a:off x="3509148" y="2434328"/>
            <a:ext cx="528907" cy="811472"/>
          </a:xfrm>
          <a:custGeom>
            <a:gdLst>
              <a:gd fmla="*/ 209 w 313" name="T0"/>
              <a:gd fmla="*/ 1 h 370" name="T1"/>
              <a:gd fmla="*/ 260 w 313" name="T2"/>
              <a:gd fmla="*/ 0 h 370" name="T3"/>
              <a:gd fmla="*/ 294 w 313" name="T4"/>
              <a:gd fmla="*/ 3 h 370" name="T5"/>
              <a:gd fmla="*/ 306 w 313" name="T6"/>
              <a:gd fmla="*/ 8 h 370" name="T7"/>
              <a:gd fmla="*/ 312 w 313" name="T8"/>
              <a:gd fmla="*/ 13 h 370" name="T9"/>
              <a:gd fmla="*/ 313 w 313" name="T10"/>
              <a:gd fmla="*/ 20 h 370" name="T11"/>
              <a:gd fmla="*/ 303 w 313" name="T12"/>
              <a:gd fmla="*/ 39 h 370" name="T13"/>
              <a:gd fmla="*/ 259 w 313" name="T14"/>
              <a:gd fmla="*/ 98 h 370" name="T15"/>
              <a:gd fmla="*/ 254 w 313" name="T16"/>
              <a:gd fmla="*/ 102 h 370" name="T17"/>
              <a:gd fmla="*/ 249 w 313" name="T18"/>
              <a:gd fmla="*/ 101 h 370" name="T19"/>
              <a:gd fmla="*/ 245 w 313" name="T20"/>
              <a:gd fmla="*/ 97 h 370" name="T21"/>
              <a:gd fmla="*/ 246 w 313" name="T22"/>
              <a:gd fmla="*/ 92 h 370" name="T23"/>
              <a:gd fmla="*/ 276 w 313" name="T24"/>
              <a:gd fmla="*/ 51 h 370" name="T25"/>
              <a:gd fmla="*/ 292 w 313" name="T26"/>
              <a:gd fmla="*/ 31 h 370" name="T27"/>
              <a:gd fmla="*/ 230 w 313" name="T28"/>
              <a:gd fmla="*/ 51 h 370" name="T29"/>
              <a:gd fmla="*/ 192 w 313" name="T30"/>
              <a:gd fmla="*/ 69 h 370" name="T31"/>
              <a:gd fmla="*/ 137 w 313" name="T32"/>
              <a:gd fmla="*/ 102 h 370" name="T33"/>
              <a:gd fmla="*/ 104 w 313" name="T34"/>
              <a:gd fmla="*/ 129 h 370" name="T35"/>
              <a:gd fmla="*/ 74 w 313" name="T36"/>
              <a:gd fmla="*/ 161 h 370" name="T37"/>
              <a:gd fmla="*/ 38 w 313" name="T38"/>
              <a:gd fmla="*/ 214 h 370" name="T39"/>
              <a:gd fmla="*/ 22 w 313" name="T40"/>
              <a:gd fmla="*/ 252 h 370" name="T41"/>
              <a:gd fmla="*/ 14 w 313" name="T42"/>
              <a:gd fmla="*/ 304 h 370" name="T43"/>
              <a:gd fmla="*/ 17 w 313" name="T44"/>
              <a:gd fmla="*/ 322 h 370" name="T45"/>
              <a:gd fmla="*/ 29 w 313" name="T46"/>
              <a:gd fmla="*/ 342 h 370" name="T47"/>
              <a:gd fmla="*/ 48 w 313" name="T48"/>
              <a:gd fmla="*/ 356 h 370" name="T49"/>
              <a:gd fmla="*/ 52 w 313" name="T50"/>
              <a:gd fmla="*/ 360 h 370" name="T51"/>
              <a:gd fmla="*/ 52 w 313" name="T52"/>
              <a:gd fmla="*/ 365 h 370" name="T53"/>
              <a:gd fmla="*/ 48 w 313" name="T54"/>
              <a:gd fmla="*/ 369 h 370" name="T55"/>
              <a:gd fmla="*/ 42 w 313" name="T56"/>
              <a:gd fmla="*/ 369 h 370" name="T57"/>
              <a:gd fmla="*/ 25 w 313" name="T58"/>
              <a:gd fmla="*/ 359 h 370" name="T59"/>
              <a:gd fmla="*/ 7 w 313" name="T60"/>
              <a:gd fmla="*/ 336 h 370" name="T61"/>
              <a:gd fmla="*/ 0 w 313" name="T62"/>
              <a:gd fmla="*/ 305 h 370" name="T63"/>
              <a:gd fmla="*/ 0 w 313" name="T64"/>
              <a:gd fmla="*/ 286 h 370" name="T65"/>
              <a:gd fmla="*/ 15 w 313" name="T66"/>
              <a:gd fmla="*/ 227 h 370" name="T67"/>
              <a:gd fmla="*/ 36 w 313" name="T68"/>
              <a:gd fmla="*/ 188 h 370" name="T69"/>
              <a:gd fmla="*/ 62 w 313" name="T70"/>
              <a:gd fmla="*/ 152 h 370" name="T71"/>
              <a:gd fmla="*/ 110 w 313" name="T72"/>
              <a:gd fmla="*/ 105 h 370" name="T73"/>
              <a:gd fmla="*/ 146 w 313" name="T74"/>
              <a:gd fmla="*/ 79 h 370" name="T75"/>
              <a:gd fmla="*/ 204 w 313" name="T76"/>
              <a:gd fmla="*/ 47 h 370" name="T77"/>
              <a:gd fmla="*/ 244 w 313" name="T78"/>
              <a:gd fmla="*/ 30 h 370" name="T79"/>
              <a:gd fmla="*/ 286 w 313" name="T80"/>
              <a:gd fmla="*/ 17 h 370" name="T81"/>
              <a:gd fmla="*/ 259 w 313" name="T82"/>
              <a:gd fmla="*/ 15 h 370" name="T83"/>
              <a:gd fmla="*/ 203 w 313" name="T84"/>
              <a:gd fmla="*/ 17 h 370" name="T85"/>
              <a:gd fmla="*/ 198 w 313" name="T86"/>
              <a:gd fmla="*/ 16 h 370" name="T87"/>
              <a:gd fmla="*/ 194 w 313" name="T88"/>
              <a:gd fmla="*/ 12 h 370" name="T89"/>
              <a:gd fmla="*/ 195 w 313" name="T90"/>
              <a:gd fmla="*/ 6 h 370" name="T91"/>
              <a:gd fmla="*/ 200 w 313" name="T92"/>
              <a:gd fmla="*/ 3 h 37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0" w="313">
                <a:moveTo>
                  <a:pt x="200" y="3"/>
                </a:moveTo>
                <a:lnTo>
                  <a:pt x="200" y="3"/>
                </a:lnTo>
                <a:lnTo>
                  <a:pt x="209" y="1"/>
                </a:lnTo>
                <a:lnTo>
                  <a:pt x="222" y="0"/>
                </a:lnTo>
                <a:lnTo>
                  <a:pt x="239" y="0"/>
                </a:lnTo>
                <a:lnTo>
                  <a:pt x="260" y="0"/>
                </a:lnTo>
                <a:lnTo>
                  <a:pt x="260" y="0"/>
                </a:lnTo>
                <a:lnTo>
                  <a:pt x="279" y="1"/>
                </a:lnTo>
                <a:lnTo>
                  <a:pt x="294" y="3"/>
                </a:lnTo>
                <a:lnTo>
                  <a:pt x="294" y="3"/>
                </a:lnTo>
                <a:lnTo>
                  <a:pt x="301" y="5"/>
                </a:lnTo>
                <a:lnTo>
                  <a:pt x="306" y="8"/>
                </a:lnTo>
                <a:lnTo>
                  <a:pt x="306" y="8"/>
                </a:lnTo>
                <a:lnTo>
                  <a:pt x="310" y="10"/>
                </a:lnTo>
                <a:lnTo>
                  <a:pt x="312" y="13"/>
                </a:lnTo>
                <a:lnTo>
                  <a:pt x="313" y="17"/>
                </a:lnTo>
                <a:lnTo>
                  <a:pt x="313" y="20"/>
                </a:lnTo>
                <a:lnTo>
                  <a:pt x="313" y="20"/>
                </a:lnTo>
                <a:lnTo>
                  <a:pt x="310" y="28"/>
                </a:lnTo>
                <a:lnTo>
                  <a:pt x="303" y="39"/>
                </a:lnTo>
                <a:lnTo>
                  <a:pt x="303" y="39"/>
                </a:lnTo>
                <a:lnTo>
                  <a:pt x="287" y="60"/>
                </a:lnTo>
                <a:lnTo>
                  <a:pt x="287" y="60"/>
                </a:lnTo>
                <a:lnTo>
                  <a:pt x="259" y="98"/>
                </a:lnTo>
                <a:lnTo>
                  <a:pt x="259" y="98"/>
                </a:lnTo>
                <a:lnTo>
                  <a:pt x="257" y="101"/>
                </a:lnTo>
                <a:lnTo>
                  <a:pt x="254" y="102"/>
                </a:lnTo>
                <a:lnTo>
                  <a:pt x="254" y="102"/>
                </a:lnTo>
                <a:lnTo>
                  <a:pt x="251" y="102"/>
                </a:lnTo>
                <a:lnTo>
                  <a:pt x="249" y="101"/>
                </a:lnTo>
                <a:lnTo>
                  <a:pt x="249" y="101"/>
                </a:lnTo>
                <a:lnTo>
                  <a:pt x="247" y="99"/>
                </a:lnTo>
                <a:lnTo>
                  <a:pt x="245" y="97"/>
                </a:lnTo>
                <a:lnTo>
                  <a:pt x="245" y="97"/>
                </a:lnTo>
                <a:lnTo>
                  <a:pt x="245" y="94"/>
                </a:lnTo>
                <a:lnTo>
                  <a:pt x="246" y="92"/>
                </a:lnTo>
                <a:lnTo>
                  <a:pt x="246" y="92"/>
                </a:lnTo>
                <a:lnTo>
                  <a:pt x="255" y="78"/>
                </a:lnTo>
                <a:lnTo>
                  <a:pt x="276" y="51"/>
                </a:lnTo>
                <a:lnTo>
                  <a:pt x="276" y="51"/>
                </a:lnTo>
                <a:lnTo>
                  <a:pt x="292" y="31"/>
                </a:lnTo>
                <a:lnTo>
                  <a:pt x="292" y="31"/>
                </a:lnTo>
                <a:lnTo>
                  <a:pt x="271" y="37"/>
                </a:lnTo>
                <a:lnTo>
                  <a:pt x="250" y="43"/>
                </a:lnTo>
                <a:lnTo>
                  <a:pt x="230" y="51"/>
                </a:lnTo>
                <a:lnTo>
                  <a:pt x="211" y="60"/>
                </a:lnTo>
                <a:lnTo>
                  <a:pt x="211" y="60"/>
                </a:lnTo>
                <a:lnTo>
                  <a:pt x="192" y="69"/>
                </a:lnTo>
                <a:lnTo>
                  <a:pt x="173" y="79"/>
                </a:lnTo>
                <a:lnTo>
                  <a:pt x="155" y="90"/>
                </a:lnTo>
                <a:lnTo>
                  <a:pt x="137" y="102"/>
                </a:lnTo>
                <a:lnTo>
                  <a:pt x="137" y="102"/>
                </a:lnTo>
                <a:lnTo>
                  <a:pt x="120" y="115"/>
                </a:lnTo>
                <a:lnTo>
                  <a:pt x="104" y="129"/>
                </a:lnTo>
                <a:lnTo>
                  <a:pt x="88" y="144"/>
                </a:lnTo>
                <a:lnTo>
                  <a:pt x="74" y="161"/>
                </a:lnTo>
                <a:lnTo>
                  <a:pt x="74" y="161"/>
                </a:lnTo>
                <a:lnTo>
                  <a:pt x="60" y="178"/>
                </a:lnTo>
                <a:lnTo>
                  <a:pt x="48" y="196"/>
                </a:lnTo>
                <a:lnTo>
                  <a:pt x="38" y="214"/>
                </a:lnTo>
                <a:lnTo>
                  <a:pt x="29" y="233"/>
                </a:lnTo>
                <a:lnTo>
                  <a:pt x="29" y="233"/>
                </a:lnTo>
                <a:lnTo>
                  <a:pt x="22" y="252"/>
                </a:lnTo>
                <a:lnTo>
                  <a:pt x="17" y="270"/>
                </a:lnTo>
                <a:lnTo>
                  <a:pt x="15" y="287"/>
                </a:lnTo>
                <a:lnTo>
                  <a:pt x="14" y="304"/>
                </a:lnTo>
                <a:lnTo>
                  <a:pt x="14" y="304"/>
                </a:lnTo>
                <a:lnTo>
                  <a:pt x="15" y="313"/>
                </a:lnTo>
                <a:lnTo>
                  <a:pt x="17" y="322"/>
                </a:lnTo>
                <a:lnTo>
                  <a:pt x="20" y="329"/>
                </a:lnTo>
                <a:lnTo>
                  <a:pt x="24" y="336"/>
                </a:lnTo>
                <a:lnTo>
                  <a:pt x="29" y="342"/>
                </a:lnTo>
                <a:lnTo>
                  <a:pt x="34" y="347"/>
                </a:lnTo>
                <a:lnTo>
                  <a:pt x="41" y="352"/>
                </a:lnTo>
                <a:lnTo>
                  <a:pt x="48" y="356"/>
                </a:lnTo>
                <a:lnTo>
                  <a:pt x="48" y="356"/>
                </a:lnTo>
                <a:lnTo>
                  <a:pt x="50" y="357"/>
                </a:lnTo>
                <a:lnTo>
                  <a:pt x="52" y="360"/>
                </a:lnTo>
                <a:lnTo>
                  <a:pt x="52" y="360"/>
                </a:lnTo>
                <a:lnTo>
                  <a:pt x="52" y="362"/>
                </a:lnTo>
                <a:lnTo>
                  <a:pt x="52" y="365"/>
                </a:lnTo>
                <a:lnTo>
                  <a:pt x="52" y="365"/>
                </a:lnTo>
                <a:lnTo>
                  <a:pt x="50" y="367"/>
                </a:lnTo>
                <a:lnTo>
                  <a:pt x="48" y="369"/>
                </a:lnTo>
                <a:lnTo>
                  <a:pt x="48" y="369"/>
                </a:lnTo>
                <a:lnTo>
                  <a:pt x="45" y="370"/>
                </a:lnTo>
                <a:lnTo>
                  <a:pt x="42" y="369"/>
                </a:lnTo>
                <a:lnTo>
                  <a:pt x="42" y="369"/>
                </a:lnTo>
                <a:lnTo>
                  <a:pt x="33" y="365"/>
                </a:lnTo>
                <a:lnTo>
                  <a:pt x="25" y="359"/>
                </a:lnTo>
                <a:lnTo>
                  <a:pt x="18" y="352"/>
                </a:lnTo>
                <a:lnTo>
                  <a:pt x="12" y="345"/>
                </a:lnTo>
                <a:lnTo>
                  <a:pt x="7" y="336"/>
                </a:lnTo>
                <a:lnTo>
                  <a:pt x="3" y="327"/>
                </a:lnTo>
                <a:lnTo>
                  <a:pt x="1" y="316"/>
                </a:lnTo>
                <a:lnTo>
                  <a:pt x="0" y="305"/>
                </a:lnTo>
                <a:lnTo>
                  <a:pt x="0" y="305"/>
                </a:lnTo>
                <a:lnTo>
                  <a:pt x="0" y="296"/>
                </a:lnTo>
                <a:lnTo>
                  <a:pt x="0" y="286"/>
                </a:lnTo>
                <a:lnTo>
                  <a:pt x="3" y="267"/>
                </a:lnTo>
                <a:lnTo>
                  <a:pt x="8" y="248"/>
                </a:lnTo>
                <a:lnTo>
                  <a:pt x="15" y="227"/>
                </a:lnTo>
                <a:lnTo>
                  <a:pt x="15" y="227"/>
                </a:lnTo>
                <a:lnTo>
                  <a:pt x="25" y="207"/>
                </a:lnTo>
                <a:lnTo>
                  <a:pt x="36" y="188"/>
                </a:lnTo>
                <a:lnTo>
                  <a:pt x="48" y="170"/>
                </a:lnTo>
                <a:lnTo>
                  <a:pt x="62" y="152"/>
                </a:lnTo>
                <a:lnTo>
                  <a:pt x="62" y="152"/>
                </a:lnTo>
                <a:lnTo>
                  <a:pt x="78" y="135"/>
                </a:lnTo>
                <a:lnTo>
                  <a:pt x="93" y="119"/>
                </a:lnTo>
                <a:lnTo>
                  <a:pt x="110" y="105"/>
                </a:lnTo>
                <a:lnTo>
                  <a:pt x="128" y="91"/>
                </a:lnTo>
                <a:lnTo>
                  <a:pt x="128" y="91"/>
                </a:lnTo>
                <a:lnTo>
                  <a:pt x="146" y="79"/>
                </a:lnTo>
                <a:lnTo>
                  <a:pt x="165" y="67"/>
                </a:lnTo>
                <a:lnTo>
                  <a:pt x="184" y="57"/>
                </a:lnTo>
                <a:lnTo>
                  <a:pt x="204" y="47"/>
                </a:lnTo>
                <a:lnTo>
                  <a:pt x="204" y="47"/>
                </a:lnTo>
                <a:lnTo>
                  <a:pt x="224" y="38"/>
                </a:lnTo>
                <a:lnTo>
                  <a:pt x="244" y="30"/>
                </a:lnTo>
                <a:lnTo>
                  <a:pt x="265" y="23"/>
                </a:lnTo>
                <a:lnTo>
                  <a:pt x="286" y="17"/>
                </a:lnTo>
                <a:lnTo>
                  <a:pt x="286" y="17"/>
                </a:lnTo>
                <a:lnTo>
                  <a:pt x="274" y="16"/>
                </a:lnTo>
                <a:lnTo>
                  <a:pt x="259" y="15"/>
                </a:lnTo>
                <a:lnTo>
                  <a:pt x="259" y="15"/>
                </a:lnTo>
                <a:lnTo>
                  <a:pt x="224" y="15"/>
                </a:lnTo>
                <a:lnTo>
                  <a:pt x="212" y="15"/>
                </a:lnTo>
                <a:lnTo>
                  <a:pt x="203" y="17"/>
                </a:lnTo>
                <a:lnTo>
                  <a:pt x="203" y="17"/>
                </a:lnTo>
                <a:lnTo>
                  <a:pt x="200" y="17"/>
                </a:lnTo>
                <a:lnTo>
                  <a:pt x="198" y="16"/>
                </a:lnTo>
                <a:lnTo>
                  <a:pt x="198" y="16"/>
                </a:lnTo>
                <a:lnTo>
                  <a:pt x="196" y="14"/>
                </a:lnTo>
                <a:lnTo>
                  <a:pt x="194" y="12"/>
                </a:lnTo>
                <a:lnTo>
                  <a:pt x="194" y="12"/>
                </a:lnTo>
                <a:lnTo>
                  <a:pt x="194" y="9"/>
                </a:lnTo>
                <a:lnTo>
                  <a:pt x="195" y="6"/>
                </a:lnTo>
                <a:lnTo>
                  <a:pt x="195" y="6"/>
                </a:lnTo>
                <a:lnTo>
                  <a:pt x="197" y="4"/>
                </a:lnTo>
                <a:lnTo>
                  <a:pt x="200" y="3"/>
                </a:lnTo>
                <a:close/>
              </a:path>
            </a:pathLst>
          </a:custGeom>
          <a:solidFill>
            <a:schemeClr val="bg1">
              <a:lumMod val="65000"/>
            </a:schemeClr>
          </a:solidFill>
          <a:ln>
            <a:noFill/>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sp>
        <p:nvSpPr>
          <p:cNvPr id="23" name="Freeform 2591">
            <a:extLst>
              <a:ext uri="{FF2B5EF4-FFF2-40B4-BE49-F238E27FC236}">
                <a16:creationId xmlns:a16="http://schemas.microsoft.com/office/drawing/2014/main" id="{3BAC1DCB-CEE7-4E30-83E9-82810BCE9401}"/>
              </a:ext>
            </a:extLst>
          </p:cNvPr>
          <p:cNvSpPr/>
          <p:nvPr/>
        </p:nvSpPr>
        <p:spPr bwMode="auto">
          <a:xfrm rot="4944341">
            <a:off x="3904643" y="3370046"/>
            <a:ext cx="45719" cy="867443"/>
          </a:xfrm>
          <a:custGeom>
            <a:gdLst>
              <a:gd fmla="*/ 209 w 313" name="T0"/>
              <a:gd fmla="*/ 1 h 370" name="T1"/>
              <a:gd fmla="*/ 260 w 313" name="T2"/>
              <a:gd fmla="*/ 0 h 370" name="T3"/>
              <a:gd fmla="*/ 294 w 313" name="T4"/>
              <a:gd fmla="*/ 3 h 370" name="T5"/>
              <a:gd fmla="*/ 306 w 313" name="T6"/>
              <a:gd fmla="*/ 8 h 370" name="T7"/>
              <a:gd fmla="*/ 312 w 313" name="T8"/>
              <a:gd fmla="*/ 13 h 370" name="T9"/>
              <a:gd fmla="*/ 313 w 313" name="T10"/>
              <a:gd fmla="*/ 20 h 370" name="T11"/>
              <a:gd fmla="*/ 303 w 313" name="T12"/>
              <a:gd fmla="*/ 39 h 370" name="T13"/>
              <a:gd fmla="*/ 259 w 313" name="T14"/>
              <a:gd fmla="*/ 98 h 370" name="T15"/>
              <a:gd fmla="*/ 254 w 313" name="T16"/>
              <a:gd fmla="*/ 102 h 370" name="T17"/>
              <a:gd fmla="*/ 249 w 313" name="T18"/>
              <a:gd fmla="*/ 101 h 370" name="T19"/>
              <a:gd fmla="*/ 245 w 313" name="T20"/>
              <a:gd fmla="*/ 97 h 370" name="T21"/>
              <a:gd fmla="*/ 246 w 313" name="T22"/>
              <a:gd fmla="*/ 92 h 370" name="T23"/>
              <a:gd fmla="*/ 276 w 313" name="T24"/>
              <a:gd fmla="*/ 51 h 370" name="T25"/>
              <a:gd fmla="*/ 292 w 313" name="T26"/>
              <a:gd fmla="*/ 31 h 370" name="T27"/>
              <a:gd fmla="*/ 230 w 313" name="T28"/>
              <a:gd fmla="*/ 51 h 370" name="T29"/>
              <a:gd fmla="*/ 192 w 313" name="T30"/>
              <a:gd fmla="*/ 69 h 370" name="T31"/>
              <a:gd fmla="*/ 137 w 313" name="T32"/>
              <a:gd fmla="*/ 102 h 370" name="T33"/>
              <a:gd fmla="*/ 104 w 313" name="T34"/>
              <a:gd fmla="*/ 129 h 370" name="T35"/>
              <a:gd fmla="*/ 74 w 313" name="T36"/>
              <a:gd fmla="*/ 161 h 370" name="T37"/>
              <a:gd fmla="*/ 38 w 313" name="T38"/>
              <a:gd fmla="*/ 214 h 370" name="T39"/>
              <a:gd fmla="*/ 22 w 313" name="T40"/>
              <a:gd fmla="*/ 252 h 370" name="T41"/>
              <a:gd fmla="*/ 14 w 313" name="T42"/>
              <a:gd fmla="*/ 304 h 370" name="T43"/>
              <a:gd fmla="*/ 17 w 313" name="T44"/>
              <a:gd fmla="*/ 322 h 370" name="T45"/>
              <a:gd fmla="*/ 29 w 313" name="T46"/>
              <a:gd fmla="*/ 342 h 370" name="T47"/>
              <a:gd fmla="*/ 48 w 313" name="T48"/>
              <a:gd fmla="*/ 356 h 370" name="T49"/>
              <a:gd fmla="*/ 52 w 313" name="T50"/>
              <a:gd fmla="*/ 360 h 370" name="T51"/>
              <a:gd fmla="*/ 52 w 313" name="T52"/>
              <a:gd fmla="*/ 365 h 370" name="T53"/>
              <a:gd fmla="*/ 48 w 313" name="T54"/>
              <a:gd fmla="*/ 369 h 370" name="T55"/>
              <a:gd fmla="*/ 42 w 313" name="T56"/>
              <a:gd fmla="*/ 369 h 370" name="T57"/>
              <a:gd fmla="*/ 25 w 313" name="T58"/>
              <a:gd fmla="*/ 359 h 370" name="T59"/>
              <a:gd fmla="*/ 7 w 313" name="T60"/>
              <a:gd fmla="*/ 336 h 370" name="T61"/>
              <a:gd fmla="*/ 0 w 313" name="T62"/>
              <a:gd fmla="*/ 305 h 370" name="T63"/>
              <a:gd fmla="*/ 0 w 313" name="T64"/>
              <a:gd fmla="*/ 286 h 370" name="T65"/>
              <a:gd fmla="*/ 15 w 313" name="T66"/>
              <a:gd fmla="*/ 227 h 370" name="T67"/>
              <a:gd fmla="*/ 36 w 313" name="T68"/>
              <a:gd fmla="*/ 188 h 370" name="T69"/>
              <a:gd fmla="*/ 62 w 313" name="T70"/>
              <a:gd fmla="*/ 152 h 370" name="T71"/>
              <a:gd fmla="*/ 110 w 313" name="T72"/>
              <a:gd fmla="*/ 105 h 370" name="T73"/>
              <a:gd fmla="*/ 146 w 313" name="T74"/>
              <a:gd fmla="*/ 79 h 370" name="T75"/>
              <a:gd fmla="*/ 204 w 313" name="T76"/>
              <a:gd fmla="*/ 47 h 370" name="T77"/>
              <a:gd fmla="*/ 244 w 313" name="T78"/>
              <a:gd fmla="*/ 30 h 370" name="T79"/>
              <a:gd fmla="*/ 286 w 313" name="T80"/>
              <a:gd fmla="*/ 17 h 370" name="T81"/>
              <a:gd fmla="*/ 259 w 313" name="T82"/>
              <a:gd fmla="*/ 15 h 370" name="T83"/>
              <a:gd fmla="*/ 203 w 313" name="T84"/>
              <a:gd fmla="*/ 17 h 370" name="T85"/>
              <a:gd fmla="*/ 198 w 313" name="T86"/>
              <a:gd fmla="*/ 16 h 370" name="T87"/>
              <a:gd fmla="*/ 194 w 313" name="T88"/>
              <a:gd fmla="*/ 12 h 370" name="T89"/>
              <a:gd fmla="*/ 195 w 313" name="T90"/>
              <a:gd fmla="*/ 6 h 370" name="T91"/>
              <a:gd fmla="*/ 200 w 313" name="T92"/>
              <a:gd fmla="*/ 3 h 37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0" w="313">
                <a:moveTo>
                  <a:pt x="200" y="3"/>
                </a:moveTo>
                <a:lnTo>
                  <a:pt x="200" y="3"/>
                </a:lnTo>
                <a:lnTo>
                  <a:pt x="209" y="1"/>
                </a:lnTo>
                <a:lnTo>
                  <a:pt x="222" y="0"/>
                </a:lnTo>
                <a:lnTo>
                  <a:pt x="239" y="0"/>
                </a:lnTo>
                <a:lnTo>
                  <a:pt x="260" y="0"/>
                </a:lnTo>
                <a:lnTo>
                  <a:pt x="260" y="0"/>
                </a:lnTo>
                <a:lnTo>
                  <a:pt x="279" y="1"/>
                </a:lnTo>
                <a:lnTo>
                  <a:pt x="294" y="3"/>
                </a:lnTo>
                <a:lnTo>
                  <a:pt x="294" y="3"/>
                </a:lnTo>
                <a:lnTo>
                  <a:pt x="301" y="5"/>
                </a:lnTo>
                <a:lnTo>
                  <a:pt x="306" y="8"/>
                </a:lnTo>
                <a:lnTo>
                  <a:pt x="306" y="8"/>
                </a:lnTo>
                <a:lnTo>
                  <a:pt x="310" y="10"/>
                </a:lnTo>
                <a:lnTo>
                  <a:pt x="312" y="13"/>
                </a:lnTo>
                <a:lnTo>
                  <a:pt x="313" y="17"/>
                </a:lnTo>
                <a:lnTo>
                  <a:pt x="313" y="20"/>
                </a:lnTo>
                <a:lnTo>
                  <a:pt x="313" y="20"/>
                </a:lnTo>
                <a:lnTo>
                  <a:pt x="310" y="28"/>
                </a:lnTo>
                <a:lnTo>
                  <a:pt x="303" y="39"/>
                </a:lnTo>
                <a:lnTo>
                  <a:pt x="303" y="39"/>
                </a:lnTo>
                <a:lnTo>
                  <a:pt x="287" y="60"/>
                </a:lnTo>
                <a:lnTo>
                  <a:pt x="287" y="60"/>
                </a:lnTo>
                <a:lnTo>
                  <a:pt x="259" y="98"/>
                </a:lnTo>
                <a:lnTo>
                  <a:pt x="259" y="98"/>
                </a:lnTo>
                <a:lnTo>
                  <a:pt x="257" y="101"/>
                </a:lnTo>
                <a:lnTo>
                  <a:pt x="254" y="102"/>
                </a:lnTo>
                <a:lnTo>
                  <a:pt x="254" y="102"/>
                </a:lnTo>
                <a:lnTo>
                  <a:pt x="251" y="102"/>
                </a:lnTo>
                <a:lnTo>
                  <a:pt x="249" y="101"/>
                </a:lnTo>
                <a:lnTo>
                  <a:pt x="249" y="101"/>
                </a:lnTo>
                <a:lnTo>
                  <a:pt x="247" y="99"/>
                </a:lnTo>
                <a:lnTo>
                  <a:pt x="245" y="97"/>
                </a:lnTo>
                <a:lnTo>
                  <a:pt x="245" y="97"/>
                </a:lnTo>
                <a:lnTo>
                  <a:pt x="245" y="94"/>
                </a:lnTo>
                <a:lnTo>
                  <a:pt x="246" y="92"/>
                </a:lnTo>
                <a:lnTo>
                  <a:pt x="246" y="92"/>
                </a:lnTo>
                <a:lnTo>
                  <a:pt x="255" y="78"/>
                </a:lnTo>
                <a:lnTo>
                  <a:pt x="276" y="51"/>
                </a:lnTo>
                <a:lnTo>
                  <a:pt x="276" y="51"/>
                </a:lnTo>
                <a:lnTo>
                  <a:pt x="292" y="31"/>
                </a:lnTo>
                <a:lnTo>
                  <a:pt x="292" y="31"/>
                </a:lnTo>
                <a:lnTo>
                  <a:pt x="271" y="37"/>
                </a:lnTo>
                <a:lnTo>
                  <a:pt x="250" y="43"/>
                </a:lnTo>
                <a:lnTo>
                  <a:pt x="230" y="51"/>
                </a:lnTo>
                <a:lnTo>
                  <a:pt x="211" y="60"/>
                </a:lnTo>
                <a:lnTo>
                  <a:pt x="211" y="60"/>
                </a:lnTo>
                <a:lnTo>
                  <a:pt x="192" y="69"/>
                </a:lnTo>
                <a:lnTo>
                  <a:pt x="173" y="79"/>
                </a:lnTo>
                <a:lnTo>
                  <a:pt x="155" y="90"/>
                </a:lnTo>
                <a:lnTo>
                  <a:pt x="137" y="102"/>
                </a:lnTo>
                <a:lnTo>
                  <a:pt x="137" y="102"/>
                </a:lnTo>
                <a:lnTo>
                  <a:pt x="120" y="115"/>
                </a:lnTo>
                <a:lnTo>
                  <a:pt x="104" y="129"/>
                </a:lnTo>
                <a:lnTo>
                  <a:pt x="88" y="144"/>
                </a:lnTo>
                <a:lnTo>
                  <a:pt x="74" y="161"/>
                </a:lnTo>
                <a:lnTo>
                  <a:pt x="74" y="161"/>
                </a:lnTo>
                <a:lnTo>
                  <a:pt x="60" y="178"/>
                </a:lnTo>
                <a:lnTo>
                  <a:pt x="48" y="196"/>
                </a:lnTo>
                <a:lnTo>
                  <a:pt x="38" y="214"/>
                </a:lnTo>
                <a:lnTo>
                  <a:pt x="29" y="233"/>
                </a:lnTo>
                <a:lnTo>
                  <a:pt x="29" y="233"/>
                </a:lnTo>
                <a:lnTo>
                  <a:pt x="22" y="252"/>
                </a:lnTo>
                <a:lnTo>
                  <a:pt x="17" y="270"/>
                </a:lnTo>
                <a:lnTo>
                  <a:pt x="15" y="287"/>
                </a:lnTo>
                <a:lnTo>
                  <a:pt x="14" y="304"/>
                </a:lnTo>
                <a:lnTo>
                  <a:pt x="14" y="304"/>
                </a:lnTo>
                <a:lnTo>
                  <a:pt x="15" y="313"/>
                </a:lnTo>
                <a:lnTo>
                  <a:pt x="17" y="322"/>
                </a:lnTo>
                <a:lnTo>
                  <a:pt x="20" y="329"/>
                </a:lnTo>
                <a:lnTo>
                  <a:pt x="24" y="336"/>
                </a:lnTo>
                <a:lnTo>
                  <a:pt x="29" y="342"/>
                </a:lnTo>
                <a:lnTo>
                  <a:pt x="34" y="347"/>
                </a:lnTo>
                <a:lnTo>
                  <a:pt x="41" y="352"/>
                </a:lnTo>
                <a:lnTo>
                  <a:pt x="48" y="356"/>
                </a:lnTo>
                <a:lnTo>
                  <a:pt x="48" y="356"/>
                </a:lnTo>
                <a:lnTo>
                  <a:pt x="50" y="357"/>
                </a:lnTo>
                <a:lnTo>
                  <a:pt x="52" y="360"/>
                </a:lnTo>
                <a:lnTo>
                  <a:pt x="52" y="360"/>
                </a:lnTo>
                <a:lnTo>
                  <a:pt x="52" y="362"/>
                </a:lnTo>
                <a:lnTo>
                  <a:pt x="52" y="365"/>
                </a:lnTo>
                <a:lnTo>
                  <a:pt x="52" y="365"/>
                </a:lnTo>
                <a:lnTo>
                  <a:pt x="50" y="367"/>
                </a:lnTo>
                <a:lnTo>
                  <a:pt x="48" y="369"/>
                </a:lnTo>
                <a:lnTo>
                  <a:pt x="48" y="369"/>
                </a:lnTo>
                <a:lnTo>
                  <a:pt x="45" y="370"/>
                </a:lnTo>
                <a:lnTo>
                  <a:pt x="42" y="369"/>
                </a:lnTo>
                <a:lnTo>
                  <a:pt x="42" y="369"/>
                </a:lnTo>
                <a:lnTo>
                  <a:pt x="33" y="365"/>
                </a:lnTo>
                <a:lnTo>
                  <a:pt x="25" y="359"/>
                </a:lnTo>
                <a:lnTo>
                  <a:pt x="18" y="352"/>
                </a:lnTo>
                <a:lnTo>
                  <a:pt x="12" y="345"/>
                </a:lnTo>
                <a:lnTo>
                  <a:pt x="7" y="336"/>
                </a:lnTo>
                <a:lnTo>
                  <a:pt x="3" y="327"/>
                </a:lnTo>
                <a:lnTo>
                  <a:pt x="1" y="316"/>
                </a:lnTo>
                <a:lnTo>
                  <a:pt x="0" y="305"/>
                </a:lnTo>
                <a:lnTo>
                  <a:pt x="0" y="305"/>
                </a:lnTo>
                <a:lnTo>
                  <a:pt x="0" y="296"/>
                </a:lnTo>
                <a:lnTo>
                  <a:pt x="0" y="286"/>
                </a:lnTo>
                <a:lnTo>
                  <a:pt x="3" y="267"/>
                </a:lnTo>
                <a:lnTo>
                  <a:pt x="8" y="248"/>
                </a:lnTo>
                <a:lnTo>
                  <a:pt x="15" y="227"/>
                </a:lnTo>
                <a:lnTo>
                  <a:pt x="15" y="227"/>
                </a:lnTo>
                <a:lnTo>
                  <a:pt x="25" y="207"/>
                </a:lnTo>
                <a:lnTo>
                  <a:pt x="36" y="188"/>
                </a:lnTo>
                <a:lnTo>
                  <a:pt x="48" y="170"/>
                </a:lnTo>
                <a:lnTo>
                  <a:pt x="62" y="152"/>
                </a:lnTo>
                <a:lnTo>
                  <a:pt x="62" y="152"/>
                </a:lnTo>
                <a:lnTo>
                  <a:pt x="78" y="135"/>
                </a:lnTo>
                <a:lnTo>
                  <a:pt x="93" y="119"/>
                </a:lnTo>
                <a:lnTo>
                  <a:pt x="110" y="105"/>
                </a:lnTo>
                <a:lnTo>
                  <a:pt x="128" y="91"/>
                </a:lnTo>
                <a:lnTo>
                  <a:pt x="128" y="91"/>
                </a:lnTo>
                <a:lnTo>
                  <a:pt x="146" y="79"/>
                </a:lnTo>
                <a:lnTo>
                  <a:pt x="165" y="67"/>
                </a:lnTo>
                <a:lnTo>
                  <a:pt x="184" y="57"/>
                </a:lnTo>
                <a:lnTo>
                  <a:pt x="204" y="47"/>
                </a:lnTo>
                <a:lnTo>
                  <a:pt x="204" y="47"/>
                </a:lnTo>
                <a:lnTo>
                  <a:pt x="224" y="38"/>
                </a:lnTo>
                <a:lnTo>
                  <a:pt x="244" y="30"/>
                </a:lnTo>
                <a:lnTo>
                  <a:pt x="265" y="23"/>
                </a:lnTo>
                <a:lnTo>
                  <a:pt x="286" y="17"/>
                </a:lnTo>
                <a:lnTo>
                  <a:pt x="286" y="17"/>
                </a:lnTo>
                <a:lnTo>
                  <a:pt x="274" y="16"/>
                </a:lnTo>
                <a:lnTo>
                  <a:pt x="259" y="15"/>
                </a:lnTo>
                <a:lnTo>
                  <a:pt x="259" y="15"/>
                </a:lnTo>
                <a:lnTo>
                  <a:pt x="224" y="15"/>
                </a:lnTo>
                <a:lnTo>
                  <a:pt x="212" y="15"/>
                </a:lnTo>
                <a:lnTo>
                  <a:pt x="203" y="17"/>
                </a:lnTo>
                <a:lnTo>
                  <a:pt x="203" y="17"/>
                </a:lnTo>
                <a:lnTo>
                  <a:pt x="200" y="17"/>
                </a:lnTo>
                <a:lnTo>
                  <a:pt x="198" y="16"/>
                </a:lnTo>
                <a:lnTo>
                  <a:pt x="198" y="16"/>
                </a:lnTo>
                <a:lnTo>
                  <a:pt x="196" y="14"/>
                </a:lnTo>
                <a:lnTo>
                  <a:pt x="194" y="12"/>
                </a:lnTo>
                <a:lnTo>
                  <a:pt x="194" y="12"/>
                </a:lnTo>
                <a:lnTo>
                  <a:pt x="194" y="9"/>
                </a:lnTo>
                <a:lnTo>
                  <a:pt x="195" y="6"/>
                </a:lnTo>
                <a:lnTo>
                  <a:pt x="195" y="6"/>
                </a:lnTo>
                <a:lnTo>
                  <a:pt x="197" y="4"/>
                </a:lnTo>
                <a:lnTo>
                  <a:pt x="200" y="3"/>
                </a:lnTo>
                <a:close/>
              </a:path>
            </a:pathLst>
          </a:custGeom>
          <a:solidFill>
            <a:schemeClr val="bg1">
              <a:lumMod val="65000"/>
            </a:schemeClr>
          </a:solidFill>
          <a:ln>
            <a:noFill/>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sp>
        <p:nvSpPr>
          <p:cNvPr id="24" name="Text Placeholder 3">
            <a:extLst>
              <a:ext uri="{FF2B5EF4-FFF2-40B4-BE49-F238E27FC236}">
                <a16:creationId xmlns:a16="http://schemas.microsoft.com/office/drawing/2014/main" id="{BA6E8581-5D35-45B3-9542-7F5B817A34D7}"/>
              </a:ext>
            </a:extLst>
          </p:cNvPr>
          <p:cNvSpPr txBox="1"/>
          <p:nvPr/>
        </p:nvSpPr>
        <p:spPr>
          <a:xfrm>
            <a:off x="6235777" y="4725755"/>
            <a:ext cx="4322863" cy="1289304"/>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1828800">
              <a:lnSpc>
                <a:spcPct val="150000"/>
              </a:lnSpc>
              <a:spcBef>
                <a:spcPct val="20000"/>
              </a:spcBef>
              <a:defRPr/>
            </a:pPr>
            <a:r>
              <a:rPr altLang="en-US" b="1" lang="zh-CN" sz="1800">
                <a:solidFill>
                  <a:prstClr val="white">
                    <a:lumMod val="50000"/>
                  </a:prstClr>
                </a:solidFill>
                <a:cs typeface="+mn-ea"/>
                <a:sym typeface="+mn-lt"/>
              </a:rPr>
              <a:t>战略是企业经营管理成败的关键。 </a:t>
            </a:r>
          </a:p>
          <a:p>
            <a:pPr algn="l" defTabSz="1828800">
              <a:lnSpc>
                <a:spcPct val="150000"/>
              </a:lnSpc>
              <a:spcBef>
                <a:spcPct val="20000"/>
              </a:spcBef>
              <a:defRPr/>
            </a:pPr>
            <a:r>
              <a:rPr altLang="en-US" b="1" lang="zh-CN" sz="1800">
                <a:solidFill>
                  <a:prstClr val="white">
                    <a:lumMod val="50000"/>
                  </a:prstClr>
                </a:solidFill>
                <a:cs typeface="+mn-ea"/>
                <a:sym typeface="+mn-lt"/>
              </a:rPr>
              <a:t>兰德公司的研究结论表明，85%倒闭的大企业是由管理者的重大决策失误造成的。</a:t>
            </a:r>
          </a:p>
        </p:txBody>
      </p:sp>
      <p:sp>
        <p:nvSpPr>
          <p:cNvPr id="25" name="Freeform 2591">
            <a:extLst>
              <a:ext uri="{FF2B5EF4-FFF2-40B4-BE49-F238E27FC236}">
                <a16:creationId xmlns:a16="http://schemas.microsoft.com/office/drawing/2014/main" id="{E68C1833-EB59-42B8-9012-A5B110DD8767}"/>
              </a:ext>
            </a:extLst>
          </p:cNvPr>
          <p:cNvSpPr/>
          <p:nvPr/>
        </p:nvSpPr>
        <p:spPr bwMode="auto">
          <a:xfrm flipH="1" rot="9757265">
            <a:off x="3570103" y="4484610"/>
            <a:ext cx="547168" cy="674940"/>
          </a:xfrm>
          <a:custGeom>
            <a:gdLst>
              <a:gd fmla="*/ 209 w 313" name="T0"/>
              <a:gd fmla="*/ 1 h 370" name="T1"/>
              <a:gd fmla="*/ 260 w 313" name="T2"/>
              <a:gd fmla="*/ 0 h 370" name="T3"/>
              <a:gd fmla="*/ 294 w 313" name="T4"/>
              <a:gd fmla="*/ 3 h 370" name="T5"/>
              <a:gd fmla="*/ 306 w 313" name="T6"/>
              <a:gd fmla="*/ 8 h 370" name="T7"/>
              <a:gd fmla="*/ 312 w 313" name="T8"/>
              <a:gd fmla="*/ 13 h 370" name="T9"/>
              <a:gd fmla="*/ 313 w 313" name="T10"/>
              <a:gd fmla="*/ 20 h 370" name="T11"/>
              <a:gd fmla="*/ 303 w 313" name="T12"/>
              <a:gd fmla="*/ 39 h 370" name="T13"/>
              <a:gd fmla="*/ 259 w 313" name="T14"/>
              <a:gd fmla="*/ 98 h 370" name="T15"/>
              <a:gd fmla="*/ 254 w 313" name="T16"/>
              <a:gd fmla="*/ 102 h 370" name="T17"/>
              <a:gd fmla="*/ 249 w 313" name="T18"/>
              <a:gd fmla="*/ 101 h 370" name="T19"/>
              <a:gd fmla="*/ 245 w 313" name="T20"/>
              <a:gd fmla="*/ 97 h 370" name="T21"/>
              <a:gd fmla="*/ 246 w 313" name="T22"/>
              <a:gd fmla="*/ 92 h 370" name="T23"/>
              <a:gd fmla="*/ 276 w 313" name="T24"/>
              <a:gd fmla="*/ 51 h 370" name="T25"/>
              <a:gd fmla="*/ 292 w 313" name="T26"/>
              <a:gd fmla="*/ 31 h 370" name="T27"/>
              <a:gd fmla="*/ 230 w 313" name="T28"/>
              <a:gd fmla="*/ 51 h 370" name="T29"/>
              <a:gd fmla="*/ 192 w 313" name="T30"/>
              <a:gd fmla="*/ 69 h 370" name="T31"/>
              <a:gd fmla="*/ 137 w 313" name="T32"/>
              <a:gd fmla="*/ 102 h 370" name="T33"/>
              <a:gd fmla="*/ 104 w 313" name="T34"/>
              <a:gd fmla="*/ 129 h 370" name="T35"/>
              <a:gd fmla="*/ 74 w 313" name="T36"/>
              <a:gd fmla="*/ 161 h 370" name="T37"/>
              <a:gd fmla="*/ 38 w 313" name="T38"/>
              <a:gd fmla="*/ 214 h 370" name="T39"/>
              <a:gd fmla="*/ 22 w 313" name="T40"/>
              <a:gd fmla="*/ 252 h 370" name="T41"/>
              <a:gd fmla="*/ 14 w 313" name="T42"/>
              <a:gd fmla="*/ 304 h 370" name="T43"/>
              <a:gd fmla="*/ 17 w 313" name="T44"/>
              <a:gd fmla="*/ 322 h 370" name="T45"/>
              <a:gd fmla="*/ 29 w 313" name="T46"/>
              <a:gd fmla="*/ 342 h 370" name="T47"/>
              <a:gd fmla="*/ 48 w 313" name="T48"/>
              <a:gd fmla="*/ 356 h 370" name="T49"/>
              <a:gd fmla="*/ 52 w 313" name="T50"/>
              <a:gd fmla="*/ 360 h 370" name="T51"/>
              <a:gd fmla="*/ 52 w 313" name="T52"/>
              <a:gd fmla="*/ 365 h 370" name="T53"/>
              <a:gd fmla="*/ 48 w 313" name="T54"/>
              <a:gd fmla="*/ 369 h 370" name="T55"/>
              <a:gd fmla="*/ 42 w 313" name="T56"/>
              <a:gd fmla="*/ 369 h 370" name="T57"/>
              <a:gd fmla="*/ 25 w 313" name="T58"/>
              <a:gd fmla="*/ 359 h 370" name="T59"/>
              <a:gd fmla="*/ 7 w 313" name="T60"/>
              <a:gd fmla="*/ 336 h 370" name="T61"/>
              <a:gd fmla="*/ 0 w 313" name="T62"/>
              <a:gd fmla="*/ 305 h 370" name="T63"/>
              <a:gd fmla="*/ 0 w 313" name="T64"/>
              <a:gd fmla="*/ 286 h 370" name="T65"/>
              <a:gd fmla="*/ 15 w 313" name="T66"/>
              <a:gd fmla="*/ 227 h 370" name="T67"/>
              <a:gd fmla="*/ 36 w 313" name="T68"/>
              <a:gd fmla="*/ 188 h 370" name="T69"/>
              <a:gd fmla="*/ 62 w 313" name="T70"/>
              <a:gd fmla="*/ 152 h 370" name="T71"/>
              <a:gd fmla="*/ 110 w 313" name="T72"/>
              <a:gd fmla="*/ 105 h 370" name="T73"/>
              <a:gd fmla="*/ 146 w 313" name="T74"/>
              <a:gd fmla="*/ 79 h 370" name="T75"/>
              <a:gd fmla="*/ 204 w 313" name="T76"/>
              <a:gd fmla="*/ 47 h 370" name="T77"/>
              <a:gd fmla="*/ 244 w 313" name="T78"/>
              <a:gd fmla="*/ 30 h 370" name="T79"/>
              <a:gd fmla="*/ 286 w 313" name="T80"/>
              <a:gd fmla="*/ 17 h 370" name="T81"/>
              <a:gd fmla="*/ 259 w 313" name="T82"/>
              <a:gd fmla="*/ 15 h 370" name="T83"/>
              <a:gd fmla="*/ 203 w 313" name="T84"/>
              <a:gd fmla="*/ 17 h 370" name="T85"/>
              <a:gd fmla="*/ 198 w 313" name="T86"/>
              <a:gd fmla="*/ 16 h 370" name="T87"/>
              <a:gd fmla="*/ 194 w 313" name="T88"/>
              <a:gd fmla="*/ 12 h 370" name="T89"/>
              <a:gd fmla="*/ 195 w 313" name="T90"/>
              <a:gd fmla="*/ 6 h 370" name="T91"/>
              <a:gd fmla="*/ 200 w 313" name="T92"/>
              <a:gd fmla="*/ 3 h 37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0" w="313">
                <a:moveTo>
                  <a:pt x="200" y="3"/>
                </a:moveTo>
                <a:lnTo>
                  <a:pt x="200" y="3"/>
                </a:lnTo>
                <a:lnTo>
                  <a:pt x="209" y="1"/>
                </a:lnTo>
                <a:lnTo>
                  <a:pt x="222" y="0"/>
                </a:lnTo>
                <a:lnTo>
                  <a:pt x="239" y="0"/>
                </a:lnTo>
                <a:lnTo>
                  <a:pt x="260" y="0"/>
                </a:lnTo>
                <a:lnTo>
                  <a:pt x="260" y="0"/>
                </a:lnTo>
                <a:lnTo>
                  <a:pt x="279" y="1"/>
                </a:lnTo>
                <a:lnTo>
                  <a:pt x="294" y="3"/>
                </a:lnTo>
                <a:lnTo>
                  <a:pt x="294" y="3"/>
                </a:lnTo>
                <a:lnTo>
                  <a:pt x="301" y="5"/>
                </a:lnTo>
                <a:lnTo>
                  <a:pt x="306" y="8"/>
                </a:lnTo>
                <a:lnTo>
                  <a:pt x="306" y="8"/>
                </a:lnTo>
                <a:lnTo>
                  <a:pt x="310" y="10"/>
                </a:lnTo>
                <a:lnTo>
                  <a:pt x="312" y="13"/>
                </a:lnTo>
                <a:lnTo>
                  <a:pt x="313" y="17"/>
                </a:lnTo>
                <a:lnTo>
                  <a:pt x="313" y="20"/>
                </a:lnTo>
                <a:lnTo>
                  <a:pt x="313" y="20"/>
                </a:lnTo>
                <a:lnTo>
                  <a:pt x="310" y="28"/>
                </a:lnTo>
                <a:lnTo>
                  <a:pt x="303" y="39"/>
                </a:lnTo>
                <a:lnTo>
                  <a:pt x="303" y="39"/>
                </a:lnTo>
                <a:lnTo>
                  <a:pt x="287" y="60"/>
                </a:lnTo>
                <a:lnTo>
                  <a:pt x="287" y="60"/>
                </a:lnTo>
                <a:lnTo>
                  <a:pt x="259" y="98"/>
                </a:lnTo>
                <a:lnTo>
                  <a:pt x="259" y="98"/>
                </a:lnTo>
                <a:lnTo>
                  <a:pt x="257" y="101"/>
                </a:lnTo>
                <a:lnTo>
                  <a:pt x="254" y="102"/>
                </a:lnTo>
                <a:lnTo>
                  <a:pt x="254" y="102"/>
                </a:lnTo>
                <a:lnTo>
                  <a:pt x="251" y="102"/>
                </a:lnTo>
                <a:lnTo>
                  <a:pt x="249" y="101"/>
                </a:lnTo>
                <a:lnTo>
                  <a:pt x="249" y="101"/>
                </a:lnTo>
                <a:lnTo>
                  <a:pt x="247" y="99"/>
                </a:lnTo>
                <a:lnTo>
                  <a:pt x="245" y="97"/>
                </a:lnTo>
                <a:lnTo>
                  <a:pt x="245" y="97"/>
                </a:lnTo>
                <a:lnTo>
                  <a:pt x="245" y="94"/>
                </a:lnTo>
                <a:lnTo>
                  <a:pt x="246" y="92"/>
                </a:lnTo>
                <a:lnTo>
                  <a:pt x="246" y="92"/>
                </a:lnTo>
                <a:lnTo>
                  <a:pt x="255" y="78"/>
                </a:lnTo>
                <a:lnTo>
                  <a:pt x="276" y="51"/>
                </a:lnTo>
                <a:lnTo>
                  <a:pt x="276" y="51"/>
                </a:lnTo>
                <a:lnTo>
                  <a:pt x="292" y="31"/>
                </a:lnTo>
                <a:lnTo>
                  <a:pt x="292" y="31"/>
                </a:lnTo>
                <a:lnTo>
                  <a:pt x="271" y="37"/>
                </a:lnTo>
                <a:lnTo>
                  <a:pt x="250" y="43"/>
                </a:lnTo>
                <a:lnTo>
                  <a:pt x="230" y="51"/>
                </a:lnTo>
                <a:lnTo>
                  <a:pt x="211" y="60"/>
                </a:lnTo>
                <a:lnTo>
                  <a:pt x="211" y="60"/>
                </a:lnTo>
                <a:lnTo>
                  <a:pt x="192" y="69"/>
                </a:lnTo>
                <a:lnTo>
                  <a:pt x="173" y="79"/>
                </a:lnTo>
                <a:lnTo>
                  <a:pt x="155" y="90"/>
                </a:lnTo>
                <a:lnTo>
                  <a:pt x="137" y="102"/>
                </a:lnTo>
                <a:lnTo>
                  <a:pt x="137" y="102"/>
                </a:lnTo>
                <a:lnTo>
                  <a:pt x="120" y="115"/>
                </a:lnTo>
                <a:lnTo>
                  <a:pt x="104" y="129"/>
                </a:lnTo>
                <a:lnTo>
                  <a:pt x="88" y="144"/>
                </a:lnTo>
                <a:lnTo>
                  <a:pt x="74" y="161"/>
                </a:lnTo>
                <a:lnTo>
                  <a:pt x="74" y="161"/>
                </a:lnTo>
                <a:lnTo>
                  <a:pt x="60" y="178"/>
                </a:lnTo>
                <a:lnTo>
                  <a:pt x="48" y="196"/>
                </a:lnTo>
                <a:lnTo>
                  <a:pt x="38" y="214"/>
                </a:lnTo>
                <a:lnTo>
                  <a:pt x="29" y="233"/>
                </a:lnTo>
                <a:lnTo>
                  <a:pt x="29" y="233"/>
                </a:lnTo>
                <a:lnTo>
                  <a:pt x="22" y="252"/>
                </a:lnTo>
                <a:lnTo>
                  <a:pt x="17" y="270"/>
                </a:lnTo>
                <a:lnTo>
                  <a:pt x="15" y="287"/>
                </a:lnTo>
                <a:lnTo>
                  <a:pt x="14" y="304"/>
                </a:lnTo>
                <a:lnTo>
                  <a:pt x="14" y="304"/>
                </a:lnTo>
                <a:lnTo>
                  <a:pt x="15" y="313"/>
                </a:lnTo>
                <a:lnTo>
                  <a:pt x="17" y="322"/>
                </a:lnTo>
                <a:lnTo>
                  <a:pt x="20" y="329"/>
                </a:lnTo>
                <a:lnTo>
                  <a:pt x="24" y="336"/>
                </a:lnTo>
                <a:lnTo>
                  <a:pt x="29" y="342"/>
                </a:lnTo>
                <a:lnTo>
                  <a:pt x="34" y="347"/>
                </a:lnTo>
                <a:lnTo>
                  <a:pt x="41" y="352"/>
                </a:lnTo>
                <a:lnTo>
                  <a:pt x="48" y="356"/>
                </a:lnTo>
                <a:lnTo>
                  <a:pt x="48" y="356"/>
                </a:lnTo>
                <a:lnTo>
                  <a:pt x="50" y="357"/>
                </a:lnTo>
                <a:lnTo>
                  <a:pt x="52" y="360"/>
                </a:lnTo>
                <a:lnTo>
                  <a:pt x="52" y="360"/>
                </a:lnTo>
                <a:lnTo>
                  <a:pt x="52" y="362"/>
                </a:lnTo>
                <a:lnTo>
                  <a:pt x="52" y="365"/>
                </a:lnTo>
                <a:lnTo>
                  <a:pt x="52" y="365"/>
                </a:lnTo>
                <a:lnTo>
                  <a:pt x="50" y="367"/>
                </a:lnTo>
                <a:lnTo>
                  <a:pt x="48" y="369"/>
                </a:lnTo>
                <a:lnTo>
                  <a:pt x="48" y="369"/>
                </a:lnTo>
                <a:lnTo>
                  <a:pt x="45" y="370"/>
                </a:lnTo>
                <a:lnTo>
                  <a:pt x="42" y="369"/>
                </a:lnTo>
                <a:lnTo>
                  <a:pt x="42" y="369"/>
                </a:lnTo>
                <a:lnTo>
                  <a:pt x="33" y="365"/>
                </a:lnTo>
                <a:lnTo>
                  <a:pt x="25" y="359"/>
                </a:lnTo>
                <a:lnTo>
                  <a:pt x="18" y="352"/>
                </a:lnTo>
                <a:lnTo>
                  <a:pt x="12" y="345"/>
                </a:lnTo>
                <a:lnTo>
                  <a:pt x="7" y="336"/>
                </a:lnTo>
                <a:lnTo>
                  <a:pt x="3" y="327"/>
                </a:lnTo>
                <a:lnTo>
                  <a:pt x="1" y="316"/>
                </a:lnTo>
                <a:lnTo>
                  <a:pt x="0" y="305"/>
                </a:lnTo>
                <a:lnTo>
                  <a:pt x="0" y="305"/>
                </a:lnTo>
                <a:lnTo>
                  <a:pt x="0" y="296"/>
                </a:lnTo>
                <a:lnTo>
                  <a:pt x="0" y="286"/>
                </a:lnTo>
                <a:lnTo>
                  <a:pt x="3" y="267"/>
                </a:lnTo>
                <a:lnTo>
                  <a:pt x="8" y="248"/>
                </a:lnTo>
                <a:lnTo>
                  <a:pt x="15" y="227"/>
                </a:lnTo>
                <a:lnTo>
                  <a:pt x="15" y="227"/>
                </a:lnTo>
                <a:lnTo>
                  <a:pt x="25" y="207"/>
                </a:lnTo>
                <a:lnTo>
                  <a:pt x="36" y="188"/>
                </a:lnTo>
                <a:lnTo>
                  <a:pt x="48" y="170"/>
                </a:lnTo>
                <a:lnTo>
                  <a:pt x="62" y="152"/>
                </a:lnTo>
                <a:lnTo>
                  <a:pt x="62" y="152"/>
                </a:lnTo>
                <a:lnTo>
                  <a:pt x="78" y="135"/>
                </a:lnTo>
                <a:lnTo>
                  <a:pt x="93" y="119"/>
                </a:lnTo>
                <a:lnTo>
                  <a:pt x="110" y="105"/>
                </a:lnTo>
                <a:lnTo>
                  <a:pt x="128" y="91"/>
                </a:lnTo>
                <a:lnTo>
                  <a:pt x="128" y="91"/>
                </a:lnTo>
                <a:lnTo>
                  <a:pt x="146" y="79"/>
                </a:lnTo>
                <a:lnTo>
                  <a:pt x="165" y="67"/>
                </a:lnTo>
                <a:lnTo>
                  <a:pt x="184" y="57"/>
                </a:lnTo>
                <a:lnTo>
                  <a:pt x="204" y="47"/>
                </a:lnTo>
                <a:lnTo>
                  <a:pt x="204" y="47"/>
                </a:lnTo>
                <a:lnTo>
                  <a:pt x="224" y="38"/>
                </a:lnTo>
                <a:lnTo>
                  <a:pt x="244" y="30"/>
                </a:lnTo>
                <a:lnTo>
                  <a:pt x="265" y="23"/>
                </a:lnTo>
                <a:lnTo>
                  <a:pt x="286" y="17"/>
                </a:lnTo>
                <a:lnTo>
                  <a:pt x="286" y="17"/>
                </a:lnTo>
                <a:lnTo>
                  <a:pt x="274" y="16"/>
                </a:lnTo>
                <a:lnTo>
                  <a:pt x="259" y="15"/>
                </a:lnTo>
                <a:lnTo>
                  <a:pt x="259" y="15"/>
                </a:lnTo>
                <a:lnTo>
                  <a:pt x="224" y="15"/>
                </a:lnTo>
                <a:lnTo>
                  <a:pt x="212" y="15"/>
                </a:lnTo>
                <a:lnTo>
                  <a:pt x="203" y="17"/>
                </a:lnTo>
                <a:lnTo>
                  <a:pt x="203" y="17"/>
                </a:lnTo>
                <a:lnTo>
                  <a:pt x="200" y="17"/>
                </a:lnTo>
                <a:lnTo>
                  <a:pt x="198" y="16"/>
                </a:lnTo>
                <a:lnTo>
                  <a:pt x="198" y="16"/>
                </a:lnTo>
                <a:lnTo>
                  <a:pt x="196" y="14"/>
                </a:lnTo>
                <a:lnTo>
                  <a:pt x="194" y="12"/>
                </a:lnTo>
                <a:lnTo>
                  <a:pt x="194" y="12"/>
                </a:lnTo>
                <a:lnTo>
                  <a:pt x="194" y="9"/>
                </a:lnTo>
                <a:lnTo>
                  <a:pt x="195" y="6"/>
                </a:lnTo>
                <a:lnTo>
                  <a:pt x="195" y="6"/>
                </a:lnTo>
                <a:lnTo>
                  <a:pt x="197" y="4"/>
                </a:lnTo>
                <a:lnTo>
                  <a:pt x="200" y="3"/>
                </a:lnTo>
                <a:close/>
              </a:path>
            </a:pathLst>
          </a:custGeom>
          <a:solidFill>
            <a:schemeClr val="bg1">
              <a:lumMod val="65000"/>
            </a:schemeClr>
          </a:solidFill>
          <a:ln>
            <a:noFill/>
          </a:ln>
        </p:spPr>
        <p:txBody>
          <a:bodyPr anchor="t" anchorCtr="0" bIns="91440" compatLnSpc="1" lIns="182880" numCol="1" rIns="182880" tIns="91440" vert="horz" wrap="square">
            <a:prstTxWarp prst="textNoShape">
              <a:avLst/>
            </a:prstTxWarp>
          </a:bodyPr>
          <a:lstStyle/>
          <a:p>
            <a:pPr algn="l" defTabSz="1828800" rtl="0"/>
            <a:endParaRPr kern="1200" lang="en-US" sz="2400">
              <a:solidFill>
                <a:prstClr val="black"/>
              </a:solidFill>
              <a:cs typeface="+mn-ea"/>
              <a:sym typeface="+mn-lt"/>
            </a:endParaRPr>
          </a:p>
        </p:txBody>
      </p:sp>
      <p:sp>
        <p:nvSpPr>
          <p:cNvPr id="26" name="Text Placeholder 3">
            <a:extLst>
              <a:ext uri="{FF2B5EF4-FFF2-40B4-BE49-F238E27FC236}">
                <a16:creationId xmlns:a16="http://schemas.microsoft.com/office/drawing/2014/main" id="{F9882B24-0DF3-428C-A270-55C81DF83F67}"/>
              </a:ext>
            </a:extLst>
          </p:cNvPr>
          <p:cNvSpPr txBox="1"/>
          <p:nvPr/>
        </p:nvSpPr>
        <p:spPr>
          <a:xfrm>
            <a:off x="6254333" y="3128040"/>
            <a:ext cx="4809451" cy="123444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1828800">
              <a:lnSpc>
                <a:spcPct val="150000"/>
              </a:lnSpc>
              <a:spcBef>
                <a:spcPct val="20000"/>
              </a:spcBef>
              <a:defRPr/>
            </a:pPr>
            <a:r>
              <a:rPr altLang="en-US" b="1" lang="zh-CN" sz="1800">
                <a:solidFill>
                  <a:prstClr val="white">
                    <a:lumMod val="50000"/>
                  </a:prstClr>
                </a:solidFill>
                <a:cs typeface="+mn-ea"/>
                <a:sym typeface="+mn-lt"/>
              </a:rPr>
              <a:t>战略提高企业的预见性，克服短期行为。</a:t>
            </a:r>
            <a:br>
              <a:rPr altLang="en-US" b="1" lang="zh-CN" sz="1800">
                <a:solidFill>
                  <a:prstClr val="white">
                    <a:lumMod val="50000"/>
                  </a:prstClr>
                </a:solidFill>
                <a:cs typeface="+mn-ea"/>
                <a:sym typeface="+mn-lt"/>
              </a:rPr>
            </a:br>
            <a:r>
              <a:rPr altLang="en-US" b="1" lang="zh-CN" sz="1800">
                <a:solidFill>
                  <a:prstClr val="white">
                    <a:lumMod val="50000"/>
                  </a:prstClr>
                </a:solidFill>
                <a:cs typeface="+mn-ea"/>
                <a:sym typeface="+mn-lt"/>
              </a:rPr>
              <a:t>古人讲，“不谋万世者，不足谋一时；不谋全局者，不足谋一域”。这说明了筹划未来的重要性。</a:t>
            </a:r>
          </a:p>
        </p:txBody>
      </p:sp>
      <p:sp>
        <p:nvSpPr>
          <p:cNvPr id="27" name="文本框 26">
            <a:extLst>
              <a:ext uri="{FF2B5EF4-FFF2-40B4-BE49-F238E27FC236}">
                <a16:creationId xmlns:a16="http://schemas.microsoft.com/office/drawing/2014/main" id="{274E8990-AE97-4963-A40B-1E2D825D70B9}"/>
              </a:ext>
            </a:extLst>
          </p:cNvPr>
          <p:cNvSpPr txBox="1"/>
          <p:nvPr/>
        </p:nvSpPr>
        <p:spPr>
          <a:xfrm>
            <a:off x="1070936" y="1607421"/>
            <a:ext cx="2109059" cy="3733800"/>
          </a:xfrm>
          <a:prstGeom prst="rect">
            <a:avLst/>
          </a:prstGeom>
          <a:noFill/>
        </p:spPr>
        <p:txBody>
          <a:bodyPr rtlCol="0" wrap="square">
            <a:spAutoFit/>
          </a:bodyPr>
          <a:lstStyle/>
          <a:p>
            <a:pPr algn="ctr"/>
            <a:r>
              <a:rPr altLang="zh-CN" b="1" lang="en-US" sz="23900">
                <a:solidFill>
                  <a:schemeClr val="tx1">
                    <a:lumMod val="65000"/>
                    <a:lumOff val="35000"/>
                  </a:schemeClr>
                </a:solidFill>
                <a:cs typeface="+mn-ea"/>
                <a:sym typeface="+mn-lt"/>
              </a:rPr>
              <a:t>?</a:t>
            </a:r>
          </a:p>
        </p:txBody>
      </p:sp>
    </p:spTree>
    <p:extLst>
      <p:ext uri="{BB962C8B-B14F-4D97-AF65-F5344CB8AC3E}">
        <p14:creationId val="3765965247"/>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42"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1000" id="12"/>
                                        <p:tgtEl>
                                          <p:spTgt spid="9"/>
                                        </p:tgtEl>
                                      </p:cBhvr>
                                    </p:animEffect>
                                    <p:anim calcmode="lin" valueType="num">
                                      <p:cBhvr>
                                        <p:cTn dur="1000" fill="hold" id="13"/>
                                        <p:tgtEl>
                                          <p:spTgt spid="9"/>
                                        </p:tgtEl>
                                        <p:attrNameLst>
                                          <p:attrName>ppt_x</p:attrName>
                                        </p:attrNameLst>
                                      </p:cBhvr>
                                      <p:tavLst>
                                        <p:tav tm="0">
                                          <p:val>
                                            <p:strVal val="#ppt_x"/>
                                          </p:val>
                                        </p:tav>
                                        <p:tav tm="100000">
                                          <p:val>
                                            <p:strVal val="#ppt_x"/>
                                          </p:val>
                                        </p:tav>
                                      </p:tavLst>
                                    </p:anim>
                                    <p:anim calcmode="lin" valueType="num">
                                      <p:cBhvr>
                                        <p:cTn dur="1000" fill="hold" id="14"/>
                                        <p:tgtEl>
                                          <p:spTgt spid="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21"/>
                                        </p:tgtEl>
                                        <p:attrNameLst>
                                          <p:attrName>style.visibility</p:attrName>
                                        </p:attrNameLst>
                                      </p:cBhvr>
                                      <p:to>
                                        <p:strVal val="visible"/>
                                      </p:to>
                                    </p:set>
                                    <p:animEffect filter="fade" transition="in">
                                      <p:cBhvr>
                                        <p:cTn dur="1000" id="17"/>
                                        <p:tgtEl>
                                          <p:spTgt spid="21"/>
                                        </p:tgtEl>
                                      </p:cBhvr>
                                    </p:animEffect>
                                    <p:anim calcmode="lin" valueType="num">
                                      <p:cBhvr>
                                        <p:cTn dur="1000" fill="hold" id="18"/>
                                        <p:tgtEl>
                                          <p:spTgt spid="21"/>
                                        </p:tgtEl>
                                        <p:attrNameLst>
                                          <p:attrName>ppt_x</p:attrName>
                                        </p:attrNameLst>
                                      </p:cBhvr>
                                      <p:tavLst>
                                        <p:tav tm="0">
                                          <p:val>
                                            <p:strVal val="#ppt_x"/>
                                          </p:val>
                                        </p:tav>
                                        <p:tav tm="100000">
                                          <p:val>
                                            <p:strVal val="#ppt_x"/>
                                          </p:val>
                                        </p:tav>
                                      </p:tavLst>
                                    </p:anim>
                                    <p:anim calcmode="lin" valueType="num">
                                      <p:cBhvr>
                                        <p:cTn dur="1000" fill="hold" id="19"/>
                                        <p:tgtEl>
                                          <p:spTgt spid="21"/>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22"/>
                                        </p:tgtEl>
                                        <p:attrNameLst>
                                          <p:attrName>style.visibility</p:attrName>
                                        </p:attrNameLst>
                                      </p:cBhvr>
                                      <p:to>
                                        <p:strVal val="visible"/>
                                      </p:to>
                                    </p:set>
                                    <p:animEffect filter="fade" transition="in">
                                      <p:cBhvr>
                                        <p:cTn dur="1000" id="22"/>
                                        <p:tgtEl>
                                          <p:spTgt spid="22"/>
                                        </p:tgtEl>
                                      </p:cBhvr>
                                    </p:animEffect>
                                    <p:anim calcmode="lin" valueType="num">
                                      <p:cBhvr>
                                        <p:cTn dur="1000" fill="hold" id="23"/>
                                        <p:tgtEl>
                                          <p:spTgt spid="22"/>
                                        </p:tgtEl>
                                        <p:attrNameLst>
                                          <p:attrName>ppt_x</p:attrName>
                                        </p:attrNameLst>
                                      </p:cBhvr>
                                      <p:tavLst>
                                        <p:tav tm="0">
                                          <p:val>
                                            <p:strVal val="#ppt_x"/>
                                          </p:val>
                                        </p:tav>
                                        <p:tav tm="100000">
                                          <p:val>
                                            <p:strVal val="#ppt_x"/>
                                          </p:val>
                                        </p:tav>
                                      </p:tavLst>
                                    </p:anim>
                                    <p:anim calcmode="lin" valueType="num">
                                      <p:cBhvr>
                                        <p:cTn dur="1000" fill="hold" id="24"/>
                                        <p:tgtEl>
                                          <p:spTgt spid="22"/>
                                        </p:tgtEl>
                                        <p:attrNameLst>
                                          <p:attrName>ppt_y</p:attrName>
                                        </p:attrNameLst>
                                      </p:cBhvr>
                                      <p:tavLst>
                                        <p:tav tm="0">
                                          <p:val>
                                            <p:strVal val="#ppt_y+.1"/>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42" presetSubtype="0">
                                  <p:stCondLst>
                                    <p:cond delay="0"/>
                                  </p:stCondLst>
                                  <p:childTnLst>
                                    <p:set>
                                      <p:cBhvr>
                                        <p:cTn dur="1" fill="hold" id="28">
                                          <p:stCondLst>
                                            <p:cond delay="0"/>
                                          </p:stCondLst>
                                        </p:cTn>
                                        <p:tgtEl>
                                          <p:spTgt spid="14"/>
                                        </p:tgtEl>
                                        <p:attrNameLst>
                                          <p:attrName>style.visibility</p:attrName>
                                        </p:attrNameLst>
                                      </p:cBhvr>
                                      <p:to>
                                        <p:strVal val="visible"/>
                                      </p:to>
                                    </p:set>
                                    <p:animEffect filter="fade" transition="in">
                                      <p:cBhvr>
                                        <p:cTn dur="1000" id="29"/>
                                        <p:tgtEl>
                                          <p:spTgt spid="14"/>
                                        </p:tgtEl>
                                      </p:cBhvr>
                                    </p:animEffect>
                                    <p:anim calcmode="lin" valueType="num">
                                      <p:cBhvr>
                                        <p:cTn dur="1000" fill="hold" id="30"/>
                                        <p:tgtEl>
                                          <p:spTgt spid="14"/>
                                        </p:tgtEl>
                                        <p:attrNameLst>
                                          <p:attrName>ppt_x</p:attrName>
                                        </p:attrNameLst>
                                      </p:cBhvr>
                                      <p:tavLst>
                                        <p:tav tm="0">
                                          <p:val>
                                            <p:strVal val="#ppt_x"/>
                                          </p:val>
                                        </p:tav>
                                        <p:tav tm="100000">
                                          <p:val>
                                            <p:strVal val="#ppt_x"/>
                                          </p:val>
                                        </p:tav>
                                      </p:tavLst>
                                    </p:anim>
                                    <p:anim calcmode="lin" valueType="num">
                                      <p:cBhvr>
                                        <p:cTn dur="1000" fill="hold" id="31"/>
                                        <p:tgtEl>
                                          <p:spTgt spid="14"/>
                                        </p:tgtEl>
                                        <p:attrNameLst>
                                          <p:attrName>ppt_y</p:attrName>
                                        </p:attrNameLst>
                                      </p:cBhvr>
                                      <p:tavLst>
                                        <p:tav tm="0">
                                          <p:val>
                                            <p:strVal val="#ppt_y+.1"/>
                                          </p:val>
                                        </p:tav>
                                        <p:tav tm="100000">
                                          <p:val>
                                            <p:strVal val="#ppt_y"/>
                                          </p:val>
                                        </p:tav>
                                      </p:tavLst>
                                    </p:anim>
                                  </p:childTnLst>
                                </p:cTn>
                              </p:par>
                              <p:par>
                                <p:cTn fill="hold" grpId="0" id="32" nodeType="withEffect" presetClass="entr" presetID="42" presetSubtype="0">
                                  <p:stCondLst>
                                    <p:cond delay="0"/>
                                  </p:stCondLst>
                                  <p:childTnLst>
                                    <p:set>
                                      <p:cBhvr>
                                        <p:cTn dur="1" fill="hold" id="33">
                                          <p:stCondLst>
                                            <p:cond delay="0"/>
                                          </p:stCondLst>
                                        </p:cTn>
                                        <p:tgtEl>
                                          <p:spTgt spid="23"/>
                                        </p:tgtEl>
                                        <p:attrNameLst>
                                          <p:attrName>style.visibility</p:attrName>
                                        </p:attrNameLst>
                                      </p:cBhvr>
                                      <p:to>
                                        <p:strVal val="visible"/>
                                      </p:to>
                                    </p:set>
                                    <p:animEffect filter="fade" transition="in">
                                      <p:cBhvr>
                                        <p:cTn dur="1000" id="34"/>
                                        <p:tgtEl>
                                          <p:spTgt spid="23"/>
                                        </p:tgtEl>
                                      </p:cBhvr>
                                    </p:animEffect>
                                    <p:anim calcmode="lin" valueType="num">
                                      <p:cBhvr>
                                        <p:cTn dur="1000" fill="hold" id="35"/>
                                        <p:tgtEl>
                                          <p:spTgt spid="23"/>
                                        </p:tgtEl>
                                        <p:attrNameLst>
                                          <p:attrName>ppt_x</p:attrName>
                                        </p:attrNameLst>
                                      </p:cBhvr>
                                      <p:tavLst>
                                        <p:tav tm="0">
                                          <p:val>
                                            <p:strVal val="#ppt_x"/>
                                          </p:val>
                                        </p:tav>
                                        <p:tav tm="100000">
                                          <p:val>
                                            <p:strVal val="#ppt_x"/>
                                          </p:val>
                                        </p:tav>
                                      </p:tavLst>
                                    </p:anim>
                                    <p:anim calcmode="lin" valueType="num">
                                      <p:cBhvr>
                                        <p:cTn dur="1000" fill="hold" id="36"/>
                                        <p:tgtEl>
                                          <p:spTgt spid="23"/>
                                        </p:tgtEl>
                                        <p:attrNameLst>
                                          <p:attrName>ppt_y</p:attrName>
                                        </p:attrNameLst>
                                      </p:cBhvr>
                                      <p:tavLst>
                                        <p:tav tm="0">
                                          <p:val>
                                            <p:strVal val="#ppt_y+.1"/>
                                          </p:val>
                                        </p:tav>
                                        <p:tav tm="100000">
                                          <p:val>
                                            <p:strVal val="#ppt_y"/>
                                          </p:val>
                                        </p:tav>
                                      </p:tavLst>
                                    </p:anim>
                                  </p:childTnLst>
                                </p:cTn>
                              </p:par>
                              <p:par>
                                <p:cTn fill="hold" grpId="0" id="37" nodeType="withEffect" presetClass="entr" presetID="42" presetSubtype="0">
                                  <p:stCondLst>
                                    <p:cond delay="0"/>
                                  </p:stCondLst>
                                  <p:childTnLst>
                                    <p:set>
                                      <p:cBhvr>
                                        <p:cTn dur="1" fill="hold" id="38">
                                          <p:stCondLst>
                                            <p:cond delay="0"/>
                                          </p:stCondLst>
                                        </p:cTn>
                                        <p:tgtEl>
                                          <p:spTgt spid="26"/>
                                        </p:tgtEl>
                                        <p:attrNameLst>
                                          <p:attrName>style.visibility</p:attrName>
                                        </p:attrNameLst>
                                      </p:cBhvr>
                                      <p:to>
                                        <p:strVal val="visible"/>
                                      </p:to>
                                    </p:set>
                                    <p:animEffect filter="fade" transition="in">
                                      <p:cBhvr>
                                        <p:cTn dur="1000" id="39"/>
                                        <p:tgtEl>
                                          <p:spTgt spid="26"/>
                                        </p:tgtEl>
                                      </p:cBhvr>
                                    </p:animEffect>
                                    <p:anim calcmode="lin" valueType="num">
                                      <p:cBhvr>
                                        <p:cTn dur="1000" fill="hold" id="40"/>
                                        <p:tgtEl>
                                          <p:spTgt spid="26"/>
                                        </p:tgtEl>
                                        <p:attrNameLst>
                                          <p:attrName>ppt_x</p:attrName>
                                        </p:attrNameLst>
                                      </p:cBhvr>
                                      <p:tavLst>
                                        <p:tav tm="0">
                                          <p:val>
                                            <p:strVal val="#ppt_x"/>
                                          </p:val>
                                        </p:tav>
                                        <p:tav tm="100000">
                                          <p:val>
                                            <p:strVal val="#ppt_x"/>
                                          </p:val>
                                        </p:tav>
                                      </p:tavLst>
                                    </p:anim>
                                    <p:anim calcmode="lin" valueType="num">
                                      <p:cBhvr>
                                        <p:cTn dur="1000" fill="hold" id="41"/>
                                        <p:tgtEl>
                                          <p:spTgt spid="26"/>
                                        </p:tgtEl>
                                        <p:attrNameLst>
                                          <p:attrName>ppt_y</p:attrName>
                                        </p:attrNameLst>
                                      </p:cBhvr>
                                      <p:tavLst>
                                        <p:tav tm="0">
                                          <p:val>
                                            <p:strVal val="#ppt_y+.1"/>
                                          </p:val>
                                        </p:tav>
                                        <p:tav tm="100000">
                                          <p:val>
                                            <p:strVal val="#ppt_y"/>
                                          </p:val>
                                        </p:tav>
                                      </p:tavLst>
                                    </p:anim>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42" presetSubtype="0">
                                  <p:stCondLst>
                                    <p:cond delay="0"/>
                                  </p:stCondLst>
                                  <p:childTnLst>
                                    <p:set>
                                      <p:cBhvr>
                                        <p:cTn dur="1" fill="hold" id="45">
                                          <p:stCondLst>
                                            <p:cond delay="0"/>
                                          </p:stCondLst>
                                        </p:cTn>
                                        <p:tgtEl>
                                          <p:spTgt spid="17"/>
                                        </p:tgtEl>
                                        <p:attrNameLst>
                                          <p:attrName>style.visibility</p:attrName>
                                        </p:attrNameLst>
                                      </p:cBhvr>
                                      <p:to>
                                        <p:strVal val="visible"/>
                                      </p:to>
                                    </p:set>
                                    <p:animEffect filter="fade" transition="in">
                                      <p:cBhvr>
                                        <p:cTn dur="1000" id="46"/>
                                        <p:tgtEl>
                                          <p:spTgt spid="17"/>
                                        </p:tgtEl>
                                      </p:cBhvr>
                                    </p:animEffect>
                                    <p:anim calcmode="lin" valueType="num">
                                      <p:cBhvr>
                                        <p:cTn dur="1000" fill="hold" id="47"/>
                                        <p:tgtEl>
                                          <p:spTgt spid="17"/>
                                        </p:tgtEl>
                                        <p:attrNameLst>
                                          <p:attrName>ppt_x</p:attrName>
                                        </p:attrNameLst>
                                      </p:cBhvr>
                                      <p:tavLst>
                                        <p:tav tm="0">
                                          <p:val>
                                            <p:strVal val="#ppt_x"/>
                                          </p:val>
                                        </p:tav>
                                        <p:tav tm="100000">
                                          <p:val>
                                            <p:strVal val="#ppt_x"/>
                                          </p:val>
                                        </p:tav>
                                      </p:tavLst>
                                    </p:anim>
                                    <p:anim calcmode="lin" valueType="num">
                                      <p:cBhvr>
                                        <p:cTn dur="1000" fill="hold" id="48"/>
                                        <p:tgtEl>
                                          <p:spTgt spid="17"/>
                                        </p:tgtEl>
                                        <p:attrNameLst>
                                          <p:attrName>ppt_y</p:attrName>
                                        </p:attrNameLst>
                                      </p:cBhvr>
                                      <p:tavLst>
                                        <p:tav tm="0">
                                          <p:val>
                                            <p:strVal val="#ppt_y+.1"/>
                                          </p:val>
                                        </p:tav>
                                        <p:tav tm="100000">
                                          <p:val>
                                            <p:strVal val="#ppt_y"/>
                                          </p:val>
                                        </p:tav>
                                      </p:tavLst>
                                    </p:anim>
                                  </p:childTnLst>
                                </p:cTn>
                              </p:par>
                              <p:par>
                                <p:cTn fill="hold" grpId="0" id="49" nodeType="withEffect" presetClass="entr" presetID="42" presetSubtype="0">
                                  <p:stCondLst>
                                    <p:cond delay="0"/>
                                  </p:stCondLst>
                                  <p:childTnLst>
                                    <p:set>
                                      <p:cBhvr>
                                        <p:cTn dur="1" fill="hold" id="50">
                                          <p:stCondLst>
                                            <p:cond delay="0"/>
                                          </p:stCondLst>
                                        </p:cTn>
                                        <p:tgtEl>
                                          <p:spTgt spid="24"/>
                                        </p:tgtEl>
                                        <p:attrNameLst>
                                          <p:attrName>style.visibility</p:attrName>
                                        </p:attrNameLst>
                                      </p:cBhvr>
                                      <p:to>
                                        <p:strVal val="visible"/>
                                      </p:to>
                                    </p:set>
                                    <p:animEffect filter="fade" transition="in">
                                      <p:cBhvr>
                                        <p:cTn dur="1000" id="51"/>
                                        <p:tgtEl>
                                          <p:spTgt spid="24"/>
                                        </p:tgtEl>
                                      </p:cBhvr>
                                    </p:animEffect>
                                    <p:anim calcmode="lin" valueType="num">
                                      <p:cBhvr>
                                        <p:cTn dur="1000" fill="hold" id="52"/>
                                        <p:tgtEl>
                                          <p:spTgt spid="24"/>
                                        </p:tgtEl>
                                        <p:attrNameLst>
                                          <p:attrName>ppt_x</p:attrName>
                                        </p:attrNameLst>
                                      </p:cBhvr>
                                      <p:tavLst>
                                        <p:tav tm="0">
                                          <p:val>
                                            <p:strVal val="#ppt_x"/>
                                          </p:val>
                                        </p:tav>
                                        <p:tav tm="100000">
                                          <p:val>
                                            <p:strVal val="#ppt_x"/>
                                          </p:val>
                                        </p:tav>
                                      </p:tavLst>
                                    </p:anim>
                                    <p:anim calcmode="lin" valueType="num">
                                      <p:cBhvr>
                                        <p:cTn dur="1000" fill="hold" id="53"/>
                                        <p:tgtEl>
                                          <p:spTgt spid="24"/>
                                        </p:tgtEl>
                                        <p:attrNameLst>
                                          <p:attrName>ppt_y</p:attrName>
                                        </p:attrNameLst>
                                      </p:cBhvr>
                                      <p:tavLst>
                                        <p:tav tm="0">
                                          <p:val>
                                            <p:strVal val="#ppt_y+.1"/>
                                          </p:val>
                                        </p:tav>
                                        <p:tav tm="100000">
                                          <p:val>
                                            <p:strVal val="#ppt_y"/>
                                          </p:val>
                                        </p:tav>
                                      </p:tavLst>
                                    </p:anim>
                                  </p:childTnLst>
                                </p:cTn>
                              </p:par>
                              <p:par>
                                <p:cTn fill="hold" grpId="0" id="54" nodeType="withEffect" presetClass="entr" presetID="42" presetSubtype="0">
                                  <p:stCondLst>
                                    <p:cond delay="0"/>
                                  </p:stCondLst>
                                  <p:childTnLst>
                                    <p:set>
                                      <p:cBhvr>
                                        <p:cTn dur="1" fill="hold" id="55">
                                          <p:stCondLst>
                                            <p:cond delay="0"/>
                                          </p:stCondLst>
                                        </p:cTn>
                                        <p:tgtEl>
                                          <p:spTgt spid="25"/>
                                        </p:tgtEl>
                                        <p:attrNameLst>
                                          <p:attrName>style.visibility</p:attrName>
                                        </p:attrNameLst>
                                      </p:cBhvr>
                                      <p:to>
                                        <p:strVal val="visible"/>
                                      </p:to>
                                    </p:set>
                                    <p:animEffect filter="fade" transition="in">
                                      <p:cBhvr>
                                        <p:cTn dur="1000" id="56"/>
                                        <p:tgtEl>
                                          <p:spTgt spid="25"/>
                                        </p:tgtEl>
                                      </p:cBhvr>
                                    </p:animEffect>
                                    <p:anim calcmode="lin" valueType="num">
                                      <p:cBhvr>
                                        <p:cTn dur="1000" fill="hold" id="57"/>
                                        <p:tgtEl>
                                          <p:spTgt spid="25"/>
                                        </p:tgtEl>
                                        <p:attrNameLst>
                                          <p:attrName>ppt_x</p:attrName>
                                        </p:attrNameLst>
                                      </p:cBhvr>
                                      <p:tavLst>
                                        <p:tav tm="0">
                                          <p:val>
                                            <p:strVal val="#ppt_x"/>
                                          </p:val>
                                        </p:tav>
                                        <p:tav tm="100000">
                                          <p:val>
                                            <p:strVal val="#ppt_x"/>
                                          </p:val>
                                        </p:tav>
                                      </p:tavLst>
                                    </p:anim>
                                    <p:anim calcmode="lin" valueType="num">
                                      <p:cBhvr>
                                        <p:cTn dur="1000" fill="hold" id="58"/>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21"/>
      <p:bldP grpId="0" spid="22"/>
      <p:bldP grpId="0" spid="23"/>
      <p:bldP grpId="0" spid="24"/>
      <p:bldP grpId="0" spid="25"/>
      <p:bldP grpId="0" spid="2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为什么需要战略</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100000">
                <a:srgbClr val="69D1CC"/>
              </a:gs>
              <a:gs pos="2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TextBox 6">
            <a:extLst>
              <a:ext uri="{FF2B5EF4-FFF2-40B4-BE49-F238E27FC236}">
                <a16:creationId xmlns:a16="http://schemas.microsoft.com/office/drawing/2014/main" id="{FD5D5C93-5371-43E2-AD6D-7C01B33881AF}"/>
              </a:ext>
            </a:extLst>
          </p:cNvPr>
          <p:cNvSpPr txBox="1"/>
          <p:nvPr/>
        </p:nvSpPr>
        <p:spPr>
          <a:xfrm>
            <a:off x="4242653" y="1854706"/>
            <a:ext cx="2489815" cy="566928"/>
          </a:xfrm>
          <a:prstGeom prst="rect">
            <a:avLst/>
          </a:prstGeom>
          <a:noFill/>
        </p:spPr>
        <p:txBody>
          <a:bodyPr rtlCol="0" wrap="square">
            <a:spAutoFit/>
          </a:bodyPr>
          <a:lstStyle/>
          <a:p>
            <a:pPr>
              <a:lnSpc>
                <a:spcPct val="130000"/>
              </a:lnSpc>
            </a:pPr>
            <a:r>
              <a:rPr altLang="en-US" lang="zh-CN" sz="2400">
                <a:solidFill>
                  <a:srgbClr val="5F5E5C"/>
                </a:solidFill>
                <a:cs typeface="+mn-ea"/>
                <a:sym typeface="+mn-lt"/>
              </a:rPr>
              <a:t>彼得 德鲁克：</a:t>
            </a:r>
          </a:p>
        </p:txBody>
      </p:sp>
      <p:grpSp>
        <p:nvGrpSpPr>
          <p:cNvPr id="5" name="组合 4">
            <a:extLst>
              <a:ext uri="{FF2B5EF4-FFF2-40B4-BE49-F238E27FC236}">
                <a16:creationId xmlns:a16="http://schemas.microsoft.com/office/drawing/2014/main" id="{49136C0E-4A2A-4E1F-AB25-AED352EBD945}"/>
              </a:ext>
            </a:extLst>
          </p:cNvPr>
          <p:cNvGrpSpPr/>
          <p:nvPr/>
        </p:nvGrpSpPr>
        <p:grpSpPr>
          <a:xfrm>
            <a:off x="4424717" y="2612694"/>
            <a:ext cx="6844257" cy="1841941"/>
            <a:chOff x="-155055" y="2770631"/>
            <a:chExt cx="7112019" cy="1841941"/>
          </a:xfrm>
        </p:grpSpPr>
        <p:sp>
          <p:nvSpPr>
            <p:cNvPr id="6" name="圆角矩形 11">
              <a:extLst>
                <a:ext uri="{FF2B5EF4-FFF2-40B4-BE49-F238E27FC236}">
                  <a16:creationId xmlns:a16="http://schemas.microsoft.com/office/drawing/2014/main" id="{9077198D-A9FE-4539-AC2D-AF2B29D6B5D4}"/>
                </a:ext>
              </a:extLst>
            </p:cNvPr>
            <p:cNvSpPr/>
            <p:nvPr/>
          </p:nvSpPr>
          <p:spPr>
            <a:xfrm>
              <a:off x="-155055" y="2922831"/>
              <a:ext cx="7112019" cy="1689741"/>
            </a:xfrm>
            <a:prstGeom prst="roundRect">
              <a:avLst>
                <a:gd fmla="val 4375" name="adj"/>
              </a:avLst>
            </a:prstGeom>
            <a:gradFill>
              <a:gsLst>
                <a:gs pos="100000">
                  <a:srgbClr val="69D1CC"/>
                </a:gs>
                <a:gs pos="24000">
                  <a:srgbClr val="18646C"/>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 name="等腰三角形 6">
              <a:extLst>
                <a:ext uri="{FF2B5EF4-FFF2-40B4-BE49-F238E27FC236}">
                  <a16:creationId xmlns:a16="http://schemas.microsoft.com/office/drawing/2014/main" id="{4D08F545-9099-47F2-8589-7E3ED247BE3F}"/>
                </a:ext>
              </a:extLst>
            </p:cNvPr>
            <p:cNvSpPr/>
            <p:nvPr/>
          </p:nvSpPr>
          <p:spPr>
            <a:xfrm flipH="1">
              <a:off x="-48110" y="2770631"/>
              <a:ext cx="288032" cy="171464"/>
            </a:xfrm>
            <a:prstGeom prst="triangle">
              <a:avLst>
                <a:gd fmla="val 0" name="adj"/>
              </a:avLst>
            </a:prstGeom>
            <a:solidFill>
              <a:srgbClr val="186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 name="TextBox 6">
              <a:extLst>
                <a:ext uri="{FF2B5EF4-FFF2-40B4-BE49-F238E27FC236}">
                  <a16:creationId xmlns:a16="http://schemas.microsoft.com/office/drawing/2014/main" id="{591EE5A5-2D94-474C-91F9-92D5827B3E6D}"/>
                </a:ext>
              </a:extLst>
            </p:cNvPr>
            <p:cNvSpPr txBox="1"/>
            <p:nvPr/>
          </p:nvSpPr>
          <p:spPr>
            <a:xfrm>
              <a:off x="285646" y="3198923"/>
              <a:ext cx="6193546" cy="1161288"/>
            </a:xfrm>
            <a:prstGeom prst="rect">
              <a:avLst/>
            </a:prstGeom>
            <a:noFill/>
          </p:spPr>
          <p:txBody>
            <a:bodyPr rtlCol="0" wrap="square">
              <a:spAutoFit/>
            </a:bodyPr>
            <a:lstStyle/>
            <a:p>
              <a:pPr>
                <a:lnSpc>
                  <a:spcPct val="130000"/>
                </a:lnSpc>
              </a:pPr>
              <a:r>
                <a:rPr altLang="en-US" b="1" lang="zh-CN">
                  <a:solidFill>
                    <a:prstClr val="white"/>
                  </a:solidFill>
                  <a:cs typeface="+mn-ea"/>
                  <a:sym typeface="+mn-lt"/>
                </a:rPr>
                <a:t>在超级竞争的环境里，正确的做事很容易，始终如一地做正确的事情很困难，组织不怕效率低，组织最怕高效率的做错误的事情。</a:t>
              </a:r>
            </a:p>
          </p:txBody>
        </p:sp>
      </p:grpSp>
      <p:sp>
        <p:nvSpPr>
          <p:cNvPr id="9" name="TextBox 6">
            <a:extLst>
              <a:ext uri="{FF2B5EF4-FFF2-40B4-BE49-F238E27FC236}">
                <a16:creationId xmlns:a16="http://schemas.microsoft.com/office/drawing/2014/main" id="{7971B1C4-2AE0-4F67-95EE-A4D613C4F790}"/>
              </a:ext>
            </a:extLst>
          </p:cNvPr>
          <p:cNvSpPr txBox="1"/>
          <p:nvPr/>
        </p:nvSpPr>
        <p:spPr>
          <a:xfrm>
            <a:off x="4389041" y="4897210"/>
            <a:ext cx="6879931" cy="914400"/>
          </a:xfrm>
          <a:prstGeom prst="rect">
            <a:avLst/>
          </a:prstGeom>
          <a:noFill/>
        </p:spPr>
        <p:txBody>
          <a:bodyPr rtlCol="0" wrap="square">
            <a:spAutoFit/>
          </a:bodyPr>
          <a:lstStyle/>
          <a:p>
            <a:pPr>
              <a:lnSpc>
                <a:spcPct val="150000"/>
              </a:lnSpc>
            </a:pPr>
            <a:r>
              <a:rPr altLang="en-US" b="1" lang="zh-CN">
                <a:solidFill>
                  <a:srgbClr val="5F5E5C"/>
                </a:solidFill>
                <a:cs typeface="+mn-ea"/>
                <a:sym typeface="+mn-lt"/>
              </a:rPr>
              <a:t>那么，细节决定成败要有一个前提，那就是在战略正确的前提下。只有战略正确，细节才会有意义，执行才会有意义。</a:t>
            </a:r>
          </a:p>
        </p:txBody>
      </p:sp>
      <p:pic>
        <p:nvPicPr>
          <p:cNvPr id="12" name="图片 11">
            <a:extLst>
              <a:ext uri="{FF2B5EF4-FFF2-40B4-BE49-F238E27FC236}">
                <a16:creationId xmlns:a16="http://schemas.microsoft.com/office/drawing/2014/main" id="{524AEC46-9F84-4B75-AC25-C09AB17C921D}"/>
              </a:ext>
            </a:extLst>
          </p:cNvPr>
          <p:cNvPicPr>
            <a:picLocks noChangeAspect="1"/>
          </p:cNvPicPr>
          <p:nvPr/>
        </p:nvPicPr>
        <p:blipFill>
          <a:blip r:embed="rId3">
            <a:extLst>
              <a:ext uri="{28A0092B-C50C-407E-A947-70E740481C1C}">
                <a14:useLocalDpi val="0"/>
              </a:ext>
            </a:extLst>
          </a:blip>
          <a:stretch>
            <a:fillRect/>
          </a:stretch>
        </p:blipFill>
        <p:spPr>
          <a:xfrm>
            <a:off x="1071132" y="1887248"/>
            <a:ext cx="2801515" cy="3863528"/>
          </a:xfrm>
          <a:prstGeom prst="rect">
            <a:avLst/>
          </a:prstGeom>
        </p:spPr>
      </p:pic>
    </p:spTree>
    <p:extLst>
      <p:ext uri="{BB962C8B-B14F-4D97-AF65-F5344CB8AC3E}">
        <p14:creationId val="1139608254"/>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4"/>
                                        </p:tgtEl>
                                        <p:attrNameLst>
                                          <p:attrName>style.visibility</p:attrName>
                                        </p:attrNameLst>
                                      </p:cBhvr>
                                      <p:to>
                                        <p:strVal val="visible"/>
                                      </p:to>
                                    </p:set>
                                    <p:animEffect filter="wipe(left)" transition="in">
                                      <p:cBhvr>
                                        <p:cTn dur="500" id="11"/>
                                        <p:tgtEl>
                                          <p:spTgt spid="4"/>
                                        </p:tgtEl>
                                      </p:cBhvr>
                                    </p:animEffect>
                                  </p:childTnLst>
                                </p:cTn>
                              </p:par>
                            </p:childTnLst>
                          </p:cTn>
                        </p:par>
                        <p:par>
                          <p:cTn fill="hold" id="12" nodeType="afterGroup">
                            <p:stCondLst>
                              <p:cond delay="1000"/>
                            </p:stCondLst>
                            <p:childTnLst>
                              <p:par>
                                <p:cTn decel="100000" fill="hold" id="13" nodeType="afterEffect" presetClass="entr" presetID="2" presetSubtype="4">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ppt_x"/>
                                          </p:val>
                                        </p:tav>
                                        <p:tav tm="100000">
                                          <p:val>
                                            <p:strVal val="#ppt_x"/>
                                          </p:val>
                                        </p:tav>
                                      </p:tavLst>
                                    </p:anim>
                                    <p:anim calcmode="lin" valueType="num">
                                      <p:cBhvr additive="base">
                                        <p:cTn dur="500" fill="hold" id="16"/>
                                        <p:tgtEl>
                                          <p:spTgt spid="5"/>
                                        </p:tgtEl>
                                        <p:attrNameLst>
                                          <p:attrName>ppt_y</p:attrName>
                                        </p:attrNameLst>
                                      </p:cBhvr>
                                      <p:tavLst>
                                        <p:tav tm="0">
                                          <p:val>
                                            <p:strVal val="1+#ppt_h/2"/>
                                          </p:val>
                                        </p:tav>
                                        <p:tav tm="100000">
                                          <p:val>
                                            <p:strVal val="#ppt_y"/>
                                          </p:val>
                                        </p:tav>
                                      </p:tavLst>
                                    </p:anim>
                                  </p:childTnLst>
                                </p:cTn>
                              </p:par>
                              <p:par>
                                <p:cTn decel="100000" fill="hold" grpId="0" id="17" nodeType="withEffect" presetClass="entr" presetID="2" presetSubtype="4">
                                  <p:stCondLst>
                                    <p:cond delay="400"/>
                                  </p:stCondLst>
                                  <p:childTnLst>
                                    <p:set>
                                      <p:cBhvr>
                                        <p:cTn dur="1" fill="hold" id="18">
                                          <p:stCondLst>
                                            <p:cond delay="0"/>
                                          </p:stCondLst>
                                        </p:cTn>
                                        <p:tgtEl>
                                          <p:spTgt spid="9"/>
                                        </p:tgtEl>
                                        <p:attrNameLst>
                                          <p:attrName>style.visibility</p:attrName>
                                        </p:attrNameLst>
                                      </p:cBhvr>
                                      <p:to>
                                        <p:strVal val="visible"/>
                                      </p:to>
                                    </p:set>
                                    <p:anim calcmode="lin" valueType="num">
                                      <p:cBhvr additive="base">
                                        <p:cTn dur="500" fill="hold" id="19"/>
                                        <p:tgtEl>
                                          <p:spTgt spid="9"/>
                                        </p:tgtEl>
                                        <p:attrNameLst>
                                          <p:attrName>ppt_x</p:attrName>
                                        </p:attrNameLst>
                                      </p:cBhvr>
                                      <p:tavLst>
                                        <p:tav tm="0">
                                          <p:val>
                                            <p:strVal val="#ppt_x"/>
                                          </p:val>
                                        </p:tav>
                                        <p:tav tm="100000">
                                          <p:val>
                                            <p:strVal val="#ppt_x"/>
                                          </p:val>
                                        </p:tav>
                                      </p:tavLst>
                                    </p:anim>
                                    <p:anim calcmode="lin" valueType="num">
                                      <p:cBhvr additive="base">
                                        <p:cTn dur="500" fill="hold" id="20"/>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4">
                                  <p:stCondLst>
                                    <p:cond delay="0"/>
                                  </p:stCondLst>
                                  <p:childTnLst>
                                    <p:set>
                                      <p:cBhvr>
                                        <p:cTn dur="1" fill="hold" id="24">
                                          <p:stCondLst>
                                            <p:cond delay="0"/>
                                          </p:stCondLst>
                                        </p:cTn>
                                        <p:tgtEl>
                                          <p:spTgt spid="12"/>
                                        </p:tgtEl>
                                        <p:attrNameLst>
                                          <p:attrName>style.visibility</p:attrName>
                                        </p:attrNameLst>
                                      </p:cBhvr>
                                      <p:to>
                                        <p:strVal val="visible"/>
                                      </p:to>
                                    </p:set>
                                    <p:anim calcmode="lin" valueType="num">
                                      <p:cBhvr additive="base">
                                        <p:cTn dur="500" fill="hold" id="25"/>
                                        <p:tgtEl>
                                          <p:spTgt spid="12"/>
                                        </p:tgtEl>
                                        <p:attrNameLst>
                                          <p:attrName>ppt_x</p:attrName>
                                        </p:attrNameLst>
                                      </p:cBhvr>
                                      <p:tavLst>
                                        <p:tav tm="0">
                                          <p:val>
                                            <p:strVal val="#ppt_x"/>
                                          </p:val>
                                        </p:tav>
                                        <p:tav tm="100000">
                                          <p:val>
                                            <p:strVal val="#ppt_x"/>
                                          </p:val>
                                        </p:tav>
                                      </p:tavLst>
                                    </p:anim>
                                    <p:anim calcmode="lin" valueType="num">
                                      <p:cBhvr additive="base">
                                        <p:cTn dur="500" fill="hold" id="26"/>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4"/>
      <p:bldP grpId="0" spid="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8A1CC8FD-DA5E-4A26-B5C8-07060BDB79F0}"/>
              </a:ext>
            </a:extLst>
          </p:cNvPr>
          <p:cNvSpPr txBox="1"/>
          <p:nvPr/>
        </p:nvSpPr>
        <p:spPr>
          <a:xfrm>
            <a:off x="1280161" y="184193"/>
            <a:ext cx="3777705" cy="579120"/>
          </a:xfrm>
          <a:prstGeom prst="rect">
            <a:avLst/>
          </a:prstGeom>
          <a:noFill/>
        </p:spPr>
        <p:txBody>
          <a:bodyPr rtlCol="0" wrap="square">
            <a:spAutoFit/>
          </a:bodyPr>
          <a:lstStyle/>
          <a:p>
            <a:r>
              <a:rPr altLang="en-US" lang="zh-CN" sz="3200">
                <a:solidFill>
                  <a:srgbClr val="36373B"/>
                </a:solidFill>
                <a:cs typeface="+mn-ea"/>
                <a:sym typeface="+mn-lt"/>
              </a:rPr>
              <a:t>为什么需要战略</a:t>
            </a:r>
          </a:p>
        </p:txBody>
      </p:sp>
      <p:sp>
        <p:nvSpPr>
          <p:cNvPr id="11" name="矩形 10">
            <a:extLst>
              <a:ext uri="{FF2B5EF4-FFF2-40B4-BE49-F238E27FC236}">
                <a16:creationId xmlns:a16="http://schemas.microsoft.com/office/drawing/2014/main" id="{1AC44AFF-480E-4AE7-B763-94DCCAEFB1E5}"/>
              </a:ext>
            </a:extLst>
          </p:cNvPr>
          <p:cNvSpPr/>
          <p:nvPr/>
        </p:nvSpPr>
        <p:spPr>
          <a:xfrm>
            <a:off x="755904" y="2"/>
            <a:ext cx="315032" cy="744583"/>
          </a:xfrm>
          <a:prstGeom prst="rect">
            <a:avLst/>
          </a:prstGeom>
          <a:gradFill>
            <a:gsLst>
              <a:gs pos="100000">
                <a:srgbClr val="69D1CC"/>
              </a:gs>
              <a:gs pos="2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圆角矩形 14">
            <a:extLst>
              <a:ext uri="{FF2B5EF4-FFF2-40B4-BE49-F238E27FC236}">
                <a16:creationId xmlns:a16="http://schemas.microsoft.com/office/drawing/2014/main" id="{BF4E77F4-0FCB-4BCC-8BF1-4D2CDF057E3A}"/>
              </a:ext>
            </a:extLst>
          </p:cNvPr>
          <p:cNvSpPr/>
          <p:nvPr/>
        </p:nvSpPr>
        <p:spPr>
          <a:xfrm>
            <a:off x="877824" y="2022433"/>
            <a:ext cx="4176464" cy="576000"/>
          </a:xfrm>
          <a:prstGeom prst="roundRect">
            <a:avLst>
              <a:gd fmla="val 11283" name="adj"/>
            </a:avLst>
          </a:prstGeom>
          <a:gradFill>
            <a:gsLst>
              <a:gs pos="0">
                <a:srgbClr val="69D1CC"/>
              </a:gs>
              <a:gs pos="73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solidFill>
                  <a:schemeClr val="bg1"/>
                </a:solidFill>
                <a:cs typeface="+mn-ea"/>
                <a:sym typeface="+mn-lt"/>
              </a:rPr>
              <a:t>公司总战略</a:t>
            </a:r>
          </a:p>
        </p:txBody>
      </p:sp>
      <p:sp>
        <p:nvSpPr>
          <p:cNvPr id="5" name="圆角矩形 16">
            <a:extLst>
              <a:ext uri="{FF2B5EF4-FFF2-40B4-BE49-F238E27FC236}">
                <a16:creationId xmlns:a16="http://schemas.microsoft.com/office/drawing/2014/main" id="{9C427588-ACDC-4A7B-B01F-E1FBACF62CFD}"/>
              </a:ext>
            </a:extLst>
          </p:cNvPr>
          <p:cNvSpPr/>
          <p:nvPr/>
        </p:nvSpPr>
        <p:spPr>
          <a:xfrm>
            <a:off x="1943138" y="3054569"/>
            <a:ext cx="3111151" cy="576000"/>
          </a:xfrm>
          <a:prstGeom prst="roundRect">
            <a:avLst>
              <a:gd fmla="val 9415" name="adj"/>
            </a:avLst>
          </a:prstGeom>
          <a:gradFill>
            <a:gsLst>
              <a:gs pos="0">
                <a:srgbClr val="69D1CC"/>
              </a:gs>
              <a:gs pos="73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solidFill>
                  <a:schemeClr val="bg1"/>
                </a:solidFill>
                <a:cs typeface="+mn-ea"/>
                <a:sym typeface="+mn-lt"/>
              </a:rPr>
              <a:t>事业部战略</a:t>
            </a:r>
          </a:p>
        </p:txBody>
      </p:sp>
      <p:sp>
        <p:nvSpPr>
          <p:cNvPr id="6" name="圆角矩形 17">
            <a:extLst>
              <a:ext uri="{FF2B5EF4-FFF2-40B4-BE49-F238E27FC236}">
                <a16:creationId xmlns:a16="http://schemas.microsoft.com/office/drawing/2014/main" id="{0340A87A-C0AB-4CAC-A0D1-A4B97E0F190C}"/>
              </a:ext>
            </a:extLst>
          </p:cNvPr>
          <p:cNvSpPr/>
          <p:nvPr/>
        </p:nvSpPr>
        <p:spPr>
          <a:xfrm>
            <a:off x="877824" y="4086705"/>
            <a:ext cx="4176464" cy="576000"/>
          </a:xfrm>
          <a:prstGeom prst="roundRect">
            <a:avLst>
              <a:gd fmla="val 10533" name="adj"/>
            </a:avLst>
          </a:prstGeom>
          <a:gradFill>
            <a:gsLst>
              <a:gs pos="0">
                <a:srgbClr val="69D1CC"/>
              </a:gs>
              <a:gs pos="73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solidFill>
                  <a:schemeClr val="bg1"/>
                </a:solidFill>
                <a:cs typeface="+mn-ea"/>
                <a:sym typeface="+mn-lt"/>
              </a:rPr>
              <a:t>职能战略</a:t>
            </a:r>
          </a:p>
        </p:txBody>
      </p:sp>
      <p:sp>
        <p:nvSpPr>
          <p:cNvPr id="7" name="圆角矩形 19">
            <a:extLst>
              <a:ext uri="{FF2B5EF4-FFF2-40B4-BE49-F238E27FC236}">
                <a16:creationId xmlns:a16="http://schemas.microsoft.com/office/drawing/2014/main" id="{4EA72B44-9F10-4833-B8FC-7A41BC04B3C9}"/>
              </a:ext>
            </a:extLst>
          </p:cNvPr>
          <p:cNvSpPr/>
          <p:nvPr/>
        </p:nvSpPr>
        <p:spPr>
          <a:xfrm>
            <a:off x="877824" y="5118840"/>
            <a:ext cx="4176464" cy="576000"/>
          </a:xfrm>
          <a:prstGeom prst="roundRect">
            <a:avLst>
              <a:gd fmla="val 10533" name="adj"/>
            </a:avLst>
          </a:prstGeom>
          <a:gradFill>
            <a:gsLst>
              <a:gs pos="0">
                <a:srgbClr val="69D1CC"/>
              </a:gs>
              <a:gs pos="73000">
                <a:srgbClr val="18646C"/>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400">
                <a:solidFill>
                  <a:schemeClr val="bg1"/>
                </a:solidFill>
                <a:cs typeface="+mn-ea"/>
                <a:sym typeface="+mn-lt"/>
              </a:rPr>
              <a:t>战术</a:t>
            </a:r>
          </a:p>
        </p:txBody>
      </p:sp>
      <p:cxnSp>
        <p:nvCxnSpPr>
          <p:cNvPr id="8" name="直接箭头连接符 7">
            <a:extLst>
              <a:ext uri="{FF2B5EF4-FFF2-40B4-BE49-F238E27FC236}">
                <a16:creationId xmlns:a16="http://schemas.microsoft.com/office/drawing/2014/main" id="{EF13535C-57E8-4E11-8537-3A54965ABA0B}"/>
              </a:ext>
            </a:extLst>
          </p:cNvPr>
          <p:cNvCxnSpPr/>
          <p:nvPr/>
        </p:nvCxnSpPr>
        <p:spPr>
          <a:xfrm flipH="1">
            <a:off x="3486119" y="2598433"/>
            <a:ext cx="935" cy="456136"/>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DE0DC7B1-8017-40EC-A544-86D1FEEBF6B6}"/>
              </a:ext>
            </a:extLst>
          </p:cNvPr>
          <p:cNvCxnSpPr/>
          <p:nvPr/>
        </p:nvCxnSpPr>
        <p:spPr>
          <a:xfrm flipH="1">
            <a:off x="3487053" y="3630569"/>
            <a:ext cx="0" cy="456136"/>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C042C92F-B322-478C-B86E-D34FE943ED08}"/>
              </a:ext>
            </a:extLst>
          </p:cNvPr>
          <p:cNvCxnSpPr>
            <a:stCxn id="6" idx="2"/>
            <a:endCxn id="7" idx="0"/>
          </p:cNvCxnSpPr>
          <p:nvPr/>
        </p:nvCxnSpPr>
        <p:spPr>
          <a:xfrm flipH="1">
            <a:off x="2966056" y="4662708"/>
            <a:ext cx="0" cy="456135"/>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5F7671E6-8B0A-4673-9645-B8B46E233A3A}"/>
              </a:ext>
            </a:extLst>
          </p:cNvPr>
          <p:cNvCxnSpPr/>
          <p:nvPr/>
        </p:nvCxnSpPr>
        <p:spPr>
          <a:xfrm flipH="1">
            <a:off x="1427423" y="2598433"/>
            <a:ext cx="0" cy="1488272"/>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555041F1-0AFD-413D-9BFF-00CACE349E17}"/>
              </a:ext>
            </a:extLst>
          </p:cNvPr>
          <p:cNvSpPr/>
          <p:nvPr/>
        </p:nvSpPr>
        <p:spPr>
          <a:xfrm>
            <a:off x="5315855" y="1595552"/>
            <a:ext cx="6048000" cy="749808"/>
          </a:xfrm>
          <a:prstGeom prst="rect">
            <a:avLst/>
          </a:prstGeom>
        </p:spPr>
        <p:txBody>
          <a:bodyPr wrap="square">
            <a:spAutoFit/>
          </a:bodyPr>
          <a:lstStyle/>
          <a:p>
            <a:pPr indent="-285750" marL="285750">
              <a:lnSpc>
                <a:spcPct val="120000"/>
              </a:lnSpc>
              <a:buFont charset="0" panose="020b0604020202020204" pitchFamily="34" typeface="Arial"/>
              <a:buChar char="•"/>
            </a:pPr>
            <a:r>
              <a:rPr altLang="en-US" kern="100" lang="zh-CN">
                <a:solidFill>
                  <a:schemeClr val="tx1">
                    <a:lumMod val="75000"/>
                    <a:lumOff val="25000"/>
                  </a:schemeClr>
                </a:solidFill>
                <a:cs typeface="+mn-ea"/>
                <a:sym typeface="+mn-lt"/>
              </a:rPr>
              <a:t>强调“做正确的事情”，如增长（发展）战略、维持（稳定、防守）战略、紧缩（撤退）战略、组合型战略</a:t>
            </a:r>
          </a:p>
        </p:txBody>
      </p:sp>
      <p:sp>
        <p:nvSpPr>
          <p:cNvPr id="15" name="矩形 14">
            <a:extLst>
              <a:ext uri="{FF2B5EF4-FFF2-40B4-BE49-F238E27FC236}">
                <a16:creationId xmlns:a16="http://schemas.microsoft.com/office/drawing/2014/main" id="{F7CE6866-F294-4DB3-89D0-DFEEC99D091B}"/>
              </a:ext>
            </a:extLst>
          </p:cNvPr>
          <p:cNvSpPr/>
          <p:nvPr/>
        </p:nvSpPr>
        <p:spPr>
          <a:xfrm>
            <a:off x="5329087" y="2572161"/>
            <a:ext cx="6048000" cy="1078992"/>
          </a:xfrm>
          <a:prstGeom prst="rect">
            <a:avLst/>
          </a:prstGeom>
        </p:spPr>
        <p:txBody>
          <a:bodyPr wrap="square">
            <a:spAutoFit/>
          </a:bodyPr>
          <a:lstStyle/>
          <a:p>
            <a:pPr indent="-285750" marL="285750">
              <a:lnSpc>
                <a:spcPct val="120000"/>
              </a:lnSpc>
              <a:buFont charset="0" panose="020b0604020202020204" pitchFamily="34" typeface="Arial"/>
              <a:buChar char="•"/>
            </a:pPr>
            <a:r>
              <a:rPr altLang="en-US" kern="100" lang="zh-CN">
                <a:solidFill>
                  <a:schemeClr val="tx1">
                    <a:lumMod val="75000"/>
                    <a:lumOff val="25000"/>
                  </a:schemeClr>
                </a:solidFill>
                <a:cs typeface="+mn-ea"/>
                <a:sym typeface="+mn-lt"/>
              </a:rPr>
              <a:t>即“在我们的每一项事业里应当如何进行竞争”，如成本领先战略、差异化战略（或称别具一格战略）、集中化战略</a:t>
            </a:r>
          </a:p>
        </p:txBody>
      </p:sp>
      <p:sp>
        <p:nvSpPr>
          <p:cNvPr id="16" name="矩形 15">
            <a:extLst>
              <a:ext uri="{FF2B5EF4-FFF2-40B4-BE49-F238E27FC236}">
                <a16:creationId xmlns:a16="http://schemas.microsoft.com/office/drawing/2014/main" id="{9510A81A-0845-4311-83DC-286942E9BBAA}"/>
              </a:ext>
            </a:extLst>
          </p:cNvPr>
          <p:cNvSpPr/>
          <p:nvPr/>
        </p:nvSpPr>
        <p:spPr>
          <a:xfrm>
            <a:off x="5315856" y="3813139"/>
            <a:ext cx="6120680" cy="1078992"/>
          </a:xfrm>
          <a:prstGeom prst="rect">
            <a:avLst/>
          </a:prstGeom>
        </p:spPr>
        <p:txBody>
          <a:bodyPr wrap="square">
            <a:spAutoFit/>
          </a:bodyPr>
          <a:lstStyle/>
          <a:p>
            <a:pPr indent="-285750" marL="285750">
              <a:lnSpc>
                <a:spcPct val="120000"/>
              </a:lnSpc>
              <a:buFont charset="0" panose="020b0604020202020204" pitchFamily="34" typeface="Arial"/>
              <a:buChar char="•"/>
            </a:pPr>
            <a:r>
              <a:rPr altLang="en-US" kern="100" lang="zh-CN">
                <a:solidFill>
                  <a:schemeClr val="tx1">
                    <a:lumMod val="75000"/>
                    <a:lumOff val="25000"/>
                  </a:schemeClr>
                </a:solidFill>
                <a:cs typeface="+mn-ea"/>
                <a:sym typeface="+mn-lt"/>
              </a:rPr>
              <a:t>即“我们应该怎么支撑总体战略和事业层战略”，如市场营销战略、人力资源战略、财务战略、生产战略、研发战略</a:t>
            </a:r>
          </a:p>
        </p:txBody>
      </p:sp>
      <p:sp>
        <p:nvSpPr>
          <p:cNvPr id="17" name="矩形 16">
            <a:extLst>
              <a:ext uri="{FF2B5EF4-FFF2-40B4-BE49-F238E27FC236}">
                <a16:creationId xmlns:a16="http://schemas.microsoft.com/office/drawing/2014/main" id="{1A778172-0CD8-46F1-8585-689B1BA538EC}"/>
              </a:ext>
            </a:extLst>
          </p:cNvPr>
          <p:cNvSpPr/>
          <p:nvPr/>
        </p:nvSpPr>
        <p:spPr>
          <a:xfrm>
            <a:off x="5315856" y="4977604"/>
            <a:ext cx="6120680" cy="749808"/>
          </a:xfrm>
          <a:prstGeom prst="rect">
            <a:avLst/>
          </a:prstGeom>
        </p:spPr>
        <p:txBody>
          <a:bodyPr wrap="square">
            <a:spAutoFit/>
          </a:bodyPr>
          <a:lstStyle/>
          <a:p>
            <a:pPr indent="-285750" marL="285750">
              <a:lnSpc>
                <a:spcPct val="120000"/>
              </a:lnSpc>
              <a:buFont charset="0" panose="020b0604020202020204" pitchFamily="34" typeface="Arial"/>
              <a:buChar char="•"/>
            </a:pPr>
            <a:r>
              <a:rPr altLang="en-US" kern="100" lang="zh-CN">
                <a:solidFill>
                  <a:schemeClr val="tx1">
                    <a:lumMod val="75000"/>
                    <a:lumOff val="25000"/>
                  </a:schemeClr>
                </a:solidFill>
                <a:cs typeface="+mn-ea"/>
                <a:sym typeface="+mn-lt"/>
              </a:rPr>
              <a:t>强调“如何将一件事情做正确”，重在具体事情的方式、方法、规范等。</a:t>
            </a:r>
          </a:p>
        </p:txBody>
      </p:sp>
      <p:cxnSp>
        <p:nvCxnSpPr>
          <p:cNvPr id="18" name="直接连接符 17">
            <a:extLst>
              <a:ext uri="{FF2B5EF4-FFF2-40B4-BE49-F238E27FC236}">
                <a16:creationId xmlns:a16="http://schemas.microsoft.com/office/drawing/2014/main" id="{C6905661-8B31-4D54-B051-E7B48AD7B99A}"/>
              </a:ext>
            </a:extLst>
          </p:cNvPr>
          <p:cNvCxnSpPr/>
          <p:nvPr/>
        </p:nvCxnSpPr>
        <p:spPr>
          <a:xfrm>
            <a:off x="5437435" y="2329791"/>
            <a:ext cx="5877519"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A63076A2-5A08-418A-A9D4-DEDBFCF224A6}"/>
              </a:ext>
            </a:extLst>
          </p:cNvPr>
          <p:cNvCxnSpPr/>
          <p:nvPr/>
        </p:nvCxnSpPr>
        <p:spPr>
          <a:xfrm>
            <a:off x="5414329" y="5853866"/>
            <a:ext cx="5877519"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F01CAF9B-23F1-4367-89C9-B852851C34D7}"/>
              </a:ext>
            </a:extLst>
          </p:cNvPr>
          <p:cNvCxnSpPr/>
          <p:nvPr/>
        </p:nvCxnSpPr>
        <p:spPr>
          <a:xfrm>
            <a:off x="5414329" y="3638798"/>
            <a:ext cx="5877519"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CE6B7718-03B0-4B2A-806F-A1D7180151DE}"/>
              </a:ext>
            </a:extLst>
          </p:cNvPr>
          <p:cNvCxnSpPr/>
          <p:nvPr/>
        </p:nvCxnSpPr>
        <p:spPr>
          <a:xfrm>
            <a:off x="5414329" y="4879775"/>
            <a:ext cx="5877519"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071167381"/>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14"/>
                                        </p:tgtEl>
                                        <p:attrNameLst>
                                          <p:attrName>style.visibility</p:attrName>
                                        </p:attrNameLst>
                                      </p:cBhvr>
                                      <p:to>
                                        <p:strVal val="visible"/>
                                      </p:to>
                                    </p:set>
                                    <p:animEffect filter="wipe(left)" transition="in">
                                      <p:cBhvr>
                                        <p:cTn dur="500" id="11"/>
                                        <p:tgtEl>
                                          <p:spTgt spid="14"/>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15"/>
                                        </p:tgtEl>
                                        <p:attrNameLst>
                                          <p:attrName>style.visibility</p:attrName>
                                        </p:attrNameLst>
                                      </p:cBhvr>
                                      <p:to>
                                        <p:strVal val="visible"/>
                                      </p:to>
                                    </p:set>
                                    <p:animEffect filter="wipe(left)" transition="in">
                                      <p:cBhvr>
                                        <p:cTn dur="500" id="15"/>
                                        <p:tgtEl>
                                          <p:spTgt spid="15"/>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16"/>
                                        </p:tgtEl>
                                        <p:attrNameLst>
                                          <p:attrName>style.visibility</p:attrName>
                                        </p:attrNameLst>
                                      </p:cBhvr>
                                      <p:to>
                                        <p:strVal val="visible"/>
                                      </p:to>
                                    </p:set>
                                    <p:animEffect filter="wipe(left)" transition="in">
                                      <p:cBhvr>
                                        <p:cTn dur="500" id="19"/>
                                        <p:tgtEl>
                                          <p:spTgt spid="16"/>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17"/>
                                        </p:tgtEl>
                                        <p:attrNameLst>
                                          <p:attrName>style.visibility</p:attrName>
                                        </p:attrNameLst>
                                      </p:cBhvr>
                                      <p:to>
                                        <p:strVal val="visible"/>
                                      </p:to>
                                    </p:set>
                                    <p:animEffect filter="wipe(left)" transition="in">
                                      <p:cBhvr>
                                        <p:cTn dur="500" id="23"/>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4"/>
      <p:bldP grpId="0" spid="15"/>
      <p:bldP grpId="0" spid="16"/>
      <p:bldP grpId="0" spid="17"/>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文本框 45">
            <a:extLst>
              <a:ext uri="{FF2B5EF4-FFF2-40B4-BE49-F238E27FC236}">
                <a16:creationId xmlns:a16="http://schemas.microsoft.com/office/drawing/2014/main" id="{AB542537-53FA-46A5-8E60-FBEB7F16F880}"/>
              </a:ext>
            </a:extLst>
          </p:cNvPr>
          <p:cNvSpPr txBox="1"/>
          <p:nvPr/>
        </p:nvSpPr>
        <p:spPr>
          <a:xfrm>
            <a:off x="1062664" y="3533642"/>
            <a:ext cx="4227195" cy="822960"/>
          </a:xfrm>
          <a:prstGeom prst="rect">
            <a:avLst/>
          </a:prstGeom>
          <a:noFill/>
        </p:spPr>
        <p:txBody>
          <a:bodyPr rtlCol="0" wrap="square">
            <a:spAutoFit/>
          </a:bodyPr>
          <a:lstStyle/>
          <a:p>
            <a:r>
              <a:rPr altLang="zh-CN" lang="en-US" sz="1600">
                <a:solidFill>
                  <a:schemeClr val="tx1">
                    <a:lumMod val="75000"/>
                    <a:lumOff val="25000"/>
                  </a:schemeClr>
                </a:solidFill>
                <a:cs typeface="+mn-ea"/>
                <a:sym typeface="+mn-lt"/>
              </a:rPr>
              <a:t> Life isn't about waiting for the storm to pass. it's about learning to dance in the rain. </a:t>
            </a:r>
          </a:p>
        </p:txBody>
      </p:sp>
      <p:sp>
        <p:nvSpPr>
          <p:cNvPr id="21" name="矩形 20">
            <a:extLst>
              <a:ext uri="{FF2B5EF4-FFF2-40B4-BE49-F238E27FC236}">
                <a16:creationId xmlns:a16="http://schemas.microsoft.com/office/drawing/2014/main" id="{CDF30C54-6FCC-4564-8B5F-266972D07883}"/>
              </a:ext>
            </a:extLst>
          </p:cNvPr>
          <p:cNvSpPr/>
          <p:nvPr/>
        </p:nvSpPr>
        <p:spPr>
          <a:xfrm>
            <a:off x="1062665" y="2"/>
            <a:ext cx="618060" cy="744583"/>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2" name="文本框 21">
            <a:extLst>
              <a:ext uri="{FF2B5EF4-FFF2-40B4-BE49-F238E27FC236}">
                <a16:creationId xmlns:a16="http://schemas.microsoft.com/office/drawing/2014/main" id="{A0FDF6D2-EA05-4C7D-925C-82A6E2D26CDD}"/>
              </a:ext>
            </a:extLst>
          </p:cNvPr>
          <p:cNvSpPr txBox="1"/>
          <p:nvPr/>
        </p:nvSpPr>
        <p:spPr>
          <a:xfrm>
            <a:off x="1062665" y="221363"/>
            <a:ext cx="618060" cy="518160"/>
          </a:xfrm>
          <a:prstGeom prst="rect">
            <a:avLst/>
          </a:prstGeom>
          <a:noFill/>
        </p:spPr>
        <p:txBody>
          <a:bodyPr rtlCol="0" wrap="square">
            <a:spAutoFit/>
          </a:bodyPr>
          <a:lstStyle/>
          <a:p>
            <a:pPr algn="ctr"/>
            <a:r>
              <a:rPr altLang="zh-CN" lang="en-US" sz="2800">
                <a:solidFill>
                  <a:schemeClr val="bg1"/>
                </a:solidFill>
                <a:cs typeface="+mn-ea"/>
                <a:sym typeface="+mn-lt"/>
              </a:rPr>
              <a:t>2</a:t>
            </a:r>
          </a:p>
        </p:txBody>
      </p:sp>
      <p:sp>
        <p:nvSpPr>
          <p:cNvPr id="24" name="文本框 23">
            <a:extLst>
              <a:ext uri="{FF2B5EF4-FFF2-40B4-BE49-F238E27FC236}">
                <a16:creationId xmlns:a16="http://schemas.microsoft.com/office/drawing/2014/main" id="{86663F01-4AD3-4DF2-97B0-EF056865A93C}"/>
              </a:ext>
            </a:extLst>
          </p:cNvPr>
          <p:cNvSpPr txBox="1"/>
          <p:nvPr/>
        </p:nvSpPr>
        <p:spPr>
          <a:xfrm>
            <a:off x="1062664" y="2610310"/>
            <a:ext cx="4641723" cy="914400"/>
          </a:xfrm>
          <a:prstGeom prst="rect">
            <a:avLst/>
          </a:prstGeom>
          <a:noFill/>
        </p:spPr>
        <p:txBody>
          <a:bodyPr rtlCol="0" wrap="square">
            <a:spAutoFit/>
          </a:bodyPr>
          <a:lstStyle/>
          <a:p>
            <a:r>
              <a:rPr altLang="en-US" lang="zh-CN" sz="5400">
                <a:solidFill>
                  <a:srgbClr val="36373B"/>
                </a:solidFill>
                <a:cs typeface="+mn-ea"/>
                <a:sym typeface="+mn-lt"/>
              </a:rPr>
              <a:t>战略管理概述</a:t>
            </a:r>
          </a:p>
        </p:txBody>
      </p:sp>
      <p:sp>
        <p:nvSpPr>
          <p:cNvPr id="9" name="矩形 8">
            <a:extLst>
              <a:ext uri="{FF2B5EF4-FFF2-40B4-BE49-F238E27FC236}">
                <a16:creationId xmlns:a16="http://schemas.microsoft.com/office/drawing/2014/main" id="{A2C03B7B-260C-4AB9-83B4-0EF5BF1B4485}"/>
              </a:ext>
            </a:extLst>
          </p:cNvPr>
          <p:cNvSpPr/>
          <p:nvPr/>
        </p:nvSpPr>
        <p:spPr>
          <a:xfrm>
            <a:off x="1023634" y="5632176"/>
            <a:ext cx="10144735" cy="1225825"/>
          </a:xfrm>
          <a:prstGeom prst="rect">
            <a:avLst/>
          </a:prstGeom>
          <a:gradFill>
            <a:gsLst>
              <a:gs pos="0">
                <a:srgbClr val="69D1CC"/>
              </a:gs>
              <a:gs pos="74000">
                <a:srgbClr val="18646C"/>
              </a:gs>
            </a:gsLst>
            <a:lin ang="27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0" name="图片 9">
            <a:extLst>
              <a:ext uri="{FF2B5EF4-FFF2-40B4-BE49-F238E27FC236}">
                <a16:creationId xmlns:a16="http://schemas.microsoft.com/office/drawing/2014/main" id="{55B8EEBD-6566-4B5C-8884-E9B30D0ABF67}"/>
              </a:ext>
            </a:extLst>
          </p:cNvPr>
          <p:cNvPicPr>
            <a:picLocks noChangeAspect="1"/>
          </p:cNvPicPr>
          <p:nvPr/>
        </p:nvPicPr>
        <p:blipFill>
          <a:blip r:embed="rId3">
            <a:extLst>
              <a:ext uri="{28A0092B-C50C-407E-A947-70E740481C1C}">
                <a14:useLocalDpi val="0"/>
              </a:ext>
            </a:extLst>
          </a:blip>
          <a:stretch>
            <a:fillRect/>
          </a:stretch>
        </p:blipFill>
        <p:spPr>
          <a:xfrm>
            <a:off x="6487799" y="1414498"/>
            <a:ext cx="4096970" cy="4529835"/>
          </a:xfrm>
          <a:prstGeom prst="rect">
            <a:avLst/>
          </a:prstGeom>
        </p:spPr>
      </p:pic>
    </p:spTree>
    <p:extLst>
      <p:ext uri="{BB962C8B-B14F-4D97-AF65-F5344CB8AC3E}">
        <p14:creationId val="1882945730"/>
      </p:ext>
    </p:extLst>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46"/>
                                        </p:tgtEl>
                                        <p:attrNameLst>
                                          <p:attrName>style.visibility</p:attrName>
                                        </p:attrNameLst>
                                      </p:cBhvr>
                                      <p:to>
                                        <p:strVal val="visible"/>
                                      </p:to>
                                    </p:set>
                                    <p:animEffect filter="wipe(left)" transition="in">
                                      <p:cBhvr>
                                        <p:cTn dur="500" id="7"/>
                                        <p:tgtEl>
                                          <p:spTgt spid="46"/>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21"/>
                                        </p:tgtEl>
                                        <p:attrNameLst>
                                          <p:attrName>style.visibility</p:attrName>
                                        </p:attrNameLst>
                                      </p:cBhvr>
                                      <p:to>
                                        <p:strVal val="visible"/>
                                      </p:to>
                                    </p:set>
                                    <p:animEffect filter="wipe(up)" transition="in">
                                      <p:cBhvr>
                                        <p:cTn dur="500" id="12"/>
                                        <p:tgtEl>
                                          <p:spTgt spid="21"/>
                                        </p:tgtEl>
                                      </p:cBhvr>
                                    </p:animEffect>
                                  </p:childTnLst>
                                </p:cTn>
                              </p:par>
                            </p:childTnLst>
                          </p:cTn>
                        </p:par>
                        <p:par>
                          <p:cTn fill="hold" id="13" nodeType="afterGroup">
                            <p:stCondLst>
                              <p:cond delay="500"/>
                            </p:stCondLst>
                            <p:childTnLst>
                              <p:par>
                                <p:cTn fill="hold" grpId="0" id="14" nodeType="afterEffect" presetClass="entr" presetID="22" presetSubtype="8">
                                  <p:stCondLst>
                                    <p:cond delay="0"/>
                                  </p:stCondLst>
                                  <p:childTnLst>
                                    <p:set>
                                      <p:cBhvr>
                                        <p:cTn dur="1" fill="hold" id="15">
                                          <p:stCondLst>
                                            <p:cond delay="0"/>
                                          </p:stCondLst>
                                        </p:cTn>
                                        <p:tgtEl>
                                          <p:spTgt spid="22"/>
                                        </p:tgtEl>
                                        <p:attrNameLst>
                                          <p:attrName>style.visibility</p:attrName>
                                        </p:attrNameLst>
                                      </p:cBhvr>
                                      <p:to>
                                        <p:strVal val="visible"/>
                                      </p:to>
                                    </p:set>
                                    <p:animEffect filter="wipe(left)" transition="in">
                                      <p:cBhvr>
                                        <p:cTn dur="500" id="16"/>
                                        <p:tgtEl>
                                          <p:spTgt spid="22"/>
                                        </p:tgtEl>
                                      </p:cBhvr>
                                    </p:animEffect>
                                  </p:childTnLst>
                                </p:cTn>
                              </p:par>
                            </p:childTnLst>
                          </p:cTn>
                        </p:par>
                        <p:par>
                          <p:cTn fill="hold" id="17" nodeType="afterGroup">
                            <p:stCondLst>
                              <p:cond delay="1000"/>
                            </p:stCondLst>
                            <p:childTnLst>
                              <p:par>
                                <p:cTn fill="hold" grpId="0" id="18" nodeType="afterEffect" presetClass="entr" presetID="22" presetSubtype="8">
                                  <p:stCondLst>
                                    <p:cond delay="0"/>
                                  </p:stCondLst>
                                  <p:childTnLst>
                                    <p:set>
                                      <p:cBhvr>
                                        <p:cTn dur="1" fill="hold" id="19">
                                          <p:stCondLst>
                                            <p:cond delay="0"/>
                                          </p:stCondLst>
                                        </p:cTn>
                                        <p:tgtEl>
                                          <p:spTgt spid="24"/>
                                        </p:tgtEl>
                                        <p:attrNameLst>
                                          <p:attrName>style.visibility</p:attrName>
                                        </p:attrNameLst>
                                      </p:cBhvr>
                                      <p:to>
                                        <p:strVal val="visible"/>
                                      </p:to>
                                    </p:set>
                                    <p:animEffect filter="wipe(left)" transition="in">
                                      <p:cBhvr>
                                        <p:cTn dur="500" id="20"/>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21"/>
      <p:bldP grpId="0" spid="22"/>
      <p:bldP grpId="0" spid="2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员工入职培训"/>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4qmvyv3r">
      <a:majorFont>
        <a:latin typeface="微软雅黑" panose="020f0302020204030204"/>
        <a:ea typeface="微软雅黑"/>
        <a:cs typeface="Arial"/>
      </a:majorFont>
      <a:minorFont>
        <a:latin typeface="微软雅黑" panose="020f0302020204030204"/>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149</Paragraphs>
  <Slides>26</Slides>
  <Notes>26</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26</vt:i4>
      </vt:variant>
    </vt:vector>
  </HeadingPairs>
  <TitlesOfParts>
    <vt:vector baseType="lpstr" size="38">
      <vt:lpstr>Arial</vt:lpstr>
      <vt:lpstr>微软雅黑</vt:lpstr>
      <vt:lpstr>Calibri</vt:lpstr>
      <vt:lpstr>Calibri Light</vt:lpstr>
      <vt:lpstr>等线 Light</vt:lpstr>
      <vt:lpstr>等线</vt:lpstr>
      <vt:lpstr>字魂58号-创中黑</vt:lpstr>
      <vt:lpstr>宋体</vt:lpstr>
      <vt:lpstr>Wingdings</vt:lpstr>
      <vt:lpstr>Meiryo</vt:lpstr>
      <vt:lpstr>Arial Narrow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2022-03-20T21:10:13Z</dcterms:created>
  <cp:lastPrinted>2022-03-20T21:10:13Z</cp:lastPrinted>
  <dcterms:modified xsi:type="dcterms:W3CDTF">2022-03-20T13:15:31Z</dcterms:modified>
  <cp:revision>1</cp:revision>
</cp:coreProperties>
</file>