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4"/>
  </p:notesMasterIdLst>
  <p:sldIdLst>
    <p:sldId id="256" r:id="rId5"/>
    <p:sldId id="11609" r:id="rId6"/>
    <p:sldId id="11608" r:id="rId7"/>
    <p:sldId id="260" r:id="rId8"/>
    <p:sldId id="259" r:id="rId9"/>
    <p:sldId id="313" r:id="rId10"/>
    <p:sldId id="11610" r:id="rId11"/>
    <p:sldId id="284" r:id="rId12"/>
    <p:sldId id="283" r:id="rId13"/>
    <p:sldId id="11611" r:id="rId14"/>
    <p:sldId id="312" r:id="rId15"/>
    <p:sldId id="288" r:id="rId16"/>
    <p:sldId id="287" r:id="rId17"/>
    <p:sldId id="11612" r:id="rId18"/>
    <p:sldId id="295" r:id="rId19"/>
    <p:sldId id="310" r:id="rId20"/>
    <p:sldId id="311" r:id="rId21"/>
    <p:sldId id="11607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4" autoAdjust="0"/>
  </p:normalViewPr>
  <p:slideViewPr>
    <p:cSldViewPr snapToGrid="0">
      <p:cViewPr varScale="1">
        <p:scale>
          <a:sx n="106" d="100"/>
          <a:sy n="106" d="100"/>
        </p:scale>
        <p:origin x="79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4" Target="tags/tag1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64C6A-189E-4BA2-A560-D1A407B801CD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E0E60-9A97-4A29-9B08-6A389B7A45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89208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220824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55963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343142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309519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94883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087042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85581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874062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837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892502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4156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92030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69122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01612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90936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66976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7054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34308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3153821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media/image2.svg" Type="http://schemas.openxmlformats.org/officeDocument/2006/relationships/image"/><Relationship Id="rId3" Target="../media/image3.png" Type="http://schemas.openxmlformats.org/officeDocument/2006/relationships/image"/><Relationship Id="rId4" Target="../media/image4.svg" Type="http://schemas.openxmlformats.org/officeDocument/2006/relationships/image"/><Relationship Id="rId5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http://www.1ppt.com/xiazai/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BE2A67-78F8-485C-9CFF-07FDFF1C9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94EDA2A-B354-46F4-B883-A8E5AA7AC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AA3DD2-B3F1-4784-AC3F-EC7DDB360C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DA0B3E-0229-4946-939C-EF38EE8B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76B32D-8DCE-4A4B-958A-2B57A3F4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36024352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7A7289A-EB4B-4159-9BF6-710FCC48E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29BD5DE-D93F-4265-9222-7078F1492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54CA1E-A50E-4047-B276-B88838A38F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0731BC-B427-45BF-A01D-07C876FC1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DFB202-9E15-4B2C-961A-1CEFDB2B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88702380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标题和表格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形 2">
            <a:extLst>
              <a:ext uri="{FF2B5EF4-FFF2-40B4-BE49-F238E27FC236}">
                <a16:creationId xmlns:asvg="http://schemas.microsoft.com/office/drawing/2016/SVG/main" xmlns:a16="http://schemas.microsoft.com/office/drawing/2014/main" id="{5870D34F-486F-4291-9715-E83856B45637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16="http://schemas.microsoft.com/office/drawing/2014/main"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" name="组合 1">
            <a:extLst>
              <a:ext uri="{FF2B5EF4-FFF2-40B4-BE49-F238E27FC236}">
                <a16:creationId xmlns:asvg="http://schemas.microsoft.com/office/drawing/2016/SVG/main" xmlns:a16="http://schemas.microsoft.com/office/drawing/2014/main" id="{89E83B3E-6BE3-4BF0-AEAD-24FBD34E6894}"/>
              </a:ext>
            </a:extLst>
          </p:cNvPr>
          <p:cNvGrpSpPr/>
          <p:nvPr userDrawn="1"/>
        </p:nvGrpSpPr>
        <p:grpSpPr>
          <a:xfrm>
            <a:off x="272179" y="221836"/>
            <a:ext cx="11647641" cy="6414328"/>
            <a:chOff x="148918" y="153956"/>
            <a:chExt cx="11894164" cy="6550088"/>
          </a:xfrm>
        </p:grpSpPr>
        <p:pic>
          <p:nvPicPr>
            <p:cNvPr id="5" name="图形 4">
              <a:extLst>
                <a:ext uri="{FF2B5EF4-FFF2-40B4-BE49-F238E27FC236}">
                  <a16:creationId xmlns:asvg="http://schemas.microsoft.com/office/drawing/2016/SVG/main" xmlns:a16="http://schemas.microsoft.com/office/drawing/2014/main" id="{D9709DF8-CD1C-492B-8ABD-0DF26C0987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16="http://schemas.microsoft.com/office/drawing/2014/main" xmlns:asvg="http://schemas.microsoft.com/office/drawing/2016/SVG/main" r:embed="rId4"/>
                </a:ext>
              </a:extLst>
            </a:blip>
            <a:srcRect t="22913"/>
            <a:stretch>
              <a:fillRect/>
            </a:stretch>
          </p:blipFill>
          <p:spPr>
            <a:xfrm>
              <a:off x="148918" y="153956"/>
              <a:ext cx="11894164" cy="6550088"/>
            </a:xfrm>
            <a:prstGeom prst="rect">
              <a:avLst/>
            </a:prstGeom>
          </p:spPr>
        </p:pic>
        <p:sp>
          <p:nvSpPr>
            <p:cNvPr id="6" name="矩形: 圆角 5">
              <a:extLst>
                <a:ext uri="{FF2B5EF4-FFF2-40B4-BE49-F238E27FC236}">
                  <a16:creationId xmlns:asvg="http://schemas.microsoft.com/office/drawing/2016/SVG/main" xmlns:a16="http://schemas.microsoft.com/office/drawing/2014/main" id="{04BC0CAC-AECC-4FD8-B1BA-E6FE4C25B91F}"/>
                </a:ext>
              </a:extLst>
            </p:cNvPr>
            <p:cNvSpPr/>
            <p:nvPr userDrawn="1"/>
          </p:nvSpPr>
          <p:spPr>
            <a:xfrm>
              <a:off x="339525" y="292519"/>
              <a:ext cx="11512949" cy="6132274"/>
            </a:xfrm>
            <a:prstGeom prst="roundRect">
              <a:avLst>
                <a:gd name="adj" fmla="val 11284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iekie lishuti" panose="02010601030101010101" pitchFamily="2" charset="-122"/>
                <a:ea typeface="iekie lishuti" panose="02010601030101010101" pitchFamily="2" charset="-122"/>
                <a:sym typeface="iekie lishuti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val="3436018349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E31286-C625-4B13-ACF3-1D8FEF2B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48ADC9-0718-47B4-B645-F2069582E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3997E79-53BC-45A3-B78C-0A86D6D81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D517E59-7C99-42C0-B6B6-EDA5224C6B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862B46D-A611-486E-B0B6-C61463758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99947D7-269C-4A4F-AF47-F552FA31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7E30E05-7819-4F79-A01A-6D3D332E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E8CADFD-4AE2-4CF5-BC22-D15D9819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00382221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2021/11/25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2671424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2021/11/25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384478667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0195632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66192565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2637799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1535227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4400544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CABE91-B1FD-45A7-A2C2-EA4D72F8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155C3C-C6F7-4967-A855-21C8B6846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977058-2F51-4CEC-964D-7AE9B79A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AECD2D-7ED5-4F2E-B5B2-E1C5F4C0E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CBDB17-03A8-4C2A-94AC-7D01FFE3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64140679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332855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71826918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14459043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00205008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4106871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46045737"/>
      </p:ext>
    </p:extLst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8458936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735291-734C-462A-9BD2-054F965E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7F68C7-3A2B-495A-AE03-D5234CA60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7784A8-4120-46B6-A339-5B6843F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B09249-3556-4DA2-98D9-B09C0A58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591756-2DA5-42F6-AFEC-E5F0B32A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3145397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73684E-849A-4863-8B9A-8A310AA3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56D957-61A5-4D5C-9393-047C90DF2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8856DF1-0309-40A3-8400-3CB5D567B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ECAB837-2DDC-47FA-AF4E-1DB589C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CC8CF15-8A09-491B-89AC-55576E44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E846B5-A7CD-4E08-8C58-62AF041A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907704" y="6445393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smtClean="0">
                <a:solidFill>
                  <a:prstClr val="black"/>
                </a:solidFill>
                <a:ea typeface="微软雅黑" panose="020b0503020204020204" pitchFamily="34" charset="-122"/>
                <a:hlinkClick r:id="rId1"/>
              </a:rPr>
              <a:t>PPT</a:t>
            </a:r>
            <a:r>
              <a:rPr lang="zh-CN" altLang="en-US" sz="100" smtClean="0">
                <a:solidFill>
                  <a:prstClr val="black"/>
                </a:solidFill>
                <a:ea typeface="微软雅黑" panose="020b0503020204020204" pitchFamily="34" charset="-122"/>
                <a:hlinkClick r:id="rId1"/>
              </a:rPr>
              <a:t>下载</a:t>
            </a:r>
            <a:r>
              <a:rPr lang="zh-CN" altLang="en-US" sz="100" smtClean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00">
                <a:solidFill>
                  <a:prstClr val="black"/>
                </a:solidFill>
                <a:ea typeface="微软雅黑" panose="020b0503020204020204" pitchFamily="34" charset="-122"/>
              </a:rPr>
              <a:t>http://www.1ppt.com/xiazai/</a:t>
            </a:r>
            <a:endParaRPr lang="en-US" altLang="zh-CN" sz="100" smtClean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val="3387156036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9BE05A-8DF7-437E-9D20-B33517A7E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4F378D4-7FB3-4C9C-B767-763CC0C6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957FE07-8D99-4B81-AF1A-ABB6E457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47E18D0-FB78-496A-9EEE-C8571FD6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64138838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D3D00FD-9D02-45CF-A810-FA4E854C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596CE35-2EED-4F4A-87D4-DA6E2811F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5DEB7A-C57E-4AAB-99BE-CEB6F24AC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77320701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2D2AF9-B88B-4D46-9733-223C560D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E53879-BA9A-4B78-A696-A6663FD0C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E322DE8-BF5D-4475-B99B-880EECB70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EAECCED-70B4-4E91-8B8C-58F15009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5534494-4C2D-4268-8037-49A6FAF96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69DBD1-4D0B-4A2C-AB17-E164A8985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73890427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71F70D-0E02-462F-A9E9-A6CD80E7C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CB758BE-FF86-4625-8356-E659D02AA6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FB416BE-E118-4F7A-9688-013769E61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801521-DCCF-4224-8652-272EC7FD3F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A91BF5-DCF4-487E-B557-E1FFC8091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040BF5C-417D-404E-9DC8-5AC05AAC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05809342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E7A168-1D09-4BA3-AF0B-0493E3AAF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5CC6AD-F4AC-4DE8-8A20-306D31F28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2BD7CC-1B19-4EF2-913E-FA665BA491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81A459-B769-4072-B2F0-6715BB74CF0E}" type="datetimeFigureOut">
              <a:rPr lang="zh-CN" altLang="en-US" smtClean="0"/>
              <a:t>2021/11/25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C6ED40-BFED-489C-A3A8-F99C8BD89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A3A629-CD8A-4942-8A50-487949E7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63A4D6-B970-4D1A-AAD8-A6FC0EF61A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1859585"/>
      </p:ext>
    </p:extLst>
  </p:cSld>
  <p:clrMapOvr>
    <a:masterClrMapping/>
  </p:clrMapOvr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6.xml" Type="http://schemas.openxmlformats.org/officeDocument/2006/relationships/slideLayout"/><Relationship Id="rId10" Target="../slideLayouts/slideLayout25.xml" Type="http://schemas.openxmlformats.org/officeDocument/2006/relationships/slideLayout"/><Relationship Id="rId11" Target="../slideLayouts/slideLayout26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7.xml" Type="http://schemas.openxmlformats.org/officeDocument/2006/relationships/slideLayout"/><Relationship Id="rId3" Target="../slideLayouts/slideLayout18.xml" Type="http://schemas.openxmlformats.org/officeDocument/2006/relationships/slideLayout"/><Relationship Id="rId4" Target="../slideLayouts/slideLayout19.xml" Type="http://schemas.openxmlformats.org/officeDocument/2006/relationships/slideLayout"/><Relationship Id="rId5" Target="../slideLayouts/slideLayout20.xml" Type="http://schemas.openxmlformats.org/officeDocument/2006/relationships/slideLayout"/><Relationship Id="rId6" Target="../slideLayouts/slideLayout21.xml" Type="http://schemas.openxmlformats.org/officeDocument/2006/relationships/slideLayout"/><Relationship Id="rId7" Target="../slideLayouts/slideLayout22.xml" Type="http://schemas.openxmlformats.org/officeDocument/2006/relationships/slideLayout"/><Relationship Id="rId8" Target="../slideLayouts/slideLayout23.xml" Type="http://schemas.openxmlformats.org/officeDocument/2006/relationships/slideLayout"/><Relationship Id="rId9" Target="../slideLayouts/slideLayout2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3919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53" r:id="rId12"/>
  </p:sldLayoutIdLst>
  <mc:AlternateContent>
    <mc:Choice Requires="p14">
      <p:transition spd="slow" advClick="0" p14:dur="1250">
        <p:random/>
      </p:transition>
    </mc:Choice>
    <mc:Fallback>
      <p:transition spd="slow" advClick="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5185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2021/11/25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2247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0.svg" Type="http://schemas.openxmlformats.org/officeDocument/2006/relationships/image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5.svg" Type="http://schemas.openxmlformats.org/officeDocument/2006/relationships/image"/><Relationship Id="rId5" Target="../media/image6.png" Type="http://schemas.openxmlformats.org/officeDocument/2006/relationships/image"/><Relationship Id="rId6" Target="../media/image7.svg" Type="http://schemas.openxmlformats.org/officeDocument/2006/relationships/image"/><Relationship Id="rId7" Target="../media/image3.png" Type="http://schemas.openxmlformats.org/officeDocument/2006/relationships/image"/><Relationship Id="rId8" Target="../media/image8.svg" Type="http://schemas.openxmlformats.org/officeDocument/2006/relationships/image"/><Relationship Id="rId9" Target="../media/image9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30.svg" Type="http://schemas.openxmlformats.org/officeDocument/2006/relationships/image"/><Relationship Id="rId2" Target="../notesSlides/notesSlide10.xml" Type="http://schemas.openxmlformats.org/officeDocument/2006/relationships/notesSlide"/><Relationship Id="rId3" Target="../media/image1.png" Type="http://schemas.openxmlformats.org/officeDocument/2006/relationships/image"/><Relationship Id="rId4" Target="../media/image27.svg" Type="http://schemas.openxmlformats.org/officeDocument/2006/relationships/image"/><Relationship Id="rId5" Target="../media/image6.png" Type="http://schemas.openxmlformats.org/officeDocument/2006/relationships/image"/><Relationship Id="rId6" Target="../media/image28.svg" Type="http://schemas.openxmlformats.org/officeDocument/2006/relationships/image"/><Relationship Id="rId7" Target="../media/image3.png" Type="http://schemas.openxmlformats.org/officeDocument/2006/relationships/image"/><Relationship Id="rId8" Target="../media/image29.svg" Type="http://schemas.openxmlformats.org/officeDocument/2006/relationships/image"/><Relationship Id="rId9" Target="../media/image9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3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32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33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37.svg" Type="http://schemas.openxmlformats.org/officeDocument/2006/relationships/image"/><Relationship Id="rId2" Target="../notesSlides/notesSlide14.xml" Type="http://schemas.openxmlformats.org/officeDocument/2006/relationships/notesSlide"/><Relationship Id="rId3" Target="../media/image1.png" Type="http://schemas.openxmlformats.org/officeDocument/2006/relationships/image"/><Relationship Id="rId4" Target="../media/image34.svg" Type="http://schemas.openxmlformats.org/officeDocument/2006/relationships/image"/><Relationship Id="rId5" Target="../media/image6.png" Type="http://schemas.openxmlformats.org/officeDocument/2006/relationships/image"/><Relationship Id="rId6" Target="../media/image35.svg" Type="http://schemas.openxmlformats.org/officeDocument/2006/relationships/image"/><Relationship Id="rId7" Target="../media/image3.png" Type="http://schemas.openxmlformats.org/officeDocument/2006/relationships/image"/><Relationship Id="rId8" Target="../media/image36.svg" Type="http://schemas.openxmlformats.org/officeDocument/2006/relationships/image"/><Relationship Id="rId9" Target="../media/image9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38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39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40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44.svg" Type="http://schemas.openxmlformats.org/officeDocument/2006/relationships/image"/><Relationship Id="rId2" Target="../notesSlides/notesSlide18.xml" Type="http://schemas.openxmlformats.org/officeDocument/2006/relationships/notesSlide"/><Relationship Id="rId3" Target="../media/image1.png" Type="http://schemas.openxmlformats.org/officeDocument/2006/relationships/image"/><Relationship Id="rId4" Target="../media/image41.svg" Type="http://schemas.openxmlformats.org/officeDocument/2006/relationships/image"/><Relationship Id="rId5" Target="../media/image6.png" Type="http://schemas.openxmlformats.org/officeDocument/2006/relationships/image"/><Relationship Id="rId6" Target="../media/image42.svg" Type="http://schemas.openxmlformats.org/officeDocument/2006/relationships/image"/><Relationship Id="rId7" Target="../media/image3.png" Type="http://schemas.openxmlformats.org/officeDocument/2006/relationships/image"/><Relationship Id="rId8" Target="../media/image43.svg" Type="http://schemas.openxmlformats.org/officeDocument/2006/relationships/image"/><Relationship Id="rId9" Target="../media/image9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2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png" Type="http://schemas.openxmlformats.org/officeDocument/2006/relationships/image"/><Relationship Id="rId4" Target="../media/image11.svg" Type="http://schemas.openxmlformats.org/officeDocument/2006/relationships/image"/><Relationship Id="rId5" Target="../media/image6.png" Type="http://schemas.openxmlformats.org/officeDocument/2006/relationships/image"/><Relationship Id="rId6" Target="../media/image12.svg" Type="http://schemas.openxmlformats.org/officeDocument/2006/relationships/image"/><Relationship Id="rId7" Target="../media/image3.png" Type="http://schemas.openxmlformats.org/officeDocument/2006/relationships/image"/><Relationship Id="rId8" Target="../media/image13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17.svg" Type="http://schemas.openxmlformats.org/officeDocument/2006/relationships/image"/><Relationship Id="rId2" Target="../notesSlides/notesSlide3.xml" Type="http://schemas.openxmlformats.org/officeDocument/2006/relationships/notesSlide"/><Relationship Id="rId3" Target="../media/image1.png" Type="http://schemas.openxmlformats.org/officeDocument/2006/relationships/image"/><Relationship Id="rId4" Target="../media/image14.svg" Type="http://schemas.openxmlformats.org/officeDocument/2006/relationships/image"/><Relationship Id="rId5" Target="../media/image6.png" Type="http://schemas.openxmlformats.org/officeDocument/2006/relationships/image"/><Relationship Id="rId6" Target="../media/image15.svg" Type="http://schemas.openxmlformats.org/officeDocument/2006/relationships/image"/><Relationship Id="rId7" Target="../media/image3.png" Type="http://schemas.openxmlformats.org/officeDocument/2006/relationships/image"/><Relationship Id="rId8" Target="../media/image16.svg" Type="http://schemas.openxmlformats.org/officeDocument/2006/relationships/image"/><Relationship Id="rId9" Target="../media/image9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8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9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20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24.svg" Type="http://schemas.openxmlformats.org/officeDocument/2006/relationships/image"/><Relationship Id="rId2" Target="../notesSlides/notesSlide7.xml" Type="http://schemas.openxmlformats.org/officeDocument/2006/relationships/notesSlide"/><Relationship Id="rId3" Target="../media/image1.png" Type="http://schemas.openxmlformats.org/officeDocument/2006/relationships/image"/><Relationship Id="rId4" Target="../media/image21.svg" Type="http://schemas.openxmlformats.org/officeDocument/2006/relationships/image"/><Relationship Id="rId5" Target="../media/image6.png" Type="http://schemas.openxmlformats.org/officeDocument/2006/relationships/image"/><Relationship Id="rId6" Target="../media/image22.svg" Type="http://schemas.openxmlformats.org/officeDocument/2006/relationships/image"/><Relationship Id="rId7" Target="../media/image3.png" Type="http://schemas.openxmlformats.org/officeDocument/2006/relationships/image"/><Relationship Id="rId8" Target="../media/image23.svg" Type="http://schemas.openxmlformats.org/officeDocument/2006/relationships/image"/><Relationship Id="rId9" Target="../media/image9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25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26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形 4">
            <a:extLst>
              <a:ext uri="{FF2B5EF4-FFF2-40B4-BE49-F238E27FC236}">
                <a16:creationId xmlns:a16="http://schemas.microsoft.com/office/drawing/2014/main" xmlns:asvg="http://schemas.microsoft.com/office/drawing/2016/SVG/main" id="{F16960C8-308B-4163-971B-47452135B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16="http://schemas.microsoft.com/office/drawing/2014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形 3">
            <a:extLst>
              <a:ext uri="{FF2B5EF4-FFF2-40B4-BE49-F238E27FC236}">
                <a16:creationId xmlns:a16="http://schemas.microsoft.com/office/drawing/2014/main" xmlns:asvg="http://schemas.microsoft.com/office/drawing/2016/SVG/main" id="{EA8C1A38-D477-45A2-8865-FDA0B8041D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16="http://schemas.microsoft.com/office/drawing/2014/main" xmlns:asvg="http://schemas.microsoft.com/office/drawing/2016/SVG/main" r:embed="rId6"/>
              </a:ext>
            </a:extLst>
          </a:blip>
          <a:srcRect b="22301" l="308" r="-308" t="-3617"/>
          <a:stretch>
            <a:fillRect/>
          </a:stretch>
        </p:blipFill>
        <p:spPr>
          <a:xfrm>
            <a:off x="0" y="294968"/>
            <a:ext cx="12192000" cy="6563033"/>
          </a:xfrm>
          <a:prstGeom prst="rect">
            <a:avLst/>
          </a:prstGeom>
        </p:spPr>
      </p:pic>
      <p:pic>
        <p:nvPicPr>
          <p:cNvPr id="8" name="图形 7">
            <a:extLst>
              <a:ext uri="{FF2B5EF4-FFF2-40B4-BE49-F238E27FC236}">
                <a16:creationId xmlns:a16="http://schemas.microsoft.com/office/drawing/2014/main" xmlns:asvg="http://schemas.microsoft.com/office/drawing/2016/SVG/main" id="{4B416F48-6E9A-46C7-A972-BC29038441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16="http://schemas.microsoft.com/office/drawing/2014/main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7249" y="1208706"/>
            <a:ext cx="10210800" cy="5062382"/>
          </a:xfrm>
          <a:prstGeom prst="rect">
            <a:avLst/>
          </a:prstGeom>
        </p:spPr>
      </p:pic>
      <p:pic>
        <p:nvPicPr>
          <p:cNvPr id="6" name="图形 5">
            <a:extLst>
              <a:ext uri="{FF2B5EF4-FFF2-40B4-BE49-F238E27FC236}">
                <a16:creationId xmlns:a16="http://schemas.microsoft.com/office/drawing/2014/main" xmlns:asvg="http://schemas.microsoft.com/office/drawing/2016/SVG/main" id="{1E25A161-2ED7-4E9E-85EB-E3D054396F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16="http://schemas.microsoft.com/office/drawing/2014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24512" y="-190500"/>
            <a:ext cx="676275" cy="2000250"/>
          </a:xfrm>
          <a:prstGeom prst="rect">
            <a:avLst/>
          </a:prstGeom>
        </p:spPr>
      </p:pic>
      <p:sp>
        <p:nvSpPr>
          <p:cNvPr id="9" name="矩形: 圆角 8">
            <a:extLst>
              <a:ext uri="{FF2B5EF4-FFF2-40B4-BE49-F238E27FC236}">
                <a16:creationId xmlns:a16="http://schemas.microsoft.com/office/drawing/2014/main" xmlns:asvg="http://schemas.microsoft.com/office/drawing/2016/SVG/main" id="{B6902759-AFA3-4952-99E5-0232BED5E1A6}"/>
              </a:ext>
            </a:extLst>
          </p:cNvPr>
          <p:cNvSpPr/>
          <p:nvPr/>
        </p:nvSpPr>
        <p:spPr>
          <a:xfrm>
            <a:off x="991054" y="2541814"/>
            <a:ext cx="9923689" cy="3554185"/>
          </a:xfrm>
          <a:prstGeom prst="roundRect">
            <a:avLst>
              <a:gd fmla="val 1209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xmlns:asvg="http://schemas.microsoft.com/office/drawing/2016/SVG/main" id="{AAC4B311-3E9B-4F65-ABCA-072DDA400B80}"/>
              </a:ext>
            </a:extLst>
          </p:cNvPr>
          <p:cNvSpPr txBox="1"/>
          <p:nvPr/>
        </p:nvSpPr>
        <p:spPr>
          <a:xfrm>
            <a:off x="3004106" y="2957884"/>
            <a:ext cx="5917085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lang="zh-CN" noProof="0" spc="600" sz="8000">
                <a:solidFill>
                  <a:srgbClr val="4F4F4F"/>
                </a:solidFill>
                <a:cs typeface="+mn-ea"/>
                <a:sym typeface="+mn-lt"/>
              </a:rPr>
              <a:t>安全周例会</a:t>
            </a:r>
          </a:p>
        </p:txBody>
      </p:sp>
      <p:sp>
        <p:nvSpPr>
          <p:cNvPr id="21" name="ïŝľîdé">
            <a:extLst>
              <a:ext uri="{FF2B5EF4-FFF2-40B4-BE49-F238E27FC236}">
                <a16:creationId xmlns:a16="http://schemas.microsoft.com/office/drawing/2014/main" xmlns:asvg="http://schemas.microsoft.com/office/drawing/2016/SVG/main" id="{375AD5B9-73B8-42C3-94BD-C0014D2B5F3B}"/>
              </a:ext>
            </a:extLst>
          </p:cNvPr>
          <p:cNvSpPr txBox="1"/>
          <p:nvPr/>
        </p:nvSpPr>
        <p:spPr>
          <a:xfrm>
            <a:off x="2172275" y="4478464"/>
            <a:ext cx="7561245" cy="1195083"/>
          </a:xfrm>
          <a:prstGeom prst="rect">
            <a:avLst/>
          </a:prstGeom>
          <a:noFill/>
        </p:spPr>
        <p:txBody>
          <a:bodyPr anchor="ctr" anchorCtr="0" bIns="45720" lIns="91440" rIns="91440" tIns="45720" wrap="square">
            <a:normAutofit/>
          </a:bodyPr>
          <a:lstStyle/>
          <a:p>
            <a:pPr algn="ctr" defTabSz="457200" lvl="0">
              <a:lnSpc>
                <a:spcPct val="150000"/>
              </a:lnSpc>
              <a:buSzPct val="25000"/>
              <a:defRPr/>
            </a:pPr>
            <a:r>
              <a:rPr altLang="zh-CN" b="0" baseline="0" cap="none" i="0" kern="1200" kumimoji="0" lang="en-US" noProof="0" normalizeH="0" spc="0" strike="noStrike" sz="1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Theme color makes PPT more convenient to change.Adjust the spacing to adapt to Chinese typesetting spacing to adapt to Chinese typesetting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:asvg="http://schemas.microsoft.com/office/drawing/2016/SVG/main" id="{1AB1E5CC-D49E-4F5E-BD39-AC0187ADB6D9}"/>
              </a:ext>
            </a:extLst>
          </p:cNvPr>
          <p:cNvGrpSpPr/>
          <p:nvPr/>
        </p:nvGrpSpPr>
        <p:grpSpPr>
          <a:xfrm>
            <a:off x="2064283" y="4251576"/>
            <a:ext cx="7777230" cy="266457"/>
            <a:chOff x="2111626" y="5101520"/>
            <a:chExt cx="7777230" cy="266457"/>
          </a:xfrm>
        </p:grpSpPr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:asvg="http://schemas.microsoft.com/office/drawing/2016/SVG/main" id="{1A09ACFC-39F8-4B92-8717-98B6E8DCCF17}"/>
                </a:ext>
              </a:extLst>
            </p:cNvPr>
            <p:cNvCxnSpPr/>
            <p:nvPr/>
          </p:nvCxnSpPr>
          <p:spPr>
            <a:xfrm flipV="1">
              <a:off x="3326844" y="5219368"/>
              <a:ext cx="5271608" cy="0"/>
            </a:xfrm>
            <a:prstGeom prst="line">
              <a:avLst/>
            </a:prstGeom>
            <a:ln w="57150">
              <a:solidFill>
                <a:srgbClr val="FFE25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xmlns:asvg="http://schemas.microsoft.com/office/drawing/2016/SVG/main" id="{7283EC38-6FFD-415F-956E-5395C77AE9B4}"/>
                </a:ext>
              </a:extLst>
            </p:cNvPr>
            <p:cNvGrpSpPr/>
            <p:nvPr/>
          </p:nvGrpSpPr>
          <p:grpSpPr>
            <a:xfrm>
              <a:off x="8598452" y="5101520"/>
              <a:ext cx="1290404" cy="235696"/>
              <a:chOff x="8971447" y="2172617"/>
              <a:chExt cx="759125" cy="568897"/>
            </a:xfrm>
            <a:solidFill>
              <a:srgbClr val="4F4F4F"/>
            </a:solidFill>
          </p:grpSpPr>
          <p:sp>
            <p:nvSpPr>
              <p:cNvPr id="24" name="矩形 23">
                <a:extLst>
                  <a:ext uri="{FF2B5EF4-FFF2-40B4-BE49-F238E27FC236}">
                    <a16:creationId xmlns:a16="http://schemas.microsoft.com/office/drawing/2014/main" xmlns:asvg="http://schemas.microsoft.com/office/drawing/2016/SVG/main" id="{6F3E2D86-6506-4A8C-B2B8-E6909180E600}"/>
                  </a:ext>
                </a:extLst>
              </p:cNvPr>
              <p:cNvSpPr/>
              <p:nvPr/>
            </p:nvSpPr>
            <p:spPr>
              <a:xfrm>
                <a:off x="8971447" y="2172617"/>
                <a:ext cx="238791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xmlns:asvg="http://schemas.microsoft.com/office/drawing/2016/SVG/main" id="{E49670A8-D29F-430A-BFC1-A9C4C91D603F}"/>
                  </a:ext>
                </a:extLst>
              </p:cNvPr>
              <p:cNvSpPr/>
              <p:nvPr/>
            </p:nvSpPr>
            <p:spPr>
              <a:xfrm>
                <a:off x="9312857" y="2172617"/>
                <a:ext cx="107228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xmlns:asvg="http://schemas.microsoft.com/office/drawing/2016/SVG/main" id="{6C7C5F41-E001-4033-96CC-32A43D12B83B}"/>
                  </a:ext>
                </a:extLst>
              </p:cNvPr>
              <p:cNvSpPr/>
              <p:nvPr/>
            </p:nvSpPr>
            <p:spPr>
              <a:xfrm>
                <a:off x="9522704" y="2172617"/>
                <a:ext cx="67464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xmlns:asvg="http://schemas.microsoft.com/office/drawing/2016/SVG/main" id="{E5A2D03F-B39D-43A5-996E-8350C81E9BAA}"/>
                  </a:ext>
                </a:extLst>
              </p:cNvPr>
              <p:cNvSpPr/>
              <p:nvPr/>
            </p:nvSpPr>
            <p:spPr>
              <a:xfrm>
                <a:off x="9692788" y="2172617"/>
                <a:ext cx="37784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xmlns:asvg="http://schemas.microsoft.com/office/drawing/2016/SVG/main" id="{EFD506B0-F254-40D7-A5CF-EF0A3A183473}"/>
                </a:ext>
              </a:extLst>
            </p:cNvPr>
            <p:cNvGrpSpPr/>
            <p:nvPr/>
          </p:nvGrpSpPr>
          <p:grpSpPr>
            <a:xfrm rot="10800000">
              <a:off x="2111626" y="5132281"/>
              <a:ext cx="1290404" cy="235696"/>
              <a:chOff x="8971447" y="2172617"/>
              <a:chExt cx="759125" cy="568897"/>
            </a:xfrm>
            <a:solidFill>
              <a:srgbClr val="4F4F4F"/>
            </a:solidFill>
          </p:grpSpPr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xmlns:asvg="http://schemas.microsoft.com/office/drawing/2016/SVG/main" id="{569E6F77-96E9-408D-84E0-8CE79ECC84AC}"/>
                  </a:ext>
                </a:extLst>
              </p:cNvPr>
              <p:cNvSpPr/>
              <p:nvPr/>
            </p:nvSpPr>
            <p:spPr>
              <a:xfrm>
                <a:off x="8971447" y="2172617"/>
                <a:ext cx="238791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xmlns:asvg="http://schemas.microsoft.com/office/drawing/2016/SVG/main" id="{C1BC2CD2-2E24-4B18-B814-88479C407A94}"/>
                  </a:ext>
                </a:extLst>
              </p:cNvPr>
              <p:cNvSpPr/>
              <p:nvPr/>
            </p:nvSpPr>
            <p:spPr>
              <a:xfrm>
                <a:off x="9312857" y="2172617"/>
                <a:ext cx="107228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xmlns:asvg="http://schemas.microsoft.com/office/drawing/2016/SVG/main" id="{59145CCA-64F0-4F4A-9113-EACC5B79C2FD}"/>
                  </a:ext>
                </a:extLst>
              </p:cNvPr>
              <p:cNvSpPr/>
              <p:nvPr/>
            </p:nvSpPr>
            <p:spPr>
              <a:xfrm>
                <a:off x="9522704" y="2172617"/>
                <a:ext cx="67464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2" name="矩形 31">
                <a:extLst>
                  <a:ext uri="{FF2B5EF4-FFF2-40B4-BE49-F238E27FC236}">
                    <a16:creationId xmlns:a16="http://schemas.microsoft.com/office/drawing/2014/main" xmlns:asvg="http://schemas.microsoft.com/office/drawing/2016/SVG/main" id="{D35530B4-904C-47A4-BE49-044C271EF0B5}"/>
                  </a:ext>
                </a:extLst>
              </p:cNvPr>
              <p:cNvSpPr/>
              <p:nvPr/>
            </p:nvSpPr>
            <p:spPr>
              <a:xfrm>
                <a:off x="9692788" y="2172617"/>
                <a:ext cx="37784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val="1049762664"/>
      </p:ext>
    </p:extLst>
  </p:cSld>
  <p:clrMapOvr>
    <a:masterClrMapping/>
  </p:clrMapOvr>
  <p:transition advClick="0"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750" id="2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5" nodeType="after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20"/>
      <p:bldP grpId="0" spid="21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形 13">
            <a:extLst>
              <a:ext uri="{FF2B5EF4-FFF2-40B4-BE49-F238E27FC236}">
                <a16:creationId xmlns:a16="http://schemas.microsoft.com/office/drawing/2014/main" xmlns:asvg="http://schemas.microsoft.com/office/drawing/2016/SVG/main" id="{8186A104-E1D0-4A4F-9F18-A3DB375FE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16="http://schemas.microsoft.com/office/drawing/2014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图形 14">
            <a:extLst>
              <a:ext uri="{FF2B5EF4-FFF2-40B4-BE49-F238E27FC236}">
                <a16:creationId xmlns:a16="http://schemas.microsoft.com/office/drawing/2014/main" xmlns:asvg="http://schemas.microsoft.com/office/drawing/2016/SVG/main" id="{CA5CA112-0A06-4E6C-9BE5-88B995F80A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16="http://schemas.microsoft.com/office/drawing/2014/main" xmlns:asvg="http://schemas.microsoft.com/office/drawing/2016/SVG/main" r:embed="rId6"/>
              </a:ext>
            </a:extLst>
          </a:blip>
          <a:srcRect b="22301" l="308" r="-308" t="-3617"/>
          <a:stretch>
            <a:fillRect/>
          </a:stretch>
        </p:blipFill>
        <p:spPr>
          <a:xfrm>
            <a:off x="0" y="294968"/>
            <a:ext cx="12192000" cy="6563033"/>
          </a:xfrm>
          <a:prstGeom prst="rect">
            <a:avLst/>
          </a:prstGeom>
        </p:spPr>
      </p:pic>
      <p:pic>
        <p:nvPicPr>
          <p:cNvPr id="16" name="图形 15">
            <a:extLst>
              <a:ext uri="{FF2B5EF4-FFF2-40B4-BE49-F238E27FC236}">
                <a16:creationId xmlns:a16="http://schemas.microsoft.com/office/drawing/2014/main" xmlns:asvg="http://schemas.microsoft.com/office/drawing/2016/SVG/main" id="{1462A92F-FBA3-4C33-9C5A-3BEDF1718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16="http://schemas.microsoft.com/office/drawing/2014/main" xmlns:asvg="http://schemas.microsoft.com/office/drawing/2016/SVG/main" r:embed="rId8"/>
              </a:ext>
            </a:extLst>
          </a:blip>
          <a:srcRect t="22913"/>
          <a:stretch>
            <a:fillRect/>
          </a:stretch>
        </p:blipFill>
        <p:spPr>
          <a:xfrm>
            <a:off x="628036" y="1809751"/>
            <a:ext cx="10935929" cy="4591050"/>
          </a:xfrm>
          <a:prstGeom prst="rect">
            <a:avLst/>
          </a:prstGeom>
        </p:spPr>
      </p:pic>
      <p:sp>
        <p:nvSpPr>
          <p:cNvPr id="17" name="矩形: 圆角 16">
            <a:extLst>
              <a:ext uri="{FF2B5EF4-FFF2-40B4-BE49-F238E27FC236}">
                <a16:creationId xmlns:a16="http://schemas.microsoft.com/office/drawing/2014/main" xmlns:asvg="http://schemas.microsoft.com/office/drawing/2016/SVG/main" id="{EE0524DE-F938-412E-994C-84D5B9D18A92}"/>
              </a:ext>
            </a:extLst>
          </p:cNvPr>
          <p:cNvSpPr/>
          <p:nvPr/>
        </p:nvSpPr>
        <p:spPr>
          <a:xfrm>
            <a:off x="844806" y="1954121"/>
            <a:ext cx="10502387" cy="4286908"/>
          </a:xfrm>
          <a:prstGeom prst="roundRect">
            <a:avLst>
              <a:gd fmla="val 11284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8" name="ïŝľîdé">
            <a:extLst>
              <a:ext uri="{FF2B5EF4-FFF2-40B4-BE49-F238E27FC236}">
                <a16:creationId xmlns:a16="http://schemas.microsoft.com/office/drawing/2014/main" xmlns:asvg="http://schemas.microsoft.com/office/drawing/2016/SVG/main" id="{6AACA310-2D16-48E8-A91B-558F90929D2F}"/>
              </a:ext>
            </a:extLst>
          </p:cNvPr>
          <p:cNvSpPr txBox="1"/>
          <p:nvPr/>
        </p:nvSpPr>
        <p:spPr>
          <a:xfrm>
            <a:off x="2281850" y="3982642"/>
            <a:ext cx="3561664" cy="1195083"/>
          </a:xfrm>
          <a:prstGeom prst="rect">
            <a:avLst/>
          </a:prstGeom>
          <a:noFill/>
        </p:spPr>
        <p:txBody>
          <a:bodyPr anchor="ctr" anchorCtr="0" bIns="45720" lIns="91440" rIns="91440" tIns="45720" wrap="square">
            <a:noAutofit/>
          </a:bodyPr>
          <a:lstStyle/>
          <a:p>
            <a:pPr algn="l" defTabSz="4572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25000"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Theme color makes PPT more convenient to change.Adjust the spacing to adapt to Chinese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asvg="http://schemas.microsoft.com/office/drawing/2016/SVG/main" id="{51225DB7-1045-484A-9CD7-92A6C41660FC}"/>
              </a:ext>
            </a:extLst>
          </p:cNvPr>
          <p:cNvSpPr txBox="1"/>
          <p:nvPr/>
        </p:nvSpPr>
        <p:spPr>
          <a:xfrm>
            <a:off x="2220732" y="2920434"/>
            <a:ext cx="4159559" cy="1097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l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6600" u="none">
                <a:ln>
                  <a:noFill/>
                </a:ln>
                <a:solidFill>
                  <a:prstClr val="black"/>
                </a:solidFill>
                <a:uLnTx/>
                <a:uFillTx/>
                <a:cs typeface="+mn-ea"/>
                <a:sym typeface="+mn-lt"/>
              </a:rPr>
              <a:t>Part 03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:asvg="http://schemas.microsoft.com/office/drawing/2016/SVG/main" id="{2AE6BF5B-7B4E-4E12-A1BB-B4D6C6C84794}"/>
              </a:ext>
            </a:extLst>
          </p:cNvPr>
          <p:cNvSpPr/>
          <p:nvPr/>
        </p:nvSpPr>
        <p:spPr>
          <a:xfrm>
            <a:off x="6157532" y="3213109"/>
            <a:ext cx="3994164" cy="153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TextBox 507">
            <a:extLst>
              <a:ext uri="{FF2B5EF4-FFF2-40B4-BE49-F238E27FC236}">
                <a16:creationId xmlns:a16="http://schemas.microsoft.com/office/drawing/2014/main" xmlns:asvg="http://schemas.microsoft.com/office/drawing/2016/SVG/main" id="{0B91CC40-C9C9-4F34-923C-76AB6A4D6C70}"/>
              </a:ext>
            </a:extLst>
          </p:cNvPr>
          <p:cNvSpPr txBox="1"/>
          <p:nvPr/>
        </p:nvSpPr>
        <p:spPr>
          <a:xfrm>
            <a:off x="6280141" y="3318562"/>
            <a:ext cx="374894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457200" lvl="0">
              <a:defRPr/>
            </a:pPr>
            <a:r>
              <a:rPr altLang="en-US" lang="zh-CN" sz="4000">
                <a:cs typeface="+mn-ea"/>
                <a:sym typeface="+mn-lt"/>
              </a:rPr>
              <a:t>存在的问题</a:t>
            </a:r>
          </a:p>
          <a:p>
            <a:pPr algn="dist" defTabSz="457200" lvl="0">
              <a:defRPr/>
            </a:pPr>
            <a:r>
              <a:rPr altLang="en-US" lang="zh-CN" sz="4000">
                <a:cs typeface="+mn-ea"/>
                <a:sym typeface="+mn-lt"/>
              </a:rPr>
              <a:t>及应对措施</a:t>
            </a: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xmlns:asvg="http://schemas.microsoft.com/office/drawing/2016/SVG/main" id="{3281D100-04C3-41EB-9F1A-173B509753BC}"/>
              </a:ext>
            </a:extLst>
          </p:cNvPr>
          <p:cNvCxnSpPr/>
          <p:nvPr/>
        </p:nvCxnSpPr>
        <p:spPr>
          <a:xfrm flipV="1">
            <a:off x="2814715" y="5321767"/>
            <a:ext cx="7580749" cy="2405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xmlns:asvg="http://schemas.microsoft.com/office/drawing/2016/SVG/main" id="{DBB0A896-D3E2-4DC7-B020-0AB5617CECC4}"/>
              </a:ext>
            </a:extLst>
          </p:cNvPr>
          <p:cNvCxnSpPr/>
          <p:nvPr/>
        </p:nvCxnSpPr>
        <p:spPr>
          <a:xfrm>
            <a:off x="2191657" y="5345820"/>
            <a:ext cx="623058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形 23">
            <a:extLst>
              <a:ext uri="{FF2B5EF4-FFF2-40B4-BE49-F238E27FC236}">
                <a16:creationId xmlns:a16="http://schemas.microsoft.com/office/drawing/2014/main" xmlns:asvg="http://schemas.microsoft.com/office/drawing/2016/SVG/main" id="{185E2F58-0AA7-4DB6-900B-62FDF88119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16="http://schemas.microsoft.com/office/drawing/2014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24512" y="-190500"/>
            <a:ext cx="676275" cy="2215724"/>
          </a:xfrm>
          <a:prstGeom prst="rect">
            <a:avLst/>
          </a:prstGeom>
        </p:spPr>
      </p:pic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xmlns:asvg="http://schemas.microsoft.com/office/drawing/2016/SVG/main" id="{7CCEAE72-1E43-44F8-890D-316FF4B87FE2}"/>
              </a:ext>
            </a:extLst>
          </p:cNvPr>
          <p:cNvCxnSpPr/>
          <p:nvPr/>
        </p:nvCxnSpPr>
        <p:spPr>
          <a:xfrm>
            <a:off x="2401586" y="4007372"/>
            <a:ext cx="2954185" cy="0"/>
          </a:xfrm>
          <a:prstGeom prst="line">
            <a:avLst/>
          </a:prstGeom>
          <a:ln w="12700">
            <a:solidFill>
              <a:srgbClr val="3E53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864792311"/>
      </p:ext>
    </p:extLst>
  </p:cSld>
  <p:clrMapOvr>
    <a:masterClrMapping/>
  </p:clrMapOvr>
  <mc:AlternateContent>
    <mc:Choice Requires="p14">
      <p:transition advClick="0" advTm="3000" p14:dur="1500" spd="slow">
        <p14:window dir="vert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21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C3A3F38-D17B-4EDE-AFBB-6F2DE4D43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2369" y="1888516"/>
            <a:ext cx="500366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 indent="-342900" marL="3429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1pPr>
            <a:lvl2pPr eaLnBrk="0" hangingPunct="0" indent="-285750" marL="74295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2pPr>
            <a:lvl3pPr eaLnBrk="0" hangingPunct="0" indent="-228600" marL="11430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3pPr>
            <a:lvl4pPr eaLnBrk="0" hangingPunct="0" indent="-228600" marL="1600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4pPr>
            <a:lvl5pPr eaLnBrk="0" hangingPunct="0" indent="-228600" marL="20574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ts val="33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600">
                <a:latin typeface="+mn-lt"/>
                <a:ea typeface="+mn-ea"/>
                <a:cs typeface="+mn-ea"/>
                <a:sym typeface="+mn-lt"/>
              </a:rPr>
              <a:t>     因此，拆迁工作进展迟缓且艰难。为此，我部加大协调队伍组织力度、加大投入，并且向乡村组织的上一级机关和组织寻求帮助。截止到目前为止，已同上级部门取得了部分一致意见，但工作仍很艰难。希望项目部外协加大扶持力度，以促我部便道征地拆迁工作的快速发展，确保周谋划工作的完成。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50BB561-868F-412B-BB08-97E11AA5B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1484313"/>
            <a:ext cx="1074738" cy="3657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altLang="zh-CN" lang="zh-CN">
              <a:effectLst>
                <a:outerShdw algn="tl" blurRad="38100" dir="2700000" dist="38100">
                  <a:srgbClr val="000000"/>
                </a:outerShdw>
              </a:effectLst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ADA8E00-644C-40FA-B319-0FC15947812F}"/>
              </a:ext>
            </a:extLst>
          </p:cNvPr>
          <p:cNvSpPr txBox="1"/>
          <p:nvPr/>
        </p:nvSpPr>
        <p:spPr>
          <a:xfrm>
            <a:off x="796742" y="553899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存在的问题及应对措施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C31C205-39D8-4923-806E-AB26F5070A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21606" y="1888516"/>
            <a:ext cx="4830763" cy="3220509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>
    <mc:Choice Requires="p14">
      <p:transition advClick="0" advTm="3000" p14:dur="1500" spd="slow">
        <p14:window dir="vert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290"/>
      <p:bldP grpId="0" spid="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777EC87-971E-43AA-A58D-F9CE0DEC50AF}"/>
              </a:ext>
            </a:extLst>
          </p:cNvPr>
          <p:cNvSpPr>
            <a:spLocks noChangeArrowheads="1" noGrp="1"/>
          </p:cNvSpPr>
          <p:nvPr>
            <p:ph idx="4294967295" type="title"/>
          </p:nvPr>
        </p:nvSpPr>
        <p:spPr bwMode="auto">
          <a:xfrm>
            <a:off x="1493866" y="1580565"/>
            <a:ext cx="7510462" cy="561975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altLang="zh-CN" lang="zh-CN" sz="2400">
                <a:latin typeface="+mn-lt"/>
                <a:ea typeface="+mn-ea"/>
                <a:cs typeface="+mn-ea"/>
                <a:sym typeface="+mn-lt"/>
              </a:rPr>
              <a:t>四、安全质量环保保证措施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B28F0B4-D7D8-45BA-9EE6-770D115639D2}"/>
              </a:ext>
            </a:extLst>
          </p:cNvPr>
          <p:cNvSpPr>
            <a:spLocks noChangeArrowheads="1" noGrp="1"/>
          </p:cNvSpPr>
          <p:nvPr>
            <p:ph idx="4294967295" type="body"/>
          </p:nvPr>
        </p:nvSpPr>
        <p:spPr bwMode="auto">
          <a:xfrm>
            <a:off x="6755956" y="1211500"/>
            <a:ext cx="4496745" cy="3744913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altLang="zh-CN" b="1" lang="en-US" sz="1600">
                <a:cs typeface="+mn-ea"/>
                <a:sym typeface="+mn-lt"/>
              </a:rPr>
              <a:t>4.1.1 安全控制重点</a:t>
            </a:r>
          </a:p>
          <a:p>
            <a:pPr eaLnBrk="1" hangingPunct="1"/>
            <a:r>
              <a:rPr altLang="zh-CN" b="1" lang="en-US" sz="1600">
                <a:cs typeface="+mn-ea"/>
                <a:sym typeface="+mn-lt"/>
              </a:rPr>
              <a:t>4.1.1.1 安全施工：加强高空作业的控制；加强安全用电控制；做好防风、防汛准备。</a:t>
            </a:r>
          </a:p>
          <a:p>
            <a:pPr eaLnBrk="1" hangingPunct="1"/>
            <a:r>
              <a:rPr altLang="zh-CN" b="1" lang="en-US" sz="1600">
                <a:cs typeface="+mn-ea"/>
                <a:sym typeface="+mn-lt"/>
              </a:rPr>
              <a:t>4.1.1.2 基坑开挖：基坑开挖按规范严格控制坡度，并做好围护。现场由专职安全员进行检查、巡视。</a:t>
            </a:r>
          </a:p>
          <a:p>
            <a:pPr eaLnBrk="1" hangingPunct="1"/>
            <a:r>
              <a:rPr altLang="zh-CN" b="1" lang="en-US" sz="1600">
                <a:cs typeface="+mn-ea"/>
                <a:sym typeface="+mn-lt"/>
              </a:rPr>
              <a:t>4.1.1.3 施工人员进入施工现场必须戴好安全帽。</a:t>
            </a:r>
          </a:p>
          <a:p>
            <a:pPr eaLnBrk="1" hangingPunct="1"/>
            <a:r>
              <a:rPr altLang="zh-CN" b="1" lang="en-US" sz="1600">
                <a:cs typeface="+mn-ea"/>
                <a:sym typeface="+mn-lt"/>
              </a:rPr>
              <a:t>4.1.1.4 场区内做好防火防盗工作，由专人进行24小时巡视。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A3488B6D-B656-4AD9-ACD3-0B713604A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8579" y="842035"/>
            <a:ext cx="1030605" cy="3657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cs typeface="+mn-ea"/>
                <a:sym typeface="+mn-lt"/>
              </a:rPr>
              <a:t>4.1 桥队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3480DD4-AE67-4375-BF76-82A79D2AFFFB}"/>
              </a:ext>
            </a:extLst>
          </p:cNvPr>
          <p:cNvSpPr txBox="1"/>
          <p:nvPr/>
        </p:nvSpPr>
        <p:spPr>
          <a:xfrm>
            <a:off x="728841" y="546815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存在的问题及应对措施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1999E32-F012-4434-A687-DACEA1E2A3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93866" y="2511605"/>
            <a:ext cx="4831189" cy="2589949"/>
          </a:xfrm>
          <a:prstGeom prst="ellipse">
            <a:avLst/>
          </a:prstGeom>
          <a:ln cap="rnd" w="63500">
            <a:solidFill>
              <a:srgbClr val="333333"/>
            </a:solidFill>
          </a:ln>
          <a:effectLst>
            <a:outerShdw blurRad="381000" dir="5400000" dist="292100" rotWithShape="0" sx="-80000" sy="-18000">
              <a:srgbClr val="000000">
                <a:alpha val="22000"/>
              </a:srgbClr>
            </a:outerShdw>
          </a:effectLst>
          <a:scene3d>
            <a:camera prst="orthographicFront"/>
            <a:lightRig dir="t" rig="contrasting">
              <a:rot lat="0" lon="0" rev="3000000"/>
            </a:lightRig>
          </a:scene3d>
          <a:sp3d contourW="7620">
            <a:bevelT h="31750" w="95250"/>
            <a:contourClr>
              <a:srgbClr val="333333"/>
            </a:contourClr>
          </a:sp3d>
        </p:spPr>
      </p:pic>
    </p:spTree>
  </p:cSld>
  <p:clrMapOvr>
    <a:masterClrMapping/>
  </p:clrMapOvr>
  <mc:AlternateContent>
    <mc:Choice Requires="p14">
      <p:transition advClick="0" advTm="3000" p14:dur="1500" spd="slow">
        <p14:window dir="vert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1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33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1"/>
                                        <p:tgtEl>
                                          <p:spTgt spid="1331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6"/>
                                        <p:tgtEl>
                                          <p:spTgt spid="1331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1"/>
                                        <p:tgtEl>
                                          <p:spTgt spid="1331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6"/>
                                        <p:tgtEl>
                                          <p:spTgt spid="1331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9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314"/>
      <p:bldP build="p" grpId="0" spid="13315" uiExpand="1"/>
      <p:bldP grpId="0" spid="13316"/>
      <p:bldP grpId="0" spid="5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05ED633-4FB3-469A-A3C2-F9B1636DE1CC}"/>
              </a:ext>
            </a:extLst>
          </p:cNvPr>
          <p:cNvSpPr>
            <a:spLocks noChangeArrowheads="1" noGrp="1"/>
          </p:cNvSpPr>
          <p:nvPr>
            <p:ph idx="4294967295" type="body"/>
          </p:nvPr>
        </p:nvSpPr>
        <p:spPr bwMode="auto">
          <a:xfrm>
            <a:off x="6697179" y="1008480"/>
            <a:ext cx="3771254" cy="3238056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  <a:normAutofit/>
          </a:bodyPr>
          <a:lstStyle/>
          <a:p>
            <a:pPr indent="0" marL="0">
              <a:lnSpc>
                <a:spcPts val="3200"/>
              </a:lnSpc>
              <a:spcBef>
                <a:spcPct val="0"/>
              </a:spcBef>
              <a:buNone/>
            </a:pPr>
            <a:r>
              <a:rPr altLang="zh-CN" b="1" lang="en-US" sz="1600">
                <a:cs typeface="+mn-ea"/>
                <a:sym typeface="+mn-lt"/>
              </a:rPr>
              <a:t>4.1.3 环保方面：</a:t>
            </a:r>
          </a:p>
          <a:p>
            <a:pPr indent="0" marL="0">
              <a:lnSpc>
                <a:spcPts val="3200"/>
              </a:lnSpc>
              <a:spcBef>
                <a:spcPct val="0"/>
              </a:spcBef>
              <a:buNone/>
            </a:pPr>
            <a:r>
              <a:rPr altLang="zh-CN" b="1" lang="en-US" sz="1600">
                <a:cs typeface="+mn-ea"/>
                <a:sym typeface="+mn-lt"/>
              </a:rPr>
              <a:t>对于施工便道便桥施工过程中产生的弃土及废渣及时处理，保证施工现场整洁、畅通；弃土集中处理，堆放到指定的地点。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74B0E45-FDFD-40EB-BA1A-6BD64AFC457A}"/>
              </a:ext>
            </a:extLst>
          </p:cNvPr>
          <p:cNvSpPr txBox="1"/>
          <p:nvPr/>
        </p:nvSpPr>
        <p:spPr>
          <a:xfrm>
            <a:off x="936442" y="546815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存在的问题及应对措施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8363911-AD90-4E2C-BCD8-F1FB65B9A1D7}"/>
              </a:ext>
            </a:extLst>
          </p:cNvPr>
          <p:cNvSpPr/>
          <p:nvPr/>
        </p:nvSpPr>
        <p:spPr>
          <a:xfrm>
            <a:off x="1173566" y="2450522"/>
            <a:ext cx="3771254" cy="293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altLang="zh-CN" b="1" lang="en-US" sz="1600">
                <a:cs typeface="+mn-ea"/>
                <a:sym typeface="+mn-lt"/>
              </a:rPr>
              <a:t>4.1.2 质量控制：</a:t>
            </a:r>
          </a:p>
          <a:p>
            <a:pPr>
              <a:lnSpc>
                <a:spcPts val="3200"/>
              </a:lnSpc>
            </a:pPr>
            <a:r>
              <a:rPr altLang="zh-CN" b="1" lang="en-US" sz="1600">
                <a:cs typeface="+mn-ea"/>
                <a:sym typeface="+mn-lt"/>
              </a:rPr>
              <a:t>4.1.2.1 混凝土振捣：混凝土地坪振捣按规范进行，避免过振、漏振及气泡的产生。</a:t>
            </a:r>
          </a:p>
          <a:p>
            <a:pPr>
              <a:lnSpc>
                <a:spcPts val="3200"/>
              </a:lnSpc>
            </a:pPr>
            <a:r>
              <a:rPr altLang="zh-CN" b="1" lang="en-US" sz="1600">
                <a:cs typeface="+mn-ea"/>
                <a:sym typeface="+mn-lt"/>
              </a:rPr>
              <a:t>4.1.2.2 加强冬季施工的保温措施，温度低于-5℃时，搭设帐篷，内生煤炉进行蓄热保温。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764C94F-EACD-4754-9DA8-F7FC5BDA1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679483" y="3408711"/>
            <a:ext cx="3898470" cy="2598980"/>
          </a:xfrm>
          <a:prstGeom prst="roundRect">
            <a:avLst>
              <a:gd fmla="val 16667" name="adj"/>
            </a:avLst>
          </a:prstGeom>
          <a:ln>
            <a:noFill/>
          </a:ln>
          <a:effectLst>
            <a:outerShdw algn="tl" blurRad="76200" dir="7800000" dist="381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h="114300" prst="relaxedInset" w="381000"/>
            <a:contourClr>
              <a:srgbClr val="969696"/>
            </a:contourClr>
          </a:sp3d>
        </p:spPr>
      </p:pic>
    </p:spTree>
  </p:cSld>
  <p:clrMapOvr>
    <a:masterClrMapping/>
  </p:clrMapOvr>
  <mc:AlternateContent>
    <mc:Choice Requires="p15">
      <p:transition advClick="0" advTm="3000" p14:dur="2000" spd="slow">
        <p15:prstTrans prst="wind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4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4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43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43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43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43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14338" uiExpand="1"/>
      <p:bldP grpId="0" spid="3"/>
      <p:bldP grpId="0" spid="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形 13">
            <a:extLst>
              <a:ext uri="{FF2B5EF4-FFF2-40B4-BE49-F238E27FC236}">
                <a16:creationId xmlns:a16="http://schemas.microsoft.com/office/drawing/2014/main" xmlns:asvg="http://schemas.microsoft.com/office/drawing/2016/SVG/main" id="{F8390B2B-87B7-46AB-B15D-8BE56E5F65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16="http://schemas.microsoft.com/office/drawing/2014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图形 14">
            <a:extLst>
              <a:ext uri="{FF2B5EF4-FFF2-40B4-BE49-F238E27FC236}">
                <a16:creationId xmlns:a16="http://schemas.microsoft.com/office/drawing/2014/main" xmlns:asvg="http://schemas.microsoft.com/office/drawing/2016/SVG/main" id="{1B6C0CE2-B25F-4A66-8834-06F7917626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16="http://schemas.microsoft.com/office/drawing/2014/main" xmlns:asvg="http://schemas.microsoft.com/office/drawing/2016/SVG/main" r:embed="rId6"/>
              </a:ext>
            </a:extLst>
          </a:blip>
          <a:srcRect b="22301" l="308" r="-308" t="-3617"/>
          <a:stretch>
            <a:fillRect/>
          </a:stretch>
        </p:blipFill>
        <p:spPr>
          <a:xfrm>
            <a:off x="0" y="294968"/>
            <a:ext cx="12192000" cy="6563033"/>
          </a:xfrm>
          <a:prstGeom prst="rect">
            <a:avLst/>
          </a:prstGeom>
        </p:spPr>
      </p:pic>
      <p:pic>
        <p:nvPicPr>
          <p:cNvPr id="16" name="图形 15">
            <a:extLst>
              <a:ext uri="{FF2B5EF4-FFF2-40B4-BE49-F238E27FC236}">
                <a16:creationId xmlns:a16="http://schemas.microsoft.com/office/drawing/2014/main" xmlns:asvg="http://schemas.microsoft.com/office/drawing/2016/SVG/main" id="{0C4AAEE9-80C7-463E-BC5B-5BDEC24CFA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16="http://schemas.microsoft.com/office/drawing/2014/main" xmlns:asvg="http://schemas.microsoft.com/office/drawing/2016/SVG/main" r:embed="rId8"/>
              </a:ext>
            </a:extLst>
          </a:blip>
          <a:srcRect t="22913"/>
          <a:stretch>
            <a:fillRect/>
          </a:stretch>
        </p:blipFill>
        <p:spPr>
          <a:xfrm>
            <a:off x="628036" y="1809751"/>
            <a:ext cx="10935929" cy="4591050"/>
          </a:xfrm>
          <a:prstGeom prst="rect">
            <a:avLst/>
          </a:prstGeom>
        </p:spPr>
      </p:pic>
      <p:sp>
        <p:nvSpPr>
          <p:cNvPr id="17" name="矩形: 圆角 16">
            <a:extLst>
              <a:ext uri="{FF2B5EF4-FFF2-40B4-BE49-F238E27FC236}">
                <a16:creationId xmlns:a16="http://schemas.microsoft.com/office/drawing/2014/main" xmlns:asvg="http://schemas.microsoft.com/office/drawing/2016/SVG/main" id="{C96A3C81-2554-44FF-8E19-F8BF684853DE}"/>
              </a:ext>
            </a:extLst>
          </p:cNvPr>
          <p:cNvSpPr/>
          <p:nvPr/>
        </p:nvSpPr>
        <p:spPr>
          <a:xfrm>
            <a:off x="844806" y="1954121"/>
            <a:ext cx="10502387" cy="4286908"/>
          </a:xfrm>
          <a:prstGeom prst="roundRect">
            <a:avLst>
              <a:gd fmla="val 11284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8" name="ïŝľîdé">
            <a:extLst>
              <a:ext uri="{FF2B5EF4-FFF2-40B4-BE49-F238E27FC236}">
                <a16:creationId xmlns:a16="http://schemas.microsoft.com/office/drawing/2014/main" xmlns:asvg="http://schemas.microsoft.com/office/drawing/2016/SVG/main" id="{5AB0D85D-6B56-4A94-937A-EBE3458F5341}"/>
              </a:ext>
            </a:extLst>
          </p:cNvPr>
          <p:cNvSpPr txBox="1"/>
          <p:nvPr/>
        </p:nvSpPr>
        <p:spPr>
          <a:xfrm>
            <a:off x="2281850" y="3982642"/>
            <a:ext cx="3561664" cy="1195083"/>
          </a:xfrm>
          <a:prstGeom prst="rect">
            <a:avLst/>
          </a:prstGeom>
          <a:noFill/>
        </p:spPr>
        <p:txBody>
          <a:bodyPr anchor="ctr" anchorCtr="0" bIns="45720" lIns="91440" rIns="91440" tIns="45720" wrap="square">
            <a:noAutofit/>
          </a:bodyPr>
          <a:lstStyle/>
          <a:p>
            <a:pPr algn="l" defTabSz="4572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25000"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Theme color makes PPT more convenient to change.Adjust the spacing to adapt to Chinese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asvg="http://schemas.microsoft.com/office/drawing/2016/SVG/main" id="{F54326CF-D8F0-44C1-B921-EA6BA208331D}"/>
              </a:ext>
            </a:extLst>
          </p:cNvPr>
          <p:cNvSpPr txBox="1"/>
          <p:nvPr/>
        </p:nvSpPr>
        <p:spPr>
          <a:xfrm>
            <a:off x="2220732" y="2920434"/>
            <a:ext cx="4159559" cy="1097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l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6600" u="none">
                <a:ln>
                  <a:noFill/>
                </a:ln>
                <a:solidFill>
                  <a:prstClr val="black"/>
                </a:solidFill>
                <a:uLnTx/>
                <a:uFillTx/>
                <a:cs typeface="+mn-ea"/>
                <a:sym typeface="+mn-lt"/>
              </a:rPr>
              <a:t>Part 04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:asvg="http://schemas.microsoft.com/office/drawing/2016/SVG/main" id="{F23D2B90-37DD-45B6-9CB3-6F6269C2F4F0}"/>
              </a:ext>
            </a:extLst>
          </p:cNvPr>
          <p:cNvSpPr/>
          <p:nvPr/>
        </p:nvSpPr>
        <p:spPr>
          <a:xfrm>
            <a:off x="6157532" y="3213109"/>
            <a:ext cx="3994164" cy="153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TextBox 507">
            <a:extLst>
              <a:ext uri="{FF2B5EF4-FFF2-40B4-BE49-F238E27FC236}">
                <a16:creationId xmlns:a16="http://schemas.microsoft.com/office/drawing/2014/main" xmlns:asvg="http://schemas.microsoft.com/office/drawing/2016/SVG/main" id="{8B2010C6-77E8-45E2-8A18-32C725A916D6}"/>
              </a:ext>
            </a:extLst>
          </p:cNvPr>
          <p:cNvSpPr txBox="1"/>
          <p:nvPr/>
        </p:nvSpPr>
        <p:spPr>
          <a:xfrm>
            <a:off x="6280141" y="3318562"/>
            <a:ext cx="374894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457200" lvl="0">
              <a:defRPr/>
            </a:pPr>
            <a:r>
              <a:rPr altLang="en-US" lang="zh-CN" sz="4000">
                <a:cs typeface="+mn-ea"/>
                <a:sym typeface="+mn-lt"/>
              </a:rPr>
              <a:t>安全质量环保</a:t>
            </a:r>
          </a:p>
          <a:p>
            <a:pPr algn="dist" defTabSz="457200" lvl="0">
              <a:defRPr/>
            </a:pPr>
            <a:r>
              <a:rPr altLang="en-US" lang="zh-CN" sz="4000">
                <a:cs typeface="+mn-ea"/>
                <a:sym typeface="+mn-lt"/>
              </a:rPr>
              <a:t>保证措施</a:t>
            </a: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xmlns:asvg="http://schemas.microsoft.com/office/drawing/2016/SVG/main" id="{65F68153-7DB7-4F3B-8F05-EE571D8D5A58}"/>
              </a:ext>
            </a:extLst>
          </p:cNvPr>
          <p:cNvCxnSpPr/>
          <p:nvPr/>
        </p:nvCxnSpPr>
        <p:spPr>
          <a:xfrm flipV="1">
            <a:off x="2814715" y="5321767"/>
            <a:ext cx="7580749" cy="2405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xmlns:asvg="http://schemas.microsoft.com/office/drawing/2016/SVG/main" id="{0799E14D-3F34-4305-A13A-E1F189C3742E}"/>
              </a:ext>
            </a:extLst>
          </p:cNvPr>
          <p:cNvCxnSpPr/>
          <p:nvPr/>
        </p:nvCxnSpPr>
        <p:spPr>
          <a:xfrm>
            <a:off x="2191657" y="5345820"/>
            <a:ext cx="623058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形 23">
            <a:extLst>
              <a:ext uri="{FF2B5EF4-FFF2-40B4-BE49-F238E27FC236}">
                <a16:creationId xmlns:a16="http://schemas.microsoft.com/office/drawing/2014/main" xmlns:asvg="http://schemas.microsoft.com/office/drawing/2016/SVG/main" id="{E539A223-B775-45FF-839B-A306E397A01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16="http://schemas.microsoft.com/office/drawing/2014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24512" y="-190500"/>
            <a:ext cx="676275" cy="2215724"/>
          </a:xfrm>
          <a:prstGeom prst="rect">
            <a:avLst/>
          </a:prstGeom>
        </p:spPr>
      </p:pic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xmlns:asvg="http://schemas.microsoft.com/office/drawing/2016/SVG/main" id="{BFA6A913-FCDA-4357-AB16-E13EB7693213}"/>
              </a:ext>
            </a:extLst>
          </p:cNvPr>
          <p:cNvCxnSpPr/>
          <p:nvPr/>
        </p:nvCxnSpPr>
        <p:spPr>
          <a:xfrm>
            <a:off x="2401586" y="4007372"/>
            <a:ext cx="2954185" cy="0"/>
          </a:xfrm>
          <a:prstGeom prst="line">
            <a:avLst/>
          </a:prstGeom>
          <a:ln w="12700">
            <a:solidFill>
              <a:srgbClr val="3E53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789651320"/>
      </p:ext>
    </p:extLst>
  </p:cSld>
  <p:clrMapOvr>
    <a:masterClrMapping/>
  </p:clrMapOvr>
  <mc:AlternateContent>
    <mc:Choice Requires="p15">
      <p:transition advClick="0" advTm="3000" p14:dur="2000" spd="slow">
        <p15:prstTrans prst="wind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21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22B4B23-6ED5-467A-BB15-B165B5F56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936" y="1603833"/>
            <a:ext cx="5338781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 indent="-342900" marL="3429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1pPr>
            <a:lvl2pPr eaLnBrk="0" hangingPunct="0" indent="-285750" marL="74295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2pPr>
            <a:lvl3pPr eaLnBrk="0" hangingPunct="0" indent="-228600" marL="11430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3pPr>
            <a:lvl4pPr eaLnBrk="0" hangingPunct="0" indent="-228600" marL="1600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4pPr>
            <a:lvl5pPr eaLnBrk="0" hangingPunct="0" indent="-228600" marL="20574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lang="en-US" sz="1600">
                <a:latin typeface="+mn-lt"/>
                <a:ea typeface="+mn-ea"/>
                <a:cs typeface="+mn-ea"/>
                <a:sym typeface="+mn-lt"/>
              </a:rPr>
              <a:t>4.2.2 质量控制：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lang="en-US" sz="1600">
                <a:latin typeface="+mn-lt"/>
                <a:ea typeface="+mn-ea"/>
                <a:cs typeface="+mn-ea"/>
                <a:sym typeface="+mn-lt"/>
              </a:rPr>
              <a:t>4.2.2.1 混凝土振捣：混凝土地坪振捣按规范进行，避免过振、漏振及气泡的产生；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lang="en-US" sz="1600">
                <a:latin typeface="+mn-lt"/>
                <a:ea typeface="+mn-ea"/>
                <a:cs typeface="+mn-ea"/>
                <a:sym typeface="+mn-lt"/>
              </a:rPr>
              <a:t>4.2.2.2 加强冬季施工的保温措施，温度低于-5℃时，搭设帐篷，内生煤炉进行蓄热保温。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lang="en-US" sz="1600">
                <a:latin typeface="+mn-lt"/>
                <a:ea typeface="+mn-ea"/>
                <a:cs typeface="+mn-ea"/>
                <a:sym typeface="+mn-lt"/>
              </a:rPr>
              <a:t>4.2.3 环保方面：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lang="en-US" sz="1600">
                <a:latin typeface="+mn-lt"/>
                <a:ea typeface="+mn-ea"/>
                <a:cs typeface="+mn-ea"/>
                <a:sym typeface="+mn-lt"/>
              </a:rPr>
              <a:t>4.2.3.1 西侧围墙外侧进行渠道清理，围墙基础做浆砌片石处理；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lang="en-US" sz="1600">
                <a:latin typeface="+mn-lt"/>
                <a:ea typeface="+mn-ea"/>
                <a:cs typeface="+mn-ea"/>
                <a:sym typeface="+mn-lt"/>
              </a:rPr>
              <a:t>4.2.3.2 对于拌合站及路基主线内的弃土及废渣及时、集中处理，堆放到指定的地点，保证施工现场整洁、畅通。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FAA0580-8E96-49DC-956E-E259CBDDB9F6}"/>
              </a:ext>
            </a:extLst>
          </p:cNvPr>
          <p:cNvSpPr txBox="1"/>
          <p:nvPr/>
        </p:nvSpPr>
        <p:spPr>
          <a:xfrm>
            <a:off x="771342" y="623015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安全质量环保保证措施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92DDAAD-4CB0-4963-AF81-825AD887AD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826022" y="1603833"/>
            <a:ext cx="2652988" cy="3979143"/>
          </a:xfrm>
          <a:prstGeom prst="rect">
            <a:avLst/>
          </a:prstGeom>
        </p:spPr>
      </p:pic>
    </p:spTree>
  </p:cSld>
  <p:clrMapOvr>
    <a:masterClrMapping/>
  </p:clrMapOvr>
  <mc:AlternateContent>
    <mc:Choice Requires="p15">
      <p:transition advClick="0" advTm="3000" p14:dur="2000" spd="slow">
        <p15:prstTrans prst="wind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362"/>
      <p:bldP grpId="0" spid="3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7C83A6B-77A9-42DB-ADC6-366551836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3657" y="1103751"/>
            <a:ext cx="4488130" cy="47513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Char char="u"/>
              <a:defRPr/>
            </a:pPr>
            <a:r>
              <a:rPr altLang="en-US" lang="zh-CN">
                <a:cs typeface="+mn-ea"/>
                <a:sym typeface="+mn-lt"/>
              </a:rPr>
              <a:t>会议要求落实情况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Char char="u"/>
              <a:defRPr/>
            </a:pPr>
            <a:r>
              <a:rPr altLang="en-US" lang="zh-CN">
                <a:cs typeface="+mn-ea"/>
                <a:sym typeface="+mn-lt"/>
              </a:rPr>
              <a:t>     5.1 桥队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Char char="u"/>
              <a:defRPr/>
            </a:pPr>
            <a:r>
              <a:rPr altLang="en-US" lang="zh-CN">
                <a:cs typeface="+mn-ea"/>
                <a:sym typeface="+mn-lt"/>
              </a:rPr>
              <a:t>     5.1.1平阿高速地域加大外协力量已略有成功，以便桥的施工和标准作业为标志，我部已取得了初步的胜利。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Char char="u"/>
              <a:defRPr/>
            </a:pPr>
            <a:r>
              <a:rPr altLang="en-US" lang="zh-CN">
                <a:cs typeface="+mn-ea"/>
                <a:sym typeface="+mn-lt"/>
              </a:rPr>
              <a:t>     5.1.2引入线便道和标准化钢筋场，作为将来的视线中心参观场地。为此，我部组织了专门针对两地方的技术、安全整治，在本周已大有改观。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Char char="u"/>
              <a:defRPr/>
            </a:pPr>
            <a:r>
              <a:rPr altLang="en-US" lang="zh-CN">
                <a:cs typeface="+mn-ea"/>
                <a:sym typeface="+mn-lt"/>
              </a:rPr>
              <a:t>     5.1.3前期工作以抓临道临时工程为主（包括临电、临水），目前已全面展开工作。临道方案、临水、临电方案已全面落实就位。前期便道修筑工作已开展，便桥方案已基本完成。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2DCDD35-9884-4876-B157-EA3DC1FB0485}"/>
              </a:ext>
            </a:extLst>
          </p:cNvPr>
          <p:cNvSpPr txBox="1"/>
          <p:nvPr/>
        </p:nvSpPr>
        <p:spPr>
          <a:xfrm>
            <a:off x="631642" y="607366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安全质量环保保证措施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4B350E3-6141-4259-9856-41A43C93125E}"/>
              </a:ext>
            </a:extLst>
          </p:cNvPr>
          <p:cNvSpPr/>
          <p:nvPr/>
        </p:nvSpPr>
        <p:spPr>
          <a:xfrm>
            <a:off x="1513667" y="4424998"/>
            <a:ext cx="6096000" cy="10241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  <a:defRPr/>
            </a:pPr>
            <a:r>
              <a:rPr altLang="en-US" lang="zh-CN">
                <a:cs typeface="+mn-ea"/>
                <a:sym typeface="+mn-lt"/>
              </a:rPr>
              <a:t> 5.1.4迎检办公室已成立，相关的人员安排是：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  <a:defRPr/>
            </a:pPr>
            <a:r>
              <a:rPr altLang="en-US" lang="zh-CN">
                <a:cs typeface="+mn-ea"/>
                <a:sym typeface="+mn-lt"/>
              </a:rPr>
              <a:t>          a.迎检办主任：李杰 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  <a:defRPr/>
            </a:pPr>
            <a:r>
              <a:rPr altLang="en-US" lang="zh-CN">
                <a:cs typeface="+mn-ea"/>
                <a:sym typeface="+mn-lt"/>
              </a:rPr>
              <a:t>          b.副主任：李长全、曾广林、谭林虎 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CEE499C-FA2D-41D6-9CC3-ADFA56ABA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945923" y="1786059"/>
            <a:ext cx="3482421" cy="1956631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>
    <mc:Choice Requires="p15">
      <p:transition advClick="0" advTm="3000" p14:dur="2000" spd="slow">
        <p15:prstTrans prst="wind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386"/>
      <p:bldP grpId="0" spid="3"/>
      <p:bldP grpId="0" spid="2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F4D25F9-302C-4960-8C8E-DE9CE2F16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0509" y="2103316"/>
            <a:ext cx="3784894" cy="178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1pPr>
            <a:lvl2pPr eaLnBrk="0" hangingPunct="0" indent="-285750" marL="74295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2pPr>
            <a:lvl3pPr eaLnBrk="0" hangingPunct="0" indent="-228600" marL="11430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3pPr>
            <a:lvl4pPr eaLnBrk="0" hangingPunct="0" indent="-228600" marL="1600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4pPr>
            <a:lvl5pPr eaLnBrk="0" hangingPunct="0" indent="-228600" marL="20574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ts val="31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>
                <a:latin typeface="+mn-lt"/>
                <a:ea typeface="+mn-ea"/>
                <a:cs typeface="+mn-ea"/>
                <a:sym typeface="+mn-lt"/>
              </a:rPr>
              <a:t>c.现场迎检负责人：莫建军、王党生、吴建明、胡林波、何继宇、刘圆</a:t>
            </a:r>
          </a:p>
          <a:p>
            <a:pPr eaLnBrk="1" hangingPunct="1">
              <a:lnSpc>
                <a:spcPts val="31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>
                <a:latin typeface="+mn-lt"/>
                <a:ea typeface="+mn-ea"/>
                <a:cs typeface="+mn-ea"/>
                <a:sym typeface="+mn-lt"/>
              </a:rPr>
              <a:t>d.迎检办成员各工点负责人、技术负责人：冯永明、李建华、任凯、欧阳锋、张平武、黑会勇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B6B63A6-0F24-46EE-B7C0-167D7A69F73C}"/>
              </a:ext>
            </a:extLst>
          </p:cNvPr>
          <p:cNvSpPr txBox="1"/>
          <p:nvPr/>
        </p:nvSpPr>
        <p:spPr>
          <a:xfrm>
            <a:off x="961842" y="635715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安全质量环保保证措施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3EC67FD-6F67-4EB2-8BC5-728AD56DF8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380935" y="2227666"/>
            <a:ext cx="3604001" cy="2402667"/>
          </a:xfrm>
          <a:prstGeom prst="rect">
            <a:avLst/>
          </a:prstGeom>
          <a:ln cap="sq" w="38100">
            <a:solidFill>
              <a:srgbClr val="000000"/>
            </a:solidFill>
            <a:prstDash val="solid"/>
            <a:miter lim="800000"/>
          </a:ln>
          <a:effectLst>
            <a:outerShdw algn="tl" blurRad="50800" dir="2700000" dist="38100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>
    <mc:Choice Requires="p15">
      <p:transition advClick="0" advTm="3000" p14:dur="2000" spd="slow">
        <p15:prstTrans prst="wind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410"/>
      <p:bldP grpId="0" spid="3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3" name="图形 52">
            <a:extLst>
              <a:ext uri="{FF2B5EF4-FFF2-40B4-BE49-F238E27FC236}">
                <a16:creationId xmlns:a16="http://schemas.microsoft.com/office/drawing/2014/main" xmlns:asvg="http://schemas.microsoft.com/office/drawing/2016/SVG/main" id="{65B8969A-9F63-422A-ABB3-F2A9A4AD90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16="http://schemas.microsoft.com/office/drawing/2014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4" name="图形 53">
            <a:extLst>
              <a:ext uri="{FF2B5EF4-FFF2-40B4-BE49-F238E27FC236}">
                <a16:creationId xmlns:a16="http://schemas.microsoft.com/office/drawing/2014/main" xmlns:asvg="http://schemas.microsoft.com/office/drawing/2016/SVG/main" id="{0FFE4063-FA63-4083-AFCC-4BE51DC5E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16="http://schemas.microsoft.com/office/drawing/2014/main" xmlns:asvg="http://schemas.microsoft.com/office/drawing/2016/SVG/main" r:embed="rId6"/>
              </a:ext>
            </a:extLst>
          </a:blip>
          <a:srcRect b="22301" l="308" r="-308" t="-3617"/>
          <a:stretch>
            <a:fillRect/>
          </a:stretch>
        </p:blipFill>
        <p:spPr>
          <a:xfrm>
            <a:off x="0" y="294968"/>
            <a:ext cx="12192000" cy="6563033"/>
          </a:xfrm>
          <a:prstGeom prst="rect">
            <a:avLst/>
          </a:prstGeom>
        </p:spPr>
      </p:pic>
      <p:pic>
        <p:nvPicPr>
          <p:cNvPr id="55" name="图形 54">
            <a:extLst>
              <a:ext uri="{FF2B5EF4-FFF2-40B4-BE49-F238E27FC236}">
                <a16:creationId xmlns:a16="http://schemas.microsoft.com/office/drawing/2014/main" xmlns:asvg="http://schemas.microsoft.com/office/drawing/2016/SVG/main" id="{D35C5066-C80B-4EBE-8B20-32550C6C3A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16="http://schemas.microsoft.com/office/drawing/2014/main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7249" y="1208706"/>
            <a:ext cx="10210800" cy="5062382"/>
          </a:xfrm>
          <a:prstGeom prst="rect">
            <a:avLst/>
          </a:prstGeom>
        </p:spPr>
      </p:pic>
      <p:pic>
        <p:nvPicPr>
          <p:cNvPr id="56" name="图形 55">
            <a:extLst>
              <a:ext uri="{FF2B5EF4-FFF2-40B4-BE49-F238E27FC236}">
                <a16:creationId xmlns:a16="http://schemas.microsoft.com/office/drawing/2014/main" xmlns:asvg="http://schemas.microsoft.com/office/drawing/2016/SVG/main" id="{E4769DF3-7A4A-4F7F-9AC9-2F58ADB7B9D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16="http://schemas.microsoft.com/office/drawing/2014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24512" y="-190500"/>
            <a:ext cx="676275" cy="2000250"/>
          </a:xfrm>
          <a:prstGeom prst="rect">
            <a:avLst/>
          </a:prstGeom>
        </p:spPr>
      </p:pic>
      <p:sp>
        <p:nvSpPr>
          <p:cNvPr id="57" name="矩形: 圆角 56">
            <a:extLst>
              <a:ext uri="{FF2B5EF4-FFF2-40B4-BE49-F238E27FC236}">
                <a16:creationId xmlns:a16="http://schemas.microsoft.com/office/drawing/2014/main" xmlns:asvg="http://schemas.microsoft.com/office/drawing/2016/SVG/main" id="{DD61AD89-AD07-468B-895F-50A994692339}"/>
              </a:ext>
            </a:extLst>
          </p:cNvPr>
          <p:cNvSpPr/>
          <p:nvPr/>
        </p:nvSpPr>
        <p:spPr>
          <a:xfrm>
            <a:off x="991054" y="2541814"/>
            <a:ext cx="9923689" cy="3554185"/>
          </a:xfrm>
          <a:prstGeom prst="roundRect">
            <a:avLst>
              <a:gd fmla="val 12095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8" name="文本框 57">
            <a:extLst>
              <a:ext uri="{FF2B5EF4-FFF2-40B4-BE49-F238E27FC236}">
                <a16:creationId xmlns:a16="http://schemas.microsoft.com/office/drawing/2014/main" xmlns:asvg="http://schemas.microsoft.com/office/drawing/2016/SVG/main" id="{2D0565A0-FF63-444E-91A1-434937B75D1B}"/>
              </a:ext>
            </a:extLst>
          </p:cNvPr>
          <p:cNvSpPr txBox="1"/>
          <p:nvPr/>
        </p:nvSpPr>
        <p:spPr>
          <a:xfrm>
            <a:off x="3004106" y="2957884"/>
            <a:ext cx="5917085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600" strike="noStrike" sz="8000" u="none">
                <a:ln>
                  <a:noFill/>
                </a:ln>
                <a:solidFill>
                  <a:srgbClr val="4F4F4F"/>
                </a:solidFill>
                <a:uLnTx/>
                <a:uFillTx/>
                <a:cs typeface="+mn-ea"/>
                <a:sym typeface="+mn-lt"/>
              </a:rPr>
              <a:t>感谢观看</a:t>
            </a:r>
          </a:p>
        </p:txBody>
      </p:sp>
      <p:sp>
        <p:nvSpPr>
          <p:cNvPr id="59" name="ïŝľîdé">
            <a:extLst>
              <a:ext uri="{FF2B5EF4-FFF2-40B4-BE49-F238E27FC236}">
                <a16:creationId xmlns:a16="http://schemas.microsoft.com/office/drawing/2014/main" xmlns:asvg="http://schemas.microsoft.com/office/drawing/2016/SVG/main" id="{A09ADCC1-0A35-49FC-8AB2-F6D339AB27BC}"/>
              </a:ext>
            </a:extLst>
          </p:cNvPr>
          <p:cNvSpPr txBox="1"/>
          <p:nvPr/>
        </p:nvSpPr>
        <p:spPr>
          <a:xfrm>
            <a:off x="2172275" y="4478464"/>
            <a:ext cx="7561245" cy="1195083"/>
          </a:xfrm>
          <a:prstGeom prst="rect">
            <a:avLst/>
          </a:prstGeom>
          <a:noFill/>
        </p:spPr>
        <p:txBody>
          <a:bodyPr anchor="ctr" anchorCtr="0" bIns="45720" lIns="91440" rIns="91440" tIns="45720" wrap="square">
            <a:normAutofit/>
          </a:bodyPr>
          <a:lstStyle/>
          <a:p>
            <a:pPr algn="ctr" defTabSz="457200" lvl="0">
              <a:lnSpc>
                <a:spcPct val="150000"/>
              </a:lnSpc>
              <a:buSzPct val="25000"/>
              <a:defRPr/>
            </a:pPr>
            <a:r>
              <a:rPr altLang="zh-CN" b="0" baseline="0" cap="none" i="0" kern="1200" kumimoji="0" lang="en-US" noProof="0" normalizeH="0" spc="0" strike="noStrike" sz="14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Theme color makes PPT more convenient to change.Adjust the spacing to adapt to Chinese typesetting spacing to adapt to Chinese typesetting</a:t>
            </a:r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xmlns:asvg="http://schemas.microsoft.com/office/drawing/2016/SVG/main" id="{18EDC00B-8CC7-455F-897D-CBE1FFA3E221}"/>
              </a:ext>
            </a:extLst>
          </p:cNvPr>
          <p:cNvGrpSpPr/>
          <p:nvPr/>
        </p:nvGrpSpPr>
        <p:grpSpPr>
          <a:xfrm>
            <a:off x="2064283" y="4251576"/>
            <a:ext cx="7777230" cy="266457"/>
            <a:chOff x="2111626" y="5101520"/>
            <a:chExt cx="7777230" cy="266457"/>
          </a:xfrm>
        </p:grpSpPr>
        <p:cxnSp>
          <p:nvCxnSpPr>
            <p:cNvPr id="61" name="直接连接符 60">
              <a:extLst>
                <a:ext uri="{FF2B5EF4-FFF2-40B4-BE49-F238E27FC236}">
                  <a16:creationId xmlns:a16="http://schemas.microsoft.com/office/drawing/2014/main" xmlns:asvg="http://schemas.microsoft.com/office/drawing/2016/SVG/main" id="{99FE5000-E641-4474-B2E3-29346033F2F7}"/>
                </a:ext>
              </a:extLst>
            </p:cNvPr>
            <p:cNvCxnSpPr/>
            <p:nvPr/>
          </p:nvCxnSpPr>
          <p:spPr>
            <a:xfrm flipV="1">
              <a:off x="3326844" y="5219368"/>
              <a:ext cx="5271608" cy="0"/>
            </a:xfrm>
            <a:prstGeom prst="line">
              <a:avLst/>
            </a:prstGeom>
            <a:ln w="57150">
              <a:solidFill>
                <a:srgbClr val="FFE25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组合 61">
              <a:extLst>
                <a:ext uri="{FF2B5EF4-FFF2-40B4-BE49-F238E27FC236}">
                  <a16:creationId xmlns:a16="http://schemas.microsoft.com/office/drawing/2014/main" xmlns:asvg="http://schemas.microsoft.com/office/drawing/2016/SVG/main" id="{F205C984-889E-43C0-8E09-40F10E09F890}"/>
                </a:ext>
              </a:extLst>
            </p:cNvPr>
            <p:cNvGrpSpPr/>
            <p:nvPr/>
          </p:nvGrpSpPr>
          <p:grpSpPr>
            <a:xfrm>
              <a:off x="8598452" y="5101520"/>
              <a:ext cx="1290404" cy="235696"/>
              <a:chOff x="8971447" y="2172617"/>
              <a:chExt cx="759125" cy="568897"/>
            </a:xfrm>
            <a:solidFill>
              <a:srgbClr val="4F4F4F"/>
            </a:solidFill>
          </p:grpSpPr>
          <p:sp>
            <p:nvSpPr>
              <p:cNvPr id="68" name="矩形 67">
                <a:extLst>
                  <a:ext uri="{FF2B5EF4-FFF2-40B4-BE49-F238E27FC236}">
                    <a16:creationId xmlns:a16="http://schemas.microsoft.com/office/drawing/2014/main" xmlns:asvg="http://schemas.microsoft.com/office/drawing/2016/SVG/main" id="{DFCF4DE2-5DE5-4234-9B1B-8CF959946779}"/>
                  </a:ext>
                </a:extLst>
              </p:cNvPr>
              <p:cNvSpPr/>
              <p:nvPr/>
            </p:nvSpPr>
            <p:spPr>
              <a:xfrm>
                <a:off x="8971447" y="2172617"/>
                <a:ext cx="238791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69" name="矩形 68">
                <a:extLst>
                  <a:ext uri="{FF2B5EF4-FFF2-40B4-BE49-F238E27FC236}">
                    <a16:creationId xmlns:a16="http://schemas.microsoft.com/office/drawing/2014/main" xmlns:asvg="http://schemas.microsoft.com/office/drawing/2016/SVG/main" id="{2232E688-E5E4-4D3F-A414-8F0C752BA79C}"/>
                  </a:ext>
                </a:extLst>
              </p:cNvPr>
              <p:cNvSpPr/>
              <p:nvPr/>
            </p:nvSpPr>
            <p:spPr>
              <a:xfrm>
                <a:off x="9312857" y="2172617"/>
                <a:ext cx="107228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xmlns:asvg="http://schemas.microsoft.com/office/drawing/2016/SVG/main" id="{04A33D74-F225-4B58-B777-0A98904C172F}"/>
                  </a:ext>
                </a:extLst>
              </p:cNvPr>
              <p:cNvSpPr/>
              <p:nvPr/>
            </p:nvSpPr>
            <p:spPr>
              <a:xfrm>
                <a:off x="9522704" y="2172617"/>
                <a:ext cx="67464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71" name="矩形 70">
                <a:extLst>
                  <a:ext uri="{FF2B5EF4-FFF2-40B4-BE49-F238E27FC236}">
                    <a16:creationId xmlns:a16="http://schemas.microsoft.com/office/drawing/2014/main" xmlns:asvg="http://schemas.microsoft.com/office/drawing/2016/SVG/main" id="{B80E4671-4096-4503-A0B6-5827C6FC4036}"/>
                  </a:ext>
                </a:extLst>
              </p:cNvPr>
              <p:cNvSpPr/>
              <p:nvPr/>
            </p:nvSpPr>
            <p:spPr>
              <a:xfrm>
                <a:off x="9692788" y="2172617"/>
                <a:ext cx="37784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  <p:grpSp>
          <p:nvGrpSpPr>
            <p:cNvPr id="63" name="组合 62">
              <a:extLst>
                <a:ext uri="{FF2B5EF4-FFF2-40B4-BE49-F238E27FC236}">
                  <a16:creationId xmlns:a16="http://schemas.microsoft.com/office/drawing/2014/main" xmlns:asvg="http://schemas.microsoft.com/office/drawing/2016/SVG/main" id="{AF62B39F-85B7-4645-A3B9-547DDEC7272B}"/>
                </a:ext>
              </a:extLst>
            </p:cNvPr>
            <p:cNvGrpSpPr/>
            <p:nvPr/>
          </p:nvGrpSpPr>
          <p:grpSpPr>
            <a:xfrm rot="10800000">
              <a:off x="2111626" y="5132281"/>
              <a:ext cx="1290404" cy="235696"/>
              <a:chOff x="8971447" y="2172617"/>
              <a:chExt cx="759125" cy="568897"/>
            </a:xfrm>
            <a:solidFill>
              <a:srgbClr val="4F4F4F"/>
            </a:solidFill>
          </p:grpSpPr>
          <p:sp>
            <p:nvSpPr>
              <p:cNvPr id="64" name="矩形 63">
                <a:extLst>
                  <a:ext uri="{FF2B5EF4-FFF2-40B4-BE49-F238E27FC236}">
                    <a16:creationId xmlns:a16="http://schemas.microsoft.com/office/drawing/2014/main" xmlns:asvg="http://schemas.microsoft.com/office/drawing/2016/SVG/main" id="{60C8E142-8BED-45BD-9EFA-3D07D79CC8DB}"/>
                  </a:ext>
                </a:extLst>
              </p:cNvPr>
              <p:cNvSpPr/>
              <p:nvPr/>
            </p:nvSpPr>
            <p:spPr>
              <a:xfrm>
                <a:off x="8971447" y="2172617"/>
                <a:ext cx="238791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65" name="矩形 64">
                <a:extLst>
                  <a:ext uri="{FF2B5EF4-FFF2-40B4-BE49-F238E27FC236}">
                    <a16:creationId xmlns:a16="http://schemas.microsoft.com/office/drawing/2014/main" xmlns:asvg="http://schemas.microsoft.com/office/drawing/2016/SVG/main" id="{BD2A18ED-57BF-4147-AE94-8B9207FA1E6C}"/>
                  </a:ext>
                </a:extLst>
              </p:cNvPr>
              <p:cNvSpPr/>
              <p:nvPr/>
            </p:nvSpPr>
            <p:spPr>
              <a:xfrm>
                <a:off x="9312857" y="2172617"/>
                <a:ext cx="107228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66" name="矩形 65">
                <a:extLst>
                  <a:ext uri="{FF2B5EF4-FFF2-40B4-BE49-F238E27FC236}">
                    <a16:creationId xmlns:a16="http://schemas.microsoft.com/office/drawing/2014/main" xmlns:asvg="http://schemas.microsoft.com/office/drawing/2016/SVG/main" id="{323F3BA5-C41B-463B-86DC-335994C2CF6C}"/>
                  </a:ext>
                </a:extLst>
              </p:cNvPr>
              <p:cNvSpPr/>
              <p:nvPr/>
            </p:nvSpPr>
            <p:spPr>
              <a:xfrm>
                <a:off x="9522704" y="2172617"/>
                <a:ext cx="67464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67" name="矩形 66">
                <a:extLst>
                  <a:ext uri="{FF2B5EF4-FFF2-40B4-BE49-F238E27FC236}">
                    <a16:creationId xmlns:a16="http://schemas.microsoft.com/office/drawing/2014/main" xmlns:asvg="http://schemas.microsoft.com/office/drawing/2016/SVG/main" id="{A390F680-C222-4016-82FD-4C8BD6FE631D}"/>
                  </a:ext>
                </a:extLst>
              </p:cNvPr>
              <p:cNvSpPr/>
              <p:nvPr/>
            </p:nvSpPr>
            <p:spPr>
              <a:xfrm>
                <a:off x="9692788" y="2172617"/>
                <a:ext cx="37784" cy="5688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val="3182767982"/>
      </p:ext>
    </p:extLst>
  </p:cSld>
  <p:clrMapOvr>
    <a:masterClrMapping/>
  </p:clrMapOvr>
  <mc:AlternateContent>
    <mc:Choice Requires="p15">
      <p:transition advClick="0" advTm="9000" p14:dur="2000" spd="slow">
        <p15:prstTrans prst="wind"/>
      </p:transition>
    </mc:Choice>
    <mc:Fallback>
      <p:transition advClick="0"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750" id="23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5" nodeType="afterEffect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7"/>
      <p:bldP grpId="0" spid="58"/>
      <p:bldP grpId="0" spid="59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270873636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形 4">
            <a:extLst>
              <a:ext uri="{FF2B5EF4-FFF2-40B4-BE49-F238E27FC236}">
                <a16:creationId xmlns:a16="http://schemas.microsoft.com/office/drawing/2014/main" xmlns:asvg="http://schemas.microsoft.com/office/drawing/2016/SVG/main" id="{F16960C8-308B-4163-971B-47452135B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16="http://schemas.microsoft.com/office/drawing/2014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形 3">
            <a:extLst>
              <a:ext uri="{FF2B5EF4-FFF2-40B4-BE49-F238E27FC236}">
                <a16:creationId xmlns:a16="http://schemas.microsoft.com/office/drawing/2014/main" xmlns:asvg="http://schemas.microsoft.com/office/drawing/2016/SVG/main" id="{EA8C1A38-D477-45A2-8865-FDA0B8041D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16="http://schemas.microsoft.com/office/drawing/2014/main" xmlns:asvg="http://schemas.microsoft.com/office/drawing/2016/SVG/main" r:embed="rId6"/>
              </a:ext>
            </a:extLst>
          </a:blip>
          <a:srcRect b="22301" l="308" r="-308" t="-3617"/>
          <a:stretch>
            <a:fillRect/>
          </a:stretch>
        </p:blipFill>
        <p:spPr>
          <a:xfrm>
            <a:off x="0" y="294968"/>
            <a:ext cx="12192000" cy="6563033"/>
          </a:xfrm>
          <a:prstGeom prst="rect">
            <a:avLst/>
          </a:prstGeom>
        </p:spPr>
      </p:pic>
      <p:pic>
        <p:nvPicPr>
          <p:cNvPr id="8" name="图形 7">
            <a:extLst>
              <a:ext uri="{FF2B5EF4-FFF2-40B4-BE49-F238E27FC236}">
                <a16:creationId xmlns:a16="http://schemas.microsoft.com/office/drawing/2014/main" xmlns:asvg="http://schemas.microsoft.com/office/drawing/2016/SVG/main" id="{4B416F48-6E9A-46C7-A972-BC29038441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16="http://schemas.microsoft.com/office/drawing/2014/main" xmlns:asvg="http://schemas.microsoft.com/office/drawing/2016/SVG/main" r:embed="rId8"/>
              </a:ext>
            </a:extLst>
          </a:blip>
          <a:srcRect t="22913"/>
          <a:stretch>
            <a:fillRect/>
          </a:stretch>
        </p:blipFill>
        <p:spPr>
          <a:xfrm>
            <a:off x="628036" y="481475"/>
            <a:ext cx="10935929" cy="5970126"/>
          </a:xfrm>
          <a:prstGeom prst="rect">
            <a:avLst/>
          </a:prstGeom>
        </p:spPr>
      </p:pic>
      <p:sp>
        <p:nvSpPr>
          <p:cNvPr id="9" name="矩形: 圆角 8">
            <a:extLst>
              <a:ext uri="{FF2B5EF4-FFF2-40B4-BE49-F238E27FC236}">
                <a16:creationId xmlns:a16="http://schemas.microsoft.com/office/drawing/2014/main" xmlns:asvg="http://schemas.microsoft.com/office/drawing/2016/SVG/main" id="{B6902759-AFA3-4952-99E5-0232BED5E1A6}"/>
              </a:ext>
            </a:extLst>
          </p:cNvPr>
          <p:cNvSpPr/>
          <p:nvPr/>
        </p:nvSpPr>
        <p:spPr>
          <a:xfrm>
            <a:off x="844806" y="732096"/>
            <a:ext cx="10502387" cy="5458133"/>
          </a:xfrm>
          <a:prstGeom prst="roundRect">
            <a:avLst>
              <a:gd fmla="val 11284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xmlns:asvg="http://schemas.microsoft.com/office/drawing/2016/SVG/main" id="{4D6905FB-3430-4F2F-9876-2050094CE264}"/>
              </a:ext>
            </a:extLst>
          </p:cNvPr>
          <p:cNvSpPr txBox="1"/>
          <p:nvPr/>
        </p:nvSpPr>
        <p:spPr>
          <a:xfrm>
            <a:off x="3326695" y="1326440"/>
            <a:ext cx="5536024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4800" u="none">
                <a:ln>
                  <a:noFill/>
                </a:ln>
                <a:solidFill>
                  <a:srgbClr val="4F4F4F"/>
                </a:solidFill>
                <a:effectLst/>
                <a:uLnTx/>
                <a:uFillTx/>
                <a:cs typeface="+mn-ea"/>
                <a:sym typeface="+mn-lt"/>
              </a:rPr>
              <a:t>目录/content</a:t>
            </a:r>
          </a:p>
        </p:txBody>
      </p:sp>
      <p:grpSp>
        <p:nvGrpSpPr>
          <p:cNvPr id="39" name="组合 38">
            <a:extLst>
              <a:ext uri="{FF2B5EF4-FFF2-40B4-BE49-F238E27FC236}">
                <a16:creationId xmlns:a16="http://schemas.microsoft.com/office/drawing/2014/main" xmlns:asvg="http://schemas.microsoft.com/office/drawing/2016/SVG/main" id="{EDEF6472-FA08-4857-AB3F-E5F948A921DD}"/>
              </a:ext>
            </a:extLst>
          </p:cNvPr>
          <p:cNvGrpSpPr/>
          <p:nvPr/>
        </p:nvGrpSpPr>
        <p:grpSpPr>
          <a:xfrm>
            <a:off x="1889125" y="2905289"/>
            <a:ext cx="4288790" cy="711835"/>
            <a:chOff x="3155" y="5635"/>
            <a:chExt cx="6754" cy="1121"/>
          </a:xfrm>
        </p:grpSpPr>
        <p:sp>
          <p:nvSpPr>
            <p:cNvPr id="40" name="矩形 39">
              <a:extLst>
                <a:ext uri="{FF2B5EF4-FFF2-40B4-BE49-F238E27FC236}">
                  <a16:creationId xmlns:a16="http://schemas.microsoft.com/office/drawing/2014/main" xmlns:asvg="http://schemas.microsoft.com/office/drawing/2016/SVG/main" id="{C3D3AC4B-60B3-4A61-B353-A2075FD9BC39}"/>
                </a:ext>
              </a:extLst>
            </p:cNvPr>
            <p:cNvSpPr/>
            <p:nvPr/>
          </p:nvSpPr>
          <p:spPr>
            <a:xfrm>
              <a:off x="3155" y="5796"/>
              <a:ext cx="960" cy="960"/>
            </a:xfrm>
            <a:prstGeom prst="rect">
              <a:avLst/>
            </a:prstGeom>
            <a:solidFill>
              <a:srgbClr val="FFE2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800" u="none">
                  <a:ln>
                    <a:noFill/>
                  </a:ln>
                  <a:solidFill>
                    <a:srgbClr val="4F4F4F"/>
                  </a:solidFill>
                  <a:effectLst/>
                  <a:uLnTx/>
                  <a:uFillTx/>
                  <a:cs typeface="+mn-ea"/>
                  <a:sym typeface="+mn-lt"/>
                </a:rPr>
                <a:t>01</a:t>
              </a:r>
            </a:p>
          </p:txBody>
        </p:sp>
        <p:grpSp>
          <p:nvGrpSpPr>
            <p:cNvPr id="41" name="组合 40">
              <a:extLst>
                <a:ext uri="{FF2B5EF4-FFF2-40B4-BE49-F238E27FC236}">
                  <a16:creationId xmlns:a16="http://schemas.microsoft.com/office/drawing/2014/main" xmlns:asvg="http://schemas.microsoft.com/office/drawing/2016/SVG/main" id="{E19CB10D-8CCE-477E-AC63-B78F88EB8547}"/>
                </a:ext>
              </a:extLst>
            </p:cNvPr>
            <p:cNvGrpSpPr/>
            <p:nvPr/>
          </p:nvGrpSpPr>
          <p:grpSpPr>
            <a:xfrm>
              <a:off x="4417" y="5635"/>
              <a:ext cx="5492" cy="1097"/>
              <a:chOff x="9224" y="1393"/>
              <a:chExt cx="4119" cy="828"/>
            </a:xfrm>
          </p:grpSpPr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xmlns:asvg="http://schemas.microsoft.com/office/drawing/2016/SVG/main" id="{06052524-86A0-4339-B52F-DE931F94A4EA}"/>
                  </a:ext>
                </a:extLst>
              </p:cNvPr>
              <p:cNvSpPr txBox="1"/>
              <p:nvPr/>
            </p:nvSpPr>
            <p:spPr bwMode="auto">
              <a:xfrm>
                <a:off x="9274" y="1393"/>
                <a:ext cx="2551" cy="507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l" defTabSz="4572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4572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 lvl="0">
                  <a:defRPr/>
                </a:pPr>
                <a:r>
                  <a:rPr altLang="en-US" lang="zh-CN" sz="2200">
                    <a:solidFill>
                      <a:srgbClr val="4F4F4F"/>
                    </a:solidFill>
                    <a:cs typeface="+mn-ea"/>
                    <a:sym typeface="+mn-lt"/>
                  </a:rPr>
                  <a:t>标题文字添加</a:t>
                </a:r>
              </a:p>
            </p:txBody>
          </p:sp>
          <p:sp>
            <p:nvSpPr>
              <p:cNvPr id="43" name="文本框 42">
                <a:extLst>
                  <a:ext uri="{FF2B5EF4-FFF2-40B4-BE49-F238E27FC236}">
                    <a16:creationId xmlns:a16="http://schemas.microsoft.com/office/drawing/2014/main" xmlns:asvg="http://schemas.microsoft.com/office/drawing/2016/SVG/main" id="{74B53BA4-A50C-46A0-A803-C6185B414910}"/>
                  </a:ext>
                </a:extLst>
              </p:cNvPr>
              <p:cNvSpPr txBox="1"/>
              <p:nvPr/>
            </p:nvSpPr>
            <p:spPr bwMode="auto">
              <a:xfrm>
                <a:off x="9224" y="1953"/>
                <a:ext cx="4119" cy="268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l" defTabSz="4572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4572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defTabSz="457200" eaLnBrk="1" fontAlgn="auto" hangingPunct="1" indent="0" latinLnBrk="0" lvl="0" marL="0" marR="0" rtl="0">
                  <a:lnSpc>
                    <a:spcPct val="11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0" baseline="0" cap="none" i="0" kern="1200" kumimoji="0" lang="en-US" noProof="0" normalizeH="0" spc="0" strike="noStrike" sz="800" u="none">
                    <a:ln>
                      <a:noFill/>
                    </a:ln>
                    <a:solidFill>
                      <a:srgbClr val="4F4F4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Input the title contentInput the title contentInput the title</a:t>
                </a:r>
              </a:p>
            </p:txBody>
          </p:sp>
        </p:grp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xmlns:asvg="http://schemas.microsoft.com/office/drawing/2016/SVG/main" id="{C3D1C746-DF1E-4762-989B-AF451DCCD968}"/>
              </a:ext>
            </a:extLst>
          </p:cNvPr>
          <p:cNvGrpSpPr/>
          <p:nvPr/>
        </p:nvGrpSpPr>
        <p:grpSpPr>
          <a:xfrm>
            <a:off x="1889125" y="4131474"/>
            <a:ext cx="4271645" cy="650240"/>
            <a:chOff x="3155" y="5732"/>
            <a:chExt cx="6727" cy="1024"/>
          </a:xfrm>
        </p:grpSpPr>
        <p:sp>
          <p:nvSpPr>
            <p:cNvPr id="45" name="矩形 44">
              <a:extLst>
                <a:ext uri="{FF2B5EF4-FFF2-40B4-BE49-F238E27FC236}">
                  <a16:creationId xmlns:a16="http://schemas.microsoft.com/office/drawing/2014/main" xmlns:asvg="http://schemas.microsoft.com/office/drawing/2016/SVG/main" id="{F3669611-CA25-496A-AFDC-16BA732F9EDB}"/>
                </a:ext>
              </a:extLst>
            </p:cNvPr>
            <p:cNvSpPr/>
            <p:nvPr/>
          </p:nvSpPr>
          <p:spPr>
            <a:xfrm>
              <a:off x="3155" y="5796"/>
              <a:ext cx="960" cy="960"/>
            </a:xfrm>
            <a:prstGeom prst="rect">
              <a:avLst/>
            </a:prstGeom>
            <a:solidFill>
              <a:srgbClr val="4F4F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800" u="none">
                  <a:ln>
                    <a:noFill/>
                  </a:ln>
                  <a:solidFill>
                    <a:srgbClr val="FFE252"/>
                  </a:solidFill>
                  <a:effectLst/>
                  <a:uLnTx/>
                  <a:uFillTx/>
                  <a:cs typeface="+mn-ea"/>
                  <a:sym typeface="+mn-lt"/>
                </a:rPr>
                <a:t>03</a:t>
              </a:r>
            </a:p>
          </p:txBody>
        </p:sp>
        <p:grpSp>
          <p:nvGrpSpPr>
            <p:cNvPr id="46" name="组合 45">
              <a:extLst>
                <a:ext uri="{FF2B5EF4-FFF2-40B4-BE49-F238E27FC236}">
                  <a16:creationId xmlns:a16="http://schemas.microsoft.com/office/drawing/2014/main" xmlns:asvg="http://schemas.microsoft.com/office/drawing/2016/SVG/main" id="{A0FADE12-B86B-47D6-BF38-3DBBDA3FE064}"/>
                </a:ext>
              </a:extLst>
            </p:cNvPr>
            <p:cNvGrpSpPr/>
            <p:nvPr/>
          </p:nvGrpSpPr>
          <p:grpSpPr>
            <a:xfrm>
              <a:off x="4322" y="5732"/>
              <a:ext cx="5560" cy="1017"/>
              <a:chOff x="9153" y="1455"/>
              <a:chExt cx="4170" cy="763"/>
            </a:xfrm>
          </p:grpSpPr>
          <p:sp>
            <p:nvSpPr>
              <p:cNvPr id="47" name="文本框 46">
                <a:extLst>
                  <a:ext uri="{FF2B5EF4-FFF2-40B4-BE49-F238E27FC236}">
                    <a16:creationId xmlns:a16="http://schemas.microsoft.com/office/drawing/2014/main" xmlns:asvg="http://schemas.microsoft.com/office/drawing/2016/SVG/main" id="{FCA399C7-FE4C-475A-810D-4AFCAC7F21E1}"/>
                  </a:ext>
                </a:extLst>
              </p:cNvPr>
              <p:cNvSpPr txBox="1"/>
              <p:nvPr/>
            </p:nvSpPr>
            <p:spPr bwMode="auto">
              <a:xfrm>
                <a:off x="9153" y="1455"/>
                <a:ext cx="2551" cy="504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l" defTabSz="4572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4572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 defTabSz="4572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0" baseline="0" cap="none" i="0" kern="1200" kumimoji="0" lang="zh-CN" noProof="0" normalizeH="0" spc="0" strike="noStrike" sz="2200" u="none">
                    <a:ln>
                      <a:noFill/>
                    </a:ln>
                    <a:solidFill>
                      <a:srgbClr val="4F4F4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标题文字添加</a:t>
                </a:r>
              </a:p>
            </p:txBody>
          </p:sp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xmlns:asvg="http://schemas.microsoft.com/office/drawing/2016/SVG/main" id="{9CAC7A78-9C6F-4E55-897D-453598B4B032}"/>
                  </a:ext>
                </a:extLst>
              </p:cNvPr>
              <p:cNvSpPr txBox="1"/>
              <p:nvPr/>
            </p:nvSpPr>
            <p:spPr bwMode="auto">
              <a:xfrm>
                <a:off x="9204" y="1950"/>
                <a:ext cx="4119" cy="266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l" defTabSz="4572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4572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defTabSz="457200" eaLnBrk="1" fontAlgn="auto" hangingPunct="1" indent="0" latinLnBrk="0" lvl="0" marL="0" marR="0" rtl="0">
                  <a:lnSpc>
                    <a:spcPct val="11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0" baseline="0" cap="none" i="0" kern="1200" kumimoji="0" lang="en-US" noProof="0" normalizeH="0" spc="0" strike="noStrike" sz="800" u="none">
                    <a:ln>
                      <a:noFill/>
                    </a:ln>
                    <a:solidFill>
                      <a:srgbClr val="4F4F4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Input the title contentInput the title contentInput the title</a:t>
                </a:r>
              </a:p>
            </p:txBody>
          </p:sp>
        </p:grp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xmlns:asvg="http://schemas.microsoft.com/office/drawing/2016/SVG/main" id="{E4EFF83C-944E-4961-B7EC-197E8050DE92}"/>
              </a:ext>
            </a:extLst>
          </p:cNvPr>
          <p:cNvGrpSpPr/>
          <p:nvPr/>
        </p:nvGrpSpPr>
        <p:grpSpPr>
          <a:xfrm>
            <a:off x="6573520" y="2926244"/>
            <a:ext cx="4271645" cy="650240"/>
            <a:chOff x="3155" y="5732"/>
            <a:chExt cx="6727" cy="1024"/>
          </a:xfrm>
        </p:grpSpPr>
        <p:sp>
          <p:nvSpPr>
            <p:cNvPr id="50" name="矩形 49">
              <a:extLst>
                <a:ext uri="{FF2B5EF4-FFF2-40B4-BE49-F238E27FC236}">
                  <a16:creationId xmlns:a16="http://schemas.microsoft.com/office/drawing/2014/main" xmlns:asvg="http://schemas.microsoft.com/office/drawing/2016/SVG/main" id="{69737CF8-B47B-4703-B4A2-967E78AD739D}"/>
                </a:ext>
              </a:extLst>
            </p:cNvPr>
            <p:cNvSpPr/>
            <p:nvPr/>
          </p:nvSpPr>
          <p:spPr>
            <a:xfrm>
              <a:off x="3155" y="5796"/>
              <a:ext cx="960" cy="960"/>
            </a:xfrm>
            <a:prstGeom prst="rect">
              <a:avLst/>
            </a:prstGeom>
            <a:solidFill>
              <a:srgbClr val="4F4F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800" u="none">
                  <a:ln>
                    <a:noFill/>
                  </a:ln>
                  <a:solidFill>
                    <a:srgbClr val="FFE252"/>
                  </a:solidFill>
                  <a:effectLst/>
                  <a:uLnTx/>
                  <a:uFillTx/>
                  <a:cs typeface="+mn-ea"/>
                  <a:sym typeface="+mn-lt"/>
                </a:rPr>
                <a:t>02</a:t>
              </a:r>
            </a:p>
          </p:txBody>
        </p:sp>
        <p:grpSp>
          <p:nvGrpSpPr>
            <p:cNvPr id="51" name="组合 50">
              <a:extLst>
                <a:ext uri="{FF2B5EF4-FFF2-40B4-BE49-F238E27FC236}">
                  <a16:creationId xmlns:a16="http://schemas.microsoft.com/office/drawing/2014/main" xmlns:asvg="http://schemas.microsoft.com/office/drawing/2016/SVG/main" id="{F8ABD9C5-4E1E-46BB-A433-032FF2E77D14}"/>
                </a:ext>
              </a:extLst>
            </p:cNvPr>
            <p:cNvGrpSpPr/>
            <p:nvPr/>
          </p:nvGrpSpPr>
          <p:grpSpPr>
            <a:xfrm>
              <a:off x="4322" y="5732"/>
              <a:ext cx="5560" cy="1017"/>
              <a:chOff x="9153" y="1455"/>
              <a:chExt cx="4170" cy="763"/>
            </a:xfrm>
          </p:grpSpPr>
          <p:sp>
            <p:nvSpPr>
              <p:cNvPr id="52" name="文本框 51">
                <a:extLst>
                  <a:ext uri="{FF2B5EF4-FFF2-40B4-BE49-F238E27FC236}">
                    <a16:creationId xmlns:a16="http://schemas.microsoft.com/office/drawing/2014/main" xmlns:asvg="http://schemas.microsoft.com/office/drawing/2016/SVG/main" id="{297C5C97-7F57-464A-9F07-55F37883671C}"/>
                  </a:ext>
                </a:extLst>
              </p:cNvPr>
              <p:cNvSpPr txBox="1"/>
              <p:nvPr/>
            </p:nvSpPr>
            <p:spPr bwMode="auto">
              <a:xfrm>
                <a:off x="9153" y="1455"/>
                <a:ext cx="2551" cy="504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l" defTabSz="4572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4572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 defTabSz="4572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0" baseline="0" cap="none" i="0" kern="1200" kumimoji="0" lang="zh-CN" noProof="0" normalizeH="0" spc="0" strike="noStrike" sz="2200" u="none">
                    <a:ln>
                      <a:noFill/>
                    </a:ln>
                    <a:solidFill>
                      <a:srgbClr val="4F4F4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标题文字添加</a:t>
                </a:r>
              </a:p>
            </p:txBody>
          </p:sp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xmlns:asvg="http://schemas.microsoft.com/office/drawing/2016/SVG/main" id="{02D4A3F1-5DAB-4EA3-AAFA-D59DAE44FFD3}"/>
                  </a:ext>
                </a:extLst>
              </p:cNvPr>
              <p:cNvSpPr txBox="1"/>
              <p:nvPr/>
            </p:nvSpPr>
            <p:spPr bwMode="auto">
              <a:xfrm>
                <a:off x="9204" y="1950"/>
                <a:ext cx="4119" cy="266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l" defTabSz="4572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4572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defTabSz="457200" eaLnBrk="1" fontAlgn="auto" hangingPunct="1" indent="0" latinLnBrk="0" lvl="0" marL="0" marR="0" rtl="0">
                  <a:lnSpc>
                    <a:spcPct val="11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0" baseline="0" cap="none" i="0" kern="1200" kumimoji="0" lang="en-US" noProof="0" normalizeH="0" spc="0" strike="noStrike" sz="800" u="none">
                    <a:ln>
                      <a:noFill/>
                    </a:ln>
                    <a:solidFill>
                      <a:srgbClr val="4F4F4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Input the title contentInput the title contentInput the title</a:t>
                </a:r>
              </a:p>
            </p:txBody>
          </p:sp>
        </p:grp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xmlns:asvg="http://schemas.microsoft.com/office/drawing/2016/SVG/main" id="{8E8279F0-1B34-4308-B901-6620C61CEEA6}"/>
              </a:ext>
            </a:extLst>
          </p:cNvPr>
          <p:cNvGrpSpPr/>
          <p:nvPr/>
        </p:nvGrpSpPr>
        <p:grpSpPr>
          <a:xfrm>
            <a:off x="6573520" y="4090834"/>
            <a:ext cx="4271645" cy="650240"/>
            <a:chOff x="3155" y="5732"/>
            <a:chExt cx="6727" cy="1024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xmlns:asvg="http://schemas.microsoft.com/office/drawing/2016/SVG/main" id="{CB11DC0D-7A73-4634-984E-C7583F156A81}"/>
                </a:ext>
              </a:extLst>
            </p:cNvPr>
            <p:cNvSpPr/>
            <p:nvPr/>
          </p:nvSpPr>
          <p:spPr>
            <a:xfrm>
              <a:off x="3155" y="5796"/>
              <a:ext cx="960" cy="960"/>
            </a:xfrm>
            <a:prstGeom prst="rect">
              <a:avLst/>
            </a:prstGeom>
            <a:solidFill>
              <a:srgbClr val="FFE25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800" u="none">
                  <a:ln>
                    <a:noFill/>
                  </a:ln>
                  <a:solidFill>
                    <a:srgbClr val="4F4F4F"/>
                  </a:solidFill>
                  <a:effectLst/>
                  <a:uLnTx/>
                  <a:uFillTx/>
                  <a:cs typeface="+mn-ea"/>
                  <a:sym typeface="+mn-lt"/>
                </a:rPr>
                <a:t>04</a:t>
              </a:r>
            </a:p>
          </p:txBody>
        </p: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xmlns:asvg="http://schemas.microsoft.com/office/drawing/2016/SVG/main" id="{E18753A4-095C-4BA2-949D-9ACA50969AA0}"/>
                </a:ext>
              </a:extLst>
            </p:cNvPr>
            <p:cNvGrpSpPr/>
            <p:nvPr/>
          </p:nvGrpSpPr>
          <p:grpSpPr>
            <a:xfrm>
              <a:off x="4322" y="5732"/>
              <a:ext cx="5560" cy="1017"/>
              <a:chOff x="9153" y="1455"/>
              <a:chExt cx="4170" cy="763"/>
            </a:xfrm>
          </p:grpSpPr>
          <p:sp>
            <p:nvSpPr>
              <p:cNvPr id="57" name="文本框 56">
                <a:extLst>
                  <a:ext uri="{FF2B5EF4-FFF2-40B4-BE49-F238E27FC236}">
                    <a16:creationId xmlns:a16="http://schemas.microsoft.com/office/drawing/2014/main" xmlns:asvg="http://schemas.microsoft.com/office/drawing/2016/SVG/main" id="{1CB5B4BE-54B2-4545-B368-A34993879AD2}"/>
                  </a:ext>
                </a:extLst>
              </p:cNvPr>
              <p:cNvSpPr txBox="1"/>
              <p:nvPr/>
            </p:nvSpPr>
            <p:spPr bwMode="auto">
              <a:xfrm>
                <a:off x="9153" y="1455"/>
                <a:ext cx="2551" cy="504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l" defTabSz="4572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4572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 defTabSz="4572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0" baseline="0" cap="none" i="0" kern="1200" kumimoji="0" lang="zh-CN" noProof="0" normalizeH="0" spc="0" strike="noStrike" sz="2200" u="none">
                    <a:ln>
                      <a:noFill/>
                    </a:ln>
                    <a:solidFill>
                      <a:srgbClr val="4F4F4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标题文字添加</a:t>
                </a:r>
              </a:p>
            </p:txBody>
          </p:sp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xmlns:asvg="http://schemas.microsoft.com/office/drawing/2016/SVG/main" id="{EED265AC-461E-469B-B156-E1794A3F2DE0}"/>
                  </a:ext>
                </a:extLst>
              </p:cNvPr>
              <p:cNvSpPr txBox="1"/>
              <p:nvPr/>
            </p:nvSpPr>
            <p:spPr bwMode="auto">
              <a:xfrm>
                <a:off x="9204" y="1950"/>
                <a:ext cx="4119" cy="266"/>
              </a:xfrm>
              <a:prstGeom prst="rect">
                <a:avLst/>
              </a:prstGeom>
              <a:noFill/>
            </p:spPr>
            <p:txBody>
              <a:bodyPr wrap="square">
                <a:spAutoFit/>
                <a:scene3d>
                  <a:camera prst="orthographicFront"/>
                  <a:lightRig dir="t" rig="threePt"/>
                </a:scene3d>
                <a:sp3d contourW="12700"/>
              </a:bodyPr>
              <a:lstStyle>
                <a:defPPr>
                  <a:defRPr lang="en-US"/>
                </a:defPPr>
                <a:lvl1pPr algn="l" defTabSz="4572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4572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4572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4572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4572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4572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4572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4572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4572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 defTabSz="457200" eaLnBrk="1" fontAlgn="auto" hangingPunct="1" indent="0" latinLnBrk="0" lvl="0" marL="0" marR="0" rtl="0">
                  <a:lnSpc>
                    <a:spcPct val="11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altLang="en-US" b="0" baseline="0" cap="none" i="0" kern="1200" kumimoji="0" lang="en-US" noProof="0" normalizeH="0" spc="0" strike="noStrike" sz="800" u="none">
                    <a:ln>
                      <a:noFill/>
                    </a:ln>
                    <a:solidFill>
                      <a:srgbClr val="4F4F4F"/>
                    </a:solidFill>
                    <a:effectLst/>
                    <a:uLnTx/>
                    <a:uFillTx/>
                    <a:cs typeface="+mn-ea"/>
                    <a:sym typeface="+mn-lt"/>
                  </a:rPr>
                  <a:t>Input the title contentInput the title contentInput the title</a:t>
                </a:r>
              </a:p>
            </p:txBody>
          </p:sp>
        </p:grpSp>
      </p:grpSp>
      <p:sp>
        <p:nvSpPr>
          <p:cNvPr id="2" name="文本框 1"/>
          <p:cNvSpPr txBox="1"/>
          <p:nvPr/>
        </p:nvSpPr>
        <p:spPr>
          <a:xfrm>
            <a:off x="1647731" y="1403287"/>
            <a:ext cx="1919334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100">
                <a:solidFill>
                  <a:srgbClr val="FFFFFF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3864794489"/>
      </p:ext>
    </p:extLst>
  </p:cSld>
  <p:clrMapOvr>
    <a:masterClrMapping/>
  </p:clrMapOvr>
  <p:transition advClick="0"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形 4">
            <a:extLst>
              <a:ext uri="{FF2B5EF4-FFF2-40B4-BE49-F238E27FC236}">
                <a16:creationId xmlns:a16="http://schemas.microsoft.com/office/drawing/2014/main" xmlns:asvg="http://schemas.microsoft.com/office/drawing/2016/SVG/main" id="{F16960C8-308B-4163-971B-47452135BE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16="http://schemas.microsoft.com/office/drawing/2014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形 3">
            <a:extLst>
              <a:ext uri="{FF2B5EF4-FFF2-40B4-BE49-F238E27FC236}">
                <a16:creationId xmlns:a16="http://schemas.microsoft.com/office/drawing/2014/main" xmlns:asvg="http://schemas.microsoft.com/office/drawing/2016/SVG/main" id="{EA8C1A38-D477-45A2-8865-FDA0B8041D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16="http://schemas.microsoft.com/office/drawing/2014/main" xmlns:asvg="http://schemas.microsoft.com/office/drawing/2016/SVG/main" r:embed="rId6"/>
              </a:ext>
            </a:extLst>
          </a:blip>
          <a:srcRect b="22301" l="308" r="-308" t="-3617"/>
          <a:stretch>
            <a:fillRect/>
          </a:stretch>
        </p:blipFill>
        <p:spPr>
          <a:xfrm>
            <a:off x="0" y="294968"/>
            <a:ext cx="12192000" cy="6563033"/>
          </a:xfrm>
          <a:prstGeom prst="rect">
            <a:avLst/>
          </a:prstGeom>
        </p:spPr>
      </p:pic>
      <p:pic>
        <p:nvPicPr>
          <p:cNvPr id="8" name="图形 7">
            <a:extLst>
              <a:ext uri="{FF2B5EF4-FFF2-40B4-BE49-F238E27FC236}">
                <a16:creationId xmlns:a16="http://schemas.microsoft.com/office/drawing/2014/main" xmlns:asvg="http://schemas.microsoft.com/office/drawing/2016/SVG/main" id="{4B416F48-6E9A-46C7-A972-BC29038441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16="http://schemas.microsoft.com/office/drawing/2014/main" xmlns:asvg="http://schemas.microsoft.com/office/drawing/2016/SVG/main" r:embed="rId8"/>
              </a:ext>
            </a:extLst>
          </a:blip>
          <a:srcRect t="22913"/>
          <a:stretch>
            <a:fillRect/>
          </a:stretch>
        </p:blipFill>
        <p:spPr>
          <a:xfrm>
            <a:off x="628036" y="1809751"/>
            <a:ext cx="10935929" cy="4591050"/>
          </a:xfrm>
          <a:prstGeom prst="rect">
            <a:avLst/>
          </a:prstGeom>
        </p:spPr>
      </p:pic>
      <p:sp>
        <p:nvSpPr>
          <p:cNvPr id="9" name="矩形: 圆角 8">
            <a:extLst>
              <a:ext uri="{FF2B5EF4-FFF2-40B4-BE49-F238E27FC236}">
                <a16:creationId xmlns:a16="http://schemas.microsoft.com/office/drawing/2014/main" xmlns:asvg="http://schemas.microsoft.com/office/drawing/2016/SVG/main" id="{B6902759-AFA3-4952-99E5-0232BED5E1A6}"/>
              </a:ext>
            </a:extLst>
          </p:cNvPr>
          <p:cNvSpPr/>
          <p:nvPr/>
        </p:nvSpPr>
        <p:spPr>
          <a:xfrm>
            <a:off x="844806" y="1954121"/>
            <a:ext cx="10502387" cy="4286908"/>
          </a:xfrm>
          <a:prstGeom prst="roundRect">
            <a:avLst>
              <a:gd fmla="val 11284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0" name="ïŝľîdé">
            <a:extLst>
              <a:ext uri="{FF2B5EF4-FFF2-40B4-BE49-F238E27FC236}">
                <a16:creationId xmlns:a16="http://schemas.microsoft.com/office/drawing/2014/main" xmlns:asvg="http://schemas.microsoft.com/office/drawing/2016/SVG/main" id="{337E210A-68F3-43E9-9F3D-05C39F0CF1F0}"/>
              </a:ext>
            </a:extLst>
          </p:cNvPr>
          <p:cNvSpPr txBox="1"/>
          <p:nvPr/>
        </p:nvSpPr>
        <p:spPr>
          <a:xfrm>
            <a:off x="2281850" y="3982642"/>
            <a:ext cx="3561664" cy="1195083"/>
          </a:xfrm>
          <a:prstGeom prst="rect">
            <a:avLst/>
          </a:prstGeom>
          <a:noFill/>
        </p:spPr>
        <p:txBody>
          <a:bodyPr anchor="ctr" anchorCtr="0" bIns="45720" lIns="91440" rIns="91440" tIns="45720" wrap="square">
            <a:noAutofit/>
          </a:bodyPr>
          <a:lstStyle/>
          <a:p>
            <a:pPr algn="l" defTabSz="4572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25000"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Theme color makes PPT more convenient to change.Adjust the spacing to adapt to Chinese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xmlns:asvg="http://schemas.microsoft.com/office/drawing/2016/SVG/main" id="{8C50D2AA-3854-4AA1-B817-0D68CEE0D36D}"/>
              </a:ext>
            </a:extLst>
          </p:cNvPr>
          <p:cNvSpPr txBox="1"/>
          <p:nvPr/>
        </p:nvSpPr>
        <p:spPr>
          <a:xfrm>
            <a:off x="2220732" y="2920434"/>
            <a:ext cx="4159559" cy="1097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l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6600" u="none">
                <a:ln>
                  <a:noFill/>
                </a:ln>
                <a:solidFill>
                  <a:prstClr val="black"/>
                </a:solidFill>
                <a:uLnTx/>
                <a:uFillTx/>
                <a:cs typeface="+mn-ea"/>
                <a:sym typeface="+mn-lt"/>
              </a:rPr>
              <a:t>Part 01</a:t>
            </a: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xmlns:asvg="http://schemas.microsoft.com/office/drawing/2016/SVG/main" id="{287BD753-DD45-447B-8AA6-4BD51666930E}"/>
              </a:ext>
            </a:extLst>
          </p:cNvPr>
          <p:cNvSpPr/>
          <p:nvPr/>
        </p:nvSpPr>
        <p:spPr>
          <a:xfrm>
            <a:off x="6157532" y="3213109"/>
            <a:ext cx="3994164" cy="153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3" name="TextBox 507">
            <a:extLst>
              <a:ext uri="{FF2B5EF4-FFF2-40B4-BE49-F238E27FC236}">
                <a16:creationId xmlns:a16="http://schemas.microsoft.com/office/drawing/2014/main" xmlns:asvg="http://schemas.microsoft.com/office/drawing/2016/SVG/main" id="{9EB4FAE4-8573-4B92-A72F-DA3D57F74AA2}"/>
              </a:ext>
            </a:extLst>
          </p:cNvPr>
          <p:cNvSpPr txBox="1"/>
          <p:nvPr/>
        </p:nvSpPr>
        <p:spPr>
          <a:xfrm>
            <a:off x="6280141" y="3318562"/>
            <a:ext cx="374894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457200" lvl="0">
              <a:defRPr/>
            </a:pPr>
            <a:r>
              <a:rPr altLang="en-US" lang="zh-CN" sz="4000">
                <a:cs typeface="+mn-ea"/>
                <a:sym typeface="+mn-lt"/>
              </a:rPr>
              <a:t>本周施工进度及与计划对比情况</a:t>
            </a:r>
          </a:p>
        </p:txBody>
      </p:sp>
      <p:cxnSp>
        <p:nvCxnSpPr>
          <p:cNvPr id="64" name="直接连接符 63">
            <a:extLst>
              <a:ext uri="{FF2B5EF4-FFF2-40B4-BE49-F238E27FC236}">
                <a16:creationId xmlns:a16="http://schemas.microsoft.com/office/drawing/2014/main" xmlns:asvg="http://schemas.microsoft.com/office/drawing/2016/SVG/main" id="{046B42AB-6B52-4904-97A1-6F9848117BF2}"/>
              </a:ext>
            </a:extLst>
          </p:cNvPr>
          <p:cNvCxnSpPr/>
          <p:nvPr/>
        </p:nvCxnSpPr>
        <p:spPr>
          <a:xfrm flipV="1">
            <a:off x="2814715" y="5321767"/>
            <a:ext cx="7580749" cy="2405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xmlns:asvg="http://schemas.microsoft.com/office/drawing/2016/SVG/main" id="{DCA4A674-7AB0-4FBA-B024-398CA82F98CD}"/>
              </a:ext>
            </a:extLst>
          </p:cNvPr>
          <p:cNvCxnSpPr/>
          <p:nvPr/>
        </p:nvCxnSpPr>
        <p:spPr>
          <a:xfrm>
            <a:off x="2191657" y="5345820"/>
            <a:ext cx="623058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图形 65">
            <a:extLst>
              <a:ext uri="{FF2B5EF4-FFF2-40B4-BE49-F238E27FC236}">
                <a16:creationId xmlns:a16="http://schemas.microsoft.com/office/drawing/2014/main" xmlns:asvg="http://schemas.microsoft.com/office/drawing/2016/SVG/main" id="{3BED2B76-0086-41E2-AAFD-A94B5EE33D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16="http://schemas.microsoft.com/office/drawing/2014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24512" y="-190500"/>
            <a:ext cx="676275" cy="2215724"/>
          </a:xfrm>
          <a:prstGeom prst="rect">
            <a:avLst/>
          </a:prstGeom>
        </p:spPr>
      </p:pic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xmlns:asvg="http://schemas.microsoft.com/office/drawing/2016/SVG/main" id="{C5A869A6-1450-44AB-9E7A-0D74F0937A8B}"/>
              </a:ext>
            </a:extLst>
          </p:cNvPr>
          <p:cNvCxnSpPr/>
          <p:nvPr/>
        </p:nvCxnSpPr>
        <p:spPr>
          <a:xfrm>
            <a:off x="2401586" y="4007372"/>
            <a:ext cx="2954185" cy="0"/>
          </a:xfrm>
          <a:prstGeom prst="line">
            <a:avLst/>
          </a:prstGeom>
          <a:ln w="12700">
            <a:solidFill>
              <a:srgbClr val="3E53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473803861"/>
      </p:ext>
    </p:extLst>
  </p:cSld>
  <p:clrMapOvr>
    <a:masterClrMapping/>
  </p:clrMapOvr>
  <p:transition advClick="0"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3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6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9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5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60"/>
      <p:bldP grpId="0" spid="61"/>
      <p:bldP grpId="0" spid="62"/>
      <p:bldP grpId="0" spid="63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BDC5A20-AA8C-4C4E-ACB0-22DAC2007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27" y="1660248"/>
            <a:ext cx="7156687" cy="4087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 indent="-342900" marL="3429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1pPr>
            <a:lvl2pPr eaLnBrk="0" hangingPunct="0" indent="-285750" marL="74295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2pPr>
            <a:lvl3pPr eaLnBrk="0" hangingPunct="0" indent="-228600" marL="11430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3pPr>
            <a:lvl4pPr eaLnBrk="0" hangingPunct="0" indent="-228600" marL="1600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4pPr>
            <a:lvl5pPr eaLnBrk="0" hangingPunct="0" indent="-228600" marL="20574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400">
                <a:latin typeface="+mn-lt"/>
                <a:ea typeface="+mn-ea"/>
                <a:cs typeface="+mn-ea"/>
                <a:sym typeface="+mn-lt"/>
              </a:rPr>
              <a:t>    设备和人员均已进场。但由于征地拆迁过程群众情绪反复和青苗补偿标准不同意见等影响，至今尚没有交地。受此因素影响的还有平阿东道开段近四百米便道的交地，延至今日已造成我部大量设备、人员的空耗，故特请项目部外协部门加大扶助力度以协助我部首开段全面开展。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400">
                <a:latin typeface="+mn-lt"/>
                <a:ea typeface="+mn-ea"/>
                <a:cs typeface="+mn-ea"/>
                <a:sym typeface="+mn-lt"/>
              </a:rPr>
              <a:t>   1.1.9 全项目便道放样。为便道平纵断面图绘制做准备。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400">
                <a:latin typeface="+mn-lt"/>
                <a:ea typeface="+mn-ea"/>
                <a:cs typeface="+mn-ea"/>
                <a:sym typeface="+mn-lt"/>
              </a:rPr>
              <a:t>   1.1.10 平阿高速跨线桥主桥墩位放样，及跨径设置情况调查。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400">
                <a:latin typeface="+mn-lt"/>
                <a:ea typeface="+mn-ea"/>
                <a:cs typeface="+mn-ea"/>
                <a:sym typeface="+mn-lt"/>
              </a:rPr>
              <a:t>   1.1.11 三座跨线桥施工安全方案，便桥方案已完成九套。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400">
                <a:latin typeface="+mn-lt"/>
                <a:ea typeface="+mn-ea"/>
                <a:cs typeface="+mn-ea"/>
                <a:sym typeface="+mn-lt"/>
              </a:rPr>
              <a:t>   1.1.12 与务、防汛部门协调本项目涉水工程的设计原则与思路，便桥征迁。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400">
                <a:latin typeface="+mn-lt"/>
                <a:ea typeface="+mn-ea"/>
                <a:cs typeface="+mn-ea"/>
                <a:sym typeface="+mn-lt"/>
              </a:rPr>
              <a:t>   1.1.13 试验人员专题培训，上报劳务人员信息表。</a:t>
            </a:r>
          </a:p>
          <a:p>
            <a:pPr eaLnBrk="1" hangingPunct="1">
              <a:lnSpc>
                <a:spcPts val="30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400">
                <a:latin typeface="+mn-lt"/>
                <a:ea typeface="+mn-ea"/>
                <a:cs typeface="+mn-ea"/>
                <a:sym typeface="+mn-lt"/>
              </a:rPr>
              <a:t>   1.1.14 抓紧项目驻地建设中心违章立制、和生产场所的标志标识的设置工作。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07EAED1-054E-4821-8796-0A240BDDADB1}"/>
              </a:ext>
            </a:extLst>
          </p:cNvPr>
          <p:cNvSpPr txBox="1"/>
          <p:nvPr/>
        </p:nvSpPr>
        <p:spPr>
          <a:xfrm>
            <a:off x="809442" y="546815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本周施工进度及与计划对比情况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BDB5576-616A-4FBA-BF9E-67C006CDCA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759614" y="2207806"/>
            <a:ext cx="3371828" cy="2528871"/>
          </a:xfrm>
          <a:prstGeom prst="rect">
            <a:avLst/>
          </a:prstGeom>
          <a:ln cap="sq" w="38100">
            <a:solidFill>
              <a:srgbClr val="000000"/>
            </a:solidFill>
            <a:prstDash val="solid"/>
            <a:miter lim="800000"/>
          </a:ln>
          <a:effectLst>
            <a:outerShdw algn="tl" blurRad="50800" dir="2700000" dist="38100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170"/>
      <p:bldP grpId="0" spid="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PhAnim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678393A-953B-4B13-A506-F44DFA356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640" y="1617961"/>
            <a:ext cx="5400675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 indent="-457200" marL="457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1pPr>
            <a:lvl2pPr eaLnBrk="0" hangingPunct="0" indent="-285750" marL="74295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2pPr>
            <a:lvl3pPr eaLnBrk="0" hangingPunct="0" indent="-228600" marL="11430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3pPr>
            <a:lvl4pPr eaLnBrk="0" hangingPunct="0" indent="-228600" marL="1600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4pPr>
            <a:lvl5pPr eaLnBrk="0" hangingPunct="0" indent="-228600" marL="20574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ts val="25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400">
                <a:latin typeface="+mn-lt"/>
                <a:ea typeface="+mn-ea"/>
                <a:cs typeface="+mn-ea"/>
                <a:sym typeface="+mn-lt"/>
              </a:rPr>
              <a:t>1.1.1 平阿高速引入线便道新浇砼完成，共计完成浇筑C20砼25㎡（0.2m厚）。凿除陈旧性砼5.8m3；</a:t>
            </a:r>
          </a:p>
          <a:p>
            <a:pPr eaLnBrk="1" hangingPunct="1">
              <a:lnSpc>
                <a:spcPts val="25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400">
                <a:latin typeface="+mn-lt"/>
                <a:ea typeface="+mn-ea"/>
                <a:cs typeface="+mn-ea"/>
                <a:sym typeface="+mn-lt"/>
              </a:rPr>
              <a:t>1.1.2 整理平阿高速引入线边坡及堤身已完成；</a:t>
            </a:r>
          </a:p>
          <a:p>
            <a:pPr eaLnBrk="1" hangingPunct="1">
              <a:lnSpc>
                <a:spcPts val="25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400">
                <a:latin typeface="+mn-lt"/>
                <a:ea typeface="+mn-ea"/>
                <a:cs typeface="+mn-ea"/>
                <a:sym typeface="+mn-lt"/>
              </a:rPr>
              <a:t>1.1.3 平阿高速引入线合格全面形式，至今日下午五时已完成导流清挖基。垫砂垫层和浇底板板砼C20砼80㎡，共砂垫层32㎡,底板砼18m3；</a:t>
            </a:r>
          </a:p>
          <a:p>
            <a:pPr eaLnBrk="1" hangingPunct="1">
              <a:lnSpc>
                <a:spcPts val="25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400">
                <a:latin typeface="+mn-lt"/>
                <a:ea typeface="+mn-ea"/>
                <a:cs typeface="+mn-ea"/>
                <a:sym typeface="+mn-lt"/>
              </a:rPr>
              <a:t>1.1.4 平阿高速引入线便桥涵管安装就位；</a:t>
            </a:r>
          </a:p>
          <a:p>
            <a:pPr eaLnBrk="1" hangingPunct="1">
              <a:lnSpc>
                <a:spcPts val="25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400">
                <a:latin typeface="+mn-lt"/>
                <a:ea typeface="+mn-ea"/>
                <a:cs typeface="+mn-ea"/>
                <a:sym typeface="+mn-lt"/>
              </a:rPr>
              <a:t>1.1.5 DK182+666处河岸修直，并该段便道DK182+666-DK182+686导完成清表和路基成形、碾压；</a:t>
            </a:r>
          </a:p>
          <a:p>
            <a:pPr eaLnBrk="1" hangingPunct="1">
              <a:lnSpc>
                <a:spcPts val="25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400">
                <a:latin typeface="+mn-lt"/>
                <a:ea typeface="+mn-ea"/>
                <a:cs typeface="+mn-ea"/>
                <a:sym typeface="+mn-lt"/>
              </a:rPr>
              <a:t>1.1.6 DK156+633.67-DK157+884.68承台顶标高已到位；</a:t>
            </a:r>
          </a:p>
          <a:p>
            <a:pPr eaLnBrk="1" hangingPunct="1">
              <a:lnSpc>
                <a:spcPts val="25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400">
                <a:latin typeface="+mn-lt"/>
                <a:ea typeface="+mn-ea"/>
                <a:cs typeface="+mn-ea"/>
                <a:sym typeface="+mn-lt"/>
              </a:rPr>
              <a:t>1.1.7 标准化钢筋场整改工作基本完成；</a:t>
            </a:r>
          </a:p>
          <a:p>
            <a:pPr eaLnBrk="1" hangingPunct="1">
              <a:lnSpc>
                <a:spcPts val="25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400">
                <a:latin typeface="+mn-lt"/>
                <a:ea typeface="+mn-ea"/>
                <a:cs typeface="+mn-ea"/>
                <a:sym typeface="+mn-lt"/>
              </a:rPr>
              <a:t>1.1.8 平阿西DK162+900-DK163+400处便道施工队伍、机械设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6C13F7B-DE80-4E5E-B7A2-54179CBC109A}"/>
              </a:ext>
            </a:extLst>
          </p:cNvPr>
          <p:cNvSpPr>
            <a:spLocks noChangeArrowheads="1" noGrp="1"/>
          </p:cNvSpPr>
          <p:nvPr>
            <p:ph idx="4294967295" type="title"/>
          </p:nvPr>
        </p:nvSpPr>
        <p:spPr bwMode="auto">
          <a:xfrm>
            <a:off x="6963909" y="1068239"/>
            <a:ext cx="5688013" cy="647700"/>
          </a:xfrm>
          <a:prstGeom prst="rect">
            <a:avLst/>
          </a:prstGeom>
          <a:ln>
            <a:miter lim="800000"/>
          </a:ln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sz="1800">
                <a:latin typeface="+mn-lt"/>
                <a:ea typeface="+mn-ea"/>
                <a:cs typeface="+mn-ea"/>
                <a:sym typeface="+mn-lt"/>
              </a:rPr>
              <a:t>1.1 桥队本周施工进度完成情况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A937A28-C356-4DEE-A309-9F3D71C8A0A6}"/>
              </a:ext>
            </a:extLst>
          </p:cNvPr>
          <p:cNvSpPr>
            <a:spLocks noChangeArrowheads="1" noGrp="1"/>
          </p:cNvSpPr>
          <p:nvPr>
            <p:ph idx="4294967295" type="body"/>
          </p:nvPr>
        </p:nvSpPr>
        <p:spPr bwMode="auto">
          <a:xfrm>
            <a:off x="1043099" y="1200736"/>
            <a:ext cx="5400675" cy="604837"/>
          </a:xfrm>
          <a:prstGeom prst="rect">
            <a:avLst/>
          </a:prstGeom>
          <a:ln>
            <a:miter lim="800000"/>
          </a:ln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  <a:normAutofit/>
          </a:bodyPr>
          <a:lstStyle/>
          <a:p>
            <a:pPr eaLnBrk="1" hangingPunct="1" indent="0" marL="0">
              <a:buNone/>
              <a:defRPr/>
            </a:pPr>
            <a:r>
              <a:rPr b="1" lang="zh-CN">
                <a:cs typeface="+mn-ea"/>
                <a:sym typeface="+mn-lt"/>
              </a:rPr>
              <a:t>一、本周施工进度及与计划对比情况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CA58AE3-1B03-45FA-9858-9DA2094564D4}"/>
              </a:ext>
            </a:extLst>
          </p:cNvPr>
          <p:cNvSpPr txBox="1"/>
          <p:nvPr/>
        </p:nvSpPr>
        <p:spPr>
          <a:xfrm>
            <a:off x="857497" y="476703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本周施工进度及与计划对比情况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906D175-1027-430F-B2C6-2374F16ADB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56237" y="2067942"/>
            <a:ext cx="4083668" cy="2722116"/>
          </a:xfrm>
          <a:prstGeom prst="round2DiagRect">
            <a:avLst>
              <a:gd fmla="val 16667" name="adj1"/>
              <a:gd fmla="val 0" name="adj2"/>
            </a:avLst>
          </a:prstGeom>
          <a:ln cap="sq" w="88900">
            <a:solidFill>
              <a:srgbClr val="FFFFFF"/>
            </a:solidFill>
            <a:miter lim="800000"/>
          </a:ln>
          <a:effectLst>
            <a:outerShdw algn="tl" blurRad="254000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advClick="0"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1"/>
                                        <p:tgtEl>
                                          <p:spTgt spid="71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6"/>
                                        <p:tgtEl>
                                          <p:spTgt spid="7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194"/>
      <p:bldP grpId="0" spid="7171"/>
      <p:bldP animBg="1" build="p" grpId="0" spid="7172" uiExpand="1"/>
      <p:bldP grpId="0" spid="5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12E68E6-F9C5-4FB5-9192-DA4BF49E4015}"/>
              </a:ext>
            </a:extLst>
          </p:cNvPr>
          <p:cNvSpPr>
            <a:spLocks noChangeArrowheads="1" noGrp="1"/>
          </p:cNvSpPr>
          <p:nvPr>
            <p:ph idx="4294967295" type="title"/>
          </p:nvPr>
        </p:nvSpPr>
        <p:spPr bwMode="auto">
          <a:xfrm>
            <a:off x="6490594" y="1464056"/>
            <a:ext cx="6850062" cy="431800"/>
          </a:xfrm>
          <a:prstGeom prst="rect">
            <a:avLst/>
          </a:prstGeom>
          <a:ln>
            <a:miter lim="800000"/>
          </a:ln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altLang="zh-CN" lang="zh-CN" sz="2000">
                <a:latin typeface="+mn-lt"/>
                <a:ea typeface="+mn-ea"/>
                <a:cs typeface="+mn-ea"/>
                <a:sym typeface="+mn-lt"/>
              </a:rPr>
              <a:t>1.2 本周完成与上周计划完成对比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3DD360D7-25C6-4D1D-A35C-C5E8511B6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292" y="1802660"/>
            <a:ext cx="5469512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 indent="-342900" marL="3429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1pPr>
            <a:lvl2pPr eaLnBrk="0" hangingPunct="0" indent="-285750" marL="74295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2pPr>
            <a:lvl3pPr eaLnBrk="0" hangingPunct="0" indent="-228600" marL="11430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3pPr>
            <a:lvl4pPr eaLnBrk="0" hangingPunct="0" indent="-228600" marL="1600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4pPr>
            <a:lvl5pPr eaLnBrk="0" hangingPunct="0" indent="-228600" marL="20574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ts val="31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600">
                <a:latin typeface="+mn-lt"/>
                <a:ea typeface="+mn-ea"/>
                <a:cs typeface="+mn-ea"/>
                <a:sym typeface="+mn-lt"/>
              </a:rPr>
              <a:t>1.2.1 上周计划</a:t>
            </a:r>
          </a:p>
          <a:p>
            <a:pPr eaLnBrk="1" hangingPunct="1">
              <a:lnSpc>
                <a:spcPts val="31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600">
                <a:latin typeface="+mn-lt"/>
                <a:ea typeface="+mn-ea"/>
                <a:cs typeface="+mn-ea"/>
                <a:sym typeface="+mn-lt"/>
              </a:rPr>
              <a:t>     完成800m便道之50%征地和平阿、河湟东两便桥方案。</a:t>
            </a:r>
          </a:p>
          <a:p>
            <a:pPr eaLnBrk="1" hangingPunct="1">
              <a:lnSpc>
                <a:spcPts val="31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600">
                <a:latin typeface="+mn-lt"/>
                <a:ea typeface="+mn-ea"/>
                <a:cs typeface="+mn-ea"/>
                <a:sym typeface="+mn-lt"/>
              </a:rPr>
              <a:t>1.2.2上周计划落实情况</a:t>
            </a:r>
          </a:p>
          <a:p>
            <a:pPr eaLnBrk="1" hangingPunct="1">
              <a:lnSpc>
                <a:spcPts val="3100"/>
              </a:lnSpc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zh-CN" sz="1600">
                <a:latin typeface="+mn-lt"/>
                <a:ea typeface="+mn-ea"/>
                <a:cs typeface="+mn-ea"/>
                <a:sym typeface="+mn-lt"/>
              </a:rPr>
              <a:t>     本周已完成120m便道的征迁工作，占计划完成量的30%，河湟便桥经多方经济比较，拟采用下游30m处原来兰西高速施工便道加局部加征地的方法解决，因此已得到落实。平阿东便桥已于三日前动工目前已完成铺管，该方案报批顺利通过。综上所述：我部除便道征迁工作没能及时完成，其余工作均已超额完成任务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7EA55A0-5AA9-4512-A7DD-48A0A57B150C}"/>
              </a:ext>
            </a:extLst>
          </p:cNvPr>
          <p:cNvSpPr txBox="1"/>
          <p:nvPr/>
        </p:nvSpPr>
        <p:spPr>
          <a:xfrm>
            <a:off x="745942" y="576710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本周施工进度及与计划对比情况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5DADA53-10AB-4CE5-BFC5-421E6ECB9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90594" y="2568616"/>
            <a:ext cx="4354543" cy="2905932"/>
          </a:xfrm>
          <a:prstGeom prst="rect">
            <a:avLst/>
          </a:prstGeom>
          <a:ln>
            <a:noFill/>
          </a:ln>
          <a:effectLst>
            <a:outerShdw algn="tl" blurRad="1905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mc:AlternateContent>
    <mc:Choice Requires="p14">
      <p:transition advClick="0" advTm="3000" p14:dur="1500" spd="slow">
        <p14:window dir="vert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218"/>
      <p:bldP grpId="0" spid="9220"/>
      <p:bldP grpId="0" spid="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形 13">
            <a:extLst>
              <a:ext uri="{FF2B5EF4-FFF2-40B4-BE49-F238E27FC236}">
                <a16:creationId xmlns:a16="http://schemas.microsoft.com/office/drawing/2014/main" xmlns:asvg="http://schemas.microsoft.com/office/drawing/2016/SVG/main" id="{5F3EF8D9-4C00-4C69-A472-4F777EF3A4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16="http://schemas.microsoft.com/office/drawing/2014/main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图形 14">
            <a:extLst>
              <a:ext uri="{FF2B5EF4-FFF2-40B4-BE49-F238E27FC236}">
                <a16:creationId xmlns:a16="http://schemas.microsoft.com/office/drawing/2014/main" xmlns:asvg="http://schemas.microsoft.com/office/drawing/2016/SVG/main" id="{7171651F-1AE8-4C0F-8962-26DA343F3E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16="http://schemas.microsoft.com/office/drawing/2014/main" xmlns:asvg="http://schemas.microsoft.com/office/drawing/2016/SVG/main" r:embed="rId6"/>
              </a:ext>
            </a:extLst>
          </a:blip>
          <a:srcRect b="22301" l="308" r="-308" t="-3617"/>
          <a:stretch>
            <a:fillRect/>
          </a:stretch>
        </p:blipFill>
        <p:spPr>
          <a:xfrm>
            <a:off x="0" y="294968"/>
            <a:ext cx="12192000" cy="6563033"/>
          </a:xfrm>
          <a:prstGeom prst="rect">
            <a:avLst/>
          </a:prstGeom>
        </p:spPr>
      </p:pic>
      <p:pic>
        <p:nvPicPr>
          <p:cNvPr id="16" name="图形 15">
            <a:extLst>
              <a:ext uri="{FF2B5EF4-FFF2-40B4-BE49-F238E27FC236}">
                <a16:creationId xmlns:a16="http://schemas.microsoft.com/office/drawing/2014/main" xmlns:asvg="http://schemas.microsoft.com/office/drawing/2016/SVG/main" id="{37C67256-A455-4FEE-84D8-548A4324E2B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16="http://schemas.microsoft.com/office/drawing/2014/main" xmlns:asvg="http://schemas.microsoft.com/office/drawing/2016/SVG/main" r:embed="rId8"/>
              </a:ext>
            </a:extLst>
          </a:blip>
          <a:srcRect t="22913"/>
          <a:stretch>
            <a:fillRect/>
          </a:stretch>
        </p:blipFill>
        <p:spPr>
          <a:xfrm>
            <a:off x="628036" y="1809751"/>
            <a:ext cx="10935929" cy="4591050"/>
          </a:xfrm>
          <a:prstGeom prst="rect">
            <a:avLst/>
          </a:prstGeom>
        </p:spPr>
      </p:pic>
      <p:sp>
        <p:nvSpPr>
          <p:cNvPr id="17" name="矩形: 圆角 16">
            <a:extLst>
              <a:ext uri="{FF2B5EF4-FFF2-40B4-BE49-F238E27FC236}">
                <a16:creationId xmlns:a16="http://schemas.microsoft.com/office/drawing/2014/main" xmlns:asvg="http://schemas.microsoft.com/office/drawing/2016/SVG/main" id="{50929D7B-EF65-4F2B-8EE0-6FE38394C3D7}"/>
              </a:ext>
            </a:extLst>
          </p:cNvPr>
          <p:cNvSpPr/>
          <p:nvPr/>
        </p:nvSpPr>
        <p:spPr>
          <a:xfrm>
            <a:off x="844806" y="1954121"/>
            <a:ext cx="10502387" cy="4286908"/>
          </a:xfrm>
          <a:prstGeom prst="roundRect">
            <a:avLst>
              <a:gd fmla="val 11284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8" name="ïŝľîdé">
            <a:extLst>
              <a:ext uri="{FF2B5EF4-FFF2-40B4-BE49-F238E27FC236}">
                <a16:creationId xmlns:a16="http://schemas.microsoft.com/office/drawing/2014/main" xmlns:asvg="http://schemas.microsoft.com/office/drawing/2016/SVG/main" id="{BB591D25-7FE9-4995-B107-09A5C3E7479F}"/>
              </a:ext>
            </a:extLst>
          </p:cNvPr>
          <p:cNvSpPr txBox="1"/>
          <p:nvPr/>
        </p:nvSpPr>
        <p:spPr>
          <a:xfrm>
            <a:off x="2281850" y="3982642"/>
            <a:ext cx="3561664" cy="1195083"/>
          </a:xfrm>
          <a:prstGeom prst="rect">
            <a:avLst/>
          </a:prstGeom>
          <a:noFill/>
        </p:spPr>
        <p:txBody>
          <a:bodyPr anchor="ctr" anchorCtr="0" bIns="45720" lIns="91440" rIns="91440" tIns="45720" wrap="square">
            <a:noAutofit/>
          </a:bodyPr>
          <a:lstStyle/>
          <a:p>
            <a:pPr algn="l" defTabSz="4572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25000"/>
              <a:buFontTx/>
              <a:buNone/>
              <a:defRPr/>
            </a:pPr>
            <a:r>
              <a:rPr altLang="zh-CN" b="0" baseline="0" cap="none" i="0" kern="1200" kumimoji="0" lang="en-US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Theme color makes PPT more convenient to change.Adjust the spacing to adapt to Chinese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xmlns:asvg="http://schemas.microsoft.com/office/drawing/2016/SVG/main" id="{41029ED2-AE37-4D1C-9C06-86CDF9ED0FE7}"/>
              </a:ext>
            </a:extLst>
          </p:cNvPr>
          <p:cNvSpPr txBox="1"/>
          <p:nvPr/>
        </p:nvSpPr>
        <p:spPr>
          <a:xfrm>
            <a:off x="2220732" y="2920434"/>
            <a:ext cx="4159559" cy="10972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l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1" baseline="0" cap="none" i="0" kern="1200" kumimoji="0" lang="en-US" noProof="0" normalizeH="0" spc="0" strike="noStrike" sz="6600" u="none">
                <a:ln>
                  <a:noFill/>
                </a:ln>
                <a:solidFill>
                  <a:prstClr val="black"/>
                </a:solidFill>
                <a:uLnTx/>
                <a:uFillTx/>
                <a:cs typeface="+mn-ea"/>
                <a:sym typeface="+mn-lt"/>
              </a:rPr>
              <a:t>Part 02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:asvg="http://schemas.microsoft.com/office/drawing/2016/SVG/main" id="{2F4A072E-0E08-40E3-8C0F-5801AE4EC3E7}"/>
              </a:ext>
            </a:extLst>
          </p:cNvPr>
          <p:cNvSpPr/>
          <p:nvPr/>
        </p:nvSpPr>
        <p:spPr>
          <a:xfrm>
            <a:off x="6157532" y="3213109"/>
            <a:ext cx="3994164" cy="1539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4572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TextBox 507">
            <a:extLst>
              <a:ext uri="{FF2B5EF4-FFF2-40B4-BE49-F238E27FC236}">
                <a16:creationId xmlns:a16="http://schemas.microsoft.com/office/drawing/2014/main" xmlns:asvg="http://schemas.microsoft.com/office/drawing/2016/SVG/main" id="{D0F3A52A-6D9C-44E2-A5F3-B7E302C1994A}"/>
              </a:ext>
            </a:extLst>
          </p:cNvPr>
          <p:cNvSpPr txBox="1"/>
          <p:nvPr/>
        </p:nvSpPr>
        <p:spPr>
          <a:xfrm>
            <a:off x="6280141" y="3318562"/>
            <a:ext cx="374894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 defTabSz="457200" lvl="0">
              <a:defRPr/>
            </a:pPr>
            <a:r>
              <a:rPr altLang="en-US" lang="zh-CN" sz="4000">
                <a:cs typeface="+mn-ea"/>
                <a:sym typeface="+mn-lt"/>
              </a:rPr>
              <a:t>下周施工</a:t>
            </a:r>
          </a:p>
          <a:p>
            <a:pPr algn="dist" defTabSz="457200" lvl="0">
              <a:defRPr/>
            </a:pPr>
            <a:r>
              <a:rPr altLang="en-US" lang="zh-CN" sz="4000">
                <a:cs typeface="+mn-ea"/>
                <a:sym typeface="+mn-lt"/>
              </a:rPr>
              <a:t>进度计划</a:t>
            </a: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xmlns:asvg="http://schemas.microsoft.com/office/drawing/2016/SVG/main" id="{A3B9B8E8-4EE9-4E96-9C57-B376F661E4EF}"/>
              </a:ext>
            </a:extLst>
          </p:cNvPr>
          <p:cNvCxnSpPr/>
          <p:nvPr/>
        </p:nvCxnSpPr>
        <p:spPr>
          <a:xfrm flipV="1">
            <a:off x="2814715" y="5321767"/>
            <a:ext cx="7580749" cy="2405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xmlns:asvg="http://schemas.microsoft.com/office/drawing/2016/SVG/main" id="{47BFC706-33CD-40B4-A15F-D9D354C06295}"/>
              </a:ext>
            </a:extLst>
          </p:cNvPr>
          <p:cNvCxnSpPr/>
          <p:nvPr/>
        </p:nvCxnSpPr>
        <p:spPr>
          <a:xfrm>
            <a:off x="2191657" y="5345820"/>
            <a:ext cx="623058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图形 23">
            <a:extLst>
              <a:ext uri="{FF2B5EF4-FFF2-40B4-BE49-F238E27FC236}">
                <a16:creationId xmlns:a16="http://schemas.microsoft.com/office/drawing/2014/main" xmlns:asvg="http://schemas.microsoft.com/office/drawing/2016/SVG/main" id="{6359C878-B0ED-4F62-BF93-7E604165029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16="http://schemas.microsoft.com/office/drawing/2014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24512" y="-190500"/>
            <a:ext cx="676275" cy="2215724"/>
          </a:xfrm>
          <a:prstGeom prst="rect">
            <a:avLst/>
          </a:prstGeom>
        </p:spPr>
      </p:pic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xmlns:asvg="http://schemas.microsoft.com/office/drawing/2016/SVG/main" id="{704505FD-19B2-4754-8B89-B46D7EBB7C04}"/>
              </a:ext>
            </a:extLst>
          </p:cNvPr>
          <p:cNvCxnSpPr/>
          <p:nvPr/>
        </p:nvCxnSpPr>
        <p:spPr>
          <a:xfrm>
            <a:off x="2401586" y="4007372"/>
            <a:ext cx="2954185" cy="0"/>
          </a:xfrm>
          <a:prstGeom prst="line">
            <a:avLst/>
          </a:prstGeom>
          <a:ln w="12700">
            <a:solidFill>
              <a:srgbClr val="3E53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767791220"/>
      </p:ext>
    </p:extLst>
  </p:cSld>
  <p:clrMapOvr>
    <a:masterClrMapping/>
  </p:clrMapOvr>
  <mc:AlternateContent>
    <mc:Choice Requires="p14">
      <p:transition advClick="0" advTm="3000" p14:dur="1500" spd="slow">
        <p14:window dir="vert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9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3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4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21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65DF146-74BE-49AB-8E73-802FED16120A}"/>
              </a:ext>
            </a:extLst>
          </p:cNvPr>
          <p:cNvSpPr>
            <a:spLocks noChangeArrowheads="1" noGrp="1"/>
          </p:cNvSpPr>
          <p:nvPr>
            <p:ph idx="4294967295" type="title"/>
          </p:nvPr>
        </p:nvSpPr>
        <p:spPr bwMode="auto">
          <a:xfrm>
            <a:off x="4198292" y="1106905"/>
            <a:ext cx="6850062" cy="4318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altLang="zh-CN" lang="zh-CN" sz="2400">
                <a:latin typeface="+mn-lt"/>
                <a:ea typeface="+mn-ea"/>
                <a:cs typeface="+mn-ea"/>
                <a:sym typeface="+mn-lt"/>
              </a:rPr>
              <a:t>二、下周施工进度计划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BE5C0AB-B02B-4D1B-A4D8-9A544A2D6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3258" y="1857941"/>
            <a:ext cx="3097213" cy="3657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cs typeface="+mn-ea"/>
                <a:sym typeface="+mn-lt"/>
              </a:rPr>
              <a:t>2.1 桥队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1F07F6E-EEBA-4081-8485-27F5BA5C1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191" y="2224653"/>
            <a:ext cx="9013636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 indent="-342900" marL="3429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1pPr>
            <a:lvl2pPr eaLnBrk="0" hangingPunct="0" indent="-285750" marL="74295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2pPr>
            <a:lvl3pPr eaLnBrk="0" hangingPunct="0" indent="-228600" marL="11430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3pPr>
            <a:lvl4pPr eaLnBrk="0" hangingPunct="0" indent="-228600" marL="1600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4pPr>
            <a:lvl5pPr eaLnBrk="0" hangingPunct="0" indent="-228600" marL="20574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600">
                <a:latin typeface="+mn-lt"/>
                <a:ea typeface="+mn-ea"/>
                <a:cs typeface="+mn-ea"/>
                <a:sym typeface="+mn-lt"/>
              </a:rPr>
              <a:t>2.1.1 为3月20日迎检做准备工作。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600">
                <a:latin typeface="+mn-lt"/>
                <a:ea typeface="+mn-ea"/>
                <a:cs typeface="+mn-ea"/>
                <a:sym typeface="+mn-lt"/>
              </a:rPr>
              <a:t>        2.1.2 对已交地进行便道施工，并完成400m便道征迁工作。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600">
                <a:latin typeface="+mn-lt"/>
                <a:ea typeface="+mn-ea"/>
                <a:cs typeface="+mn-ea"/>
                <a:sym typeface="+mn-lt"/>
              </a:rPr>
              <a:t>                2.1.3 平阿东便桥施工完成80%。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b="0" lang="en-US" sz="1600">
                <a:latin typeface="+mn-lt"/>
                <a:ea typeface="+mn-ea"/>
                <a:cs typeface="+mn-ea"/>
                <a:sym typeface="+mn-lt"/>
              </a:rPr>
              <a:t>                       2.1.4 完善全线防洪方案，桩基施工方案和便桥方案等作业方案，开始绘制便道纵横断面图。并落实已批准的方案。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A712670-0D89-40A5-A8F7-159DEE500D40}"/>
              </a:ext>
            </a:extLst>
          </p:cNvPr>
          <p:cNvSpPr txBox="1"/>
          <p:nvPr/>
        </p:nvSpPr>
        <p:spPr>
          <a:xfrm>
            <a:off x="762249" y="508715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下周施工进度计划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31E91D2-0424-4198-9CCA-AC0706DC3E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674691" y="3729066"/>
            <a:ext cx="8806118" cy="2022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>
    <mc:Choice Requires="p14">
      <p:transition advClick="0" advTm="3000" p14:dur="1500" spd="slow">
        <p14:window dir="vert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242"/>
      <p:bldP grpId="0" spid="10243"/>
      <p:bldP grpId="0" spid="10244"/>
      <p:bldP grpId="0" spid="5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4F0BF3A-AD94-46B3-9C20-6E313212DD99}"/>
              </a:ext>
            </a:extLst>
          </p:cNvPr>
          <p:cNvSpPr>
            <a:spLocks noChangeArrowheads="1" noGrp="1"/>
          </p:cNvSpPr>
          <p:nvPr>
            <p:ph idx="4294967295" type="title"/>
          </p:nvPr>
        </p:nvSpPr>
        <p:spPr bwMode="auto">
          <a:xfrm>
            <a:off x="685800" y="1288883"/>
            <a:ext cx="5410200" cy="509588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rtlCol="0" tIns="45720" vert="horz" wrap="square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altLang="zh-CN" lang="zh-CN" sz="2400">
                <a:latin typeface="+mn-lt"/>
                <a:ea typeface="+mn-ea"/>
                <a:cs typeface="+mn-ea"/>
                <a:sym typeface="+mn-lt"/>
              </a:rPr>
              <a:t>三、存在的问题及应对措施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C6BB722-EC67-4022-973F-4B0F08B8A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6059" y="1615115"/>
            <a:ext cx="4267399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 indent="-342900" marL="3429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1pPr>
            <a:lvl2pPr eaLnBrk="0" hangingPunct="0" indent="-285750" marL="74295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2pPr>
            <a:lvl3pPr eaLnBrk="0" hangingPunct="0" indent="-228600" marL="11430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3pPr>
            <a:lvl4pPr eaLnBrk="0" hangingPunct="0" indent="-228600" marL="16002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4pPr>
            <a:lvl5pPr eaLnBrk="0" hangingPunct="0" indent="-228600" marL="2057400"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charset="0" panose="020b0604030504040204" pitchFamily="34" typeface="Tahoma"/>
                <a:ea charset="-122" panose="02010600030101010101" pitchFamily="2" typeface="宋体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lang="en-US" sz="1600">
                <a:latin typeface="+mn-lt"/>
                <a:ea typeface="+mn-ea"/>
                <a:cs typeface="+mn-ea"/>
                <a:sym typeface="+mn-lt"/>
              </a:rPr>
              <a:t>3.1.2 应对措施</a:t>
            </a: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Font charset="2" panose="05000000000000000000" pitchFamily="2" typeface="Wingdings"/>
              <a:buNone/>
            </a:pPr>
            <a:r>
              <a:rPr altLang="zh-CN" lang="en-US" sz="1600">
                <a:latin typeface="+mn-lt"/>
                <a:ea typeface="+mn-ea"/>
                <a:cs typeface="+mn-ea"/>
                <a:sym typeface="+mn-lt"/>
              </a:rPr>
              <a:t>      由外协专职人员积极与高速公路管理局、水务局和当地政府部门相关人员进行沟通，协助做好征地拆迁工作。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8BDA209-BD80-4FF7-A204-84484F1A6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031" y="1615115"/>
            <a:ext cx="1074738" cy="3657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cs typeface="+mn-ea"/>
                <a:sym typeface="+mn-lt"/>
              </a:rPr>
              <a:t>3.1 桥队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A2CE0DF-0488-497B-8224-03772FF6594B}"/>
              </a:ext>
            </a:extLst>
          </p:cNvPr>
          <p:cNvSpPr txBox="1"/>
          <p:nvPr/>
        </p:nvSpPr>
        <p:spPr>
          <a:xfrm>
            <a:off x="741611" y="602544"/>
            <a:ext cx="61320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800" sz="2400">
                <a:solidFill>
                  <a:schemeClr val="accent2"/>
                </a:solidFill>
                <a:cs typeface="+mn-ea"/>
                <a:sym typeface="+mn-lt"/>
              </a:rPr>
              <a:t>下周施工进度计划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9F2567D-1A9F-4D18-91E0-4B1FB4C35E18}"/>
              </a:ext>
            </a:extLst>
          </p:cNvPr>
          <p:cNvSpPr/>
          <p:nvPr/>
        </p:nvSpPr>
        <p:spPr>
          <a:xfrm>
            <a:off x="1265695" y="2247138"/>
            <a:ext cx="2924011" cy="1847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altLang="zh-CN" lang="en-US" sz="1600">
                <a:cs typeface="+mn-ea"/>
                <a:sym typeface="+mn-lt"/>
              </a:rPr>
              <a:t>3.1.1 存在的问题</a:t>
            </a:r>
          </a:p>
          <a:p>
            <a:pPr>
              <a:spcBef>
                <a:spcPct val="20000"/>
              </a:spcBef>
              <a:buClr>
                <a:schemeClr val="tx1"/>
              </a:buClr>
            </a:pPr>
            <a:r>
              <a:rPr altLang="zh-CN" lang="en-US" sz="1600">
                <a:cs typeface="+mn-ea"/>
                <a:sym typeface="+mn-lt"/>
              </a:rPr>
              <a:t>       征地拆迁难度大，群众情绪反复和对补偿标准不同  意，加上陈年的历史原因，造成了本地拆迁工作困难，加上地方组织政府在群众中威信不高，地方协助拆迁的力度有限。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4CBB04E-C8FE-4093-B002-14D0D60600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614996" y="3114872"/>
            <a:ext cx="5623505" cy="2454245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</p:cSld>
  <p:clrMapOvr>
    <a:masterClrMapping/>
  </p:clrMapOvr>
  <mc:AlternateContent>
    <mc:Choice Requires="p14">
      <p:transition advClick="0" advTm="3000" p14:dur="1500" spd="slow">
        <p14:window dir="vert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1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266"/>
      <p:bldP grpId="0" spid="11267"/>
      <p:bldP grpId="0" spid="11268"/>
      <p:bldP grpId="0" spid="5"/>
      <p:bldP grpId="0" spid="2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95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E252"/>
      </a:accent1>
      <a:accent2>
        <a:srgbClr val="4F4F4F"/>
      </a:accent2>
      <a:accent3>
        <a:srgbClr val="FFE252"/>
      </a:accent3>
      <a:accent4>
        <a:srgbClr val="4F4F4F"/>
      </a:accent4>
      <a:accent5>
        <a:srgbClr val="FFE252"/>
      </a:accent5>
      <a:accent6>
        <a:srgbClr val="4F4F4F"/>
      </a:accent6>
      <a:hlink>
        <a:srgbClr val="0563C1"/>
      </a:hlink>
      <a:folHlink>
        <a:srgbClr val="954F72"/>
      </a:folHlink>
    </a:clrScheme>
    <a:fontScheme name="kphtuq3s">
      <a:majorFont>
        <a:latin typeface="微软雅黑" panose="020f0302020204030204"/>
        <a:ea typeface="印品粗朗体"/>
        <a:cs typeface="Arial"/>
      </a:majorFont>
      <a:minorFont>
        <a:latin typeface="微软雅黑" panose="020f0302020204030204"/>
        <a:ea typeface="印品粗朗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114</Paragraphs>
  <Slides>19</Slides>
  <Notes>19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33">
      <vt:lpstr>Arial</vt:lpstr>
      <vt:lpstr>微软雅黑</vt:lpstr>
      <vt:lpstr>印品粗朗体</vt:lpstr>
      <vt:lpstr>iekie lishuti</vt:lpstr>
      <vt:lpstr>Calibri</vt:lpstr>
      <vt:lpstr>Calibri Light</vt:lpstr>
      <vt:lpstr>等线 Light</vt:lpstr>
      <vt:lpstr>等线</vt:lpstr>
      <vt:lpstr>Tahoma</vt:lpstr>
      <vt:lpstr>宋体</vt:lpstr>
      <vt:lpstr>Wingdings</vt:lpstr>
      <vt:lpstr>Meiryo</vt:lpstr>
      <vt:lpstr>Arial Narrow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1.1 桥队本周施工进度完成情况</vt:lpstr>
      <vt:lpstr>1.2 本周完成与上周计划完成对比</vt:lpstr>
      <vt:lpstr>PowerPoint Presentation</vt:lpstr>
      <vt:lpstr>二、下周施工进度计划</vt:lpstr>
      <vt:lpstr>三、存在的问题及应对措施</vt:lpstr>
      <vt:lpstr>PowerPoint Presentation</vt:lpstr>
      <vt:lpstr>PowerPoint Presentation</vt:lpstr>
      <vt:lpstr>四、安全质量环保保证措施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2022-03-20T21:10:51Z</dcterms:created>
  <cp:lastPrinted>2022-03-20T21:10:51Z</cp:lastPrinted>
  <dcterms:modified xsi:type="dcterms:W3CDTF">2022-03-20T13:15:27Z</dcterms:modified>
  <cp:revision>1</cp:revision>
</cp:coreProperties>
</file>