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  <p:sldMasterId id="2147483661" r:id="rId3"/>
    <p:sldMasterId id="2147483665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61" r:id="rId9"/>
    <p:sldId id="264" r:id="rId10"/>
    <p:sldId id="262" r:id="rId11"/>
    <p:sldId id="265" r:id="rId12"/>
    <p:sldId id="267" r:id="rId13"/>
    <p:sldId id="268" r:id="rId14"/>
    <p:sldId id="263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259" r:id="rId50"/>
  </p:sldIdLst>
  <p:sldSz cx="12192000" cy="6858000"/>
  <p:notesSz cx="6858000" cy="9144000"/>
  <p:custDataLst>
    <p:tags r:id="rId5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p="http://schemas.openxmlformats.org/presentationml/2006/main">
  <p:cmAuthor id="1" name="刘思蜀" initials="刘思蜀" lastIdx="0" clrIdx="0"/>
  <p:cmAuthor id="2" name="作者" initials="A" lastIdx="0" clrIdx="1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commentAuthors.xml" Type="http://schemas.openxmlformats.org/officeDocument/2006/relationships/commentAuthors"/><Relationship Id="rId10" Target="slides/slide4.xml" Type="http://schemas.openxmlformats.org/officeDocument/2006/relationships/slide"/><Relationship Id="rId11" Target="slides/slide5.xml" Type="http://schemas.openxmlformats.org/officeDocument/2006/relationships/slide"/><Relationship Id="rId12" Target="slides/slide6.xml" Type="http://schemas.openxmlformats.org/officeDocument/2006/relationships/slide"/><Relationship Id="rId13" Target="slides/slide7.xml" Type="http://schemas.openxmlformats.org/officeDocument/2006/relationships/slide"/><Relationship Id="rId14" Target="slides/slide8.xml" Type="http://schemas.openxmlformats.org/officeDocument/2006/relationships/slide"/><Relationship Id="rId15" Target="slides/slide9.xml" Type="http://schemas.openxmlformats.org/officeDocument/2006/relationships/slide"/><Relationship Id="rId16" Target="slides/slide10.xml" Type="http://schemas.openxmlformats.org/officeDocument/2006/relationships/slide"/><Relationship Id="rId17" Target="slides/slide11.xml" Type="http://schemas.openxmlformats.org/officeDocument/2006/relationships/slide"/><Relationship Id="rId18" Target="slides/slide12.xml" Type="http://schemas.openxmlformats.org/officeDocument/2006/relationships/slide"/><Relationship Id="rId19" Target="slides/slide13.xml" Type="http://schemas.openxmlformats.org/officeDocument/2006/relationships/slide"/><Relationship Id="rId2" Target="slideMasters/slideMaster1.xml" Type="http://schemas.openxmlformats.org/officeDocument/2006/relationships/slideMaster"/><Relationship Id="rId20" Target="slides/slide14.xml" Type="http://schemas.openxmlformats.org/officeDocument/2006/relationships/slide"/><Relationship Id="rId21" Target="slides/slide15.xml" Type="http://schemas.openxmlformats.org/officeDocument/2006/relationships/slide"/><Relationship Id="rId22" Target="slides/slide16.xml" Type="http://schemas.openxmlformats.org/officeDocument/2006/relationships/slide"/><Relationship Id="rId23" Target="slides/slide17.xml" Type="http://schemas.openxmlformats.org/officeDocument/2006/relationships/slide"/><Relationship Id="rId24" Target="slides/slide18.xml" Type="http://schemas.openxmlformats.org/officeDocument/2006/relationships/slide"/><Relationship Id="rId25" Target="slides/slide19.xml" Type="http://schemas.openxmlformats.org/officeDocument/2006/relationships/slide"/><Relationship Id="rId26" Target="slides/slide20.xml" Type="http://schemas.openxmlformats.org/officeDocument/2006/relationships/slide"/><Relationship Id="rId27" Target="slides/slide21.xml" Type="http://schemas.openxmlformats.org/officeDocument/2006/relationships/slide"/><Relationship Id="rId28" Target="slides/slide22.xml" Type="http://schemas.openxmlformats.org/officeDocument/2006/relationships/slide"/><Relationship Id="rId29" Target="slides/slide23.xml" Type="http://schemas.openxmlformats.org/officeDocument/2006/relationships/slide"/><Relationship Id="rId3" Target="slideMasters/slideMaster2.xml" Type="http://schemas.openxmlformats.org/officeDocument/2006/relationships/slideMaster"/><Relationship Id="rId30" Target="slides/slide24.xml" Type="http://schemas.openxmlformats.org/officeDocument/2006/relationships/slide"/><Relationship Id="rId31" Target="slides/slide25.xml" Type="http://schemas.openxmlformats.org/officeDocument/2006/relationships/slide"/><Relationship Id="rId32" Target="slides/slide26.xml" Type="http://schemas.openxmlformats.org/officeDocument/2006/relationships/slide"/><Relationship Id="rId33" Target="slides/slide27.xml" Type="http://schemas.openxmlformats.org/officeDocument/2006/relationships/slide"/><Relationship Id="rId34" Target="slides/slide28.xml" Type="http://schemas.openxmlformats.org/officeDocument/2006/relationships/slide"/><Relationship Id="rId35" Target="slides/slide29.xml" Type="http://schemas.openxmlformats.org/officeDocument/2006/relationships/slide"/><Relationship Id="rId36" Target="slides/slide30.xml" Type="http://schemas.openxmlformats.org/officeDocument/2006/relationships/slide"/><Relationship Id="rId37" Target="slides/slide31.xml" Type="http://schemas.openxmlformats.org/officeDocument/2006/relationships/slide"/><Relationship Id="rId38" Target="slides/slide32.xml" Type="http://schemas.openxmlformats.org/officeDocument/2006/relationships/slide"/><Relationship Id="rId39" Target="slides/slide33.xml" Type="http://schemas.openxmlformats.org/officeDocument/2006/relationships/slide"/><Relationship Id="rId4" Target="slideMasters/slideMaster3.xml" Type="http://schemas.openxmlformats.org/officeDocument/2006/relationships/slideMaster"/><Relationship Id="rId40" Target="slides/slide34.xml" Type="http://schemas.openxmlformats.org/officeDocument/2006/relationships/slide"/><Relationship Id="rId41" Target="slides/slide35.xml" Type="http://schemas.openxmlformats.org/officeDocument/2006/relationships/slide"/><Relationship Id="rId42" Target="slides/slide36.xml" Type="http://schemas.openxmlformats.org/officeDocument/2006/relationships/slide"/><Relationship Id="rId43" Target="slides/slide37.xml" Type="http://schemas.openxmlformats.org/officeDocument/2006/relationships/slide"/><Relationship Id="rId44" Target="slides/slide38.xml" Type="http://schemas.openxmlformats.org/officeDocument/2006/relationships/slide"/><Relationship Id="rId45" Target="slides/slide39.xml" Type="http://schemas.openxmlformats.org/officeDocument/2006/relationships/slide"/><Relationship Id="rId46" Target="slides/slide40.xml" Type="http://schemas.openxmlformats.org/officeDocument/2006/relationships/slide"/><Relationship Id="rId47" Target="slides/slide41.xml" Type="http://schemas.openxmlformats.org/officeDocument/2006/relationships/slide"/><Relationship Id="rId48" Target="slides/slide42.xml" Type="http://schemas.openxmlformats.org/officeDocument/2006/relationships/slide"/><Relationship Id="rId49" Target="slides/slide43.xml" Type="http://schemas.openxmlformats.org/officeDocument/2006/relationships/slide"/><Relationship Id="rId5" Target="notesMasters/notesMaster1.xml" Type="http://schemas.openxmlformats.org/officeDocument/2006/relationships/notesMaster"/><Relationship Id="rId50" Target="slides/slide44.xml" Type="http://schemas.openxmlformats.org/officeDocument/2006/relationships/slide"/><Relationship Id="rId52" Target="tags/tag1.xml" Type="http://schemas.openxmlformats.org/officeDocument/2006/relationships/tags"/><Relationship Id="rId53" Target="presProps.xml" Type="http://schemas.openxmlformats.org/officeDocument/2006/relationships/presProps"/><Relationship Id="rId54" Target="viewProps.xml" Type="http://schemas.openxmlformats.org/officeDocument/2006/relationships/viewProps"/><Relationship Id="rId55" Target="theme/theme1.xml" Type="http://schemas.openxmlformats.org/officeDocument/2006/relationships/theme"/><Relationship Id="rId56" Target="tableStyles.xml" Type="http://schemas.openxmlformats.org/officeDocument/2006/relationships/tableStyles"/><Relationship Id="rId6" Target="handoutMasters/handoutMaster1.xml" Type="http://schemas.openxmlformats.org/officeDocument/2006/relationships/handoutMaster"/><Relationship Id="rId7" Target="slides/slide1.xml" Type="http://schemas.openxmlformats.org/officeDocument/2006/relationships/slide"/><Relationship Id="rId8" Target="slides/slide2.xml" Type="http://schemas.openxmlformats.org/officeDocument/2006/relationships/slide"/><Relationship Id="rId9" Target="slides/slide3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2410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4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8488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572443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http://www.1ppt.com/hangye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2022/3/2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59186349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2022/3/2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17183144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323843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533887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694716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683670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8357086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7252499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313537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2540524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77863727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4340104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2653856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973596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660961" y="6726607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行业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模板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val="536795373"/>
      </p:ext>
    </p:extLst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media/image1.png" Type="http://schemas.openxmlformats.org/officeDocument/2006/relationships/image"/><Relationship Id="rId14" Target="../media/image2.png" Type="http://schemas.openxmlformats.org/officeDocument/2006/relationships/image"/><Relationship Id="rId15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7" name="组合 16"/>
          <p:cNvGrpSpPr/>
          <p:nvPr userDrawn="1"/>
        </p:nvGrpSpPr>
        <p:grpSpPr>
          <a:xfrm>
            <a:off x="-38100" y="6311900"/>
            <a:ext cx="12192000" cy="840105"/>
            <a:chOff x="0" y="8826"/>
            <a:chExt cx="19200" cy="2890"/>
          </a:xfrm>
        </p:grpSpPr>
        <p:pic>
          <p:nvPicPr>
            <p:cNvPr id="14" name="图片 13" descr="77777777777657845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id="15" name="图片 14" descr="77777777777657845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id="16" name="图片 15" descr="77777777777657845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id="7" name="图片 6" descr="999999999999879671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/>
              </a:ext>
            </a:extLst>
          </a:blip>
          <a:srcRect l="20472" t="11481" r="19986" b="1491"/>
          <a:stretch>
            <a:fillRect/>
          </a:stretch>
        </p:blipFill>
        <p:spPr>
          <a:xfrm rot="16200000">
            <a:off x="3232785" y="-2328545"/>
            <a:ext cx="5929630" cy="110826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506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0538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8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9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0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3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4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6.png" Type="http://schemas.openxmlformats.org/officeDocument/2006/relationships/image"/><Relationship Id="rId4" Target="../media/image25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6.pn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7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3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3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9.png" Type="http://schemas.openxmlformats.org/officeDocument/2006/relationships/image"/></Relationships>
</file>

<file path=ppt/slides/_rels/slide3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9.png" Type="http://schemas.openxmlformats.org/officeDocument/2006/relationships/image"/></Relationships>
</file>

<file path=ppt/slides/_rels/slide3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30.png" Type="http://schemas.openxmlformats.org/officeDocument/2006/relationships/image"/></Relationships>
</file>

<file path=ppt/slides/_rels/slide3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3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1.png" Type="http://schemas.openxmlformats.org/officeDocument/2006/relationships/image"/></Relationships>
</file>

<file path=ppt/slides/_rels/slide3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Relationship Id="rId3" Target="../media/image12.png" Type="http://schemas.openxmlformats.org/officeDocument/2006/relationships/image"/></Relationships>
</file>

<file path=ppt/slides/_rels/slide4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/Relationships>
</file>

<file path=ppt/slides/_rels/slide4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23.png" Type="http://schemas.openxmlformats.org/officeDocument/2006/relationships/image"/></Relationships>
</file>

<file path=ppt/slides/_rels/slide4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4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9.png" Type="http://schemas.openxmlformats.org/officeDocument/2006/relationships/image"/></Relationships>
</file>

<file path=ppt/slides/_rels/slide4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45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Relationship Id="rId3" Target="../media/image1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Relationship Id="rId3" Target="../media/image1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2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Relationship Id="rId8" Target="../media/image8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2588259" y="1856105"/>
            <a:ext cx="6591300" cy="2804128"/>
          </a:xfrm>
          <a:prstGeom prst="rect">
            <a:avLst/>
          </a:prstGeom>
          <a:noFill/>
        </p:spPr>
        <p:txBody>
          <a:bodyPr bIns="60944" lIns="121889" rIns="121889" rtlCol="0" tIns="60944" wrap="square">
            <a:spAutoFit/>
          </a:bodyPr>
          <a:lstStyle>
            <a:defPPr>
              <a:defRPr lang="zh-CN"/>
            </a:defPPr>
            <a:lvl1pPr algn="ctr">
              <a:defRPr b="1" sz="11500">
                <a:gradFill>
                  <a:gsLst>
                    <a:gs pos="0">
                      <a:srgbClr val="00B0F0"/>
                    </a:gs>
                    <a:gs pos="100000">
                      <a:schemeClr val="tx2">
                        <a:lumMod val="50000"/>
                      </a:schemeClr>
                    </a:gs>
                  </a:gsLst>
                  <a:lin ang="2400000" scaled="0"/>
                </a:gradFill>
                <a:effectLst>
                  <a:outerShdw algn="tl" blurRad="317500" dir="2700000" dist="165100" rotWithShape="0">
                    <a:prstClr val="black">
                      <a:alpha val="60000"/>
                    </a:prstClr>
                  </a:outerShdw>
                </a:effectLst>
                <a:latin charset="-122" typeface="Yuanti SC"/>
                <a:ea charset="-122" typeface="Yuanti SC"/>
                <a:cs charset="-122" typeface="Yuanti SC"/>
              </a:defRPr>
            </a:lvl1pPr>
          </a:lstStyle>
          <a:p>
            <a:pPr algn="ctr"/>
            <a:r>
              <a:rPr altLang="en-US" lang="zh-CN" sz="8800">
                <a:ln w="38100">
                  <a:noFill/>
                </a:ln>
                <a:solidFill>
                  <a:srgbClr val="F29A98"/>
                </a:solidFill>
                <a:effectLst/>
                <a:latin typeface="+mn-lt"/>
                <a:ea typeface="+mn-ea"/>
                <a:cs typeface="+mn-ea"/>
                <a:sym typeface="+mn-lt"/>
              </a:rPr>
              <a:t>《认识乐谱》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897505" y="3961765"/>
            <a:ext cx="5947410" cy="228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807970" y="3474720"/>
            <a:ext cx="60750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简谱知识大全乐理及各类符号入门必备音乐课PPT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110480" y="4474845"/>
            <a:ext cx="1521460" cy="304800"/>
          </a:xfrm>
          <a:prstGeom prst="rect">
            <a:avLst/>
          </a:prstGeom>
          <a:solidFill>
            <a:srgbClr val="F29A98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chemeClr val="bg1"/>
                </a:solidFill>
                <a:cs typeface="+mn-ea"/>
                <a:sym typeface="+mn-lt"/>
              </a:rPr>
              <a:t>优页PPT</a:t>
            </a:r>
          </a:p>
        </p:txBody>
      </p:sp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6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7"/>
      <p:bldP grpId="0" spid="28"/>
      <p:bldP grpId="0" spid="2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65655" y="2261235"/>
            <a:ext cx="66040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① 5 5  ② 5555  ③ 5 55  55 5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38655" y="3836034"/>
            <a:ext cx="43561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5653 5   5653 5 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5655" y="31426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eaLnBrk="1" hangingPunct="1"/>
            <a:r>
              <a:rPr altLang="zh-CN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《在希望的田野上》 </a:t>
            </a:r>
          </a:p>
        </p:txBody>
      </p:sp>
      <p:grpSp>
        <p:nvGrpSpPr>
          <p:cNvPr id="22546" name="Group 18"/>
          <p:cNvGrpSpPr/>
          <p:nvPr/>
        </p:nvGrpSpPr>
        <p:grpSpPr>
          <a:xfrm>
            <a:off x="2192655" y="4463415"/>
            <a:ext cx="3657600" cy="762000"/>
            <a:chOff x="960" y="2352"/>
            <a:chExt cx="2304" cy="480"/>
          </a:xfrm>
        </p:grpSpPr>
        <p:grpSp>
          <p:nvGrpSpPr>
            <p:cNvPr id="18442" name="Group 10"/>
            <p:cNvGrpSpPr/>
            <p:nvPr/>
          </p:nvGrpSpPr>
          <p:grpSpPr>
            <a:xfrm>
              <a:off x="960" y="2352"/>
              <a:ext cx="2304" cy="0"/>
              <a:chOff x="816" y="2016"/>
              <a:chExt cx="2304" cy="0"/>
            </a:xfrm>
          </p:grpSpPr>
          <p:sp>
            <p:nvSpPr>
              <p:cNvPr id="18450" name="Line 8"/>
              <p:cNvSpPr/>
              <p:nvPr/>
            </p:nvSpPr>
            <p:spPr>
              <a:xfrm>
                <a:off x="816" y="2016"/>
                <a:ext cx="720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451" name="Line 9"/>
              <p:cNvSpPr/>
              <p:nvPr/>
            </p:nvSpPr>
            <p:spPr>
              <a:xfrm>
                <a:off x="2400" y="2016"/>
                <a:ext cx="720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8443" name="Group 14"/>
            <p:cNvGrpSpPr/>
            <p:nvPr/>
          </p:nvGrpSpPr>
          <p:grpSpPr>
            <a:xfrm>
              <a:off x="1008" y="2448"/>
              <a:ext cx="384" cy="384"/>
              <a:chOff x="1008" y="2448"/>
              <a:chExt cx="384" cy="384"/>
            </a:xfrm>
          </p:grpSpPr>
          <p:sp>
            <p:nvSpPr>
              <p:cNvPr id="18447" name="Line 12"/>
              <p:cNvSpPr/>
              <p:nvPr/>
            </p:nvSpPr>
            <p:spPr>
              <a:xfrm>
                <a:off x="1008" y="2448"/>
                <a:ext cx="192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448" name="Line 13"/>
              <p:cNvSpPr/>
              <p:nvPr/>
            </p:nvSpPr>
            <p:spPr>
              <a:xfrm flipH="1">
                <a:off x="1200" y="2448"/>
                <a:ext cx="192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18444" name="Group 15"/>
            <p:cNvGrpSpPr/>
            <p:nvPr/>
          </p:nvGrpSpPr>
          <p:grpSpPr>
            <a:xfrm>
              <a:off x="2592" y="2448"/>
              <a:ext cx="384" cy="384"/>
              <a:chOff x="1008" y="2448"/>
              <a:chExt cx="384" cy="384"/>
            </a:xfrm>
          </p:grpSpPr>
          <p:sp>
            <p:nvSpPr>
              <p:cNvPr id="18445" name="Line 16"/>
              <p:cNvSpPr/>
              <p:nvPr/>
            </p:nvSpPr>
            <p:spPr>
              <a:xfrm>
                <a:off x="1008" y="2448"/>
                <a:ext cx="192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446" name="Line 17"/>
              <p:cNvSpPr/>
              <p:nvPr/>
            </p:nvSpPr>
            <p:spPr>
              <a:xfrm flipH="1">
                <a:off x="1200" y="2448"/>
                <a:ext cx="192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pic>
        <p:nvPicPr>
          <p:cNvPr descr="51miz-E829094-3BCF7F51"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145655" y="2973070"/>
            <a:ext cx="3536315" cy="206375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13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65655" y="2261235"/>
            <a:ext cx="66040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① 5 5  ② 5555  ③ 5 55  55 5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38655" y="3836034"/>
            <a:ext cx="43561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 u="sng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3 32 3 32 3 32  3 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5655" y="31426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zh-CN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《一二三四歌》 </a:t>
            </a:r>
          </a:p>
        </p:txBody>
      </p:sp>
      <p:grpSp>
        <p:nvGrpSpPr>
          <p:cNvPr id="23590" name="Group 38"/>
          <p:cNvGrpSpPr/>
          <p:nvPr/>
        </p:nvGrpSpPr>
        <p:grpSpPr>
          <a:xfrm>
            <a:off x="2148205" y="3721735"/>
            <a:ext cx="3696335" cy="1300480"/>
            <a:chOff x="912" y="1968"/>
            <a:chExt cx="3168" cy="1008"/>
          </a:xfrm>
        </p:grpSpPr>
        <p:grpSp>
          <p:nvGrpSpPr>
            <p:cNvPr id="19465" name="Group 25"/>
            <p:cNvGrpSpPr/>
            <p:nvPr/>
          </p:nvGrpSpPr>
          <p:grpSpPr>
            <a:xfrm>
              <a:off x="912" y="2496"/>
              <a:ext cx="3168" cy="480"/>
              <a:chOff x="912" y="2496"/>
              <a:chExt cx="3168" cy="480"/>
            </a:xfrm>
          </p:grpSpPr>
          <p:grpSp>
            <p:nvGrpSpPr>
              <p:cNvPr id="19477" name="Group 8"/>
              <p:cNvGrpSpPr/>
              <p:nvPr/>
            </p:nvGrpSpPr>
            <p:grpSpPr>
              <a:xfrm>
                <a:off x="912" y="2592"/>
                <a:ext cx="384" cy="384"/>
                <a:chOff x="1008" y="2448"/>
                <a:chExt cx="384" cy="384"/>
              </a:xfrm>
            </p:grpSpPr>
            <p:sp>
              <p:nvSpPr>
                <p:cNvPr id="19492" name="Line 9"/>
                <p:cNvSpPr/>
                <p:nvPr/>
              </p:nvSpPr>
              <p:spPr>
                <a:xfrm>
                  <a:off x="1008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93" name="Line 10"/>
                <p:cNvSpPr/>
                <p:nvPr/>
              </p:nvSpPr>
              <p:spPr>
                <a:xfrm flipH="1">
                  <a:off x="1200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478" name="Group 11"/>
              <p:cNvGrpSpPr/>
              <p:nvPr/>
            </p:nvGrpSpPr>
            <p:grpSpPr>
              <a:xfrm>
                <a:off x="1776" y="2592"/>
                <a:ext cx="384" cy="384"/>
                <a:chOff x="1008" y="2448"/>
                <a:chExt cx="384" cy="384"/>
              </a:xfrm>
            </p:grpSpPr>
            <p:sp>
              <p:nvSpPr>
                <p:cNvPr id="19490" name="Line 12"/>
                <p:cNvSpPr/>
                <p:nvPr/>
              </p:nvSpPr>
              <p:spPr>
                <a:xfrm>
                  <a:off x="1008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91" name="Line 13"/>
                <p:cNvSpPr/>
                <p:nvPr/>
              </p:nvSpPr>
              <p:spPr>
                <a:xfrm flipH="1">
                  <a:off x="1200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479" name="Group 15"/>
              <p:cNvGrpSpPr/>
              <p:nvPr/>
            </p:nvGrpSpPr>
            <p:grpSpPr>
              <a:xfrm>
                <a:off x="1285" y="2496"/>
                <a:ext cx="2031" cy="0"/>
                <a:chOff x="1248" y="2496"/>
                <a:chExt cx="1872" cy="0"/>
              </a:xfrm>
            </p:grpSpPr>
            <p:sp>
              <p:nvSpPr>
                <p:cNvPr id="19487" name="Line 6"/>
                <p:cNvSpPr/>
                <p:nvPr/>
              </p:nvSpPr>
              <p:spPr>
                <a:xfrm>
                  <a:off x="1248" y="2496"/>
                  <a:ext cx="288" cy="0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88" name="Line 7"/>
                <p:cNvSpPr/>
                <p:nvPr/>
              </p:nvSpPr>
              <p:spPr>
                <a:xfrm>
                  <a:off x="2832" y="2496"/>
                  <a:ext cx="288" cy="0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89" name="Line 14"/>
                <p:cNvSpPr/>
                <p:nvPr/>
              </p:nvSpPr>
              <p:spPr>
                <a:xfrm>
                  <a:off x="2016" y="2496"/>
                  <a:ext cx="288" cy="0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480" name="Group 19"/>
              <p:cNvGrpSpPr/>
              <p:nvPr/>
            </p:nvGrpSpPr>
            <p:grpSpPr>
              <a:xfrm>
                <a:off x="2688" y="2592"/>
                <a:ext cx="384" cy="384"/>
                <a:chOff x="1008" y="2448"/>
                <a:chExt cx="384" cy="384"/>
              </a:xfrm>
            </p:grpSpPr>
            <p:sp>
              <p:nvSpPr>
                <p:cNvPr id="19484" name="Line 20"/>
                <p:cNvSpPr/>
                <p:nvPr/>
              </p:nvSpPr>
              <p:spPr>
                <a:xfrm>
                  <a:off x="1008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85" name="Line 21"/>
                <p:cNvSpPr/>
                <p:nvPr/>
              </p:nvSpPr>
              <p:spPr>
                <a:xfrm flipH="1">
                  <a:off x="1200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481" name="Group 22"/>
              <p:cNvGrpSpPr/>
              <p:nvPr/>
            </p:nvGrpSpPr>
            <p:grpSpPr>
              <a:xfrm>
                <a:off x="3696" y="2592"/>
                <a:ext cx="384" cy="384"/>
                <a:chOff x="1008" y="2448"/>
                <a:chExt cx="384" cy="384"/>
              </a:xfrm>
            </p:grpSpPr>
            <p:sp>
              <p:nvSpPr>
                <p:cNvPr id="19482" name="Line 23"/>
                <p:cNvSpPr/>
                <p:nvPr/>
              </p:nvSpPr>
              <p:spPr>
                <a:xfrm>
                  <a:off x="1008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  <p:sp>
              <p:nvSpPr>
                <p:cNvPr id="19483" name="Line 24"/>
                <p:cNvSpPr/>
                <p:nvPr/>
              </p:nvSpPr>
              <p:spPr>
                <a:xfrm flipH="1">
                  <a:off x="1200" y="2448"/>
                  <a:ext cx="192" cy="384"/>
                </a:xfrm>
                <a:prstGeom prst="line">
                  <a:avLst/>
                </a:prstGeom>
                <a:ln cap="flat" cmpd="sng" w="28575">
                  <a:solidFill>
                    <a:schemeClr val="bg1"/>
                  </a:solidFill>
                  <a:prstDash val="solid"/>
                  <a:headEnd len="med" type="none" w="med"/>
                  <a:tailEnd len="med" type="none" w="med"/>
                </a:ln>
                <a:effectLst>
                  <a:outerShdw algn="ctr" dir="2699999" dist="35921" rotWithShape="0">
                    <a:schemeClr val="tx1"/>
                  </a:outerShdw>
                </a:effectLst>
              </p:spPr>
              <p:txBody>
                <a:bodyPr/>
                <a:lstStyle/>
                <a:p>
                  <a:endParaRPr altLang="en-US" lang="zh-CN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9467" name="Text Box 27"/>
            <p:cNvSpPr txBox="1"/>
            <p:nvPr/>
          </p:nvSpPr>
          <p:spPr>
            <a:xfrm>
              <a:off x="1230" y="1968"/>
              <a:ext cx="210" cy="451"/>
            </a:xfrm>
            <a:prstGeom prst="rect">
              <a:avLst/>
            </a:prstGeom>
            <a:noFill/>
            <a:ln w="28575">
              <a:noFill/>
            </a:ln>
            <a:effectLst>
              <a:outerShdw algn="ctr" dir="2699999" dist="35921" rotWithShape="0">
                <a:schemeClr val="tx1"/>
              </a:outerShdw>
            </a:effectLst>
          </p:spPr>
          <p:txBody>
            <a:bodyPr bIns="46800" lIns="90000" rIns="90000" tIns="46800">
              <a:spAutoFit/>
              <a:scene3d>
                <a:camera prst="orthographicFront"/>
                <a:lightRig dir="t" rig="threePt"/>
              </a:scene3d>
            </a:bodyPr>
            <a:lstStyle/>
            <a:p>
              <a:pPr eaLnBrk="1" hangingPunct="1"/>
              <a:endParaRPr altLang="zh-CN" b="1" lang="en-US" sz="32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endParaRPr>
            </a:p>
          </p:txBody>
        </p:sp>
      </p:grpSp>
      <p:pic>
        <p:nvPicPr>
          <p:cNvPr descr="51miz-E261488-97B96B49"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796405" y="3142615"/>
            <a:ext cx="3848100" cy="196723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1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72360" y="3178176"/>
            <a:ext cx="727646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 u="sng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123 3  | 123 3  | 123 335 | 542 2  | 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3933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zh-CN" lang="en-US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《祝酒歌》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72360" y="3645534"/>
            <a:ext cx="727646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en-US" b="1" lang="zh-CN" smtClean="0" sz="1600" u="sng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第一个 x  | 第一个 x  | 第一个 第一个 | 第一个 x  | </a:t>
            </a:r>
          </a:p>
        </p:txBody>
      </p:sp>
      <p:grpSp>
        <p:nvGrpSpPr>
          <p:cNvPr id="28715" name="Group 43"/>
          <p:cNvGrpSpPr/>
          <p:nvPr/>
        </p:nvGrpSpPr>
        <p:grpSpPr>
          <a:xfrm>
            <a:off x="2298700" y="3178175"/>
            <a:ext cx="6781800" cy="1676400"/>
            <a:chOff x="768" y="2064"/>
            <a:chExt cx="4272" cy="1056"/>
          </a:xfrm>
        </p:grpSpPr>
        <p:grpSp>
          <p:nvGrpSpPr>
            <p:cNvPr id="23557" name="Group 5"/>
            <p:cNvGrpSpPr/>
            <p:nvPr/>
          </p:nvGrpSpPr>
          <p:grpSpPr>
            <a:xfrm>
              <a:off x="768" y="2064"/>
              <a:ext cx="0" cy="0"/>
              <a:chOff x="1872" y="2160"/>
              <a:chExt cx="2592" cy="0"/>
            </a:xfrm>
          </p:grpSpPr>
          <p:sp>
            <p:nvSpPr>
              <p:cNvPr id="7" name="Line 7"/>
              <p:cNvSpPr/>
              <p:nvPr/>
            </p:nvSpPr>
            <p:spPr>
              <a:xfrm>
                <a:off x="2928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91" name="Line 8"/>
              <p:cNvSpPr/>
              <p:nvPr/>
            </p:nvSpPr>
            <p:spPr>
              <a:xfrm>
                <a:off x="1872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92" name="Line 9"/>
              <p:cNvSpPr/>
              <p:nvPr/>
            </p:nvSpPr>
            <p:spPr>
              <a:xfrm>
                <a:off x="3600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93" name="Line 10"/>
              <p:cNvSpPr/>
              <p:nvPr/>
            </p:nvSpPr>
            <p:spPr>
              <a:xfrm>
                <a:off x="4176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58" name="Group 12"/>
            <p:cNvGrpSpPr/>
            <p:nvPr/>
          </p:nvGrpSpPr>
          <p:grpSpPr>
            <a:xfrm>
              <a:off x="864" y="2736"/>
              <a:ext cx="288" cy="384"/>
              <a:chOff x="864" y="2304"/>
              <a:chExt cx="288" cy="384"/>
            </a:xfrm>
          </p:grpSpPr>
          <p:sp>
            <p:nvSpPr>
              <p:cNvPr id="23587" name="Line 13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88" name="Line 14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59" name="Group 15"/>
            <p:cNvGrpSpPr/>
            <p:nvPr/>
          </p:nvGrpSpPr>
          <p:grpSpPr>
            <a:xfrm>
              <a:off x="1344" y="2736"/>
              <a:ext cx="288" cy="384"/>
              <a:chOff x="864" y="2304"/>
              <a:chExt cx="288" cy="384"/>
            </a:xfrm>
          </p:grpSpPr>
          <p:sp>
            <p:nvSpPr>
              <p:cNvPr id="23585" name="Line 16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86" name="Line 17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0" name="Group 18"/>
            <p:cNvGrpSpPr/>
            <p:nvPr/>
          </p:nvGrpSpPr>
          <p:grpSpPr>
            <a:xfrm>
              <a:off x="1920" y="2736"/>
              <a:ext cx="288" cy="384"/>
              <a:chOff x="864" y="2304"/>
              <a:chExt cx="288" cy="384"/>
            </a:xfrm>
          </p:grpSpPr>
          <p:sp>
            <p:nvSpPr>
              <p:cNvPr id="23583" name="Line 19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84" name="Line 20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1" name="Group 21"/>
            <p:cNvGrpSpPr/>
            <p:nvPr/>
          </p:nvGrpSpPr>
          <p:grpSpPr>
            <a:xfrm>
              <a:off x="2400" y="2736"/>
              <a:ext cx="288" cy="384"/>
              <a:chOff x="864" y="2304"/>
              <a:chExt cx="288" cy="384"/>
            </a:xfrm>
          </p:grpSpPr>
          <p:sp>
            <p:nvSpPr>
              <p:cNvPr id="23581" name="Line 22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82" name="Line 23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2" name="Group 24"/>
            <p:cNvGrpSpPr/>
            <p:nvPr/>
          </p:nvGrpSpPr>
          <p:grpSpPr>
            <a:xfrm>
              <a:off x="2976" y="2736"/>
              <a:ext cx="288" cy="384"/>
              <a:chOff x="864" y="2304"/>
              <a:chExt cx="288" cy="384"/>
            </a:xfrm>
          </p:grpSpPr>
          <p:sp>
            <p:nvSpPr>
              <p:cNvPr id="23579" name="Line 25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80" name="Line 26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3" name="Group 27"/>
            <p:cNvGrpSpPr/>
            <p:nvPr/>
          </p:nvGrpSpPr>
          <p:grpSpPr>
            <a:xfrm>
              <a:off x="3504" y="2736"/>
              <a:ext cx="192" cy="384"/>
              <a:chOff x="3504" y="2208"/>
              <a:chExt cx="192" cy="384"/>
            </a:xfrm>
          </p:grpSpPr>
          <p:sp>
            <p:nvSpPr>
              <p:cNvPr id="23577" name="Line 28"/>
              <p:cNvSpPr/>
              <p:nvPr/>
            </p:nvSpPr>
            <p:spPr>
              <a:xfrm>
                <a:off x="3504" y="2208"/>
                <a:ext cx="96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78" name="Line 29"/>
              <p:cNvSpPr/>
              <p:nvPr/>
            </p:nvSpPr>
            <p:spPr>
              <a:xfrm flipH="1">
                <a:off x="3600" y="2208"/>
                <a:ext cx="96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4" name="Group 30"/>
            <p:cNvGrpSpPr/>
            <p:nvPr/>
          </p:nvGrpSpPr>
          <p:grpSpPr>
            <a:xfrm>
              <a:off x="4224" y="2736"/>
              <a:ext cx="288" cy="384"/>
              <a:chOff x="864" y="2304"/>
              <a:chExt cx="288" cy="384"/>
            </a:xfrm>
          </p:grpSpPr>
          <p:sp>
            <p:nvSpPr>
              <p:cNvPr id="23575" name="Line 31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76" name="Line 32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5" name="Group 33"/>
            <p:cNvGrpSpPr/>
            <p:nvPr/>
          </p:nvGrpSpPr>
          <p:grpSpPr>
            <a:xfrm>
              <a:off x="4752" y="2736"/>
              <a:ext cx="288" cy="384"/>
              <a:chOff x="864" y="2304"/>
              <a:chExt cx="288" cy="384"/>
            </a:xfrm>
          </p:grpSpPr>
          <p:sp>
            <p:nvSpPr>
              <p:cNvPr id="23573" name="Line 34"/>
              <p:cNvSpPr/>
              <p:nvPr/>
            </p:nvSpPr>
            <p:spPr>
              <a:xfrm>
                <a:off x="864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74" name="Line 35"/>
              <p:cNvSpPr/>
              <p:nvPr/>
            </p:nvSpPr>
            <p:spPr>
              <a:xfrm flipH="1">
                <a:off x="1008" y="2304"/>
                <a:ext cx="144" cy="384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3566" name="Group 36"/>
            <p:cNvGrpSpPr/>
            <p:nvPr/>
          </p:nvGrpSpPr>
          <p:grpSpPr>
            <a:xfrm>
              <a:off x="768" y="2428"/>
              <a:ext cx="0" cy="0"/>
              <a:chOff x="1872" y="2160"/>
              <a:chExt cx="2592" cy="0"/>
            </a:xfrm>
          </p:grpSpPr>
          <p:sp>
            <p:nvSpPr>
              <p:cNvPr id="23568" name="Line 38"/>
              <p:cNvSpPr/>
              <p:nvPr/>
            </p:nvSpPr>
            <p:spPr>
              <a:xfrm>
                <a:off x="2928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69" name="Line 39"/>
              <p:cNvSpPr/>
              <p:nvPr/>
            </p:nvSpPr>
            <p:spPr>
              <a:xfrm>
                <a:off x="1872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70" name="Line 40"/>
              <p:cNvSpPr/>
              <p:nvPr/>
            </p:nvSpPr>
            <p:spPr>
              <a:xfrm>
                <a:off x="3600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571" name="Line 41"/>
              <p:cNvSpPr/>
              <p:nvPr/>
            </p:nvSpPr>
            <p:spPr>
              <a:xfrm>
                <a:off x="4176" y="2160"/>
                <a:ext cx="288" cy="0"/>
              </a:xfrm>
              <a:prstGeom prst="line">
                <a:avLst/>
              </a:prstGeom>
              <a:ln cap="flat" cmpd="sng" w="28575">
                <a:solidFill>
                  <a:schemeClr val="bg1"/>
                </a:solidFill>
                <a:prstDash val="solid"/>
                <a:headEnd len="med" type="none" w="med"/>
                <a:tailEnd len="med" type="none" w="med"/>
              </a:ln>
              <a:effectLst>
                <a:outerShdw algn="ctr" dir="2699999" dist="35921" rotWithShape="0">
                  <a:schemeClr val="tx1"/>
                </a:outerShdw>
              </a:effectLst>
            </p:spPr>
            <p:txBody>
              <a:bodyPr/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8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13"/>
      <p:bldP grpId="0" spid="6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3933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附点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67250" y="2404110"/>
            <a:ext cx="61087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位于音符右边的圆点，其作用是延长左边音符长度的一半。</a:t>
            </a:r>
          </a:p>
        </p:txBody>
      </p:sp>
      <p:pic>
        <p:nvPicPr>
          <p:cNvPr descr="附点图" id="31754" name="Picture 10"/>
          <p:cNvPicPr>
            <a:picLocks noChangeAspect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060575" y="3187065"/>
            <a:ext cx="8528050" cy="1816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3933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小白杨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21560" y="3260725"/>
            <a:ext cx="29464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>
                <a:solidFill>
                  <a:schemeClr val="tx1"/>
                </a:solidFill>
                <a:effectLst/>
                <a:cs typeface="+mn-ea"/>
                <a:sym typeface="+mn-lt"/>
              </a:rPr>
              <a:t> 5· 5      5· 55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21560" y="3988434"/>
            <a:ext cx="29464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>
                <a:solidFill>
                  <a:schemeClr val="tx1"/>
                </a:solidFill>
                <a:effectLst/>
                <a:cs typeface="+mn-ea"/>
                <a:sym typeface="+mn-lt"/>
              </a:rPr>
              <a:t>3· 21   |   2·  3  |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34199" y="2688590"/>
            <a:ext cx="29464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X·X  X·X  X·X  X·X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934199" y="3239134"/>
            <a:ext cx="3390900" cy="1158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 indent="-457200" marL="457200">
              <a:buAutoNum type="circleNumDbPlain"/>
            </a:pPr>
            <a:r>
              <a:rPr altLang="zh-CN" b="1" lang="en-US" sz="1400" u="sng">
                <a:solidFill>
                  <a:schemeClr val="tx1"/>
                </a:solidFill>
                <a:cs typeface="+mn-ea"/>
                <a:sym typeface="+mn-lt"/>
              </a:rPr>
              <a:t>1·3 5 5 | 3·5 1 1 | 5·7 2 2 | </a:t>
            </a:r>
          </a:p>
          <a:p>
            <a:pPr eaLnBrk="1" hangingPunct="1" indent="-457200" marL="457200">
              <a:buAutoNum type="circleNumDbPlain"/>
            </a:pPr>
            <a:endParaRPr altLang="zh-CN" b="1" lang="en-US" sz="1400" u="sng">
              <a:solidFill>
                <a:schemeClr val="tx1"/>
              </a:solidFill>
              <a:cs typeface="+mn-ea"/>
              <a:sym typeface="+mn-lt"/>
            </a:endParaRPr>
          </a:p>
          <a:p>
            <a:pPr eaLnBrk="1" hangingPunct="1" indent="-457200" marL="457200">
              <a:buAutoNum type="circleNumDbPlain"/>
            </a:pPr>
            <a:r>
              <a:rPr altLang="zh-CN" b="1" lang="en-US" sz="1400" u="sng">
                <a:solidFill>
                  <a:schemeClr val="tx1"/>
                </a:solidFill>
                <a:cs typeface="+mn-ea"/>
                <a:sym typeface="+mn-lt"/>
              </a:rPr>
              <a:t>5·1 1 6 | 5    0  | </a:t>
            </a:r>
          </a:p>
          <a:p>
            <a:pPr eaLnBrk="1" hangingPunct="1" indent="-457200" marL="457200">
              <a:buAutoNum type="circleNumDbPlain"/>
            </a:pPr>
            <a:endParaRPr altLang="zh-CN" b="1" lang="en-US" sz="1400" u="sng">
              <a:solidFill>
                <a:schemeClr val="tx1"/>
              </a:solidFill>
              <a:cs typeface="+mn-ea"/>
              <a:sym typeface="+mn-lt"/>
            </a:endParaRPr>
          </a:p>
          <a:p>
            <a:pPr eaLnBrk="1" hangingPunct="1" indent="-457200" marL="457200">
              <a:buAutoNum type="circleNumDbPlain"/>
            </a:pPr>
            <a:r>
              <a:rPr altLang="zh-CN" b="1" lang="en-US" sz="1400" u="sng">
                <a:solidFill>
                  <a:schemeClr val="tx1"/>
                </a:solidFill>
                <a:cs typeface="+mn-ea"/>
                <a:sym typeface="+mn-lt"/>
              </a:rPr>
              <a:t>3·2 1 1 | 3·2 1 1|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"/>
      <p:bldP grpId="0" spid="6"/>
      <p:bldP grpId="0" spid="5"/>
      <p:bldP grpId="0" spid="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3933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休止符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21560" y="3260725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 u="sng">
                <a:solidFill>
                  <a:schemeClr val="tx1"/>
                </a:solidFill>
                <a:effectLst/>
                <a:cs typeface="+mn-ea"/>
                <a:sym typeface="+mn-lt"/>
              </a:rPr>
              <a:t>5·5 3 6 1 0 | 5·5 3 6 1 0 | 5· 5 3 2 | X 0 X 0 | X 0 X 0 |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21560" y="3797934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哪里 有     我         哪里 有    我         哪  里就有     一      二          三   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27600" y="2404110"/>
            <a:ext cx="29464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solidFill>
                  <a:schemeClr val="tx1"/>
                </a:solidFill>
                <a:effectLst/>
                <a:cs typeface="+mn-ea"/>
                <a:sym typeface="+mn-lt"/>
              </a:rPr>
              <a:t>用来表示音乐停顿的符号。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21560" y="4335145"/>
            <a:ext cx="721423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X  X  X X | X·X X X 0 | 5  6·6  5 0 ||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06650" y="4872355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一 二  三 四    一二 三 四       欢 乐的  歌。  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"/>
      <p:bldP grpId="0" spid="6"/>
      <p:bldP grpId="0" spid="5"/>
      <p:bldP grpId="0" spid="2"/>
      <p:bldP grpId="0" spid="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休止符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21560" y="2762250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/>
                </a:solidFill>
                <a:cs typeface="+mn-ea"/>
                <a:sym typeface="+mn-lt"/>
              </a:rPr>
              <a:t> 名称                     记谱法          休止拍数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21560" y="3264534"/>
            <a:ext cx="3378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全休止符              0 0 0 0           四拍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27600" y="2239010"/>
            <a:ext cx="29464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用来表示音乐停顿的符号。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21560" y="3601720"/>
            <a:ext cx="3378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二分休止符          0 0                 二拍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321560" y="4020820"/>
            <a:ext cx="3378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四分休止符          0                    一拍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21560" y="4476115"/>
            <a:ext cx="3378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八分休止符          0                    半拍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21560" y="4855209"/>
            <a:ext cx="33782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/>
                </a:solidFill>
                <a:cs typeface="+mn-ea"/>
                <a:sym typeface="+mn-lt"/>
              </a:rPr>
              <a:t>十六分休止符      0                    1/4拍 </a:t>
            </a:r>
          </a:p>
        </p:txBody>
      </p:sp>
      <p:pic>
        <p:nvPicPr>
          <p:cNvPr descr="51miz-E899248-DDA0DD1B"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915150" y="2430145"/>
            <a:ext cx="3515360" cy="351853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3"/>
      <p:bldP grpId="0" spid="6"/>
      <p:bldP grpId="0" spid="5"/>
      <p:bldP grpId="0" spid="8"/>
      <p:bldP grpId="0" spid="9"/>
      <p:bldP grpId="0" spid="10"/>
      <p:bldP grpId="0" spid="1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5" name="TextBox 4"/>
          <p:cNvSpPr txBox="1"/>
          <p:nvPr/>
        </p:nvSpPr>
        <p:spPr>
          <a:xfrm>
            <a:off x="4417850" y="2260102"/>
            <a:ext cx="2702560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3200">
                <a:solidFill>
                  <a:srgbClr val="F29A98"/>
                </a:solidFill>
                <a:cs typeface="+mn-ea"/>
                <a:sym typeface="+mn-lt"/>
              </a:rPr>
              <a:t>PART THREE</a:t>
            </a:r>
          </a:p>
        </p:txBody>
      </p:sp>
      <p:sp>
        <p:nvSpPr>
          <p:cNvPr id="27" name="TextBox 119"/>
          <p:cNvSpPr txBox="1"/>
          <p:nvPr/>
        </p:nvSpPr>
        <p:spPr>
          <a:xfrm>
            <a:off x="3414395" y="2918460"/>
            <a:ext cx="379095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2pPr algn="ctr" indent="0" lvl="1">
              <a:lnSpc>
                <a:spcPct val="100000"/>
              </a:lnSpc>
              <a:buClr>
                <a:srgbClr val="FF3300"/>
              </a:buClr>
              <a:buSzPct val="70000"/>
              <a:buNone/>
              <a:defRPr b="1" sz="4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2pPr>
          </a:lstStyle>
          <a:p>
            <a:pPr lvl="1"/>
            <a:r>
              <a:rPr altLang="en-US" lang="zh-CN">
                <a:sym typeface="+mn-lt"/>
              </a:rPr>
              <a:t>音的强弱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729355" y="3968115"/>
            <a:ext cx="4102735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88735" y="3524250"/>
            <a:ext cx="737870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 indent="-285750" marL="285750"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/>
                </a:solidFill>
                <a:effectLst/>
                <a:cs typeface="+mn-ea"/>
                <a:sym typeface="+mn-lt"/>
              </a:rPr>
              <a:t>2/4  3/4  3/8  6/8 等</a:t>
            </a:r>
          </a:p>
          <a:p>
            <a:pPr algn="l" eaLnBrk="1" hangingPunct="1" indent="-285750" marL="285750">
              <a:buFont charset="0" panose="020b0604020202020204" pitchFamily="34" typeface="Arial"/>
              <a:buChar char="•"/>
            </a:pPr>
            <a:endParaRPr altLang="zh-CN" lang="en-US" sz="1600">
              <a:solidFill>
                <a:schemeClr val="tx1"/>
              </a:solidFill>
              <a:effectLst/>
              <a:cs typeface="+mn-ea"/>
              <a:sym typeface="+mn-lt"/>
            </a:endParaRPr>
          </a:p>
          <a:p>
            <a:pPr algn="l" eaLnBrk="1" hangingPunct="1" indent="-285750" marL="285750"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/>
                </a:solidFill>
                <a:effectLst/>
                <a:cs typeface="+mn-ea"/>
                <a:sym typeface="+mn-lt"/>
              </a:rPr>
              <a:t>每小节有几拍</a:t>
            </a:r>
          </a:p>
          <a:p>
            <a:pPr algn="l" eaLnBrk="1" hangingPunct="1" indent="-285750" marL="285750"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/>
                </a:solidFill>
                <a:effectLst/>
                <a:cs typeface="+mn-ea"/>
                <a:sym typeface="+mn-lt"/>
              </a:rPr>
              <a:t>几分音符为一拍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12535" y="2620645"/>
            <a:ext cx="533336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 indent="-285750" marL="285750">
              <a:buFont charset="0" panose="05000000000000000000" typeface="Wingdings"/>
              <a:buChar char="p"/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拍号、拍子、强弱规律 </a:t>
            </a:r>
          </a:p>
        </p:txBody>
      </p:sp>
      <p:pic>
        <p:nvPicPr>
          <p:cNvPr descr="51miz-E238313-13D9E4C6"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522855" y="2204720"/>
            <a:ext cx="2743200" cy="274320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二拍子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29464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强、弱 | 强、弱 |……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21560" y="2927350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/>
                </a:solidFill>
                <a:cs typeface="+mn-ea"/>
                <a:sym typeface="+mn-lt"/>
              </a:rPr>
              <a:t>《中国人民志愿军战歌》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21560" y="3573144"/>
            <a:ext cx="337820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2/4拍 </a:t>
            </a:r>
          </a:p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1 1  1 | 5 6 5 | 3·2 1 6 | 2 － |</a:t>
            </a:r>
          </a:p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雄纠 纠   气昂昂  跨过 鸭绿  江，</a:t>
            </a:r>
          </a:p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</a:t>
            </a:r>
          </a:p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3 3  3 | 5 5 5 | 6·5 1 3 | 2 －|   </a:t>
            </a:r>
          </a:p>
          <a:p>
            <a:pPr eaLnBrk="1" hangingPunct="1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保和 平  为祖 国  就是 保家  乡</a:t>
            </a:r>
          </a:p>
        </p:txBody>
      </p:sp>
      <p:pic>
        <p:nvPicPr>
          <p:cNvPr descr="51miz-E829094-3BCF7F51"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929755" y="2927350"/>
            <a:ext cx="3536315" cy="206375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7"/>
      <p:bldP grpId="0" spid="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 bwMode="auto">
          <a:xfrm>
            <a:off x="3289935" y="2341245"/>
            <a:ext cx="1316355" cy="17373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5400">
                <a:solidFill>
                  <a:srgbClr val="F29A98"/>
                </a:solidFill>
                <a:effectLst/>
                <a:cs typeface="+mn-ea"/>
                <a:sym typeface="+mn-lt"/>
              </a:rPr>
              <a:t>目</a:t>
            </a:r>
          </a:p>
          <a:p>
            <a:pPr algn="ctr" defTabSz="914400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5400">
                <a:solidFill>
                  <a:srgbClr val="F29A98"/>
                </a:solidFill>
                <a:effectLst/>
                <a:cs typeface="+mn-ea"/>
                <a:sym typeface="+mn-lt"/>
              </a:rPr>
              <a:t>录</a:t>
            </a:r>
          </a:p>
        </p:txBody>
      </p:sp>
      <p:grpSp>
        <p:nvGrpSpPr>
          <p:cNvPr id="86" name="组合 85"/>
          <p:cNvGrpSpPr/>
          <p:nvPr/>
        </p:nvGrpSpPr>
        <p:grpSpPr>
          <a:xfrm>
            <a:off x="5001895" y="1594891"/>
            <a:ext cx="3641675" cy="499745"/>
            <a:chOff x="9015" y="2331"/>
            <a:chExt cx="5735" cy="787"/>
          </a:xfrm>
        </p:grpSpPr>
        <p:sp>
          <p:nvSpPr>
            <p:cNvPr id="89" name="TextBox 119"/>
            <p:cNvSpPr txBox="1"/>
            <p:nvPr/>
          </p:nvSpPr>
          <p:spPr>
            <a:xfrm>
              <a:off x="9333" y="2384"/>
              <a:ext cx="5417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indent="0" lvl="1">
                <a:lnSpc>
                  <a:spcPct val="100000"/>
                </a:lnSpc>
                <a:buClr>
                  <a:srgbClr val="FF3300"/>
                </a:buClr>
                <a:buSzPct val="70000"/>
                <a:buNone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音的高低</a:t>
              </a:r>
            </a:p>
          </p:txBody>
        </p:sp>
        <p:grpSp>
          <p:nvGrpSpPr>
            <p:cNvPr id="91" name="组合 90"/>
            <p:cNvGrpSpPr/>
            <p:nvPr/>
          </p:nvGrpSpPr>
          <p:grpSpPr>
            <a:xfrm>
              <a:off x="9015" y="2331"/>
              <a:ext cx="787" cy="787"/>
              <a:chOff x="8919" y="2734"/>
              <a:chExt cx="787" cy="787"/>
            </a:xfrm>
          </p:grpSpPr>
          <p:sp>
            <p:nvSpPr>
              <p:cNvPr id="93" name="椭圆 92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29A98"/>
              </a:solidFill>
              <a:ln>
                <a:noFill/>
              </a:ln>
              <a:effectLst>
                <a:outerShdw algn="ctr" blurRad="63500" rotWithShape="0" sx="102000" sy="10200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4" name="文本框 93"/>
              <p:cNvSpPr txBox="1"/>
              <p:nvPr/>
            </p:nvSpPr>
            <p:spPr>
              <a:xfrm>
                <a:off x="8920" y="2787"/>
                <a:ext cx="786" cy="6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b="1" lang="en-US" sz="200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001895" y="2307361"/>
            <a:ext cx="3641675" cy="499745"/>
            <a:chOff x="9015" y="2331"/>
            <a:chExt cx="5735" cy="787"/>
          </a:xfrm>
        </p:grpSpPr>
        <p:sp>
          <p:nvSpPr>
            <p:cNvPr id="4" name="TextBox 119"/>
            <p:cNvSpPr txBox="1"/>
            <p:nvPr/>
          </p:nvSpPr>
          <p:spPr>
            <a:xfrm>
              <a:off x="9333" y="2384"/>
              <a:ext cx="5417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indent="0" lvl="1">
                <a:lnSpc>
                  <a:spcPct val="100000"/>
                </a:lnSpc>
                <a:buClr>
                  <a:srgbClr val="FF3300"/>
                </a:buClr>
                <a:buSzPct val="70000"/>
                <a:buNone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音的长短</a:t>
              </a: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015" y="2331"/>
              <a:ext cx="787" cy="787"/>
              <a:chOff x="8919" y="2734"/>
              <a:chExt cx="787" cy="78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29A98"/>
              </a:solidFill>
              <a:ln>
                <a:noFill/>
              </a:ln>
              <a:effectLst>
                <a:outerShdw algn="ctr" blurRad="63500" rotWithShape="0" sx="102000" sy="10200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8920" y="2787"/>
                <a:ext cx="786" cy="6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b="1" lang="en-US" sz="200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5001895" y="3019831"/>
            <a:ext cx="3641675" cy="499745"/>
            <a:chOff x="9015" y="2331"/>
            <a:chExt cx="5735" cy="787"/>
          </a:xfrm>
        </p:grpSpPr>
        <p:sp>
          <p:nvSpPr>
            <p:cNvPr id="12" name="TextBox 119"/>
            <p:cNvSpPr txBox="1"/>
            <p:nvPr/>
          </p:nvSpPr>
          <p:spPr>
            <a:xfrm>
              <a:off x="9333" y="2384"/>
              <a:ext cx="5417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indent="0" lvl="1">
                <a:lnSpc>
                  <a:spcPct val="100000"/>
                </a:lnSpc>
                <a:buClr>
                  <a:srgbClr val="FF3300"/>
                </a:buClr>
                <a:buSzPct val="70000"/>
                <a:buNone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音的强弱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9015" y="2331"/>
              <a:ext cx="787" cy="787"/>
              <a:chOff x="8919" y="2734"/>
              <a:chExt cx="787" cy="787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29A98"/>
              </a:solidFill>
              <a:ln>
                <a:noFill/>
              </a:ln>
              <a:effectLst>
                <a:outerShdw algn="ctr" blurRad="63500" rotWithShape="0" sx="102000" sy="10200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8920" y="2787"/>
                <a:ext cx="786" cy="6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b="1" lang="en-US" sz="200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5001895" y="3732301"/>
            <a:ext cx="3641675" cy="499745"/>
            <a:chOff x="9015" y="2331"/>
            <a:chExt cx="5735" cy="787"/>
          </a:xfrm>
        </p:grpSpPr>
        <p:sp>
          <p:nvSpPr>
            <p:cNvPr id="24" name="TextBox 119"/>
            <p:cNvSpPr txBox="1"/>
            <p:nvPr/>
          </p:nvSpPr>
          <p:spPr>
            <a:xfrm>
              <a:off x="9333" y="2384"/>
              <a:ext cx="5417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indent="0" lvl="1">
                <a:lnSpc>
                  <a:spcPct val="100000"/>
                </a:lnSpc>
                <a:buClr>
                  <a:srgbClr val="FF3300"/>
                </a:buClr>
                <a:buSzPct val="70000"/>
                <a:buNone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cs typeface="+mn-ea"/>
                  <a:sym typeface="+mn-lt"/>
                </a:rPr>
                <a:t>常用记号</a:t>
              </a: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9015" y="2331"/>
              <a:ext cx="787" cy="787"/>
              <a:chOff x="8919" y="2734"/>
              <a:chExt cx="787" cy="787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29A98"/>
              </a:solidFill>
              <a:ln>
                <a:noFill/>
              </a:ln>
              <a:effectLst>
                <a:outerShdw algn="ctr" blurRad="63500" rotWithShape="0" sx="102000" sy="10200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8920" y="2787"/>
                <a:ext cx="786" cy="6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b="1" lang="en-US" sz="200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5001895" y="4444771"/>
            <a:ext cx="3641675" cy="499745"/>
            <a:chOff x="9015" y="2331"/>
            <a:chExt cx="5735" cy="787"/>
          </a:xfrm>
        </p:grpSpPr>
        <p:sp>
          <p:nvSpPr>
            <p:cNvPr id="34" name="TextBox 119"/>
            <p:cNvSpPr txBox="1"/>
            <p:nvPr/>
          </p:nvSpPr>
          <p:spPr>
            <a:xfrm>
              <a:off x="9333" y="2384"/>
              <a:ext cx="5417" cy="62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indent="0" lvl="1">
                <a:lnSpc>
                  <a:spcPct val="100000"/>
                </a:lnSpc>
                <a:buClr>
                  <a:srgbClr val="FF3300"/>
                </a:buClr>
                <a:buSzPct val="70000"/>
                <a:buNone/>
              </a:pPr>
              <a:r>
                <a:rPr altLang="en-US" 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cs typeface="+mn-ea"/>
                  <a:sym typeface="+mn-lt"/>
                </a:rPr>
                <a:t>调号与定号</a:t>
              </a: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9015" y="2331"/>
              <a:ext cx="787" cy="787"/>
              <a:chOff x="8919" y="2734"/>
              <a:chExt cx="787" cy="787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8919" y="2734"/>
                <a:ext cx="787" cy="787"/>
              </a:xfrm>
              <a:prstGeom prst="ellipse">
                <a:avLst/>
              </a:prstGeom>
              <a:solidFill>
                <a:srgbClr val="F29A98"/>
              </a:solidFill>
              <a:ln>
                <a:noFill/>
              </a:ln>
              <a:effectLst>
                <a:outerShdw algn="ctr" blurRad="63500" rotWithShape="0" sx="102000" sy="102000">
                  <a:schemeClr val="tx1"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8920" y="2787"/>
                <a:ext cx="786" cy="624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b="1" lang="en-US" sz="2000">
                    <a:solidFill>
                      <a:schemeClr val="bg1"/>
                    </a:solidFill>
                    <a:cs typeface="+mn-ea"/>
                    <a:sym typeface="+mn-lt"/>
                  </a:rPr>
                  <a:t>05</a:t>
                </a:r>
              </a:p>
            </p:txBody>
          </p:sp>
        </p:grpSp>
      </p:grpSp>
      <p:sp>
        <p:nvSpPr>
          <p:cNvPr id="25" name="文本框 24"/>
          <p:cNvSpPr txBox="1"/>
          <p:nvPr/>
        </p:nvSpPr>
        <p:spPr>
          <a:xfrm>
            <a:off x="7619999" y="2739796"/>
            <a:ext cx="2320290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200">
                <a:solidFill>
                  <a:srgbClr val="FFFFFF"/>
                </a:solidFill>
              </a:rPr>
              <a:t>https://www.youyedoc.com/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三拍子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421576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（强、弱、弱 | 强、弱、弱|）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21560" y="2927350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《我爱这蓝色的海洋》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21585" y="3706495"/>
            <a:ext cx="33782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3/4拍 </a:t>
            </a:r>
          </a:p>
          <a:p>
            <a:pPr eaLnBrk="1" hangingPunct="1"/>
            <a:endParaRPr altLang="zh-CN" lang="en-US" sz="1600">
              <a:solidFill>
                <a:schemeClr val="tx1">
                  <a:lumMod val="65000"/>
                  <a:lumOff val="35000"/>
                </a:schemeClr>
              </a:solidFill>
              <a:effectLst/>
              <a:cs typeface="+mn-ea"/>
              <a:sym typeface="+mn-lt"/>
            </a:endParaRPr>
          </a:p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5  3  3 | 5  3  2 | 1·2 3 1 | 5 ─ ─|    </a:t>
            </a:r>
          </a:p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我 爱  这   蓝  色  的   海                洋 </a:t>
            </a:r>
          </a:p>
        </p:txBody>
      </p:sp>
      <p:pic>
        <p:nvPicPr>
          <p:cNvPr descr="51miz-E261078-B74D405F"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335395" y="2790190"/>
            <a:ext cx="4025900" cy="227330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7"/>
      <p:bldP grpId="0" spid="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四拍子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421576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强、弱、次强、弱）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21560" y="3098801"/>
            <a:ext cx="73787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《战士第二故乡》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21585" y="3741420"/>
            <a:ext cx="337820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4/4拍 </a:t>
            </a:r>
          </a:p>
          <a:p>
            <a:pPr eaLnBrk="1" hangingPunct="1"/>
            <a:endParaRPr altLang="zh-CN" lang="en-US" sz="16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 5 5 31 2 －| 5 23  2763  5  －| </a:t>
            </a:r>
          </a:p>
          <a:p>
            <a:pPr eaLnBrk="1" hangingPunct="1"/>
            <a:endParaRPr altLang="zh-CN" lang="en-US" sz="16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云雾满山  飘           海水   绕 海    礁 </a:t>
            </a:r>
          </a:p>
        </p:txBody>
      </p:sp>
      <p:pic>
        <p:nvPicPr>
          <p:cNvPr descr="51miz-E274297-0FCD44F0"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958330" y="2897505"/>
            <a:ext cx="3025140" cy="223139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7"/>
      <p:bldP grpId="0" spid="8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三连音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421576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555 ＝ 5 5 ＝ 5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40610" y="289877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即三个音平均奏出原先两个同样性质音符的时值。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40610" y="4112895"/>
            <a:ext cx="45777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1·3 5 5 | 6  5 | 3·1 555 | 3  1 | 555 555 | 1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40610" y="35274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《国歌》 </a:t>
            </a:r>
          </a:p>
        </p:txBody>
      </p:sp>
      <p:pic>
        <p:nvPicPr>
          <p:cNvPr descr="51miz-E844177-FDE30E73"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259955" y="1694180"/>
            <a:ext cx="3110865" cy="346964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7"/>
      <p:bldP grpId="0" spid="8"/>
      <p:bldP grpId="0" spid="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音的强弱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切分节奏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421576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5 5  5 | 5 5  5 |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40610" y="289877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一个音把另一个等长的音平均分开，从而改变了原来的强弱规律。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83485" y="4156075"/>
            <a:ext cx="45777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 1   3 |  5 5    6 | 1·   6 | 5   0 |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40610" y="35274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《解放军进行曲》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62860" y="4773295"/>
            <a:ext cx="45777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我们    的     队伍            向    太   阳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7"/>
      <p:bldP grpId="0" spid="8"/>
      <p:bldP grpId="0" spid="2"/>
      <p:bldP grpId="0" spid="5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5" name="TextBox 4"/>
          <p:cNvSpPr txBox="1"/>
          <p:nvPr/>
        </p:nvSpPr>
        <p:spPr>
          <a:xfrm>
            <a:off x="4417850" y="2260102"/>
            <a:ext cx="2527935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3200">
                <a:solidFill>
                  <a:srgbClr val="F29A98"/>
                </a:solidFill>
                <a:cs typeface="+mn-ea"/>
                <a:sym typeface="+mn-lt"/>
              </a:rPr>
              <a:t>PART FOUR</a:t>
            </a:r>
          </a:p>
        </p:txBody>
      </p:sp>
      <p:sp>
        <p:nvSpPr>
          <p:cNvPr id="27" name="TextBox 119"/>
          <p:cNvSpPr txBox="1"/>
          <p:nvPr/>
        </p:nvSpPr>
        <p:spPr>
          <a:xfrm>
            <a:off x="3414395" y="2918460"/>
            <a:ext cx="379095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2pPr algn="ctr" indent="0" lvl="1">
              <a:lnSpc>
                <a:spcPct val="100000"/>
              </a:lnSpc>
              <a:buClr>
                <a:srgbClr val="FF3300"/>
              </a:buClr>
              <a:buSzPct val="70000"/>
              <a:buNone/>
              <a:defRPr b="1" sz="4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2pPr>
          </a:lstStyle>
          <a:p>
            <a:pPr lvl="1"/>
            <a:r>
              <a:rPr altLang="en-US" lang="zh-CN">
                <a:sym typeface="+mn-lt"/>
              </a:rPr>
              <a:t>常用记号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729355" y="3968115"/>
            <a:ext cx="4102735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9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“-”  保持音记号表示该音要唱的饱满，要把拍子唱足。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78710" y="3965575"/>
            <a:ext cx="399669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2 3 | 3·2  1 | 6   1 | 1·6  5  |   ……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4555" y="32607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《我是一个兵》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78710" y="4497070"/>
            <a:ext cx="531050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枪杆  握得 紧   眼 睛   看得 清 </a:t>
            </a:r>
          </a:p>
        </p:txBody>
      </p:sp>
      <p:pic>
        <p:nvPicPr>
          <p:cNvPr descr="51miz-E260618-F33FE895"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031990" y="3098165"/>
            <a:ext cx="3080385" cy="208915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5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“▼” 顿音记号表示该音要唱得短促，跳跃。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02510" y="4003675"/>
            <a:ext cx="46539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3 35  6 5 | 3 35  6 5 | 3 35  1 2 | 5  －   |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4555" y="32607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《泉水叮咚响》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02510" y="4516120"/>
            <a:ext cx="398653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泉水    叮咚  泉水     叮咚  泉水    叮咚  响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5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&gt; ”  重音记号表示该音要唱的坚强有力。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02510" y="4013200"/>
            <a:ext cx="46539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 1· | 1 － | 5·6  5 3 | 1·  3 | 5 － | 6  0  |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4555" y="32607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《大刀进行曲》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02510" y="4516120"/>
            <a:ext cx="529082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大刀     向           鬼子  们的    头    上   砍           去！ </a:t>
            </a:r>
          </a:p>
        </p:txBody>
      </p:sp>
      <p:pic>
        <p:nvPicPr>
          <p:cNvPr descr="51miz-E1084716-D6DCADA5"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082280" y="2618740"/>
            <a:ext cx="1892300" cy="283845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5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0575" y="22282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27600" y="2239010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“⌒”  延长记号表示该音按艺术的需要自由延长。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02510" y="4013200"/>
            <a:ext cx="46539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5·6 5·3| 1·  3 | 2  － | 1  － | X   0  ||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4555" y="32607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《大刀进行曲》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02510" y="4516120"/>
            <a:ext cx="529082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鬼子 们的   头    上     砍              去                杀！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5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  ” 连音记号，也叫连线。 作用：1、表示音的长短； 2、表示一字唱多音。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30730" y="4031615"/>
            <a:ext cx="465391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 | 5 | 5 | 5 | 5 |         五拍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30730" y="34512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 － | 5 － |                 四拍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30730" y="4612005"/>
            <a:ext cx="529082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 ――― | 5 ――     七拍 </a:t>
            </a:r>
          </a:p>
        </p:txBody>
      </p:sp>
      <p:pic>
        <p:nvPicPr>
          <p:cNvPr descr="51miz-E261078-B74D405F"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815330" y="3176270"/>
            <a:ext cx="3625850" cy="204724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5" name="TextBox 4"/>
          <p:cNvSpPr txBox="1"/>
          <p:nvPr/>
        </p:nvSpPr>
        <p:spPr>
          <a:xfrm>
            <a:off x="4417850" y="2260102"/>
            <a:ext cx="2277110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3200">
                <a:solidFill>
                  <a:srgbClr val="F29A98"/>
                </a:solidFill>
                <a:cs typeface="+mn-ea"/>
                <a:sym typeface="+mn-lt"/>
              </a:rPr>
              <a:t>PART ONE</a:t>
            </a:r>
          </a:p>
        </p:txBody>
      </p:sp>
      <p:sp>
        <p:nvSpPr>
          <p:cNvPr id="27" name="TextBox 119"/>
          <p:cNvSpPr txBox="1"/>
          <p:nvPr/>
        </p:nvSpPr>
        <p:spPr>
          <a:xfrm>
            <a:off x="3414395" y="2918460"/>
            <a:ext cx="379095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indent="0" lvl="1">
              <a:lnSpc>
                <a:spcPct val="100000"/>
              </a:lnSpc>
              <a:buClr>
                <a:srgbClr val="FF3300"/>
              </a:buClr>
              <a:buSzPct val="70000"/>
              <a:buNone/>
            </a:pPr>
            <a:r>
              <a:rPr altLang="en-US" b="1" lang="zh-CN" sz="4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音的高低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729355" y="3968115"/>
            <a:ext cx="4102735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9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  ” 连音记号，也叫连线。作用：1、表示音的长短；2、表示一字唱多音。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67890" y="4131309"/>
            <a:ext cx="465391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  3  3 | 5  3  2 | 1·2 3 1 | 5 ─ ─|    </a:t>
            </a:r>
          </a:p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我 爱  这   蓝  色  的   海                洋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30730" y="34512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《我爱这蓝色的海洋》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演唱（奏）记号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“ˇ” 呼吸记号  作曲家对呼吸位置的提示。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67890" y="3969384"/>
            <a:ext cx="714946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1 2 2  3 5 5  1 6 5 | 5 6  1 2  4·ˇ6 6 | 5 6 3 2 1 － |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30730" y="34512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《我的祖国》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67890" y="4497070"/>
            <a:ext cx="714946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听惯了  船上的 号    子   看      惯了  船      上的   白            帆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8"/>
      <p:bldP grpId="0" spid="2"/>
      <p:bldP grpId="0" spid="3"/>
    </p:bld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力度记号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u="sng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段落间的力度记号 表示某一段落的力度要求。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55030" y="3603625"/>
            <a:ext cx="9064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ppp  最弱    pp  很弱    p  弱   mp  中弱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43930" y="4187825"/>
            <a:ext cx="37115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fff    最强    ff   很强    f   强   mf  中强 </a:t>
            </a:r>
          </a:p>
        </p:txBody>
      </p:sp>
      <p:pic>
        <p:nvPicPr>
          <p:cNvPr descr="51miz-E789922-FA94E636"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512060" y="2877185"/>
            <a:ext cx="1934210" cy="229870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2"/>
      <p:bldP grpId="0" spid="5"/>
    </p:bldLst>
  </p:timing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力度记号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b="1"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《唱支山歌给党听》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649980" y="27844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3·3 3 6| 5· 3| 5 1  6 | 2 － | 5 3 5 6| 1· 2|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49980" y="3235326"/>
            <a:ext cx="66643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唱支 山       歌         给党          听             我把            党  来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49980" y="36861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3 5 765|6 － | 1 1 65| 3 5  3 | 6 1 2 30|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49980" y="4137025"/>
            <a:ext cx="66643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比     母    亲           母亲           只生   了    我      的身，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16350" y="45878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effectLst/>
                <a:cs typeface="+mn-ea"/>
                <a:sym typeface="+mn-lt"/>
              </a:rPr>
              <a:t>0 2 3 | 65 46| 5 － |4 3 6 5| 1 － |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740150" y="4925059"/>
            <a:ext cx="66643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党的     光             辉     照     我        心。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543175" y="2784475"/>
            <a:ext cx="82867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mf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2"/>
      <p:bldP grpId="0" spid="5"/>
      <p:bldP grpId="0" spid="3"/>
      <p:bldP grpId="0" spid="8"/>
      <p:bldP grpId="0" spid="11"/>
      <p:bldP grpId="0" spid="12"/>
      <p:bldP grpId="0" spid="14"/>
    </p:bldLst>
  </p:timing>
</p:sld>
</file>

<file path=ppt/slides/slide3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2377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力度记号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248535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逐渐变化的力度记号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60550" y="290830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《中国人民解放军军歌》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19935" y="372110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600" u="sng"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1·3 5 5| 3·5 1 1| 5·7 2 2| 3·  2 1| 5·5 5 ……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78355" y="4237355"/>
            <a:ext cx="66643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从无 畏惧   绝不  屈服   英勇 战斗   直    到把   反动 派 </a:t>
            </a:r>
          </a:p>
        </p:txBody>
      </p:sp>
      <p:pic>
        <p:nvPicPr>
          <p:cNvPr descr="51miz-E1122850-9225A6C6"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386320" y="1748155"/>
            <a:ext cx="3632835" cy="363283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2"/>
      <p:bldP grpId="0" spid="3"/>
      <p:bldP grpId="0" spid="8"/>
    </p:bldLst>
  </p:timing>
</p:sld>
</file>

<file path=ppt/slides/slide3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860550" y="240919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力度记号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7575" y="2419985"/>
            <a:ext cx="62915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逐渐变化的力度记号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60550" y="307975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《军港之夜》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19935" y="389255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 5 5 3 | 3 23 2 | 7  6 5 | 1 － | 1 － ||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78355" y="4408805"/>
            <a:ext cx="66643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嗯                               嗯 </a:t>
            </a:r>
          </a:p>
        </p:txBody>
      </p:sp>
      <p:pic>
        <p:nvPicPr>
          <p:cNvPr descr="51miz-E261488-97B96B49"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624955" y="3077210"/>
            <a:ext cx="3848100" cy="196723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6"/>
      <p:bldP grpId="0" spid="2"/>
      <p:bldP grpId="0" spid="3"/>
      <p:bldP grpId="0" spid="8"/>
    </p:bldLst>
  </p:timing>
</p:sld>
</file>

<file path=ppt/slides/slide3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193925" y="209486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速度记号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93925" y="2765425"/>
            <a:ext cx="5721350" cy="3108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1、借用五线谱的符号来标记       ＝ 72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93925" y="328295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 2、用中文标记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53310" y="376809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进行曲速度         96 ～ 112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53310" y="414274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慢速或稍慢         40 ～ 72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353310" y="451739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中速                     76 ～ 96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53310" y="4824095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快速                   100 ～ 208 </a:t>
            </a:r>
          </a:p>
        </p:txBody>
      </p:sp>
      <p:pic>
        <p:nvPicPr>
          <p:cNvPr descr="51miz-E426235-C10B5ECB"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950" y="2667000"/>
            <a:ext cx="2014220" cy="201422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3"/>
      <p:bldP grpId="0" spid="8"/>
      <p:bldP grpId="0" spid="7"/>
      <p:bldP grpId="0" spid="9"/>
      <p:bldP grpId="0" spid="10"/>
    </p:bldLst>
  </p:timing>
</p:sld>
</file>

<file path=ppt/slides/slide3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165350" y="275209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反复记号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56200" y="275209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||:    :||  反复记号，表示记号之间的旋律要唱两遍。 </a:t>
            </a:r>
          </a:p>
        </p:txBody>
      </p:sp>
      <p:sp>
        <p:nvSpPr>
          <p:cNvPr id="5" name="矩形: 圆角 42"/>
          <p:cNvSpPr/>
          <p:nvPr/>
        </p:nvSpPr>
        <p:spPr>
          <a:xfrm>
            <a:off x="2165350" y="389826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zh-CN"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《快乐的农夫》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156200" y="389826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 u="sng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05 ||: 1·3 5·1 | 46 16 5·3 | 42 54 31 53 | 7 6 5 05 :||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5"/>
      <p:bldP grpId="0" spid="6"/>
    </p:bldLst>
  </p:timing>
</p:sld>
</file>

<file path=ppt/slides/slide3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5870575" y="266636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装饰音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46775" y="3256915"/>
            <a:ext cx="572135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 用来装饰旋律的小音符及某些旋律型的特</a:t>
            </a:r>
          </a:p>
          <a:p>
            <a:pPr eaLnBrk="1" hangingPunct="1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别记号, 装饰音在决定音乐风格与形成音乐个</a:t>
            </a:r>
          </a:p>
          <a:p>
            <a:pPr eaLnBrk="1" hangingPunct="1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性方面起着非常重要的作用。 </a:t>
            </a:r>
          </a:p>
        </p:txBody>
      </p:sp>
      <p:pic>
        <p:nvPicPr>
          <p:cNvPr descr="51miz-E899248-DDA0DD1B"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67535" y="1840230"/>
            <a:ext cx="3515360" cy="351853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</p:bldLst>
  </p:timing>
</p:sld>
</file>

<file path=ppt/slides/slide3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6594475" y="252349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变化音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94474" y="3194051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# ”  升记号      表示将右边音符升高半音。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94474" y="37115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《莫斯科郊外的晚上》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39586" y="435864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4  5 | 7 6  3 |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39586" y="473329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夜     色       多 么     好 </a:t>
            </a:r>
          </a:p>
        </p:txBody>
      </p:sp>
      <p:pic>
        <p:nvPicPr>
          <p:cNvPr descr="51miz-E274297-0FCD44F0"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381885" y="2652395"/>
            <a:ext cx="3025140" cy="223139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3"/>
      <p:bldP grpId="0" spid="8"/>
      <p:bldP grpId="0" spid="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1042035" cy="10998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82700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音的高低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103755" y="2771140"/>
            <a:ext cx="127317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基本音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18255" y="2762885"/>
            <a:ext cx="3683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 indent="-342900" marL="342900">
              <a:buFont charset="0" panose="020b0604020202020204" pitchFamily="34" typeface="Arial"/>
              <a:buChar char="•"/>
            </a:pPr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1234567 </a:t>
            </a:r>
          </a:p>
        </p:txBody>
      </p:sp>
      <p:sp>
        <p:nvSpPr>
          <p:cNvPr id="7" name="矩形: 圆角 42"/>
          <p:cNvSpPr/>
          <p:nvPr/>
        </p:nvSpPr>
        <p:spPr>
          <a:xfrm>
            <a:off x="2103755" y="3939540"/>
            <a:ext cx="127317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唱音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18255" y="3931284"/>
            <a:ext cx="3683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 indent="-342900" marL="342900">
              <a:buFont charset="0" panose="020b0604020202020204" pitchFamily="34" typeface="Arial"/>
              <a:buChar char="•"/>
            </a:pPr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多  来  咪  发  嗦  拉  西  </a:t>
            </a:r>
          </a:p>
        </p:txBody>
      </p:sp>
      <p:pic>
        <p:nvPicPr>
          <p:cNvPr descr="51miz-E1100283-AB549F2F"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501255" y="2004695"/>
            <a:ext cx="3467735" cy="346773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5"/>
      <p:bldP grpId="0" spid="7"/>
      <p:bldP grpId="0" spid="8"/>
    </p:bldLst>
  </p:timing>
</p:sld>
</file>

<file path=ppt/slides/slide4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6594475" y="252349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变化音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594474" y="3194051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“b ”  降记号     表示将右边音符降低半音。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94474" y="37115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《咱们领袖毛泽东》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39586" y="4229100"/>
            <a:ext cx="345376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5  5  | 1 5 4 | 2 5  7 1 | 2 － |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39586" y="4733290"/>
            <a:ext cx="666432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高  楼    万丈        平      地       起 </a:t>
            </a:r>
          </a:p>
        </p:txBody>
      </p:sp>
      <p:pic>
        <p:nvPicPr>
          <p:cNvPr descr="51miz-E832347-EDEA1B7C"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161030" y="2040255"/>
            <a:ext cx="1466850" cy="313880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3"/>
      <p:bldP grpId="0" spid="8"/>
      <p:bldP grpId="0" spid="7"/>
    </p:bldLst>
  </p:timing>
</p:sld>
</file>

<file path=ppt/slides/slide4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常用记号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193925" y="209486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变化音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11400" y="291782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# ”  升记号        表示将右边音符升高半音。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311400" y="343535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“b ”  降记号    表示将右边音符降低半音。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11400" y="415925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“    ”  还原记号   表示将原来升高或降低的音还原。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11400" y="467677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※  变化音记号只对本小节内的相同音级有效。 </a:t>
            </a:r>
          </a:p>
        </p:txBody>
      </p:sp>
      <p:pic>
        <p:nvPicPr>
          <p:cNvPr descr="51miz-E261078-B74D405F"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878320" y="2485390"/>
            <a:ext cx="4025900" cy="227330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3"/>
      <p:bldP grpId="0" spid="5"/>
      <p:bldP grpId="0" spid="6"/>
    </p:bldLst>
  </p:timing>
</p:sld>
</file>

<file path=ppt/slides/slide4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5" name="TextBox 4"/>
          <p:cNvSpPr txBox="1"/>
          <p:nvPr/>
        </p:nvSpPr>
        <p:spPr>
          <a:xfrm>
            <a:off x="4417850" y="2260102"/>
            <a:ext cx="2253297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algn="l"/>
            <a:r>
              <a:rPr altLang="zh-CN" b="1" lang="en-US" sz="3200">
                <a:solidFill>
                  <a:srgbClr val="F29A98"/>
                </a:solidFill>
                <a:cs typeface="+mn-ea"/>
                <a:sym typeface="+mn-lt"/>
              </a:rPr>
              <a:t>PART FIVE</a:t>
            </a:r>
          </a:p>
        </p:txBody>
      </p:sp>
      <p:sp>
        <p:nvSpPr>
          <p:cNvPr id="27" name="TextBox 119"/>
          <p:cNvSpPr txBox="1"/>
          <p:nvPr/>
        </p:nvSpPr>
        <p:spPr>
          <a:xfrm>
            <a:off x="3631565" y="2918460"/>
            <a:ext cx="379095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2pPr algn="ctr" indent="0" lvl="1">
              <a:lnSpc>
                <a:spcPct val="100000"/>
              </a:lnSpc>
              <a:buClr>
                <a:srgbClr val="FF3300"/>
              </a:buClr>
              <a:buSzPct val="70000"/>
              <a:buNone/>
              <a:defRPr b="1" sz="4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2pPr>
          </a:lstStyle>
          <a:p>
            <a:pPr lvl="1"/>
            <a:r>
              <a:rPr altLang="en-US" lang="zh-CN">
                <a:sym typeface="+mn-lt"/>
              </a:rPr>
              <a:t>调号与定号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729355" y="3968115"/>
            <a:ext cx="4102735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9"/>
    </p:bldLst>
  </p:timing>
</p:sld>
</file>

<file path=ppt/slides/slide4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调号与定号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308225" y="236156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调号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11750" y="2413000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eaLnBrk="1" hangingPunct="1"/>
            <a:r>
              <a:rPr altLang="en-US" lang="zh-CN" sz="1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位于乐谱左上方，明确音高位置的符号。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97125" y="326072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《中国人民解放军军歌》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968875" y="3260725"/>
            <a:ext cx="572135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1=C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08580" y="3856990"/>
            <a:ext cx="357822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u="sng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algn="tl" blurRad="38100" dir="2700000" dist="19050" rotWithShape="0">
                    <a:schemeClr val="dk1">
                      <a:alpha val="40000"/>
                    </a:schemeClr>
                  </a:outerShdw>
                </a:effectLst>
                <a:cs typeface="+mn-ea"/>
                <a:sym typeface="+mn-lt"/>
              </a:rPr>
              <a:t>1·1 1 1 | 1 1·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68905" y="4427220"/>
            <a:ext cx="357822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/>
            <a:r>
              <a:rPr altLang="zh-CN" lang="en-US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向 前  向 前    向  前 </a:t>
            </a:r>
          </a:p>
        </p:txBody>
      </p:sp>
      <p:pic>
        <p:nvPicPr>
          <p:cNvPr descr="51miz-E261488-97B96B49"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624955" y="3077210"/>
            <a:ext cx="3848100" cy="196723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7"/>
      <p:bldP grpId="0" spid="8"/>
    </p:bldLst>
  </p:timing>
</p:sld>
</file>

<file path=ppt/slides/slide4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sp>
        <p:nvSpPr>
          <p:cNvPr id="25" name="文本框 24"/>
          <p:cNvSpPr txBox="1"/>
          <p:nvPr/>
        </p:nvSpPr>
        <p:spPr>
          <a:xfrm>
            <a:off x="2588259" y="1856105"/>
            <a:ext cx="6591300" cy="2804128"/>
          </a:xfrm>
          <a:prstGeom prst="rect">
            <a:avLst/>
          </a:prstGeom>
          <a:noFill/>
        </p:spPr>
        <p:txBody>
          <a:bodyPr bIns="60944" lIns="121889" rIns="121889" rtlCol="0" tIns="60944" wrap="square">
            <a:spAutoFit/>
          </a:bodyPr>
          <a:lstStyle>
            <a:defPPr>
              <a:defRPr lang="zh-CN"/>
            </a:defPPr>
            <a:lvl1pPr algn="ctr">
              <a:defRPr b="1" sz="11500">
                <a:gradFill>
                  <a:gsLst>
                    <a:gs pos="0">
                      <a:srgbClr val="00B0F0"/>
                    </a:gs>
                    <a:gs pos="100000">
                      <a:schemeClr val="tx2">
                        <a:lumMod val="50000"/>
                      </a:schemeClr>
                    </a:gs>
                  </a:gsLst>
                  <a:lin ang="2400000" scaled="0"/>
                </a:gradFill>
                <a:effectLst>
                  <a:outerShdw algn="tl" blurRad="317500" dir="2700000" dist="165100" rotWithShape="0">
                    <a:prstClr val="black">
                      <a:alpha val="60000"/>
                    </a:prstClr>
                  </a:outerShdw>
                </a:effectLst>
                <a:latin charset="-122" typeface="Yuanti SC"/>
                <a:ea charset="-122" typeface="Yuanti SC"/>
                <a:cs charset="-122" typeface="Yuanti SC"/>
              </a:defRPr>
            </a:lvl1pPr>
          </a:lstStyle>
          <a:p>
            <a:pPr algn="ctr"/>
            <a:r>
              <a:rPr altLang="en-US" lang="zh-CN" sz="8800">
                <a:ln w="38100">
                  <a:noFill/>
                </a:ln>
                <a:solidFill>
                  <a:srgbClr val="F29A98"/>
                </a:solidFill>
                <a:effectLst/>
                <a:latin typeface="+mn-lt"/>
                <a:ea typeface="+mn-ea"/>
                <a:cs typeface="+mn-ea"/>
                <a:sym typeface="+mn-lt"/>
              </a:rPr>
              <a:t>《认识乐谱》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897505" y="3961765"/>
            <a:ext cx="5947410" cy="228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807970" y="3474720"/>
            <a:ext cx="60750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简谱知识大全乐理及各类符号入门必备音乐课PPT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110480" y="4474845"/>
            <a:ext cx="1521460" cy="304800"/>
          </a:xfrm>
          <a:prstGeom prst="rect">
            <a:avLst/>
          </a:prstGeom>
          <a:solidFill>
            <a:srgbClr val="F29A98"/>
          </a:solidFill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1400">
                <a:solidFill>
                  <a:schemeClr val="bg1"/>
                </a:solidFill>
                <a:cs typeface="+mn-ea"/>
                <a:sym typeface="+mn-lt"/>
              </a:rPr>
              <a:t>优页PPT</a:t>
            </a:r>
          </a:p>
        </p:txBody>
      </p:sp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6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7"/>
      <p:bldP grpId="0" spid="28"/>
      <p:bldP grpId="0" spid="29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411809711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1042035" cy="10998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82700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音的高低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84095" y="3356609"/>
            <a:ext cx="221170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 indent="0">
              <a:buNone/>
            </a:pPr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1234567 </a:t>
            </a:r>
          </a:p>
        </p:txBody>
      </p:sp>
      <p:sp>
        <p:nvSpPr>
          <p:cNvPr id="7" name="矩形: 圆角 42"/>
          <p:cNvSpPr/>
          <p:nvPr/>
        </p:nvSpPr>
        <p:spPr>
          <a:xfrm>
            <a:off x="2560955" y="4472940"/>
            <a:ext cx="127317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低音</a:t>
            </a:r>
          </a:p>
        </p:txBody>
      </p:sp>
      <p:sp>
        <p:nvSpPr>
          <p:cNvPr id="9230" name="Text Box 6"/>
          <p:cNvSpPr txBox="1"/>
          <p:nvPr/>
        </p:nvSpPr>
        <p:spPr>
          <a:xfrm>
            <a:off x="8254999" y="2787015"/>
            <a:ext cx="2209800" cy="213360"/>
          </a:xfrm>
          <a:prstGeom prst="rect">
            <a:avLst/>
          </a:prstGeom>
          <a:solidFill>
            <a:srgbClr val="F29A98"/>
          </a:solidFill>
          <a:ln w="9525">
            <a:noFill/>
          </a:ln>
          <a:effectLst/>
        </p:spPr>
        <p:txBody>
          <a:bodyPr>
            <a:spAutoFit/>
          </a:bodyPr>
          <a:lstStyle/>
          <a:p>
            <a:pPr algn="dist" eaLnBrk="1" hangingPunct="1"/>
            <a:r>
              <a:rPr altLang="zh-CN" lang="en-US" sz="800">
                <a:solidFill>
                  <a:schemeClr val="bg1"/>
                </a:solidFill>
                <a:cs typeface="+mn-ea"/>
                <a:sym typeface="+mn-lt"/>
              </a:rPr>
              <a:t>●●●●●●●</a:t>
            </a:r>
          </a:p>
        </p:txBody>
      </p:sp>
      <p:sp>
        <p:nvSpPr>
          <p:cNvPr id="9228" name="Text Box 8"/>
          <p:cNvSpPr txBox="1"/>
          <p:nvPr/>
        </p:nvSpPr>
        <p:spPr>
          <a:xfrm>
            <a:off x="2286000" y="3876675"/>
            <a:ext cx="2209800" cy="213360"/>
          </a:xfrm>
          <a:prstGeom prst="rect">
            <a:avLst/>
          </a:prstGeom>
          <a:solidFill>
            <a:srgbClr val="F29A98"/>
          </a:solidFill>
          <a:ln w="9525">
            <a:noFill/>
          </a:ln>
          <a:effectLst/>
        </p:spPr>
        <p:txBody>
          <a:bodyPr>
            <a:spAutoFit/>
          </a:bodyPr>
          <a:lstStyle/>
          <a:p>
            <a:pPr algn="dist" eaLnBrk="1" hangingPunct="1"/>
            <a:r>
              <a:rPr altLang="zh-CN" lang="en-US" sz="800">
                <a:solidFill>
                  <a:schemeClr val="bg1"/>
                </a:solidFill>
                <a:cs typeface="+mn-ea"/>
                <a:sym typeface="+mn-lt"/>
              </a:rPr>
              <a:t>●●●●●●●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79695" y="3269615"/>
            <a:ext cx="221170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 indent="0">
              <a:buNone/>
            </a:pPr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1234567 </a:t>
            </a:r>
          </a:p>
        </p:txBody>
      </p:sp>
      <p:sp>
        <p:nvSpPr>
          <p:cNvPr id="12" name="矩形: 圆角 42"/>
          <p:cNvSpPr/>
          <p:nvPr/>
        </p:nvSpPr>
        <p:spPr>
          <a:xfrm>
            <a:off x="5561330" y="3979545"/>
            <a:ext cx="127317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中音</a:t>
            </a:r>
          </a:p>
        </p:txBody>
      </p:sp>
      <p:sp>
        <p:nvSpPr>
          <p:cNvPr id="14" name="矩形: 圆角 42"/>
          <p:cNvSpPr/>
          <p:nvPr/>
        </p:nvSpPr>
        <p:spPr>
          <a:xfrm>
            <a:off x="8723630" y="3652520"/>
            <a:ext cx="127317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高音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253094" y="3001010"/>
            <a:ext cx="221170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 indent="0">
              <a:buNone/>
            </a:pPr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1234567 </a:t>
            </a:r>
          </a:p>
        </p:txBody>
      </p:sp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560955" y="2432685"/>
            <a:ext cx="1550035" cy="815975"/>
          </a:xfrm>
          <a:prstGeom prst="rect">
            <a:avLst/>
          </a:prstGeom>
        </p:spPr>
      </p:pic>
      <p:pic>
        <p:nvPicPr>
          <p:cNvPr descr="51miz-E819463-59775040"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284470" y="2305685"/>
            <a:ext cx="1550035" cy="815975"/>
          </a:xfrm>
          <a:prstGeom prst="rect">
            <a:avLst/>
          </a:prstGeom>
        </p:spPr>
      </p:pic>
      <p:pic>
        <p:nvPicPr>
          <p:cNvPr descr="51miz-E819463-59775040"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46770" y="1861185"/>
            <a:ext cx="1550035" cy="81597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7"/>
      <p:bldP grpId="0" spid="9230"/>
      <p:bldP grpId="0" spid="9228"/>
      <p:bldP grpId="0" spid="11"/>
      <p:bldP grpId="0" spid="12"/>
      <p:bldP grpId="0" spid="14"/>
      <p:bldP grpId="0" spid="1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1042035" cy="10998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82700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音的高低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1976755" y="2352040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注重培养听的能力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921250" y="2352040"/>
            <a:ext cx="574040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1 3  5－| 31 34 5－| 2 34 54 31| 2 23 2－|</a:t>
            </a:r>
          </a:p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 </a:t>
            </a:r>
          </a:p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1 34 5－| 31 34 5－| 2 34 54 32| 1 32 1－||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21250" y="3823334"/>
            <a:ext cx="574040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1 3  5－| 31 34 5－| 2 34 54 31| 2 23 2－|</a:t>
            </a:r>
          </a:p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 </a:t>
            </a:r>
          </a:p>
          <a:p>
            <a:pPr algn="dist" eaLnBrk="1" hangingPunct="1"/>
            <a:r>
              <a:rPr altLang="zh-CN" b="1" lang="en-US">
                <a:solidFill>
                  <a:schemeClr val="tx1">
                    <a:lumMod val="65000"/>
                    <a:lumOff val="35000"/>
                  </a:schemeClr>
                </a:solidFill>
                <a:effectLst/>
                <a:cs typeface="+mn-ea"/>
                <a:sym typeface="+mn-lt"/>
              </a:rPr>
              <a:t>1 34 5－| 31 34 5－| 2 34 54 32| 1 32 1－|| </a:t>
            </a:r>
          </a:p>
        </p:txBody>
      </p:sp>
      <p:pic>
        <p:nvPicPr>
          <p:cNvPr descr="51miz-E789922-FA94E63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331085" y="2848610"/>
            <a:ext cx="1934210" cy="2298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1720" y="5601750"/>
            <a:ext cx="1440159" cy="142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mtClean="0" spc="0" strike="noStrike" sz="1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行业PPT模板http://www.1ppt.com/hangye/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"/>
      <p:bldP grpId="0" spid="3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1042035" cy="10998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82700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音的高低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6840855" y="2529840"/>
            <a:ext cx="306260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/>
                <a:cs typeface="+mn-ea"/>
                <a:sym typeface="+mn-lt"/>
              </a:rPr>
              <a:t>注重培养听的能力 </a:t>
            </a:r>
          </a:p>
        </p:txBody>
      </p:sp>
      <p:sp>
        <p:nvSpPr>
          <p:cNvPr id="5" name="矩形: 圆角 42"/>
          <p:cNvSpPr/>
          <p:nvPr/>
        </p:nvSpPr>
        <p:spPr>
          <a:xfrm>
            <a:off x="6840855" y="3258820"/>
            <a:ext cx="306260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/>
                <a:cs typeface="+mn-ea"/>
                <a:sym typeface="+mn-lt"/>
              </a:rPr>
              <a:t>借助乐器练唱音高 </a:t>
            </a:r>
          </a:p>
        </p:txBody>
      </p:sp>
      <p:sp>
        <p:nvSpPr>
          <p:cNvPr id="6" name="矩形: 圆角 42"/>
          <p:cNvSpPr/>
          <p:nvPr/>
        </p:nvSpPr>
        <p:spPr>
          <a:xfrm>
            <a:off x="6840855" y="3987800"/>
            <a:ext cx="3062605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/>
                <a:cs typeface="+mn-ea"/>
                <a:sym typeface="+mn-lt"/>
              </a:rPr>
              <a:t>通过熟悉的歌曲练唱音高 </a:t>
            </a:r>
          </a:p>
        </p:txBody>
      </p:sp>
      <p:pic>
        <p:nvPicPr>
          <p:cNvPr descr="51miz-E1010713-9F57123A"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91030" y="1995170"/>
            <a:ext cx="4019550" cy="295783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5"/>
      <p:bldP grpId="0" spid="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FFEE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0" y="5742305"/>
            <a:ext cx="12192000" cy="1777365"/>
            <a:chOff x="0" y="8826"/>
            <a:chExt cx="19200" cy="2890"/>
          </a:xfrm>
        </p:grpSpPr>
        <p:pic>
          <p:nvPicPr>
            <p:cNvPr descr="777777777776578458" id="14" name="图片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0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957" y="8826"/>
              <a:ext cx="7200" cy="2891"/>
            </a:xfrm>
            <a:prstGeom prst="rect">
              <a:avLst/>
            </a:prstGeom>
          </p:spPr>
        </p:pic>
        <p:pic>
          <p:nvPicPr>
            <p:cNvPr descr="777777777776578458" id="16" name="图片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12000" y="8826"/>
              <a:ext cx="7200" cy="2891"/>
            </a:xfrm>
            <a:prstGeom prst="rect">
              <a:avLst/>
            </a:prstGeom>
          </p:spPr>
        </p:pic>
      </p:grpSp>
      <p:pic>
        <p:nvPicPr>
          <p:cNvPr descr="ce8888888888876"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1001395" y="3827145"/>
            <a:ext cx="1491615" cy="2787015"/>
          </a:xfrm>
          <a:prstGeom prst="rect">
            <a:avLst/>
          </a:prstGeom>
        </p:spPr>
      </p:pic>
      <p:pic>
        <p:nvPicPr>
          <p:cNvPr descr="9999999999998796714"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1491" l="20472" r="19986" t="11481"/>
          <a:stretch>
            <a:fillRect/>
          </a:stretch>
        </p:blipFill>
        <p:spPr>
          <a:xfrm rot="16200000">
            <a:off x="3411855" y="-1564005"/>
            <a:ext cx="5117465" cy="9495790"/>
          </a:xfrm>
          <a:prstGeom prst="rect">
            <a:avLst/>
          </a:prstGeom>
        </p:spPr>
      </p:pic>
      <p:pic>
        <p:nvPicPr>
          <p:cNvPr descr="777777777777775675"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 flipV="1" rot="10800000">
            <a:off x="9429750" y="3360420"/>
            <a:ext cx="3076575" cy="1766570"/>
          </a:xfrm>
          <a:prstGeom prst="rect">
            <a:avLst/>
          </a:prstGeom>
        </p:spPr>
      </p:pic>
      <p:pic>
        <p:nvPicPr>
          <p:cNvPr descr="888888888828" id="19" name="图片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93980" y="431800"/>
            <a:ext cx="2597785" cy="2287270"/>
          </a:xfrm>
          <a:prstGeom prst="rect">
            <a:avLst/>
          </a:prstGeom>
        </p:spPr>
      </p:pic>
      <p:pic>
        <p:nvPicPr>
          <p:cNvPr descr="0000000980-78-78" id="20" name="图片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980" y="3783965"/>
            <a:ext cx="4221480" cy="3074035"/>
          </a:xfrm>
          <a:prstGeom prst="rect">
            <a:avLst/>
          </a:prstGeom>
        </p:spPr>
      </p:pic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H="1">
            <a:off x="8255635" y="1044575"/>
            <a:ext cx="1295400" cy="1366520"/>
          </a:xfrm>
          <a:prstGeom prst="rect">
            <a:avLst/>
          </a:prstGeom>
        </p:spPr>
      </p:pic>
      <p:pic>
        <p:nvPicPr>
          <p:cNvPr descr="51miz-E819463-59775040" id="30" name="图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940290" y="431800"/>
            <a:ext cx="2056130" cy="1082040"/>
          </a:xfrm>
          <a:prstGeom prst="rect">
            <a:avLst/>
          </a:prstGeom>
        </p:spPr>
      </p:pic>
      <p:pic>
        <p:nvPicPr>
          <p:cNvPr descr="51miz-E1182956-D61D307D" id="37" name="图片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87410" y="3629025"/>
            <a:ext cx="3383915" cy="3383915"/>
          </a:xfrm>
          <a:prstGeom prst="rect">
            <a:avLst/>
          </a:prstGeom>
        </p:spPr>
      </p:pic>
      <p:sp>
        <p:nvSpPr>
          <p:cNvPr id="25" name="TextBox 4"/>
          <p:cNvSpPr txBox="1"/>
          <p:nvPr/>
        </p:nvSpPr>
        <p:spPr>
          <a:xfrm>
            <a:off x="4417850" y="2260102"/>
            <a:ext cx="2392997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3200">
                <a:solidFill>
                  <a:srgbClr val="F29A98"/>
                </a:solidFill>
                <a:cs typeface="+mn-ea"/>
                <a:sym typeface="+mn-lt"/>
              </a:rPr>
              <a:t>PART TWO</a:t>
            </a:r>
          </a:p>
        </p:txBody>
      </p:sp>
      <p:sp>
        <p:nvSpPr>
          <p:cNvPr id="27" name="TextBox 119"/>
          <p:cNvSpPr txBox="1"/>
          <p:nvPr/>
        </p:nvSpPr>
        <p:spPr>
          <a:xfrm>
            <a:off x="3414395" y="2918460"/>
            <a:ext cx="379095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2pPr algn="ctr" indent="0" lvl="1">
              <a:lnSpc>
                <a:spcPct val="100000"/>
              </a:lnSpc>
              <a:buClr>
                <a:srgbClr val="FF3300"/>
              </a:buClr>
              <a:buSzPct val="70000"/>
              <a:buNone/>
              <a:defRPr b="1" sz="44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2pPr>
          </a:lstStyle>
          <a:p>
            <a:pPr lvl="1"/>
            <a:r>
              <a:rPr altLang="en-US" lang="zh-CN">
                <a:sym typeface="+mn-lt"/>
              </a:rPr>
              <a:t>音的长短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3729355" y="3968115"/>
            <a:ext cx="4102735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Design of teaching and speaking for teachers of literature and art green primary school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2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66666666666666666645"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61720" y="904875"/>
            <a:ext cx="958215" cy="10115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73555" y="1226185"/>
            <a:ext cx="424180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1" marL="0"/>
            <a:r>
              <a:rPr altLang="en-US" lang="zh-CN" sz="28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音的长短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65655" y="2261235"/>
            <a:ext cx="66040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0" panose="05000000000000000000" typeface="Wingdings"/>
              <a:buChar char="p"/>
            </a:pPr>
            <a:r>
              <a:rPr altLang="zh-CN" lang="en-US">
                <a:solidFill>
                  <a:schemeClr val="tx1"/>
                </a:solidFill>
                <a:effectLst/>
                <a:cs typeface="+mn-ea"/>
                <a:sym typeface="+mn-lt"/>
              </a:rPr>
              <a:t> 1   半拍    1   1/4拍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38655" y="3836034"/>
            <a:ext cx="43561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hangingPunct="1"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z="1600">
                <a:solidFill>
                  <a:schemeClr val="tx1"/>
                </a:solidFill>
                <a:effectLst/>
                <a:cs typeface="+mn-ea"/>
                <a:sym typeface="+mn-lt"/>
              </a:rPr>
              <a:t>位于四分音符下方的横线，每增加一根减时线，就表示将上方音符的长度缩短一半。 </a:t>
            </a:r>
          </a:p>
        </p:txBody>
      </p:sp>
      <p:sp>
        <p:nvSpPr>
          <p:cNvPr id="13" name="矩形: 圆角 42"/>
          <p:cNvSpPr/>
          <p:nvPr/>
        </p:nvSpPr>
        <p:spPr>
          <a:xfrm>
            <a:off x="2065655" y="3142615"/>
            <a:ext cx="2415540" cy="390525"/>
          </a:xfrm>
          <a:prstGeom prst="roundRect">
            <a:avLst>
              <a:gd fmla="val 50000" name="adj"/>
            </a:avLst>
          </a:prstGeom>
          <a:solidFill>
            <a:srgbClr val="F29A9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noAutofit/>
          </a:bodyPr>
          <a:lstStyle/>
          <a:p>
            <a:pPr algn="ctr" eaLnBrk="1" hangingPunct="1"/>
            <a:r>
              <a:rPr altLang="en-US" lang="zh-CN">
                <a:solidFill>
                  <a:schemeClr val="tx1"/>
                </a:solidFill>
                <a:effectLst/>
                <a:cs typeface="+mn-ea"/>
                <a:sym typeface="+mn-lt"/>
              </a:rPr>
              <a:t>减时线 </a:t>
            </a:r>
          </a:p>
        </p:txBody>
      </p:sp>
      <p:pic>
        <p:nvPicPr>
          <p:cNvPr descr="51miz-E832347-EDEA1B7C"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756525" y="1916430"/>
            <a:ext cx="1466850" cy="313880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13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cgpruys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267</Paragraphs>
  <Slides>45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baseType="lpstr" size="55">
      <vt:lpstr>Arial</vt:lpstr>
      <vt:lpstr>微软雅黑</vt:lpstr>
      <vt:lpstr>Calibri</vt:lpstr>
      <vt:lpstr>Calibri Light</vt:lpstr>
      <vt:lpstr>Yuanti SC</vt:lpstr>
      <vt:lpstr>Wingdings</vt:lpstr>
      <vt:lpstr>Meiryo</vt:lpstr>
      <vt:lpstr>Arial Narrow</vt:lpstr>
      <vt:lpstr>宋体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2022-03-20T11:22:35Z</dcterms:created>
  <cp:lastPrinted>2022-03-20T11:22:35Z</cp:lastPrinted>
  <dcterms:modified xsi:type="dcterms:W3CDTF">2022-03-20T03:32:09Z</dcterms:modified>
  <cp:revision>1</cp:revision>
</cp:coreProperties>
</file>