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974" r:id="rId2"/>
    <p:sldMasterId id="2147483978" r:id="rId3"/>
  </p:sldMasterIdLst>
  <p:notesMasterIdLst>
    <p:notesMasterId r:id="rId4"/>
  </p:notesMasterIdLst>
  <p:handoutMasterIdLst>
    <p:handoutMasterId r:id="rId5"/>
  </p:handoutMasterIdLst>
  <p:sldIdLst>
    <p:sldId id="325" r:id="rId6"/>
    <p:sldId id="326" r:id="rId7"/>
    <p:sldId id="350" r:id="rId8"/>
    <p:sldId id="351" r:id="rId9"/>
    <p:sldId id="327" r:id="rId10"/>
    <p:sldId id="352" r:id="rId11"/>
    <p:sldId id="353" r:id="rId12"/>
    <p:sldId id="354" r:id="rId13"/>
    <p:sldId id="355" r:id="rId14"/>
    <p:sldId id="356" r:id="rId15"/>
    <p:sldId id="357" r:id="rId16"/>
    <p:sldId id="358" r:id="rId17"/>
    <p:sldId id="359" r:id="rId18"/>
    <p:sldId id="360" r:id="rId19"/>
    <p:sldId id="361" r:id="rId20"/>
    <p:sldId id="363" r:id="rId21"/>
    <p:sldId id="364" r:id="rId22"/>
    <p:sldId id="365" r:id="rId23"/>
    <p:sldId id="366" r:id="rId24"/>
    <p:sldId id="367" r:id="rId25"/>
    <p:sldId id="368" r:id="rId26"/>
    <p:sldId id="369" r:id="rId27"/>
    <p:sldId id="398" r:id="rId28"/>
    <p:sldId id="370" r:id="rId29"/>
    <p:sldId id="372" r:id="rId30"/>
    <p:sldId id="374" r:id="rId31"/>
    <p:sldId id="373" r:id="rId32"/>
    <p:sldId id="376" r:id="rId33"/>
    <p:sldId id="375"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7" r:id="rId49"/>
    <p:sldId id="392" r:id="rId50"/>
    <p:sldId id="393" r:id="rId51"/>
    <p:sldId id="394" r:id="rId52"/>
    <p:sldId id="399" r:id="rId53"/>
  </p:sldIdLst>
  <p:sldSz cx="9144000" cy="5143500" type="screen16x9"/>
  <p:notesSz cx="6858000" cy="9144000"/>
  <p:custDataLst>
    <p:tags r:id="rId55"/>
  </p:custDataLst>
  <p:defaultTextStyle>
    <a:defPPr>
      <a:defRPr lang="zh-CN"/>
    </a:defPPr>
    <a:lvl1pPr algn="l" rtl="0" eaLnBrk="0" fontAlgn="base" hangingPunct="0">
      <a:spcBef>
        <a:spcPct val="0"/>
      </a:spcBef>
      <a:spcAft>
        <a:spcPct val="0"/>
      </a:spcAft>
      <a:defRPr kern="1200">
        <a:solidFill>
          <a:schemeClr val="tx1"/>
        </a:solidFill>
        <a:latin typeface="微软雅黑" pitchFamily="34" charset="-122"/>
        <a:ea typeface="微软雅黑" pitchFamily="34" charset="-122"/>
        <a:cs typeface="+mn-cs"/>
      </a:defRPr>
    </a:lvl1pPr>
    <a:lvl2pPr marL="457200" algn="l" rtl="0" eaLnBrk="0" fontAlgn="base" hangingPunct="0">
      <a:spcBef>
        <a:spcPct val="0"/>
      </a:spcBef>
      <a:spcAft>
        <a:spcPct val="0"/>
      </a:spcAft>
      <a:defRPr kern="1200">
        <a:solidFill>
          <a:schemeClr val="tx1"/>
        </a:solidFill>
        <a:latin typeface="微软雅黑" pitchFamily="34" charset="-122"/>
        <a:ea typeface="微软雅黑" pitchFamily="34" charset="-122"/>
        <a:cs typeface="+mn-cs"/>
      </a:defRPr>
    </a:lvl2pPr>
    <a:lvl3pPr marL="914400" algn="l" rtl="0" eaLnBrk="0" fontAlgn="base" hangingPunct="0">
      <a:spcBef>
        <a:spcPct val="0"/>
      </a:spcBef>
      <a:spcAft>
        <a:spcPct val="0"/>
      </a:spcAft>
      <a:defRPr kern="1200">
        <a:solidFill>
          <a:schemeClr val="tx1"/>
        </a:solidFill>
        <a:latin typeface="微软雅黑" pitchFamily="34" charset="-122"/>
        <a:ea typeface="微软雅黑" pitchFamily="34" charset="-122"/>
        <a:cs typeface="+mn-cs"/>
      </a:defRPr>
    </a:lvl3pPr>
    <a:lvl4pPr marL="1371600" algn="l" rtl="0" eaLnBrk="0" fontAlgn="base" hangingPunct="0">
      <a:spcBef>
        <a:spcPct val="0"/>
      </a:spcBef>
      <a:spcAft>
        <a:spcPct val="0"/>
      </a:spcAft>
      <a:defRPr kern="1200">
        <a:solidFill>
          <a:schemeClr val="tx1"/>
        </a:solidFill>
        <a:latin typeface="微软雅黑" pitchFamily="34" charset="-122"/>
        <a:ea typeface="微软雅黑" pitchFamily="34" charset="-122"/>
        <a:cs typeface="+mn-cs"/>
      </a:defRPr>
    </a:lvl4pPr>
    <a:lvl5pPr marL="1828800" algn="l" rtl="0" eaLnBrk="0" fontAlgn="base" hangingPunct="0">
      <a:spcBef>
        <a:spcPct val="0"/>
      </a:spcBef>
      <a:spcAft>
        <a:spcPct val="0"/>
      </a:spcAft>
      <a:defRPr kern="1200">
        <a:solidFill>
          <a:schemeClr val="tx1"/>
        </a:solidFill>
        <a:latin typeface="微软雅黑" pitchFamily="34" charset="-122"/>
        <a:ea typeface="微软雅黑" pitchFamily="34" charset="-122"/>
        <a:cs typeface="+mn-cs"/>
      </a:defRPr>
    </a:lvl5pPr>
    <a:lvl6pPr marL="2286000" algn="l" defTabSz="914400" rtl="0" eaLnBrk="1" latinLnBrk="0" hangingPunct="1">
      <a:defRPr kern="1200">
        <a:solidFill>
          <a:schemeClr val="tx1"/>
        </a:solidFill>
        <a:latin typeface="微软雅黑" pitchFamily="34" charset="-122"/>
        <a:ea typeface="微软雅黑" pitchFamily="34" charset="-122"/>
        <a:cs typeface="+mn-cs"/>
      </a:defRPr>
    </a:lvl6pPr>
    <a:lvl7pPr marL="2743200" algn="l" defTabSz="914400" rtl="0" eaLnBrk="1" latinLnBrk="0" hangingPunct="1">
      <a:defRPr kern="1200">
        <a:solidFill>
          <a:schemeClr val="tx1"/>
        </a:solidFill>
        <a:latin typeface="微软雅黑" pitchFamily="34" charset="-122"/>
        <a:ea typeface="微软雅黑" pitchFamily="34" charset="-122"/>
        <a:cs typeface="+mn-cs"/>
      </a:defRPr>
    </a:lvl7pPr>
    <a:lvl8pPr marL="3200400" algn="l" defTabSz="914400" rtl="0" eaLnBrk="1" latinLnBrk="0" hangingPunct="1">
      <a:defRPr kern="1200">
        <a:solidFill>
          <a:schemeClr val="tx1"/>
        </a:solidFill>
        <a:latin typeface="微软雅黑" pitchFamily="34" charset="-122"/>
        <a:ea typeface="微软雅黑" pitchFamily="34" charset="-122"/>
        <a:cs typeface="+mn-cs"/>
      </a:defRPr>
    </a:lvl8pPr>
    <a:lvl9pPr marL="3657600" algn="l" defTabSz="914400" rtl="0" eaLnBrk="1" latinLnBrk="0" hangingPunct="1">
      <a:defRPr kern="1200">
        <a:solidFill>
          <a:schemeClr val="tx1"/>
        </a:solidFill>
        <a:latin typeface="微软雅黑" pitchFamily="34" charset="-122"/>
        <a:ea typeface="微软雅黑" pitchFamily="34"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0" autoAdjust="0"/>
    <p:restoredTop sz="96314" autoAdjust="0"/>
  </p:normalViewPr>
  <p:slideViewPr>
    <p:cSldViewPr>
      <p:cViewPr varScale="1">
        <p:scale>
          <a:sx n="143" d="100"/>
          <a:sy n="143" d="100"/>
        </p:scale>
        <p:origin x="954" y="120"/>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notesMasters/notesMaster1.xml" Type="http://schemas.openxmlformats.org/officeDocument/2006/relationships/notesMaster"/><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handoutMasters/handoutMaster1.xml" Type="http://schemas.openxmlformats.org/officeDocument/2006/relationships/handoutMaster"/><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5" Target="tags/tag3.xml" Type="http://schemas.openxmlformats.org/officeDocument/2006/relationships/tags"/><Relationship Id="rId56" Target="presProps.xml" Type="http://schemas.openxmlformats.org/officeDocument/2006/relationships/presProps"/><Relationship Id="rId57" Target="viewProps.xml" Type="http://schemas.openxmlformats.org/officeDocument/2006/relationships/viewProps"/><Relationship Id="rId58" Target="theme/theme1.xml" Type="http://schemas.openxmlformats.org/officeDocument/2006/relationships/theme"/><Relationship Id="rId59"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4.jpeg"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itchFamily="34" charset="0"/>
              <a:buNone/>
              <a:defRPr sz="1200" noProof="1">
                <a:latin typeface="Arial" pitchFamily="34" charset="0"/>
                <a:ea typeface="宋体" panose="02010600030101010101" pitchFamily="2" charset="-122"/>
                <a:cs typeface="+mn-ea"/>
              </a:defRPr>
            </a:lvl1pPr>
          </a:lstStyle>
          <a:p>
            <a:pPr>
              <a:defRPr/>
            </a:pPr>
            <a:fld id="{0F9B84EA-7D68-4D60-9CB1-D50884785D1C}" type="datetimeFigureOut">
              <a:rPr lang="zh-CN" altLang="en-US"/>
              <a:pPr>
                <a:defRPr/>
              </a:pPr>
              <a:t>2022/2/20</a:t>
            </a:fld>
            <a:endParaRPr lang="zh-CN" altLang="en-US">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a:latin typeface="Arial" pitchFamily="34" charset="0"/>
                <a:ea typeface="宋体" panose="02010600030101010101" pitchFamily="2" charset="-122"/>
              </a:defRPr>
            </a:lvl1pPr>
          </a:lstStyle>
          <a:p>
            <a:fld id="{B95150D6-DBAC-4ABA-94C8-0B29EFB2A130}" type="slidenum">
              <a:rPr altLang="en-US"/>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6477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itchFamily="34" charset="0"/>
              <a:buNone/>
              <a:defRPr sz="1200">
                <a:latin typeface="Arial" pitchFamily="34" charset="0"/>
                <a:ea typeface="宋体" panose="02010600030101010101" pitchFamily="2" charset="-122"/>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itchFamily="34" charset="0"/>
              <a:buNone/>
              <a:defRPr>
                <a:latin typeface="Arial" pitchFamily="34" charset="0"/>
                <a:ea typeface="宋体" panose="02010600030101010101" pitchFamily="2" charset="-122"/>
              </a:defRPr>
            </a:lvl1pPr>
          </a:lstStyle>
          <a:p>
            <a:pPr>
              <a:defRPr/>
            </a:pPr>
            <a:fld id="{C36A5D28-5F59-4D49-BFB1-5F4D6EB20734}" type="datetime1">
              <a:rPr lang="zh-CN" altLang="en-US"/>
              <a:pPr>
                <a:defRPr/>
              </a:pPr>
              <a:t>2022/2/20</a:t>
            </a:fld>
            <a:endParaRPr lang="zh-CN" altLang="en-US"/>
          </a:p>
        </p:txBody>
      </p:sp>
      <p:sp>
        <p:nvSpPr>
          <p:cNvPr id="14340" name="幻灯片图像占位符 3"/>
          <p:cNvSpPr>
            <a:spLocks noGrp="1" noRot="1" noChangeAspect="1" noChangeArrowheads="1"/>
          </p:cNvSpPr>
          <p:nvPr>
            <p:ph type="sldImg" idx="6"/>
          </p:nvPr>
        </p:nvSpPr>
        <p:spPr bwMode="auto">
          <a:xfrm>
            <a:off x="381000" y="685800"/>
            <a:ext cx="6096000" cy="34290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bevel/>
              </a14:hiddenLine>
            </a:ext>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defRPr/>
            </a:pPr>
            <a:r>
              <a:rPr lang="zh-CN" altLang="zh-CN">
                <a:ea typeface="宋体" panose="02010600030101010101" pitchFamily="2" charset="-122"/>
              </a:rPr>
              <a:t>单击此处编辑母版文本样式</a:t>
            </a:r>
          </a:p>
          <a:p>
            <a:pPr>
              <a:defRPr/>
            </a:pPr>
            <a:r>
              <a:rPr lang="zh-CN" altLang="zh-CN">
                <a:ea typeface="宋体" panose="02010600030101010101" pitchFamily="2" charset="-122"/>
              </a:rPr>
              <a:t>第二级</a:t>
            </a:r>
          </a:p>
          <a:p>
            <a:pPr>
              <a:defRPr/>
            </a:pPr>
            <a:r>
              <a:rPr lang="zh-CN" altLang="zh-CN">
                <a:ea typeface="宋体" panose="02010600030101010101" pitchFamily="2" charset="-122"/>
              </a:rPr>
              <a:t>第三级</a:t>
            </a:r>
          </a:p>
          <a:p>
            <a:pPr>
              <a:defRPr/>
            </a:pPr>
            <a:r>
              <a:rPr lang="zh-CN" altLang="zh-CN">
                <a:ea typeface="宋体" panose="02010600030101010101" pitchFamily="2" charset="-122"/>
              </a:rPr>
              <a:t>第四级</a:t>
            </a:r>
          </a:p>
          <a:p>
            <a:pPr>
              <a:defRPr/>
            </a:pPr>
            <a:r>
              <a:rPr lang="zh-CN" altLang="zh-CN">
                <a:ea typeface="宋体" panose="02010600030101010101" pitchFamily="2" charset="-122"/>
              </a:rPr>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itchFamily="34" charset="0"/>
              <a:buNone/>
              <a:defRPr sz="1200">
                <a:latin typeface="Arial" pitchFamily="34" charset="0"/>
                <a:ea typeface="宋体" panose="02010600030101010101" pitchFamily="2"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noProof="1">
                <a:latin typeface="Arial" pitchFamily="34" charset="0"/>
                <a:ea typeface="宋体" panose="02010600030101010101" pitchFamily="2" charset="-122"/>
              </a:defRPr>
            </a:lvl1pPr>
          </a:lstStyle>
          <a:p>
            <a:fld id="{E708F1C4-D919-4A86-B797-3906F53EFD1B}" type="slidenum">
              <a:rPr altLang="en-US"/>
              <a:t>‹#›</a:t>
            </a:fld>
            <a:endParaRPr lang="zh-CN" altLang="en-US" sz="1200">
              <a:latin typeface="微软雅黑" panose="020b0503020204020204" pitchFamily="34" charset="-122"/>
              <a:ea typeface="微软雅黑" panose="020b0503020204020204" pitchFamily="34" charset="-122"/>
            </a:endParaRPr>
          </a:p>
        </p:txBody>
      </p:sp>
    </p:spTree>
    <p:extLst>
      <p:ext uri="{BB962C8B-B14F-4D97-AF65-F5344CB8AC3E}">
        <p14:creationId val="2822153121"/>
      </p:ext>
    </p:extLst>
  </p:cSld>
  <p:clrMap bg1="dk2" tx1="lt1" bg2="dk1" tx2="lt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微软雅黑" pitchFamily="34"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微软雅黑" pitchFamily="34"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微软雅黑" pitchFamily="34"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微软雅黑" pitchFamily="34"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90535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821224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644555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056952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344568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095324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770943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898635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657199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708049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76773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07255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53919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784031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160417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640368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414112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748400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926833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024054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559064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60980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001544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279557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26304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763938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471947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615113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128308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3296305"/>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002975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836901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477640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0264"/>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9279495"/>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4101422"/>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6454852"/>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4691771"/>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446138"/>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3679191"/>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1382332"/>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3582237"/>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6726525"/>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49</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179456546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410690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800251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494913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789818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327144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http://www.1ppt.com/xiazai/" TargetMode="External" Type="http://schemas.openxmlformats.org/officeDocument/2006/relationships/hyperlink"/><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96D92401-B7B2-48AD-BAC4-BB08170B78A9}" type="datetime1">
              <a:rPr lang="zh-CN" altLang="en-US"/>
              <a:pPr>
                <a:defRPr/>
              </a:pPr>
              <a:t>2022/2/20</a:t>
            </a:fld>
            <a:endParaRPr lang="zh-CN" altLang="en-US"/>
          </a:p>
        </p:txBody>
      </p:sp>
      <p:sp>
        <p:nvSpPr>
          <p:cNvPr id="5"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70AAA7F-3E88-4873-B9AF-205975F47A19}" type="slidenum">
              <a:rPr lang="zh-CN" altLang="en-US"/>
              <a:t>‹#›</a:t>
            </a:fld>
            <a:endParaRPr lang="zh-CN" altLang="en-US"/>
          </a:p>
        </p:txBody>
      </p:sp>
    </p:spTree>
    <p:extLst>
      <p:ext uri="{BB962C8B-B14F-4D97-AF65-F5344CB8AC3E}">
        <p14:creationId val="1438266385"/>
      </p:ext>
    </p:extLst>
  </p:cSld>
  <p:clrMapOvr>
    <a:masterClrMapping/>
  </p:clrMapOvr>
  <p:transition spd="slow" advTm="8554">
    <p:dissolv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微软雅黑" panose="020b0503020204020204" pitchFamily="34" charset="-122"/>
            </a:endParaRPr>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A1744E30-8772-4D03-9123-34AF24C57551}" type="datetime1">
              <a:rPr lang="zh-CN" altLang="en-US"/>
              <a:pPr>
                <a:defRPr/>
              </a:pPr>
              <a:t>2022/2/20</a:t>
            </a:fld>
            <a:endParaRPr lang="zh-CN" altLang="en-US"/>
          </a:p>
        </p:txBody>
      </p:sp>
      <p:sp>
        <p:nvSpPr>
          <p:cNvPr id="6"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B560CFD9-002C-466C-97CC-14AB12AB2D70}" type="slidenum">
              <a:rPr lang="zh-CN" altLang="en-US"/>
              <a:t>‹#›</a:t>
            </a:fld>
            <a:endParaRPr lang="zh-CN" altLang="en-US"/>
          </a:p>
        </p:txBody>
      </p:sp>
    </p:spTree>
    <p:extLst>
      <p:ext uri="{BB962C8B-B14F-4D97-AF65-F5344CB8AC3E}">
        <p14:creationId val="184571530"/>
      </p:ext>
    </p:extLst>
  </p:cSld>
  <p:clrMapOvr>
    <a:masterClrMapping/>
  </p:clrMapOvr>
  <p:transition spd="slow" advTm="8554">
    <p:dissolv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C6BD40C8-7EF8-442B-89D9-22D013A7634F}" type="datetime1">
              <a:rPr lang="zh-CN" altLang="en-US"/>
              <a:pPr>
                <a:defRPr/>
              </a:pPr>
              <a:t>2022/2/20</a:t>
            </a:fld>
            <a:endParaRPr lang="zh-CN" altLang="en-US"/>
          </a:p>
        </p:txBody>
      </p:sp>
      <p:sp>
        <p:nvSpPr>
          <p:cNvPr id="5"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6807A7D-3564-4E85-8955-7F371FCCD6B8}" type="slidenum">
              <a:rPr lang="zh-CN" altLang="en-US"/>
              <a:t>‹#›</a:t>
            </a:fld>
            <a:endParaRPr lang="zh-CN" altLang="en-US"/>
          </a:p>
        </p:txBody>
      </p:sp>
    </p:spTree>
    <p:extLst>
      <p:ext uri="{BB962C8B-B14F-4D97-AF65-F5344CB8AC3E}">
        <p14:creationId val="2983427660"/>
      </p:ext>
    </p:extLst>
  </p:cSld>
  <p:clrMapOvr>
    <a:masterClrMapping/>
  </p:clrMapOvr>
  <p:transition spd="slow" advTm="8554">
    <p:dissolv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7F6825A2-A2DB-47B3-8AC2-C3E7EA651C1E}" type="datetime1">
              <a:rPr lang="zh-CN" altLang="en-US"/>
              <a:pPr>
                <a:defRPr/>
              </a:pPr>
              <a:t>2022/2/20</a:t>
            </a:fld>
            <a:endParaRPr lang="zh-CN" altLang="en-US"/>
          </a:p>
        </p:txBody>
      </p:sp>
      <p:sp>
        <p:nvSpPr>
          <p:cNvPr id="5"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7763602-0246-41A3-AEA5-91871C5992CF}" type="slidenum">
              <a:rPr lang="zh-CN" altLang="en-US"/>
              <a:t>‹#›</a:t>
            </a:fld>
            <a:endParaRPr lang="zh-CN" altLang="en-US"/>
          </a:p>
        </p:txBody>
      </p:sp>
    </p:spTree>
    <p:extLst>
      <p:ext uri="{BB962C8B-B14F-4D97-AF65-F5344CB8AC3E}">
        <p14:creationId val="3467858694"/>
      </p:ext>
    </p:extLst>
  </p:cSld>
  <p:clrMapOvr>
    <a:masterClrMapping/>
  </p:clrMapOvr>
  <p:transition spd="slow" advTm="8554">
    <p:dissolv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D9D8E083-DF03-42CB-9F96-0F5F31B0AFDD}" type="datetime1">
              <a:rPr lang="zh-CN" altLang="en-US"/>
              <a:pPr>
                <a:defRPr/>
              </a:pPr>
              <a:t>2022/2/20</a:t>
            </a:fld>
            <a:endParaRPr lang="zh-CN" altLang="en-US"/>
          </a:p>
        </p:txBody>
      </p:sp>
      <p:sp>
        <p:nvSpPr>
          <p:cNvPr id="4"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55C67737-7298-4771-9CD9-4DA3288AEE1A}" type="slidenum">
              <a:rPr lang="zh-CN" altLang="en-US"/>
              <a:t>‹#›</a:t>
            </a:fld>
            <a:endParaRPr lang="zh-CN" altLang="en-US"/>
          </a:p>
        </p:txBody>
      </p:sp>
    </p:spTree>
    <p:extLst>
      <p:ext uri="{BB962C8B-B14F-4D97-AF65-F5344CB8AC3E}">
        <p14:creationId val="560590620"/>
      </p:ext>
    </p:extLst>
  </p:cSld>
  <p:clrMapOvr>
    <a:masterClrMapping/>
  </p:clrMapOvr>
  <p:transition spd="slow" advTm="8554">
    <p:dissolv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eaLnBrk="1" fontAlgn="auto" hangingPunct="1">
              <a:spcBef>
                <a:spcPct val="0"/>
              </a:spcBef>
              <a:spcAft>
                <a:spcPct val="0"/>
              </a:spcAft>
            </a:pPr>
            <a:fld id="{2E3AAC11-D570-4EA9-AFC0-30FB72BA45EB}" type="datetimeFigureOut">
              <a:rPr lang="zh-CN" altLang="en-US" smtClean="0">
                <a:solidFill>
                  <a:prstClr val="black"/>
                </a:solidFill>
                <a:latin typeface="Calibri"/>
                <a:ea typeface="宋体"/>
              </a:rPr>
              <a:pPr eaLnBrk="1" fontAlgn="auto" hangingPunct="1">
                <a:spcBef>
                  <a:spcPct val="0"/>
                </a:spcBef>
                <a:spcAft>
                  <a:spcPct val="0"/>
                </a:spcAft>
              </a:pPr>
              <a:t>2022/2/20</a:t>
            </a:fld>
            <a:endParaRPr lang="zh-CN" altLang="en-US">
              <a:solidFill>
                <a:prstClr val="black"/>
              </a:solidFill>
              <a:latin typeface="Calibri" panose="020f0502020204030204"/>
              <a:ea typeface="宋体"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eaLnBrk="1" fontAlgn="auto" hangingPunct="1">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eaLnBrk="1" fontAlgn="auto" hangingPunct="1">
              <a:spcBef>
                <a:spcPct val="0"/>
              </a:spcBef>
              <a:spcAft>
                <a:spcPct val="0"/>
              </a:spcAft>
            </a:pPr>
            <a:fld id="{55ECCFAA-F4FB-487C-9F1E-C8836D0C3DC9}" type="slidenum">
              <a:rPr lang="zh-CN" altLang="en-US" smtClean="0">
                <a:solidFill>
                  <a:prstClr val="black"/>
                </a:solidFill>
                <a:latin typeface="Calibri"/>
                <a:ea typeface="宋体"/>
              </a:rPr>
              <a:pPr eaLnBrk="1" fontAlgn="auto" hangingPunct="1">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val="363894474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eaLnBrk="1" fontAlgn="auto" hangingPunct="1">
              <a:spcBef>
                <a:spcPct val="0"/>
              </a:spcBef>
              <a:spcAft>
                <a:spcPct val="0"/>
              </a:spcAft>
            </a:pPr>
            <a:fld id="{2E3AAC11-D570-4EA9-AFC0-30FB72BA45EB}" type="datetimeFigureOut">
              <a:rPr lang="zh-CN" altLang="en-US" smtClean="0">
                <a:solidFill>
                  <a:prstClr val="black"/>
                </a:solidFill>
                <a:latin typeface="Calibri"/>
                <a:ea typeface="宋体"/>
              </a:rPr>
              <a:pPr eaLnBrk="1" fontAlgn="auto" hangingPunct="1">
                <a:spcBef>
                  <a:spcPct val="0"/>
                </a:spcBef>
                <a:spcAft>
                  <a:spcPct val="0"/>
                </a:spcAft>
              </a:pPr>
              <a:t>2022/2/20</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eaLnBrk="1" fontAlgn="auto" hangingPunct="1">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eaLnBrk="1" fontAlgn="auto" hangingPunct="1">
              <a:spcBef>
                <a:spcPct val="0"/>
              </a:spcBef>
              <a:spcAft>
                <a:spcPct val="0"/>
              </a:spcAft>
            </a:pPr>
            <a:fld id="{55ECCFAA-F4FB-487C-9F1E-C8836D0C3DC9}" type="slidenum">
              <a:rPr lang="zh-CN" altLang="en-US" smtClean="0">
                <a:solidFill>
                  <a:prstClr val="black"/>
                </a:solidFill>
                <a:latin typeface="Calibri"/>
                <a:ea typeface="宋体"/>
              </a:rPr>
              <a:pPr eaLnBrk="1" fontAlgn="auto" hangingPunct="1">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val="322466306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6346263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09478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26040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127575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C04E6F27-E639-4F6C-A515-0A4E87AB0823}" type="datetime1">
              <a:rPr lang="zh-CN" altLang="en-US"/>
              <a:pPr>
                <a:defRPr/>
              </a:pPr>
              <a:t>2022/2/20</a:t>
            </a:fld>
            <a:endParaRPr lang="zh-CN" altLang="en-US"/>
          </a:p>
        </p:txBody>
      </p:sp>
      <p:sp>
        <p:nvSpPr>
          <p:cNvPr id="5"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194FBD6-C777-4D77-90D3-4DB0C28126BB}" type="slidenum">
              <a:rPr lang="zh-CN" altLang="en-US"/>
              <a:t>‹#›</a:t>
            </a:fld>
            <a:endParaRPr lang="zh-CN" altLang="en-US"/>
          </a:p>
        </p:txBody>
      </p:sp>
    </p:spTree>
    <p:extLst>
      <p:ext uri="{BB962C8B-B14F-4D97-AF65-F5344CB8AC3E}">
        <p14:creationId val="2955319651"/>
      </p:ext>
    </p:extLst>
  </p:cSld>
  <p:clrMapOvr>
    <a:masterClrMapping/>
  </p:clrMapOvr>
  <p:transition spd="slow" advTm="8554">
    <p:dissolv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093716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421300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565835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170200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405691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376288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103146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091621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88312329-E9AE-41BE-ABCF-0812F13AE845}" type="datetime1">
              <a:rPr lang="zh-CN" altLang="en-US"/>
              <a:pPr>
                <a:defRPr/>
              </a:pPr>
              <a:t>2022/2/20</a:t>
            </a:fld>
            <a:endParaRPr lang="zh-CN" altLang="en-US"/>
          </a:p>
        </p:txBody>
      </p:sp>
      <p:sp>
        <p:nvSpPr>
          <p:cNvPr id="5"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E074703-BBDD-4E9E-B504-71F6809D88AD}" type="slidenum">
              <a:rPr lang="zh-CN" altLang="en-US"/>
              <a:t>‹#›</a:t>
            </a:fld>
            <a:endParaRPr lang="zh-CN" altLang="en-US"/>
          </a:p>
        </p:txBody>
      </p:sp>
    </p:spTree>
    <p:extLst>
      <p:ext uri="{BB962C8B-B14F-4D97-AF65-F5344CB8AC3E}">
        <p14:creationId val="99983573"/>
      </p:ext>
    </p:extLst>
  </p:cSld>
  <p:clrMapOvr>
    <a:masterClrMapping/>
  </p:clrMapOvr>
  <p:transition spd="slow" advTm="8554">
    <p:dissolv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F0DDBE34-A942-40BF-A2F5-2D221C5D1B33}" type="datetime1">
              <a:rPr lang="zh-CN" altLang="en-US"/>
              <a:pPr>
                <a:defRPr/>
              </a:pPr>
              <a:t>2022/2/20</a:t>
            </a:fld>
            <a:endParaRPr lang="zh-CN" altLang="en-US"/>
          </a:p>
        </p:txBody>
      </p:sp>
      <p:sp>
        <p:nvSpPr>
          <p:cNvPr id="6"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4D08E3-7CA5-4312-9C71-A985B2239E10}" type="slidenum">
              <a:rPr lang="zh-CN" altLang="en-US"/>
              <a:t>‹#›</a:t>
            </a:fld>
            <a:endParaRPr lang="zh-CN" altLang="en-US"/>
          </a:p>
        </p:txBody>
      </p:sp>
    </p:spTree>
    <p:extLst>
      <p:ext uri="{BB962C8B-B14F-4D97-AF65-F5344CB8AC3E}">
        <p14:creationId val="3178100004"/>
      </p:ext>
    </p:extLst>
  </p:cSld>
  <p:clrMapOvr>
    <a:masterClrMapping/>
  </p:clrMapOvr>
  <p:transition spd="slow" advTm="8554">
    <p:dissolv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F23F96D6-DA67-4C39-B8B2-2523D6D381E7}" type="datetime1">
              <a:rPr lang="zh-CN" altLang="en-US"/>
              <a:pPr>
                <a:defRPr/>
              </a:pPr>
              <a:t>2022/2/20</a:t>
            </a:fld>
            <a:endParaRPr lang="zh-CN" altLang="en-US"/>
          </a:p>
        </p:txBody>
      </p:sp>
      <p:sp>
        <p:nvSpPr>
          <p:cNvPr id="8"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D319E2B-BEB3-4EEB-8175-4C7DCB02E081}" type="slidenum">
              <a:rPr lang="zh-CN" altLang="en-US"/>
              <a:t>‹#›</a:t>
            </a:fld>
            <a:endParaRPr lang="zh-CN" altLang="en-US"/>
          </a:p>
        </p:txBody>
      </p:sp>
    </p:spTree>
    <p:extLst>
      <p:ext uri="{BB962C8B-B14F-4D97-AF65-F5344CB8AC3E}">
        <p14:creationId val="2392302232"/>
      </p:ext>
    </p:extLst>
  </p:cSld>
  <p:clrMapOvr>
    <a:masterClrMapping/>
  </p:clrMapOvr>
  <p:transition spd="slow" advTm="8554">
    <p:dissolv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F23F96D6-DA67-4C39-B8B2-2523D6D381E7}" type="datetime1">
              <a:rPr lang="zh-CN" altLang="en-US"/>
              <a:pPr>
                <a:defRPr/>
              </a:pPr>
              <a:t>2022/2/20</a:t>
            </a:fld>
            <a:endParaRPr lang="zh-CN" altLang="en-US"/>
          </a:p>
        </p:txBody>
      </p:sp>
      <p:sp>
        <p:nvSpPr>
          <p:cNvPr id="8"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D319E2B-BEB3-4EEB-8175-4C7DCB02E081}" type="slidenum">
              <a:rPr lang="zh-CN" altLang="en-US"/>
              <a:t>‹#›</a:t>
            </a:fld>
            <a:endParaRPr lang="zh-CN" altLang="en-US"/>
          </a:p>
        </p:txBody>
      </p:sp>
      <p:sp>
        <p:nvSpPr>
          <p:cNvPr id="11" name="TextBox 10"/>
          <p:cNvSpPr txBox="1"/>
          <p:nvPr userDrawn="1"/>
        </p:nvSpPr>
        <p:spPr>
          <a:xfrm>
            <a:off x="1763805" y="5024295"/>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下载</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http://www.1ppt.com/xiazai/</a:t>
            </a:r>
          </a:p>
        </p:txBody>
      </p:sp>
    </p:spTree>
    <p:extLst>
      <p:ext uri="{BB962C8B-B14F-4D97-AF65-F5344CB8AC3E}">
        <p14:creationId val="2937389773"/>
      </p:ext>
    </p:extLst>
  </p:cSld>
  <p:clrMapOvr>
    <a:masterClrMapping/>
  </p:clrMapOvr>
  <p:transition spd="slow" advTm="8554">
    <p:dissolv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C23A6D29-BFF1-4C8B-836A-2CF006C01550}" type="datetime1">
              <a:rPr lang="zh-CN" altLang="en-US"/>
              <a:pPr>
                <a:defRPr/>
              </a:pPr>
              <a:t>2022/2/20</a:t>
            </a:fld>
            <a:endParaRPr lang="zh-CN" altLang="en-US"/>
          </a:p>
        </p:txBody>
      </p:sp>
      <p:sp>
        <p:nvSpPr>
          <p:cNvPr id="4"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8B540E7-1A67-440E-99B9-BD96353281ED}" type="slidenum">
              <a:rPr lang="zh-CN" altLang="en-US"/>
              <a:t>‹#›</a:t>
            </a:fld>
            <a:endParaRPr lang="zh-CN" altLang="en-US"/>
          </a:p>
        </p:txBody>
      </p:sp>
    </p:spTree>
    <p:extLst>
      <p:ext uri="{BB962C8B-B14F-4D97-AF65-F5344CB8AC3E}">
        <p14:creationId val="3894952254"/>
      </p:ext>
    </p:extLst>
  </p:cSld>
  <p:clrMapOvr>
    <a:masterClrMapping/>
  </p:clrMapOvr>
  <p:transition spd="slow" advTm="8554">
    <p:dissolv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9DA794B9-DF34-43EA-B130-4C728DFB6A2E}" type="datetime1">
              <a:rPr lang="zh-CN" altLang="en-US"/>
              <a:pPr>
                <a:defRPr/>
              </a:pPr>
              <a:t>2022/2/20</a:t>
            </a:fld>
            <a:endParaRPr lang="zh-CN" altLang="en-US"/>
          </a:p>
        </p:txBody>
      </p:sp>
      <p:sp>
        <p:nvSpPr>
          <p:cNvPr id="3"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4D53DA3-A831-4503-BF42-8AE3A0D0F61D}" type="slidenum">
              <a:rPr lang="zh-CN" altLang="en-US"/>
              <a:t>‹#›</a:t>
            </a:fld>
            <a:endParaRPr lang="zh-CN" altLang="en-US"/>
          </a:p>
        </p:txBody>
      </p:sp>
    </p:spTree>
    <p:extLst>
      <p:ext uri="{BB962C8B-B14F-4D97-AF65-F5344CB8AC3E}">
        <p14:creationId val="2552597346"/>
      </p:ext>
    </p:extLst>
  </p:cSld>
  <p:clrMapOvr>
    <a:masterClrMapping/>
  </p:clrMapOvr>
  <p:transition spd="slow" advTm="8554">
    <p:dissolv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377510BC-24A8-4650-B4E8-08CFB4A7D39A}" type="datetime1">
              <a:rPr lang="zh-CN" altLang="en-US"/>
              <a:pPr>
                <a:defRPr/>
              </a:pPr>
              <a:t>2022/2/20</a:t>
            </a:fld>
            <a:endParaRPr lang="zh-CN" altLang="en-US"/>
          </a:p>
        </p:txBody>
      </p:sp>
      <p:sp>
        <p:nvSpPr>
          <p:cNvPr id="6" name="页脚占位符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49BCDF-C969-4A6D-A8E1-FC3EEC51D445}" type="slidenum">
              <a:rPr lang="zh-CN" altLang="en-US"/>
              <a:t>‹#›</a:t>
            </a:fld>
            <a:endParaRPr lang="zh-CN" altLang="en-US"/>
          </a:p>
        </p:txBody>
      </p:sp>
    </p:spTree>
    <p:extLst>
      <p:ext uri="{BB962C8B-B14F-4D97-AF65-F5344CB8AC3E}">
        <p14:creationId val="2185054781"/>
      </p:ext>
    </p:extLst>
  </p:cSld>
  <p:clrMapOvr>
    <a:masterClrMapping/>
  </p:clrMapOvr>
  <p:transition spd="slow" advTm="8554">
    <p:dissolv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3.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4">
            <a:duotone>
              <a:schemeClr val="accent2">
                <a:shade val="45000"/>
                <a:satMod val="135000"/>
              </a:schemeClr>
              <a:prstClr val="white"/>
            </a:duotone>
            <a:extLst>
              <a:ext uri="{28A0092B-C50C-407E-A947-70E740481C1C}">
                <a14:useLocalDpi val="0"/>
              </a:ext>
            </a:extLst>
          </a:blip>
          <a:stretch>
            <a:fillRect/>
          </a:stretch>
        </p:blipFill>
        <p:spPr>
          <a:xfrm flipH="1">
            <a:off x="0" y="0"/>
            <a:ext cx="9144000" cy="5143500"/>
          </a:xfrm>
          <a:prstGeom prst="rect">
            <a:avLst/>
          </a:prstGeom>
        </p:spPr>
      </p:pic>
    </p:spTree>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73" r:id="rId6"/>
    <p:sldLayoutId id="2147483966" r:id="rId7"/>
    <p:sldLayoutId id="2147483967" r:id="rId8"/>
    <p:sldLayoutId id="2147483968" r:id="rId9"/>
    <p:sldLayoutId id="2147483969" r:id="rId10"/>
    <p:sldLayoutId id="2147483970" r:id="rId11"/>
    <p:sldLayoutId id="2147483971" r:id="rId12"/>
    <p:sldLayoutId id="2147483972" r:id="rId13"/>
  </p:sldLayoutIdLst>
  <p:transition spd="slow" advTm="8554">
    <p:dissolve/>
  </p:transition>
  <p:timing/>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微软雅黑" pitchFamily="34" charset="-122"/>
        </a:defRPr>
      </a:lvl1pPr>
      <a:lvl2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2pPr>
      <a:lvl3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3pPr>
      <a:lvl4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4pPr>
      <a:lvl5pPr marL="914400" indent="-914400" algn="ctr" rtl="0" eaLnBrk="0" fontAlgn="base" hangingPunct="0">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5pPr>
      <a:lvl6pPr marL="1371600" indent="-914400" algn="ctr" rtl="0" fontAlgn="base">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6pPr>
      <a:lvl7pPr marL="1828800" indent="-914400" algn="ctr" rtl="0" fontAlgn="base">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7pPr>
      <a:lvl8pPr marL="2286000" indent="-914400" algn="ctr" rtl="0" fontAlgn="base">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8pPr>
      <a:lvl9pPr marL="2743200" indent="-914400" algn="ctr" rtl="0" fontAlgn="base">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微软雅黑" pitchFamily="34" charset="-122"/>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微软雅黑" pitchFamily="34" charset="-122"/>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微软雅黑" pitchFamily="34" charset="-122"/>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微软雅黑" pitchFamily="34" charset="-122"/>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微软雅黑" pitchFamily="34" charset="-122"/>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微软雅黑" pitchFamily="34" charset="-122"/>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微软雅黑" pitchFamily="34" charset="-122"/>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微软雅黑" pitchFamily="34" charset="-122"/>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微软雅黑"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523504410"/>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eaLnBrk="1" fontAlgn="auto" hangingPunct="1">
                <a:spcBef>
                  <a:spcPct val="0"/>
                </a:spcBef>
                <a:spcAft>
                  <a:spcPct val="0"/>
                </a:spcAft>
              </a:pPr>
              <a:t>2022/2/20</a:t>
            </a:fld>
            <a:endParaRPr lang="zh-CN" altLang="en-US">
              <a:solidFill>
                <a:prstClr val="black">
                  <a:tint val="75000"/>
                </a:prstClr>
              </a:solidFill>
              <a:latin typeface="Calibri" panose="020f0502020204030204"/>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eaLnBrk="1" fontAlgn="auto" hangingPunct="1">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378431552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 Id="rId3"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 Id="rId3" Target="../embeddings/oleObject1.bin" Type="http://schemas.openxmlformats.org/officeDocument/2006/relationships/oleObject"/><Relationship Id="rId4" Target="../media/image14.jpeg" Type="http://schemas.openxmlformats.org/officeDocument/2006/relationships/image"/><Relationship Id="rId5" Target="../embeddings/oleObject2.bin" Type="http://schemas.openxmlformats.org/officeDocument/2006/relationships/oleObject"/><Relationship Id="rId6" Target="../embeddings/oleObject3.bin" Type="http://schemas.openxmlformats.org/officeDocument/2006/relationships/oleObject"/><Relationship Id="rId7" Target="../drawings/vmlDrawing1.vml" Type="http://schemas.openxmlformats.org/officeDocument/2006/relationships/vmlDrawing"/></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6.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9.xml" Type="http://schemas.openxmlformats.org/officeDocument/2006/relationships/notesSlide"/><Relationship Id="rId3"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0.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1.xml" Type="http://schemas.openxmlformats.org/officeDocument/2006/relationships/notesSlide"/><Relationship Id="rId3"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2.xml" Type="http://schemas.openxmlformats.org/officeDocument/2006/relationships/notesSlide"/><Relationship Id="rId3" Target="../media/image2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3.xml" Type="http://schemas.openxmlformats.org/officeDocument/2006/relationships/notesSlide"/><Relationship Id="rId3" Target="../media/image2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4.xml" Type="http://schemas.openxmlformats.org/officeDocument/2006/relationships/notesSlide"/><Relationship Id="rId3" Target="../media/image1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5.xml" Type="http://schemas.openxmlformats.org/officeDocument/2006/relationships/notesSlide"/><Relationship Id="rId3" Target="../media/image25.jpeg" Type="http://schemas.openxmlformats.org/officeDocument/2006/relationships/image"/><Relationship Id="rId4" Target="../media/image2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6.xml" Type="http://schemas.openxmlformats.org/officeDocument/2006/relationships/notesSlide"/><Relationship Id="rId3"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7.xml" Type="http://schemas.openxmlformats.org/officeDocument/2006/relationships/notesSlide"/><Relationship Id="rId3" Target="../media/image2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8.xml" Type="http://schemas.openxmlformats.org/officeDocument/2006/relationships/notesSlide"/><Relationship Id="rId3" Target="../media/image28.png" Type="http://schemas.openxmlformats.org/officeDocument/2006/relationships/image"/><Relationship Id="rId4" Target="../media/image29.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0.xml" Type="http://schemas.openxmlformats.org/officeDocument/2006/relationships/notesSlide"/><Relationship Id="rId3" Target="../media/image30.jpeg" Type="http://schemas.openxmlformats.org/officeDocument/2006/relationships/image"/><Relationship Id="rId4" Target="../media/image17.jpeg" Type="http://schemas.openxmlformats.org/officeDocument/2006/relationships/image"/><Relationship Id="rId5" Target="../media/image16.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1.xml" Type="http://schemas.openxmlformats.org/officeDocument/2006/relationships/notesSlide"/><Relationship Id="rId3" Target="../media/image3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6.xml" Type="http://schemas.openxmlformats.org/officeDocument/2006/relationships/notesSlide"/><Relationship Id="rId3" Target="../media/image4.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7.xml" Type="http://schemas.openxmlformats.org/officeDocument/2006/relationships/notesSlide"/><Relationship Id="rId3" Target="../media/image3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8.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5.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6.xml" Type="http://schemas.openxmlformats.org/officeDocument/2006/relationships/notesSlide"/><Relationship Id="rId3" Target="../media/image4.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7.xml" Type="http://schemas.openxmlformats.org/officeDocument/2006/relationships/notesSlide"/><Relationship Id="rId3" Target="../media/image40.png" Type="http://schemas.openxmlformats.org/officeDocument/2006/relationships/image"/><Relationship Id="rId4" Target="../media/image23.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tags/tag2.xml" Type="http://schemas.openxmlformats.org/officeDocument/2006/relationships/tags"/></Relationships>
</file>

<file path=ppt/slides/_rels/slide49.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sp>
        <p:nvSpPr>
          <p:cNvPr id="16" name="矩形 15"/>
          <p:cNvSpPr>
            <a:spLocks noChangeArrowheads="1"/>
          </p:cNvSpPr>
          <p:nvPr/>
        </p:nvSpPr>
        <p:spPr bwMode="auto">
          <a:xfrm>
            <a:off x="1588" y="3681413"/>
            <a:ext cx="9144000" cy="974725"/>
          </a:xfrm>
          <a:prstGeom prst="rect">
            <a:avLst/>
          </a:prstGeom>
          <a:solidFill>
            <a:srgbClr val="B80304"/>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a:endParaRPr altLang="en-US" lang="zh-CN">
              <a:latin typeface="+mn-lt"/>
              <a:ea typeface="+mn-ea"/>
              <a:cs typeface="+mn-ea"/>
              <a:sym typeface="+mn-lt"/>
            </a:endParaRPr>
          </a:p>
        </p:txBody>
      </p:sp>
      <p:sp>
        <p:nvSpPr>
          <p:cNvPr id="3079" name="TextBox 64"/>
          <p:cNvSpPr>
            <a:spLocks noChangeArrowheads="1"/>
          </p:cNvSpPr>
          <p:nvPr/>
        </p:nvSpPr>
        <p:spPr bwMode="auto">
          <a:xfrm>
            <a:off x="2611438" y="1651000"/>
            <a:ext cx="598963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tabLst>
                <a:tab pos="2424113"/>
              </a:tabLst>
              <a:defRPr>
                <a:solidFill>
                  <a:schemeClr val="tx1"/>
                </a:solidFill>
                <a:latin charset="-122" pitchFamily="34" typeface="微软雅黑"/>
                <a:ea charset="-122" pitchFamily="34" typeface="微软雅黑"/>
              </a:defRPr>
            </a:lvl1pPr>
            <a:lvl2pPr indent="-285750" marL="742950">
              <a:tabLst>
                <a:tab pos="2424113"/>
              </a:tabLst>
              <a:defRPr>
                <a:solidFill>
                  <a:schemeClr val="tx1"/>
                </a:solidFill>
                <a:latin charset="-122" pitchFamily="34" typeface="微软雅黑"/>
                <a:ea charset="-122" pitchFamily="34" typeface="微软雅黑"/>
              </a:defRPr>
            </a:lvl2pPr>
            <a:lvl3pPr indent="-228600" marL="1143000">
              <a:tabLst>
                <a:tab pos="2424113"/>
              </a:tabLst>
              <a:defRPr>
                <a:solidFill>
                  <a:schemeClr val="tx1"/>
                </a:solidFill>
                <a:latin charset="-122" pitchFamily="34" typeface="微软雅黑"/>
                <a:ea charset="-122" pitchFamily="34" typeface="微软雅黑"/>
              </a:defRPr>
            </a:lvl3pPr>
            <a:lvl4pPr indent="-228600" marL="1600200">
              <a:tabLst>
                <a:tab pos="2424113"/>
              </a:tabLst>
              <a:defRPr>
                <a:solidFill>
                  <a:schemeClr val="tx1"/>
                </a:solidFill>
                <a:latin charset="-122" pitchFamily="34" typeface="微软雅黑"/>
                <a:ea charset="-122" pitchFamily="34" typeface="微软雅黑"/>
              </a:defRPr>
            </a:lvl4pPr>
            <a:lvl5pPr indent="-228600" marL="2057400">
              <a:tabLst>
                <a:tab pos="2424113"/>
              </a:tabLst>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tabLst>
                <a:tab pos="2424113"/>
              </a:tabLs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tabLst>
                <a:tab pos="2424113"/>
              </a:tabLs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tabLst>
                <a:tab pos="2424113"/>
              </a:tabLs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tabLst>
                <a:tab pos="2424113"/>
              </a:tabLs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zh-CN" b="1" lang="en-US" sz="2700">
                <a:solidFill>
                  <a:srgbClr val="161616"/>
                </a:solidFill>
                <a:latin typeface="+mn-lt"/>
                <a:ea typeface="+mn-ea"/>
                <a:cs typeface="+mn-ea"/>
                <a:sym typeface="+mn-lt"/>
              </a:rPr>
              <a:t>—5Why 问题分析法</a:t>
            </a:r>
          </a:p>
        </p:txBody>
      </p:sp>
      <p:sp>
        <p:nvSpPr>
          <p:cNvPr id="3075" name="TextBox 60"/>
          <p:cNvSpPr>
            <a:spLocks noChangeArrowheads="1"/>
          </p:cNvSpPr>
          <p:nvPr/>
        </p:nvSpPr>
        <p:spPr bwMode="auto">
          <a:xfrm>
            <a:off x="2916238" y="854075"/>
            <a:ext cx="566896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en-US" b="1" lang="zh-CN" sz="4500">
                <a:solidFill>
                  <a:srgbClr val="161616"/>
                </a:solidFill>
                <a:latin typeface="+mn-lt"/>
                <a:ea typeface="+mn-ea"/>
                <a:cs typeface="+mn-ea"/>
                <a:sym typeface="+mn-lt"/>
              </a:rPr>
              <a:t>生产培训系列课程</a:t>
            </a:r>
          </a:p>
        </p:txBody>
      </p:sp>
      <p:sp>
        <p:nvSpPr>
          <p:cNvPr id="9" name="TextBox 60"/>
          <p:cNvSpPr>
            <a:spLocks noChangeArrowheads="1"/>
          </p:cNvSpPr>
          <p:nvPr/>
        </p:nvSpPr>
        <p:spPr bwMode="auto">
          <a:xfrm>
            <a:off x="4625975" y="3997325"/>
            <a:ext cx="19589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en-US" lang="zh-CN" sz="1400">
                <a:latin typeface="+mn-lt"/>
                <a:ea typeface="+mn-ea"/>
                <a:cs typeface="+mn-ea"/>
                <a:sym typeface="+mn-lt"/>
              </a:rPr>
              <a:t>部门：设计部</a:t>
            </a:r>
          </a:p>
        </p:txBody>
      </p:sp>
      <p:sp>
        <p:nvSpPr>
          <p:cNvPr id="15" name="TextBox 60"/>
          <p:cNvSpPr>
            <a:spLocks noChangeArrowheads="1"/>
          </p:cNvSpPr>
          <p:nvPr/>
        </p:nvSpPr>
        <p:spPr bwMode="auto">
          <a:xfrm>
            <a:off x="2894013" y="3997325"/>
            <a:ext cx="195738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en-US" lang="zh-CN" sz="1400">
                <a:latin typeface="+mn-lt"/>
                <a:ea typeface="+mn-ea"/>
                <a:cs typeface="+mn-ea"/>
                <a:sym typeface="+mn-lt"/>
              </a:rPr>
              <a:t>汇报人：优页PPT</a:t>
            </a:r>
          </a:p>
        </p:txBody>
      </p:sp>
      <p:pic>
        <p:nvPicPr>
          <p:cNvPr id="5" name="图片 4"/>
          <p:cNvPicPr>
            <a:picLocks noChangeAspect="1"/>
          </p:cNvPicPr>
          <p:nvPr/>
        </p:nvPicPr>
        <p:blipFill>
          <a:blip r:embed="rId3">
            <a:extLst>
              <a:ext uri="{28A0092B-C50C-407E-A947-70E740481C1C}">
                <a14:useLocalDpi val="0"/>
              </a:ext>
            </a:extLst>
          </a:blip>
          <a:stretch>
            <a:fillRect/>
          </a:stretch>
        </p:blipFill>
        <p:spPr bwMode="auto">
          <a:xfrm>
            <a:off x="5003800" y="1997075"/>
            <a:ext cx="1855788" cy="185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393" name="图片 1"/>
          <p:cNvPicPr>
            <a:picLocks noChangeAspect="1"/>
          </p:cNvPicPr>
          <p:nvPr/>
        </p:nvPicPr>
        <p:blipFill>
          <a:blip r:embed="rId4">
            <a:extLst>
              <a:ext uri="{28A0092B-C50C-407E-A947-70E740481C1C}">
                <a14:useLocalDpi val="0"/>
              </a:ext>
            </a:extLst>
          </a:blip>
          <a:stretch>
            <a:fillRect/>
          </a:stretch>
        </p:blipFill>
        <p:spPr bwMode="auto">
          <a:xfrm>
            <a:off x="252413" y="365125"/>
            <a:ext cx="3005137" cy="300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ustDataLst>
      <p:tags r:id="rId5"/>
    </p:custDataLst>
  </p:cSld>
  <p:clrMapOvr>
    <a:masterClrMapping/>
  </p:clrMapOvr>
  <p:transition advTm="477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3079"/>
                                        </p:tgtEl>
                                        <p:attrNameLst>
                                          <p:attrName>style.visibility</p:attrName>
                                        </p:attrNameLst>
                                      </p:cBhvr>
                                      <p:to>
                                        <p:strVal val="visible"/>
                                      </p:to>
                                    </p:set>
                                    <p:anim calcmode="lin" valueType="num">
                                      <p:cBhvr>
                                        <p:cTn dur="1200" fill="hold" id="13"/>
                                        <p:tgtEl>
                                          <p:spTgt spid="3079"/>
                                        </p:tgtEl>
                                        <p:attrNameLst>
                                          <p:attrName>ppt_x</p:attrName>
                                        </p:attrNameLst>
                                      </p:cBhvr>
                                      <p:tavLst>
                                        <p:tav tm="0">
                                          <p:val>
                                            <p:strVal val="#ppt_x"/>
                                          </p:val>
                                        </p:tav>
                                        <p:tav tm="100000">
                                          <p:val>
                                            <p:strVal val="#ppt_x"/>
                                          </p:val>
                                        </p:tav>
                                      </p:tavLst>
                                    </p:anim>
                                    <p:anim calcmode="lin" valueType="num">
                                      <p:cBhvr>
                                        <p:cTn dur="1200" fill="hold" id="14"/>
                                        <p:tgtEl>
                                          <p:spTgt spid="3079"/>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700"/>
                            </p:stCondLst>
                            <p:childTnLst>
                              <p:par>
                                <p:cTn fill="hold" grpId="0" id="16" nodeType="afterEffect" presetClass="entr" presetID="2" presetSubtype="1">
                                  <p:stCondLst>
                                    <p:cond delay="0"/>
                                  </p:stCondLst>
                                  <p:childTnLst>
                                    <p:set>
                                      <p:cBhvr>
                                        <p:cTn dur="1" fill="hold" id="17">
                                          <p:stCondLst>
                                            <p:cond delay="0"/>
                                          </p:stCondLst>
                                        </p:cTn>
                                        <p:tgtEl>
                                          <p:spTgt spid="3075"/>
                                        </p:tgtEl>
                                        <p:attrNameLst>
                                          <p:attrName>style.visibility</p:attrName>
                                        </p:attrNameLst>
                                      </p:cBhvr>
                                      <p:to>
                                        <p:strVal val="visible"/>
                                      </p:to>
                                    </p:set>
                                    <p:anim calcmode="lin" valueType="num">
                                      <p:cBhvr>
                                        <p:cTn dur="600" fill="hold" id="18"/>
                                        <p:tgtEl>
                                          <p:spTgt spid="3075"/>
                                        </p:tgtEl>
                                        <p:attrNameLst>
                                          <p:attrName>ppt_x</p:attrName>
                                        </p:attrNameLst>
                                      </p:cBhvr>
                                      <p:tavLst>
                                        <p:tav tm="0">
                                          <p:val>
                                            <p:strVal val="#ppt_x"/>
                                          </p:val>
                                        </p:tav>
                                        <p:tav tm="100000">
                                          <p:val>
                                            <p:strVal val="#ppt_x"/>
                                          </p:val>
                                        </p:tav>
                                      </p:tavLst>
                                    </p:anim>
                                    <p:anim calcmode="lin" valueType="num">
                                      <p:cBhvr>
                                        <p:cTn dur="600" fill="hold" id="19"/>
                                        <p:tgtEl>
                                          <p:spTgt spid="3075"/>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2300"/>
                            </p:stCondLst>
                            <p:childTnLst>
                              <p:par>
                                <p:cTn fill="hold" grpId="0" id="21" nodeType="afterEffect" presetClass="entr" presetID="2" presetSubtype="8">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fill="hold" id="23"/>
                                        <p:tgtEl>
                                          <p:spTgt spid="16"/>
                                        </p:tgtEl>
                                        <p:attrNameLst>
                                          <p:attrName>ppt_x</p:attrName>
                                        </p:attrNameLst>
                                      </p:cBhvr>
                                      <p:tavLst>
                                        <p:tav tm="0">
                                          <p:val>
                                            <p:strVal val="0-#ppt_w/2"/>
                                          </p:val>
                                        </p:tav>
                                        <p:tav tm="100000">
                                          <p:val>
                                            <p:strVal val="#ppt_x"/>
                                          </p:val>
                                        </p:tav>
                                      </p:tavLst>
                                    </p:anim>
                                    <p:anim calcmode="lin" valueType="num">
                                      <p:cBhvr additive="base">
                                        <p:cTn dur="500" fill="hold" id="24"/>
                                        <p:tgtEl>
                                          <p:spTgt spid="1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800"/>
                            </p:stCondLst>
                            <p:childTnLst>
                              <p:par>
                                <p:cTn fill="hold" grpId="0" id="26" nodeType="afterEffect" presetClass="entr" presetID="2" presetSubtype="1">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10" fill="hold" id="28"/>
                                        <p:tgtEl>
                                          <p:spTgt spid="9"/>
                                        </p:tgtEl>
                                        <p:attrNameLst>
                                          <p:attrName>ppt_x</p:attrName>
                                        </p:attrNameLst>
                                      </p:cBhvr>
                                      <p:tavLst>
                                        <p:tav tm="0">
                                          <p:val>
                                            <p:strVal val="#ppt_x"/>
                                          </p:val>
                                        </p:tav>
                                        <p:tav tm="100000">
                                          <p:val>
                                            <p:strVal val="#ppt_x"/>
                                          </p:val>
                                        </p:tav>
                                      </p:tavLst>
                                    </p:anim>
                                    <p:anim calcmode="lin" valueType="num">
                                      <p:cBhvr>
                                        <p:cTn dur="10" fill="hold" id="29"/>
                                        <p:tgtEl>
                                          <p:spTgt spid="9"/>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2810"/>
                            </p:stCondLst>
                            <p:childTnLst>
                              <p:par>
                                <p:cTn fill="hold" grpId="0" id="31" nodeType="afterEffect" presetClass="entr" presetID="2" presetSubtype="1">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600" fill="hold" id="33"/>
                                        <p:tgtEl>
                                          <p:spTgt spid="15"/>
                                        </p:tgtEl>
                                        <p:attrNameLst>
                                          <p:attrName>ppt_x</p:attrName>
                                        </p:attrNameLst>
                                      </p:cBhvr>
                                      <p:tavLst>
                                        <p:tav tm="0">
                                          <p:val>
                                            <p:strVal val="#ppt_x"/>
                                          </p:val>
                                        </p:tav>
                                        <p:tav tm="100000">
                                          <p:val>
                                            <p:strVal val="#ppt_x"/>
                                          </p:val>
                                        </p:tav>
                                      </p:tavLst>
                                    </p:anim>
                                    <p:anim calcmode="lin" valueType="num">
                                      <p:cBhvr>
                                        <p:cTn dur="600" fill="hold" id="34"/>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079"/>
      <p:bldP grpId="0" spid="3075"/>
      <p:bldP grpId="0" spid="9"/>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为什么要学习和使用5why：</a:t>
            </a:r>
          </a:p>
        </p:txBody>
      </p:sp>
      <p:sp>
        <p:nvSpPr>
          <p:cNvPr id="22" name="矩形 3"/>
          <p:cNvSpPr>
            <a:spLocks noChangeArrowheads="1"/>
          </p:cNvSpPr>
          <p:nvPr/>
        </p:nvSpPr>
        <p:spPr bwMode="auto">
          <a:xfrm>
            <a:off x="531813" y="854075"/>
            <a:ext cx="835977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mtClean="0" sz="1400">
                <a:solidFill>
                  <a:schemeClr val="accent6">
                    <a:lumMod val="10000"/>
                  </a:schemeClr>
                </a:solidFill>
                <a:latin typeface="+mn-lt"/>
                <a:ea typeface="+mn-ea"/>
                <a:cs typeface="+mn-ea"/>
                <a:sym typeface="+mn-lt"/>
              </a:rPr>
              <a:t>系统的方法并不急于立即解决问题，而是立足于揭示问题根源，找出长期的对策。</a:t>
            </a:r>
          </a:p>
        </p:txBody>
      </p:sp>
      <p:sp>
        <p:nvSpPr>
          <p:cNvPr id="80" name="Rectangle 68"/>
          <p:cNvSpPr>
            <a:spLocks noChangeArrowheads="1"/>
          </p:cNvSpPr>
          <p:nvPr/>
        </p:nvSpPr>
        <p:spPr bwMode="invGray">
          <a:xfrm>
            <a:off x="866775" y="1747838"/>
            <a:ext cx="3062288" cy="3159125"/>
          </a:xfrm>
          <a:prstGeom prst="roundRect">
            <a:avLst/>
          </a:prstGeom>
          <a:solidFill>
            <a:schemeClr val="tx2">
              <a:lumMod val="95000"/>
            </a:schemeClr>
          </a:solidFill>
          <a:ln w="9525"/>
          <a:extLst/>
        </p:spPr>
        <p:style>
          <a:lnRef idx="2">
            <a:schemeClr val="accent6">
              <a:shade val="50000"/>
            </a:schemeClr>
          </a:lnRef>
          <a:fillRef idx="1">
            <a:schemeClr val="accent6"/>
          </a:fillRef>
          <a:effectRef idx="0">
            <a:schemeClr val="accent6"/>
          </a:effectRef>
          <a:fontRef idx="minor">
            <a:schemeClr val="lt1"/>
          </a:fontRef>
        </p:style>
        <p:txBody>
          <a:bodyPr anchor="ctr" wrap="none"/>
          <a:lstStyle/>
          <a:p>
            <a:pPr algn="ctr" eaLnBrk="1" fontAlgn="auto" hangingPunct="1">
              <a:spcBef>
                <a:spcPct val="0"/>
              </a:spcBef>
              <a:spcAft>
                <a:spcPct val="0"/>
              </a:spcAft>
              <a:defRPr/>
            </a:pPr>
            <a:endParaRPr altLang="en-US" kern="0" lang="zh-CN" sz="1400">
              <a:solidFill>
                <a:srgbClr val="000000"/>
              </a:solidFill>
              <a:cs typeface="+mn-ea"/>
              <a:sym typeface="+mn-lt"/>
            </a:endParaRPr>
          </a:p>
        </p:txBody>
      </p:sp>
      <p:sp>
        <p:nvSpPr>
          <p:cNvPr id="82" name="AutoShape 70"/>
          <p:cNvSpPr>
            <a:spLocks noChangeArrowheads="1"/>
          </p:cNvSpPr>
          <p:nvPr/>
        </p:nvSpPr>
        <p:spPr bwMode="invGray">
          <a:xfrm rot="19800000">
            <a:off x="2017713" y="3167063"/>
            <a:ext cx="447675" cy="617537"/>
          </a:xfrm>
          <a:prstGeom prst="downArrow">
            <a:avLst>
              <a:gd fmla="val 50000" name="adj1"/>
              <a:gd fmla="val 25000" name="adj2"/>
            </a:avLst>
          </a:prstGeom>
          <a:solidFill>
            <a:schemeClr val="tx1">
              <a:lumMod val="65000"/>
            </a:schemeClr>
          </a:solidFill>
          <a:ln w="9525">
            <a:noFill/>
            <a:miter lim="800000"/>
          </a:ln>
          <a:effectLst/>
          <a:extLst/>
        </p:spPr>
        <p:txBody>
          <a:bodyPr anchor="ctr" wrap="none"/>
          <a:lstStyle/>
          <a:p>
            <a:pPr algn="ct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83" name="McK Message"/>
          <p:cNvSpPr>
            <a:spLocks noChangeArrowheads="1"/>
          </p:cNvSpPr>
          <p:nvPr/>
        </p:nvSpPr>
        <p:spPr bwMode="auto">
          <a:xfrm>
            <a:off x="1476375" y="1368425"/>
            <a:ext cx="651827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0" lIns="0" rIns="0" tIns="0">
            <a:spAutoFit/>
          </a:bodyPr>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algn="just">
              <a:defRPr/>
            </a:pPr>
            <a:r>
              <a:rPr altLang="en-US" b="1" lang="zh-CN" sz="1400">
                <a:solidFill>
                  <a:srgbClr val="B80304"/>
                </a:solidFill>
                <a:latin typeface="+mn-lt"/>
                <a:ea typeface="+mn-ea"/>
                <a:cs typeface="+mn-ea"/>
                <a:sym typeface="+mn-lt"/>
              </a:rPr>
              <a:t>            传统的方法                                                             系统方法</a:t>
            </a:r>
          </a:p>
        </p:txBody>
      </p:sp>
      <p:sp>
        <p:nvSpPr>
          <p:cNvPr id="84" name="Oval 72"/>
          <p:cNvSpPr>
            <a:spLocks noChangeArrowheads="1"/>
          </p:cNvSpPr>
          <p:nvPr/>
        </p:nvSpPr>
        <p:spPr bwMode="blackWhite">
          <a:xfrm>
            <a:off x="1417638" y="1835150"/>
            <a:ext cx="827087" cy="795338"/>
          </a:xfrm>
          <a:prstGeom prst="ellipse">
            <a:avLst/>
          </a:prstGeom>
          <a:solidFill>
            <a:srgbClr val="404040"/>
          </a:solidFill>
          <a:ln w="9525">
            <a:noFill/>
            <a:round/>
          </a:ln>
          <a:effectLst/>
          <a:extLst/>
        </p:spPr>
        <p:txBody>
          <a:bodyPr anchor="ctr" wrap="none"/>
          <a:lstStyle/>
          <a:p>
            <a:pPr algn="ctr" eaLnBrk="1" fontAlgn="auto" hangingPunct="1">
              <a:spcBef>
                <a:spcPct val="0"/>
              </a:spcBef>
              <a:spcAft>
                <a:spcPct val="0"/>
              </a:spcAft>
              <a:defRPr/>
            </a:pPr>
            <a:endParaRPr altLang="en-US" kern="0" lang="zh-CN" sz="1400">
              <a:latin typeface="+mn-lt"/>
              <a:ea typeface="+mn-ea"/>
              <a:cs typeface="+mn-ea"/>
              <a:sym typeface="+mn-lt"/>
            </a:endParaRPr>
          </a:p>
        </p:txBody>
      </p:sp>
      <p:sp>
        <p:nvSpPr>
          <p:cNvPr id="85" name="Text Box 73"/>
          <p:cNvSpPr txBox="1">
            <a:spLocks noChangeArrowheads="1"/>
          </p:cNvSpPr>
          <p:nvPr/>
        </p:nvSpPr>
        <p:spPr bwMode="blackWhite">
          <a:xfrm>
            <a:off x="1417638" y="2062163"/>
            <a:ext cx="814387" cy="293782"/>
          </a:xfrm>
          <a:prstGeom prst="rect">
            <a:avLst/>
          </a:prstGeom>
          <a:noFill/>
          <a:ln>
            <a:noFill/>
          </a:ln>
          <a:effectLst/>
          <a:extLst>
            <a:ext uri="{909E8E84-426E-40DD-AFC4-6F175D3DCCD1}">
              <a14:hiddenFill>
                <a:solidFill>
                  <a:srgbClr val="CC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211" lIns="80421" rIns="80421" tIns="40211">
            <a:spAutoFit/>
          </a:bodyPr>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algn="ctr">
              <a:spcBef>
                <a:spcPct val="50000"/>
              </a:spcBef>
              <a:defRPr/>
            </a:pPr>
            <a:r>
              <a:rPr altLang="en-US" b="1" lang="zh-CN" sz="1400">
                <a:latin typeface="+mn-lt"/>
                <a:ea typeface="+mn-ea"/>
                <a:cs typeface="+mn-ea"/>
                <a:sym typeface="+mn-lt"/>
              </a:rPr>
              <a:t>问题</a:t>
            </a:r>
          </a:p>
        </p:txBody>
      </p:sp>
      <p:sp>
        <p:nvSpPr>
          <p:cNvPr id="86" name="Rectangle 74"/>
          <p:cNvSpPr>
            <a:spLocks noChangeArrowheads="1"/>
          </p:cNvSpPr>
          <p:nvPr/>
        </p:nvSpPr>
        <p:spPr bwMode="invGray">
          <a:xfrm>
            <a:off x="4872038" y="1771650"/>
            <a:ext cx="3351212" cy="3135313"/>
          </a:xfrm>
          <a:prstGeom prst="roundRect">
            <a:avLst/>
          </a:prstGeom>
          <a:solidFill>
            <a:schemeClr val="tx2">
              <a:lumMod val="95000"/>
            </a:schemeClr>
          </a:solidFill>
          <a:ln w="9525"/>
          <a:extLst/>
        </p:spPr>
        <p:style>
          <a:lnRef idx="2">
            <a:schemeClr val="accent6">
              <a:shade val="50000"/>
            </a:schemeClr>
          </a:lnRef>
          <a:fillRef idx="1">
            <a:schemeClr val="accent6"/>
          </a:fillRef>
          <a:effectRef idx="0">
            <a:schemeClr val="accent6"/>
          </a:effectRef>
          <a:fontRef idx="minor">
            <a:schemeClr val="lt1"/>
          </a:fontRef>
        </p:style>
        <p:txBody>
          <a:bodyPr anchor="ctr" wrap="none"/>
          <a:lstStyle/>
          <a:p>
            <a:pPr algn="ctr" eaLnBrk="1" fontAlgn="auto" hangingPunct="1">
              <a:spcBef>
                <a:spcPct val="0"/>
              </a:spcBef>
              <a:spcAft>
                <a:spcPct val="0"/>
              </a:spcAft>
              <a:defRPr/>
            </a:pPr>
            <a:endParaRPr altLang="en-US" kern="0" lang="zh-CN" sz="1400">
              <a:solidFill>
                <a:srgbClr val="000000"/>
              </a:solidFill>
              <a:cs typeface="+mn-ea"/>
              <a:sym typeface="+mn-lt"/>
            </a:endParaRPr>
          </a:p>
        </p:txBody>
      </p:sp>
      <p:sp>
        <p:nvSpPr>
          <p:cNvPr id="87" name="Oval 75"/>
          <p:cNvSpPr>
            <a:spLocks noChangeArrowheads="1"/>
          </p:cNvSpPr>
          <p:nvPr/>
        </p:nvSpPr>
        <p:spPr bwMode="blackWhite">
          <a:xfrm>
            <a:off x="5475288" y="1911350"/>
            <a:ext cx="827087" cy="779463"/>
          </a:xfrm>
          <a:prstGeom prst="ellipse">
            <a:avLst/>
          </a:prstGeom>
          <a:solidFill>
            <a:srgbClr val="B80304"/>
          </a:solidFill>
          <a:ln w="9525">
            <a:noFill/>
            <a:round/>
          </a:ln>
          <a:effectLst/>
          <a:extLst/>
        </p:spPr>
        <p:txBody>
          <a:bodyPr anchor="ctr" wrap="none"/>
          <a:lstStyle/>
          <a:p>
            <a:pPr algn="ctr" eaLnBrk="1" fontAlgn="auto" hangingPunct="1">
              <a:spcBef>
                <a:spcPct val="0"/>
              </a:spcBef>
              <a:spcAft>
                <a:spcPct val="0"/>
              </a:spcAft>
              <a:defRPr/>
            </a:pPr>
            <a:endParaRPr altLang="en-US" kern="0" lang="zh-CN" sz="1400">
              <a:latin typeface="+mn-lt"/>
              <a:ea typeface="+mn-ea"/>
              <a:cs typeface="+mn-ea"/>
              <a:sym typeface="+mn-lt"/>
            </a:endParaRPr>
          </a:p>
        </p:txBody>
      </p:sp>
      <p:sp>
        <p:nvSpPr>
          <p:cNvPr id="88" name="Text Box 76"/>
          <p:cNvSpPr txBox="1">
            <a:spLocks noChangeArrowheads="1"/>
          </p:cNvSpPr>
          <p:nvPr/>
        </p:nvSpPr>
        <p:spPr bwMode="blackWhite">
          <a:xfrm>
            <a:off x="5475288" y="2138363"/>
            <a:ext cx="814387" cy="293782"/>
          </a:xfrm>
          <a:prstGeom prst="rect">
            <a:avLst/>
          </a:prstGeom>
          <a:noFill/>
          <a:ln>
            <a:noFill/>
          </a:ln>
          <a:effectLst/>
          <a:extLst>
            <a:ext uri="{909E8E84-426E-40DD-AFC4-6F175D3DCCD1}">
              <a14:hiddenFill>
                <a:solidFill>
                  <a:srgbClr val="CC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211" lIns="80421" rIns="80421" tIns="40211">
            <a:spAutoFit/>
          </a:bodyPr>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algn="ctr">
              <a:spcBef>
                <a:spcPct val="50000"/>
              </a:spcBef>
              <a:defRPr/>
            </a:pPr>
            <a:r>
              <a:rPr altLang="en-US" b="1" lang="zh-CN" sz="1400">
                <a:latin typeface="+mn-lt"/>
                <a:ea typeface="+mn-ea"/>
                <a:cs typeface="+mn-ea"/>
                <a:sym typeface="+mn-lt"/>
              </a:rPr>
              <a:t>问题</a:t>
            </a:r>
          </a:p>
        </p:txBody>
      </p:sp>
      <p:sp>
        <p:nvSpPr>
          <p:cNvPr id="90" name="Text Box 78"/>
          <p:cNvSpPr txBox="1">
            <a:spLocks noChangeArrowheads="1"/>
          </p:cNvSpPr>
          <p:nvPr/>
        </p:nvSpPr>
        <p:spPr bwMode="blackWhite">
          <a:xfrm>
            <a:off x="5268912" y="4043362"/>
            <a:ext cx="1228725" cy="507142"/>
          </a:xfrm>
          <a:prstGeom prst="rect">
            <a:avLst/>
          </a:prstGeom>
          <a:noFill/>
          <a:ln>
            <a:noFill/>
          </a:ln>
          <a:effectLst/>
          <a:extLst>
            <a:ext uri="{909E8E84-426E-40DD-AFC4-6F175D3DCCD1}">
              <a14:hiddenFill>
                <a:solidFill>
                  <a:srgbClr val="FFFF99"/>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211" lIns="80421" rIns="80421" tIns="40211">
            <a:spAutoFit/>
          </a:bodyPr>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algn="ctr">
              <a:spcBef>
                <a:spcPct val="50000"/>
              </a:spcBef>
              <a:defRPr/>
            </a:pPr>
            <a:r>
              <a:rPr altLang="en-US" b="1" lang="zh-CN" sz="1400">
                <a:solidFill>
                  <a:srgbClr val="000000"/>
                </a:solidFill>
                <a:latin typeface="+mn-lt"/>
                <a:ea typeface="+mn-ea"/>
                <a:cs typeface="+mn-ea"/>
                <a:sym typeface="+mn-lt"/>
              </a:rPr>
              <a:t>解决方法 </a:t>
            </a:r>
            <a:br>
              <a:rPr altLang="en-US" b="1" lang="zh-CN" sz="1400">
                <a:solidFill>
                  <a:srgbClr val="000000"/>
                </a:solidFill>
                <a:latin typeface="+mn-lt"/>
                <a:ea typeface="+mn-ea"/>
                <a:cs typeface="+mn-ea"/>
                <a:sym typeface="+mn-lt"/>
              </a:rPr>
            </a:br>
            <a:r>
              <a:rPr altLang="en-US" b="1" lang="zh-CN" sz="1400">
                <a:solidFill>
                  <a:srgbClr val="000000"/>
                </a:solidFill>
                <a:latin typeface="+mn-lt"/>
                <a:ea typeface="+mn-ea"/>
                <a:cs typeface="+mn-ea"/>
                <a:sym typeface="+mn-lt"/>
              </a:rPr>
              <a:t>（一劳永逸）</a:t>
            </a:r>
          </a:p>
        </p:txBody>
      </p:sp>
      <p:sp>
        <p:nvSpPr>
          <p:cNvPr id="91" name="Line 79"/>
          <p:cNvSpPr>
            <a:spLocks noChangeShapeType="1"/>
          </p:cNvSpPr>
          <p:nvPr/>
        </p:nvSpPr>
        <p:spPr bwMode="blackWhite">
          <a:xfrm flipH="1">
            <a:off x="5951538" y="2716213"/>
            <a:ext cx="0" cy="265112"/>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2" name="Line 80"/>
          <p:cNvSpPr>
            <a:spLocks noChangeShapeType="1"/>
          </p:cNvSpPr>
          <p:nvPr/>
        </p:nvSpPr>
        <p:spPr bwMode="blackWhite">
          <a:xfrm flipH="1">
            <a:off x="7308850" y="4035425"/>
            <a:ext cx="0" cy="263525"/>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3" name="Line 81"/>
          <p:cNvSpPr>
            <a:spLocks noChangeShapeType="1"/>
          </p:cNvSpPr>
          <p:nvPr/>
        </p:nvSpPr>
        <p:spPr bwMode="blackWhite">
          <a:xfrm flipH="1">
            <a:off x="6223000" y="2981325"/>
            <a:ext cx="0" cy="263525"/>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4" name="Line 82"/>
          <p:cNvSpPr>
            <a:spLocks noChangeShapeType="1"/>
          </p:cNvSpPr>
          <p:nvPr/>
        </p:nvSpPr>
        <p:spPr bwMode="blackWhite">
          <a:xfrm flipH="1">
            <a:off x="6765925" y="3508375"/>
            <a:ext cx="0" cy="263525"/>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5" name="Line 83"/>
          <p:cNvSpPr>
            <a:spLocks noChangeShapeType="1"/>
          </p:cNvSpPr>
          <p:nvPr/>
        </p:nvSpPr>
        <p:spPr bwMode="blackWhite">
          <a:xfrm flipH="1">
            <a:off x="6494463" y="3244850"/>
            <a:ext cx="0" cy="263525"/>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6" name="Line 84"/>
          <p:cNvSpPr>
            <a:spLocks noChangeShapeType="1"/>
          </p:cNvSpPr>
          <p:nvPr/>
        </p:nvSpPr>
        <p:spPr bwMode="blackWhite">
          <a:xfrm flipH="1">
            <a:off x="7037388" y="3771900"/>
            <a:ext cx="0" cy="263525"/>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7" name="Line 85"/>
          <p:cNvSpPr>
            <a:spLocks noChangeShapeType="1"/>
          </p:cNvSpPr>
          <p:nvPr/>
        </p:nvSpPr>
        <p:spPr bwMode="blackWhite">
          <a:xfrm>
            <a:off x="5951538" y="2981325"/>
            <a:ext cx="271462" cy="0"/>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8" name="Line 86"/>
          <p:cNvSpPr>
            <a:spLocks noChangeShapeType="1"/>
          </p:cNvSpPr>
          <p:nvPr/>
        </p:nvSpPr>
        <p:spPr bwMode="blackWhite">
          <a:xfrm>
            <a:off x="6223000" y="3244850"/>
            <a:ext cx="271463" cy="0"/>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99" name="Line 87"/>
          <p:cNvSpPr>
            <a:spLocks noChangeShapeType="1"/>
          </p:cNvSpPr>
          <p:nvPr/>
        </p:nvSpPr>
        <p:spPr bwMode="blackWhite">
          <a:xfrm>
            <a:off x="6765925" y="3771900"/>
            <a:ext cx="271463" cy="0"/>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100" name="Line 88"/>
          <p:cNvSpPr>
            <a:spLocks noChangeShapeType="1"/>
          </p:cNvSpPr>
          <p:nvPr/>
        </p:nvSpPr>
        <p:spPr bwMode="blackWhite">
          <a:xfrm>
            <a:off x="6494463" y="3508375"/>
            <a:ext cx="271462" cy="0"/>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101" name="Line 89"/>
          <p:cNvSpPr>
            <a:spLocks noChangeShapeType="1"/>
          </p:cNvSpPr>
          <p:nvPr/>
        </p:nvSpPr>
        <p:spPr bwMode="blackWhite">
          <a:xfrm>
            <a:off x="7037388" y="4035425"/>
            <a:ext cx="271462" cy="0"/>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102" name="AutoShape 90"/>
          <p:cNvSpPr>
            <a:spLocks noChangeArrowheads="1"/>
          </p:cNvSpPr>
          <p:nvPr/>
        </p:nvSpPr>
        <p:spPr bwMode="invGray">
          <a:xfrm flipH="1" rot="5400000">
            <a:off x="3179763" y="3097212"/>
            <a:ext cx="2571750" cy="460375"/>
          </a:xfrm>
          <a:prstGeom prst="triangle">
            <a:avLst>
              <a:gd fmla="val 50000" name="adj"/>
            </a:avLst>
          </a:prstGeom>
          <a:solidFill>
            <a:srgbClr val="B80304"/>
          </a:solidFill>
          <a:ln w="9525">
            <a:noFill/>
            <a:miter lim="800000"/>
          </a:ln>
          <a:effectLst/>
          <a:extLst/>
        </p:spPr>
        <p:txBody>
          <a:bodyPr anchor="ctr" rot="10800000" vert="eaVert" wrap="none"/>
          <a:lstStyle/>
          <a:p>
            <a:pPr algn="ct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103" name="Text Box 91"/>
          <p:cNvSpPr txBox="1">
            <a:spLocks noChangeArrowheads="1"/>
          </p:cNvSpPr>
          <p:nvPr/>
        </p:nvSpPr>
        <p:spPr bwMode="blackWhite">
          <a:xfrm>
            <a:off x="1524000" y="3981450"/>
            <a:ext cx="1873250" cy="5071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211" lIns="80421" rIns="80421" tIns="40211">
            <a:spAutoFit/>
          </a:bodyPr>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algn="ctr">
              <a:defRPr/>
            </a:pPr>
            <a:r>
              <a:rPr altLang="en-US" b="1" lang="zh-CN" sz="1400">
                <a:solidFill>
                  <a:srgbClr val="000000"/>
                </a:solidFill>
                <a:latin typeface="+mn-lt"/>
                <a:ea typeface="+mn-ea"/>
                <a:cs typeface="+mn-ea"/>
                <a:sym typeface="+mn-lt"/>
              </a:rPr>
              <a:t>解决方法</a:t>
            </a:r>
          </a:p>
          <a:p>
            <a:pPr algn="ctr">
              <a:defRPr/>
            </a:pPr>
            <a:r>
              <a:rPr altLang="en-US" b="1" lang="zh-CN" sz="1400">
                <a:solidFill>
                  <a:srgbClr val="000000"/>
                </a:solidFill>
                <a:latin typeface="+mn-lt"/>
                <a:ea typeface="+mn-ea"/>
                <a:cs typeface="+mn-ea"/>
                <a:sym typeface="+mn-lt"/>
              </a:rPr>
              <a:t>（“快速解决“）</a:t>
            </a:r>
          </a:p>
        </p:txBody>
      </p:sp>
      <p:grpSp>
        <p:nvGrpSpPr>
          <p:cNvPr id="104" name="Group 92"/>
          <p:cNvGrpSpPr/>
          <p:nvPr/>
        </p:nvGrpSpPr>
        <p:grpSpPr>
          <a:xfrm>
            <a:off x="5632450" y="2914650"/>
            <a:ext cx="1822450" cy="1374775"/>
            <a:chOff x="3120" y="2256"/>
            <a:chExt cx="1148" cy="866"/>
          </a:xfrm>
        </p:grpSpPr>
        <p:sp>
          <p:nvSpPr>
            <p:cNvPr id="105" name="Rectangle 93"/>
            <p:cNvSpPr>
              <a:spLocks noChangeArrowheads="1"/>
            </p:cNvSpPr>
            <p:nvPr/>
          </p:nvSpPr>
          <p:spPr bwMode="auto">
            <a:xfrm>
              <a:off x="3120" y="2256"/>
              <a:ext cx="432" cy="192"/>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defRPr/>
              </a:pPr>
              <a:r>
                <a:rPr altLang="zh-CN" b="1" lang="en-US" sz="1400">
                  <a:solidFill>
                    <a:srgbClr val="B80304"/>
                  </a:solidFill>
                  <a:latin typeface="+mn-lt"/>
                  <a:ea typeface="+mn-ea"/>
                  <a:cs typeface="+mn-ea"/>
                  <a:sym typeface="+mn-lt"/>
                </a:rPr>
                <a:t>Why </a:t>
              </a:r>
            </a:p>
          </p:txBody>
        </p:sp>
        <p:sp>
          <p:nvSpPr>
            <p:cNvPr id="106" name="Rectangle 94"/>
            <p:cNvSpPr>
              <a:spLocks noChangeArrowheads="1"/>
            </p:cNvSpPr>
            <p:nvPr/>
          </p:nvSpPr>
          <p:spPr bwMode="auto">
            <a:xfrm>
              <a:off x="3264" y="2409"/>
              <a:ext cx="432" cy="192"/>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defRPr/>
              </a:pPr>
              <a:r>
                <a:rPr altLang="zh-CN" b="1" lang="en-US" sz="1400">
                  <a:solidFill>
                    <a:srgbClr val="B80304"/>
                  </a:solidFill>
                  <a:latin typeface="+mn-lt"/>
                  <a:ea typeface="+mn-ea"/>
                  <a:cs typeface="+mn-ea"/>
                  <a:sym typeface="+mn-lt"/>
                </a:rPr>
                <a:t>Why </a:t>
              </a:r>
            </a:p>
          </p:txBody>
        </p:sp>
        <p:sp>
          <p:nvSpPr>
            <p:cNvPr id="107" name="Rectangle 95"/>
            <p:cNvSpPr>
              <a:spLocks noChangeArrowheads="1"/>
            </p:cNvSpPr>
            <p:nvPr/>
          </p:nvSpPr>
          <p:spPr bwMode="auto">
            <a:xfrm>
              <a:off x="3456" y="2553"/>
              <a:ext cx="432" cy="192"/>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defRPr/>
              </a:pPr>
              <a:r>
                <a:rPr altLang="zh-CN" b="1" lang="en-US" sz="1400">
                  <a:solidFill>
                    <a:srgbClr val="B80304"/>
                  </a:solidFill>
                  <a:latin typeface="+mn-lt"/>
                  <a:ea typeface="+mn-ea"/>
                  <a:cs typeface="+mn-ea"/>
                  <a:sym typeface="+mn-lt"/>
                </a:rPr>
                <a:t>Why </a:t>
              </a:r>
            </a:p>
          </p:txBody>
        </p:sp>
        <p:sp>
          <p:nvSpPr>
            <p:cNvPr id="108" name="Rectangle 96"/>
            <p:cNvSpPr>
              <a:spLocks noChangeArrowheads="1"/>
            </p:cNvSpPr>
            <p:nvPr/>
          </p:nvSpPr>
          <p:spPr bwMode="auto">
            <a:xfrm>
              <a:off x="3648" y="2736"/>
              <a:ext cx="432" cy="192"/>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defRPr/>
              </a:pPr>
              <a:r>
                <a:rPr altLang="zh-CN" b="1" lang="en-US" sz="1400">
                  <a:solidFill>
                    <a:srgbClr val="B80304"/>
                  </a:solidFill>
                  <a:latin typeface="+mn-lt"/>
                  <a:ea typeface="+mn-ea"/>
                  <a:cs typeface="+mn-ea"/>
                  <a:sym typeface="+mn-lt"/>
                </a:rPr>
                <a:t>Why </a:t>
              </a:r>
            </a:p>
          </p:txBody>
        </p:sp>
        <p:sp>
          <p:nvSpPr>
            <p:cNvPr id="109" name="Rectangle 97"/>
            <p:cNvSpPr>
              <a:spLocks noChangeArrowheads="1"/>
            </p:cNvSpPr>
            <p:nvPr/>
          </p:nvSpPr>
          <p:spPr bwMode="auto">
            <a:xfrm>
              <a:off x="3792" y="2928"/>
              <a:ext cx="476" cy="192"/>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defRPr/>
              </a:pPr>
              <a:r>
                <a:rPr altLang="zh-CN" b="1" lang="en-US" sz="1400">
                  <a:solidFill>
                    <a:srgbClr val="B80304"/>
                  </a:solidFill>
                  <a:latin typeface="+mn-lt"/>
                  <a:ea typeface="+mn-ea"/>
                  <a:cs typeface="+mn-ea"/>
                  <a:sym typeface="+mn-lt"/>
                </a:rPr>
                <a:t>Why </a:t>
              </a:r>
            </a:p>
          </p:txBody>
        </p:sp>
      </p:grpSp>
      <p:grpSp>
        <p:nvGrpSpPr>
          <p:cNvPr id="110" name="Group 98"/>
          <p:cNvGrpSpPr/>
          <p:nvPr/>
        </p:nvGrpSpPr>
        <p:grpSpPr>
          <a:xfrm>
            <a:off x="6089650" y="2381250"/>
            <a:ext cx="2133600" cy="2276475"/>
            <a:chOff x="3408" y="1920"/>
            <a:chExt cx="1344" cy="1434"/>
          </a:xfrm>
        </p:grpSpPr>
        <p:sp>
          <p:nvSpPr>
            <p:cNvPr id="111" name="Text Box 99"/>
            <p:cNvSpPr txBox="1">
              <a:spLocks noChangeArrowheads="1"/>
            </p:cNvSpPr>
            <p:nvPr/>
          </p:nvSpPr>
          <p:spPr bwMode="auto">
            <a:xfrm>
              <a:off x="4512" y="3024"/>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D8</a:t>
              </a:r>
            </a:p>
          </p:txBody>
        </p:sp>
        <p:sp>
          <p:nvSpPr>
            <p:cNvPr id="112" name="Text Box 100"/>
            <p:cNvSpPr txBox="1">
              <a:spLocks noChangeArrowheads="1"/>
            </p:cNvSpPr>
            <p:nvPr/>
          </p:nvSpPr>
          <p:spPr bwMode="auto">
            <a:xfrm>
              <a:off x="4368" y="2880"/>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D7</a:t>
              </a:r>
            </a:p>
          </p:txBody>
        </p:sp>
        <p:sp>
          <p:nvSpPr>
            <p:cNvPr id="113" name="Text Box 101"/>
            <p:cNvSpPr txBox="1">
              <a:spLocks noChangeArrowheads="1"/>
            </p:cNvSpPr>
            <p:nvPr/>
          </p:nvSpPr>
          <p:spPr bwMode="auto">
            <a:xfrm>
              <a:off x="4224" y="2736"/>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D6</a:t>
              </a:r>
            </a:p>
          </p:txBody>
        </p:sp>
        <p:sp>
          <p:nvSpPr>
            <p:cNvPr id="114" name="Text Box 102"/>
            <p:cNvSpPr txBox="1">
              <a:spLocks noChangeArrowheads="1"/>
            </p:cNvSpPr>
            <p:nvPr/>
          </p:nvSpPr>
          <p:spPr bwMode="auto">
            <a:xfrm>
              <a:off x="4080" y="2592"/>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D5</a:t>
              </a:r>
            </a:p>
          </p:txBody>
        </p:sp>
        <p:sp>
          <p:nvSpPr>
            <p:cNvPr id="115" name="Text Box 103"/>
            <p:cNvSpPr txBox="1">
              <a:spLocks noChangeArrowheads="1"/>
            </p:cNvSpPr>
            <p:nvPr/>
          </p:nvSpPr>
          <p:spPr bwMode="auto">
            <a:xfrm>
              <a:off x="3936" y="2448"/>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D4</a:t>
              </a:r>
            </a:p>
          </p:txBody>
        </p:sp>
        <p:sp>
          <p:nvSpPr>
            <p:cNvPr id="116" name="Text Box 104"/>
            <p:cNvSpPr txBox="1">
              <a:spLocks noChangeArrowheads="1"/>
            </p:cNvSpPr>
            <p:nvPr/>
          </p:nvSpPr>
          <p:spPr bwMode="auto">
            <a:xfrm>
              <a:off x="3792" y="2304"/>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D3</a:t>
              </a:r>
            </a:p>
          </p:txBody>
        </p:sp>
        <p:sp>
          <p:nvSpPr>
            <p:cNvPr id="117" name="Text Box 105"/>
            <p:cNvSpPr txBox="1">
              <a:spLocks noChangeArrowheads="1"/>
            </p:cNvSpPr>
            <p:nvPr/>
          </p:nvSpPr>
          <p:spPr bwMode="auto">
            <a:xfrm>
              <a:off x="3648" y="2160"/>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D2</a:t>
              </a:r>
            </a:p>
          </p:txBody>
        </p:sp>
        <p:sp>
          <p:nvSpPr>
            <p:cNvPr id="118" name="Text Box 106"/>
            <p:cNvSpPr txBox="1">
              <a:spLocks noChangeArrowheads="1"/>
            </p:cNvSpPr>
            <p:nvPr/>
          </p:nvSpPr>
          <p:spPr bwMode="auto">
            <a:xfrm>
              <a:off x="3504" y="2064"/>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D1</a:t>
              </a:r>
            </a:p>
          </p:txBody>
        </p:sp>
        <p:sp>
          <p:nvSpPr>
            <p:cNvPr id="119" name="Text Box 107"/>
            <p:cNvSpPr txBox="1">
              <a:spLocks noChangeArrowheads="1"/>
            </p:cNvSpPr>
            <p:nvPr/>
          </p:nvSpPr>
          <p:spPr bwMode="auto">
            <a:xfrm>
              <a:off x="3408" y="1920"/>
              <a:ext cx="240" cy="326"/>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p>
              <a:pPr algn="ctr" eaLnBrk="1" hangingPunct="1">
                <a:spcBef>
                  <a:spcPct val="50000"/>
                </a:spcBef>
                <a:defRPr/>
              </a:pPr>
              <a:r>
                <a:rPr altLang="zh-CN" b="1" kumimoji="1" lang="en-US" sz="1400">
                  <a:solidFill>
                    <a:srgbClr val="B80304"/>
                  </a:solidFill>
                  <a:latin typeface="+mn-lt"/>
                  <a:ea typeface="+mn-ea"/>
                  <a:cs typeface="+mn-ea"/>
                  <a:sym typeface="+mn-lt"/>
                </a:rPr>
                <a:t>D0</a:t>
              </a:r>
            </a:p>
          </p:txBody>
        </p:sp>
      </p:grpSp>
      <p:grpSp>
        <p:nvGrpSpPr>
          <p:cNvPr id="120" name="Group 287"/>
          <p:cNvGrpSpPr/>
          <p:nvPr/>
        </p:nvGrpSpPr>
        <p:grpSpPr>
          <a:xfrm>
            <a:off x="6604000" y="1946275"/>
            <a:ext cx="1549400" cy="950913"/>
            <a:chOff x="4967" y="2976"/>
            <a:chExt cx="793" cy="545"/>
          </a:xfrm>
        </p:grpSpPr>
        <p:sp>
          <p:nvSpPr>
            <p:cNvPr id="121" name="Text Box 279"/>
            <p:cNvSpPr txBox="1">
              <a:spLocks noChangeArrowheads="1"/>
            </p:cNvSpPr>
            <p:nvPr/>
          </p:nvSpPr>
          <p:spPr bwMode="auto">
            <a:xfrm>
              <a:off x="4967" y="2976"/>
              <a:ext cx="793" cy="176"/>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46800" lIns="90000" rIns="90000" tIns="46800">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auto" hangingPunct="1">
                <a:spcBef>
                  <a:spcPct val="50000"/>
                </a:spcBef>
                <a:spcAft>
                  <a:spcPct val="0"/>
                </a:spcAft>
                <a:defRPr/>
              </a:pPr>
              <a:r>
                <a:rPr altLang="en-US" b="1" kern="0" lang="zh-CN" sz="1400">
                  <a:solidFill>
                    <a:srgbClr val="000000"/>
                  </a:solidFill>
                  <a:latin typeface="+mn-lt"/>
                  <a:ea typeface="+mn-ea"/>
                  <a:cs typeface="+mn-ea"/>
                  <a:sym typeface="+mn-lt"/>
                </a:rPr>
                <a:t>采用</a:t>
              </a:r>
            </a:p>
          </p:txBody>
        </p:sp>
        <p:sp>
          <p:nvSpPr>
            <p:cNvPr id="122" name="Freeform 284"/>
            <p:cNvSpPr/>
            <p:nvPr/>
          </p:nvSpPr>
          <p:spPr bwMode="invGray">
            <a:xfrm>
              <a:off x="5193" y="3065"/>
              <a:ext cx="465" cy="456"/>
            </a:xfrm>
            <a:custGeom>
              <a:gdLst>
                <a:gd fmla="*/ 8 w 363" name="T0"/>
                <a:gd fmla="*/ 206 h 361" name="T1"/>
                <a:gd fmla="*/ 89 w 363" name="T2"/>
                <a:gd fmla="*/ 345 h 361" name="T3"/>
                <a:gd fmla="*/ 138 w 363" name="T4"/>
                <a:gd fmla="*/ 303 h 361" name="T5"/>
                <a:gd fmla="*/ 363 w 363" name="T6"/>
                <a:gd fmla="*/ 12 h 361" name="T7"/>
                <a:gd fmla="*/ 354 w 363" name="T8"/>
                <a:gd fmla="*/ 0 h 361" name="T9"/>
                <a:gd fmla="*/ 108 w 363" name="T10"/>
                <a:gd fmla="*/ 252 h 361" name="T11"/>
                <a:gd fmla="*/ 66 w 363" name="T12"/>
                <a:gd fmla="*/ 180 h 361" name="T13"/>
                <a:gd fmla="*/ 8 w 363" name="T14"/>
                <a:gd fmla="*/ 206 h 361" name="T15"/>
                <a:gd fmla="*/ 0 60000 65536" name="T16"/>
                <a:gd fmla="*/ 0 60000 65536" name="T17"/>
                <a:gd fmla="*/ 0 60000 65536" name="T18"/>
                <a:gd fmla="*/ 0 60000 65536" name="T19"/>
                <a:gd fmla="*/ 0 60000 65536" name="T20"/>
                <a:gd fmla="*/ 0 60000 65536" name="T21"/>
                <a:gd fmla="*/ 0 60000 65536" name="T22"/>
                <a:gd fmla="*/ 0 60000 65536" name="T23"/>
                <a:gd fmla="*/ 0 w 363" name="T24"/>
                <a:gd fmla="*/ 0 h 361" name="T25"/>
                <a:gd fmla="*/ 363 w 363" name="T26"/>
                <a:gd fmla="*/ 361 h 36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61" w="363">
                  <a:moveTo>
                    <a:pt x="8" y="206"/>
                  </a:moveTo>
                  <a:cubicBezTo>
                    <a:pt x="61" y="246"/>
                    <a:pt x="67" y="329"/>
                    <a:pt x="89" y="345"/>
                  </a:cubicBezTo>
                  <a:cubicBezTo>
                    <a:pt x="111" y="361"/>
                    <a:pt x="124" y="334"/>
                    <a:pt x="138" y="303"/>
                  </a:cubicBezTo>
                  <a:cubicBezTo>
                    <a:pt x="212" y="147"/>
                    <a:pt x="327" y="62"/>
                    <a:pt x="363" y="12"/>
                  </a:cubicBezTo>
                  <a:cubicBezTo>
                    <a:pt x="363" y="12"/>
                    <a:pt x="354" y="0"/>
                    <a:pt x="354" y="0"/>
                  </a:cubicBezTo>
                  <a:cubicBezTo>
                    <a:pt x="186" y="105"/>
                    <a:pt x="128" y="254"/>
                    <a:pt x="108" y="252"/>
                  </a:cubicBezTo>
                  <a:cubicBezTo>
                    <a:pt x="88" y="250"/>
                    <a:pt x="83" y="188"/>
                    <a:pt x="66" y="180"/>
                  </a:cubicBezTo>
                  <a:cubicBezTo>
                    <a:pt x="49" y="172"/>
                    <a:pt x="0" y="201"/>
                    <a:pt x="8" y="206"/>
                  </a:cubicBezTo>
                  <a:close/>
                </a:path>
              </a:pathLst>
            </a:custGeom>
            <a:solidFill>
              <a:srgbClr val="FF0000"/>
            </a:solidFill>
            <a:ln>
              <a:noFill/>
            </a:ln>
            <a:extLst>
              <a:ext uri="{91240B29-F687-4F45-9708-019B960494DF}">
                <a14:hiddenLine cap="flat" cmpd="sng" w="12700">
                  <a:solidFill>
                    <a:srgbClr val="000000"/>
                  </a:solidFill>
                  <a:prstDash val="solid"/>
                  <a:round/>
                  <a:headEnd/>
                  <a:tailEnd/>
                </a14:hiddenLine>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grpSp>
      <p:grpSp>
        <p:nvGrpSpPr>
          <p:cNvPr id="123" name="Group 111"/>
          <p:cNvGrpSpPr/>
          <p:nvPr/>
        </p:nvGrpSpPr>
        <p:grpSpPr>
          <a:xfrm>
            <a:off x="2562225" y="1847850"/>
            <a:ext cx="1258888" cy="1003300"/>
            <a:chOff x="4656" y="4512"/>
            <a:chExt cx="793" cy="632"/>
          </a:xfrm>
        </p:grpSpPr>
        <p:sp>
          <p:nvSpPr>
            <p:cNvPr id="124" name="Text Box 278"/>
            <p:cNvSpPr txBox="1">
              <a:spLocks noChangeArrowheads="1"/>
            </p:cNvSpPr>
            <p:nvPr/>
          </p:nvSpPr>
          <p:spPr bwMode="auto">
            <a:xfrm>
              <a:off x="4656" y="4512"/>
              <a:ext cx="793" cy="193"/>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46800" lIns="90000" rIns="90000" tIns="46800">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auto" hangingPunct="1">
                <a:spcBef>
                  <a:spcPct val="50000"/>
                </a:spcBef>
                <a:spcAft>
                  <a:spcPct val="0"/>
                </a:spcAft>
                <a:defRPr/>
              </a:pPr>
              <a:r>
                <a:rPr altLang="en-US" b="1" kern="0" lang="zh-CN" sz="1400">
                  <a:solidFill>
                    <a:srgbClr val="000000"/>
                  </a:solidFill>
                  <a:latin typeface="+mn-lt"/>
                  <a:ea typeface="+mn-ea"/>
                  <a:cs typeface="+mn-ea"/>
                  <a:sym typeface="+mn-lt"/>
                </a:rPr>
                <a:t>不采用</a:t>
              </a:r>
            </a:p>
          </p:txBody>
        </p:sp>
        <p:sp>
          <p:nvSpPr>
            <p:cNvPr id="125" name="Freeform 285"/>
            <p:cNvSpPr/>
            <p:nvPr/>
          </p:nvSpPr>
          <p:spPr bwMode="invGray">
            <a:xfrm>
              <a:off x="4704" y="4652"/>
              <a:ext cx="625" cy="492"/>
            </a:xfrm>
            <a:prstGeom prst="mathMultiply">
              <a:avLst/>
            </a:prstGeom>
            <a:solidFill>
              <a:srgbClr val="FF0000"/>
            </a:solidFill>
            <a:ln cap="flat" cmpd="sng" w="12700">
              <a:noFill/>
              <a:prstDash val="solid"/>
              <a:round/>
            </a:ln>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2"/>
                                        </p:tgtEl>
                                        <p:attrNameLst>
                                          <p:attrName>style.visibility</p:attrName>
                                        </p:attrNameLst>
                                      </p:cBhvr>
                                      <p:to>
                                        <p:strVal val="visible"/>
                                      </p:to>
                                    </p:set>
                                    <p:animEffect filter="">
                                      <p:cBhvr>
                                        <p:cTn dur="1000" id="10"/>
                                        <p:tgtEl>
                                          <p:spTgt spid="22"/>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id="13" nodeType="clickEffect" presetClass="entr" presetID="2" presetSubtype="1">
                                  <p:stCondLst>
                                    <p:cond delay="0"/>
                                  </p:stCondLst>
                                  <p:childTnLst>
                                    <p:set>
                                      <p:cBhvr>
                                        <p:cTn dur="1" fill="hold" id="14">
                                          <p:stCondLst>
                                            <p:cond delay="0"/>
                                          </p:stCondLst>
                                        </p:cTn>
                                        <p:tgtEl>
                                          <p:spTgt spid="110"/>
                                        </p:tgtEl>
                                        <p:attrNameLst>
                                          <p:attrName>style.visibility</p:attrName>
                                        </p:attrNameLst>
                                      </p:cBhvr>
                                      <p:to>
                                        <p:strVal val="visible"/>
                                      </p:to>
                                    </p:set>
                                    <p:anim calcmode="lin" valueType="num">
                                      <p:cBhvr additive="base">
                                        <p:cTn dur="500" fill="hold" id="15"/>
                                        <p:tgtEl>
                                          <p:spTgt spid="110"/>
                                        </p:tgtEl>
                                        <p:attrNameLst>
                                          <p:attrName>ppt_x</p:attrName>
                                        </p:attrNameLst>
                                      </p:cBhvr>
                                      <p:tavLst>
                                        <p:tav tm="0">
                                          <p:val>
                                            <p:strVal val="#ppt_x"/>
                                          </p:val>
                                        </p:tav>
                                        <p:tav tm="100000">
                                          <p:val>
                                            <p:strVal val="#ppt_x"/>
                                          </p:val>
                                        </p:tav>
                                      </p:tavLst>
                                    </p:anim>
                                    <p:anim calcmode="lin" valueType="num">
                                      <p:cBhvr additive="base">
                                        <p:cTn dur="500" fill="hold" id="16"/>
                                        <p:tgtEl>
                                          <p:spTgt spid="110"/>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2" presetSubtype="1">
                                  <p:stCondLst>
                                    <p:cond delay="0"/>
                                  </p:stCondLst>
                                  <p:childTnLst>
                                    <p:set>
                                      <p:cBhvr>
                                        <p:cTn dur="1" fill="hold" id="19">
                                          <p:stCondLst>
                                            <p:cond delay="0"/>
                                          </p:stCondLst>
                                        </p:cTn>
                                        <p:tgtEl>
                                          <p:spTgt spid="104"/>
                                        </p:tgtEl>
                                        <p:attrNameLst>
                                          <p:attrName>style.visibility</p:attrName>
                                        </p:attrNameLst>
                                      </p:cBhvr>
                                      <p:to>
                                        <p:strVal val="visible"/>
                                      </p:to>
                                    </p:set>
                                    <p:anim calcmode="lin" valueType="num">
                                      <p:cBhvr additive="base">
                                        <p:cTn dur="500" fill="hold" id="20"/>
                                        <p:tgtEl>
                                          <p:spTgt spid="104"/>
                                        </p:tgtEl>
                                        <p:attrNameLst>
                                          <p:attrName>ppt_x</p:attrName>
                                        </p:attrNameLst>
                                      </p:cBhvr>
                                      <p:tavLst>
                                        <p:tav tm="0">
                                          <p:val>
                                            <p:strVal val="#ppt_x"/>
                                          </p:val>
                                        </p:tav>
                                        <p:tav tm="100000">
                                          <p:val>
                                            <p:strVal val="#ppt_x"/>
                                          </p:val>
                                        </p:tav>
                                      </p:tavLst>
                                    </p:anim>
                                    <p:anim calcmode="lin" valueType="num">
                                      <p:cBhvr additive="base">
                                        <p:cTn dur="500" fill="hold" id="21"/>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53" presetSubtype="0">
                                  <p:stCondLst>
                                    <p:cond delay="0"/>
                                  </p:stCondLst>
                                  <p:childTnLst>
                                    <p:set>
                                      <p:cBhvr>
                                        <p:cTn dur="1" fill="hold" id="25">
                                          <p:stCondLst>
                                            <p:cond delay="0"/>
                                          </p:stCondLst>
                                        </p:cTn>
                                        <p:tgtEl>
                                          <p:spTgt spid="123"/>
                                        </p:tgtEl>
                                        <p:attrNameLst>
                                          <p:attrName>style.visibility</p:attrName>
                                        </p:attrNameLst>
                                      </p:cBhvr>
                                      <p:to>
                                        <p:strVal val="visible"/>
                                      </p:to>
                                    </p:set>
                                    <p:anim calcmode="lin" valueType="num">
                                      <p:cBhvr>
                                        <p:cTn dur="500" fill="hold" id="26"/>
                                        <p:tgtEl>
                                          <p:spTgt spid="123"/>
                                        </p:tgtEl>
                                        <p:attrNameLst>
                                          <p:attrName>ppt_w</p:attrName>
                                        </p:attrNameLst>
                                      </p:cBhvr>
                                      <p:tavLst>
                                        <p:tav tm="0">
                                          <p:val>
                                            <p:fltVal val="0"/>
                                          </p:val>
                                        </p:tav>
                                        <p:tav tm="100000">
                                          <p:val>
                                            <p:strVal val="#ppt_w"/>
                                          </p:val>
                                        </p:tav>
                                      </p:tavLst>
                                    </p:anim>
                                    <p:anim calcmode="lin" valueType="num">
                                      <p:cBhvr>
                                        <p:cTn dur="500" fill="hold" id="27"/>
                                        <p:tgtEl>
                                          <p:spTgt spid="123"/>
                                        </p:tgtEl>
                                        <p:attrNameLst>
                                          <p:attrName>ppt_h</p:attrName>
                                        </p:attrNameLst>
                                      </p:cBhvr>
                                      <p:tavLst>
                                        <p:tav tm="0">
                                          <p:val>
                                            <p:fltVal val="0"/>
                                          </p:val>
                                        </p:tav>
                                        <p:tav tm="100000">
                                          <p:val>
                                            <p:strVal val="#ppt_h"/>
                                          </p:val>
                                        </p:tav>
                                      </p:tavLst>
                                    </p:anim>
                                    <p:animEffect filter="fade" transition="in">
                                      <p:cBhvr>
                                        <p:cTn dur="500" id="28"/>
                                        <p:tgtEl>
                                          <p:spTgt spid="123"/>
                                        </p:tgtEl>
                                      </p:cBhvr>
                                    </p:animEffect>
                                  </p:childTnLst>
                                </p:cTn>
                              </p:par>
                            </p:childTnLst>
                          </p:cTn>
                        </p:par>
                        <p:par>
                          <p:cTn fill="hold" id="29" nodeType="afterGroup">
                            <p:stCondLst>
                              <p:cond delay="500"/>
                            </p:stCondLst>
                            <p:childTnLst>
                              <p:par>
                                <p:cTn fill="hold" id="30" nodeType="afterEffect" presetClass="entr" presetID="53" presetSubtype="0">
                                  <p:stCondLst>
                                    <p:cond delay="0"/>
                                  </p:stCondLst>
                                  <p:childTnLst>
                                    <p:set>
                                      <p:cBhvr>
                                        <p:cTn dur="1" fill="hold" id="31">
                                          <p:stCondLst>
                                            <p:cond delay="0"/>
                                          </p:stCondLst>
                                        </p:cTn>
                                        <p:tgtEl>
                                          <p:spTgt spid="120"/>
                                        </p:tgtEl>
                                        <p:attrNameLst>
                                          <p:attrName>style.visibility</p:attrName>
                                        </p:attrNameLst>
                                      </p:cBhvr>
                                      <p:to>
                                        <p:strVal val="visible"/>
                                      </p:to>
                                    </p:set>
                                    <p:anim calcmode="lin" valueType="num">
                                      <p:cBhvr>
                                        <p:cTn dur="500" fill="hold" id="32"/>
                                        <p:tgtEl>
                                          <p:spTgt spid="120"/>
                                        </p:tgtEl>
                                        <p:attrNameLst>
                                          <p:attrName>ppt_w</p:attrName>
                                        </p:attrNameLst>
                                      </p:cBhvr>
                                      <p:tavLst>
                                        <p:tav tm="0">
                                          <p:val>
                                            <p:fltVal val="0"/>
                                          </p:val>
                                        </p:tav>
                                        <p:tav tm="100000">
                                          <p:val>
                                            <p:strVal val="#ppt_w"/>
                                          </p:val>
                                        </p:tav>
                                      </p:tavLst>
                                    </p:anim>
                                    <p:anim calcmode="lin" valueType="num">
                                      <p:cBhvr>
                                        <p:cTn dur="500" fill="hold" id="33"/>
                                        <p:tgtEl>
                                          <p:spTgt spid="120"/>
                                        </p:tgtEl>
                                        <p:attrNameLst>
                                          <p:attrName>ppt_h</p:attrName>
                                        </p:attrNameLst>
                                      </p:cBhvr>
                                      <p:tavLst>
                                        <p:tav tm="0">
                                          <p:val>
                                            <p:fltVal val="0"/>
                                          </p:val>
                                        </p:tav>
                                        <p:tav tm="100000">
                                          <p:val>
                                            <p:strVal val="#ppt_h"/>
                                          </p:val>
                                        </p:tav>
                                      </p:tavLst>
                                    </p:anim>
                                    <p:animEffect filter="fade" transition="in">
                                      <p:cBhvr>
                                        <p:cTn dur="500" id="34"/>
                                        <p:tgtEl>
                                          <p:spTgt spid="1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为什么要学习和使用5why：</a:t>
            </a:r>
          </a:p>
        </p:txBody>
      </p:sp>
      <p:sp>
        <p:nvSpPr>
          <p:cNvPr id="22" name="矩形 3"/>
          <p:cNvSpPr>
            <a:spLocks noChangeArrowheads="1"/>
          </p:cNvSpPr>
          <p:nvPr/>
        </p:nvSpPr>
        <p:spPr bwMode="auto">
          <a:xfrm>
            <a:off x="531813" y="854075"/>
            <a:ext cx="835977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 系统的问题解决方法和传统的质量控制工具均有助于改善业绩，但并非唯一的途径。</a:t>
            </a:r>
          </a:p>
        </p:txBody>
      </p:sp>
      <p:grpSp>
        <p:nvGrpSpPr>
          <p:cNvPr id="36871" name="组合 5"/>
          <p:cNvGrpSpPr/>
          <p:nvPr/>
        </p:nvGrpSpPr>
        <p:grpSpPr>
          <a:xfrm>
            <a:off x="531813" y="1400175"/>
            <a:ext cx="7564437" cy="3409950"/>
            <a:chOff x="1536689" y="1631783"/>
            <a:chExt cx="9457442" cy="4262633"/>
          </a:xfrm>
        </p:grpSpPr>
        <p:cxnSp>
          <p:nvCxnSpPr>
            <p:cNvPr id="36873" name="肘形连接符 121"/>
            <p:cNvCxnSpPr>
              <a:cxnSpLocks noChangeShapeType="1"/>
              <a:stCxn id="124" idx="6"/>
              <a:endCxn id="151" idx="2"/>
            </p:cNvCxnSpPr>
            <p:nvPr/>
          </p:nvCxnSpPr>
          <p:spPr bwMode="auto">
            <a:xfrm>
              <a:off x="4899620" y="2088460"/>
              <a:ext cx="5359962" cy="1096970"/>
            </a:xfrm>
            <a:prstGeom prst="bentConnector3">
              <a:avLst>
                <a:gd fmla="val 50000" name="adj1"/>
              </a:avLst>
            </a:prstGeom>
            <a:noFill/>
            <a:ln algn="ctr" w="12700">
              <a:solidFill>
                <a:srgbClr val="A6A6A6"/>
              </a:solidFill>
              <a:miter lim="800000"/>
            </a:ln>
            <a:extLst>
              <a:ext uri="{909E8E84-426E-40DD-AFC4-6F175D3DCCD1}">
                <a14:hiddenFill>
                  <a:noFill/>
                </a14:hiddenFill>
              </a:ext>
            </a:extLst>
          </p:spPr>
        </p:cxnSp>
        <p:grpSp>
          <p:nvGrpSpPr>
            <p:cNvPr id="36874" name="组合 122"/>
            <p:cNvGrpSpPr/>
            <p:nvPr/>
          </p:nvGrpSpPr>
          <p:grpSpPr>
            <a:xfrm>
              <a:off x="4143620" y="1710460"/>
              <a:ext cx="756000" cy="756000"/>
              <a:chOff x="4534974" y="2492893"/>
              <a:chExt cx="756000" cy="756000"/>
            </a:xfrm>
          </p:grpSpPr>
          <p:sp>
            <p:nvSpPr>
              <p:cNvPr id="124" name="椭圆 123"/>
              <p:cNvSpPr/>
              <p:nvPr/>
            </p:nvSpPr>
            <p:spPr>
              <a:xfrm>
                <a:off x="4534049" y="2493594"/>
                <a:ext cx="756199" cy="756083"/>
              </a:xfrm>
              <a:prstGeom prst="ellipse">
                <a:avLst/>
              </a:prstGeom>
              <a:solidFill>
                <a:srgbClr val="202A3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grpSp>
            <p:nvGrpSpPr>
              <p:cNvPr id="36904" name="组合 124"/>
              <p:cNvGrpSpPr/>
              <p:nvPr/>
            </p:nvGrpSpPr>
            <p:grpSpPr>
              <a:xfrm>
                <a:off x="4687974" y="2629656"/>
                <a:ext cx="450000" cy="434596"/>
                <a:chOff x="5512720" y="2152017"/>
                <a:chExt cx="583915" cy="496874"/>
              </a:xfrm>
            </p:grpSpPr>
            <p:sp>
              <p:nvSpPr>
                <p:cNvPr id="128" name="Freeform 159"/>
                <p:cNvSpPr/>
                <p:nvPr/>
              </p:nvSpPr>
              <p:spPr bwMode="auto">
                <a:xfrm>
                  <a:off x="5567955" y="2248300"/>
                  <a:ext cx="466150" cy="401584"/>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kern="0" lang="zh-CN" sz="2400">
                    <a:solidFill>
                      <a:prstClr val="black"/>
                    </a:solidFill>
                    <a:latin typeface="+mn-lt"/>
                    <a:ea typeface="+mn-ea"/>
                    <a:cs typeface="+mn-ea"/>
                    <a:sym typeface="+mn-lt"/>
                  </a:endParaRPr>
                </a:p>
              </p:txBody>
            </p:sp>
            <p:sp>
              <p:nvSpPr>
                <p:cNvPr id="129" name="Freeform 160"/>
                <p:cNvSpPr/>
                <p:nvPr/>
              </p:nvSpPr>
              <p:spPr bwMode="auto">
                <a:xfrm>
                  <a:off x="5506145" y="2153009"/>
                  <a:ext cx="589770" cy="224615"/>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kern="0" lang="zh-CN" sz="2400">
                    <a:solidFill>
                      <a:prstClr val="black"/>
                    </a:solidFill>
                    <a:latin typeface="+mn-lt"/>
                    <a:ea typeface="+mn-ea"/>
                    <a:cs typeface="+mn-ea"/>
                    <a:sym typeface="+mn-lt"/>
                  </a:endParaRPr>
                </a:p>
              </p:txBody>
            </p:sp>
          </p:grpSp>
        </p:grpSp>
        <p:cxnSp>
          <p:nvCxnSpPr>
            <p:cNvPr id="36875" name="肘形连接符 129"/>
            <p:cNvCxnSpPr>
              <a:cxnSpLocks noChangeShapeType="1"/>
              <a:stCxn id="132" idx="6"/>
              <a:endCxn id="153" idx="2"/>
            </p:cNvCxnSpPr>
            <p:nvPr/>
          </p:nvCxnSpPr>
          <p:spPr bwMode="auto">
            <a:xfrm>
              <a:off x="4899620" y="4275092"/>
              <a:ext cx="2891928" cy="531731"/>
            </a:xfrm>
            <a:prstGeom prst="bentConnector3">
              <a:avLst>
                <a:gd fmla="val 50000" name="adj1"/>
              </a:avLst>
            </a:prstGeom>
            <a:noFill/>
            <a:ln algn="ctr" w="12700">
              <a:solidFill>
                <a:srgbClr val="A6A6A6"/>
              </a:solidFill>
              <a:miter lim="800000"/>
            </a:ln>
            <a:extLst>
              <a:ext uri="{909E8E84-426E-40DD-AFC4-6F175D3DCCD1}">
                <a14:hiddenFill>
                  <a:noFill/>
                </a14:hiddenFill>
              </a:ext>
            </a:extLst>
          </p:spPr>
        </p:cxnSp>
        <p:grpSp>
          <p:nvGrpSpPr>
            <p:cNvPr id="36876" name="组合 130"/>
            <p:cNvGrpSpPr/>
            <p:nvPr/>
          </p:nvGrpSpPr>
          <p:grpSpPr>
            <a:xfrm>
              <a:off x="4143620" y="3897092"/>
              <a:ext cx="756000" cy="756000"/>
              <a:chOff x="4534974" y="4368345"/>
              <a:chExt cx="756000" cy="756000"/>
            </a:xfrm>
          </p:grpSpPr>
          <p:sp>
            <p:nvSpPr>
              <p:cNvPr id="132" name="椭圆 131"/>
              <p:cNvSpPr/>
              <p:nvPr/>
            </p:nvSpPr>
            <p:spPr>
              <a:xfrm>
                <a:off x="4534049" y="4369296"/>
                <a:ext cx="756199" cy="754097"/>
              </a:xfrm>
              <a:prstGeom prst="ellipse">
                <a:avLst/>
              </a:prstGeom>
              <a:solidFill>
                <a:srgbClr val="202A3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33" name="Freeform 277"/>
              <p:cNvSpPr>
                <a:spLocks noEditPoints="1"/>
              </p:cNvSpPr>
              <p:nvPr/>
            </p:nvSpPr>
            <p:spPr bwMode="auto">
              <a:xfrm>
                <a:off x="4724587" y="4490349"/>
                <a:ext cx="383062" cy="454442"/>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ysClr lastClr="FFFFFF" val="window"/>
              </a:solidFill>
              <a:ln>
                <a:noFill/>
              </a:ln>
              <a:extLst/>
            </p:spPr>
            <p:txBody>
              <a:bodyPr bIns="60960" lIns="121920" rIns="121920" tIns="60960"/>
              <a:lstStyle/>
              <a:p>
                <a:pPr eaLnBrk="1" fontAlgn="auto" hangingPunct="1">
                  <a:spcBef>
                    <a:spcPct val="0"/>
                  </a:spcBef>
                  <a:spcAft>
                    <a:spcPct val="0"/>
                  </a:spcAft>
                  <a:defRPr/>
                </a:pPr>
                <a:endParaRPr altLang="en-US" kern="0" lang="zh-CN" sz="2400">
                  <a:solidFill>
                    <a:prstClr val="black"/>
                  </a:solidFill>
                  <a:latin typeface="+mn-lt"/>
                  <a:ea typeface="+mn-ea"/>
                  <a:cs typeface="+mn-ea"/>
                  <a:sym typeface="+mn-lt"/>
                </a:endParaRPr>
              </a:p>
            </p:txBody>
          </p:sp>
        </p:grpSp>
        <p:cxnSp>
          <p:nvCxnSpPr>
            <p:cNvPr id="36877" name="肘形连接符 133"/>
            <p:cNvCxnSpPr>
              <a:cxnSpLocks noChangeShapeType="1"/>
              <a:stCxn id="136" idx="6"/>
              <a:endCxn id="152" idx="2"/>
            </p:cNvCxnSpPr>
            <p:nvPr/>
          </p:nvCxnSpPr>
          <p:spPr bwMode="auto">
            <a:xfrm>
              <a:off x="4899620" y="3181776"/>
              <a:ext cx="4125946" cy="985073"/>
            </a:xfrm>
            <a:prstGeom prst="bentConnector3">
              <a:avLst>
                <a:gd fmla="val 50000" name="adj1"/>
              </a:avLst>
            </a:prstGeom>
            <a:noFill/>
            <a:ln algn="ctr" w="12700">
              <a:solidFill>
                <a:srgbClr val="A6A6A6"/>
              </a:solidFill>
              <a:miter lim="800000"/>
            </a:ln>
            <a:extLst>
              <a:ext uri="{909E8E84-426E-40DD-AFC4-6F175D3DCCD1}">
                <a14:hiddenFill>
                  <a:noFill/>
                </a14:hiddenFill>
              </a:ext>
            </a:extLst>
          </p:spPr>
        </p:cxnSp>
        <p:grpSp>
          <p:nvGrpSpPr>
            <p:cNvPr id="36878" name="组合 134"/>
            <p:cNvGrpSpPr/>
            <p:nvPr/>
          </p:nvGrpSpPr>
          <p:grpSpPr>
            <a:xfrm>
              <a:off x="4143620" y="2803776"/>
              <a:ext cx="756000" cy="756000"/>
              <a:chOff x="4534974" y="3430619"/>
              <a:chExt cx="756000" cy="756000"/>
            </a:xfrm>
          </p:grpSpPr>
          <p:sp>
            <p:nvSpPr>
              <p:cNvPr id="136" name="椭圆 135"/>
              <p:cNvSpPr/>
              <p:nvPr/>
            </p:nvSpPr>
            <p:spPr>
              <a:xfrm>
                <a:off x="4534049" y="3431447"/>
                <a:ext cx="756199" cy="756081"/>
              </a:xfrm>
              <a:prstGeom prst="ellipse">
                <a:avLst/>
              </a:prstGeom>
              <a:solidFill>
                <a:srgbClr val="C00000"/>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grpSp>
            <p:nvGrpSpPr>
              <p:cNvPr id="137" name="Group 92"/>
              <p:cNvGrpSpPr/>
              <p:nvPr/>
            </p:nvGrpSpPr>
            <p:grpSpPr>
              <a:xfrm>
                <a:off x="4688410" y="3660828"/>
                <a:ext cx="474528" cy="295582"/>
                <a:chOff x="5172076" y="1938338"/>
                <a:chExt cx="471488" cy="293688"/>
              </a:xfrm>
              <a:solidFill>
                <a:sysClr lastClr="FFFFFF" val="window"/>
              </a:solidFill>
            </p:grpSpPr>
            <p:sp>
              <p:nvSpPr>
                <p:cNvPr id="138"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kern="0" lang="en-US" sz="2400">
                    <a:solidFill>
                      <a:prstClr val="black"/>
                    </a:solidFill>
                    <a:latin typeface="+mn-lt"/>
                    <a:ea typeface="+mn-ea"/>
                    <a:cs typeface="+mn-ea"/>
                    <a:sym typeface="+mn-lt"/>
                  </a:endParaRPr>
                </a:p>
              </p:txBody>
            </p:sp>
            <p:sp>
              <p:nvSpPr>
                <p:cNvPr id="139" name="Rectangle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spcBef>
                      <a:spcPct val="0"/>
                    </a:spcBef>
                    <a:spcAft>
                      <a:spcPct val="0"/>
                    </a:spcAft>
                    <a:defRPr/>
                  </a:pPr>
                  <a:endParaRPr kern="0" lang="en-US" sz="2400">
                    <a:solidFill>
                      <a:prstClr val="black"/>
                    </a:solidFill>
                    <a:latin typeface="+mn-lt"/>
                    <a:ea typeface="+mn-ea"/>
                    <a:cs typeface="+mn-ea"/>
                    <a:sym typeface="+mn-lt"/>
                  </a:endParaRPr>
                </a:p>
              </p:txBody>
            </p:sp>
            <p:sp>
              <p:nvSpPr>
                <p:cNvPr id="140" name="Rectangle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spcBef>
                      <a:spcPct val="0"/>
                    </a:spcBef>
                    <a:spcAft>
                      <a:spcPct val="0"/>
                    </a:spcAft>
                    <a:defRPr/>
                  </a:pPr>
                  <a:endParaRPr kern="0" lang="en-US" sz="2400">
                    <a:solidFill>
                      <a:prstClr val="black"/>
                    </a:solidFill>
                    <a:latin typeface="+mn-lt"/>
                    <a:ea typeface="+mn-ea"/>
                    <a:cs typeface="+mn-ea"/>
                    <a:sym typeface="+mn-lt"/>
                  </a:endParaRPr>
                </a:p>
              </p:txBody>
            </p:sp>
          </p:grpSp>
        </p:grpSp>
        <p:cxnSp>
          <p:nvCxnSpPr>
            <p:cNvPr id="36879" name="直接连接符 140"/>
            <p:cNvCxnSpPr>
              <a:cxnSpLocks noChangeShapeType="1"/>
              <a:endCxn id="143" idx="6"/>
            </p:cNvCxnSpPr>
            <p:nvPr/>
          </p:nvCxnSpPr>
          <p:spPr bwMode="auto">
            <a:xfrm flipH="1" flipV="1">
              <a:off x="4899620" y="5368407"/>
              <a:ext cx="1280086" cy="1"/>
            </a:xfrm>
            <a:prstGeom prst="line">
              <a:avLst/>
            </a:prstGeom>
            <a:noFill/>
            <a:ln algn="ctr" w="12700">
              <a:solidFill>
                <a:srgbClr val="A6A6A6"/>
              </a:solidFill>
              <a:miter lim="800000"/>
            </a:ln>
            <a:extLst>
              <a:ext uri="{909E8E84-426E-40DD-AFC4-6F175D3DCCD1}">
                <a14:hiddenFill>
                  <a:noFill/>
                </a14:hiddenFill>
              </a:ext>
            </a:extLst>
          </p:spPr>
        </p:cxnSp>
        <p:grpSp>
          <p:nvGrpSpPr>
            <p:cNvPr id="36880" name="组合 141"/>
            <p:cNvGrpSpPr/>
            <p:nvPr/>
          </p:nvGrpSpPr>
          <p:grpSpPr>
            <a:xfrm>
              <a:off x="4143620" y="4990407"/>
              <a:ext cx="756000" cy="756000"/>
              <a:chOff x="4534974" y="5306072"/>
              <a:chExt cx="756000" cy="756000"/>
            </a:xfrm>
          </p:grpSpPr>
          <p:sp>
            <p:nvSpPr>
              <p:cNvPr id="143" name="椭圆 142"/>
              <p:cNvSpPr/>
              <p:nvPr/>
            </p:nvSpPr>
            <p:spPr>
              <a:xfrm>
                <a:off x="4534049" y="5305164"/>
                <a:ext cx="756199" cy="756083"/>
              </a:xfrm>
              <a:prstGeom prst="ellipse">
                <a:avLst/>
              </a:prstGeom>
              <a:solidFill>
                <a:srgbClr val="C00000"/>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grpSp>
            <p:nvGrpSpPr>
              <p:cNvPr id="144" name="Group 9"/>
              <p:cNvGrpSpPr/>
              <p:nvPr/>
            </p:nvGrpSpPr>
            <p:grpSpPr>
              <a:xfrm>
                <a:off x="4659950" y="5504420"/>
                <a:ext cx="516045" cy="382660"/>
                <a:chOff x="4572000" y="3414713"/>
                <a:chExt cx="374651" cy="277813"/>
              </a:xfrm>
              <a:solidFill>
                <a:sysClr lastClr="FFFFFF" val="window"/>
              </a:solidFill>
            </p:grpSpPr>
            <p:sp>
              <p:nvSpPr>
                <p:cNvPr id="145"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kern="0" lang="en-US" sz="1600">
                    <a:solidFill>
                      <a:prstClr val="black"/>
                    </a:solidFill>
                    <a:latin typeface="+mn-lt"/>
                    <a:ea typeface="+mn-ea"/>
                    <a:cs typeface="+mn-ea"/>
                    <a:sym typeface="+mn-lt"/>
                  </a:endParaRPr>
                </a:p>
              </p:txBody>
            </p:sp>
            <p:sp>
              <p:nvSpPr>
                <p:cNvPr id="146"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kern="0" lang="en-US" sz="1600">
                    <a:solidFill>
                      <a:prstClr val="black"/>
                    </a:solidFill>
                    <a:latin typeface="+mn-lt"/>
                    <a:ea typeface="+mn-ea"/>
                    <a:cs typeface="+mn-ea"/>
                    <a:sym typeface="+mn-lt"/>
                  </a:endParaRPr>
                </a:p>
              </p:txBody>
            </p:sp>
          </p:grpSp>
        </p:grpSp>
        <p:sp>
          <p:nvSpPr>
            <p:cNvPr id="147" name="任意多边形 146"/>
            <p:cNvSpPr/>
            <p:nvPr/>
          </p:nvSpPr>
          <p:spPr>
            <a:xfrm>
              <a:off x="9813192" y="2004863"/>
              <a:ext cx="1180939" cy="3699045"/>
            </a:xfrm>
            <a:custGeom>
              <a:gdLst>
                <a:gd fmla="*/ 1176576 w 1181100" name="connsiteX0"/>
                <a:gd fmla="*/ 0 h 3698875" name="connsiteY0"/>
                <a:gd fmla="*/ 1181100 w 1181100" name="connsiteX1"/>
                <a:gd fmla="*/ 0 h 3698875" name="connsiteY1"/>
                <a:gd fmla="*/ 1181100 w 1181100" name="connsiteX2"/>
                <a:gd fmla="*/ 3698875 h 3698875" name="connsiteY2"/>
                <a:gd fmla="*/ 0 w 1181100" name="connsiteX3"/>
                <a:gd fmla="*/ 3698875 h 3698875" name="connsiteY3"/>
                <a:gd fmla="*/ 0 w 1181100" name="connsiteX4"/>
                <a:gd fmla="*/ 1735795 h 3698875" name="connsiteY4"/>
                <a:gd fmla="*/ 48924 w 1181100" name="connsiteX5"/>
                <a:gd fmla="*/ 1697678 h 3698875" name="connsiteY5"/>
                <a:gd fmla="*/ 278759 w 1181100" name="connsiteX6"/>
                <a:gd fmla="*/ 1500788 h 3698875" name="connsiteY6"/>
                <a:gd fmla="*/ 453153 w 1181100" name="connsiteX7"/>
                <a:gd fmla="*/ 1330349 h 3698875" name="connsiteY7"/>
                <a:gd fmla="*/ 510936 w 1181100" name="connsiteX8"/>
                <a:gd fmla="*/ 1369307 h 3698875" name="connsiteY8"/>
                <a:gd fmla="*/ 590551 w 1181100" name="connsiteX9"/>
                <a:gd fmla="*/ 1385380 h 3698875" name="connsiteY9"/>
                <a:gd fmla="*/ 795088 w 1181100" name="connsiteX10"/>
                <a:gd fmla="*/ 1180843 h 3698875" name="connsiteY10"/>
                <a:gd fmla="*/ 735181 w 1181100" name="connsiteX11"/>
                <a:gd fmla="*/ 1036213 h 3698875" name="connsiteY11"/>
                <a:gd fmla="*/ 717723 w 1181100" name="connsiteX12"/>
                <a:gd fmla="*/ 1024442 h 3698875" name="connsiteY12"/>
                <a:gd fmla="*/ 820291 w 1181100" name="connsiteX13"/>
                <a:gd fmla="*/ 886780 h 3698875" name="connsiteY13"/>
                <a:gd fmla="*/ 1174186 w 1181100" name="connsiteX14"/>
                <a:gd fmla="*/ 21448 h 3698875" name="connsiteY14"/>
                <a:gd fmla="*/ 1176576 w 1181100" name="connsiteX15"/>
                <a:gd fmla="*/ 0 h 369887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02A3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48" name="任意多边形 147"/>
            <p:cNvSpPr/>
            <p:nvPr/>
          </p:nvSpPr>
          <p:spPr>
            <a:xfrm>
              <a:off x="8578663" y="3780960"/>
              <a:ext cx="1180939" cy="1922947"/>
            </a:xfrm>
            <a:custGeom>
              <a:gdLst>
                <a:gd fmla="*/ 1181100 w 1181100" name="connsiteX0"/>
                <a:gd fmla="*/ 0 h 1921854" name="connsiteY0"/>
                <a:gd fmla="*/ 1181100 w 1181100" name="connsiteX1"/>
                <a:gd fmla="*/ 1921854 h 1921854" name="connsiteY1"/>
                <a:gd fmla="*/ 0 w 1181100" name="connsiteX2"/>
                <a:gd fmla="*/ 1921854 h 1921854" name="connsiteY2"/>
                <a:gd fmla="*/ 0 w 1181100" name="connsiteX3"/>
                <a:gd fmla="*/ 731966 h 1921854" name="connsiteY3"/>
                <a:gd fmla="*/ 319230 w 1181100" name="connsiteX4"/>
                <a:gd fmla="*/ 562253 h 1921854" name="connsiteY4"/>
                <a:gd fmla="*/ 425975 w 1181100" name="connsiteX5"/>
                <a:gd fmla="*/ 500289 h 1921854" name="connsiteY5"/>
                <a:gd fmla="*/ 445921 w 1181100" name="connsiteX6"/>
                <a:gd fmla="*/ 529872 h 1921854" name="connsiteY6"/>
                <a:gd fmla="*/ 590551 w 1181100" name="connsiteX7"/>
                <a:gd fmla="*/ 589779 h 1921854" name="connsiteY7"/>
                <a:gd fmla="*/ 795088 w 1181100" name="connsiteX8"/>
                <a:gd fmla="*/ 385242 h 1921854" name="connsiteY8"/>
                <a:gd fmla="*/ 779015 w 1181100" name="connsiteX9"/>
                <a:gd fmla="*/ 305627 h 1921854" name="connsiteY9"/>
                <a:gd fmla="*/ 768996 w 1181100" name="connsiteX10"/>
                <a:gd fmla="*/ 290767 h 1921854" name="connsiteY10"/>
                <a:gd fmla="*/ 952789 w 1181100" name="connsiteX11"/>
                <a:gd fmla="*/ 167545 h 1921854" name="connsiteY11"/>
                <a:gd fmla="*/ 1140954 w 1181100" name="connsiteX12"/>
                <a:gd fmla="*/ 31276 h 1921854" name="connsiteY12"/>
                <a:gd fmla="*/ 1181100 w 1181100" name="connsiteX13"/>
                <a:gd fmla="*/ 0 h 192185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C00000"/>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49" name="任意多边形 148"/>
            <p:cNvSpPr/>
            <p:nvPr/>
          </p:nvSpPr>
          <p:spPr>
            <a:xfrm>
              <a:off x="7344134" y="4541010"/>
              <a:ext cx="1182925" cy="1162897"/>
            </a:xfrm>
            <a:custGeom>
              <a:gdLst>
                <a:gd fmla="*/ 1181100 w 1181100" name="connsiteX0"/>
                <a:gd fmla="*/ 0 h 1161755" name="connsiteY0"/>
                <a:gd fmla="*/ 1181100 w 1181100" name="connsiteX1"/>
                <a:gd fmla="*/ 1161755 h 1161755" name="connsiteY1"/>
                <a:gd fmla="*/ 0 w 1181100" name="connsiteX2"/>
                <a:gd fmla="*/ 1161755 h 1161755" name="connsiteY2"/>
                <a:gd fmla="*/ 0 w 1181100" name="connsiteX3"/>
                <a:gd fmla="*/ 517854 h 1161755" name="connsiteY3"/>
                <a:gd fmla="*/ 336342 w 1181100" name="connsiteX4"/>
                <a:gd fmla="*/ 385518 h 1161755" name="connsiteY4"/>
                <a:gd fmla="*/ 408490 w 1181100" name="connsiteX5"/>
                <a:gd fmla="*/ 354228 h 1161755" name="connsiteY5"/>
                <a:gd fmla="*/ 445921 w 1181100" name="connsiteX6"/>
                <a:gd fmla="*/ 409746 h 1161755" name="connsiteY6"/>
                <a:gd fmla="*/ 590551 w 1181100" name="connsiteX7"/>
                <a:gd fmla="*/ 469653 h 1161755" name="connsiteY7"/>
                <a:gd fmla="*/ 795088 w 1181100" name="connsiteX8"/>
                <a:gd fmla="*/ 265116 h 1161755" name="connsiteY8"/>
                <a:gd fmla="*/ 790933 w 1181100" name="connsiteX9"/>
                <a:gd fmla="*/ 223895 h 1161755" name="connsiteY9"/>
                <a:gd fmla="*/ 781056 w 1181100" name="connsiteX10"/>
                <a:gd fmla="*/ 192076 h 1161755" name="connsiteY10"/>
                <a:gd fmla="*/ 1174526 w 1181100" name="connsiteX11"/>
                <a:gd fmla="*/ 3495 h 1161755" name="connsiteY11"/>
                <a:gd fmla="*/ 1181100 w 1181100" name="connsiteX12"/>
                <a:gd fmla="*/ 0 h 116175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02A3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50" name="任意多边形 149"/>
            <p:cNvSpPr/>
            <p:nvPr/>
          </p:nvSpPr>
          <p:spPr>
            <a:xfrm>
              <a:off x="5355392" y="5080785"/>
              <a:ext cx="1937138" cy="623122"/>
            </a:xfrm>
            <a:custGeom>
              <a:gdLst>
                <a:gd fmla="*/ 1936748 w 1936748" name="connsiteX0"/>
                <a:gd fmla="*/ 0 h 623080" name="connsiteY0"/>
                <a:gd fmla="*/ 1936748 w 1936748" name="connsiteX1"/>
                <a:gd fmla="*/ 623080 h 623080" name="connsiteY1"/>
                <a:gd fmla="*/ 0 w 1936748" name="connsiteX2"/>
                <a:gd fmla="*/ 623080 h 623080" name="connsiteY2"/>
                <a:gd fmla="*/ 0 w 1936748" name="connsiteX3"/>
                <a:gd fmla="*/ 613884 h 623080" name="connsiteY3"/>
                <a:gd fmla="*/ 352298 w 1936748" name="connsiteX4"/>
                <a:gd fmla="*/ 519526 h 623080" name="connsiteY4"/>
                <a:gd fmla="*/ 750617 w 1936748" name="connsiteX5"/>
                <a:gd fmla="*/ 403342 h 623080" name="connsiteY5"/>
                <a:gd fmla="*/ 791646 w 1936748" name="connsiteX6"/>
                <a:gd fmla="*/ 390480 h 623080" name="connsiteY6"/>
                <a:gd fmla="*/ 823745 w 1936748" name="connsiteX7"/>
                <a:gd fmla="*/ 438090 h 623080" name="connsiteY7"/>
                <a:gd fmla="*/ 968375 w 1936748" name="connsiteX8"/>
                <a:gd fmla="*/ 497997 h 623080" name="connsiteY8"/>
                <a:gd fmla="*/ 1172912 w 1936748" name="connsiteX9"/>
                <a:gd fmla="*/ 293460 h 623080" name="connsiteY9"/>
                <a:gd fmla="*/ 1170635 w 1936748" name="connsiteX10"/>
                <a:gd fmla="*/ 270869 h 623080" name="connsiteY10"/>
                <a:gd fmla="*/ 1509041 w 1936748" name="connsiteX11"/>
                <a:gd fmla="*/ 156899 h 623080" name="connsiteY11"/>
                <a:gd fmla="*/ 1868376 w 1936748" name="connsiteX12"/>
                <a:gd fmla="*/ 26902 h 623080" name="connsiteY12"/>
                <a:gd fmla="*/ 1936748 w 1936748" name="connsiteX13"/>
                <a:gd fmla="*/ 0 h 62308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C00000"/>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51" name="椭圆 150"/>
            <p:cNvSpPr/>
            <p:nvPr/>
          </p:nvSpPr>
          <p:spPr>
            <a:xfrm>
              <a:off x="10259765" y="3040754"/>
              <a:ext cx="287793" cy="287748"/>
            </a:xfrm>
            <a:prstGeom prst="ellipse">
              <a:avLst/>
            </a:prstGeom>
            <a:solidFill>
              <a:srgbClr val="36475C"/>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52" name="椭圆 151"/>
            <p:cNvSpPr/>
            <p:nvPr/>
          </p:nvSpPr>
          <p:spPr>
            <a:xfrm>
              <a:off x="9025236" y="4023065"/>
              <a:ext cx="287793" cy="287747"/>
            </a:xfrm>
            <a:prstGeom prst="ellipse">
              <a:avLst/>
            </a:prstGeom>
            <a:solidFill>
              <a:srgbClr val="C00000"/>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53" name="椭圆 152"/>
            <p:cNvSpPr/>
            <p:nvPr/>
          </p:nvSpPr>
          <p:spPr>
            <a:xfrm>
              <a:off x="7790708" y="4662063"/>
              <a:ext cx="289777" cy="289732"/>
            </a:xfrm>
            <a:prstGeom prst="ellipse">
              <a:avLst/>
            </a:prstGeom>
            <a:solidFill>
              <a:srgbClr val="36475C"/>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54" name="椭圆 153"/>
            <p:cNvSpPr/>
            <p:nvPr/>
          </p:nvSpPr>
          <p:spPr>
            <a:xfrm>
              <a:off x="6179072" y="5229621"/>
              <a:ext cx="287793" cy="287747"/>
            </a:xfrm>
            <a:prstGeom prst="ellipse">
              <a:avLst/>
            </a:prstGeom>
            <a:solidFill>
              <a:srgbClr val="C00000"/>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155" name="矩形 154"/>
            <p:cNvSpPr/>
            <p:nvPr/>
          </p:nvSpPr>
          <p:spPr>
            <a:xfrm>
              <a:off x="2092050" y="1631783"/>
              <a:ext cx="2006980" cy="419109"/>
            </a:xfrm>
            <a:prstGeom prst="rect">
              <a:avLst/>
            </a:prstGeom>
          </p:spPr>
          <p:txBody>
            <a:bodyPr bIns="45716" lIns="91431" rIns="91431" tIns="45716" wrap="none">
              <a:spAutoFit/>
            </a:bodyPr>
            <a:lstStyle/>
            <a:p>
              <a:pPr algn="r" eaLnBrk="1" fontAlgn="auto" hangingPunct="1">
                <a:spcBef>
                  <a:spcPct val="0"/>
                </a:spcBef>
                <a:spcAft>
                  <a:spcPct val="0"/>
                </a:spcAft>
                <a:defRPr/>
              </a:pPr>
              <a:r>
                <a:rPr altLang="en-US" b="1" kern="0" lang="zh-CN" sz="1600">
                  <a:solidFill>
                    <a:srgbClr val="C00000"/>
                  </a:solidFill>
                  <a:latin typeface="+mn-lt"/>
                  <a:ea typeface="+mn-ea"/>
                  <a:cs typeface="+mn-ea"/>
                  <a:sym typeface="+mn-lt"/>
                </a:rPr>
                <a:t>树立习惯和纪律</a:t>
              </a:r>
            </a:p>
          </p:txBody>
        </p:sp>
        <p:sp>
          <p:nvSpPr>
            <p:cNvPr id="156" name="矩形 155"/>
            <p:cNvSpPr/>
            <p:nvPr/>
          </p:nvSpPr>
          <p:spPr>
            <a:xfrm>
              <a:off x="1536689" y="2010817"/>
              <a:ext cx="2562341" cy="571526"/>
            </a:xfrm>
            <a:prstGeom prst="rect">
              <a:avLst/>
            </a:prstGeom>
          </p:spPr>
          <p:txBody>
            <a:bodyPr>
              <a:spAutoFit/>
            </a:bodyPr>
            <a:lstStyle/>
            <a:p>
              <a:pPr algn="r" eaLnBrk="1" fontAlgn="auto" hangingPunct="1">
                <a:spcBef>
                  <a:spcPct val="0"/>
                </a:spcBef>
                <a:spcAft>
                  <a:spcPct val="0"/>
                </a:spcAft>
                <a:defRPr/>
              </a:pPr>
              <a:r>
                <a:rPr altLang="en-US" kern="0" lang="zh-CN" sz="1200">
                  <a:solidFill>
                    <a:prstClr val="black">
                      <a:lumMod val="65000"/>
                      <a:lumOff val="35000"/>
                    </a:prstClr>
                  </a:solidFill>
                  <a:latin typeface="+mn-lt"/>
                  <a:ea typeface="+mn-ea"/>
                  <a:cs typeface="+mn-ea"/>
                  <a:sym typeface="+mn-lt"/>
                </a:rPr>
                <a:t>点击输入图表的描述说明，点击输入图表的描述说明</a:t>
              </a:r>
            </a:p>
          </p:txBody>
        </p:sp>
        <p:sp>
          <p:nvSpPr>
            <p:cNvPr id="157" name="矩形 156"/>
            <p:cNvSpPr/>
            <p:nvPr/>
          </p:nvSpPr>
          <p:spPr>
            <a:xfrm>
              <a:off x="2346101" y="2733162"/>
              <a:ext cx="1752929" cy="419109"/>
            </a:xfrm>
            <a:prstGeom prst="rect">
              <a:avLst/>
            </a:prstGeom>
          </p:spPr>
          <p:txBody>
            <a:bodyPr bIns="45716" lIns="91431" rIns="91431" tIns="45716" wrap="none">
              <a:spAutoFit/>
            </a:bodyPr>
            <a:lstStyle/>
            <a:p>
              <a:pPr algn="r" eaLnBrk="1" fontAlgn="auto" hangingPunct="1">
                <a:spcBef>
                  <a:spcPct val="0"/>
                </a:spcBef>
                <a:spcAft>
                  <a:spcPct val="0"/>
                </a:spcAft>
                <a:defRPr/>
              </a:pPr>
              <a:r>
                <a:rPr altLang="en-US" b="1" kern="0" lang="zh-CN" sz="1600">
                  <a:solidFill>
                    <a:srgbClr val="C00000"/>
                  </a:solidFill>
                  <a:latin typeface="+mn-lt"/>
                  <a:ea typeface="+mn-ea"/>
                  <a:cs typeface="+mn-ea"/>
                  <a:sym typeface="+mn-lt"/>
                </a:rPr>
                <a:t>采取简单方法</a:t>
              </a:r>
            </a:p>
          </p:txBody>
        </p:sp>
        <p:sp>
          <p:nvSpPr>
            <p:cNvPr id="158" name="矩形 157"/>
            <p:cNvSpPr/>
            <p:nvPr/>
          </p:nvSpPr>
          <p:spPr>
            <a:xfrm>
              <a:off x="1536689" y="3114180"/>
              <a:ext cx="2562341" cy="571526"/>
            </a:xfrm>
            <a:prstGeom prst="rect">
              <a:avLst/>
            </a:prstGeom>
          </p:spPr>
          <p:txBody>
            <a:bodyPr>
              <a:spAutoFit/>
            </a:bodyPr>
            <a:lstStyle/>
            <a:p>
              <a:pPr algn="r" eaLnBrk="1" fontAlgn="auto" hangingPunct="1">
                <a:spcBef>
                  <a:spcPct val="0"/>
                </a:spcBef>
                <a:spcAft>
                  <a:spcPct val="0"/>
                </a:spcAft>
                <a:defRPr/>
              </a:pPr>
              <a:r>
                <a:rPr altLang="en-US" kern="0" lang="zh-CN" sz="1200">
                  <a:solidFill>
                    <a:prstClr val="black">
                      <a:lumMod val="65000"/>
                      <a:lumOff val="35000"/>
                    </a:prstClr>
                  </a:solidFill>
                  <a:latin typeface="+mn-lt"/>
                  <a:ea typeface="+mn-ea"/>
                  <a:cs typeface="+mn-ea"/>
                  <a:sym typeface="+mn-lt"/>
                </a:rPr>
                <a:t>点击输入图表的描述说明，点击输入图表的描述说明</a:t>
              </a:r>
            </a:p>
          </p:txBody>
        </p:sp>
        <p:sp>
          <p:nvSpPr>
            <p:cNvPr id="159" name="矩形 158"/>
            <p:cNvSpPr/>
            <p:nvPr/>
          </p:nvSpPr>
          <p:spPr>
            <a:xfrm>
              <a:off x="2346101" y="3834540"/>
              <a:ext cx="1752929" cy="419109"/>
            </a:xfrm>
            <a:prstGeom prst="rect">
              <a:avLst/>
            </a:prstGeom>
          </p:spPr>
          <p:txBody>
            <a:bodyPr bIns="45716" lIns="91431" rIns="91431" tIns="45716" wrap="none">
              <a:spAutoFit/>
            </a:bodyPr>
            <a:lstStyle/>
            <a:p>
              <a:pPr algn="r" eaLnBrk="1" fontAlgn="auto" hangingPunct="1">
                <a:spcBef>
                  <a:spcPct val="0"/>
                </a:spcBef>
                <a:spcAft>
                  <a:spcPct val="0"/>
                </a:spcAft>
                <a:defRPr/>
              </a:pPr>
              <a:r>
                <a:rPr altLang="en-US" b="1" kern="0" lang="zh-CN" sz="1600">
                  <a:solidFill>
                    <a:srgbClr val="C00000"/>
                  </a:solidFill>
                  <a:latin typeface="+mn-lt"/>
                  <a:ea typeface="+mn-ea"/>
                  <a:cs typeface="+mn-ea"/>
                  <a:sym typeface="+mn-lt"/>
                </a:rPr>
                <a:t>应用高级工具</a:t>
              </a:r>
            </a:p>
          </p:txBody>
        </p:sp>
        <p:sp>
          <p:nvSpPr>
            <p:cNvPr id="160" name="矩形 159"/>
            <p:cNvSpPr/>
            <p:nvPr/>
          </p:nvSpPr>
          <p:spPr>
            <a:xfrm>
              <a:off x="1536689" y="4215558"/>
              <a:ext cx="2562341" cy="571526"/>
            </a:xfrm>
            <a:prstGeom prst="rect">
              <a:avLst/>
            </a:prstGeom>
          </p:spPr>
          <p:txBody>
            <a:bodyPr>
              <a:spAutoFit/>
            </a:bodyPr>
            <a:lstStyle/>
            <a:p>
              <a:pPr algn="r" eaLnBrk="1" fontAlgn="auto" hangingPunct="1">
                <a:spcBef>
                  <a:spcPct val="0"/>
                </a:spcBef>
                <a:spcAft>
                  <a:spcPct val="0"/>
                </a:spcAft>
                <a:defRPr/>
              </a:pPr>
              <a:r>
                <a:rPr altLang="en-US" kern="0" lang="zh-CN" sz="1200">
                  <a:solidFill>
                    <a:prstClr val="black">
                      <a:lumMod val="65000"/>
                      <a:lumOff val="35000"/>
                    </a:prstClr>
                  </a:solidFill>
                  <a:latin typeface="+mn-lt"/>
                  <a:ea typeface="+mn-ea"/>
                  <a:cs typeface="+mn-ea"/>
                  <a:sym typeface="+mn-lt"/>
                </a:rPr>
                <a:t>点击输入图表的描述说明，点击输入图表的描述说明</a:t>
              </a:r>
            </a:p>
          </p:txBody>
        </p:sp>
        <p:sp>
          <p:nvSpPr>
            <p:cNvPr id="161" name="矩形 160"/>
            <p:cNvSpPr/>
            <p:nvPr/>
          </p:nvSpPr>
          <p:spPr>
            <a:xfrm>
              <a:off x="2854204" y="4937902"/>
              <a:ext cx="1244827" cy="419109"/>
            </a:xfrm>
            <a:prstGeom prst="rect">
              <a:avLst/>
            </a:prstGeom>
          </p:spPr>
          <p:txBody>
            <a:bodyPr bIns="45716" lIns="91431" rIns="91431" tIns="45716" wrap="none">
              <a:spAutoFit/>
            </a:bodyPr>
            <a:lstStyle/>
            <a:p>
              <a:pPr algn="r" eaLnBrk="1" fontAlgn="auto" hangingPunct="1">
                <a:spcBef>
                  <a:spcPct val="0"/>
                </a:spcBef>
                <a:spcAft>
                  <a:spcPct val="0"/>
                </a:spcAft>
                <a:defRPr/>
              </a:pPr>
              <a:r>
                <a:rPr altLang="en-US" b="1" kern="0" lang="zh-CN" sz="1600">
                  <a:solidFill>
                    <a:srgbClr val="C00000"/>
                  </a:solidFill>
                  <a:latin typeface="+mn-lt"/>
                  <a:ea typeface="+mn-ea"/>
                  <a:cs typeface="+mn-ea"/>
                  <a:sym typeface="+mn-lt"/>
                </a:rPr>
                <a:t>实验设计</a:t>
              </a:r>
            </a:p>
          </p:txBody>
        </p:sp>
        <p:sp>
          <p:nvSpPr>
            <p:cNvPr id="162" name="矩形 161"/>
            <p:cNvSpPr/>
            <p:nvPr/>
          </p:nvSpPr>
          <p:spPr>
            <a:xfrm>
              <a:off x="1536689" y="5316937"/>
              <a:ext cx="2562341" cy="571526"/>
            </a:xfrm>
            <a:prstGeom prst="rect">
              <a:avLst/>
            </a:prstGeom>
          </p:spPr>
          <p:txBody>
            <a:bodyPr>
              <a:spAutoFit/>
            </a:bodyPr>
            <a:lstStyle/>
            <a:p>
              <a:pPr algn="r" eaLnBrk="1" fontAlgn="auto" hangingPunct="1">
                <a:spcBef>
                  <a:spcPct val="0"/>
                </a:spcBef>
                <a:spcAft>
                  <a:spcPct val="0"/>
                </a:spcAft>
                <a:defRPr/>
              </a:pPr>
              <a:r>
                <a:rPr altLang="en-US" kern="0" lang="zh-CN" sz="1200">
                  <a:solidFill>
                    <a:prstClr val="black">
                      <a:lumMod val="65000"/>
                      <a:lumOff val="35000"/>
                    </a:prstClr>
                  </a:solidFill>
                  <a:latin typeface="+mn-lt"/>
                  <a:ea typeface="+mn-ea"/>
                  <a:cs typeface="+mn-ea"/>
                  <a:sym typeface="+mn-lt"/>
                </a:rPr>
                <a:t>点击输入图表的描述说明，点击输入图表的描述说明</a:t>
              </a:r>
            </a:p>
          </p:txBody>
        </p:sp>
      </p:grpSp>
      <p:sp>
        <p:nvSpPr>
          <p:cNvPr id="163" name="Text Box 53"/>
          <p:cNvSpPr txBox="1">
            <a:spLocks noChangeArrowheads="1"/>
          </p:cNvSpPr>
          <p:nvPr/>
        </p:nvSpPr>
        <p:spPr bwMode="blackWhite">
          <a:xfrm>
            <a:off x="8326439" y="2508250"/>
            <a:ext cx="389442" cy="11777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211" lIns="80421" rIns="80421" tIns="40211" wrap="none">
            <a:spAutoFit/>
          </a:bodyPr>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a:defRPr/>
            </a:pPr>
            <a:r>
              <a:rPr altLang="en-US" b="1" lang="zh-CN" smtClean="0">
                <a:solidFill>
                  <a:srgbClr val="404040"/>
                </a:solidFill>
                <a:latin typeface="+mn-lt"/>
                <a:ea typeface="+mn-ea"/>
                <a:cs typeface="+mn-ea"/>
                <a:sym typeface="+mn-lt"/>
              </a:rPr>
              <a:t>问</a:t>
            </a:r>
          </a:p>
          <a:p>
            <a:pPr>
              <a:defRPr/>
            </a:pPr>
            <a:r>
              <a:rPr altLang="en-US" b="1" lang="zh-CN" smtClean="0">
                <a:solidFill>
                  <a:srgbClr val="404040"/>
                </a:solidFill>
                <a:latin typeface="+mn-lt"/>
                <a:ea typeface="+mn-ea"/>
                <a:cs typeface="+mn-ea"/>
                <a:sym typeface="+mn-lt"/>
              </a:rPr>
              <a:t>题</a:t>
            </a:r>
          </a:p>
          <a:p>
            <a:pPr>
              <a:defRPr/>
            </a:pPr>
            <a:r>
              <a:rPr altLang="en-US" b="1" lang="zh-CN" smtClean="0">
                <a:solidFill>
                  <a:srgbClr val="404040"/>
                </a:solidFill>
                <a:latin typeface="+mn-lt"/>
                <a:ea typeface="+mn-ea"/>
                <a:cs typeface="+mn-ea"/>
                <a:sym typeface="+mn-lt"/>
              </a:rPr>
              <a:t>比</a:t>
            </a:r>
          </a:p>
          <a:p>
            <a:pPr>
              <a:defRPr/>
            </a:pPr>
            <a:r>
              <a:rPr altLang="en-US" b="1" lang="zh-CN" smtClean="0">
                <a:solidFill>
                  <a:srgbClr val="404040"/>
                </a:solidFill>
                <a:latin typeface="+mn-lt"/>
                <a:ea typeface="+mn-ea"/>
                <a:cs typeface="+mn-ea"/>
                <a:sym typeface="+mn-lt"/>
              </a:rPr>
              <a:t>率</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2"/>
                                        </p:tgtEl>
                                        <p:attrNameLst>
                                          <p:attrName>style.visibility</p:attrName>
                                        </p:attrNameLst>
                                      </p:cBhvr>
                                      <p:to>
                                        <p:strVal val="visible"/>
                                      </p:to>
                                    </p:set>
                                    <p:animEffect filter="">
                                      <p:cBhvr>
                                        <p:cTn dur="1000" id="1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914" name="图片 28"/>
          <p:cNvPicPr>
            <a:picLocks noChangeAspect="1"/>
          </p:cNvPicPr>
          <p:nvPr/>
        </p:nvPicPr>
        <p:blipFill>
          <a:blip r:embed="rId3">
            <a:extLst>
              <a:ext uri="{28A0092B-C50C-407E-A947-70E740481C1C}">
                <a14:useLocalDpi val="0"/>
              </a:ext>
            </a:extLst>
          </a:blip>
          <a:stretch>
            <a:fillRect/>
          </a:stretch>
        </p:blipFill>
        <p:spPr bwMode="auto">
          <a:xfrm>
            <a:off x="-90488" y="117475"/>
            <a:ext cx="4832351" cy="483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a:xfrm>
            <a:off x="3563938" y="1744663"/>
            <a:ext cx="5580062" cy="1938337"/>
          </a:xfrm>
          <a:prstGeom prst="rect">
            <a:avLst/>
          </a:prstGeom>
          <a:solidFill>
            <a:schemeClr val="accent4">
              <a:lumMod val="10000"/>
            </a:schemeClr>
          </a:solidFill>
          <a:ln>
            <a:noFill/>
          </a:ln>
        </p:spPr>
        <p:txBody>
          <a:bodyPr/>
          <a:lstStyle/>
          <a:p>
            <a:pPr algn="ctr">
              <a:defRPr/>
            </a:pPr>
            <a:endParaRPr altLang="en-US" lang="zh-CN">
              <a:latin typeface="+mn-lt"/>
              <a:ea typeface="+mn-ea"/>
              <a:cs typeface="+mn-ea"/>
              <a:sym typeface="+mn-lt"/>
            </a:endParaRPr>
          </a:p>
        </p:txBody>
      </p:sp>
      <p:sp>
        <p:nvSpPr>
          <p:cNvPr id="24" name="TextBox 3"/>
          <p:cNvSpPr>
            <a:spLocks noChangeArrowheads="1"/>
          </p:cNvSpPr>
          <p:nvPr/>
        </p:nvSpPr>
        <p:spPr bwMode="auto">
          <a:xfrm>
            <a:off x="5945188" y="1954213"/>
            <a:ext cx="167989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Part Two</a:t>
            </a:r>
          </a:p>
        </p:txBody>
      </p:sp>
      <p:sp>
        <p:nvSpPr>
          <p:cNvPr id="25" name="TextBox 4"/>
          <p:cNvSpPr>
            <a:spLocks noChangeArrowheads="1"/>
          </p:cNvSpPr>
          <p:nvPr/>
        </p:nvSpPr>
        <p:spPr bwMode="auto">
          <a:xfrm>
            <a:off x="5846762" y="2571750"/>
            <a:ext cx="30448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5Why解决问题的方式和步骤</a:t>
            </a:r>
          </a:p>
        </p:txBody>
      </p:sp>
      <p:sp>
        <p:nvSpPr>
          <p:cNvPr id="26" name="TextBox 5"/>
          <p:cNvSpPr>
            <a:spLocks noChangeArrowheads="1"/>
          </p:cNvSpPr>
          <p:nvPr/>
        </p:nvSpPr>
        <p:spPr bwMode="auto">
          <a:xfrm>
            <a:off x="4106862" y="1811338"/>
            <a:ext cx="168783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b="1" lang="en-US" sz="9600">
                <a:latin typeface="+mn-lt"/>
                <a:ea typeface="+mn-ea"/>
                <a:cs typeface="+mn-ea"/>
                <a:sym typeface="+mn-lt"/>
              </a:rPr>
              <a:t>02</a:t>
            </a:r>
          </a:p>
        </p:txBody>
      </p:sp>
    </p:spTree>
  </p:cSld>
  <p:clrMapOvr>
    <a:masterClrMapping/>
  </p:clrMapOvr>
  <p:transition advTm="6666"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
                                      <p:cBhvr>
                                        <p:cTn dur="1000" id="11"/>
                                        <p:tgtEl>
                                          <p:spTgt spid="24"/>
                                        </p:tgtEl>
                                      </p:cBhvr>
                                    </p:animEffect>
                                  </p:childTnLst>
                                </p:cTn>
                              </p:par>
                            </p:childTnLst>
                          </p:cTn>
                        </p:par>
                        <p:par>
                          <p:cTn fill="hold" id="12" nodeType="afterGroup">
                            <p:stCondLst>
                              <p:cond delay="2000"/>
                            </p:stCondLst>
                            <p:childTnLst>
                              <p:par>
                                <p:cTn fill="hold" grpId="0" id="13" nodeType="afterEffect" presetClass="entr" presetID="47"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
                                      <p:cBhvr>
                                        <p:cTn dur="1000" id="15"/>
                                        <p:tgtEl>
                                          <p:spTgt spid="25"/>
                                        </p:tgtEl>
                                      </p:cBhvr>
                                    </p:animEffect>
                                    <p:anim calcmode="lin" valueType="num">
                                      <p:cBhvr>
                                        <p:cTn dur="1000" fill="hold" id="16"/>
                                        <p:tgtEl>
                                          <p:spTgt spid="25"/>
                                        </p:tgtEl>
                                        <p:attrNameLst>
                                          <p:attrName>ppt_x</p:attrName>
                                        </p:attrNameLst>
                                      </p:cBhvr>
                                      <p:tavLst>
                                        <p:tav tm="0">
                                          <p:val>
                                            <p:strVal val="#ppt_x"/>
                                          </p:val>
                                        </p:tav>
                                        <p:tav tm="100000">
                                          <p:val>
                                            <p:strVal val="#ppt_x"/>
                                          </p:val>
                                        </p:tav>
                                      </p:tavLst>
                                    </p:anim>
                                    <p:anim calcmode="lin" valueType="num">
                                      <p:cBhvr>
                                        <p:cTn dur="1000" fill="hold" id="1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5Why问题解决方式：</a:t>
            </a:r>
          </a:p>
        </p:txBody>
      </p:sp>
      <p:sp>
        <p:nvSpPr>
          <p:cNvPr id="22" name="矩形 3"/>
          <p:cNvSpPr>
            <a:spLocks noChangeArrowheads="1"/>
          </p:cNvSpPr>
          <p:nvPr/>
        </p:nvSpPr>
        <p:spPr bwMode="auto">
          <a:xfrm>
            <a:off x="531813" y="854075"/>
            <a:ext cx="835977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把问题想像成一座冰山 </a:t>
            </a:r>
          </a:p>
        </p:txBody>
      </p:sp>
      <p:sp>
        <p:nvSpPr>
          <p:cNvPr id="74" name="任意多边形 5"/>
          <p:cNvSpPr/>
          <p:nvPr/>
        </p:nvSpPr>
        <p:spPr>
          <a:xfrm>
            <a:off x="223838" y="4216400"/>
            <a:ext cx="3990975" cy="179388"/>
          </a:xfrm>
          <a:custGeom>
            <a:gdLst>
              <a:gd fmla="*/ 1138 w 8800" name="connsiteX0"/>
              <a:gd fmla="*/ 0 h 405" name="connsiteY0"/>
              <a:gd fmla="*/ 7738 w 8800" name="connsiteX1"/>
              <a:gd fmla="*/ 0 h 405" name="connsiteY1"/>
              <a:gd fmla="*/ 8800 w 8800" name="connsiteX2"/>
              <a:gd fmla="*/ 405 h 405" name="connsiteY2"/>
              <a:gd fmla="*/ 0 w 8800" name="connsiteX3"/>
              <a:gd fmla="*/ 405 h 405" name="connsiteY3"/>
              <a:gd fmla="*/ 1138 w 8800" name="connsiteX4"/>
              <a:gd fmla="*/ 0 h 4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5" w="8800">
                <a:moveTo>
                  <a:pt x="1138" y="0"/>
                </a:moveTo>
                <a:lnTo>
                  <a:pt x="7738" y="0"/>
                </a:lnTo>
                <a:lnTo>
                  <a:pt x="8800" y="405"/>
                </a:lnTo>
                <a:lnTo>
                  <a:pt x="0" y="405"/>
                </a:lnTo>
                <a:lnTo>
                  <a:pt x="1138" y="0"/>
                </a:lnTo>
                <a:close/>
              </a:path>
            </a:pathLst>
          </a:cu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sp>
        <p:nvSpPr>
          <p:cNvPr id="75" name="任意多边形 6"/>
          <p:cNvSpPr/>
          <p:nvPr/>
        </p:nvSpPr>
        <p:spPr>
          <a:xfrm>
            <a:off x="700088" y="3614738"/>
            <a:ext cx="2992437" cy="180975"/>
          </a:xfrm>
          <a:custGeom>
            <a:gdLst>
              <a:gd fmla="*/ 1075 w 6633" name="connsiteX0"/>
              <a:gd fmla="*/ 25 h 400" name="connsiteY0"/>
              <a:gd fmla="*/ 5575 w 6633" name="connsiteX1"/>
              <a:gd fmla="*/ 0 h 400" name="connsiteY1"/>
              <a:gd fmla="*/ 6633 w 6633" name="connsiteX2"/>
              <a:gd fmla="*/ 400 h 400" name="connsiteY2"/>
              <a:gd fmla="*/ 0 w 6633" name="connsiteX3"/>
              <a:gd fmla="*/ 400 h 400" name="connsiteY3"/>
              <a:gd fmla="*/ 1075 w 6633" name="connsiteX4"/>
              <a:gd fmla="*/ 25 h 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 w="6632">
                <a:moveTo>
                  <a:pt x="1075" y="25"/>
                </a:moveTo>
                <a:lnTo>
                  <a:pt x="5575" y="0"/>
                </a:lnTo>
                <a:lnTo>
                  <a:pt x="6633" y="400"/>
                </a:lnTo>
                <a:lnTo>
                  <a:pt x="0" y="400"/>
                </a:lnTo>
                <a:lnTo>
                  <a:pt x="1075" y="25"/>
                </a:lnTo>
                <a:close/>
              </a:path>
            </a:pathLst>
          </a:cu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sp>
        <p:nvSpPr>
          <p:cNvPr id="76" name="任意多边形 9"/>
          <p:cNvSpPr/>
          <p:nvPr/>
        </p:nvSpPr>
        <p:spPr>
          <a:xfrm>
            <a:off x="1189038" y="3043238"/>
            <a:ext cx="2028825" cy="158750"/>
          </a:xfrm>
          <a:custGeom>
            <a:gdLst>
              <a:gd fmla="*/ 1075 w 6633" name="connsiteX0"/>
              <a:gd fmla="*/ 25 h 400" name="connsiteY0"/>
              <a:gd fmla="*/ 5575 w 6633" name="connsiteX1"/>
              <a:gd fmla="*/ 0 h 400" name="connsiteY1"/>
              <a:gd fmla="*/ 6633 w 6633" name="connsiteX2"/>
              <a:gd fmla="*/ 400 h 400" name="connsiteY2"/>
              <a:gd fmla="*/ 0 w 6633" name="connsiteX3"/>
              <a:gd fmla="*/ 400 h 400" name="connsiteY3"/>
              <a:gd fmla="*/ 1075 w 6633" name="connsiteX4"/>
              <a:gd fmla="*/ 25 h 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 w="6632">
                <a:moveTo>
                  <a:pt x="1075" y="25"/>
                </a:moveTo>
                <a:lnTo>
                  <a:pt x="5575" y="0"/>
                </a:lnTo>
                <a:lnTo>
                  <a:pt x="6633" y="400"/>
                </a:lnTo>
                <a:lnTo>
                  <a:pt x="0" y="400"/>
                </a:lnTo>
                <a:lnTo>
                  <a:pt x="1075" y="25"/>
                </a:lnTo>
                <a:close/>
              </a:path>
            </a:pathLst>
          </a:cu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grpSp>
        <p:nvGrpSpPr>
          <p:cNvPr id="77" name="组合 76"/>
          <p:cNvGrpSpPr/>
          <p:nvPr/>
        </p:nvGrpSpPr>
        <p:grpSpPr>
          <a:xfrm>
            <a:off x="1196975" y="1355725"/>
            <a:ext cx="1995488" cy="1703388"/>
            <a:chOff x="2100193" y="1426538"/>
            <a:chExt cx="2808288" cy="2398713"/>
          </a:xfrm>
        </p:grpSpPr>
        <p:sp>
          <p:nvSpPr>
            <p:cNvPr id="78" name="右箭头 8"/>
            <p:cNvSpPr/>
            <p:nvPr/>
          </p:nvSpPr>
          <p:spPr>
            <a:xfrm rot="16200000">
              <a:off x="2304981" y="1221751"/>
              <a:ext cx="2398713" cy="2808288"/>
            </a:xfrm>
            <a:prstGeom prst="rightArrow">
              <a:avLst>
                <a:gd fmla="val 71174" name="adj1"/>
                <a:gd fmla="val 66350" name="adj2"/>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sp>
          <p:nvSpPr>
            <p:cNvPr id="40995" name="文本框 20"/>
            <p:cNvSpPr txBox="1">
              <a:spLocks noChangeArrowheads="1"/>
            </p:cNvSpPr>
            <p:nvPr/>
          </p:nvSpPr>
          <p:spPr bwMode="auto">
            <a:xfrm flipH="1">
              <a:off x="2544241" y="2737917"/>
              <a:ext cx="2074642" cy="815517"/>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a:r>
                <a:rPr altLang="en-US" b="1" lang="zh-CN" sz="1600">
                  <a:solidFill>
                    <a:srgbClr val="FFFFFF"/>
                  </a:solidFill>
                  <a:latin typeface="+mn-lt"/>
                  <a:ea typeface="+mn-ea"/>
                  <a:cs typeface="+mn-ea"/>
                  <a:sym typeface="+mn-lt"/>
                </a:rPr>
                <a:t>现在（现象）</a:t>
              </a:r>
            </a:p>
            <a:p>
              <a:pPr algn="ctr"/>
              <a:r>
                <a:rPr altLang="en-US" b="1" lang="zh-CN" sz="1600">
                  <a:solidFill>
                    <a:srgbClr val="FFFFFF"/>
                  </a:solidFill>
                  <a:latin typeface="+mn-lt"/>
                  <a:ea typeface="+mn-ea"/>
                  <a:cs typeface="+mn-ea"/>
                  <a:sym typeface="+mn-lt"/>
                </a:rPr>
                <a:t>Why</a:t>
              </a:r>
            </a:p>
          </p:txBody>
        </p:sp>
      </p:grpSp>
      <p:grpSp>
        <p:nvGrpSpPr>
          <p:cNvPr id="122" name="组合 121"/>
          <p:cNvGrpSpPr/>
          <p:nvPr/>
        </p:nvGrpSpPr>
        <p:grpSpPr>
          <a:xfrm>
            <a:off x="1171575" y="3201988"/>
            <a:ext cx="2046288" cy="646112"/>
            <a:chOff x="2073204" y="4063377"/>
            <a:chExt cx="2879725" cy="909853"/>
          </a:xfrm>
        </p:grpSpPr>
        <p:sp>
          <p:nvSpPr>
            <p:cNvPr id="123" name="矩形 122"/>
            <p:cNvSpPr/>
            <p:nvPr/>
          </p:nvSpPr>
          <p:spPr>
            <a:xfrm>
              <a:off x="2073204" y="4063377"/>
              <a:ext cx="2879725" cy="61253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sp>
          <p:nvSpPr>
            <p:cNvPr id="40993" name="文本框 123"/>
            <p:cNvSpPr txBox="1">
              <a:spLocks noChangeArrowheads="1"/>
            </p:cNvSpPr>
            <p:nvPr/>
          </p:nvSpPr>
          <p:spPr bwMode="auto">
            <a:xfrm flipH="1">
              <a:off x="2561063" y="4150242"/>
              <a:ext cx="1995488" cy="815515"/>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a:r>
                <a:rPr altLang="en-US" b="1" lang="zh-CN" sz="1600">
                  <a:solidFill>
                    <a:srgbClr val="FFFFFF"/>
                  </a:solidFill>
                  <a:latin typeface="+mn-lt"/>
                  <a:ea typeface="+mn-ea"/>
                  <a:cs typeface="+mn-ea"/>
                  <a:sym typeface="+mn-lt"/>
                </a:rPr>
                <a:t>产品曝光度增加</a:t>
              </a:r>
            </a:p>
          </p:txBody>
        </p:sp>
      </p:grpSp>
      <p:grpSp>
        <p:nvGrpSpPr>
          <p:cNvPr id="125" name="组合 124"/>
          <p:cNvGrpSpPr/>
          <p:nvPr/>
        </p:nvGrpSpPr>
        <p:grpSpPr>
          <a:xfrm>
            <a:off x="725488" y="3781425"/>
            <a:ext cx="2967037" cy="434975"/>
            <a:chOff x="1425504" y="4912690"/>
            <a:chExt cx="4175125" cy="612775"/>
          </a:xfrm>
        </p:grpSpPr>
        <p:sp>
          <p:nvSpPr>
            <p:cNvPr id="126" name="矩形 125"/>
            <p:cNvSpPr/>
            <p:nvPr/>
          </p:nvSpPr>
          <p:spPr>
            <a:xfrm>
              <a:off x="1425504" y="4912690"/>
              <a:ext cx="4175125" cy="6127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sp>
          <p:nvSpPr>
            <p:cNvPr id="40991" name="文本框 20"/>
            <p:cNvSpPr txBox="1">
              <a:spLocks noChangeArrowheads="1"/>
            </p:cNvSpPr>
            <p:nvPr/>
          </p:nvSpPr>
          <p:spPr bwMode="auto">
            <a:xfrm flipH="1">
              <a:off x="2549454" y="4994794"/>
              <a:ext cx="1995488" cy="472329"/>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a:r>
                <a:rPr altLang="en-US" b="1" lang="zh-CN" sz="1600">
                  <a:solidFill>
                    <a:srgbClr val="FFFFFF"/>
                  </a:solidFill>
                  <a:latin typeface="+mn-lt"/>
                  <a:ea typeface="+mn-ea"/>
                  <a:cs typeface="+mn-ea"/>
                  <a:sym typeface="+mn-lt"/>
                </a:rPr>
                <a:t>活动间接收益</a:t>
              </a:r>
            </a:p>
          </p:txBody>
        </p:sp>
      </p:grpSp>
      <p:grpSp>
        <p:nvGrpSpPr>
          <p:cNvPr id="128" name="组合 127"/>
          <p:cNvGrpSpPr/>
          <p:nvPr/>
        </p:nvGrpSpPr>
        <p:grpSpPr>
          <a:xfrm>
            <a:off x="244475" y="4381500"/>
            <a:ext cx="3970338" cy="434975"/>
            <a:chOff x="709542" y="5773115"/>
            <a:chExt cx="5588000" cy="611188"/>
          </a:xfrm>
        </p:grpSpPr>
        <p:sp>
          <p:nvSpPr>
            <p:cNvPr id="129" name="矩形 128"/>
            <p:cNvSpPr/>
            <p:nvPr/>
          </p:nvSpPr>
          <p:spPr>
            <a:xfrm>
              <a:off x="709542" y="5773115"/>
              <a:ext cx="5588000" cy="6111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sz="1400">
                <a:solidFill>
                  <a:schemeClr val="accent2"/>
                </a:solidFill>
                <a:cs typeface="+mn-ea"/>
                <a:sym typeface="+mn-lt"/>
              </a:endParaRPr>
            </a:p>
          </p:txBody>
        </p:sp>
        <p:sp>
          <p:nvSpPr>
            <p:cNvPr id="40989" name="文本框 20"/>
            <p:cNvSpPr txBox="1">
              <a:spLocks noChangeArrowheads="1"/>
            </p:cNvSpPr>
            <p:nvPr/>
          </p:nvSpPr>
          <p:spPr bwMode="auto">
            <a:xfrm flipH="1">
              <a:off x="2535167" y="5850457"/>
              <a:ext cx="1995488" cy="471105"/>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a:r>
                <a:rPr altLang="en-US" b="1" lang="zh-CN" sz="1600">
                  <a:solidFill>
                    <a:srgbClr val="FFFFFF"/>
                  </a:solidFill>
                  <a:latin typeface="+mn-lt"/>
                  <a:ea typeface="+mn-ea"/>
                  <a:cs typeface="+mn-ea"/>
                  <a:sym typeface="+mn-lt"/>
                </a:rPr>
                <a:t>活动直接收益</a:t>
              </a:r>
            </a:p>
          </p:txBody>
        </p:sp>
      </p:grpSp>
      <p:cxnSp>
        <p:nvCxnSpPr>
          <p:cNvPr id="131" name="直接连接符 130"/>
          <p:cNvCxnSpPr>
            <a:cxnSpLocks noChangeShapeType="1"/>
          </p:cNvCxnSpPr>
          <p:nvPr/>
        </p:nvCxnSpPr>
        <p:spPr bwMode="auto">
          <a:xfrm>
            <a:off x="4189413" y="4587875"/>
            <a:ext cx="958850" cy="0"/>
          </a:xfrm>
          <a:prstGeom prst="line">
            <a:avLst/>
          </a:prstGeom>
          <a:noFill/>
          <a:ln algn="ctr" w="9525">
            <a:solidFill>
              <a:srgbClr val="7E7E7E"/>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32" name="直接连接符 131"/>
          <p:cNvCxnSpPr>
            <a:cxnSpLocks noChangeShapeType="1"/>
          </p:cNvCxnSpPr>
          <p:nvPr/>
        </p:nvCxnSpPr>
        <p:spPr bwMode="auto">
          <a:xfrm>
            <a:off x="3692525" y="4011613"/>
            <a:ext cx="1455738" cy="0"/>
          </a:xfrm>
          <a:prstGeom prst="line">
            <a:avLst/>
          </a:prstGeom>
          <a:noFill/>
          <a:ln algn="ctr" w="9525">
            <a:solidFill>
              <a:srgbClr val="7E7E7E"/>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33" name="直接连接符 132"/>
          <p:cNvCxnSpPr>
            <a:cxnSpLocks noChangeShapeType="1"/>
          </p:cNvCxnSpPr>
          <p:nvPr/>
        </p:nvCxnSpPr>
        <p:spPr bwMode="auto">
          <a:xfrm>
            <a:off x="3230563" y="3398838"/>
            <a:ext cx="1917700" cy="0"/>
          </a:xfrm>
          <a:prstGeom prst="line">
            <a:avLst/>
          </a:prstGeom>
          <a:noFill/>
          <a:ln algn="ctr" w="9525">
            <a:solidFill>
              <a:srgbClr val="7E7E7E"/>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34" name="直接连接符 133"/>
          <p:cNvCxnSpPr>
            <a:cxnSpLocks noChangeShapeType="1"/>
          </p:cNvCxnSpPr>
          <p:nvPr/>
        </p:nvCxnSpPr>
        <p:spPr bwMode="auto">
          <a:xfrm>
            <a:off x="2916238" y="2716213"/>
            <a:ext cx="2232025" cy="0"/>
          </a:xfrm>
          <a:prstGeom prst="line">
            <a:avLst/>
          </a:prstGeom>
          <a:noFill/>
          <a:ln algn="ctr" w="9525">
            <a:solidFill>
              <a:srgbClr val="7E7E7E"/>
            </a:solidFill>
            <a:prstDash val="dash"/>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135" name="文本框 134"/>
          <p:cNvSpPr txBox="1">
            <a:spLocks noChangeArrowheads="1"/>
          </p:cNvSpPr>
          <p:nvPr/>
        </p:nvSpPr>
        <p:spPr bwMode="auto">
          <a:xfrm>
            <a:off x="5443538" y="4437063"/>
            <a:ext cx="24860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just"/>
            <a:r>
              <a:rPr altLang="en-US" lang="zh-CN" sz="1200">
                <a:solidFill>
                  <a:srgbClr val="404040"/>
                </a:solidFill>
                <a:latin typeface="+mn-lt"/>
                <a:ea typeface="+mn-ea"/>
                <a:cs typeface="+mn-ea"/>
                <a:sym typeface="+mn-lt"/>
              </a:rPr>
              <a:t>点击输入图表的描述说明，点击输入图表的描述说明</a:t>
            </a:r>
          </a:p>
        </p:txBody>
      </p:sp>
      <p:sp>
        <p:nvSpPr>
          <p:cNvPr id="136" name="文本框 135"/>
          <p:cNvSpPr txBox="1">
            <a:spLocks noChangeArrowheads="1"/>
          </p:cNvSpPr>
          <p:nvPr/>
        </p:nvSpPr>
        <p:spPr bwMode="auto">
          <a:xfrm>
            <a:off x="5427664" y="3822700"/>
            <a:ext cx="24844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just"/>
            <a:r>
              <a:rPr altLang="en-US" lang="zh-CN" sz="1200">
                <a:solidFill>
                  <a:srgbClr val="404040"/>
                </a:solidFill>
                <a:latin typeface="+mn-lt"/>
                <a:ea typeface="+mn-ea"/>
                <a:cs typeface="+mn-ea"/>
                <a:sym typeface="+mn-lt"/>
              </a:rPr>
              <a:t>点击输入图表的描述说明，点击输入图表的描述说明</a:t>
            </a:r>
          </a:p>
        </p:txBody>
      </p:sp>
      <p:sp>
        <p:nvSpPr>
          <p:cNvPr id="137" name="文本框 136"/>
          <p:cNvSpPr txBox="1">
            <a:spLocks noChangeArrowheads="1"/>
          </p:cNvSpPr>
          <p:nvPr/>
        </p:nvSpPr>
        <p:spPr bwMode="auto">
          <a:xfrm>
            <a:off x="5427664" y="3227388"/>
            <a:ext cx="24844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just"/>
            <a:r>
              <a:rPr altLang="en-US" lang="zh-CN" sz="1200">
                <a:solidFill>
                  <a:srgbClr val="404040"/>
                </a:solidFill>
                <a:latin typeface="+mn-lt"/>
                <a:ea typeface="+mn-ea"/>
                <a:cs typeface="+mn-ea"/>
                <a:sym typeface="+mn-lt"/>
              </a:rPr>
              <a:t>点击输入图表的描述说明，点击输入图表的描述说明</a:t>
            </a:r>
          </a:p>
        </p:txBody>
      </p:sp>
      <p:sp>
        <p:nvSpPr>
          <p:cNvPr id="138" name="文本框 137"/>
          <p:cNvSpPr txBox="1">
            <a:spLocks noChangeArrowheads="1"/>
          </p:cNvSpPr>
          <p:nvPr/>
        </p:nvSpPr>
        <p:spPr bwMode="auto">
          <a:xfrm>
            <a:off x="5427664" y="2527300"/>
            <a:ext cx="24844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just"/>
            <a:r>
              <a:rPr altLang="en-US" lang="zh-CN" sz="1200">
                <a:solidFill>
                  <a:srgbClr val="404040"/>
                </a:solidFill>
                <a:latin typeface="+mn-lt"/>
                <a:ea typeface="+mn-ea"/>
                <a:cs typeface="+mn-ea"/>
                <a:sym typeface="+mn-lt"/>
              </a:rPr>
              <a:t>点击输入图表的描述说明，点击输入图表的描述说明</a:t>
            </a:r>
          </a:p>
        </p:txBody>
      </p:sp>
      <p:sp>
        <p:nvSpPr>
          <p:cNvPr id="140" name="Text Box 9"/>
          <p:cNvSpPr txBox="1">
            <a:spLocks noChangeArrowheads="1"/>
          </p:cNvSpPr>
          <p:nvPr/>
        </p:nvSpPr>
        <p:spPr bwMode="auto">
          <a:xfrm>
            <a:off x="3203575" y="1312863"/>
            <a:ext cx="640080" cy="36576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none">
            <a:spAutoFit/>
          </a:bodyPr>
          <a:lstStyle/>
          <a:p>
            <a:pPr eaLnBrk="1" fontAlgn="auto" hangingPunct="1">
              <a:spcBef>
                <a:spcPct val="0"/>
              </a:spcBef>
              <a:spcAft>
                <a:spcPct val="0"/>
              </a:spcAft>
              <a:defRPr/>
            </a:pPr>
            <a:r>
              <a:rPr altLang="en-US" b="1" kern="0" lang="zh-CN">
                <a:solidFill>
                  <a:srgbClr val="404040"/>
                </a:solidFill>
                <a:latin typeface="+mn-lt"/>
                <a:ea typeface="+mn-ea"/>
                <a:cs typeface="+mn-ea"/>
                <a:sym typeface="+mn-lt"/>
              </a:rPr>
              <a:t>现在</a:t>
            </a:r>
          </a:p>
        </p:txBody>
      </p:sp>
      <p:sp>
        <p:nvSpPr>
          <p:cNvPr id="141" name="Text Box 12"/>
          <p:cNvSpPr txBox="1">
            <a:spLocks noChangeArrowheads="1"/>
          </p:cNvSpPr>
          <p:nvPr/>
        </p:nvSpPr>
        <p:spPr bwMode="auto">
          <a:xfrm>
            <a:off x="6156324" y="1365250"/>
            <a:ext cx="1205230" cy="36576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none">
            <a:spAutoFit/>
          </a:bodyPr>
          <a:lstStyle/>
          <a:p>
            <a:pPr eaLnBrk="1" fontAlgn="auto" hangingPunct="1">
              <a:spcBef>
                <a:spcPct val="0"/>
              </a:spcBef>
              <a:spcAft>
                <a:spcPct val="0"/>
              </a:spcAft>
              <a:defRPr/>
            </a:pPr>
            <a:r>
              <a:rPr altLang="en-US" b="1" kern="0" lang="zh-CN">
                <a:solidFill>
                  <a:srgbClr val="404040"/>
                </a:solidFill>
                <a:latin typeface="+mn-lt"/>
                <a:ea typeface="+mn-ea"/>
                <a:cs typeface="+mn-ea"/>
                <a:sym typeface="+mn-lt"/>
              </a:rPr>
              <a:t>测量/观察</a:t>
            </a:r>
          </a:p>
        </p:txBody>
      </p:sp>
      <p:sp>
        <p:nvSpPr>
          <p:cNvPr id="142" name="Text Box 57"/>
          <p:cNvSpPr txBox="1">
            <a:spLocks noChangeArrowheads="1"/>
          </p:cNvSpPr>
          <p:nvPr/>
        </p:nvSpPr>
        <p:spPr bwMode="auto">
          <a:xfrm>
            <a:off x="5362575" y="1965325"/>
            <a:ext cx="793750" cy="45720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gn="ctr" eaLnBrk="1" fontAlgn="auto" hangingPunct="1">
              <a:spcBef>
                <a:spcPct val="0"/>
              </a:spcBef>
              <a:spcAft>
                <a:spcPct val="0"/>
              </a:spcAft>
              <a:defRPr/>
            </a:pPr>
            <a:r>
              <a:rPr altLang="en-US" b="1" kern="0" lang="zh-CN" sz="1200">
                <a:solidFill>
                  <a:srgbClr val="000000"/>
                </a:solidFill>
                <a:latin typeface="+mn-lt"/>
                <a:ea typeface="+mn-ea"/>
                <a:cs typeface="+mn-ea"/>
                <a:sym typeface="+mn-lt"/>
              </a:rPr>
              <a:t>一次因</a:t>
            </a:r>
          </a:p>
          <a:p>
            <a:pPr algn="ctr" eaLnBrk="1" fontAlgn="auto" hangingPunct="1">
              <a:spcBef>
                <a:spcPct val="0"/>
              </a:spcBef>
              <a:spcAft>
                <a:spcPct val="0"/>
              </a:spcAft>
              <a:defRPr/>
            </a:pPr>
            <a:r>
              <a:rPr altLang="en-US" b="1" kern="0" lang="zh-CN" sz="1200">
                <a:solidFill>
                  <a:srgbClr val="000000"/>
                </a:solidFill>
                <a:latin typeface="+mn-lt"/>
                <a:ea typeface="+mn-ea"/>
                <a:cs typeface="+mn-ea"/>
                <a:sym typeface="+mn-lt"/>
              </a:rPr>
              <a:t>（近因）</a:t>
            </a:r>
          </a:p>
        </p:txBody>
      </p:sp>
      <p:sp>
        <p:nvSpPr>
          <p:cNvPr id="143" name="Text Box 58"/>
          <p:cNvSpPr txBox="1">
            <a:spLocks noChangeArrowheads="1"/>
          </p:cNvSpPr>
          <p:nvPr/>
        </p:nvSpPr>
        <p:spPr bwMode="auto">
          <a:xfrm>
            <a:off x="6729414" y="1965325"/>
            <a:ext cx="793750" cy="45720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gn="ctr" eaLnBrk="1" fontAlgn="auto" hangingPunct="1">
              <a:spcBef>
                <a:spcPct val="0"/>
              </a:spcBef>
              <a:spcAft>
                <a:spcPct val="0"/>
              </a:spcAft>
              <a:defRPr/>
            </a:pPr>
            <a:r>
              <a:rPr altLang="en-US" b="1" kern="0" lang="zh-CN" sz="1200">
                <a:solidFill>
                  <a:srgbClr val="000000"/>
                </a:solidFill>
                <a:latin typeface="+mn-lt"/>
                <a:ea typeface="+mn-ea"/>
                <a:cs typeface="+mn-ea"/>
                <a:sym typeface="+mn-lt"/>
              </a:rPr>
              <a:t>治标对策</a:t>
            </a:r>
          </a:p>
          <a:p>
            <a:pPr algn="ctr" eaLnBrk="1" fontAlgn="auto" hangingPunct="1">
              <a:spcBef>
                <a:spcPct val="0"/>
              </a:spcBef>
              <a:spcAft>
                <a:spcPct val="0"/>
              </a:spcAft>
              <a:defRPr/>
            </a:pPr>
            <a:r>
              <a:rPr altLang="en-US" b="1" kern="0" lang="zh-CN" sz="1200">
                <a:solidFill>
                  <a:srgbClr val="000000"/>
                </a:solidFill>
                <a:latin typeface="+mn-lt"/>
                <a:ea typeface="+mn-ea"/>
                <a:cs typeface="+mn-ea"/>
                <a:sym typeface="+mn-lt"/>
              </a:rPr>
              <a:t>（暂时）</a:t>
            </a:r>
          </a:p>
        </p:txBody>
      </p:sp>
      <p:sp>
        <p:nvSpPr>
          <p:cNvPr id="144" name="Line 59"/>
          <p:cNvSpPr>
            <a:spLocks noChangeShapeType="1"/>
          </p:cNvSpPr>
          <p:nvPr/>
        </p:nvSpPr>
        <p:spPr bwMode="auto">
          <a:xfrm>
            <a:off x="2986088" y="2222500"/>
            <a:ext cx="2447925" cy="0"/>
          </a:xfrm>
          <a:prstGeom prst="line">
            <a:avLst/>
          </a:prstGeom>
          <a:noFill/>
          <a:ln w="9525">
            <a:solidFill>
              <a:schemeClr val="tx1">
                <a:lumMod val="65000"/>
              </a:schemeClr>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FF3300">
                      <a:gamma/>
                      <a:shade val="60000"/>
                      <a:invGamma/>
                    </a:srgbClr>
                  </a:outerShdw>
                </a:effectLst>
              </a14:hiddenEffects>
            </a:ext>
          </a:extLst>
        </p:spPr>
        <p:txBody>
          <a:bodyPr/>
          <a:lstStyle/>
          <a:p>
            <a:pPr eaLnBrk="1" hangingPunct="1">
              <a:defRPr/>
            </a:pPr>
            <a:endParaRPr altLang="en-US" lang="zh-CN">
              <a:solidFill>
                <a:srgbClr val="000000"/>
              </a:solidFill>
              <a:latin typeface="+mn-lt"/>
              <a:ea typeface="+mn-ea"/>
              <a:cs typeface="+mn-ea"/>
              <a:sym typeface="+mn-lt"/>
            </a:endParaRPr>
          </a:p>
        </p:txBody>
      </p:sp>
      <p:sp>
        <p:nvSpPr>
          <p:cNvPr id="145" name="Line 60"/>
          <p:cNvSpPr>
            <a:spLocks noChangeShapeType="1"/>
          </p:cNvSpPr>
          <p:nvPr/>
        </p:nvSpPr>
        <p:spPr bwMode="auto">
          <a:xfrm>
            <a:off x="6072188" y="2222500"/>
            <a:ext cx="720725" cy="0"/>
          </a:xfrm>
          <a:prstGeom prst="line">
            <a:avLst/>
          </a:prstGeom>
          <a:noFill/>
          <a:ln w="9525">
            <a:solidFill>
              <a:schemeClr val="tx1">
                <a:lumMod val="65000"/>
              </a:schemeClr>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FF3300">
                      <a:gamma/>
                      <a:shade val="60000"/>
                      <a:invGamma/>
                    </a:srgbClr>
                  </a:outerShdw>
                </a:effectLst>
              </a14:hiddenEffects>
            </a:ext>
          </a:extLst>
        </p:spPr>
        <p:txBody>
          <a:bodyPr/>
          <a:lstStyle/>
          <a:p>
            <a:pPr eaLnBrk="1" hangingPunct="1">
              <a:defRPr/>
            </a:pPr>
            <a:endParaRPr altLang="en-US" lang="zh-CN">
              <a:solidFill>
                <a:srgbClr val="000000"/>
              </a:solidFill>
              <a:latin typeface="+mn-lt"/>
              <a:ea typeface="+mn-ea"/>
              <a:cs typeface="+mn-ea"/>
              <a:sym typeface="+mn-lt"/>
            </a:endParaRP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2"/>
                                        </p:tgtEl>
                                        <p:attrNameLst>
                                          <p:attrName>style.visibility</p:attrName>
                                        </p:attrNameLst>
                                      </p:cBhvr>
                                      <p:to>
                                        <p:strVal val="visible"/>
                                      </p:to>
                                    </p:set>
                                    <p:animEffect filter="">
                                      <p:cBhvr>
                                        <p:cTn dur="1000" id="10"/>
                                        <p:tgtEl>
                                          <p:spTgt spid="22"/>
                                        </p:tgtEl>
                                      </p:cBhvr>
                                    </p:animEffect>
                                  </p:childTnLst>
                                </p:cTn>
                              </p:par>
                              <p:par>
                                <p:cTn fill="hold" id="11" nodeType="withEffect" presetClass="entr" presetID="37" presetSubtype="0">
                                  <p:stCondLst>
                                    <p:cond delay="0"/>
                                  </p:stCondLst>
                                  <p:childTnLst>
                                    <p:set>
                                      <p:cBhvr>
                                        <p:cTn dur="1" fill="hold" id="12">
                                          <p:stCondLst>
                                            <p:cond delay="0"/>
                                          </p:stCondLst>
                                        </p:cTn>
                                        <p:tgtEl>
                                          <p:spTgt spid="77"/>
                                        </p:tgtEl>
                                        <p:attrNameLst>
                                          <p:attrName>style.visibility</p:attrName>
                                        </p:attrNameLst>
                                      </p:cBhvr>
                                      <p:to>
                                        <p:strVal val="visible"/>
                                      </p:to>
                                    </p:set>
                                    <p:animEffect filter="fade" transition="in">
                                      <p:cBhvr>
                                        <p:cTn dur="1000" id="13"/>
                                        <p:tgtEl>
                                          <p:spTgt spid="77"/>
                                        </p:tgtEl>
                                      </p:cBhvr>
                                    </p:animEffect>
                                    <p:anim calcmode="lin" valueType="num">
                                      <p:cBhvr>
                                        <p:cTn dur="1000" fill="hold" id="14"/>
                                        <p:tgtEl>
                                          <p:spTgt spid="77"/>
                                        </p:tgtEl>
                                        <p:attrNameLst>
                                          <p:attrName>ppt_x</p:attrName>
                                        </p:attrNameLst>
                                      </p:cBhvr>
                                      <p:tavLst>
                                        <p:tav tm="0">
                                          <p:val>
                                            <p:strVal val="#ppt_x"/>
                                          </p:val>
                                        </p:tav>
                                        <p:tav tm="100000">
                                          <p:val>
                                            <p:strVal val="#ppt_x"/>
                                          </p:val>
                                        </p:tav>
                                      </p:tavLst>
                                    </p:anim>
                                    <p:anim calcmode="lin" valueType="num">
                                      <p:cBhvr>
                                        <p:cTn decel="100000" dur="900" fill="hold" id="15"/>
                                        <p:tgtEl>
                                          <p:spTgt spid="77"/>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001"/>
                            </p:stCondLst>
                            <p:childTnLst>
                              <p:par>
                                <p:cTn fill="hold" id="18" nodeType="afterEffect" presetClass="entr" presetID="22" presetSubtype="1">
                                  <p:stCondLst>
                                    <p:cond delay="0"/>
                                  </p:stCondLst>
                                  <p:childTnLst>
                                    <p:set>
                                      <p:cBhvr>
                                        <p:cTn dur="1" fill="hold" id="19">
                                          <p:stCondLst>
                                            <p:cond delay="0"/>
                                          </p:stCondLst>
                                        </p:cTn>
                                        <p:tgtEl>
                                          <p:spTgt spid="76"/>
                                        </p:tgtEl>
                                        <p:attrNameLst>
                                          <p:attrName>style.visibility</p:attrName>
                                        </p:attrNameLst>
                                      </p:cBhvr>
                                      <p:to>
                                        <p:strVal val="visible"/>
                                      </p:to>
                                    </p:set>
                                    <p:animEffect filter="wipe(up)" transition="in">
                                      <p:cBhvr>
                                        <p:cTn dur="500" id="20"/>
                                        <p:tgtEl>
                                          <p:spTgt spid="76"/>
                                        </p:tgtEl>
                                      </p:cBhvr>
                                    </p:animEffect>
                                  </p:childTnLst>
                                </p:cTn>
                              </p:par>
                            </p:childTnLst>
                          </p:cTn>
                        </p:par>
                        <p:par>
                          <p:cTn fill="hold" id="21" nodeType="afterGroup">
                            <p:stCondLst>
                              <p:cond delay="1501"/>
                            </p:stCondLst>
                            <p:childTnLst>
                              <p:par>
                                <p:cTn fill="hold" id="22" nodeType="afterEffect" presetClass="entr" presetID="22" presetSubtype="1">
                                  <p:stCondLst>
                                    <p:cond delay="0"/>
                                  </p:stCondLst>
                                  <p:childTnLst>
                                    <p:set>
                                      <p:cBhvr>
                                        <p:cTn dur="1" fill="hold" id="23">
                                          <p:stCondLst>
                                            <p:cond delay="0"/>
                                          </p:stCondLst>
                                        </p:cTn>
                                        <p:tgtEl>
                                          <p:spTgt spid="122"/>
                                        </p:tgtEl>
                                        <p:attrNameLst>
                                          <p:attrName>style.visibility</p:attrName>
                                        </p:attrNameLst>
                                      </p:cBhvr>
                                      <p:to>
                                        <p:strVal val="visible"/>
                                      </p:to>
                                    </p:set>
                                    <p:animEffect filter="wipe(up)" transition="in">
                                      <p:cBhvr>
                                        <p:cTn dur="500" id="24"/>
                                        <p:tgtEl>
                                          <p:spTgt spid="122"/>
                                        </p:tgtEl>
                                      </p:cBhvr>
                                    </p:animEffect>
                                  </p:childTnLst>
                                </p:cTn>
                              </p:par>
                            </p:childTnLst>
                          </p:cTn>
                        </p:par>
                        <p:par>
                          <p:cTn fill="hold" id="25" nodeType="afterGroup">
                            <p:stCondLst>
                              <p:cond delay="2001"/>
                            </p:stCondLst>
                            <p:childTnLst>
                              <p:par>
                                <p:cTn fill="hold" id="26" nodeType="afterEffect" presetClass="entr" presetID="22" presetSubtype="1">
                                  <p:stCondLst>
                                    <p:cond delay="0"/>
                                  </p:stCondLst>
                                  <p:childTnLst>
                                    <p:set>
                                      <p:cBhvr>
                                        <p:cTn dur="1" fill="hold" id="27">
                                          <p:stCondLst>
                                            <p:cond delay="0"/>
                                          </p:stCondLst>
                                        </p:cTn>
                                        <p:tgtEl>
                                          <p:spTgt spid="75"/>
                                        </p:tgtEl>
                                        <p:attrNameLst>
                                          <p:attrName>style.visibility</p:attrName>
                                        </p:attrNameLst>
                                      </p:cBhvr>
                                      <p:to>
                                        <p:strVal val="visible"/>
                                      </p:to>
                                    </p:set>
                                    <p:animEffect filter="wipe(up)" transition="in">
                                      <p:cBhvr>
                                        <p:cTn dur="500" id="28"/>
                                        <p:tgtEl>
                                          <p:spTgt spid="75"/>
                                        </p:tgtEl>
                                      </p:cBhvr>
                                    </p:animEffect>
                                  </p:childTnLst>
                                </p:cTn>
                              </p:par>
                            </p:childTnLst>
                          </p:cTn>
                        </p:par>
                        <p:par>
                          <p:cTn fill="hold" id="29" nodeType="afterGroup">
                            <p:stCondLst>
                              <p:cond delay="2501"/>
                            </p:stCondLst>
                            <p:childTnLst>
                              <p:par>
                                <p:cTn fill="hold" id="30" nodeType="afterEffect" presetClass="entr" presetID="22" presetSubtype="1">
                                  <p:stCondLst>
                                    <p:cond delay="0"/>
                                  </p:stCondLst>
                                  <p:childTnLst>
                                    <p:set>
                                      <p:cBhvr>
                                        <p:cTn dur="1" fill="hold" id="31">
                                          <p:stCondLst>
                                            <p:cond delay="0"/>
                                          </p:stCondLst>
                                        </p:cTn>
                                        <p:tgtEl>
                                          <p:spTgt spid="125"/>
                                        </p:tgtEl>
                                        <p:attrNameLst>
                                          <p:attrName>style.visibility</p:attrName>
                                        </p:attrNameLst>
                                      </p:cBhvr>
                                      <p:to>
                                        <p:strVal val="visible"/>
                                      </p:to>
                                    </p:set>
                                    <p:animEffect filter="wipe(up)" transition="in">
                                      <p:cBhvr>
                                        <p:cTn dur="500" id="32"/>
                                        <p:tgtEl>
                                          <p:spTgt spid="125"/>
                                        </p:tgtEl>
                                      </p:cBhvr>
                                    </p:animEffect>
                                  </p:childTnLst>
                                </p:cTn>
                              </p:par>
                            </p:childTnLst>
                          </p:cTn>
                        </p:par>
                        <p:par>
                          <p:cTn fill="hold" id="33" nodeType="afterGroup">
                            <p:stCondLst>
                              <p:cond delay="3001"/>
                            </p:stCondLst>
                            <p:childTnLst>
                              <p:par>
                                <p:cTn fill="hold" id="34" nodeType="afterEffect" presetClass="entr" presetID="22" presetSubtype="1">
                                  <p:stCondLst>
                                    <p:cond delay="0"/>
                                  </p:stCondLst>
                                  <p:childTnLst>
                                    <p:set>
                                      <p:cBhvr>
                                        <p:cTn dur="1" fill="hold" id="35">
                                          <p:stCondLst>
                                            <p:cond delay="0"/>
                                          </p:stCondLst>
                                        </p:cTn>
                                        <p:tgtEl>
                                          <p:spTgt spid="74"/>
                                        </p:tgtEl>
                                        <p:attrNameLst>
                                          <p:attrName>style.visibility</p:attrName>
                                        </p:attrNameLst>
                                      </p:cBhvr>
                                      <p:to>
                                        <p:strVal val="visible"/>
                                      </p:to>
                                    </p:set>
                                    <p:animEffect filter="wipe(up)" transition="in">
                                      <p:cBhvr>
                                        <p:cTn dur="500" id="36"/>
                                        <p:tgtEl>
                                          <p:spTgt spid="74"/>
                                        </p:tgtEl>
                                      </p:cBhvr>
                                    </p:animEffect>
                                  </p:childTnLst>
                                </p:cTn>
                              </p:par>
                            </p:childTnLst>
                          </p:cTn>
                        </p:par>
                        <p:par>
                          <p:cTn fill="hold" id="37" nodeType="afterGroup">
                            <p:stCondLst>
                              <p:cond delay="3501"/>
                            </p:stCondLst>
                            <p:childTnLst>
                              <p:par>
                                <p:cTn fill="hold" id="38" nodeType="afterEffect" presetClass="entr" presetID="22" presetSubtype="1">
                                  <p:stCondLst>
                                    <p:cond delay="0"/>
                                  </p:stCondLst>
                                  <p:childTnLst>
                                    <p:set>
                                      <p:cBhvr>
                                        <p:cTn dur="1" fill="hold" id="39">
                                          <p:stCondLst>
                                            <p:cond delay="0"/>
                                          </p:stCondLst>
                                        </p:cTn>
                                        <p:tgtEl>
                                          <p:spTgt spid="128"/>
                                        </p:tgtEl>
                                        <p:attrNameLst>
                                          <p:attrName>style.visibility</p:attrName>
                                        </p:attrNameLst>
                                      </p:cBhvr>
                                      <p:to>
                                        <p:strVal val="visible"/>
                                      </p:to>
                                    </p:set>
                                    <p:animEffect filter="wipe(up)" transition="in">
                                      <p:cBhvr>
                                        <p:cTn dur="500" id="40"/>
                                        <p:tgtEl>
                                          <p:spTgt spid="128"/>
                                        </p:tgtEl>
                                      </p:cBhvr>
                                    </p:animEffect>
                                  </p:childTnLst>
                                </p:cTn>
                              </p:par>
                            </p:childTnLst>
                          </p:cTn>
                        </p:par>
                        <p:par>
                          <p:cTn fill="hold" id="41" nodeType="afterGroup">
                            <p:stCondLst>
                              <p:cond delay="4001"/>
                            </p:stCondLst>
                            <p:childTnLst>
                              <p:par>
                                <p:cTn fill="hold" id="42" nodeType="afterEffect" presetClass="entr" presetID="22" presetSubtype="8">
                                  <p:stCondLst>
                                    <p:cond delay="0"/>
                                  </p:stCondLst>
                                  <p:childTnLst>
                                    <p:set>
                                      <p:cBhvr>
                                        <p:cTn dur="1" fill="hold" id="43">
                                          <p:stCondLst>
                                            <p:cond delay="0"/>
                                          </p:stCondLst>
                                        </p:cTn>
                                        <p:tgtEl>
                                          <p:spTgt spid="134"/>
                                        </p:tgtEl>
                                        <p:attrNameLst>
                                          <p:attrName>style.visibility</p:attrName>
                                        </p:attrNameLst>
                                      </p:cBhvr>
                                      <p:to>
                                        <p:strVal val="visible"/>
                                      </p:to>
                                    </p:set>
                                    <p:animEffect filter="wipe(left)" transition="in">
                                      <p:cBhvr>
                                        <p:cTn dur="500" id="44"/>
                                        <p:tgtEl>
                                          <p:spTgt spid="134"/>
                                        </p:tgtEl>
                                      </p:cBhvr>
                                    </p:animEffect>
                                  </p:childTnLst>
                                </p:cTn>
                              </p:par>
                              <p:par>
                                <p:cTn fill="hold" id="45" nodeType="withEffect" presetClass="entr" presetID="22" presetSubtype="8">
                                  <p:stCondLst>
                                    <p:cond delay="0"/>
                                  </p:stCondLst>
                                  <p:childTnLst>
                                    <p:set>
                                      <p:cBhvr>
                                        <p:cTn dur="1" fill="hold" id="46">
                                          <p:stCondLst>
                                            <p:cond delay="0"/>
                                          </p:stCondLst>
                                        </p:cTn>
                                        <p:tgtEl>
                                          <p:spTgt spid="133"/>
                                        </p:tgtEl>
                                        <p:attrNameLst>
                                          <p:attrName>style.visibility</p:attrName>
                                        </p:attrNameLst>
                                      </p:cBhvr>
                                      <p:to>
                                        <p:strVal val="visible"/>
                                      </p:to>
                                    </p:set>
                                    <p:animEffect filter="wipe(left)" transition="in">
                                      <p:cBhvr>
                                        <p:cTn dur="500" id="47"/>
                                        <p:tgtEl>
                                          <p:spTgt spid="133"/>
                                        </p:tgtEl>
                                      </p:cBhvr>
                                    </p:animEffect>
                                  </p:childTnLst>
                                </p:cTn>
                              </p:par>
                              <p:par>
                                <p:cTn fill="hold" id="48" nodeType="withEffect" presetClass="entr" presetID="22" presetSubtype="8">
                                  <p:stCondLst>
                                    <p:cond delay="0"/>
                                  </p:stCondLst>
                                  <p:childTnLst>
                                    <p:set>
                                      <p:cBhvr>
                                        <p:cTn dur="1" fill="hold" id="49">
                                          <p:stCondLst>
                                            <p:cond delay="0"/>
                                          </p:stCondLst>
                                        </p:cTn>
                                        <p:tgtEl>
                                          <p:spTgt spid="132"/>
                                        </p:tgtEl>
                                        <p:attrNameLst>
                                          <p:attrName>style.visibility</p:attrName>
                                        </p:attrNameLst>
                                      </p:cBhvr>
                                      <p:to>
                                        <p:strVal val="visible"/>
                                      </p:to>
                                    </p:set>
                                    <p:animEffect filter="wipe(left)" transition="in">
                                      <p:cBhvr>
                                        <p:cTn dur="500" id="50"/>
                                        <p:tgtEl>
                                          <p:spTgt spid="132"/>
                                        </p:tgtEl>
                                      </p:cBhvr>
                                    </p:animEffect>
                                  </p:childTnLst>
                                </p:cTn>
                              </p:par>
                              <p:par>
                                <p:cTn fill="hold" id="51" nodeType="withEffect" presetClass="entr" presetID="22" presetSubtype="8">
                                  <p:stCondLst>
                                    <p:cond delay="0"/>
                                  </p:stCondLst>
                                  <p:childTnLst>
                                    <p:set>
                                      <p:cBhvr>
                                        <p:cTn dur="1" fill="hold" id="52">
                                          <p:stCondLst>
                                            <p:cond delay="0"/>
                                          </p:stCondLst>
                                        </p:cTn>
                                        <p:tgtEl>
                                          <p:spTgt spid="131"/>
                                        </p:tgtEl>
                                        <p:attrNameLst>
                                          <p:attrName>style.visibility</p:attrName>
                                        </p:attrNameLst>
                                      </p:cBhvr>
                                      <p:to>
                                        <p:strVal val="visible"/>
                                      </p:to>
                                    </p:set>
                                    <p:animEffect filter="wipe(left)" transition="in">
                                      <p:cBhvr>
                                        <p:cTn dur="500" id="53"/>
                                        <p:tgtEl>
                                          <p:spTgt spid="131"/>
                                        </p:tgtEl>
                                      </p:cBhvr>
                                    </p:animEffect>
                                  </p:childTnLst>
                                </p:cTn>
                              </p:par>
                            </p:childTnLst>
                          </p:cTn>
                        </p:par>
                        <p:par>
                          <p:cTn fill="hold" id="54" nodeType="afterGroup">
                            <p:stCondLst>
                              <p:cond delay="4501"/>
                            </p:stCondLst>
                            <p:childTnLst>
                              <p:par>
                                <p:cTn fill="hold" grpId="0" id="55" nodeType="afterEffect" presetClass="entr" presetID="10" presetSubtype="0">
                                  <p:stCondLst>
                                    <p:cond delay="0"/>
                                  </p:stCondLst>
                                  <p:childTnLst>
                                    <p:set>
                                      <p:cBhvr>
                                        <p:cTn dur="1" fill="hold" id="56">
                                          <p:stCondLst>
                                            <p:cond delay="0"/>
                                          </p:stCondLst>
                                        </p:cTn>
                                        <p:tgtEl>
                                          <p:spTgt spid="138"/>
                                        </p:tgtEl>
                                        <p:attrNameLst>
                                          <p:attrName>style.visibility</p:attrName>
                                        </p:attrNameLst>
                                      </p:cBhvr>
                                      <p:to>
                                        <p:strVal val="visible"/>
                                      </p:to>
                                    </p:set>
                                    <p:animEffect filter="fade" transition="in">
                                      <p:cBhvr>
                                        <p:cTn dur="500" id="57"/>
                                        <p:tgtEl>
                                          <p:spTgt spid="138"/>
                                        </p:tgtEl>
                                      </p:cBhvr>
                                    </p:animEffect>
                                  </p:childTnLst>
                                </p:cTn>
                              </p:par>
                              <p:par>
                                <p:cTn fill="hold" grpId="0" id="58" nodeType="withEffect" presetClass="entr" presetID="10" presetSubtype="0">
                                  <p:stCondLst>
                                    <p:cond delay="250"/>
                                  </p:stCondLst>
                                  <p:childTnLst>
                                    <p:set>
                                      <p:cBhvr>
                                        <p:cTn dur="1" fill="hold" id="59">
                                          <p:stCondLst>
                                            <p:cond delay="0"/>
                                          </p:stCondLst>
                                        </p:cTn>
                                        <p:tgtEl>
                                          <p:spTgt spid="137"/>
                                        </p:tgtEl>
                                        <p:attrNameLst>
                                          <p:attrName>style.visibility</p:attrName>
                                        </p:attrNameLst>
                                      </p:cBhvr>
                                      <p:to>
                                        <p:strVal val="visible"/>
                                      </p:to>
                                    </p:set>
                                    <p:animEffect filter="fade" transition="in">
                                      <p:cBhvr>
                                        <p:cTn dur="500" id="60"/>
                                        <p:tgtEl>
                                          <p:spTgt spid="137"/>
                                        </p:tgtEl>
                                      </p:cBhvr>
                                    </p:animEffect>
                                  </p:childTnLst>
                                </p:cTn>
                              </p:par>
                              <p:par>
                                <p:cTn fill="hold" grpId="0" id="61" nodeType="withEffect" presetClass="entr" presetID="10" presetSubtype="0">
                                  <p:stCondLst>
                                    <p:cond delay="500"/>
                                  </p:stCondLst>
                                  <p:childTnLst>
                                    <p:set>
                                      <p:cBhvr>
                                        <p:cTn dur="1" fill="hold" id="62">
                                          <p:stCondLst>
                                            <p:cond delay="0"/>
                                          </p:stCondLst>
                                        </p:cTn>
                                        <p:tgtEl>
                                          <p:spTgt spid="136"/>
                                        </p:tgtEl>
                                        <p:attrNameLst>
                                          <p:attrName>style.visibility</p:attrName>
                                        </p:attrNameLst>
                                      </p:cBhvr>
                                      <p:to>
                                        <p:strVal val="visible"/>
                                      </p:to>
                                    </p:set>
                                    <p:animEffect filter="fade" transition="in">
                                      <p:cBhvr>
                                        <p:cTn dur="500" id="63"/>
                                        <p:tgtEl>
                                          <p:spTgt spid="136"/>
                                        </p:tgtEl>
                                      </p:cBhvr>
                                    </p:animEffect>
                                  </p:childTnLst>
                                </p:cTn>
                              </p:par>
                              <p:par>
                                <p:cTn fill="hold" grpId="0" id="64" nodeType="withEffect" presetClass="entr" presetID="10" presetSubtype="0">
                                  <p:stCondLst>
                                    <p:cond delay="750"/>
                                  </p:stCondLst>
                                  <p:childTnLst>
                                    <p:set>
                                      <p:cBhvr>
                                        <p:cTn dur="1" fill="hold" id="65">
                                          <p:stCondLst>
                                            <p:cond delay="0"/>
                                          </p:stCondLst>
                                        </p:cTn>
                                        <p:tgtEl>
                                          <p:spTgt spid="135"/>
                                        </p:tgtEl>
                                        <p:attrNameLst>
                                          <p:attrName>style.visibility</p:attrName>
                                        </p:attrNameLst>
                                      </p:cBhvr>
                                      <p:to>
                                        <p:strVal val="visible"/>
                                      </p:to>
                                    </p:set>
                                    <p:animEffect filter="fade" transition="in">
                                      <p:cBhvr>
                                        <p:cTn dur="500" id="66"/>
                                        <p:tgtEl>
                                          <p:spTgt spid="135"/>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3" presetSubtype="10">
                                  <p:stCondLst>
                                    <p:cond delay="0"/>
                                  </p:stCondLst>
                                  <p:childTnLst>
                                    <p:set>
                                      <p:cBhvr>
                                        <p:cTn dur="1" fill="hold" id="70">
                                          <p:stCondLst>
                                            <p:cond delay="0"/>
                                          </p:stCondLst>
                                        </p:cTn>
                                        <p:tgtEl>
                                          <p:spTgt spid="141"/>
                                        </p:tgtEl>
                                        <p:attrNameLst>
                                          <p:attrName>style.visibility</p:attrName>
                                        </p:attrNameLst>
                                      </p:cBhvr>
                                      <p:to>
                                        <p:strVal val="visible"/>
                                      </p:to>
                                    </p:set>
                                    <p:animEffect filter="blinds(horizontal)" transition="in">
                                      <p:cBhvr>
                                        <p:cTn dur="500" id="71"/>
                                        <p:tgtEl>
                                          <p:spTgt spid="141"/>
                                        </p:tgtEl>
                                      </p:cBhvr>
                                    </p:animEffect>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grpId="0" id="74" nodeType="clickEffect" presetClass="entr" presetID="3" presetSubtype="10">
                                  <p:stCondLst>
                                    <p:cond delay="0"/>
                                  </p:stCondLst>
                                  <p:childTnLst>
                                    <p:set>
                                      <p:cBhvr>
                                        <p:cTn dur="1" fill="hold" id="75">
                                          <p:stCondLst>
                                            <p:cond delay="0"/>
                                          </p:stCondLst>
                                        </p:cTn>
                                        <p:tgtEl>
                                          <p:spTgt spid="140"/>
                                        </p:tgtEl>
                                        <p:attrNameLst>
                                          <p:attrName>style.visibility</p:attrName>
                                        </p:attrNameLst>
                                      </p:cBhvr>
                                      <p:to>
                                        <p:strVal val="visible"/>
                                      </p:to>
                                    </p:set>
                                    <p:animEffect filter="blinds(horizontal)" transition="in">
                                      <p:cBhvr>
                                        <p:cTn dur="500" id="76"/>
                                        <p:tgtEl>
                                          <p:spTgt spid="140"/>
                                        </p:tgtEl>
                                      </p:cBhvr>
                                    </p:animEffect>
                                  </p:childTnLst>
                                </p:cTn>
                              </p:par>
                              <p:par>
                                <p:cTn fill="hold" id="77" nodeType="withEffect" presetClass="entr" presetID="3" presetSubtype="10">
                                  <p:stCondLst>
                                    <p:cond delay="0"/>
                                  </p:stCondLst>
                                  <p:childTnLst>
                                    <p:set>
                                      <p:cBhvr>
                                        <p:cTn dur="1" fill="hold" id="78">
                                          <p:stCondLst>
                                            <p:cond delay="0"/>
                                          </p:stCondLst>
                                        </p:cTn>
                                        <p:tgtEl>
                                          <p:spTgt spid="144"/>
                                        </p:tgtEl>
                                        <p:attrNameLst>
                                          <p:attrName>style.visibility</p:attrName>
                                        </p:attrNameLst>
                                      </p:cBhvr>
                                      <p:to>
                                        <p:strVal val="visible"/>
                                      </p:to>
                                    </p:set>
                                    <p:animEffect filter="blinds(horizontal)" transition="in">
                                      <p:cBhvr>
                                        <p:cTn dur="500" id="79"/>
                                        <p:tgtEl>
                                          <p:spTgt spid="144"/>
                                        </p:tgtEl>
                                      </p:cBhvr>
                                    </p:animEffect>
                                  </p:childTnLst>
                                </p:cTn>
                              </p:par>
                              <p:par>
                                <p:cTn fill="hold" grpId="0" id="80" nodeType="withEffect" presetClass="entr" presetID="3" presetSubtype="10">
                                  <p:stCondLst>
                                    <p:cond delay="0"/>
                                  </p:stCondLst>
                                  <p:childTnLst>
                                    <p:set>
                                      <p:cBhvr>
                                        <p:cTn dur="1" fill="hold" id="81">
                                          <p:stCondLst>
                                            <p:cond delay="0"/>
                                          </p:stCondLst>
                                        </p:cTn>
                                        <p:tgtEl>
                                          <p:spTgt spid="142"/>
                                        </p:tgtEl>
                                        <p:attrNameLst>
                                          <p:attrName>style.visibility</p:attrName>
                                        </p:attrNameLst>
                                      </p:cBhvr>
                                      <p:to>
                                        <p:strVal val="visible"/>
                                      </p:to>
                                    </p:set>
                                    <p:animEffect filter="blinds(horizontal)" transition="in">
                                      <p:cBhvr>
                                        <p:cTn dur="500" id="82"/>
                                        <p:tgtEl>
                                          <p:spTgt spid="142"/>
                                        </p:tgtEl>
                                      </p:cBhvr>
                                    </p:animEffect>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id="85" nodeType="clickEffect" presetClass="entr" presetID="3" presetSubtype="10">
                                  <p:stCondLst>
                                    <p:cond delay="0"/>
                                  </p:stCondLst>
                                  <p:childTnLst>
                                    <p:set>
                                      <p:cBhvr>
                                        <p:cTn dur="1" fill="hold" id="86">
                                          <p:stCondLst>
                                            <p:cond delay="0"/>
                                          </p:stCondLst>
                                        </p:cTn>
                                        <p:tgtEl>
                                          <p:spTgt spid="145"/>
                                        </p:tgtEl>
                                        <p:attrNameLst>
                                          <p:attrName>style.visibility</p:attrName>
                                        </p:attrNameLst>
                                      </p:cBhvr>
                                      <p:to>
                                        <p:strVal val="visible"/>
                                      </p:to>
                                    </p:set>
                                    <p:animEffect filter="blinds(horizontal)" transition="in">
                                      <p:cBhvr>
                                        <p:cTn dur="500" id="87"/>
                                        <p:tgtEl>
                                          <p:spTgt spid="145"/>
                                        </p:tgtEl>
                                      </p:cBhvr>
                                    </p:animEffect>
                                  </p:childTnLst>
                                </p:cTn>
                              </p:par>
                              <p:par>
                                <p:cTn fill="hold" grpId="0" id="88" nodeType="withEffect" presetClass="entr" presetID="3" presetSubtype="10">
                                  <p:stCondLst>
                                    <p:cond delay="0"/>
                                  </p:stCondLst>
                                  <p:childTnLst>
                                    <p:set>
                                      <p:cBhvr>
                                        <p:cTn dur="1" fill="hold" id="89">
                                          <p:stCondLst>
                                            <p:cond delay="0"/>
                                          </p:stCondLst>
                                        </p:cTn>
                                        <p:tgtEl>
                                          <p:spTgt spid="143"/>
                                        </p:tgtEl>
                                        <p:attrNameLst>
                                          <p:attrName>style.visibility</p:attrName>
                                        </p:attrNameLst>
                                      </p:cBhvr>
                                      <p:to>
                                        <p:strVal val="visible"/>
                                      </p:to>
                                    </p:set>
                                    <p:animEffect filter="blinds(horizontal)" transition="in">
                                      <p:cBhvr>
                                        <p:cTn dur="500" id="90"/>
                                        <p:tgtEl>
                                          <p:spTgt spid="1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2"/>
      <p:bldP grpId="0" spid="135"/>
      <p:bldP grpId="0" spid="136"/>
      <p:bldP grpId="0" spid="137"/>
      <p:bldP grpId="0" spid="138"/>
      <p:bldP grpId="0" spid="140"/>
      <p:bldP grpId="0" spid="141"/>
      <p:bldP grpId="0" spid="142"/>
      <p:bldP grpId="0" spid="14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5Why漏斗：</a:t>
            </a:r>
          </a:p>
        </p:txBody>
      </p:sp>
      <p:pic>
        <p:nvPicPr>
          <p:cNvPr id="3" name="图片 2"/>
          <p:cNvPicPr>
            <a:picLocks noChangeAspect="1"/>
          </p:cNvPicPr>
          <p:nvPr/>
        </p:nvPicPr>
        <p:blipFill>
          <a:blip r:embed="rId3">
            <a:extLst>
              <a:ext uri="{28A0092B-C50C-407E-A947-70E740481C1C}">
                <a14:useLocalDpi val="0"/>
              </a:ext>
            </a:extLst>
          </a:blip>
          <a:stretch>
            <a:fillRect/>
          </a:stretch>
        </p:blipFill>
        <p:spPr bwMode="auto">
          <a:xfrm>
            <a:off x="147638" y="1811338"/>
            <a:ext cx="2166937" cy="2359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9" name="TextBox 29"/>
          <p:cNvSpPr txBox="1"/>
          <p:nvPr/>
        </p:nvSpPr>
        <p:spPr>
          <a:xfrm>
            <a:off x="2008188" y="1409700"/>
            <a:ext cx="1373187" cy="1270000"/>
          </a:xfrm>
          <a:prstGeom prst="rect">
            <a:avLst/>
          </a:prstGeom>
          <a:noFill/>
        </p:spPr>
        <p:txBody>
          <a:bodyPr bIns="0" lIns="0" rIns="0" tIns="0">
            <a:spAutoFit/>
          </a:bodyPr>
          <a:lstStyle/>
          <a:p>
            <a:pPr algn="just" eaLnBrk="1" fontAlgn="auto" hangingPunct="1">
              <a:lnSpc>
                <a:spcPts val="2000"/>
              </a:lnSpc>
              <a:spcBef>
                <a:spcPct val="0"/>
              </a:spcBef>
              <a:spcAft>
                <a:spcPct val="0"/>
              </a:spcAft>
              <a:defRPr/>
            </a:pPr>
            <a:r>
              <a:rPr altLang="en-US" kern="0" lang="zh-CN" sz="1050">
                <a:solidFill>
                  <a:prstClr val="black">
                    <a:lumMod val="65000"/>
                    <a:lumOff val="35000"/>
                  </a:prstClr>
                </a:solidFill>
                <a:latin typeface="+mn-lt"/>
                <a:ea typeface="+mn-ea"/>
                <a:cs typeface="+mn-ea"/>
                <a:sym typeface="+mn-lt"/>
              </a:rPr>
              <a:t>点击输入简要文字内容，文字内容需概括精炼，言简意赅的说明分项内容言简意赅的说明分项内容</a:t>
            </a:r>
          </a:p>
        </p:txBody>
      </p:sp>
      <p:sp>
        <p:nvSpPr>
          <p:cNvPr id="140" name="TextBox 29"/>
          <p:cNvSpPr txBox="1"/>
          <p:nvPr/>
        </p:nvSpPr>
        <p:spPr>
          <a:xfrm>
            <a:off x="7288213" y="2389188"/>
            <a:ext cx="1381125" cy="1270000"/>
          </a:xfrm>
          <a:prstGeom prst="rect">
            <a:avLst/>
          </a:prstGeom>
          <a:noFill/>
        </p:spPr>
        <p:txBody>
          <a:bodyPr bIns="0" lIns="0" rIns="0" tIns="0">
            <a:spAutoFit/>
          </a:bodyPr>
          <a:lstStyle/>
          <a:p>
            <a:pPr algn="just" eaLnBrk="1" fontAlgn="auto" hangingPunct="1">
              <a:lnSpc>
                <a:spcPts val="2000"/>
              </a:lnSpc>
              <a:spcBef>
                <a:spcPct val="0"/>
              </a:spcBef>
              <a:spcAft>
                <a:spcPct val="0"/>
              </a:spcAft>
              <a:defRPr/>
            </a:pPr>
            <a:r>
              <a:rPr altLang="en-US" kern="0" lang="zh-CN" sz="1050">
                <a:solidFill>
                  <a:prstClr val="black">
                    <a:lumMod val="65000"/>
                    <a:lumOff val="35000"/>
                  </a:prstClr>
                </a:solidFill>
                <a:latin typeface="+mn-lt"/>
                <a:ea typeface="+mn-ea"/>
                <a:cs typeface="+mn-ea"/>
                <a:sym typeface="+mn-lt"/>
              </a:rPr>
              <a:t>点击输入简要文字内容，文字内容需概括精炼，言简意赅的说明分项内容言简意赅的说明分项内容</a:t>
            </a:r>
          </a:p>
        </p:txBody>
      </p:sp>
      <p:sp>
        <p:nvSpPr>
          <p:cNvPr id="141" name="TextBox 29"/>
          <p:cNvSpPr txBox="1"/>
          <p:nvPr/>
        </p:nvSpPr>
        <p:spPr>
          <a:xfrm>
            <a:off x="2008188" y="3021013"/>
            <a:ext cx="1373187" cy="1270000"/>
          </a:xfrm>
          <a:prstGeom prst="rect">
            <a:avLst/>
          </a:prstGeom>
          <a:noFill/>
        </p:spPr>
        <p:txBody>
          <a:bodyPr bIns="0" lIns="0" rIns="0" tIns="0">
            <a:spAutoFit/>
          </a:bodyPr>
          <a:lstStyle/>
          <a:p>
            <a:pPr algn="just" eaLnBrk="1" fontAlgn="auto" hangingPunct="1">
              <a:lnSpc>
                <a:spcPts val="2000"/>
              </a:lnSpc>
              <a:spcBef>
                <a:spcPct val="0"/>
              </a:spcBef>
              <a:spcAft>
                <a:spcPct val="0"/>
              </a:spcAft>
              <a:defRPr/>
            </a:pPr>
            <a:r>
              <a:rPr altLang="en-US" kern="0" lang="zh-CN" sz="1050">
                <a:solidFill>
                  <a:prstClr val="black">
                    <a:lumMod val="65000"/>
                    <a:lumOff val="35000"/>
                  </a:prstClr>
                </a:solidFill>
                <a:latin typeface="+mn-lt"/>
                <a:ea typeface="+mn-ea"/>
                <a:cs typeface="+mn-ea"/>
                <a:sym typeface="+mn-lt"/>
              </a:rPr>
              <a:t>点击输入简要文字内容，文字内容需概括精炼，言简意赅的说明分项内容言简意赅的说明分项内容</a:t>
            </a:r>
          </a:p>
        </p:txBody>
      </p:sp>
      <p:sp>
        <p:nvSpPr>
          <p:cNvPr id="142" name="TextBox 29"/>
          <p:cNvSpPr txBox="1"/>
          <p:nvPr/>
        </p:nvSpPr>
        <p:spPr>
          <a:xfrm>
            <a:off x="7288213" y="3656013"/>
            <a:ext cx="1381125" cy="1270000"/>
          </a:xfrm>
          <a:prstGeom prst="rect">
            <a:avLst/>
          </a:prstGeom>
          <a:noFill/>
        </p:spPr>
        <p:txBody>
          <a:bodyPr bIns="0" lIns="0" rIns="0" tIns="0">
            <a:spAutoFit/>
          </a:bodyPr>
          <a:lstStyle/>
          <a:p>
            <a:pPr algn="just" eaLnBrk="1" fontAlgn="auto" hangingPunct="1">
              <a:lnSpc>
                <a:spcPts val="2000"/>
              </a:lnSpc>
              <a:spcBef>
                <a:spcPct val="0"/>
              </a:spcBef>
              <a:spcAft>
                <a:spcPct val="0"/>
              </a:spcAft>
              <a:defRPr/>
            </a:pPr>
            <a:r>
              <a:rPr altLang="en-US" kern="0" lang="zh-CN" sz="1050">
                <a:solidFill>
                  <a:prstClr val="black">
                    <a:lumMod val="65000"/>
                    <a:lumOff val="35000"/>
                  </a:prstClr>
                </a:solidFill>
                <a:latin typeface="+mn-lt"/>
                <a:ea typeface="+mn-ea"/>
                <a:cs typeface="+mn-ea"/>
                <a:sym typeface="+mn-lt"/>
              </a:rPr>
              <a:t>点击输入简要文字内容，文字内容需概括精炼，言简意赅的说明分项内容言简意赅的说明分项内容</a:t>
            </a:r>
          </a:p>
        </p:txBody>
      </p:sp>
      <p:sp>
        <p:nvSpPr>
          <p:cNvPr id="43019" name="Freeform 40"/>
          <p:cNvSpPr/>
          <p:nvPr/>
        </p:nvSpPr>
        <p:spPr bwMode="auto">
          <a:xfrm>
            <a:off x="5148263" y="3390900"/>
            <a:ext cx="1970087" cy="1157288"/>
          </a:xfrm>
          <a:custGeom>
            <a:gdLst>
              <a:gd fmla="*/ 2147483646 w 1161" name="T0"/>
              <a:gd fmla="*/ 0 h 682" name="T1"/>
              <a:gd fmla="*/ 2147483646 w 1161" name="T2"/>
              <a:gd fmla="*/ 2147483646 h 682" name="T3"/>
              <a:gd fmla="*/ 2147483646 w 1161" name="T4"/>
              <a:gd fmla="*/ 2147483646 h 682" name="T5"/>
              <a:gd fmla="*/ 2147483646 w 1161" name="T6"/>
              <a:gd fmla="*/ 2147483646 h 682" name="T7"/>
              <a:gd fmla="*/ 2147483646 w 1161" name="T8"/>
              <a:gd fmla="*/ 2147483646 h 682" name="T9"/>
              <a:gd fmla="*/ 2147483646 w 1161" name="T10"/>
              <a:gd fmla="*/ 2147483646 h 682" name="T11"/>
              <a:gd fmla="*/ 2147483646 w 1161" name="T12"/>
              <a:gd fmla="*/ 2147483646 h 682" name="T13"/>
              <a:gd fmla="*/ 0 w 1161" name="T14"/>
              <a:gd fmla="*/ 2147483646 h 682" name="T15"/>
              <a:gd fmla="*/ 2147483646 w 1161" name="T16"/>
              <a:gd fmla="*/ 2147483646 h 682" name="T17"/>
              <a:gd fmla="*/ 2147483646 w 1161" name="T18"/>
              <a:gd fmla="*/ 2147483646 h 682" name="T19"/>
              <a:gd fmla="*/ 2147483646 w 1161" name="T20"/>
              <a:gd fmla="*/ 2147483646 h 682" name="T21"/>
              <a:gd fmla="*/ 2147483646 w 1161" name="T22"/>
              <a:gd fmla="*/ 2147483646 h 682" name="T23"/>
              <a:gd fmla="*/ 2147483646 w 1161" name="T24"/>
              <a:gd fmla="*/ 2147483646 h 682" name="T25"/>
              <a:gd fmla="*/ 2147483646 w 1161" name="T26"/>
              <a:gd fmla="*/ 2147483646 h 682" name="T27"/>
              <a:gd fmla="*/ 2147483646 w 1161" name="T28"/>
              <a:gd fmla="*/ 2147483646 h 682" name="T29"/>
              <a:gd fmla="*/ 2147483646 w 1161" name="T30"/>
              <a:gd fmla="*/ 2147483646 h 682" name="T31"/>
              <a:gd fmla="*/ 2147483646 w 1161" name="T32"/>
              <a:gd fmla="*/ 0 h 68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82" w="1161">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202A36"/>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43020" name="Freeform 41"/>
          <p:cNvSpPr/>
          <p:nvPr/>
        </p:nvSpPr>
        <p:spPr bwMode="auto">
          <a:xfrm>
            <a:off x="3517900" y="1492250"/>
            <a:ext cx="1970088" cy="1157288"/>
          </a:xfrm>
          <a:custGeom>
            <a:gdLst>
              <a:gd fmla="*/ 2147483646 w 1161" name="T0"/>
              <a:gd fmla="*/ 2147483646 h 682" name="T1"/>
              <a:gd fmla="*/ 2147483646 w 1161" name="T2"/>
              <a:gd fmla="*/ 2147483646 h 682" name="T3"/>
              <a:gd fmla="*/ 2147483646 w 1161" name="T4"/>
              <a:gd fmla="*/ 2147483646 h 682" name="T5"/>
              <a:gd fmla="*/ 2147483646 w 1161" name="T6"/>
              <a:gd fmla="*/ 2147483646 h 682" name="T7"/>
              <a:gd fmla="*/ 2147483646 w 1161" name="T8"/>
              <a:gd fmla="*/ 2147483646 h 682" name="T9"/>
              <a:gd fmla="*/ 2147483646 w 1161" name="T10"/>
              <a:gd fmla="*/ 2147483646 h 682" name="T11"/>
              <a:gd fmla="*/ 2147483646 w 1161" name="T12"/>
              <a:gd fmla="*/ 0 h 682" name="T13"/>
              <a:gd fmla="*/ 0 w 1161" name="T14"/>
              <a:gd fmla="*/ 2147483646 h 682" name="T15"/>
              <a:gd fmla="*/ 2147483646 w 1161" name="T16"/>
              <a:gd fmla="*/ 2147483646 h 682" name="T17"/>
              <a:gd fmla="*/ 2147483646 w 1161" name="T18"/>
              <a:gd fmla="*/ 2147483646 h 682" name="T19"/>
              <a:gd fmla="*/ 2147483646 w 1161" name="T20"/>
              <a:gd fmla="*/ 2147483646 h 682" name="T21"/>
              <a:gd fmla="*/ 2147483646 w 1161" name="T22"/>
              <a:gd fmla="*/ 2147483646 h 682" name="T23"/>
              <a:gd fmla="*/ 2147483646 w 1161" name="T24"/>
              <a:gd fmla="*/ 2147483646 h 682" name="T25"/>
              <a:gd fmla="*/ 2147483646 w 1161" name="T26"/>
              <a:gd fmla="*/ 2147483646 h 682" name="T27"/>
              <a:gd fmla="*/ 2147483646 w 1161" name="T28"/>
              <a:gd fmla="*/ 2147483646 h 682" name="T29"/>
              <a:gd fmla="*/ 2147483646 w 1161" name="T30"/>
              <a:gd fmla="*/ 2147483646 h 682" name="T31"/>
              <a:gd fmla="*/ 2147483646 w 1161" name="T32"/>
              <a:gd fmla="*/ 2147483646 h 682" name="T33"/>
              <a:gd fmla="*/ 2147483646 w 1161" name="T34"/>
              <a:gd fmla="*/ 2147483646 h 682" name="T35"/>
              <a:gd fmla="*/ 2147483646 w 1161" name="T36"/>
              <a:gd fmla="*/ 2147483646 h 68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82" w="1161">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grpSp>
        <p:nvGrpSpPr>
          <p:cNvPr id="43021" name="组合 144"/>
          <p:cNvGrpSpPr/>
          <p:nvPr/>
        </p:nvGrpSpPr>
        <p:grpSpPr>
          <a:xfrm>
            <a:off x="5265738" y="1693863"/>
            <a:ext cx="104775" cy="2622550"/>
            <a:chOff x="6010275" y="1583258"/>
            <a:chExt cx="171450" cy="4267200"/>
          </a:xfrm>
        </p:grpSpPr>
        <p:cxnSp>
          <p:nvCxnSpPr>
            <p:cNvPr id="43041" name="直接连接符 145"/>
            <p:cNvCxnSpPr>
              <a:cxnSpLocks noChangeShapeType="1"/>
              <a:stCxn id="147" idx="3"/>
              <a:endCxn id="151" idx="0"/>
            </p:cNvCxnSpPr>
            <p:nvPr/>
          </p:nvCxnSpPr>
          <p:spPr bwMode="auto">
            <a:xfrm flipH="1">
              <a:off x="6096000" y="1713433"/>
              <a:ext cx="0" cy="4076700"/>
            </a:xfrm>
            <a:prstGeom prst="line">
              <a:avLst/>
            </a:prstGeom>
            <a:noFill/>
            <a:ln algn="ctr" w="12700">
              <a:solidFill>
                <a:srgbClr val="7F7F7F"/>
              </a:solidFill>
              <a:prstDash val="dash"/>
              <a:miter lim="800000"/>
            </a:ln>
            <a:extLst>
              <a:ext uri="{909E8E84-426E-40DD-AFC4-6F175D3DCCD1}">
                <a14:hiddenFill>
                  <a:noFill/>
                </a14:hiddenFill>
              </a:ext>
            </a:extLst>
          </p:spPr>
        </p:cxnSp>
        <p:sp>
          <p:nvSpPr>
            <p:cNvPr id="147" name="Freeform 42"/>
            <p:cNvSpPr/>
            <p:nvPr/>
          </p:nvSpPr>
          <p:spPr bwMode="auto">
            <a:xfrm>
              <a:off x="6010275" y="1583258"/>
              <a:ext cx="171450" cy="129153"/>
            </a:xfrm>
            <a:custGeom>
              <a:gdLst>
                <a:gd fmla="*/ 54 w 108" name="T0"/>
                <a:gd fmla="*/ 45 h 82" name="T1"/>
                <a:gd fmla="*/ 0 w 108" name="T2"/>
                <a:gd fmla="*/ 0 h 82" name="T3"/>
                <a:gd fmla="*/ 0 w 108" name="T4"/>
                <a:gd fmla="*/ 38 h 82" name="T5"/>
                <a:gd fmla="*/ 54 w 108" name="T6"/>
                <a:gd fmla="*/ 82 h 82" name="T7"/>
                <a:gd fmla="*/ 108 w 108" name="T8"/>
                <a:gd fmla="*/ 38 h 82" name="T9"/>
                <a:gd fmla="*/ 108 w 108" name="T10"/>
                <a:gd fmla="*/ 0 h 82" name="T11"/>
                <a:gd fmla="*/ 54 w 108" name="T12"/>
                <a:gd fmla="*/ 45 h 82" name="T13"/>
              </a:gdLst>
              <a:cxnLst>
                <a:cxn ang="0">
                  <a:pos x="T0" y="T1"/>
                </a:cxn>
                <a:cxn ang="0">
                  <a:pos x="T2" y="T3"/>
                </a:cxn>
                <a:cxn ang="0">
                  <a:pos x="T4" y="T5"/>
                </a:cxn>
                <a:cxn ang="0">
                  <a:pos x="T6" y="T7"/>
                </a:cxn>
                <a:cxn ang="0">
                  <a:pos x="T8" y="T9"/>
                </a:cxn>
                <a:cxn ang="0">
                  <a:pos x="T10" y="T11"/>
                </a:cxn>
                <a:cxn ang="0">
                  <a:pos x="T12" y="T13"/>
                </a:cxn>
              </a:cxnLst>
              <a:rect b="b" l="0" r="r" t="0"/>
              <a:pathLst>
                <a:path h="82" w="108">
                  <a:moveTo>
                    <a:pt x="54" y="45"/>
                  </a:moveTo>
                  <a:lnTo>
                    <a:pt x="0" y="0"/>
                  </a:lnTo>
                  <a:lnTo>
                    <a:pt x="0" y="38"/>
                  </a:lnTo>
                  <a:lnTo>
                    <a:pt x="54" y="82"/>
                  </a:lnTo>
                  <a:lnTo>
                    <a:pt x="108" y="38"/>
                  </a:lnTo>
                  <a:lnTo>
                    <a:pt x="108" y="0"/>
                  </a:lnTo>
                  <a:lnTo>
                    <a:pt x="54" y="45"/>
                  </a:lnTo>
                  <a:close/>
                </a:path>
              </a:pathLst>
            </a:custGeom>
            <a:solidFill>
              <a:sysClr lastClr="000000" val="windowText">
                <a:lumMod val="50000"/>
                <a:lumOff val="50000"/>
              </a:sysClr>
            </a:solidFill>
            <a:ln>
              <a:noFill/>
            </a:ln>
          </p:spPr>
          <p:txBody>
            <a:bodyPr bIns="60960" lIns="121920" rIns="121920" tIns="60960"/>
            <a:lstStyle/>
            <a:p>
              <a:pPr eaLnBrk="1" fontAlgn="auto" hangingPunct="1">
                <a:spcBef>
                  <a:spcPct val="0"/>
                </a:spcBef>
                <a:spcAft>
                  <a:spcPct val="0"/>
                </a:spcAft>
                <a:defRPr/>
              </a:pPr>
              <a:endParaRPr altLang="en-US" kern="0" lang="zh-CN" sz="1400">
                <a:solidFill>
                  <a:prstClr val="black"/>
                </a:solidFill>
                <a:latin typeface="+mn-lt"/>
                <a:ea typeface="+mn-ea"/>
                <a:cs typeface="+mn-ea"/>
                <a:sym typeface="+mn-lt"/>
              </a:endParaRPr>
            </a:p>
          </p:txBody>
        </p:sp>
        <p:sp>
          <p:nvSpPr>
            <p:cNvPr id="148" name="Freeform 43"/>
            <p:cNvSpPr/>
            <p:nvPr/>
          </p:nvSpPr>
          <p:spPr bwMode="auto">
            <a:xfrm>
              <a:off x="6010275" y="2613894"/>
              <a:ext cx="171450" cy="134319"/>
            </a:xfrm>
            <a:custGeom>
              <a:gdLst>
                <a:gd fmla="*/ 54 w 108" name="T0"/>
                <a:gd fmla="*/ 45 h 84" name="T1"/>
                <a:gd fmla="*/ 0 w 108" name="T2"/>
                <a:gd fmla="*/ 0 h 84" name="T3"/>
                <a:gd fmla="*/ 0 w 108" name="T4"/>
                <a:gd fmla="*/ 39 h 84" name="T5"/>
                <a:gd fmla="*/ 54 w 108" name="T6"/>
                <a:gd fmla="*/ 84 h 84" name="T7"/>
                <a:gd fmla="*/ 108 w 108" name="T8"/>
                <a:gd fmla="*/ 39 h 84" name="T9"/>
                <a:gd fmla="*/ 108 w 108" name="T10"/>
                <a:gd fmla="*/ 0 h 84" name="T11"/>
                <a:gd fmla="*/ 54 w 108" name="T12"/>
                <a:gd fmla="*/ 45 h 84" name="T13"/>
              </a:gdLst>
              <a:cxnLst>
                <a:cxn ang="0">
                  <a:pos x="T0" y="T1"/>
                </a:cxn>
                <a:cxn ang="0">
                  <a:pos x="T2" y="T3"/>
                </a:cxn>
                <a:cxn ang="0">
                  <a:pos x="T4" y="T5"/>
                </a:cxn>
                <a:cxn ang="0">
                  <a:pos x="T6" y="T7"/>
                </a:cxn>
                <a:cxn ang="0">
                  <a:pos x="T8" y="T9"/>
                </a:cxn>
                <a:cxn ang="0">
                  <a:pos x="T10" y="T11"/>
                </a:cxn>
                <a:cxn ang="0">
                  <a:pos x="T12" y="T13"/>
                </a:cxn>
              </a:cxnLst>
              <a:rect b="b" l="0" r="r" t="0"/>
              <a:pathLst>
                <a:path h="84" w="108">
                  <a:moveTo>
                    <a:pt x="54" y="45"/>
                  </a:moveTo>
                  <a:lnTo>
                    <a:pt x="0" y="0"/>
                  </a:lnTo>
                  <a:lnTo>
                    <a:pt x="0" y="39"/>
                  </a:lnTo>
                  <a:lnTo>
                    <a:pt x="54" y="84"/>
                  </a:lnTo>
                  <a:lnTo>
                    <a:pt x="108" y="39"/>
                  </a:lnTo>
                  <a:lnTo>
                    <a:pt x="108" y="0"/>
                  </a:lnTo>
                  <a:lnTo>
                    <a:pt x="54" y="45"/>
                  </a:lnTo>
                  <a:close/>
                </a:path>
              </a:pathLst>
            </a:custGeom>
            <a:solidFill>
              <a:sysClr lastClr="000000" val="windowText">
                <a:lumMod val="50000"/>
                <a:lumOff val="50000"/>
              </a:sysClr>
            </a:solidFill>
            <a:ln>
              <a:noFill/>
            </a:ln>
          </p:spPr>
          <p:txBody>
            <a:bodyPr bIns="60960" lIns="121920" rIns="121920" tIns="60960"/>
            <a:lstStyle/>
            <a:p>
              <a:pPr eaLnBrk="1" fontAlgn="auto" hangingPunct="1">
                <a:spcBef>
                  <a:spcPct val="0"/>
                </a:spcBef>
                <a:spcAft>
                  <a:spcPct val="0"/>
                </a:spcAft>
                <a:defRPr/>
              </a:pPr>
              <a:endParaRPr altLang="en-US" kern="0" lang="zh-CN" sz="1400">
                <a:solidFill>
                  <a:prstClr val="black"/>
                </a:solidFill>
                <a:latin typeface="+mn-lt"/>
                <a:ea typeface="+mn-ea"/>
                <a:cs typeface="+mn-ea"/>
                <a:sym typeface="+mn-lt"/>
              </a:endParaRPr>
            </a:p>
          </p:txBody>
        </p:sp>
        <p:sp>
          <p:nvSpPr>
            <p:cNvPr id="149" name="Freeform 44"/>
            <p:cNvSpPr/>
            <p:nvPr/>
          </p:nvSpPr>
          <p:spPr bwMode="auto">
            <a:xfrm>
              <a:off x="6010275" y="3649699"/>
              <a:ext cx="171450" cy="134319"/>
            </a:xfrm>
            <a:custGeom>
              <a:gdLst>
                <a:gd fmla="*/ 54 w 108" name="T0"/>
                <a:gd fmla="*/ 46 h 84" name="T1"/>
                <a:gd fmla="*/ 0 w 108" name="T2"/>
                <a:gd fmla="*/ 0 h 84" name="T3"/>
                <a:gd fmla="*/ 0 w 108" name="T4"/>
                <a:gd fmla="*/ 39 h 84" name="T5"/>
                <a:gd fmla="*/ 54 w 108" name="T6"/>
                <a:gd fmla="*/ 84 h 84" name="T7"/>
                <a:gd fmla="*/ 108 w 108" name="T8"/>
                <a:gd fmla="*/ 39 h 84" name="T9"/>
                <a:gd fmla="*/ 108 w 108" name="T10"/>
                <a:gd fmla="*/ 0 h 84" name="T11"/>
                <a:gd fmla="*/ 54 w 108" name="T12"/>
                <a:gd fmla="*/ 46 h 84" name="T13"/>
              </a:gdLst>
              <a:cxnLst>
                <a:cxn ang="0">
                  <a:pos x="T0" y="T1"/>
                </a:cxn>
                <a:cxn ang="0">
                  <a:pos x="T2" y="T3"/>
                </a:cxn>
                <a:cxn ang="0">
                  <a:pos x="T4" y="T5"/>
                </a:cxn>
                <a:cxn ang="0">
                  <a:pos x="T6" y="T7"/>
                </a:cxn>
                <a:cxn ang="0">
                  <a:pos x="T8" y="T9"/>
                </a:cxn>
                <a:cxn ang="0">
                  <a:pos x="T10" y="T11"/>
                </a:cxn>
                <a:cxn ang="0">
                  <a:pos x="T12" y="T13"/>
                </a:cxn>
              </a:cxnLst>
              <a:rect b="b" l="0" r="r" t="0"/>
              <a:pathLst>
                <a:path h="84" w="108">
                  <a:moveTo>
                    <a:pt x="54" y="46"/>
                  </a:moveTo>
                  <a:lnTo>
                    <a:pt x="0" y="0"/>
                  </a:lnTo>
                  <a:lnTo>
                    <a:pt x="0" y="39"/>
                  </a:lnTo>
                  <a:lnTo>
                    <a:pt x="54" y="84"/>
                  </a:lnTo>
                  <a:lnTo>
                    <a:pt x="108" y="39"/>
                  </a:lnTo>
                  <a:lnTo>
                    <a:pt x="108" y="0"/>
                  </a:lnTo>
                  <a:lnTo>
                    <a:pt x="54" y="46"/>
                  </a:lnTo>
                  <a:close/>
                </a:path>
              </a:pathLst>
            </a:custGeom>
            <a:solidFill>
              <a:sysClr lastClr="000000" val="windowText">
                <a:lumMod val="50000"/>
                <a:lumOff val="50000"/>
              </a:sysClr>
            </a:solidFill>
            <a:ln>
              <a:noFill/>
            </a:ln>
          </p:spPr>
          <p:txBody>
            <a:bodyPr bIns="60960" lIns="121920" rIns="121920" tIns="60960"/>
            <a:lstStyle/>
            <a:p>
              <a:pPr eaLnBrk="1" fontAlgn="auto" hangingPunct="1">
                <a:spcBef>
                  <a:spcPct val="0"/>
                </a:spcBef>
                <a:spcAft>
                  <a:spcPct val="0"/>
                </a:spcAft>
                <a:defRPr/>
              </a:pPr>
              <a:endParaRPr altLang="en-US" kern="0" lang="zh-CN" sz="1400">
                <a:solidFill>
                  <a:prstClr val="black"/>
                </a:solidFill>
                <a:latin typeface="+mn-lt"/>
                <a:ea typeface="+mn-ea"/>
                <a:cs typeface="+mn-ea"/>
                <a:sym typeface="+mn-lt"/>
              </a:endParaRPr>
            </a:p>
          </p:txBody>
        </p:sp>
        <p:sp>
          <p:nvSpPr>
            <p:cNvPr id="150" name="Freeform 45"/>
            <p:cNvSpPr/>
            <p:nvPr/>
          </p:nvSpPr>
          <p:spPr bwMode="auto">
            <a:xfrm>
              <a:off x="6010275" y="4685501"/>
              <a:ext cx="171450" cy="129153"/>
            </a:xfrm>
            <a:custGeom>
              <a:gdLst>
                <a:gd fmla="*/ 54 w 108" name="T0"/>
                <a:gd fmla="*/ 46 h 82" name="T1"/>
                <a:gd fmla="*/ 0 w 108" name="T2"/>
                <a:gd fmla="*/ 0 h 82" name="T3"/>
                <a:gd fmla="*/ 0 w 108" name="T4"/>
                <a:gd fmla="*/ 39 h 82" name="T5"/>
                <a:gd fmla="*/ 54 w 108" name="T6"/>
                <a:gd fmla="*/ 82 h 82" name="T7"/>
                <a:gd fmla="*/ 108 w 108" name="T8"/>
                <a:gd fmla="*/ 39 h 82" name="T9"/>
                <a:gd fmla="*/ 108 w 108" name="T10"/>
                <a:gd fmla="*/ 0 h 82" name="T11"/>
                <a:gd fmla="*/ 54 w 108" name="T12"/>
                <a:gd fmla="*/ 46 h 82" name="T13"/>
              </a:gdLst>
              <a:cxnLst>
                <a:cxn ang="0">
                  <a:pos x="T0" y="T1"/>
                </a:cxn>
                <a:cxn ang="0">
                  <a:pos x="T2" y="T3"/>
                </a:cxn>
                <a:cxn ang="0">
                  <a:pos x="T4" y="T5"/>
                </a:cxn>
                <a:cxn ang="0">
                  <a:pos x="T6" y="T7"/>
                </a:cxn>
                <a:cxn ang="0">
                  <a:pos x="T8" y="T9"/>
                </a:cxn>
                <a:cxn ang="0">
                  <a:pos x="T10" y="T11"/>
                </a:cxn>
                <a:cxn ang="0">
                  <a:pos x="T12" y="T13"/>
                </a:cxn>
              </a:cxnLst>
              <a:rect b="b" l="0" r="r" t="0"/>
              <a:pathLst>
                <a:path h="82" w="108">
                  <a:moveTo>
                    <a:pt x="54" y="46"/>
                  </a:moveTo>
                  <a:lnTo>
                    <a:pt x="0" y="0"/>
                  </a:lnTo>
                  <a:lnTo>
                    <a:pt x="0" y="39"/>
                  </a:lnTo>
                  <a:lnTo>
                    <a:pt x="54" y="82"/>
                  </a:lnTo>
                  <a:lnTo>
                    <a:pt x="108" y="39"/>
                  </a:lnTo>
                  <a:lnTo>
                    <a:pt x="108" y="0"/>
                  </a:lnTo>
                  <a:lnTo>
                    <a:pt x="54" y="46"/>
                  </a:lnTo>
                  <a:close/>
                </a:path>
              </a:pathLst>
            </a:custGeom>
            <a:solidFill>
              <a:sysClr lastClr="000000" val="windowText">
                <a:lumMod val="50000"/>
                <a:lumOff val="50000"/>
              </a:sysClr>
            </a:solidFill>
            <a:ln>
              <a:noFill/>
            </a:ln>
          </p:spPr>
          <p:txBody>
            <a:bodyPr bIns="60960" lIns="121920" rIns="121920" tIns="60960"/>
            <a:lstStyle/>
            <a:p>
              <a:pPr eaLnBrk="1" fontAlgn="auto" hangingPunct="1">
                <a:spcBef>
                  <a:spcPct val="0"/>
                </a:spcBef>
                <a:spcAft>
                  <a:spcPct val="0"/>
                </a:spcAft>
                <a:defRPr/>
              </a:pPr>
              <a:endParaRPr altLang="en-US" kern="0" lang="zh-CN" sz="1400">
                <a:solidFill>
                  <a:prstClr val="black"/>
                </a:solidFill>
                <a:latin typeface="+mn-lt"/>
                <a:ea typeface="+mn-ea"/>
                <a:cs typeface="+mn-ea"/>
                <a:sym typeface="+mn-lt"/>
              </a:endParaRPr>
            </a:p>
          </p:txBody>
        </p:sp>
        <p:sp>
          <p:nvSpPr>
            <p:cNvPr id="151" name="Freeform 46"/>
            <p:cNvSpPr/>
            <p:nvPr/>
          </p:nvSpPr>
          <p:spPr bwMode="auto">
            <a:xfrm>
              <a:off x="6010275" y="5718722"/>
              <a:ext cx="171450" cy="131736"/>
            </a:xfrm>
            <a:custGeom>
              <a:gdLst>
                <a:gd fmla="*/ 54 w 108" name="T0"/>
                <a:gd fmla="*/ 45 h 83" name="T1"/>
                <a:gd fmla="*/ 0 w 108" name="T2"/>
                <a:gd fmla="*/ 0 h 83" name="T3"/>
                <a:gd fmla="*/ 0 w 108" name="T4"/>
                <a:gd fmla="*/ 38 h 83" name="T5"/>
                <a:gd fmla="*/ 54 w 108" name="T6"/>
                <a:gd fmla="*/ 83 h 83" name="T7"/>
                <a:gd fmla="*/ 108 w 108" name="T8"/>
                <a:gd fmla="*/ 38 h 83" name="T9"/>
                <a:gd fmla="*/ 108 w 108" name="T10"/>
                <a:gd fmla="*/ 0 h 83" name="T11"/>
                <a:gd fmla="*/ 54 w 108" name="T12"/>
                <a:gd fmla="*/ 45 h 83" name="T13"/>
              </a:gdLst>
              <a:cxnLst>
                <a:cxn ang="0">
                  <a:pos x="T0" y="T1"/>
                </a:cxn>
                <a:cxn ang="0">
                  <a:pos x="T2" y="T3"/>
                </a:cxn>
                <a:cxn ang="0">
                  <a:pos x="T4" y="T5"/>
                </a:cxn>
                <a:cxn ang="0">
                  <a:pos x="T6" y="T7"/>
                </a:cxn>
                <a:cxn ang="0">
                  <a:pos x="T8" y="T9"/>
                </a:cxn>
                <a:cxn ang="0">
                  <a:pos x="T10" y="T11"/>
                </a:cxn>
                <a:cxn ang="0">
                  <a:pos x="T12" y="T13"/>
                </a:cxn>
              </a:cxnLst>
              <a:rect b="b" l="0" r="r" t="0"/>
              <a:pathLst>
                <a:path h="83" w="108">
                  <a:moveTo>
                    <a:pt x="54" y="45"/>
                  </a:moveTo>
                  <a:lnTo>
                    <a:pt x="0" y="0"/>
                  </a:lnTo>
                  <a:lnTo>
                    <a:pt x="0" y="38"/>
                  </a:lnTo>
                  <a:lnTo>
                    <a:pt x="54" y="83"/>
                  </a:lnTo>
                  <a:lnTo>
                    <a:pt x="108" y="38"/>
                  </a:lnTo>
                  <a:lnTo>
                    <a:pt x="108" y="0"/>
                  </a:lnTo>
                  <a:lnTo>
                    <a:pt x="54" y="45"/>
                  </a:lnTo>
                  <a:close/>
                </a:path>
              </a:pathLst>
            </a:custGeom>
            <a:solidFill>
              <a:sysClr lastClr="000000" val="windowText">
                <a:lumMod val="50000"/>
                <a:lumOff val="50000"/>
              </a:sysClr>
            </a:solidFill>
            <a:ln>
              <a:noFill/>
            </a:ln>
          </p:spPr>
          <p:txBody>
            <a:bodyPr bIns="60960" lIns="121920" rIns="121920" tIns="60960"/>
            <a:lstStyle/>
            <a:p>
              <a:pPr eaLnBrk="1" fontAlgn="auto" hangingPunct="1">
                <a:spcBef>
                  <a:spcPct val="0"/>
                </a:spcBef>
                <a:spcAft>
                  <a:spcPct val="0"/>
                </a:spcAft>
                <a:defRPr/>
              </a:pPr>
              <a:endParaRPr altLang="en-US" kern="0" lang="zh-CN" sz="1400">
                <a:solidFill>
                  <a:prstClr val="black"/>
                </a:solidFill>
                <a:latin typeface="+mn-lt"/>
                <a:ea typeface="+mn-ea"/>
                <a:cs typeface="+mn-ea"/>
                <a:sym typeface="+mn-lt"/>
              </a:endParaRPr>
            </a:p>
          </p:txBody>
        </p:sp>
      </p:grpSp>
      <p:sp>
        <p:nvSpPr>
          <p:cNvPr id="43022" name="Oval 47"/>
          <p:cNvSpPr>
            <a:spLocks noChangeArrowheads="1"/>
          </p:cNvSpPr>
          <p:nvPr/>
        </p:nvSpPr>
        <p:spPr bwMode="auto">
          <a:xfrm>
            <a:off x="3589338" y="1563688"/>
            <a:ext cx="1016000" cy="1014412"/>
          </a:xfrm>
          <a:prstGeom prst="ellipse">
            <a:avLst/>
          </a:prstGeom>
          <a:solidFill>
            <a:srgbClr val="F2000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endParaRPr altLang="en-US" lang="zh-CN" sz="1400">
              <a:solidFill>
                <a:srgbClr val="000000"/>
              </a:solidFill>
              <a:latin typeface="+mn-lt"/>
              <a:ea typeface="+mn-ea"/>
              <a:cs typeface="+mn-ea"/>
              <a:sym typeface="+mn-lt"/>
            </a:endParaRPr>
          </a:p>
        </p:txBody>
      </p:sp>
      <p:sp>
        <p:nvSpPr>
          <p:cNvPr id="43023" name="Oval 48"/>
          <p:cNvSpPr>
            <a:spLocks noChangeArrowheads="1"/>
          </p:cNvSpPr>
          <p:nvPr/>
        </p:nvSpPr>
        <p:spPr bwMode="auto">
          <a:xfrm>
            <a:off x="5181600" y="1935163"/>
            <a:ext cx="271463" cy="271462"/>
          </a:xfrm>
          <a:prstGeom prst="ellipse">
            <a:avLst/>
          </a:prstGeom>
          <a:solidFill>
            <a:srgbClr val="F20000"/>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lang="en-US" sz="1600">
                <a:solidFill>
                  <a:srgbClr val="FFFFFF"/>
                </a:solidFill>
                <a:latin typeface="+mn-lt"/>
                <a:ea typeface="+mn-ea"/>
                <a:cs typeface="+mn-ea"/>
                <a:sym typeface="+mn-lt"/>
              </a:rPr>
              <a:t>02</a:t>
            </a:r>
          </a:p>
        </p:txBody>
      </p:sp>
      <p:sp>
        <p:nvSpPr>
          <p:cNvPr id="43024" name="Freeform 49"/>
          <p:cNvSpPr/>
          <p:nvPr/>
        </p:nvSpPr>
        <p:spPr bwMode="auto">
          <a:xfrm>
            <a:off x="3517900" y="2757488"/>
            <a:ext cx="1970088" cy="1158875"/>
          </a:xfrm>
          <a:custGeom>
            <a:gdLst>
              <a:gd fmla="*/ 2147483646 w 1161" name="T0"/>
              <a:gd fmla="*/ 2147483646 h 683" name="T1"/>
              <a:gd fmla="*/ 2147483646 w 1161" name="T2"/>
              <a:gd fmla="*/ 2147483646 h 683" name="T3"/>
              <a:gd fmla="*/ 2147483646 w 1161" name="T4"/>
              <a:gd fmla="*/ 2147483646 h 683" name="T5"/>
              <a:gd fmla="*/ 2147483646 w 1161" name="T6"/>
              <a:gd fmla="*/ 2147483646 h 683" name="T7"/>
              <a:gd fmla="*/ 2147483646 w 1161" name="T8"/>
              <a:gd fmla="*/ 2147483646 h 683" name="T9"/>
              <a:gd fmla="*/ 2147483646 w 1161" name="T10"/>
              <a:gd fmla="*/ 2147483646 h 683" name="T11"/>
              <a:gd fmla="*/ 2147483646 w 1161" name="T12"/>
              <a:gd fmla="*/ 2147483646 h 683" name="T13"/>
              <a:gd fmla="*/ 2147483646 w 1161" name="T14"/>
              <a:gd fmla="*/ 2147483646 h 683" name="T15"/>
              <a:gd fmla="*/ 2147483646 w 1161" name="T16"/>
              <a:gd fmla="*/ 0 h 683" name="T17"/>
              <a:gd fmla="*/ 0 w 1161" name="T18"/>
              <a:gd fmla="*/ 2147483646 h 683" name="T19"/>
              <a:gd fmla="*/ 2147483646 w 1161" name="T20"/>
              <a:gd fmla="*/ 2147483646 h 683" name="T21"/>
              <a:gd fmla="*/ 2147483646 w 1161" name="T22"/>
              <a:gd fmla="*/ 2147483646 h 683" name="T23"/>
              <a:gd fmla="*/ 2147483646 w 1161" name="T24"/>
              <a:gd fmla="*/ 2147483646 h 683" name="T25"/>
              <a:gd fmla="*/ 2147483646 w 1161" name="T26"/>
              <a:gd fmla="*/ 2147483646 h 683" name="T27"/>
              <a:gd fmla="*/ 2147483646 w 1161" name="T28"/>
              <a:gd fmla="*/ 2147483646 h 683" name="T29"/>
              <a:gd fmla="*/ 2147483646 w 1161" name="T30"/>
              <a:gd fmla="*/ 2147483646 h 683" name="T31"/>
              <a:gd fmla="*/ 2147483646 w 1161" name="T32"/>
              <a:gd fmla="*/ 2147483646 h 683" name="T33"/>
              <a:gd fmla="*/ 2147483646 w 1161" name="T34"/>
              <a:gd fmla="*/ 2147483646 h 683" name="T35"/>
              <a:gd fmla="*/ 2147483646 w 1161" name="T36"/>
              <a:gd fmla="*/ 2147483646 h 68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83" w="1161">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43025" name="Oval 50"/>
          <p:cNvSpPr>
            <a:spLocks noChangeArrowheads="1"/>
          </p:cNvSpPr>
          <p:nvPr/>
        </p:nvSpPr>
        <p:spPr bwMode="auto">
          <a:xfrm>
            <a:off x="3589338" y="2828925"/>
            <a:ext cx="1016000" cy="1016000"/>
          </a:xfrm>
          <a:prstGeom prst="ellipse">
            <a:avLst/>
          </a:prstGeom>
          <a:solidFill>
            <a:srgbClr val="F2000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endParaRPr altLang="en-US" lang="zh-CN" sz="1400">
              <a:solidFill>
                <a:srgbClr val="000000"/>
              </a:solidFill>
              <a:latin typeface="+mn-lt"/>
              <a:ea typeface="+mn-ea"/>
              <a:cs typeface="+mn-ea"/>
              <a:sym typeface="+mn-lt"/>
            </a:endParaRPr>
          </a:p>
        </p:txBody>
      </p:sp>
      <p:sp>
        <p:nvSpPr>
          <p:cNvPr id="43026" name="Oval 51"/>
          <p:cNvSpPr>
            <a:spLocks noChangeArrowheads="1"/>
          </p:cNvSpPr>
          <p:nvPr/>
        </p:nvSpPr>
        <p:spPr bwMode="auto">
          <a:xfrm>
            <a:off x="5181600" y="3200400"/>
            <a:ext cx="271463" cy="273050"/>
          </a:xfrm>
          <a:prstGeom prst="ellipse">
            <a:avLst/>
          </a:prstGeom>
          <a:solidFill>
            <a:srgbClr val="F20000"/>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lang="en-US" sz="1600">
                <a:solidFill>
                  <a:srgbClr val="FFFFFF"/>
                </a:solidFill>
                <a:latin typeface="+mn-lt"/>
                <a:ea typeface="+mn-ea"/>
                <a:cs typeface="+mn-ea"/>
                <a:sym typeface="+mn-lt"/>
              </a:rPr>
              <a:t>04</a:t>
            </a:r>
          </a:p>
        </p:txBody>
      </p:sp>
      <p:sp>
        <p:nvSpPr>
          <p:cNvPr id="43027" name="Freeform 54"/>
          <p:cNvSpPr/>
          <p:nvPr/>
        </p:nvSpPr>
        <p:spPr bwMode="auto">
          <a:xfrm>
            <a:off x="5148263" y="2125663"/>
            <a:ext cx="1970087" cy="1155700"/>
          </a:xfrm>
          <a:custGeom>
            <a:gdLst>
              <a:gd fmla="*/ 2147483646 w 1161" name="T0"/>
              <a:gd fmla="*/ 0 h 682" name="T1"/>
              <a:gd fmla="*/ 2147483646 w 1161" name="T2"/>
              <a:gd fmla="*/ 2147483646 h 682" name="T3"/>
              <a:gd fmla="*/ 2147483646 w 1161" name="T4"/>
              <a:gd fmla="*/ 2147483646 h 682" name="T5"/>
              <a:gd fmla="*/ 2147483646 w 1161" name="T6"/>
              <a:gd fmla="*/ 2147483646 h 682" name="T7"/>
              <a:gd fmla="*/ 2147483646 w 1161" name="T8"/>
              <a:gd fmla="*/ 2147483646 h 682" name="T9"/>
              <a:gd fmla="*/ 2147483646 w 1161" name="T10"/>
              <a:gd fmla="*/ 2147483646 h 682" name="T11"/>
              <a:gd fmla="*/ 2147483646 w 1161" name="T12"/>
              <a:gd fmla="*/ 2147483646 h 682" name="T13"/>
              <a:gd fmla="*/ 2147483646 w 1161" name="T14"/>
              <a:gd fmla="*/ 2147483646 h 682" name="T15"/>
              <a:gd fmla="*/ 2147483646 w 1161" name="T16"/>
              <a:gd fmla="*/ 2147483646 h 682" name="T17"/>
              <a:gd fmla="*/ 0 w 1161" name="T18"/>
              <a:gd fmla="*/ 2147483646 h 682" name="T19"/>
              <a:gd fmla="*/ 2147483646 w 1161" name="T20"/>
              <a:gd fmla="*/ 2147483646 h 682" name="T21"/>
              <a:gd fmla="*/ 2147483646 w 1161" name="T22"/>
              <a:gd fmla="*/ 2147483646 h 682" name="T23"/>
              <a:gd fmla="*/ 2147483646 w 1161" name="T24"/>
              <a:gd fmla="*/ 2147483646 h 682" name="T25"/>
              <a:gd fmla="*/ 2147483646 w 1161" name="T26"/>
              <a:gd fmla="*/ 2147483646 h 682" name="T27"/>
              <a:gd fmla="*/ 2147483646 w 1161" name="T28"/>
              <a:gd fmla="*/ 2147483646 h 682" name="T29"/>
              <a:gd fmla="*/ 2147483646 w 1161" name="T30"/>
              <a:gd fmla="*/ 2147483646 h 682" name="T31"/>
              <a:gd fmla="*/ 2147483646 w 1161" name="T32"/>
              <a:gd fmla="*/ 2147483646 h 682" name="T33"/>
              <a:gd fmla="*/ 2147483646 w 1161" name="T34"/>
              <a:gd fmla="*/ 2147483646 h 682" name="T35"/>
              <a:gd fmla="*/ 2147483646 w 1161" name="T36"/>
              <a:gd fmla="*/ 0 h 68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82" w="1161">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202A36"/>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43028" name="Oval 55"/>
          <p:cNvSpPr>
            <a:spLocks noChangeArrowheads="1"/>
          </p:cNvSpPr>
          <p:nvPr/>
        </p:nvSpPr>
        <p:spPr bwMode="auto">
          <a:xfrm>
            <a:off x="6030913" y="2195513"/>
            <a:ext cx="1016000" cy="1016000"/>
          </a:xfrm>
          <a:prstGeom prst="ellipse">
            <a:avLst/>
          </a:prstGeom>
          <a:solidFill>
            <a:srgbClr val="2D3B4D"/>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endParaRPr altLang="en-US" lang="zh-CN" sz="1400">
              <a:solidFill>
                <a:srgbClr val="000000"/>
              </a:solidFill>
              <a:latin typeface="+mn-lt"/>
              <a:ea typeface="+mn-ea"/>
              <a:cs typeface="+mn-ea"/>
              <a:sym typeface="+mn-lt"/>
            </a:endParaRPr>
          </a:p>
        </p:txBody>
      </p:sp>
      <p:sp>
        <p:nvSpPr>
          <p:cNvPr id="43029" name="Oval 56"/>
          <p:cNvSpPr>
            <a:spLocks noChangeArrowheads="1"/>
          </p:cNvSpPr>
          <p:nvPr/>
        </p:nvSpPr>
        <p:spPr bwMode="auto">
          <a:xfrm>
            <a:off x="5181600" y="2566988"/>
            <a:ext cx="271463" cy="273050"/>
          </a:xfrm>
          <a:prstGeom prst="ellipse">
            <a:avLst/>
          </a:prstGeom>
          <a:solidFill>
            <a:srgbClr val="2D3B4D"/>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lang="en-US" sz="1600">
                <a:solidFill>
                  <a:srgbClr val="FFFFFF"/>
                </a:solidFill>
                <a:latin typeface="+mn-lt"/>
                <a:ea typeface="+mn-ea"/>
                <a:cs typeface="+mn-ea"/>
                <a:sym typeface="+mn-lt"/>
              </a:rPr>
              <a:t>03</a:t>
            </a:r>
          </a:p>
        </p:txBody>
      </p:sp>
      <p:sp>
        <p:nvSpPr>
          <p:cNvPr id="43030" name="Oval 57"/>
          <p:cNvSpPr>
            <a:spLocks noChangeArrowheads="1"/>
          </p:cNvSpPr>
          <p:nvPr/>
        </p:nvSpPr>
        <p:spPr bwMode="auto">
          <a:xfrm>
            <a:off x="6030913" y="3463925"/>
            <a:ext cx="1016000" cy="1014413"/>
          </a:xfrm>
          <a:prstGeom prst="ellipse">
            <a:avLst/>
          </a:prstGeom>
          <a:solidFill>
            <a:srgbClr val="2D3B4D"/>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endParaRPr altLang="en-US" lang="zh-CN" sz="1400">
              <a:solidFill>
                <a:srgbClr val="000000"/>
              </a:solidFill>
              <a:latin typeface="+mn-lt"/>
              <a:ea typeface="+mn-ea"/>
              <a:cs typeface="+mn-ea"/>
              <a:sym typeface="+mn-lt"/>
            </a:endParaRPr>
          </a:p>
        </p:txBody>
      </p:sp>
      <p:sp>
        <p:nvSpPr>
          <p:cNvPr id="43031" name="Oval 59"/>
          <p:cNvSpPr>
            <a:spLocks noChangeArrowheads="1"/>
          </p:cNvSpPr>
          <p:nvPr/>
        </p:nvSpPr>
        <p:spPr bwMode="auto">
          <a:xfrm>
            <a:off x="5181600" y="3833813"/>
            <a:ext cx="271463" cy="273050"/>
          </a:xfrm>
          <a:prstGeom prst="ellipse">
            <a:avLst/>
          </a:prstGeom>
          <a:solidFill>
            <a:srgbClr val="2D3B4D"/>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lang="en-US" sz="1600">
                <a:solidFill>
                  <a:srgbClr val="FFFFFF"/>
                </a:solidFill>
                <a:latin typeface="+mn-lt"/>
                <a:ea typeface="+mn-ea"/>
                <a:cs typeface="+mn-ea"/>
                <a:sym typeface="+mn-lt"/>
              </a:rPr>
              <a:t>05</a:t>
            </a:r>
          </a:p>
        </p:txBody>
      </p:sp>
      <p:sp>
        <p:nvSpPr>
          <p:cNvPr id="162" name="TextBox 30"/>
          <p:cNvSpPr txBox="1"/>
          <p:nvPr/>
        </p:nvSpPr>
        <p:spPr>
          <a:xfrm>
            <a:off x="3727450" y="1854200"/>
            <a:ext cx="822325" cy="426720"/>
          </a:xfrm>
          <a:prstGeom prst="rect">
            <a:avLst/>
          </a:prstGeom>
          <a:noFill/>
        </p:spPr>
        <p:txBody>
          <a:bodyPr bIns="0" lIns="0" rIns="0" tIns="0">
            <a:spAutoFit/>
          </a:bodyPr>
          <a:lstStyle/>
          <a:p>
            <a:pPr eaLnBrk="1" fontAlgn="auto" hangingPunct="1">
              <a:spcBef>
                <a:spcPct val="0"/>
              </a:spcBef>
              <a:spcAft>
                <a:spcPct val="0"/>
              </a:spcAft>
              <a:defRPr/>
            </a:pPr>
            <a:r>
              <a:rPr altLang="en-US" b="1" kern="0" lang="zh-CN" sz="1400">
                <a:solidFill>
                  <a:prstClr val="white"/>
                </a:solidFill>
                <a:latin typeface="+mn-lt"/>
                <a:ea typeface="+mn-ea"/>
                <a:cs typeface="+mn-ea"/>
                <a:sym typeface="+mn-lt"/>
              </a:rPr>
              <a:t>了解情况</a:t>
            </a:r>
          </a:p>
          <a:p>
            <a:pPr eaLnBrk="1" fontAlgn="auto" hangingPunct="1">
              <a:spcBef>
                <a:spcPct val="0"/>
              </a:spcBef>
              <a:spcAft>
                <a:spcPct val="0"/>
              </a:spcAft>
              <a:defRPr/>
            </a:pPr>
            <a:r>
              <a:rPr altLang="en-US" b="1" kern="0" lang="zh-CN" sz="1400">
                <a:solidFill>
                  <a:prstClr val="white"/>
                </a:solidFill>
                <a:latin typeface="+mn-lt"/>
                <a:ea typeface="+mn-ea"/>
                <a:cs typeface="+mn-ea"/>
                <a:sym typeface="+mn-lt"/>
              </a:rPr>
              <a:t>抓住形势</a:t>
            </a:r>
          </a:p>
        </p:txBody>
      </p:sp>
      <p:sp>
        <p:nvSpPr>
          <p:cNvPr id="163" name="TextBox 30"/>
          <p:cNvSpPr txBox="1"/>
          <p:nvPr/>
        </p:nvSpPr>
        <p:spPr>
          <a:xfrm>
            <a:off x="6199188" y="2484438"/>
            <a:ext cx="755650" cy="426720"/>
          </a:xfrm>
          <a:prstGeom prst="rect">
            <a:avLst/>
          </a:prstGeom>
          <a:noFill/>
        </p:spPr>
        <p:txBody>
          <a:bodyPr bIns="0" lIns="0" rIns="0" tIns="0">
            <a:spAutoFit/>
          </a:bodyPr>
          <a:lstStyle/>
          <a:p>
            <a:pPr eaLnBrk="1" fontAlgn="auto" hangingPunct="1">
              <a:spcBef>
                <a:spcPct val="0"/>
              </a:spcBef>
              <a:spcAft>
                <a:spcPct val="0"/>
              </a:spcAft>
              <a:defRPr/>
            </a:pPr>
            <a:r>
              <a:rPr altLang="en-US" b="1" kern="0" lang="zh-CN" sz="1400">
                <a:solidFill>
                  <a:prstClr val="white"/>
                </a:solidFill>
                <a:latin typeface="+mn-lt"/>
                <a:ea typeface="+mn-ea"/>
                <a:cs typeface="+mn-ea"/>
                <a:sym typeface="+mn-lt"/>
              </a:rPr>
              <a:t>问题发生在哪块？</a:t>
            </a:r>
          </a:p>
        </p:txBody>
      </p:sp>
      <p:sp>
        <p:nvSpPr>
          <p:cNvPr id="164" name="TextBox 30"/>
          <p:cNvSpPr txBox="1"/>
          <p:nvPr/>
        </p:nvSpPr>
        <p:spPr>
          <a:xfrm>
            <a:off x="3770313" y="3136900"/>
            <a:ext cx="809625" cy="426720"/>
          </a:xfrm>
          <a:prstGeom prst="rect">
            <a:avLst/>
          </a:prstGeom>
          <a:noFill/>
        </p:spPr>
        <p:txBody>
          <a:bodyPr bIns="0" lIns="0" rIns="0" tIns="0">
            <a:spAutoFit/>
          </a:bodyPr>
          <a:lstStyle/>
          <a:p>
            <a:pPr eaLnBrk="1" fontAlgn="auto" hangingPunct="1">
              <a:spcBef>
                <a:spcPct val="0"/>
              </a:spcBef>
              <a:spcAft>
                <a:spcPct val="0"/>
              </a:spcAft>
              <a:defRPr/>
            </a:pPr>
            <a:r>
              <a:rPr altLang="en-US" b="1" kern="0" lang="zh-CN" sz="1400">
                <a:solidFill>
                  <a:prstClr val="white"/>
                </a:solidFill>
                <a:latin typeface="+mn-lt"/>
                <a:ea typeface="+mn-ea"/>
                <a:cs typeface="+mn-ea"/>
                <a:sym typeface="+mn-lt"/>
              </a:rPr>
              <a:t>已定位的原因区</a:t>
            </a:r>
          </a:p>
        </p:txBody>
      </p:sp>
      <p:sp>
        <p:nvSpPr>
          <p:cNvPr id="165" name="TextBox 30"/>
          <p:cNvSpPr txBox="1"/>
          <p:nvPr/>
        </p:nvSpPr>
        <p:spPr>
          <a:xfrm>
            <a:off x="6211888" y="3754438"/>
            <a:ext cx="849312" cy="426720"/>
          </a:xfrm>
          <a:prstGeom prst="rect">
            <a:avLst/>
          </a:prstGeom>
          <a:noFill/>
        </p:spPr>
        <p:txBody>
          <a:bodyPr bIns="0" lIns="0" rIns="0" tIns="0">
            <a:spAutoFit/>
          </a:bodyPr>
          <a:lstStyle/>
          <a:p>
            <a:pPr eaLnBrk="1" fontAlgn="auto" hangingPunct="1">
              <a:spcBef>
                <a:spcPct val="0"/>
              </a:spcBef>
              <a:spcAft>
                <a:spcPct val="0"/>
              </a:spcAft>
              <a:defRPr/>
            </a:pPr>
            <a:r>
              <a:rPr altLang="en-US" b="1" kern="0" lang="zh-CN" sz="1400">
                <a:solidFill>
                  <a:prstClr val="white"/>
                </a:solidFill>
                <a:latin typeface="+mn-lt"/>
                <a:ea typeface="+mn-ea"/>
                <a:cs typeface="+mn-ea"/>
                <a:sym typeface="+mn-lt"/>
              </a:rPr>
              <a:t>根本原因调查分析</a:t>
            </a:r>
          </a:p>
        </p:txBody>
      </p:sp>
      <p:sp>
        <p:nvSpPr>
          <p:cNvPr id="43036" name="Freeform 54"/>
          <p:cNvSpPr/>
          <p:nvPr/>
        </p:nvSpPr>
        <p:spPr bwMode="auto">
          <a:xfrm>
            <a:off x="5148263" y="842963"/>
            <a:ext cx="1970087" cy="1157287"/>
          </a:xfrm>
          <a:custGeom>
            <a:gdLst>
              <a:gd fmla="*/ 2147483646 w 1161" name="T0"/>
              <a:gd fmla="*/ 0 h 682" name="T1"/>
              <a:gd fmla="*/ 2147483646 w 1161" name="T2"/>
              <a:gd fmla="*/ 2147483646 h 682" name="T3"/>
              <a:gd fmla="*/ 2147483646 w 1161" name="T4"/>
              <a:gd fmla="*/ 2147483646 h 682" name="T5"/>
              <a:gd fmla="*/ 2147483646 w 1161" name="T6"/>
              <a:gd fmla="*/ 2147483646 h 682" name="T7"/>
              <a:gd fmla="*/ 2147483646 w 1161" name="T8"/>
              <a:gd fmla="*/ 2147483646 h 682" name="T9"/>
              <a:gd fmla="*/ 2147483646 w 1161" name="T10"/>
              <a:gd fmla="*/ 2147483646 h 682" name="T11"/>
              <a:gd fmla="*/ 2147483646 w 1161" name="T12"/>
              <a:gd fmla="*/ 2147483646 h 682" name="T13"/>
              <a:gd fmla="*/ 2147483646 w 1161" name="T14"/>
              <a:gd fmla="*/ 2147483646 h 682" name="T15"/>
              <a:gd fmla="*/ 2147483646 w 1161" name="T16"/>
              <a:gd fmla="*/ 2147483646 h 682" name="T17"/>
              <a:gd fmla="*/ 0 w 1161" name="T18"/>
              <a:gd fmla="*/ 2147483646 h 682" name="T19"/>
              <a:gd fmla="*/ 2147483646 w 1161" name="T20"/>
              <a:gd fmla="*/ 2147483646 h 682" name="T21"/>
              <a:gd fmla="*/ 2147483646 w 1161" name="T22"/>
              <a:gd fmla="*/ 2147483646 h 682" name="T23"/>
              <a:gd fmla="*/ 2147483646 w 1161" name="T24"/>
              <a:gd fmla="*/ 2147483646 h 682" name="T25"/>
              <a:gd fmla="*/ 2147483646 w 1161" name="T26"/>
              <a:gd fmla="*/ 2147483646 h 682" name="T27"/>
              <a:gd fmla="*/ 2147483646 w 1161" name="T28"/>
              <a:gd fmla="*/ 2147483646 h 682" name="T29"/>
              <a:gd fmla="*/ 2147483646 w 1161" name="T30"/>
              <a:gd fmla="*/ 2147483646 h 682" name="T31"/>
              <a:gd fmla="*/ 2147483646 w 1161" name="T32"/>
              <a:gd fmla="*/ 2147483646 h 682" name="T33"/>
              <a:gd fmla="*/ 2147483646 w 1161" name="T34"/>
              <a:gd fmla="*/ 2147483646 h 682" name="T35"/>
              <a:gd fmla="*/ 2147483646 w 1161" name="T36"/>
              <a:gd fmla="*/ 0 h 68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82" w="1161">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202A36"/>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43037" name="Oval 55"/>
          <p:cNvSpPr>
            <a:spLocks noChangeArrowheads="1"/>
          </p:cNvSpPr>
          <p:nvPr/>
        </p:nvSpPr>
        <p:spPr bwMode="auto">
          <a:xfrm>
            <a:off x="6030913" y="914400"/>
            <a:ext cx="1016000" cy="1016000"/>
          </a:xfrm>
          <a:prstGeom prst="ellipse">
            <a:avLst/>
          </a:prstGeom>
          <a:solidFill>
            <a:srgbClr val="2D3B4D"/>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endParaRPr altLang="en-US" lang="zh-CN" sz="1400">
              <a:solidFill>
                <a:srgbClr val="000000"/>
              </a:solidFill>
              <a:latin typeface="+mn-lt"/>
              <a:ea typeface="+mn-ea"/>
              <a:cs typeface="+mn-ea"/>
              <a:sym typeface="+mn-lt"/>
            </a:endParaRPr>
          </a:p>
        </p:txBody>
      </p:sp>
      <p:sp>
        <p:nvSpPr>
          <p:cNvPr id="43038" name="Oval 56"/>
          <p:cNvSpPr>
            <a:spLocks noChangeArrowheads="1"/>
          </p:cNvSpPr>
          <p:nvPr/>
        </p:nvSpPr>
        <p:spPr bwMode="auto">
          <a:xfrm>
            <a:off x="5181600" y="1285875"/>
            <a:ext cx="271463" cy="273050"/>
          </a:xfrm>
          <a:prstGeom prst="ellipse">
            <a:avLst/>
          </a:prstGeom>
          <a:solidFill>
            <a:srgbClr val="2D3B4D"/>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lang="en-US" sz="1600">
                <a:solidFill>
                  <a:srgbClr val="FFFFFF"/>
                </a:solidFill>
                <a:latin typeface="+mn-lt"/>
                <a:ea typeface="+mn-ea"/>
                <a:cs typeface="+mn-ea"/>
                <a:sym typeface="+mn-lt"/>
              </a:rPr>
              <a:t>01</a:t>
            </a:r>
          </a:p>
        </p:txBody>
      </p:sp>
      <p:sp>
        <p:nvSpPr>
          <p:cNvPr id="172" name="TextBox 30"/>
          <p:cNvSpPr txBox="1"/>
          <p:nvPr/>
        </p:nvSpPr>
        <p:spPr>
          <a:xfrm>
            <a:off x="6245225" y="1195388"/>
            <a:ext cx="587375" cy="426720"/>
          </a:xfrm>
          <a:prstGeom prst="rect">
            <a:avLst/>
          </a:prstGeom>
          <a:noFill/>
        </p:spPr>
        <p:txBody>
          <a:bodyPr bIns="0" lIns="0" rIns="0" tIns="0">
            <a:spAutoFit/>
          </a:bodyPr>
          <a:lstStyle/>
          <a:p>
            <a:pPr eaLnBrk="1" fontAlgn="auto" hangingPunct="1">
              <a:spcBef>
                <a:spcPct val="0"/>
              </a:spcBef>
              <a:spcAft>
                <a:spcPct val="0"/>
              </a:spcAft>
              <a:defRPr/>
            </a:pPr>
            <a:r>
              <a:rPr altLang="en-US" b="1" kern="0" lang="zh-CN" sz="1400">
                <a:solidFill>
                  <a:prstClr val="white"/>
                </a:solidFill>
                <a:latin typeface="+mn-lt"/>
                <a:ea typeface="+mn-ea"/>
                <a:cs typeface="+mn-ea"/>
                <a:sym typeface="+mn-lt"/>
              </a:rPr>
              <a:t>基本情况调查 </a:t>
            </a:r>
          </a:p>
        </p:txBody>
      </p:sp>
      <p:sp>
        <p:nvSpPr>
          <p:cNvPr id="173" name="TextBox 29"/>
          <p:cNvSpPr txBox="1"/>
          <p:nvPr/>
        </p:nvSpPr>
        <p:spPr>
          <a:xfrm>
            <a:off x="7288213" y="850900"/>
            <a:ext cx="1381125" cy="1270000"/>
          </a:xfrm>
          <a:prstGeom prst="rect">
            <a:avLst/>
          </a:prstGeom>
          <a:noFill/>
        </p:spPr>
        <p:txBody>
          <a:bodyPr bIns="0" lIns="0" rIns="0" tIns="0">
            <a:spAutoFit/>
          </a:bodyPr>
          <a:lstStyle/>
          <a:p>
            <a:pPr algn="just" eaLnBrk="1" fontAlgn="auto" hangingPunct="1">
              <a:lnSpc>
                <a:spcPts val="2000"/>
              </a:lnSpc>
              <a:spcBef>
                <a:spcPct val="0"/>
              </a:spcBef>
              <a:spcAft>
                <a:spcPct val="0"/>
              </a:spcAft>
              <a:defRPr/>
            </a:pPr>
            <a:r>
              <a:rPr altLang="en-US" kern="0" lang="zh-CN" sz="1050">
                <a:solidFill>
                  <a:prstClr val="black">
                    <a:lumMod val="65000"/>
                    <a:lumOff val="35000"/>
                  </a:prstClr>
                </a:solidFill>
                <a:latin typeface="+mn-lt"/>
                <a:ea typeface="+mn-ea"/>
                <a:cs typeface="+mn-ea"/>
                <a:sym typeface="+mn-lt"/>
              </a:rPr>
              <a:t>点击输入简要文字内容，文字内容需概括精炼，言简意赅的说明分项内容言简意赅的说明分项内容</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id="8" nodeType="afterEffect" presetClass="entr" presetID="2" presetSubtype="4">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fill="hold" id="10"/>
                                        <p:tgtEl>
                                          <p:spTgt spid="3"/>
                                        </p:tgtEl>
                                        <p:attrNameLst>
                                          <p:attrName>ppt_x</p:attrName>
                                        </p:attrNameLst>
                                      </p:cBhvr>
                                      <p:tavLst>
                                        <p:tav tm="0">
                                          <p:val>
                                            <p:strVal val="#ppt_x"/>
                                          </p:val>
                                        </p:tav>
                                        <p:tav tm="100000">
                                          <p:val>
                                            <p:strVal val="#ppt_x"/>
                                          </p:val>
                                        </p:tav>
                                      </p:tavLst>
                                    </p:anim>
                                    <p:anim calcmode="lin" valueType="num">
                                      <p:cBhvr additive="base">
                                        <p:cTn dur="500" fill="hold" id="11"/>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5Why解决问题方式：</a:t>
            </a:r>
          </a:p>
        </p:txBody>
      </p:sp>
      <p:grpSp>
        <p:nvGrpSpPr>
          <p:cNvPr id="126" name="Group 75"/>
          <p:cNvGrpSpPr/>
          <p:nvPr/>
        </p:nvGrpSpPr>
        <p:grpSpPr>
          <a:xfrm>
            <a:off x="4224338" y="1760538"/>
            <a:ext cx="2200275" cy="3162300"/>
            <a:chOff x="2534" y="1152"/>
            <a:chExt cx="1642" cy="2928"/>
          </a:xfrm>
        </p:grpSpPr>
        <p:graphicFrame>
          <p:nvGraphicFramePr>
            <p:cNvPr id="45122" name="Object 76"/>
            <p:cNvGraphicFramePr>
              <a:graphicFrameLocks noChangeAspect="1"/>
            </p:cNvGraphicFramePr>
            <p:nvPr/>
          </p:nvGraphicFramePr>
          <p:xfrm>
            <a:off x="2534" y="1152"/>
            <a:ext cx="1642" cy="2496"/>
          </p:xfrm>
          <a:graphic>
            <a:graphicData uri="http://schemas.openxmlformats.org/presentationml/2006/ole">
              <mc:AlternateContent>
                <mc:Choice xmlns:v="urn:schemas-microsoft-com:vml" Requires="v">
                  <p:oleObj imgH="2453640" imgW="3063240" name="图片" progId="Word.Picture.8" r:id="rId3" spid="_x0000_s1038">
                    <p:embed/>
                  </p:oleObj>
                </mc:Choice>
                <mc:Fallback>
                  <p:oleObj imgH="2453640" imgW="3063240" name="图片" progId="Word.Picture.8" r:id="rId3">
                    <p:embed/>
                    <p:pic>
                      <p:nvPicPr>
                        <p:cNvPr id="0" name="OLE substitute image"/>
                        <p:cNvPicPr/>
                        <p:nvPr/>
                      </p:nvPicPr>
                      <p:blipFill>
                        <a:blip r:embed="rId4">
                          <a:lum bright="70000" contrast="-58000"/>
                          <a:extLst>
                            <a:ext uri="{28A0092B-C50C-407E-A947-70E740481C1C}">
                              <a14:useLocalDpi val="0"/>
                            </a:ext>
                          </a:extLst>
                        </a:blip>
                        <a:srcRect b="23105"/>
                        <a:stretch>
                          <a:fillRect/>
                        </a:stretch>
                      </p:blipFill>
                      <p:spPr>
                        <a:xfrm>
                          <a:off x="2534" y="1152"/>
                          <a:ext cx="1642" cy="2496"/>
                        </a:xfrm>
                        <a:prstGeom prst="rect">
                          <a:avLst/>
                        </a:prstGeom>
                        <a:noFill/>
                        <a:ln>
                          <a:noFill/>
                        </a:ln>
                        <a:effectLst/>
                      </p:spPr>
                    </p:pic>
                  </p:oleObj>
                </mc:Fallback>
              </mc:AlternateContent>
            </a:graphicData>
          </a:graphic>
        </p:graphicFrame>
        <p:grpSp>
          <p:nvGrpSpPr>
            <p:cNvPr id="45123" name="Group 77"/>
            <p:cNvGrpSpPr/>
            <p:nvPr/>
          </p:nvGrpSpPr>
          <p:grpSpPr>
            <a:xfrm>
              <a:off x="2640" y="1248"/>
              <a:ext cx="1522" cy="2832"/>
              <a:chOff x="2868" y="4272"/>
              <a:chExt cx="1522" cy="2832"/>
            </a:xfrm>
          </p:grpSpPr>
          <p:sp>
            <p:nvSpPr>
              <p:cNvPr id="134" name="Text Box 78"/>
              <p:cNvSpPr txBox="1">
                <a:spLocks noChangeArrowheads="1"/>
              </p:cNvSpPr>
              <p:nvPr/>
            </p:nvSpPr>
            <p:spPr bwMode="auto">
              <a:xfrm>
                <a:off x="2864" y="4272"/>
                <a:ext cx="1522" cy="148"/>
              </a:xfrm>
              <a:prstGeom prst="rect">
                <a:avLst/>
              </a:prstGeom>
              <a:solidFill>
                <a:srgbClr val="FFFFFF">
                  <a:alpha val="0"/>
                </a:srgbClr>
              </a:solidFill>
              <a:ln>
                <a:noFill/>
              </a:ln>
              <a:extLst>
                <a:ext uri="{91240B29-F687-4F45-9708-019B960494DF}">
                  <a14:hiddenLine w="9525">
                    <a:solidFill>
                      <a:srgbClr val="000000"/>
                    </a:solidFill>
                    <a:miter lim="800000"/>
                    <a:headEnd/>
                    <a:tailEnd/>
                  </a14:hiddenLine>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问题点识别（大的、模糊的、复杂的）</a:t>
                </a:r>
              </a:p>
            </p:txBody>
          </p:sp>
          <p:sp>
            <p:nvSpPr>
              <p:cNvPr id="135" name="Rectangle 79"/>
              <p:cNvSpPr>
                <a:spLocks noChangeArrowheads="1"/>
              </p:cNvSpPr>
              <p:nvPr/>
            </p:nvSpPr>
            <p:spPr bwMode="auto">
              <a:xfrm>
                <a:off x="3333" y="4458"/>
                <a:ext cx="513" cy="147"/>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阐明问题</a:t>
                </a:r>
              </a:p>
            </p:txBody>
          </p:sp>
          <p:sp>
            <p:nvSpPr>
              <p:cNvPr id="136" name="Text Box 80"/>
              <p:cNvSpPr txBox="1">
                <a:spLocks noChangeArrowheads="1"/>
              </p:cNvSpPr>
              <p:nvPr/>
            </p:nvSpPr>
            <p:spPr bwMode="auto">
              <a:xfrm>
                <a:off x="3378" y="4645"/>
                <a:ext cx="577" cy="129"/>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已定位原因区</a:t>
                </a:r>
              </a:p>
            </p:txBody>
          </p:sp>
          <p:sp>
            <p:nvSpPr>
              <p:cNvPr id="137" name="Text Box 81"/>
              <p:cNvSpPr txBox="1">
                <a:spLocks noChangeArrowheads="1"/>
              </p:cNvSpPr>
              <p:nvPr/>
            </p:nvSpPr>
            <p:spPr bwMode="auto">
              <a:xfrm>
                <a:off x="3417" y="4830"/>
                <a:ext cx="429"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38" name="Text Box 82"/>
              <p:cNvSpPr txBox="1">
                <a:spLocks noChangeArrowheads="1"/>
              </p:cNvSpPr>
              <p:nvPr/>
            </p:nvSpPr>
            <p:spPr bwMode="auto">
              <a:xfrm>
                <a:off x="3339" y="5055"/>
                <a:ext cx="469" cy="223"/>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1</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原因1</a:t>
                </a:r>
              </a:p>
            </p:txBody>
          </p:sp>
          <p:sp>
            <p:nvSpPr>
              <p:cNvPr id="139" name="Text Box 83"/>
              <p:cNvSpPr txBox="1">
                <a:spLocks noChangeArrowheads="1"/>
              </p:cNvSpPr>
              <p:nvPr/>
            </p:nvSpPr>
            <p:spPr bwMode="auto">
              <a:xfrm>
                <a:off x="3339" y="5353"/>
                <a:ext cx="469" cy="222"/>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2</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原因2</a:t>
                </a:r>
              </a:p>
            </p:txBody>
          </p:sp>
          <p:sp>
            <p:nvSpPr>
              <p:cNvPr id="140" name="Text Box 84"/>
              <p:cNvSpPr txBox="1">
                <a:spLocks noChangeArrowheads="1"/>
              </p:cNvSpPr>
              <p:nvPr/>
            </p:nvSpPr>
            <p:spPr bwMode="auto">
              <a:xfrm>
                <a:off x="3339" y="5650"/>
                <a:ext cx="469" cy="222"/>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3</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原因3</a:t>
                </a:r>
              </a:p>
            </p:txBody>
          </p:sp>
          <p:sp>
            <p:nvSpPr>
              <p:cNvPr id="141" name="Text Box 85"/>
              <p:cNvSpPr txBox="1">
                <a:spLocks noChangeArrowheads="1"/>
              </p:cNvSpPr>
              <p:nvPr/>
            </p:nvSpPr>
            <p:spPr bwMode="auto">
              <a:xfrm>
                <a:off x="3339" y="5949"/>
                <a:ext cx="469" cy="223"/>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4</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原因4</a:t>
                </a:r>
              </a:p>
            </p:txBody>
          </p:sp>
          <p:sp>
            <p:nvSpPr>
              <p:cNvPr id="142" name="Text Box 86"/>
              <p:cNvSpPr txBox="1">
                <a:spLocks noChangeArrowheads="1"/>
              </p:cNvSpPr>
              <p:nvPr/>
            </p:nvSpPr>
            <p:spPr bwMode="auto">
              <a:xfrm>
                <a:off x="3339" y="6284"/>
                <a:ext cx="469" cy="223"/>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5</a:t>
                </a:r>
              </a:p>
            </p:txBody>
          </p:sp>
          <p:sp>
            <p:nvSpPr>
              <p:cNvPr id="143" name="Rectangle 87"/>
              <p:cNvSpPr>
                <a:spLocks noChangeArrowheads="1"/>
              </p:cNvSpPr>
              <p:nvPr/>
            </p:nvSpPr>
            <p:spPr bwMode="auto">
              <a:xfrm>
                <a:off x="3386" y="6489"/>
                <a:ext cx="402" cy="183"/>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nchor="ctr" wrap="none">
                <a:spAutoFit/>
              </a:bodyPr>
              <a:lstStyle/>
              <a:p>
                <a:pPr algn="ctr" eaLnBrk="1" fontAlgn="auto" hangingPunct="1">
                  <a:spcBef>
                    <a:spcPct val="0"/>
                  </a:spcBef>
                  <a:spcAft>
                    <a:spcPct val="0"/>
                  </a:spcAft>
                  <a:defRPr/>
                </a:pPr>
                <a:r>
                  <a:rPr altLang="en-US" kern="0" kumimoji="1" lang="zh-CN" sz="700">
                    <a:solidFill>
                      <a:srgbClr val="0000FF"/>
                    </a:solidFill>
                    <a:latin typeface="+mn-lt"/>
                    <a:ea typeface="+mn-ea"/>
                    <a:cs typeface="+mn-ea"/>
                    <a:sym typeface="+mn-lt"/>
                  </a:rPr>
                  <a:t>根本原因</a:t>
                </a:r>
              </a:p>
            </p:txBody>
          </p:sp>
          <p:sp>
            <p:nvSpPr>
              <p:cNvPr id="144" name="Text Box 88"/>
              <p:cNvSpPr txBox="1">
                <a:spLocks noChangeArrowheads="1"/>
              </p:cNvSpPr>
              <p:nvPr/>
            </p:nvSpPr>
            <p:spPr bwMode="auto">
              <a:xfrm>
                <a:off x="3372" y="6731"/>
                <a:ext cx="539" cy="150"/>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纠正措施</a:t>
                </a:r>
              </a:p>
            </p:txBody>
          </p:sp>
          <p:sp>
            <p:nvSpPr>
              <p:cNvPr id="145" name="Text Box 89"/>
              <p:cNvSpPr txBox="1">
                <a:spLocks noChangeArrowheads="1"/>
              </p:cNvSpPr>
              <p:nvPr/>
            </p:nvSpPr>
            <p:spPr bwMode="auto">
              <a:xfrm>
                <a:off x="3378" y="6956"/>
                <a:ext cx="437" cy="148"/>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吸取教训</a:t>
                </a:r>
              </a:p>
            </p:txBody>
          </p:sp>
          <p:sp>
            <p:nvSpPr>
              <p:cNvPr id="146" name="Text Box 90"/>
              <p:cNvSpPr txBox="1">
                <a:spLocks noChangeArrowheads="1"/>
              </p:cNvSpPr>
              <p:nvPr/>
            </p:nvSpPr>
            <p:spPr bwMode="auto">
              <a:xfrm>
                <a:off x="3121" y="4830"/>
                <a:ext cx="429"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47" name="Text Box 91"/>
              <p:cNvSpPr txBox="1">
                <a:spLocks noChangeArrowheads="1"/>
              </p:cNvSpPr>
              <p:nvPr/>
            </p:nvSpPr>
            <p:spPr bwMode="auto">
              <a:xfrm>
                <a:off x="3744" y="4830"/>
                <a:ext cx="428"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48" name="AutoShape 92"/>
              <p:cNvSpPr>
                <a:spLocks noChangeArrowheads="1"/>
              </p:cNvSpPr>
              <p:nvPr/>
            </p:nvSpPr>
            <p:spPr bwMode="auto">
              <a:xfrm>
                <a:off x="3556" y="6881"/>
                <a:ext cx="73" cy="75"/>
              </a:xfrm>
              <a:prstGeom prst="downArrow">
                <a:avLst>
                  <a:gd fmla="val 50000" name="adj1"/>
                  <a:gd fmla="val 25685"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sp>
            <p:nvSpPr>
              <p:cNvPr id="149" name="AutoShape 93"/>
              <p:cNvSpPr>
                <a:spLocks noChangeArrowheads="1"/>
              </p:cNvSpPr>
              <p:nvPr/>
            </p:nvSpPr>
            <p:spPr bwMode="auto">
              <a:xfrm>
                <a:off x="3544" y="6657"/>
                <a:ext cx="72" cy="73"/>
              </a:xfrm>
              <a:prstGeom prst="downArrow">
                <a:avLst>
                  <a:gd fmla="val 50000" name="adj1"/>
                  <a:gd fmla="val 25342"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sp>
            <p:nvSpPr>
              <p:cNvPr id="150" name="AutoShape 94"/>
              <p:cNvSpPr>
                <a:spLocks noChangeArrowheads="1"/>
              </p:cNvSpPr>
              <p:nvPr/>
            </p:nvSpPr>
            <p:spPr bwMode="auto">
              <a:xfrm>
                <a:off x="3551" y="6432"/>
                <a:ext cx="71" cy="75"/>
              </a:xfrm>
              <a:prstGeom prst="downArrow">
                <a:avLst>
                  <a:gd fmla="val 50000" name="adj1"/>
                  <a:gd fmla="val 26042"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grpSp>
      </p:grpSp>
      <p:grpSp>
        <p:nvGrpSpPr>
          <p:cNvPr id="151" name="Group 95"/>
          <p:cNvGrpSpPr/>
          <p:nvPr/>
        </p:nvGrpSpPr>
        <p:grpSpPr>
          <a:xfrm>
            <a:off x="2100263" y="1760538"/>
            <a:ext cx="2201862" cy="3162300"/>
            <a:chOff x="950" y="1152"/>
            <a:chExt cx="1642" cy="2928"/>
          </a:xfrm>
        </p:grpSpPr>
        <p:graphicFrame>
          <p:nvGraphicFramePr>
            <p:cNvPr id="45103" name="Object 96"/>
            <p:cNvGraphicFramePr>
              <a:graphicFrameLocks noChangeAspect="1"/>
            </p:cNvGraphicFramePr>
            <p:nvPr/>
          </p:nvGraphicFramePr>
          <p:xfrm>
            <a:off x="950" y="1152"/>
            <a:ext cx="1642" cy="2496"/>
          </p:xfrm>
          <a:graphic>
            <a:graphicData uri="http://schemas.openxmlformats.org/presentationml/2006/ole">
              <mc:AlternateContent>
                <mc:Choice xmlns:v="urn:schemas-microsoft-com:vml" Requires="v">
                  <p:oleObj imgH="2453640" imgW="3063240" name="图片" progId="Word.Picture.8" r:id="rId5" spid="_x0000_s1039">
                    <p:embed/>
                  </p:oleObj>
                </mc:Choice>
                <mc:Fallback>
                  <p:oleObj imgH="2453640" imgW="3063240" name="图片" progId="Word.Picture.8" r:id="rId5">
                    <p:embed/>
                    <p:pic>
                      <p:nvPicPr>
                        <p:cNvPr id="0" name="OLE substitute image"/>
                        <p:cNvPicPr/>
                        <p:nvPr/>
                      </p:nvPicPr>
                      <p:blipFill>
                        <a:blip r:embed="rId4">
                          <a:lum bright="70000" contrast="-58000"/>
                          <a:extLst>
                            <a:ext uri="{28A0092B-C50C-407E-A947-70E740481C1C}">
                              <a14:useLocalDpi val="0"/>
                            </a:ext>
                          </a:extLst>
                        </a:blip>
                        <a:srcRect b="23105"/>
                        <a:stretch>
                          <a:fillRect/>
                        </a:stretch>
                      </p:blipFill>
                      <p:spPr>
                        <a:xfrm>
                          <a:off x="950" y="1152"/>
                          <a:ext cx="1642" cy="2496"/>
                        </a:xfrm>
                        <a:prstGeom prst="rect">
                          <a:avLst/>
                        </a:prstGeom>
                        <a:noFill/>
                        <a:ln>
                          <a:noFill/>
                        </a:ln>
                        <a:effectLst/>
                      </p:spPr>
                    </p:pic>
                  </p:oleObj>
                </mc:Fallback>
              </mc:AlternateContent>
            </a:graphicData>
          </a:graphic>
        </p:graphicFrame>
        <p:grpSp>
          <p:nvGrpSpPr>
            <p:cNvPr id="45104" name="Group 97"/>
            <p:cNvGrpSpPr/>
            <p:nvPr/>
          </p:nvGrpSpPr>
          <p:grpSpPr>
            <a:xfrm>
              <a:off x="1070" y="1248"/>
              <a:ext cx="1522" cy="2832"/>
              <a:chOff x="2868" y="4272"/>
              <a:chExt cx="1522" cy="2832"/>
            </a:xfrm>
          </p:grpSpPr>
          <p:sp>
            <p:nvSpPr>
              <p:cNvPr id="154" name="Text Box 98"/>
              <p:cNvSpPr txBox="1">
                <a:spLocks noChangeArrowheads="1"/>
              </p:cNvSpPr>
              <p:nvPr/>
            </p:nvSpPr>
            <p:spPr bwMode="auto">
              <a:xfrm>
                <a:off x="2868" y="4272"/>
                <a:ext cx="1522" cy="148"/>
              </a:xfrm>
              <a:prstGeom prst="rect">
                <a:avLst/>
              </a:prstGeom>
              <a:solidFill>
                <a:srgbClr val="FFFFFF">
                  <a:alpha val="0"/>
                </a:srgbClr>
              </a:solidFill>
              <a:ln>
                <a:noFill/>
              </a:ln>
              <a:extLst>
                <a:ext uri="{91240B29-F687-4F45-9708-019B960494DF}">
                  <a14:hiddenLine w="9525">
                    <a:solidFill>
                      <a:srgbClr val="000000"/>
                    </a:solidFill>
                    <a:miter lim="800000"/>
                    <a:headEnd/>
                    <a:tailEnd/>
                  </a14:hiddenLine>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问题点识别（大的、模糊的、复杂的）</a:t>
                </a:r>
              </a:p>
            </p:txBody>
          </p:sp>
          <p:sp>
            <p:nvSpPr>
              <p:cNvPr id="155" name="Rectangle 99"/>
              <p:cNvSpPr>
                <a:spLocks noChangeArrowheads="1"/>
              </p:cNvSpPr>
              <p:nvPr/>
            </p:nvSpPr>
            <p:spPr bwMode="auto">
              <a:xfrm>
                <a:off x="3335" y="4458"/>
                <a:ext cx="510" cy="147"/>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阐明问题</a:t>
                </a:r>
              </a:p>
            </p:txBody>
          </p:sp>
          <p:sp>
            <p:nvSpPr>
              <p:cNvPr id="156" name="Text Box 100"/>
              <p:cNvSpPr txBox="1">
                <a:spLocks noChangeArrowheads="1"/>
              </p:cNvSpPr>
              <p:nvPr/>
            </p:nvSpPr>
            <p:spPr bwMode="auto">
              <a:xfrm>
                <a:off x="3380" y="4645"/>
                <a:ext cx="574" cy="129"/>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已定位原因区</a:t>
                </a:r>
              </a:p>
            </p:txBody>
          </p:sp>
          <p:sp>
            <p:nvSpPr>
              <p:cNvPr id="157" name="Text Box 101"/>
              <p:cNvSpPr txBox="1">
                <a:spLocks noChangeArrowheads="1"/>
              </p:cNvSpPr>
              <p:nvPr/>
            </p:nvSpPr>
            <p:spPr bwMode="auto">
              <a:xfrm>
                <a:off x="3418" y="4830"/>
                <a:ext cx="427"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58" name="Text Box 102"/>
              <p:cNvSpPr txBox="1">
                <a:spLocks noChangeArrowheads="1"/>
              </p:cNvSpPr>
              <p:nvPr/>
            </p:nvSpPr>
            <p:spPr bwMode="auto">
              <a:xfrm>
                <a:off x="3339" y="5055"/>
                <a:ext cx="471" cy="223"/>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1</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原因1</a:t>
                </a:r>
              </a:p>
            </p:txBody>
          </p:sp>
          <p:sp>
            <p:nvSpPr>
              <p:cNvPr id="159" name="Text Box 103"/>
              <p:cNvSpPr txBox="1">
                <a:spLocks noChangeArrowheads="1"/>
              </p:cNvSpPr>
              <p:nvPr/>
            </p:nvSpPr>
            <p:spPr bwMode="auto">
              <a:xfrm>
                <a:off x="3339" y="5353"/>
                <a:ext cx="471" cy="222"/>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2</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原因2</a:t>
                </a:r>
              </a:p>
            </p:txBody>
          </p:sp>
          <p:sp>
            <p:nvSpPr>
              <p:cNvPr id="160" name="Text Box 104"/>
              <p:cNvSpPr txBox="1">
                <a:spLocks noChangeArrowheads="1"/>
              </p:cNvSpPr>
              <p:nvPr/>
            </p:nvSpPr>
            <p:spPr bwMode="auto">
              <a:xfrm>
                <a:off x="3339" y="5650"/>
                <a:ext cx="471" cy="222"/>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3</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原因3</a:t>
                </a:r>
              </a:p>
            </p:txBody>
          </p:sp>
          <p:sp>
            <p:nvSpPr>
              <p:cNvPr id="161" name="Text Box 105"/>
              <p:cNvSpPr txBox="1">
                <a:spLocks noChangeArrowheads="1"/>
              </p:cNvSpPr>
              <p:nvPr/>
            </p:nvSpPr>
            <p:spPr bwMode="auto">
              <a:xfrm>
                <a:off x="3339" y="5949"/>
                <a:ext cx="471" cy="223"/>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4</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原因4</a:t>
                </a:r>
              </a:p>
            </p:txBody>
          </p:sp>
          <p:sp>
            <p:nvSpPr>
              <p:cNvPr id="162" name="Text Box 106"/>
              <p:cNvSpPr txBox="1">
                <a:spLocks noChangeArrowheads="1"/>
              </p:cNvSpPr>
              <p:nvPr/>
            </p:nvSpPr>
            <p:spPr bwMode="auto">
              <a:xfrm>
                <a:off x="3339" y="6284"/>
                <a:ext cx="471" cy="223"/>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5</a:t>
                </a:r>
              </a:p>
            </p:txBody>
          </p:sp>
          <p:sp>
            <p:nvSpPr>
              <p:cNvPr id="163" name="Rectangle 107"/>
              <p:cNvSpPr>
                <a:spLocks noChangeArrowheads="1"/>
              </p:cNvSpPr>
              <p:nvPr/>
            </p:nvSpPr>
            <p:spPr bwMode="auto">
              <a:xfrm>
                <a:off x="3386" y="6489"/>
                <a:ext cx="402" cy="183"/>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nchor="ctr" wrap="none">
                <a:spAutoFit/>
              </a:bodyPr>
              <a:lstStyle/>
              <a:p>
                <a:pPr algn="ctr" eaLnBrk="1" fontAlgn="auto" hangingPunct="1">
                  <a:spcBef>
                    <a:spcPct val="0"/>
                  </a:spcBef>
                  <a:spcAft>
                    <a:spcPct val="0"/>
                  </a:spcAft>
                  <a:defRPr/>
                </a:pPr>
                <a:r>
                  <a:rPr altLang="en-US" kern="0" kumimoji="1" lang="zh-CN" sz="700">
                    <a:solidFill>
                      <a:srgbClr val="0000FF"/>
                    </a:solidFill>
                    <a:latin typeface="+mn-lt"/>
                    <a:ea typeface="+mn-ea"/>
                    <a:cs typeface="+mn-ea"/>
                    <a:sym typeface="+mn-lt"/>
                  </a:rPr>
                  <a:t>根本原因</a:t>
                </a:r>
              </a:p>
            </p:txBody>
          </p:sp>
          <p:sp>
            <p:nvSpPr>
              <p:cNvPr id="164" name="Text Box 108"/>
              <p:cNvSpPr txBox="1">
                <a:spLocks noChangeArrowheads="1"/>
              </p:cNvSpPr>
              <p:nvPr/>
            </p:nvSpPr>
            <p:spPr bwMode="auto">
              <a:xfrm>
                <a:off x="3374" y="6731"/>
                <a:ext cx="539" cy="150"/>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纠正措施</a:t>
                </a:r>
              </a:p>
            </p:txBody>
          </p:sp>
          <p:sp>
            <p:nvSpPr>
              <p:cNvPr id="165" name="Text Box 109"/>
              <p:cNvSpPr txBox="1">
                <a:spLocks noChangeArrowheads="1"/>
              </p:cNvSpPr>
              <p:nvPr/>
            </p:nvSpPr>
            <p:spPr bwMode="auto">
              <a:xfrm>
                <a:off x="3380" y="6956"/>
                <a:ext cx="432" cy="148"/>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吸取教训</a:t>
                </a:r>
              </a:p>
            </p:txBody>
          </p:sp>
          <p:sp>
            <p:nvSpPr>
              <p:cNvPr id="166" name="Text Box 110"/>
              <p:cNvSpPr txBox="1">
                <a:spLocks noChangeArrowheads="1"/>
              </p:cNvSpPr>
              <p:nvPr/>
            </p:nvSpPr>
            <p:spPr bwMode="auto">
              <a:xfrm>
                <a:off x="3122" y="4830"/>
                <a:ext cx="426"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67" name="Text Box 111"/>
              <p:cNvSpPr txBox="1">
                <a:spLocks noChangeArrowheads="1"/>
              </p:cNvSpPr>
              <p:nvPr/>
            </p:nvSpPr>
            <p:spPr bwMode="auto">
              <a:xfrm>
                <a:off x="3744" y="4830"/>
                <a:ext cx="430"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68" name="AutoShape 112"/>
              <p:cNvSpPr>
                <a:spLocks noChangeArrowheads="1"/>
              </p:cNvSpPr>
              <p:nvPr/>
            </p:nvSpPr>
            <p:spPr bwMode="auto">
              <a:xfrm>
                <a:off x="3554" y="6881"/>
                <a:ext cx="71" cy="75"/>
              </a:xfrm>
              <a:prstGeom prst="downArrow">
                <a:avLst>
                  <a:gd fmla="val 50000" name="adj1"/>
                  <a:gd fmla="val 25685"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sp>
            <p:nvSpPr>
              <p:cNvPr id="169" name="AutoShape 113"/>
              <p:cNvSpPr>
                <a:spLocks noChangeArrowheads="1"/>
              </p:cNvSpPr>
              <p:nvPr/>
            </p:nvSpPr>
            <p:spPr bwMode="auto">
              <a:xfrm>
                <a:off x="3544" y="6657"/>
                <a:ext cx="73" cy="73"/>
              </a:xfrm>
              <a:prstGeom prst="downArrow">
                <a:avLst>
                  <a:gd fmla="val 50000" name="adj1"/>
                  <a:gd fmla="val 25342"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sp>
            <p:nvSpPr>
              <p:cNvPr id="170" name="AutoShape 114"/>
              <p:cNvSpPr>
                <a:spLocks noChangeArrowheads="1"/>
              </p:cNvSpPr>
              <p:nvPr/>
            </p:nvSpPr>
            <p:spPr bwMode="auto">
              <a:xfrm>
                <a:off x="3552" y="6432"/>
                <a:ext cx="72" cy="75"/>
              </a:xfrm>
              <a:prstGeom prst="downArrow">
                <a:avLst>
                  <a:gd fmla="val 50000" name="adj1"/>
                  <a:gd fmla="val 26042"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grpSp>
      </p:grpSp>
      <p:grpSp>
        <p:nvGrpSpPr>
          <p:cNvPr id="171" name="Group 115"/>
          <p:cNvGrpSpPr/>
          <p:nvPr/>
        </p:nvGrpSpPr>
        <p:grpSpPr>
          <a:xfrm>
            <a:off x="6359525" y="1728788"/>
            <a:ext cx="2200275" cy="3160712"/>
            <a:chOff x="4128" y="1152"/>
            <a:chExt cx="1642" cy="2928"/>
          </a:xfrm>
        </p:grpSpPr>
        <p:graphicFrame>
          <p:nvGraphicFramePr>
            <p:cNvPr id="45084" name="Object 116"/>
            <p:cNvGraphicFramePr>
              <a:graphicFrameLocks noChangeAspect="1"/>
            </p:cNvGraphicFramePr>
            <p:nvPr/>
          </p:nvGraphicFramePr>
          <p:xfrm>
            <a:off x="4128" y="1152"/>
            <a:ext cx="1642" cy="2544"/>
          </p:xfrm>
          <a:graphic>
            <a:graphicData uri="http://schemas.openxmlformats.org/presentationml/2006/ole">
              <mc:AlternateContent>
                <mc:Choice xmlns:v="urn:schemas-microsoft-com:vml" Requires="v">
                  <p:oleObj imgH="2453640" imgW="3063240" name="图片" progId="Word.Picture.8" r:id="rId6" spid="_x0000_s1040">
                    <p:embed/>
                  </p:oleObj>
                </mc:Choice>
                <mc:Fallback>
                  <p:oleObj imgH="2453640" imgW="3063240" name="图片" progId="Word.Picture.8" r:id="rId6">
                    <p:embed/>
                    <p:pic>
                      <p:nvPicPr>
                        <p:cNvPr id="0" name="OLE substitute image"/>
                        <p:cNvPicPr/>
                        <p:nvPr/>
                      </p:nvPicPr>
                      <p:blipFill>
                        <a:blip r:embed="rId4">
                          <a:lum bright="70000" contrast="-58000"/>
                          <a:extLst>
                            <a:ext uri="{28A0092B-C50C-407E-A947-70E740481C1C}">
                              <a14:useLocalDpi val="0"/>
                            </a:ext>
                          </a:extLst>
                        </a:blip>
                        <a:srcRect b="23105"/>
                        <a:stretch>
                          <a:fillRect/>
                        </a:stretch>
                      </p:blipFill>
                      <p:spPr>
                        <a:xfrm>
                          <a:off x="4128" y="1152"/>
                          <a:ext cx="1642" cy="2544"/>
                        </a:xfrm>
                        <a:prstGeom prst="rect">
                          <a:avLst/>
                        </a:prstGeom>
                        <a:noFill/>
                        <a:ln>
                          <a:noFill/>
                        </a:ln>
                        <a:effectLst/>
                      </p:spPr>
                    </p:pic>
                  </p:oleObj>
                </mc:Fallback>
              </mc:AlternateContent>
            </a:graphicData>
          </a:graphic>
        </p:graphicFrame>
        <p:grpSp>
          <p:nvGrpSpPr>
            <p:cNvPr id="45085" name="Group 117"/>
            <p:cNvGrpSpPr/>
            <p:nvPr/>
          </p:nvGrpSpPr>
          <p:grpSpPr>
            <a:xfrm>
              <a:off x="4224" y="1248"/>
              <a:ext cx="1522" cy="2832"/>
              <a:chOff x="2868" y="4272"/>
              <a:chExt cx="1522" cy="2832"/>
            </a:xfrm>
          </p:grpSpPr>
          <p:sp>
            <p:nvSpPr>
              <p:cNvPr id="174" name="Text Box 118"/>
              <p:cNvSpPr txBox="1">
                <a:spLocks noChangeArrowheads="1"/>
              </p:cNvSpPr>
              <p:nvPr/>
            </p:nvSpPr>
            <p:spPr bwMode="auto">
              <a:xfrm>
                <a:off x="2868" y="4272"/>
                <a:ext cx="1522" cy="149"/>
              </a:xfrm>
              <a:prstGeom prst="rect">
                <a:avLst/>
              </a:prstGeom>
              <a:solidFill>
                <a:srgbClr val="FFFFFF">
                  <a:alpha val="0"/>
                </a:srgbClr>
              </a:solidFill>
              <a:ln>
                <a:noFill/>
              </a:ln>
              <a:extLst>
                <a:ext uri="{91240B29-F687-4F45-9708-019B960494DF}">
                  <a14:hiddenLine w="9525">
                    <a:solidFill>
                      <a:srgbClr val="000000"/>
                    </a:solidFill>
                    <a:miter lim="800000"/>
                    <a:headEnd/>
                    <a:tailEnd/>
                  </a14:hiddenLine>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问题点识别（大的、模糊的、复杂的）</a:t>
                </a:r>
              </a:p>
            </p:txBody>
          </p:sp>
          <p:sp>
            <p:nvSpPr>
              <p:cNvPr id="175" name="Rectangle 119"/>
              <p:cNvSpPr>
                <a:spLocks noChangeArrowheads="1"/>
              </p:cNvSpPr>
              <p:nvPr/>
            </p:nvSpPr>
            <p:spPr bwMode="auto">
              <a:xfrm>
                <a:off x="3336" y="4457"/>
                <a:ext cx="512" cy="150"/>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阐明问题</a:t>
                </a:r>
              </a:p>
            </p:txBody>
          </p:sp>
          <p:sp>
            <p:nvSpPr>
              <p:cNvPr id="176" name="Text Box 120"/>
              <p:cNvSpPr txBox="1">
                <a:spLocks noChangeArrowheads="1"/>
              </p:cNvSpPr>
              <p:nvPr/>
            </p:nvSpPr>
            <p:spPr bwMode="auto">
              <a:xfrm>
                <a:off x="3381" y="4645"/>
                <a:ext cx="576" cy="128"/>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已定位原因区</a:t>
                </a:r>
              </a:p>
            </p:txBody>
          </p:sp>
          <p:sp>
            <p:nvSpPr>
              <p:cNvPr id="177" name="Text Box 121"/>
              <p:cNvSpPr txBox="1">
                <a:spLocks noChangeArrowheads="1"/>
              </p:cNvSpPr>
              <p:nvPr/>
            </p:nvSpPr>
            <p:spPr bwMode="auto">
              <a:xfrm>
                <a:off x="3418" y="4829"/>
                <a:ext cx="430" cy="151"/>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78" name="Text Box 122"/>
              <p:cNvSpPr txBox="1">
                <a:spLocks noChangeArrowheads="1"/>
              </p:cNvSpPr>
              <p:nvPr/>
            </p:nvSpPr>
            <p:spPr bwMode="auto">
              <a:xfrm>
                <a:off x="3339" y="5055"/>
                <a:ext cx="469" cy="221"/>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1</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原因1</a:t>
                </a:r>
              </a:p>
            </p:txBody>
          </p:sp>
          <p:sp>
            <p:nvSpPr>
              <p:cNvPr id="179" name="Text Box 123"/>
              <p:cNvSpPr txBox="1">
                <a:spLocks noChangeArrowheads="1"/>
              </p:cNvSpPr>
              <p:nvPr/>
            </p:nvSpPr>
            <p:spPr bwMode="auto">
              <a:xfrm>
                <a:off x="3339" y="5351"/>
                <a:ext cx="469" cy="225"/>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2</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原因2</a:t>
                </a:r>
              </a:p>
            </p:txBody>
          </p:sp>
          <p:sp>
            <p:nvSpPr>
              <p:cNvPr id="180" name="Text Box 124"/>
              <p:cNvSpPr txBox="1">
                <a:spLocks noChangeArrowheads="1"/>
              </p:cNvSpPr>
              <p:nvPr/>
            </p:nvSpPr>
            <p:spPr bwMode="auto">
              <a:xfrm>
                <a:off x="3339" y="5651"/>
                <a:ext cx="469" cy="222"/>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3</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原因3</a:t>
                </a:r>
              </a:p>
            </p:txBody>
          </p:sp>
          <p:sp>
            <p:nvSpPr>
              <p:cNvPr id="181" name="Text Box 125"/>
              <p:cNvSpPr txBox="1">
                <a:spLocks noChangeArrowheads="1"/>
              </p:cNvSpPr>
              <p:nvPr/>
            </p:nvSpPr>
            <p:spPr bwMode="auto">
              <a:xfrm>
                <a:off x="3339" y="5950"/>
                <a:ext cx="469" cy="222"/>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4</a:t>
                </a:r>
              </a:p>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原因4</a:t>
                </a:r>
              </a:p>
            </p:txBody>
          </p:sp>
          <p:sp>
            <p:nvSpPr>
              <p:cNvPr id="182" name="Text Box 126"/>
              <p:cNvSpPr txBox="1">
                <a:spLocks noChangeArrowheads="1"/>
              </p:cNvSpPr>
              <p:nvPr/>
            </p:nvSpPr>
            <p:spPr bwMode="auto">
              <a:xfrm>
                <a:off x="3339" y="6283"/>
                <a:ext cx="469" cy="225"/>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ctr" eaLnBrk="1" fontAlgn="auto" hangingPunct="1">
                  <a:spcBef>
                    <a:spcPct val="0"/>
                  </a:spcBef>
                  <a:spcAft>
                    <a:spcPct val="0"/>
                  </a:spcAft>
                  <a:defRPr/>
                </a:pPr>
                <a:r>
                  <a:rPr altLang="zh-CN" kern="0" kumimoji="1" lang="en-US" sz="700">
                    <a:solidFill>
                      <a:srgbClr val="000000"/>
                    </a:solidFill>
                    <a:latin typeface="+mn-lt"/>
                    <a:ea typeface="+mn-ea"/>
                    <a:cs typeface="+mn-ea"/>
                    <a:sym typeface="+mn-lt"/>
                  </a:rPr>
                  <a:t>Why？ 5</a:t>
                </a:r>
              </a:p>
            </p:txBody>
          </p:sp>
          <p:sp>
            <p:nvSpPr>
              <p:cNvPr id="183" name="Rectangle 127"/>
              <p:cNvSpPr>
                <a:spLocks noChangeArrowheads="1"/>
              </p:cNvSpPr>
              <p:nvPr/>
            </p:nvSpPr>
            <p:spPr bwMode="auto">
              <a:xfrm>
                <a:off x="3386" y="6489"/>
                <a:ext cx="402" cy="184"/>
              </a:xfrm>
              <a:prstGeom prst="rect">
                <a:avLst/>
              </a:prstGeom>
              <a:noFill/>
              <a:ln>
                <a:noFill/>
              </a:ln>
              <a:effectLst>
                <a:prstShdw dir="2700000" dist="17961" prst="shdw17">
                  <a:srgbClr val="FFFFFF">
                    <a:gamma/>
                    <a:shade val="60000"/>
                    <a:invGamma/>
                  </a:srgbClr>
                </a:prstShdw>
              </a:effectLst>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nchor="ctr" wrap="none">
                <a:spAutoFit/>
              </a:bodyPr>
              <a:lstStyle/>
              <a:p>
                <a:pPr algn="ctr" eaLnBrk="1" fontAlgn="auto" hangingPunct="1">
                  <a:spcBef>
                    <a:spcPct val="0"/>
                  </a:spcBef>
                  <a:spcAft>
                    <a:spcPct val="0"/>
                  </a:spcAft>
                  <a:defRPr/>
                </a:pPr>
                <a:r>
                  <a:rPr altLang="en-US" kern="0" kumimoji="1" lang="zh-CN" sz="700">
                    <a:solidFill>
                      <a:srgbClr val="0000FF"/>
                    </a:solidFill>
                    <a:latin typeface="+mn-lt"/>
                    <a:ea typeface="+mn-ea"/>
                    <a:cs typeface="+mn-ea"/>
                    <a:sym typeface="+mn-lt"/>
                  </a:rPr>
                  <a:t>根本原因</a:t>
                </a:r>
              </a:p>
            </p:txBody>
          </p:sp>
          <p:sp>
            <p:nvSpPr>
              <p:cNvPr id="184" name="Text Box 128"/>
              <p:cNvSpPr txBox="1">
                <a:spLocks noChangeArrowheads="1"/>
              </p:cNvSpPr>
              <p:nvPr/>
            </p:nvSpPr>
            <p:spPr bwMode="auto">
              <a:xfrm>
                <a:off x="3375" y="6730"/>
                <a:ext cx="538" cy="150"/>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纠正措施</a:t>
                </a:r>
              </a:p>
            </p:txBody>
          </p:sp>
          <p:sp>
            <p:nvSpPr>
              <p:cNvPr id="185" name="Text Box 129"/>
              <p:cNvSpPr txBox="1">
                <a:spLocks noChangeArrowheads="1"/>
              </p:cNvSpPr>
              <p:nvPr/>
            </p:nvSpPr>
            <p:spPr bwMode="auto">
              <a:xfrm>
                <a:off x="3381" y="6955"/>
                <a:ext cx="435" cy="149"/>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吸取教训</a:t>
                </a:r>
              </a:p>
            </p:txBody>
          </p:sp>
          <p:sp>
            <p:nvSpPr>
              <p:cNvPr id="186" name="Text Box 130"/>
              <p:cNvSpPr txBox="1">
                <a:spLocks noChangeArrowheads="1"/>
              </p:cNvSpPr>
              <p:nvPr/>
            </p:nvSpPr>
            <p:spPr bwMode="auto">
              <a:xfrm>
                <a:off x="3121" y="4829"/>
                <a:ext cx="429" cy="151"/>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87" name="Text Box 131"/>
              <p:cNvSpPr txBox="1">
                <a:spLocks noChangeArrowheads="1"/>
              </p:cNvSpPr>
              <p:nvPr/>
            </p:nvSpPr>
            <p:spPr bwMode="auto">
              <a:xfrm>
                <a:off x="3745" y="4829"/>
                <a:ext cx="430" cy="151"/>
              </a:xfrm>
              <a:prstGeom prst="rect">
                <a:avLst/>
              </a:prstGeom>
              <a:solidFill>
                <a:srgbClr val="FFFFFF">
                  <a:alpha val="0"/>
                </a:srgbClr>
              </a:solidFill>
              <a:ln>
                <a:noFill/>
              </a:ln>
              <a:effectLst/>
              <a:extLs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p>
                <a:pPr algn="just" eaLnBrk="1" fontAlgn="auto" hangingPunct="1">
                  <a:spcBef>
                    <a:spcPct val="0"/>
                  </a:spcBef>
                  <a:spcAft>
                    <a:spcPct val="0"/>
                  </a:spcAft>
                  <a:defRPr/>
                </a:pPr>
                <a:r>
                  <a:rPr altLang="en-US" kern="0" kumimoji="1" lang="zh-CN" sz="700">
                    <a:solidFill>
                      <a:srgbClr val="000000"/>
                    </a:solidFill>
                    <a:latin typeface="+mn-lt"/>
                    <a:ea typeface="+mn-ea"/>
                    <a:cs typeface="+mn-ea"/>
                    <a:sym typeface="+mn-lt"/>
                  </a:rPr>
                  <a:t>原因点</a:t>
                </a:r>
              </a:p>
            </p:txBody>
          </p:sp>
          <p:sp>
            <p:nvSpPr>
              <p:cNvPr id="188" name="AutoShape 132"/>
              <p:cNvSpPr>
                <a:spLocks noChangeArrowheads="1"/>
              </p:cNvSpPr>
              <p:nvPr/>
            </p:nvSpPr>
            <p:spPr bwMode="auto">
              <a:xfrm>
                <a:off x="3556" y="6880"/>
                <a:ext cx="73" cy="75"/>
              </a:xfrm>
              <a:prstGeom prst="downArrow">
                <a:avLst>
                  <a:gd fmla="val 50000" name="adj1"/>
                  <a:gd fmla="val 25685"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sp>
            <p:nvSpPr>
              <p:cNvPr id="189" name="AutoShape 133"/>
              <p:cNvSpPr>
                <a:spLocks noChangeArrowheads="1"/>
              </p:cNvSpPr>
              <p:nvPr/>
            </p:nvSpPr>
            <p:spPr bwMode="auto">
              <a:xfrm>
                <a:off x="3544" y="6657"/>
                <a:ext cx="72" cy="74"/>
              </a:xfrm>
              <a:prstGeom prst="downArrow">
                <a:avLst>
                  <a:gd fmla="val 50000" name="adj1"/>
                  <a:gd fmla="val 25342"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sp>
            <p:nvSpPr>
              <p:cNvPr id="190" name="AutoShape 134"/>
              <p:cNvSpPr>
                <a:spLocks noChangeArrowheads="1"/>
              </p:cNvSpPr>
              <p:nvPr/>
            </p:nvSpPr>
            <p:spPr bwMode="auto">
              <a:xfrm>
                <a:off x="3552" y="6433"/>
                <a:ext cx="72" cy="75"/>
              </a:xfrm>
              <a:prstGeom prst="downArrow">
                <a:avLst>
                  <a:gd fmla="val 50000" name="adj1"/>
                  <a:gd fmla="val 26042" name="adj2"/>
                </a:avLst>
              </a:prstGeom>
              <a:solidFill>
                <a:srgbClr val="FFFFFF"/>
              </a:solidFill>
              <a:ln algn="ctr" w="9525">
                <a:solidFill>
                  <a:srgbClr val="000000"/>
                </a:solidFill>
                <a:miter lim="800000"/>
              </a:ln>
              <a:effectLst>
                <a:prstShdw dir="2700000" dist="17961" prst="shdw17">
                  <a:srgbClr val="000000">
                    <a:gamma/>
                    <a:shade val="60000"/>
                    <a:invGamma/>
                  </a:srgbClr>
                </a:prstShdw>
              </a:effectLst>
            </p:spPr>
            <p:txBody>
              <a:bodyPr anchor="ctr" wrap="none"/>
              <a:lstStyle/>
              <a:p>
                <a:pPr algn="ctr" eaLnBrk="1" fontAlgn="auto" hangingPunct="1">
                  <a:spcBef>
                    <a:spcPct val="0"/>
                  </a:spcBef>
                  <a:spcAft>
                    <a:spcPct val="0"/>
                  </a:spcAft>
                  <a:defRPr/>
                </a:pPr>
                <a:endParaRPr altLang="en-US" b="1" kern="0" kumimoji="1" lang="zh-CN" sz="700">
                  <a:solidFill>
                    <a:srgbClr val="000000"/>
                  </a:solidFill>
                  <a:latin typeface="+mn-lt"/>
                  <a:ea typeface="+mn-ea"/>
                  <a:cs typeface="+mn-ea"/>
                  <a:sym typeface="+mn-lt"/>
                </a:endParaRPr>
              </a:p>
            </p:txBody>
          </p:sp>
        </p:grpSp>
      </p:grpSp>
      <p:sp>
        <p:nvSpPr>
          <p:cNvPr id="191" name="Line 148"/>
          <p:cNvSpPr>
            <a:spLocks noChangeShapeType="1"/>
          </p:cNvSpPr>
          <p:nvPr/>
        </p:nvSpPr>
        <p:spPr bwMode="gray">
          <a:xfrm flipH="1">
            <a:off x="827088" y="4921250"/>
            <a:ext cx="6384925" cy="1588"/>
          </a:xfrm>
          <a:prstGeom prst="line">
            <a:avLst/>
          </a:prstGeom>
          <a:noFill/>
          <a:ln w="9525">
            <a:solidFill>
              <a:srgbClr val="000000"/>
            </a:solidFill>
            <a:round/>
          </a:ln>
          <a:effectLst/>
          <a:extLst>
            <a:ext uri="{909E8E84-426E-40DD-AFC4-6F175D3DCCD1}">
              <a14:hiddenFill>
                <a:noFill/>
              </a14:hiddenFill>
            </a:ext>
            <a:ext uri="{AF507438-7753-43E0-B8FC-AC1667EBCBE1}">
              <a14:hiddenEffects>
                <a:effectLst>
                  <a:outerShdw algn="br" dir="10800000" dist="76200" kx="-3284103" rotWithShape="0">
                    <a:schemeClr val="bg2">
                      <a:alpha val="50000"/>
                    </a:schemeClr>
                  </a:outerShdw>
                </a:effectLst>
              </a14:hiddenEffects>
            </a:ext>
          </a:extLst>
        </p:spPr>
        <p:txBody>
          <a:bodyPr anchor="ctr" wrap="none"/>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192" name="AutoShape 150"/>
          <p:cNvSpPr>
            <a:spLocks noChangeArrowheads="1"/>
          </p:cNvSpPr>
          <p:nvPr/>
        </p:nvSpPr>
        <p:spPr bwMode="auto">
          <a:xfrm>
            <a:off x="4430713" y="776288"/>
            <a:ext cx="1608137" cy="361950"/>
          </a:xfrm>
          <a:prstGeom prst="flowChartAlternateProcess">
            <a:avLst/>
          </a:prstGeom>
          <a:solidFill>
            <a:srgbClr val="B80304"/>
          </a:solidFill>
          <a:ln>
            <a:solidFill>
              <a:srgbClr val="161616"/>
            </a:solidFill>
          </a:ln>
          <a:effectLst>
            <a:prstShdw dir="2700000" dist="17961" prst="shdw17">
              <a:srgbClr val="FFFF00">
                <a:gamma/>
                <a:shade val="60000"/>
                <a:invGamma/>
              </a:srgbClr>
            </a:prstShdw>
          </a:effectLst>
          <a:extLst/>
        </p:spPr>
        <p:txBody>
          <a:bodyPr anchor="ctr" wrap="none"/>
          <a:lstStyle/>
          <a:p>
            <a:pPr algn="ctr" eaLnBrk="1" hangingPunct="1">
              <a:defRPr/>
            </a:pPr>
            <a:r>
              <a:rPr altLang="en-US" b="1" kumimoji="1" lang="zh-CN" sz="1200">
                <a:latin typeface="+mn-lt"/>
                <a:ea typeface="+mn-ea"/>
                <a:cs typeface="+mn-ea"/>
                <a:sym typeface="+mn-lt"/>
              </a:rPr>
              <a:t> 系统解决问题 </a:t>
            </a:r>
          </a:p>
          <a:p>
            <a:pPr algn="ctr" eaLnBrk="1" hangingPunct="1">
              <a:defRPr/>
            </a:pPr>
            <a:r>
              <a:rPr altLang="en-US" b="1" kumimoji="1" lang="zh-CN" sz="1200">
                <a:latin typeface="+mn-lt"/>
                <a:ea typeface="+mn-ea"/>
                <a:cs typeface="+mn-ea"/>
                <a:sym typeface="+mn-lt"/>
              </a:rPr>
              <a:t>5WHY</a:t>
            </a:r>
          </a:p>
        </p:txBody>
      </p:sp>
      <p:grpSp>
        <p:nvGrpSpPr>
          <p:cNvPr id="193" name="Group 151"/>
          <p:cNvGrpSpPr/>
          <p:nvPr/>
        </p:nvGrpSpPr>
        <p:grpSpPr>
          <a:xfrm>
            <a:off x="2307275" y="1101709"/>
            <a:ext cx="2926906" cy="622003"/>
            <a:chOff x="1104" y="672"/>
            <a:chExt cx="2184" cy="576"/>
          </a:xfrm>
          <a:solidFill>
            <a:srgbClr val="161616"/>
          </a:solidFill>
          <a:effectLst/>
        </p:grpSpPr>
        <p:sp>
          <p:nvSpPr>
            <p:cNvPr id="194" name="AutoShape 152"/>
            <p:cNvSpPr>
              <a:spLocks noChangeArrowheads="1"/>
            </p:cNvSpPr>
            <p:nvPr/>
          </p:nvSpPr>
          <p:spPr bwMode="auto">
            <a:xfrm>
              <a:off x="1104" y="912"/>
              <a:ext cx="1200" cy="336"/>
            </a:xfrm>
            <a:prstGeom prst="flowChartAlternateProcess">
              <a:avLst/>
            </a:prstGeom>
            <a:grpFill/>
            <a:ln algn="ctr" w="9525">
              <a:noFill/>
              <a:miter lim="800000"/>
            </a:ln>
            <a:effectLst>
              <a:prstShdw dir="2700000" dist="17961" prst="shdw17">
                <a:srgbClr val="FFFF00">
                  <a:gamma/>
                  <a:shade val="60000"/>
                  <a:invGamma/>
                </a:srgbClr>
              </a:prstShdw>
            </a:effectLst>
            <a:extLst/>
          </p:spPr>
          <p:txBody>
            <a:bodyPr anchor="ctr" wrap="none"/>
            <a:lstStyle/>
            <a:p>
              <a:pPr algn="ctr" eaLnBrk="1" hangingPunct="1">
                <a:defRPr/>
              </a:pPr>
              <a:r>
                <a:rPr altLang="en-US" b="1" kumimoji="1" lang="zh-CN" sz="1200">
                  <a:latin typeface="+mn-lt"/>
                  <a:ea typeface="+mn-ea"/>
                  <a:cs typeface="+mn-ea"/>
                  <a:sym typeface="+mn-lt"/>
                </a:rPr>
                <a:t>为什么会发生</a:t>
              </a:r>
              <a:br>
                <a:rPr altLang="en-US" b="1" kumimoji="1" lang="zh-CN" sz="1200">
                  <a:latin typeface="+mn-lt"/>
                  <a:ea typeface="+mn-ea"/>
                  <a:cs typeface="+mn-ea"/>
                  <a:sym typeface="+mn-lt"/>
                </a:rPr>
              </a:br>
              <a:r>
                <a:rPr altLang="en-US" b="1" kumimoji="1" lang="zh-CN" sz="1200">
                  <a:latin typeface="+mn-lt"/>
                  <a:ea typeface="+mn-ea"/>
                  <a:cs typeface="+mn-ea"/>
                  <a:sym typeface="+mn-lt"/>
                </a:rPr>
                <a:t>（失效链/技术层面）</a:t>
              </a:r>
            </a:p>
          </p:txBody>
        </p:sp>
        <p:cxnSp>
          <p:nvCxnSpPr>
            <p:cNvPr id="195" name="AutoShape 153"/>
            <p:cNvCxnSpPr>
              <a:cxnSpLocks noChangeShapeType="1"/>
              <a:stCxn id="194" idx="0"/>
              <a:endCxn id="192" idx="2"/>
            </p:cNvCxnSpPr>
            <p:nvPr/>
          </p:nvCxnSpPr>
          <p:spPr bwMode="auto">
            <a:xfrm rot="16200000">
              <a:off x="2376" y="0"/>
              <a:ext cx="240" cy="1584"/>
            </a:xfrm>
            <a:prstGeom prst="bentConnector3">
              <a:avLst>
                <a:gd fmla="val 50000" name="adj1"/>
              </a:avLst>
            </a:prstGeom>
            <a:grpFill/>
            <a:ln w="9525">
              <a:solidFill>
                <a:srgbClr val="161616"/>
              </a:solidFill>
              <a:miter lim="800000"/>
            </a:ln>
            <a:effectLst>
              <a:prstShdw dir="2700000" dist="17961" prst="shdw17">
                <a:srgbClr val="FF6600">
                  <a:gamma/>
                  <a:shade val="60000"/>
                  <a:invGamma/>
                </a:srgbClr>
              </a:prstShdw>
            </a:effectLst>
            <a:extLst/>
          </p:spPr>
        </p:cxnSp>
      </p:grpSp>
      <p:grpSp>
        <p:nvGrpSpPr>
          <p:cNvPr id="196" name="Group 154"/>
          <p:cNvGrpSpPr/>
          <p:nvPr/>
        </p:nvGrpSpPr>
        <p:grpSpPr>
          <a:xfrm>
            <a:off x="5234181" y="1101709"/>
            <a:ext cx="3055562" cy="622003"/>
            <a:chOff x="3288" y="672"/>
            <a:chExt cx="2280" cy="576"/>
          </a:xfrm>
          <a:solidFill>
            <a:srgbClr val="161616"/>
          </a:solidFill>
          <a:effectLst/>
        </p:grpSpPr>
        <p:sp>
          <p:nvSpPr>
            <p:cNvPr id="197" name="AutoShape 155"/>
            <p:cNvSpPr>
              <a:spLocks noChangeArrowheads="1"/>
            </p:cNvSpPr>
            <p:nvPr/>
          </p:nvSpPr>
          <p:spPr bwMode="auto">
            <a:xfrm>
              <a:off x="4368" y="912"/>
              <a:ext cx="1200" cy="336"/>
            </a:xfrm>
            <a:prstGeom prst="flowChartAlternateProcess">
              <a:avLst/>
            </a:prstGeom>
            <a:grpFill/>
            <a:ln algn="ctr" w="9525">
              <a:solidFill>
                <a:srgbClr val="000000"/>
              </a:solidFill>
              <a:miter lim="800000"/>
            </a:ln>
            <a:effectLst>
              <a:prstShdw dir="2700000" dist="17961" prst="shdw17">
                <a:srgbClr val="FFFF00">
                  <a:gamma/>
                  <a:shade val="60000"/>
                  <a:invGamma/>
                </a:srgbClr>
              </a:prstShdw>
            </a:effectLst>
            <a:extLst/>
          </p:spPr>
          <p:txBody>
            <a:bodyPr anchor="ctr" wrap="none"/>
            <a:lstStyle/>
            <a:p>
              <a:pPr algn="ctr" eaLnBrk="1" hangingPunct="1">
                <a:defRPr/>
              </a:pPr>
              <a:r>
                <a:rPr altLang="en-US" b="1" kumimoji="1" lang="zh-CN" sz="1200">
                  <a:latin typeface="+mn-lt"/>
                  <a:ea typeface="+mn-ea"/>
                  <a:cs typeface="+mn-ea"/>
                  <a:sym typeface="+mn-lt"/>
                </a:rPr>
                <a:t>为什么体系允许</a:t>
              </a:r>
            </a:p>
            <a:p>
              <a:pPr algn="ctr" eaLnBrk="1" hangingPunct="1">
                <a:defRPr/>
              </a:pPr>
              <a:r>
                <a:rPr altLang="en-US" b="1" kumimoji="1" lang="zh-CN" sz="1200">
                  <a:latin typeface="+mn-lt"/>
                  <a:ea typeface="+mn-ea"/>
                  <a:cs typeface="+mn-ea"/>
                  <a:sym typeface="+mn-lt"/>
                </a:rPr>
                <a:t>(过程/流程/职责/资源)</a:t>
              </a:r>
            </a:p>
          </p:txBody>
        </p:sp>
        <p:cxnSp>
          <p:nvCxnSpPr>
            <p:cNvPr id="198" name="AutoShape 156"/>
            <p:cNvCxnSpPr>
              <a:cxnSpLocks noChangeShapeType="1"/>
              <a:stCxn id="197" idx="0"/>
              <a:endCxn id="192" idx="2"/>
            </p:cNvCxnSpPr>
            <p:nvPr/>
          </p:nvCxnSpPr>
          <p:spPr bwMode="auto">
            <a:xfrm flipH="1" rot="5400000">
              <a:off x="4008" y="-48"/>
              <a:ext cx="240" cy="1680"/>
            </a:xfrm>
            <a:prstGeom prst="bentConnector3">
              <a:avLst>
                <a:gd fmla="val 50000" name="adj1"/>
              </a:avLst>
            </a:prstGeom>
            <a:grpFill/>
            <a:ln w="9525">
              <a:solidFill>
                <a:srgbClr val="161616"/>
              </a:solidFill>
              <a:miter lim="800000"/>
            </a:ln>
            <a:effectLst>
              <a:prstShdw dir="2700000" dist="17961" prst="shdw17">
                <a:srgbClr val="FF6600">
                  <a:gamma/>
                  <a:shade val="60000"/>
                  <a:invGamma/>
                </a:srgbClr>
              </a:prstShdw>
            </a:effectLst>
            <a:extLst/>
          </p:spPr>
        </p:cxnSp>
      </p:grpSp>
      <p:grpSp>
        <p:nvGrpSpPr>
          <p:cNvPr id="199" name="Group 157"/>
          <p:cNvGrpSpPr/>
          <p:nvPr/>
        </p:nvGrpSpPr>
        <p:grpSpPr>
          <a:xfrm>
            <a:off x="4430086" y="1101709"/>
            <a:ext cx="1608190" cy="622003"/>
            <a:chOff x="2688" y="672"/>
            <a:chExt cx="1200" cy="576"/>
          </a:xfrm>
          <a:solidFill>
            <a:srgbClr val="161616"/>
          </a:solidFill>
          <a:effectLst/>
        </p:grpSpPr>
        <p:sp>
          <p:nvSpPr>
            <p:cNvPr id="200" name="AutoShape 158"/>
            <p:cNvSpPr>
              <a:spLocks noChangeArrowheads="1"/>
            </p:cNvSpPr>
            <p:nvPr/>
          </p:nvSpPr>
          <p:spPr bwMode="auto">
            <a:xfrm>
              <a:off x="2688" y="912"/>
              <a:ext cx="1200" cy="336"/>
            </a:xfrm>
            <a:prstGeom prst="flowChartAlternateProcess">
              <a:avLst/>
            </a:prstGeom>
            <a:grpFill/>
            <a:ln algn="ctr" w="9525">
              <a:solidFill>
                <a:srgbClr val="000000"/>
              </a:solidFill>
              <a:miter lim="800000"/>
            </a:ln>
            <a:effectLst>
              <a:prstShdw dir="2700000" dist="17961" prst="shdw17">
                <a:srgbClr val="FFFF00">
                  <a:gamma/>
                  <a:shade val="60000"/>
                  <a:invGamma/>
                </a:srgbClr>
              </a:prstShdw>
            </a:effectLst>
            <a:extLst/>
          </p:spPr>
          <p:txBody>
            <a:bodyPr anchor="ctr" wrap="none"/>
            <a:lstStyle/>
            <a:p>
              <a:pPr algn="ctr" eaLnBrk="1" hangingPunct="1">
                <a:defRPr/>
              </a:pPr>
              <a:r>
                <a:rPr altLang="en-US" b="1" kumimoji="1" lang="zh-CN" sz="1200">
                  <a:latin typeface="+mn-lt"/>
                  <a:ea typeface="+mn-ea"/>
                  <a:cs typeface="+mn-ea"/>
                  <a:sym typeface="+mn-lt"/>
                </a:rPr>
                <a:t>为什么会流出</a:t>
              </a:r>
            </a:p>
            <a:p>
              <a:pPr algn="ctr" eaLnBrk="1" hangingPunct="1">
                <a:defRPr/>
              </a:pPr>
              <a:r>
                <a:rPr altLang="en-US" b="1" kumimoji="1" lang="zh-CN" sz="1200">
                  <a:latin typeface="+mn-lt"/>
                  <a:ea typeface="+mn-ea"/>
                  <a:cs typeface="+mn-ea"/>
                  <a:sym typeface="+mn-lt"/>
                </a:rPr>
                <a:t>（检验/试验/抽检）</a:t>
              </a:r>
            </a:p>
          </p:txBody>
        </p:sp>
        <p:cxnSp>
          <p:nvCxnSpPr>
            <p:cNvPr id="201" name="AutoShape 159"/>
            <p:cNvCxnSpPr>
              <a:cxnSpLocks noChangeShapeType="1"/>
              <a:stCxn id="200" idx="0"/>
              <a:endCxn id="192" idx="2"/>
            </p:cNvCxnSpPr>
            <p:nvPr/>
          </p:nvCxnSpPr>
          <p:spPr bwMode="auto">
            <a:xfrm rot="16200000">
              <a:off x="3168" y="792"/>
              <a:ext cx="240" cy="0"/>
            </a:xfrm>
            <a:prstGeom prst="straightConnector1">
              <a:avLst/>
            </a:prstGeom>
            <a:grpFill/>
            <a:ln w="9525">
              <a:solidFill>
                <a:srgbClr val="161616"/>
              </a:solidFill>
              <a:round/>
            </a:ln>
            <a:effectLst>
              <a:prstShdw dir="2700000" dist="17961" prst="shdw17">
                <a:srgbClr val="FF6600">
                  <a:gamma/>
                  <a:shade val="60000"/>
                  <a:invGamma/>
                </a:srgbClr>
              </a:prstShdw>
            </a:effectLst>
            <a:extLst/>
          </p:spPr>
        </p:cxnSp>
      </p:grpSp>
      <p:grpSp>
        <p:nvGrpSpPr>
          <p:cNvPr id="202" name="Group 173"/>
          <p:cNvGrpSpPr/>
          <p:nvPr/>
        </p:nvGrpSpPr>
        <p:grpSpPr>
          <a:xfrm>
            <a:off x="827088" y="1706563"/>
            <a:ext cx="7234237" cy="3279775"/>
            <a:chOff x="22" y="1344"/>
            <a:chExt cx="4808" cy="3037"/>
          </a:xfrm>
        </p:grpSpPr>
        <p:sp>
          <p:nvSpPr>
            <p:cNvPr id="203" name="Text Box 141"/>
            <p:cNvSpPr txBox="1">
              <a:spLocks noChangeArrowheads="1"/>
            </p:cNvSpPr>
            <p:nvPr/>
          </p:nvSpPr>
          <p:spPr bwMode="gray">
            <a:xfrm>
              <a:off x="214" y="1567"/>
              <a:ext cx="557" cy="423"/>
            </a:xfrm>
            <a:prstGeom prst="rect">
              <a:avLst/>
            </a:prstGeom>
            <a:noFill/>
            <a:ln w="9525">
              <a:solidFill>
                <a:schemeClr val="tx1"/>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wrap="none">
              <a:spAutoFit/>
            </a:bodyPr>
            <a:lstStyle/>
            <a:p>
              <a:pPr eaLnBrk="1" fontAlgn="auto" hangingPunct="1">
                <a:spcBef>
                  <a:spcPct val="0"/>
                </a:spcBef>
                <a:spcAft>
                  <a:spcPct val="0"/>
                </a:spcAft>
                <a:defRPr/>
              </a:pPr>
              <a:r>
                <a:rPr altLang="en-US" b="1" kern="0" lang="zh-CN" sz="1200">
                  <a:solidFill>
                    <a:srgbClr val="C00000"/>
                  </a:solidFill>
                  <a:latin typeface="+mn-lt"/>
                  <a:ea typeface="+mn-ea"/>
                  <a:cs typeface="+mn-ea"/>
                  <a:sym typeface="+mn-lt"/>
                </a:rPr>
                <a:t>了解情况</a:t>
              </a:r>
            </a:p>
            <a:p>
              <a:pPr eaLnBrk="1" fontAlgn="auto" hangingPunct="1">
                <a:spcBef>
                  <a:spcPct val="0"/>
                </a:spcBef>
                <a:spcAft>
                  <a:spcPct val="0"/>
                </a:spcAft>
                <a:defRPr/>
              </a:pPr>
              <a:r>
                <a:rPr altLang="en-US" b="1" kern="0" lang="zh-CN" sz="1200">
                  <a:solidFill>
                    <a:srgbClr val="C00000"/>
                  </a:solidFill>
                  <a:latin typeface="+mn-lt"/>
                  <a:ea typeface="+mn-ea"/>
                  <a:cs typeface="+mn-ea"/>
                  <a:sym typeface="+mn-lt"/>
                </a:rPr>
                <a:t>抓住形势 </a:t>
              </a:r>
            </a:p>
          </p:txBody>
        </p:sp>
        <p:sp>
          <p:nvSpPr>
            <p:cNvPr id="204" name="Text Box 144"/>
            <p:cNvSpPr txBox="1">
              <a:spLocks noChangeArrowheads="1"/>
            </p:cNvSpPr>
            <p:nvPr/>
          </p:nvSpPr>
          <p:spPr bwMode="gray">
            <a:xfrm>
              <a:off x="214" y="2877"/>
              <a:ext cx="557" cy="254"/>
            </a:xfrm>
            <a:prstGeom prst="rect">
              <a:avLst/>
            </a:prstGeom>
            <a:noFill/>
            <a:ln algn="ctr" w="9525">
              <a:solidFill>
                <a:schemeClr val="tx1"/>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wrap="none">
              <a:spAutoFit/>
            </a:bodyPr>
            <a:lstStyle/>
            <a:p>
              <a:pPr eaLnBrk="1" fontAlgn="auto" hangingPunct="1">
                <a:spcBef>
                  <a:spcPct val="0"/>
                </a:spcBef>
                <a:spcAft>
                  <a:spcPct val="0"/>
                </a:spcAft>
                <a:defRPr/>
              </a:pPr>
              <a:r>
                <a:rPr altLang="en-US" b="1" kern="0" lang="zh-CN" sz="1200">
                  <a:solidFill>
                    <a:srgbClr val="C00000"/>
                  </a:solidFill>
                  <a:latin typeface="+mn-lt"/>
                  <a:ea typeface="+mn-ea"/>
                  <a:cs typeface="+mn-ea"/>
                  <a:sym typeface="+mn-lt"/>
                </a:rPr>
                <a:t>原因调查 </a:t>
              </a:r>
            </a:p>
          </p:txBody>
        </p:sp>
        <p:sp>
          <p:nvSpPr>
            <p:cNvPr id="205" name="Text Box 145"/>
            <p:cNvSpPr txBox="1">
              <a:spLocks noChangeArrowheads="1"/>
            </p:cNvSpPr>
            <p:nvPr/>
          </p:nvSpPr>
          <p:spPr bwMode="gray">
            <a:xfrm>
              <a:off x="214" y="3871"/>
              <a:ext cx="557" cy="254"/>
            </a:xfrm>
            <a:prstGeom prst="rect">
              <a:avLst/>
            </a:prstGeom>
            <a:noFill/>
            <a:ln algn="ctr" w="9525">
              <a:solidFill>
                <a:schemeClr val="tx1"/>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wrap="none">
              <a:spAutoFit/>
            </a:bodyPr>
            <a:lstStyle/>
            <a:p>
              <a:pPr eaLnBrk="1" fontAlgn="auto" hangingPunct="1">
                <a:spcBef>
                  <a:spcPct val="0"/>
                </a:spcBef>
                <a:spcAft>
                  <a:spcPct val="0"/>
                </a:spcAft>
                <a:defRPr/>
              </a:pPr>
              <a:r>
                <a:rPr altLang="en-US" b="1" kern="0" lang="zh-CN" sz="1200">
                  <a:solidFill>
                    <a:srgbClr val="C00000"/>
                  </a:solidFill>
                  <a:latin typeface="+mn-lt"/>
                  <a:ea typeface="+mn-ea"/>
                  <a:cs typeface="+mn-ea"/>
                  <a:sym typeface="+mn-lt"/>
                </a:rPr>
                <a:t>问题纠正 </a:t>
              </a:r>
            </a:p>
          </p:txBody>
        </p:sp>
        <p:sp>
          <p:nvSpPr>
            <p:cNvPr id="206" name="Text Box 147"/>
            <p:cNvSpPr txBox="1">
              <a:spLocks noChangeArrowheads="1"/>
            </p:cNvSpPr>
            <p:nvPr/>
          </p:nvSpPr>
          <p:spPr bwMode="gray">
            <a:xfrm>
              <a:off x="214" y="4124"/>
              <a:ext cx="557" cy="254"/>
            </a:xfrm>
            <a:prstGeom prst="rect">
              <a:avLst/>
            </a:prstGeom>
            <a:noFill/>
            <a:ln algn="ctr" w="9525">
              <a:solidFill>
                <a:schemeClr val="tx1"/>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wrap="none">
              <a:spAutoFit/>
            </a:bodyPr>
            <a:lstStyle/>
            <a:p>
              <a:pPr eaLnBrk="1" fontAlgn="auto" hangingPunct="1">
                <a:spcBef>
                  <a:spcPct val="0"/>
                </a:spcBef>
                <a:spcAft>
                  <a:spcPct val="0"/>
                </a:spcAft>
                <a:defRPr/>
              </a:pPr>
              <a:r>
                <a:rPr altLang="en-US" b="1" kern="0" lang="zh-CN" sz="1200">
                  <a:solidFill>
                    <a:srgbClr val="C00000"/>
                  </a:solidFill>
                  <a:latin typeface="+mn-lt"/>
                  <a:ea typeface="+mn-ea"/>
                  <a:cs typeface="+mn-ea"/>
                  <a:sym typeface="+mn-lt"/>
                </a:rPr>
                <a:t>预防措施 </a:t>
              </a:r>
            </a:p>
          </p:txBody>
        </p:sp>
        <p:grpSp>
          <p:nvGrpSpPr>
            <p:cNvPr id="45075" name="Group 172"/>
            <p:cNvGrpSpPr/>
            <p:nvPr/>
          </p:nvGrpSpPr>
          <p:grpSpPr>
            <a:xfrm>
              <a:off x="22" y="1344"/>
              <a:ext cx="4808" cy="2976"/>
              <a:chOff x="113" y="1344"/>
              <a:chExt cx="4808" cy="2976"/>
            </a:xfrm>
          </p:grpSpPr>
          <p:sp>
            <p:nvSpPr>
              <p:cNvPr id="208" name="Line 166"/>
              <p:cNvSpPr>
                <a:spLocks noChangeShapeType="1"/>
              </p:cNvSpPr>
              <p:nvPr/>
            </p:nvSpPr>
            <p:spPr bwMode="auto">
              <a:xfrm flipH="1" flipV="1">
                <a:off x="249" y="4112"/>
                <a:ext cx="0" cy="210"/>
              </a:xfrm>
              <a:prstGeom prst="line">
                <a:avLst/>
              </a:prstGeom>
              <a:noFill/>
              <a:ln w="9525">
                <a:solidFill>
                  <a:schemeClr val="tx1">
                    <a:lumMod val="65000"/>
                  </a:schemeClr>
                </a:solidFill>
                <a:round/>
                <a:headEnd len="med" type="triangle" w="med"/>
                <a:tailEnd len="med" type="triangle" w="med"/>
              </a:ln>
              <a:effectLst/>
              <a:extLst>
                <a:ext uri="{909E8E84-426E-40DD-AFC4-6F175D3DCCD1}">
                  <a14:hiddenFill>
                    <a:noFill/>
                  </a14:hiddenFill>
                </a:ext>
                <a:ext uri="{AF507438-7753-43E0-B8FC-AC1667EBCBE1}">
                  <a14:hiddenEffects>
                    <a:effectLst>
                      <a:outerShdw algn="ctr" dir="2700000" dist="17961" rotWithShape="0">
                        <a:schemeClr val="tx1">
                          <a:gamma/>
                          <a:shade val="60000"/>
                          <a:invGamma/>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sp>
            <p:nvSpPr>
              <p:cNvPr id="209" name="Line 167"/>
              <p:cNvSpPr>
                <a:spLocks noChangeShapeType="1"/>
              </p:cNvSpPr>
              <p:nvPr/>
            </p:nvSpPr>
            <p:spPr bwMode="auto">
              <a:xfrm flipH="1" flipV="1">
                <a:off x="249" y="3840"/>
                <a:ext cx="0" cy="225"/>
              </a:xfrm>
              <a:prstGeom prst="line">
                <a:avLst/>
              </a:prstGeom>
              <a:noFill/>
              <a:ln w="9525">
                <a:solidFill>
                  <a:schemeClr val="tx1">
                    <a:lumMod val="65000"/>
                  </a:schemeClr>
                </a:solidFill>
                <a:round/>
                <a:headEnd len="med" type="triangle" w="med"/>
                <a:tailEnd len="med" type="triangle" w="med"/>
              </a:ln>
              <a:effectLst/>
              <a:extLst>
                <a:ext uri="{909E8E84-426E-40DD-AFC4-6F175D3DCCD1}">
                  <a14:hiddenFill>
                    <a:noFill/>
                  </a14:hiddenFill>
                </a:ext>
                <a:ext uri="{AF507438-7753-43E0-B8FC-AC1667EBCBE1}">
                  <a14:hiddenEffects>
                    <a:effectLst>
                      <a:outerShdw algn="ctr" dir="2700000" dist="17961" rotWithShape="0">
                        <a:schemeClr val="tx1">
                          <a:gamma/>
                          <a:shade val="60000"/>
                          <a:invGamma/>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sp>
            <p:nvSpPr>
              <p:cNvPr id="210" name="Line 138"/>
              <p:cNvSpPr>
                <a:spLocks noChangeShapeType="1"/>
              </p:cNvSpPr>
              <p:nvPr/>
            </p:nvSpPr>
            <p:spPr bwMode="gray">
              <a:xfrm flipH="1">
                <a:off x="113" y="2160"/>
                <a:ext cx="4808" cy="3"/>
              </a:xfrm>
              <a:prstGeom prst="line">
                <a:avLst/>
              </a:prstGeom>
              <a:noFill/>
              <a:ln w="0">
                <a:solidFill>
                  <a:schemeClr val="tx1">
                    <a:lumMod val="65000"/>
                  </a:schemeClr>
                </a:solidFill>
                <a:round/>
              </a:ln>
              <a:effectLst/>
              <a:extLst>
                <a:ext uri="{909E8E84-426E-40DD-AFC4-6F175D3DCCD1}">
                  <a14:hiddenFill>
                    <a:noFill/>
                  </a14:hiddenFill>
                </a:ext>
                <a:ext uri="{AF507438-7753-43E0-B8FC-AC1667EBCBE1}">
                  <a14:hiddenEffects>
                    <a:effectLst>
                      <a:outerShdw algn="br" dir="10800000" dist="76200" kx="-3284103" rotWithShape="0">
                        <a:schemeClr val="bg2">
                          <a:alpha val="50000"/>
                        </a:schemeClr>
                      </a:outerShdw>
                    </a:effectLst>
                  </a14:hiddenEffects>
                </a:ext>
              </a:extLst>
            </p:spPr>
            <p:txBody>
              <a:bodyPr anchor="ctr" wrap="none"/>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sp>
            <p:nvSpPr>
              <p:cNvPr id="211" name="Line 139"/>
              <p:cNvSpPr>
                <a:spLocks noChangeShapeType="1"/>
              </p:cNvSpPr>
              <p:nvPr/>
            </p:nvSpPr>
            <p:spPr bwMode="gray">
              <a:xfrm flipH="1" flipV="1">
                <a:off x="113" y="1345"/>
                <a:ext cx="4768" cy="0"/>
              </a:xfrm>
              <a:prstGeom prst="line">
                <a:avLst/>
              </a:prstGeom>
              <a:noFill/>
              <a:ln w="9525">
                <a:solidFill>
                  <a:schemeClr val="tx1">
                    <a:lumMod val="65000"/>
                  </a:schemeClr>
                </a:solidFill>
                <a:round/>
              </a:ln>
              <a:effectLst/>
              <a:extLst>
                <a:ext uri="{909E8E84-426E-40DD-AFC4-6F175D3DCCD1}">
                  <a14:hiddenFill>
                    <a:noFill/>
                  </a14:hiddenFill>
                </a:ext>
                <a:ext uri="{AF507438-7753-43E0-B8FC-AC1667EBCBE1}">
                  <a14:hiddenEffects>
                    <a:effectLst>
                      <a:outerShdw algn="br" dir="10800000" dist="76200" kx="-3284103" rotWithShape="0">
                        <a:schemeClr val="bg2">
                          <a:alpha val="50000"/>
                        </a:schemeClr>
                      </a:outerShdw>
                    </a:effectLst>
                  </a14:hiddenEffects>
                </a:ext>
              </a:extLst>
            </p:spPr>
            <p:txBody>
              <a:bodyPr anchor="ctr" wrap="none"/>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sp>
            <p:nvSpPr>
              <p:cNvPr id="212" name="Line 142"/>
              <p:cNvSpPr>
                <a:spLocks noChangeShapeType="1"/>
              </p:cNvSpPr>
              <p:nvPr/>
            </p:nvSpPr>
            <p:spPr bwMode="gray">
              <a:xfrm flipH="1">
                <a:off x="113" y="3843"/>
                <a:ext cx="4768" cy="3"/>
              </a:xfrm>
              <a:prstGeom prst="line">
                <a:avLst/>
              </a:prstGeom>
              <a:noFill/>
              <a:ln w="9525">
                <a:solidFill>
                  <a:schemeClr val="tx1">
                    <a:lumMod val="65000"/>
                  </a:schemeClr>
                </a:solidFill>
                <a:round/>
              </a:ln>
              <a:effectLst/>
              <a:extLst>
                <a:ext uri="{909E8E84-426E-40DD-AFC4-6F175D3DCCD1}">
                  <a14:hiddenFill>
                    <a:noFill/>
                  </a14:hiddenFill>
                </a:ext>
                <a:ext uri="{AF507438-7753-43E0-B8FC-AC1667EBCBE1}">
                  <a14:hiddenEffects>
                    <a:effectLst>
                      <a:outerShdw algn="br" dir="10800000" dist="76200" kx="-3284103" rotWithShape="0">
                        <a:schemeClr val="bg2">
                          <a:alpha val="50000"/>
                        </a:schemeClr>
                      </a:outerShdw>
                    </a:effectLst>
                  </a14:hiddenEffects>
                </a:ext>
              </a:extLst>
            </p:spPr>
            <p:txBody>
              <a:bodyPr anchor="ctr" wrap="none"/>
              <a:lstStyle/>
              <a:p>
                <a:pPr eaLnBrk="1" fontAlgn="auto" hangingPunct="1">
                  <a:spcBef>
                    <a:spcPct val="0"/>
                  </a:spcBef>
                  <a:spcAft>
                    <a:spcPct val="0"/>
                  </a:spcAft>
                  <a:defRPr/>
                </a:pPr>
                <a:endParaRPr altLang="en-US" b="1" kern="0" lang="zh-CN" sz="1200">
                  <a:solidFill>
                    <a:srgbClr val="C00000"/>
                  </a:solidFill>
                  <a:latin typeface="+mn-lt"/>
                  <a:ea typeface="+mn-ea"/>
                  <a:cs typeface="+mn-ea"/>
                  <a:sym typeface="+mn-lt"/>
                </a:endParaRPr>
              </a:p>
            </p:txBody>
          </p:sp>
          <p:sp>
            <p:nvSpPr>
              <p:cNvPr id="213" name="Line 149"/>
              <p:cNvSpPr>
                <a:spLocks noChangeShapeType="1"/>
              </p:cNvSpPr>
              <p:nvPr/>
            </p:nvSpPr>
            <p:spPr bwMode="gray">
              <a:xfrm flipH="1">
                <a:off x="113" y="4090"/>
                <a:ext cx="4777" cy="0"/>
              </a:xfrm>
              <a:prstGeom prst="line">
                <a:avLst/>
              </a:prstGeom>
              <a:noFill/>
              <a:ln w="9525">
                <a:solidFill>
                  <a:schemeClr val="tx1">
                    <a:lumMod val="65000"/>
                  </a:schemeClr>
                </a:solidFill>
                <a:round/>
              </a:ln>
              <a:effectLst/>
              <a:extLst>
                <a:ext uri="{909E8E84-426E-40DD-AFC4-6F175D3DCCD1}">
                  <a14:hiddenFill>
                    <a:noFill/>
                  </a14:hiddenFill>
                </a:ext>
                <a:ext uri="{AF507438-7753-43E0-B8FC-AC1667EBCBE1}">
                  <a14:hiddenEffects>
                    <a:effectLst>
                      <a:outerShdw algn="br" dir="10800000" dist="76200" kx="-3284103" rotWithShape="0">
                        <a:schemeClr val="bg2">
                          <a:alpha val="50000"/>
                        </a:schemeClr>
                      </a:outerShdw>
                    </a:effectLst>
                  </a14:hiddenEffects>
                </a:ext>
              </a:extLst>
            </p:spPr>
            <p:txBody>
              <a:bodyPr anchor="ctr" wrap="none"/>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sp>
            <p:nvSpPr>
              <p:cNvPr id="214" name="Line 168"/>
              <p:cNvSpPr>
                <a:spLocks noChangeShapeType="1"/>
              </p:cNvSpPr>
              <p:nvPr/>
            </p:nvSpPr>
            <p:spPr bwMode="auto">
              <a:xfrm flipH="1" flipV="1">
                <a:off x="249" y="2160"/>
                <a:ext cx="0" cy="1680"/>
              </a:xfrm>
              <a:prstGeom prst="line">
                <a:avLst/>
              </a:prstGeom>
              <a:noFill/>
              <a:ln w="9525">
                <a:solidFill>
                  <a:schemeClr val="tx1">
                    <a:lumMod val="65000"/>
                  </a:schemeClr>
                </a:solidFill>
                <a:round/>
                <a:headEnd len="med" type="triangle" w="med"/>
                <a:tailEnd len="med" type="triangle" w="med"/>
              </a:ln>
              <a:effectLst/>
              <a:extLst>
                <a:ext uri="{909E8E84-426E-40DD-AFC4-6F175D3DCCD1}">
                  <a14:hiddenFill>
                    <a:noFill/>
                  </a14:hiddenFill>
                </a:ext>
                <a:ext uri="{AF507438-7753-43E0-B8FC-AC1667EBCBE1}">
                  <a14:hiddenEffects>
                    <a:effectLst>
                      <a:outerShdw algn="ctr" dir="2700000" dist="17961" rotWithShape="0">
                        <a:schemeClr val="tx1">
                          <a:gamma/>
                          <a:shade val="60000"/>
                          <a:invGamma/>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sp>
            <p:nvSpPr>
              <p:cNvPr id="215" name="Line 169"/>
              <p:cNvSpPr>
                <a:spLocks noChangeShapeType="1"/>
              </p:cNvSpPr>
              <p:nvPr/>
            </p:nvSpPr>
            <p:spPr bwMode="auto">
              <a:xfrm flipH="1" flipV="1">
                <a:off x="249" y="1344"/>
                <a:ext cx="0" cy="816"/>
              </a:xfrm>
              <a:prstGeom prst="line">
                <a:avLst/>
              </a:prstGeom>
              <a:noFill/>
              <a:ln w="9525">
                <a:solidFill>
                  <a:schemeClr val="tx1">
                    <a:lumMod val="65000"/>
                  </a:schemeClr>
                </a:solidFill>
                <a:round/>
                <a:headEnd len="med" type="triangle" w="med"/>
                <a:tailEnd len="med" type="triangle" w="med"/>
              </a:ln>
              <a:effectLst/>
              <a:extLst>
                <a:ext uri="{909E8E84-426E-40DD-AFC4-6F175D3DCCD1}">
                  <a14:hiddenFill>
                    <a:noFill/>
                  </a14:hiddenFill>
                </a:ext>
                <a:ext uri="{AF507438-7753-43E0-B8FC-AC1667EBCBE1}">
                  <a14:hiddenEffects>
                    <a:effectLst>
                      <a:outerShdw algn="ctr" dir="2700000" dist="17961" rotWithShape="0">
                        <a:schemeClr val="tx1">
                          <a:gamma/>
                          <a:shade val="60000"/>
                          <a:invGamma/>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C00000"/>
                  </a:solidFill>
                  <a:latin typeface="+mn-lt"/>
                  <a:ea typeface="+mn-ea"/>
                  <a:cs typeface="+mn-ea"/>
                  <a:sym typeface="+mn-lt"/>
                </a:endParaRPr>
              </a:p>
            </p:txBody>
          </p:sp>
        </p:gr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id="8" nodeType="afterEffect" presetClass="entr" presetID="22" presetSubtype="4">
                                  <p:stCondLst>
                                    <p:cond delay="0"/>
                                  </p:stCondLst>
                                  <p:childTnLst>
                                    <p:set>
                                      <p:cBhvr>
                                        <p:cTn dur="1" fill="hold" id="9">
                                          <p:stCondLst>
                                            <p:cond delay="0"/>
                                          </p:stCondLst>
                                        </p:cTn>
                                        <p:tgtEl>
                                          <p:spTgt spid="126"/>
                                        </p:tgtEl>
                                        <p:attrNameLst>
                                          <p:attrName>style.visibility</p:attrName>
                                        </p:attrNameLst>
                                      </p:cBhvr>
                                      <p:to>
                                        <p:strVal val="visible"/>
                                      </p:to>
                                    </p:set>
                                    <p:animEffect filter="wipe(down)" transition="in">
                                      <p:cBhvr>
                                        <p:cTn dur="500" id="10"/>
                                        <p:tgtEl>
                                          <p:spTgt spid="126"/>
                                        </p:tgtEl>
                                      </p:cBhvr>
                                    </p:animEffect>
                                  </p:childTnLst>
                                </p:cTn>
                              </p:par>
                            </p:childTnLst>
                          </p:cTn>
                        </p:par>
                        <p:par>
                          <p:cTn fill="hold" id="11" nodeType="afterGroup">
                            <p:stCondLst>
                              <p:cond delay="501"/>
                            </p:stCondLst>
                            <p:childTnLst>
                              <p:par>
                                <p:cTn fill="hold" id="12" nodeType="afterEffect" presetClass="entr" presetID="22" presetSubtype="4">
                                  <p:stCondLst>
                                    <p:cond delay="0"/>
                                  </p:stCondLst>
                                  <p:childTnLst>
                                    <p:set>
                                      <p:cBhvr>
                                        <p:cTn dur="1" fill="hold" id="13">
                                          <p:stCondLst>
                                            <p:cond delay="0"/>
                                          </p:stCondLst>
                                        </p:cTn>
                                        <p:tgtEl>
                                          <p:spTgt spid="151"/>
                                        </p:tgtEl>
                                        <p:attrNameLst>
                                          <p:attrName>style.visibility</p:attrName>
                                        </p:attrNameLst>
                                      </p:cBhvr>
                                      <p:to>
                                        <p:strVal val="visible"/>
                                      </p:to>
                                    </p:set>
                                    <p:animEffect filter="wipe(down)" transition="in">
                                      <p:cBhvr>
                                        <p:cTn dur="500" id="14"/>
                                        <p:tgtEl>
                                          <p:spTgt spid="151"/>
                                        </p:tgtEl>
                                      </p:cBhvr>
                                    </p:animEffect>
                                  </p:childTnLst>
                                </p:cTn>
                              </p:par>
                            </p:childTnLst>
                          </p:cTn>
                        </p:par>
                        <p:par>
                          <p:cTn fill="hold" id="15" nodeType="afterGroup">
                            <p:stCondLst>
                              <p:cond delay="1001"/>
                            </p:stCondLst>
                            <p:childTnLst>
                              <p:par>
                                <p:cTn fill="hold" id="16" nodeType="afterEffect" presetClass="entr" presetID="22" presetSubtype="4">
                                  <p:stCondLst>
                                    <p:cond delay="0"/>
                                  </p:stCondLst>
                                  <p:childTnLst>
                                    <p:set>
                                      <p:cBhvr>
                                        <p:cTn dur="1" fill="hold" id="17">
                                          <p:stCondLst>
                                            <p:cond delay="0"/>
                                          </p:stCondLst>
                                        </p:cTn>
                                        <p:tgtEl>
                                          <p:spTgt spid="171"/>
                                        </p:tgtEl>
                                        <p:attrNameLst>
                                          <p:attrName>style.visibility</p:attrName>
                                        </p:attrNameLst>
                                      </p:cBhvr>
                                      <p:to>
                                        <p:strVal val="visible"/>
                                      </p:to>
                                    </p:set>
                                    <p:animEffect filter="wipe(down)" transition="in">
                                      <p:cBhvr>
                                        <p:cTn dur="500" id="18"/>
                                        <p:tgtEl>
                                          <p:spTgt spid="171"/>
                                        </p:tgtEl>
                                      </p:cBhvr>
                                    </p:animEffect>
                                  </p:childTnLst>
                                </p:cTn>
                              </p:par>
                            </p:childTnLst>
                          </p:cTn>
                        </p:par>
                        <p:par>
                          <p:cTn fill="hold" id="19" nodeType="afterGroup">
                            <p:stCondLst>
                              <p:cond delay="1501"/>
                            </p:stCondLst>
                            <p:childTnLst>
                              <p:par>
                                <p:cTn fill="hold" id="20" nodeType="afterEffect" presetClass="entr" presetID="22" presetSubtype="4">
                                  <p:stCondLst>
                                    <p:cond delay="0"/>
                                  </p:stCondLst>
                                  <p:childTnLst>
                                    <p:set>
                                      <p:cBhvr>
                                        <p:cTn dur="1" fill="hold" id="21">
                                          <p:stCondLst>
                                            <p:cond delay="0"/>
                                          </p:stCondLst>
                                        </p:cTn>
                                        <p:tgtEl>
                                          <p:spTgt spid="191"/>
                                        </p:tgtEl>
                                        <p:attrNameLst>
                                          <p:attrName>style.visibility</p:attrName>
                                        </p:attrNameLst>
                                      </p:cBhvr>
                                      <p:to>
                                        <p:strVal val="visible"/>
                                      </p:to>
                                    </p:set>
                                    <p:animEffect filter="wipe(down)" transition="in">
                                      <p:cBhvr>
                                        <p:cTn dur="500" id="22"/>
                                        <p:tgtEl>
                                          <p:spTgt spid="191"/>
                                        </p:tgtEl>
                                      </p:cBhvr>
                                    </p:animEffect>
                                  </p:childTnLst>
                                </p:cTn>
                              </p:par>
                            </p:childTnLst>
                          </p:cTn>
                        </p:par>
                        <p:par>
                          <p:cTn fill="hold" id="23" nodeType="afterGroup">
                            <p:stCondLst>
                              <p:cond delay="2001"/>
                            </p:stCondLst>
                            <p:childTnLst>
                              <p:par>
                                <p:cTn fill="hold" grpId="0" id="24" nodeType="afterEffect" presetClass="entr" presetID="22" presetSubtype="4">
                                  <p:stCondLst>
                                    <p:cond delay="0"/>
                                  </p:stCondLst>
                                  <p:childTnLst>
                                    <p:set>
                                      <p:cBhvr>
                                        <p:cTn dur="1" fill="hold" id="25">
                                          <p:stCondLst>
                                            <p:cond delay="0"/>
                                          </p:stCondLst>
                                        </p:cTn>
                                        <p:tgtEl>
                                          <p:spTgt spid="192"/>
                                        </p:tgtEl>
                                        <p:attrNameLst>
                                          <p:attrName>style.visibility</p:attrName>
                                        </p:attrNameLst>
                                      </p:cBhvr>
                                      <p:to>
                                        <p:strVal val="visible"/>
                                      </p:to>
                                    </p:set>
                                    <p:animEffect filter="wipe(down)" transition="in">
                                      <p:cBhvr>
                                        <p:cTn dur="500" id="26"/>
                                        <p:tgtEl>
                                          <p:spTgt spid="192"/>
                                        </p:tgtEl>
                                      </p:cBhvr>
                                    </p:animEffect>
                                  </p:childTnLst>
                                </p:cTn>
                              </p:par>
                            </p:childTnLst>
                          </p:cTn>
                        </p:par>
                        <p:par>
                          <p:cTn fill="hold" id="27" nodeType="afterGroup">
                            <p:stCondLst>
                              <p:cond delay="2501"/>
                            </p:stCondLst>
                            <p:childTnLst>
                              <p:par>
                                <p:cTn fill="hold" id="28" nodeType="afterEffect" presetClass="entr" presetID="22" presetSubtype="4">
                                  <p:stCondLst>
                                    <p:cond delay="0"/>
                                  </p:stCondLst>
                                  <p:childTnLst>
                                    <p:set>
                                      <p:cBhvr>
                                        <p:cTn dur="1" fill="hold" id="29">
                                          <p:stCondLst>
                                            <p:cond delay="0"/>
                                          </p:stCondLst>
                                        </p:cTn>
                                        <p:tgtEl>
                                          <p:spTgt spid="193"/>
                                        </p:tgtEl>
                                        <p:attrNameLst>
                                          <p:attrName>style.visibility</p:attrName>
                                        </p:attrNameLst>
                                      </p:cBhvr>
                                      <p:to>
                                        <p:strVal val="visible"/>
                                      </p:to>
                                    </p:set>
                                    <p:animEffect filter="wipe(down)" transition="in">
                                      <p:cBhvr>
                                        <p:cTn dur="500" id="30"/>
                                        <p:tgtEl>
                                          <p:spTgt spid="193"/>
                                        </p:tgtEl>
                                      </p:cBhvr>
                                    </p:animEffect>
                                  </p:childTnLst>
                                </p:cTn>
                              </p:par>
                            </p:childTnLst>
                          </p:cTn>
                        </p:par>
                        <p:par>
                          <p:cTn fill="hold" id="31" nodeType="afterGroup">
                            <p:stCondLst>
                              <p:cond delay="3001"/>
                            </p:stCondLst>
                            <p:childTnLst>
                              <p:par>
                                <p:cTn fill="hold" id="32" nodeType="afterEffect" presetClass="entr" presetID="22" presetSubtype="4">
                                  <p:stCondLst>
                                    <p:cond delay="0"/>
                                  </p:stCondLst>
                                  <p:childTnLst>
                                    <p:set>
                                      <p:cBhvr>
                                        <p:cTn dur="1" fill="hold" id="33">
                                          <p:stCondLst>
                                            <p:cond delay="0"/>
                                          </p:stCondLst>
                                        </p:cTn>
                                        <p:tgtEl>
                                          <p:spTgt spid="196"/>
                                        </p:tgtEl>
                                        <p:attrNameLst>
                                          <p:attrName>style.visibility</p:attrName>
                                        </p:attrNameLst>
                                      </p:cBhvr>
                                      <p:to>
                                        <p:strVal val="visible"/>
                                      </p:to>
                                    </p:set>
                                    <p:animEffect filter="wipe(down)" transition="in">
                                      <p:cBhvr>
                                        <p:cTn dur="500" id="34"/>
                                        <p:tgtEl>
                                          <p:spTgt spid="196"/>
                                        </p:tgtEl>
                                      </p:cBhvr>
                                    </p:animEffect>
                                  </p:childTnLst>
                                </p:cTn>
                              </p:par>
                            </p:childTnLst>
                          </p:cTn>
                        </p:par>
                        <p:par>
                          <p:cTn fill="hold" id="35" nodeType="afterGroup">
                            <p:stCondLst>
                              <p:cond delay="3501"/>
                            </p:stCondLst>
                            <p:childTnLst>
                              <p:par>
                                <p:cTn fill="hold" id="36" nodeType="afterEffect" presetClass="entr" presetID="22" presetSubtype="4">
                                  <p:stCondLst>
                                    <p:cond delay="0"/>
                                  </p:stCondLst>
                                  <p:childTnLst>
                                    <p:set>
                                      <p:cBhvr>
                                        <p:cTn dur="1" fill="hold" id="37">
                                          <p:stCondLst>
                                            <p:cond delay="0"/>
                                          </p:stCondLst>
                                        </p:cTn>
                                        <p:tgtEl>
                                          <p:spTgt spid="199"/>
                                        </p:tgtEl>
                                        <p:attrNameLst>
                                          <p:attrName>style.visibility</p:attrName>
                                        </p:attrNameLst>
                                      </p:cBhvr>
                                      <p:to>
                                        <p:strVal val="visible"/>
                                      </p:to>
                                    </p:set>
                                    <p:animEffect filter="wipe(down)" transition="in">
                                      <p:cBhvr>
                                        <p:cTn dur="500" id="38"/>
                                        <p:tgtEl>
                                          <p:spTgt spid="199"/>
                                        </p:tgtEl>
                                      </p:cBhvr>
                                    </p:animEffect>
                                  </p:childTnLst>
                                </p:cTn>
                              </p:par>
                            </p:childTnLst>
                          </p:cTn>
                        </p:par>
                        <p:par>
                          <p:cTn fill="hold" id="39" nodeType="afterGroup">
                            <p:stCondLst>
                              <p:cond delay="4001"/>
                            </p:stCondLst>
                            <p:childTnLst>
                              <p:par>
                                <p:cTn fill="hold" id="40" nodeType="afterEffect" presetClass="entr" presetID="22" presetSubtype="4">
                                  <p:stCondLst>
                                    <p:cond delay="0"/>
                                  </p:stCondLst>
                                  <p:childTnLst>
                                    <p:set>
                                      <p:cBhvr>
                                        <p:cTn dur="1" fill="hold" id="41">
                                          <p:stCondLst>
                                            <p:cond delay="0"/>
                                          </p:stCondLst>
                                        </p:cTn>
                                        <p:tgtEl>
                                          <p:spTgt spid="202"/>
                                        </p:tgtEl>
                                        <p:attrNameLst>
                                          <p:attrName>style.visibility</p:attrName>
                                        </p:attrNameLst>
                                      </p:cBhvr>
                                      <p:to>
                                        <p:strVal val="visible"/>
                                      </p:to>
                                    </p:set>
                                    <p:animEffect filter="wipe(down)" transition="in">
                                      <p:cBhvr>
                                        <p:cTn dur="500" id="42"/>
                                        <p:tgtEl>
                                          <p:spTgt spid="2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5Why解决问题方式：</a:t>
            </a:r>
          </a:p>
        </p:txBody>
      </p:sp>
      <p:sp>
        <p:nvSpPr>
          <p:cNvPr id="126"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透过5M1E作系统分析</a:t>
            </a:r>
          </a:p>
        </p:txBody>
      </p:sp>
      <p:sp>
        <p:nvSpPr>
          <p:cNvPr id="127" name="六边形 126"/>
          <p:cNvSpPr/>
          <p:nvPr/>
        </p:nvSpPr>
        <p:spPr>
          <a:xfrm>
            <a:off x="2008188" y="2416175"/>
            <a:ext cx="1814512" cy="1625600"/>
          </a:xfrm>
          <a:prstGeom prst="hexagon">
            <a:avLst/>
          </a:prstGeom>
          <a:blipFill rotWithShape="1">
            <a:blip r:embed="rId3"/>
            <a:stretch>
              <a:fillRect/>
            </a:stretch>
          </a:blipFill>
          <a:ln cmpd="sng"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accent4">
                  <a:lumMod val="10000"/>
                </a:schemeClr>
              </a:solidFill>
              <a:cs typeface="+mn-ea"/>
              <a:sym typeface="+mn-lt"/>
            </a:endParaRPr>
          </a:p>
        </p:txBody>
      </p:sp>
      <p:sp>
        <p:nvSpPr>
          <p:cNvPr id="133" name="文本框 132"/>
          <p:cNvSpPr txBox="1">
            <a:spLocks noChangeAspect="1"/>
          </p:cNvSpPr>
          <p:nvPr/>
        </p:nvSpPr>
        <p:spPr>
          <a:xfrm>
            <a:off x="1992313" y="1570038"/>
            <a:ext cx="1528762" cy="304800"/>
          </a:xfrm>
          <a:prstGeom prst="rect">
            <a:avLst/>
          </a:prstGeom>
          <a:noFill/>
          <a:ln>
            <a:noFill/>
          </a:ln>
        </p:spPr>
        <p:txBody>
          <a:bodyPr>
            <a:spAutoFit/>
          </a:bodyPr>
          <a:lstStyle/>
          <a:p>
            <a:pPr algn="ctr" fontAlgn="ctr">
              <a:defRPr/>
            </a:pPr>
            <a:r>
              <a:rPr altLang="en-US" b="1" lang="zh-CN" sz="1400">
                <a:solidFill>
                  <a:schemeClr val="accent4">
                    <a:lumMod val="10000"/>
                  </a:schemeClr>
                </a:solidFill>
                <a:latin typeface="+mn-lt"/>
                <a:ea typeface="+mn-ea"/>
                <a:cs typeface="+mn-ea"/>
                <a:sym typeface="+mn-lt"/>
              </a:rPr>
              <a:t>人、机、料</a:t>
            </a:r>
          </a:p>
        </p:txBody>
      </p:sp>
      <p:sp>
        <p:nvSpPr>
          <p:cNvPr id="134" name="文本框 133"/>
          <p:cNvSpPr txBox="1">
            <a:spLocks noChangeArrowheads="1"/>
          </p:cNvSpPr>
          <p:nvPr/>
        </p:nvSpPr>
        <p:spPr bwMode="auto">
          <a:xfrm>
            <a:off x="1585913" y="212248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defRPr/>
            </a:pPr>
            <a:r>
              <a:rPr altLang="en-US" lang="zh-CN" noProof="1" sz="1000">
                <a:solidFill>
                  <a:schemeClr val="accent4">
                    <a:lumMod val="10000"/>
                  </a:schemeClr>
                </a:solidFill>
                <a:latin typeface="+mn-lt"/>
                <a:ea typeface="+mn-ea"/>
                <a:cs typeface="+mn-ea"/>
                <a:sym typeface="+mn-lt"/>
              </a:rPr>
              <a:t>为什么该特定问题会发生？</a:t>
            </a:r>
          </a:p>
        </p:txBody>
      </p:sp>
      <p:sp>
        <p:nvSpPr>
          <p:cNvPr id="135" name="六边形 134"/>
          <p:cNvSpPr/>
          <p:nvPr/>
        </p:nvSpPr>
        <p:spPr>
          <a:xfrm>
            <a:off x="3708400" y="2044700"/>
            <a:ext cx="1814513" cy="1625600"/>
          </a:xfrm>
          <a:prstGeom prst="hexagon">
            <a:avLst/>
          </a:prstGeom>
          <a:blipFill rotWithShape="1">
            <a:blip r:embed="rId4"/>
            <a:stretch>
              <a:fillRect/>
            </a:stretch>
          </a:blipFill>
          <a:ln cmpd="sng"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accent4">
                  <a:lumMod val="10000"/>
                </a:schemeClr>
              </a:solidFill>
              <a:cs typeface="+mn-ea"/>
              <a:sym typeface="+mn-lt"/>
            </a:endParaRPr>
          </a:p>
        </p:txBody>
      </p:sp>
      <p:sp>
        <p:nvSpPr>
          <p:cNvPr id="136" name="文本框 135"/>
          <p:cNvSpPr txBox="1">
            <a:spLocks noChangeAspect="1"/>
          </p:cNvSpPr>
          <p:nvPr/>
        </p:nvSpPr>
        <p:spPr>
          <a:xfrm>
            <a:off x="3851275" y="3767138"/>
            <a:ext cx="1528763" cy="304800"/>
          </a:xfrm>
          <a:prstGeom prst="rect">
            <a:avLst/>
          </a:prstGeom>
          <a:noFill/>
          <a:ln>
            <a:noFill/>
          </a:ln>
        </p:spPr>
        <p:txBody>
          <a:bodyPr>
            <a:spAutoFit/>
          </a:bodyPr>
          <a:lstStyle/>
          <a:p>
            <a:pPr algn="ctr" fontAlgn="ctr">
              <a:defRPr/>
            </a:pPr>
            <a:r>
              <a:rPr altLang="en-US" b="1" lang="zh-CN" sz="1400">
                <a:solidFill>
                  <a:schemeClr val="accent4">
                    <a:lumMod val="10000"/>
                  </a:schemeClr>
                </a:solidFill>
                <a:latin typeface="+mn-lt"/>
                <a:ea typeface="+mn-ea"/>
                <a:cs typeface="+mn-ea"/>
                <a:sym typeface="+mn-lt"/>
              </a:rPr>
              <a:t>方法</a:t>
            </a:r>
          </a:p>
        </p:txBody>
      </p:sp>
      <p:sp>
        <p:nvSpPr>
          <p:cNvPr id="137" name="文本框 136"/>
          <p:cNvSpPr txBox="1">
            <a:spLocks noChangeArrowheads="1"/>
          </p:cNvSpPr>
          <p:nvPr/>
        </p:nvSpPr>
        <p:spPr bwMode="auto">
          <a:xfrm>
            <a:off x="3444875" y="4252913"/>
            <a:ext cx="2341563"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defRPr/>
            </a:pPr>
            <a:r>
              <a:rPr altLang="en-US" lang="zh-CN" noProof="1" sz="1000">
                <a:solidFill>
                  <a:schemeClr val="accent4">
                    <a:lumMod val="10000"/>
                  </a:schemeClr>
                </a:solidFill>
                <a:latin typeface="+mn-lt"/>
                <a:ea typeface="+mn-ea"/>
                <a:cs typeface="+mn-ea"/>
                <a:sym typeface="+mn-lt"/>
              </a:rPr>
              <a:t>为什么该问题没有被检查、检验到？</a:t>
            </a:r>
          </a:p>
        </p:txBody>
      </p:sp>
      <p:sp>
        <p:nvSpPr>
          <p:cNvPr id="138" name="六边形 137"/>
          <p:cNvSpPr/>
          <p:nvPr/>
        </p:nvSpPr>
        <p:spPr>
          <a:xfrm>
            <a:off x="5410200" y="2416175"/>
            <a:ext cx="1814513" cy="1625600"/>
          </a:xfrm>
          <a:prstGeom prst="hexagon">
            <a:avLst/>
          </a:prstGeom>
          <a:blipFill rotWithShape="1">
            <a:blip r:embed="rId5"/>
            <a:stretch>
              <a:fillRect/>
            </a:stretch>
          </a:blipFill>
          <a:ln cmpd="sng"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accent4">
                  <a:lumMod val="10000"/>
                </a:schemeClr>
              </a:solidFill>
              <a:cs typeface="+mn-ea"/>
              <a:sym typeface="+mn-lt"/>
            </a:endParaRPr>
          </a:p>
        </p:txBody>
      </p:sp>
      <p:sp>
        <p:nvSpPr>
          <p:cNvPr id="139" name="文本框 138"/>
          <p:cNvSpPr txBox="1">
            <a:spLocks noChangeAspect="1"/>
          </p:cNvSpPr>
          <p:nvPr/>
        </p:nvSpPr>
        <p:spPr>
          <a:xfrm>
            <a:off x="5718175" y="1570038"/>
            <a:ext cx="1528763" cy="304800"/>
          </a:xfrm>
          <a:prstGeom prst="rect">
            <a:avLst/>
          </a:prstGeom>
          <a:noFill/>
          <a:ln>
            <a:noFill/>
          </a:ln>
        </p:spPr>
        <p:txBody>
          <a:bodyPr>
            <a:spAutoFit/>
          </a:bodyPr>
          <a:lstStyle/>
          <a:p>
            <a:pPr algn="ctr" fontAlgn="ctr">
              <a:defRPr/>
            </a:pPr>
            <a:r>
              <a:rPr altLang="en-US" b="1" lang="zh-CN" sz="1400">
                <a:solidFill>
                  <a:schemeClr val="accent4">
                    <a:lumMod val="10000"/>
                  </a:schemeClr>
                </a:solidFill>
                <a:latin typeface="+mn-lt"/>
                <a:ea typeface="+mn-ea"/>
                <a:cs typeface="+mn-ea"/>
                <a:sym typeface="+mn-lt"/>
              </a:rPr>
              <a:t>环境</a:t>
            </a:r>
          </a:p>
        </p:txBody>
      </p:sp>
      <p:sp>
        <p:nvSpPr>
          <p:cNvPr id="140" name="文本框 139"/>
          <p:cNvSpPr txBox="1">
            <a:spLocks noChangeArrowheads="1"/>
          </p:cNvSpPr>
          <p:nvPr/>
        </p:nvSpPr>
        <p:spPr bwMode="auto">
          <a:xfrm>
            <a:off x="5076825" y="2084388"/>
            <a:ext cx="30749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defRPr/>
            </a:pPr>
            <a:r>
              <a:rPr altLang="en-US" lang="zh-CN" noProof="1" sz="1000">
                <a:solidFill>
                  <a:schemeClr val="accent4">
                    <a:lumMod val="10000"/>
                  </a:schemeClr>
                </a:solidFill>
                <a:latin typeface="+mn-lt"/>
                <a:ea typeface="+mn-ea"/>
                <a:cs typeface="+mn-ea"/>
                <a:sym typeface="+mn-lt"/>
              </a:rPr>
              <a:t>为什么管理体系、流程会允许该问题发生？</a:t>
            </a:r>
          </a:p>
        </p:txBody>
      </p:sp>
      <p:cxnSp>
        <p:nvCxnSpPr>
          <p:cNvPr id="141" name="直接连接符 140"/>
          <p:cNvCxnSpPr/>
          <p:nvPr/>
        </p:nvCxnSpPr>
        <p:spPr>
          <a:xfrm>
            <a:off x="2246313" y="1978025"/>
            <a:ext cx="1074737"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957888" y="1978025"/>
            <a:ext cx="1074737"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4090988" y="4171950"/>
            <a:ext cx="1074737"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126"/>
                                        </p:tgtEl>
                                        <p:attrNameLst>
                                          <p:attrName>style.visibility</p:attrName>
                                        </p:attrNameLst>
                                      </p:cBhvr>
                                      <p:to>
                                        <p:strVal val="visible"/>
                                      </p:to>
                                    </p:set>
                                    <p:animEffect filter="">
                                      <p:cBhvr>
                                        <p:cTn dur="1000" id="10"/>
                                        <p:tgtEl>
                                          <p:spTgt spid="126"/>
                                        </p:tgtEl>
                                      </p:cBhvr>
                                    </p:animEffect>
                                  </p:childTnLst>
                                </p:cTn>
                              </p:par>
                              <p:par>
                                <p:cTn fill="hold" grpId="0" id="11" nodeType="withEffect" presetClass="entr" presetID="29" presetSubtype="0">
                                  <p:stCondLst>
                                    <p:cond delay="0"/>
                                  </p:stCondLst>
                                  <p:childTnLst>
                                    <p:set>
                                      <p:cBhvr>
                                        <p:cTn dur="1" fill="hold" id="12">
                                          <p:stCondLst>
                                            <p:cond delay="0"/>
                                          </p:stCondLst>
                                        </p:cTn>
                                        <p:tgtEl>
                                          <p:spTgt spid="127"/>
                                        </p:tgtEl>
                                        <p:attrNameLst>
                                          <p:attrName>style.visibility</p:attrName>
                                        </p:attrNameLst>
                                      </p:cBhvr>
                                      <p:to>
                                        <p:strVal val="visible"/>
                                      </p:to>
                                    </p:set>
                                    <p:anim calcmode="lin" valueType="num">
                                      <p:cBhvr>
                                        <p:cTn dur="1000" fill="hold" id="13"/>
                                        <p:tgtEl>
                                          <p:spTgt spid="127"/>
                                        </p:tgtEl>
                                        <p:attrNameLst>
                                          <p:attrName>ppt_x</p:attrName>
                                        </p:attrNameLst>
                                      </p:cBhvr>
                                      <p:tavLst>
                                        <p:tav tm="0">
                                          <p:val>
                                            <p:strVal val="#ppt_x-.2"/>
                                          </p:val>
                                        </p:tav>
                                        <p:tav tm="100000">
                                          <p:val>
                                            <p:strVal val="#ppt_x"/>
                                          </p:val>
                                        </p:tav>
                                      </p:tavLst>
                                    </p:anim>
                                    <p:anim calcmode="lin" valueType="num">
                                      <p:cBhvr>
                                        <p:cTn dur="1000" fill="hold" id="14"/>
                                        <p:tgtEl>
                                          <p:spTgt spid="127"/>
                                        </p:tgtEl>
                                        <p:attrNameLst>
                                          <p:attrName>ppt_y</p:attrName>
                                        </p:attrNameLst>
                                      </p:cBhvr>
                                      <p:tavLst>
                                        <p:tav tm="0">
                                          <p:val>
                                            <p:strVal val="#ppt_y"/>
                                          </p:val>
                                        </p:tav>
                                        <p:tav tm="100000">
                                          <p:val>
                                            <p:strVal val="#ppt_y"/>
                                          </p:val>
                                        </p:tav>
                                      </p:tavLst>
                                    </p:anim>
                                    <p:animEffect filter="wipe(right)" prLst="gradientSize: 0.1" transition="in">
                                      <p:cBhvr>
                                        <p:cTn dur="1000" id="15"/>
                                        <p:tgtEl>
                                          <p:spTgt spid="127"/>
                                        </p:tgtEl>
                                      </p:cBhvr>
                                    </p:animEffect>
                                  </p:childTnLst>
                                </p:cTn>
                              </p:par>
                              <p:par>
                                <p:cTn fill="hold" grpId="0" id="16" nodeType="withEffect" presetClass="entr" presetID="29" presetSubtype="0">
                                  <p:stCondLst>
                                    <p:cond delay="0"/>
                                  </p:stCondLst>
                                  <p:childTnLst>
                                    <p:set>
                                      <p:cBhvr>
                                        <p:cTn dur="1" fill="hold" id="17">
                                          <p:stCondLst>
                                            <p:cond delay="0"/>
                                          </p:stCondLst>
                                        </p:cTn>
                                        <p:tgtEl>
                                          <p:spTgt spid="135"/>
                                        </p:tgtEl>
                                        <p:attrNameLst>
                                          <p:attrName>style.visibility</p:attrName>
                                        </p:attrNameLst>
                                      </p:cBhvr>
                                      <p:to>
                                        <p:strVal val="visible"/>
                                      </p:to>
                                    </p:set>
                                    <p:anim calcmode="lin" valueType="num">
                                      <p:cBhvr>
                                        <p:cTn dur="1000" fill="hold" id="18"/>
                                        <p:tgtEl>
                                          <p:spTgt spid="135"/>
                                        </p:tgtEl>
                                        <p:attrNameLst>
                                          <p:attrName>ppt_x</p:attrName>
                                        </p:attrNameLst>
                                      </p:cBhvr>
                                      <p:tavLst>
                                        <p:tav tm="0">
                                          <p:val>
                                            <p:strVal val="#ppt_x-.2"/>
                                          </p:val>
                                        </p:tav>
                                        <p:tav tm="100000">
                                          <p:val>
                                            <p:strVal val="#ppt_x"/>
                                          </p:val>
                                        </p:tav>
                                      </p:tavLst>
                                    </p:anim>
                                    <p:anim calcmode="lin" valueType="num">
                                      <p:cBhvr>
                                        <p:cTn dur="1000" fill="hold" id="19"/>
                                        <p:tgtEl>
                                          <p:spTgt spid="135"/>
                                        </p:tgtEl>
                                        <p:attrNameLst>
                                          <p:attrName>ppt_y</p:attrName>
                                        </p:attrNameLst>
                                      </p:cBhvr>
                                      <p:tavLst>
                                        <p:tav tm="0">
                                          <p:val>
                                            <p:strVal val="#ppt_y"/>
                                          </p:val>
                                        </p:tav>
                                        <p:tav tm="100000">
                                          <p:val>
                                            <p:strVal val="#ppt_y"/>
                                          </p:val>
                                        </p:tav>
                                      </p:tavLst>
                                    </p:anim>
                                    <p:animEffect filter="wipe(right)" prLst="gradientSize: 0.1" transition="in">
                                      <p:cBhvr>
                                        <p:cTn dur="1000" id="20"/>
                                        <p:tgtEl>
                                          <p:spTgt spid="135"/>
                                        </p:tgtEl>
                                      </p:cBhvr>
                                    </p:animEffect>
                                  </p:childTnLst>
                                </p:cTn>
                              </p:par>
                              <p:par>
                                <p:cTn fill="hold" grpId="0" id="21" nodeType="withEffect" presetClass="entr" presetID="29" presetSubtype="0">
                                  <p:stCondLst>
                                    <p:cond delay="0"/>
                                  </p:stCondLst>
                                  <p:childTnLst>
                                    <p:set>
                                      <p:cBhvr>
                                        <p:cTn dur="1" fill="hold" id="22">
                                          <p:stCondLst>
                                            <p:cond delay="0"/>
                                          </p:stCondLst>
                                        </p:cTn>
                                        <p:tgtEl>
                                          <p:spTgt spid="138"/>
                                        </p:tgtEl>
                                        <p:attrNameLst>
                                          <p:attrName>style.visibility</p:attrName>
                                        </p:attrNameLst>
                                      </p:cBhvr>
                                      <p:to>
                                        <p:strVal val="visible"/>
                                      </p:to>
                                    </p:set>
                                    <p:anim calcmode="lin" valueType="num">
                                      <p:cBhvr>
                                        <p:cTn dur="1000" fill="hold" id="23"/>
                                        <p:tgtEl>
                                          <p:spTgt spid="138"/>
                                        </p:tgtEl>
                                        <p:attrNameLst>
                                          <p:attrName>ppt_x</p:attrName>
                                        </p:attrNameLst>
                                      </p:cBhvr>
                                      <p:tavLst>
                                        <p:tav tm="0">
                                          <p:val>
                                            <p:strVal val="#ppt_x-.2"/>
                                          </p:val>
                                        </p:tav>
                                        <p:tav tm="100000">
                                          <p:val>
                                            <p:strVal val="#ppt_x"/>
                                          </p:val>
                                        </p:tav>
                                      </p:tavLst>
                                    </p:anim>
                                    <p:anim calcmode="lin" valueType="num">
                                      <p:cBhvr>
                                        <p:cTn dur="1000" fill="hold" id="24"/>
                                        <p:tgtEl>
                                          <p:spTgt spid="138"/>
                                        </p:tgtEl>
                                        <p:attrNameLst>
                                          <p:attrName>ppt_y</p:attrName>
                                        </p:attrNameLst>
                                      </p:cBhvr>
                                      <p:tavLst>
                                        <p:tav tm="0">
                                          <p:val>
                                            <p:strVal val="#ppt_y"/>
                                          </p:val>
                                        </p:tav>
                                        <p:tav tm="100000">
                                          <p:val>
                                            <p:strVal val="#ppt_y"/>
                                          </p:val>
                                        </p:tav>
                                      </p:tavLst>
                                    </p:anim>
                                    <p:animEffect filter="wipe(right)" prLst="gradientSize: 0.1" transition="in">
                                      <p:cBhvr>
                                        <p:cTn dur="1000" id="25"/>
                                        <p:tgtEl>
                                          <p:spTgt spid="138"/>
                                        </p:tgtEl>
                                      </p:cBhvr>
                                    </p:animEffect>
                                  </p:childTnLst>
                                </p:cTn>
                              </p:par>
                              <p:par>
                                <p:cTn fill="hold" grpId="0" id="26" nodeType="withEffect" presetClass="entr" presetID="2" presetSubtype="4">
                                  <p:stCondLst>
                                    <p:cond delay="0"/>
                                  </p:stCondLst>
                                  <p:childTnLst>
                                    <p:set>
                                      <p:cBhvr>
                                        <p:cTn dur="1" fill="hold" id="27">
                                          <p:stCondLst>
                                            <p:cond delay="0"/>
                                          </p:stCondLst>
                                        </p:cTn>
                                        <p:tgtEl>
                                          <p:spTgt spid="133"/>
                                        </p:tgtEl>
                                        <p:attrNameLst>
                                          <p:attrName>style.visibility</p:attrName>
                                        </p:attrNameLst>
                                      </p:cBhvr>
                                      <p:to>
                                        <p:strVal val="visible"/>
                                      </p:to>
                                    </p:set>
                                    <p:anim calcmode="lin" valueType="num">
                                      <p:cBhvr>
                                        <p:cTn dur="500" fill="hold" id="28"/>
                                        <p:tgtEl>
                                          <p:spTgt spid="133"/>
                                        </p:tgtEl>
                                        <p:attrNameLst>
                                          <p:attrName>ppt_x</p:attrName>
                                        </p:attrNameLst>
                                      </p:cBhvr>
                                      <p:tavLst>
                                        <p:tav tm="0">
                                          <p:val>
                                            <p:strVal val="#ppt_x"/>
                                          </p:val>
                                        </p:tav>
                                        <p:tav tm="100000">
                                          <p:val>
                                            <p:strVal val="#ppt_x"/>
                                          </p:val>
                                        </p:tav>
                                      </p:tavLst>
                                    </p:anim>
                                    <p:anim calcmode="lin" valueType="num">
                                      <p:cBhvr>
                                        <p:cTn dur="500" fill="hold" id="29"/>
                                        <p:tgtEl>
                                          <p:spTgt spid="133"/>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134"/>
                                        </p:tgtEl>
                                        <p:attrNameLst>
                                          <p:attrName>style.visibility</p:attrName>
                                        </p:attrNameLst>
                                      </p:cBhvr>
                                      <p:to>
                                        <p:strVal val="visible"/>
                                      </p:to>
                                    </p:set>
                                    <p:anim calcmode="lin" valueType="num">
                                      <p:cBhvr>
                                        <p:cTn dur="500" fill="hold" id="32"/>
                                        <p:tgtEl>
                                          <p:spTgt spid="134"/>
                                        </p:tgtEl>
                                        <p:attrNameLst>
                                          <p:attrName>ppt_x</p:attrName>
                                        </p:attrNameLst>
                                      </p:cBhvr>
                                      <p:tavLst>
                                        <p:tav tm="0">
                                          <p:val>
                                            <p:strVal val="#ppt_x"/>
                                          </p:val>
                                        </p:tav>
                                        <p:tav tm="100000">
                                          <p:val>
                                            <p:strVal val="#ppt_x"/>
                                          </p:val>
                                        </p:tav>
                                      </p:tavLst>
                                    </p:anim>
                                    <p:anim calcmode="lin" valueType="num">
                                      <p:cBhvr>
                                        <p:cTn dur="500" fill="hold" id="33"/>
                                        <p:tgtEl>
                                          <p:spTgt spid="134"/>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36"/>
                                        </p:tgtEl>
                                        <p:attrNameLst>
                                          <p:attrName>style.visibility</p:attrName>
                                        </p:attrNameLst>
                                      </p:cBhvr>
                                      <p:to>
                                        <p:strVal val="visible"/>
                                      </p:to>
                                    </p:set>
                                    <p:anim calcmode="lin" valueType="num">
                                      <p:cBhvr>
                                        <p:cTn dur="500" fill="hold" id="36"/>
                                        <p:tgtEl>
                                          <p:spTgt spid="136"/>
                                        </p:tgtEl>
                                        <p:attrNameLst>
                                          <p:attrName>ppt_x</p:attrName>
                                        </p:attrNameLst>
                                      </p:cBhvr>
                                      <p:tavLst>
                                        <p:tav tm="0">
                                          <p:val>
                                            <p:strVal val="#ppt_x"/>
                                          </p:val>
                                        </p:tav>
                                        <p:tav tm="100000">
                                          <p:val>
                                            <p:strVal val="#ppt_x"/>
                                          </p:val>
                                        </p:tav>
                                      </p:tavLst>
                                    </p:anim>
                                    <p:anim calcmode="lin" valueType="num">
                                      <p:cBhvr>
                                        <p:cTn dur="500" fill="hold" id="37"/>
                                        <p:tgtEl>
                                          <p:spTgt spid="13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37"/>
                                        </p:tgtEl>
                                        <p:attrNameLst>
                                          <p:attrName>style.visibility</p:attrName>
                                        </p:attrNameLst>
                                      </p:cBhvr>
                                      <p:to>
                                        <p:strVal val="visible"/>
                                      </p:to>
                                    </p:set>
                                    <p:anim calcmode="lin" valueType="num">
                                      <p:cBhvr>
                                        <p:cTn dur="500" fill="hold" id="40"/>
                                        <p:tgtEl>
                                          <p:spTgt spid="137"/>
                                        </p:tgtEl>
                                        <p:attrNameLst>
                                          <p:attrName>ppt_x</p:attrName>
                                        </p:attrNameLst>
                                      </p:cBhvr>
                                      <p:tavLst>
                                        <p:tav tm="0">
                                          <p:val>
                                            <p:strVal val="#ppt_x"/>
                                          </p:val>
                                        </p:tav>
                                        <p:tav tm="100000">
                                          <p:val>
                                            <p:strVal val="#ppt_x"/>
                                          </p:val>
                                        </p:tav>
                                      </p:tavLst>
                                    </p:anim>
                                    <p:anim calcmode="lin" valueType="num">
                                      <p:cBhvr>
                                        <p:cTn dur="500" fill="hold" id="41"/>
                                        <p:tgtEl>
                                          <p:spTgt spid="13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39"/>
                                        </p:tgtEl>
                                        <p:attrNameLst>
                                          <p:attrName>style.visibility</p:attrName>
                                        </p:attrNameLst>
                                      </p:cBhvr>
                                      <p:to>
                                        <p:strVal val="visible"/>
                                      </p:to>
                                    </p:set>
                                    <p:anim calcmode="lin" valueType="num">
                                      <p:cBhvr>
                                        <p:cTn dur="500" fill="hold" id="44"/>
                                        <p:tgtEl>
                                          <p:spTgt spid="139"/>
                                        </p:tgtEl>
                                        <p:attrNameLst>
                                          <p:attrName>ppt_x</p:attrName>
                                        </p:attrNameLst>
                                      </p:cBhvr>
                                      <p:tavLst>
                                        <p:tav tm="0">
                                          <p:val>
                                            <p:strVal val="#ppt_x"/>
                                          </p:val>
                                        </p:tav>
                                        <p:tav tm="100000">
                                          <p:val>
                                            <p:strVal val="#ppt_x"/>
                                          </p:val>
                                        </p:tav>
                                      </p:tavLst>
                                    </p:anim>
                                    <p:anim calcmode="lin" valueType="num">
                                      <p:cBhvr>
                                        <p:cTn dur="500" fill="hold" id="45"/>
                                        <p:tgtEl>
                                          <p:spTgt spid="13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140"/>
                                        </p:tgtEl>
                                        <p:attrNameLst>
                                          <p:attrName>style.visibility</p:attrName>
                                        </p:attrNameLst>
                                      </p:cBhvr>
                                      <p:to>
                                        <p:strVal val="visible"/>
                                      </p:to>
                                    </p:set>
                                    <p:anim calcmode="lin" valueType="num">
                                      <p:cBhvr>
                                        <p:cTn dur="500" fill="hold" id="48"/>
                                        <p:tgtEl>
                                          <p:spTgt spid="140"/>
                                        </p:tgtEl>
                                        <p:attrNameLst>
                                          <p:attrName>ppt_x</p:attrName>
                                        </p:attrNameLst>
                                      </p:cBhvr>
                                      <p:tavLst>
                                        <p:tav tm="0">
                                          <p:val>
                                            <p:strVal val="#ppt_x"/>
                                          </p:val>
                                        </p:tav>
                                        <p:tav tm="100000">
                                          <p:val>
                                            <p:strVal val="#ppt_x"/>
                                          </p:val>
                                        </p:tav>
                                      </p:tavLst>
                                    </p:anim>
                                    <p:anim calcmode="lin" valueType="num">
                                      <p:cBhvr>
                                        <p:cTn dur="500" fill="hold" id="49"/>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26"/>
      <p:bldP grpId="0" spid="127"/>
      <p:bldP grpId="0" spid="133"/>
      <p:bldP grpId="0" spid="134"/>
      <p:bldP grpId="0" spid="135"/>
      <p:bldP grpId="0" spid="136"/>
      <p:bldP grpId="0" spid="137"/>
      <p:bldP grpId="0" spid="138"/>
      <p:bldP grpId="0" spid="139"/>
      <p:bldP grpId="0" spid="14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5Why解决问题方式：</a:t>
            </a:r>
          </a:p>
        </p:txBody>
      </p:sp>
      <p:sp>
        <p:nvSpPr>
          <p:cNvPr id="126"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对原因的细分</a:t>
            </a:r>
          </a:p>
        </p:txBody>
      </p:sp>
      <p:sp>
        <p:nvSpPr>
          <p:cNvPr id="23" name="TextBox 10"/>
          <p:cNvSpPr>
            <a:spLocks noChangeArrowheads="1"/>
          </p:cNvSpPr>
          <p:nvPr/>
        </p:nvSpPr>
        <p:spPr bwMode="auto">
          <a:xfrm>
            <a:off x="644525" y="1279525"/>
            <a:ext cx="63373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z="1400">
                <a:solidFill>
                  <a:schemeClr val="accent4">
                    <a:lumMod val="25000"/>
                  </a:schemeClr>
                </a:solidFill>
                <a:latin typeface="+mn-lt"/>
                <a:ea typeface="+mn-ea"/>
                <a:cs typeface="+mn-ea"/>
                <a:sym typeface="+mn-lt"/>
              </a:rPr>
              <a:t>若问题的答案有一个以上的原因，则应找出每个原因的根源。</a:t>
            </a:r>
          </a:p>
        </p:txBody>
      </p:sp>
      <p:sp>
        <p:nvSpPr>
          <p:cNvPr id="47" name="AutoShape 55"/>
          <p:cNvSpPr>
            <a:spLocks noChangeArrowheads="1"/>
          </p:cNvSpPr>
          <p:nvPr/>
        </p:nvSpPr>
        <p:spPr bwMode="auto">
          <a:xfrm>
            <a:off x="3778250" y="1695450"/>
            <a:ext cx="1512888" cy="412750"/>
          </a:xfrm>
          <a:prstGeom prst="flowChartAlternateProcess">
            <a:avLst/>
          </a:prstGeom>
          <a:solidFill>
            <a:srgbClr val="B80304"/>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发现的问题</a:t>
            </a:r>
          </a:p>
        </p:txBody>
      </p:sp>
      <p:sp>
        <p:nvSpPr>
          <p:cNvPr id="48" name="AutoShape 56"/>
          <p:cNvSpPr>
            <a:spLocks noChangeArrowheads="1"/>
          </p:cNvSpPr>
          <p:nvPr/>
        </p:nvSpPr>
        <p:spPr bwMode="auto">
          <a:xfrm>
            <a:off x="1620838" y="2540000"/>
            <a:ext cx="1493837"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直接原因</a:t>
            </a:r>
          </a:p>
        </p:txBody>
      </p:sp>
      <p:sp>
        <p:nvSpPr>
          <p:cNvPr id="49" name="AutoShape 57"/>
          <p:cNvSpPr>
            <a:spLocks noChangeArrowheads="1"/>
          </p:cNvSpPr>
          <p:nvPr/>
        </p:nvSpPr>
        <p:spPr bwMode="auto">
          <a:xfrm>
            <a:off x="4837113" y="2517775"/>
            <a:ext cx="1493837"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直接原因</a:t>
            </a:r>
          </a:p>
        </p:txBody>
      </p:sp>
      <p:sp>
        <p:nvSpPr>
          <p:cNvPr id="50" name="AutoShape 58"/>
          <p:cNvSpPr>
            <a:spLocks noChangeArrowheads="1"/>
          </p:cNvSpPr>
          <p:nvPr/>
        </p:nvSpPr>
        <p:spPr bwMode="auto">
          <a:xfrm>
            <a:off x="1619250" y="3203575"/>
            <a:ext cx="1495425"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原因</a:t>
            </a:r>
          </a:p>
        </p:txBody>
      </p:sp>
      <p:sp>
        <p:nvSpPr>
          <p:cNvPr id="51" name="AutoShape 59"/>
          <p:cNvSpPr>
            <a:spLocks noChangeArrowheads="1"/>
          </p:cNvSpPr>
          <p:nvPr/>
        </p:nvSpPr>
        <p:spPr bwMode="auto">
          <a:xfrm>
            <a:off x="1620838" y="3867150"/>
            <a:ext cx="1493837"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原因</a:t>
            </a:r>
          </a:p>
        </p:txBody>
      </p:sp>
      <p:sp>
        <p:nvSpPr>
          <p:cNvPr id="52" name="AutoShape 60"/>
          <p:cNvSpPr>
            <a:spLocks noChangeArrowheads="1"/>
          </p:cNvSpPr>
          <p:nvPr/>
        </p:nvSpPr>
        <p:spPr bwMode="auto">
          <a:xfrm>
            <a:off x="3797300" y="3197225"/>
            <a:ext cx="1493838"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原因</a:t>
            </a:r>
          </a:p>
        </p:txBody>
      </p:sp>
      <p:sp>
        <p:nvSpPr>
          <p:cNvPr id="53" name="AutoShape 61"/>
          <p:cNvSpPr>
            <a:spLocks noChangeArrowheads="1"/>
          </p:cNvSpPr>
          <p:nvPr/>
        </p:nvSpPr>
        <p:spPr bwMode="auto">
          <a:xfrm>
            <a:off x="3797300" y="3875088"/>
            <a:ext cx="1493838"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原因</a:t>
            </a:r>
          </a:p>
        </p:txBody>
      </p:sp>
      <p:sp>
        <p:nvSpPr>
          <p:cNvPr id="54" name="AutoShape 62"/>
          <p:cNvSpPr>
            <a:spLocks noChangeArrowheads="1"/>
          </p:cNvSpPr>
          <p:nvPr/>
        </p:nvSpPr>
        <p:spPr bwMode="auto">
          <a:xfrm>
            <a:off x="5940425" y="3187700"/>
            <a:ext cx="1493838"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原因</a:t>
            </a:r>
          </a:p>
        </p:txBody>
      </p:sp>
      <p:sp>
        <p:nvSpPr>
          <p:cNvPr id="55" name="AutoShape 63"/>
          <p:cNvSpPr>
            <a:spLocks noChangeArrowheads="1"/>
          </p:cNvSpPr>
          <p:nvPr/>
        </p:nvSpPr>
        <p:spPr bwMode="auto">
          <a:xfrm>
            <a:off x="5942013" y="3859213"/>
            <a:ext cx="1493837" cy="412750"/>
          </a:xfrm>
          <a:prstGeom prst="flowChartAlternateProcess">
            <a:avLst/>
          </a:prstGeom>
          <a:extLst/>
        </p:spPr>
        <p:style>
          <a:lnRef idx="1">
            <a:schemeClr val="accent4"/>
          </a:lnRef>
          <a:fillRef idx="3">
            <a:schemeClr val="accent4"/>
          </a:fillRef>
          <a:effectRef idx="2">
            <a:schemeClr val="accent4"/>
          </a:effectRef>
          <a:fontRef idx="minor">
            <a:schemeClr val="lt1"/>
          </a:fontRef>
        </p:style>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cs typeface="+mn-ea"/>
                <a:sym typeface="+mn-lt"/>
              </a:rPr>
              <a:t>原因</a:t>
            </a:r>
          </a:p>
        </p:txBody>
      </p:sp>
      <p:sp>
        <p:nvSpPr>
          <p:cNvPr id="56" name="AutoShape 64"/>
          <p:cNvSpPr>
            <a:spLocks noChangeArrowheads="1"/>
          </p:cNvSpPr>
          <p:nvPr/>
        </p:nvSpPr>
        <p:spPr bwMode="auto">
          <a:xfrm>
            <a:off x="1619250" y="4532313"/>
            <a:ext cx="1495425" cy="412750"/>
          </a:xfrm>
          <a:prstGeom prst="flowChartAlternateProcess">
            <a:avLst/>
          </a:prstGeom>
          <a:solidFill>
            <a:schemeClr val="accent4">
              <a:lumMod val="25000"/>
            </a:schemeClr>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根本原因</a:t>
            </a:r>
          </a:p>
        </p:txBody>
      </p:sp>
      <p:sp>
        <p:nvSpPr>
          <p:cNvPr id="57" name="AutoShape 65"/>
          <p:cNvSpPr>
            <a:spLocks noChangeArrowheads="1"/>
          </p:cNvSpPr>
          <p:nvPr/>
        </p:nvSpPr>
        <p:spPr bwMode="auto">
          <a:xfrm>
            <a:off x="3797300" y="4554538"/>
            <a:ext cx="1493838" cy="412750"/>
          </a:xfrm>
          <a:prstGeom prst="flowChartAlternateProcess">
            <a:avLst/>
          </a:prstGeom>
          <a:solidFill>
            <a:schemeClr val="accent4">
              <a:lumMod val="25000"/>
            </a:schemeClr>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根本原因</a:t>
            </a:r>
          </a:p>
        </p:txBody>
      </p:sp>
      <p:sp>
        <p:nvSpPr>
          <p:cNvPr id="58" name="AutoShape 66"/>
          <p:cNvSpPr>
            <a:spLocks noChangeArrowheads="1"/>
          </p:cNvSpPr>
          <p:nvPr/>
        </p:nvSpPr>
        <p:spPr bwMode="auto">
          <a:xfrm>
            <a:off x="5942013" y="4532313"/>
            <a:ext cx="1493837" cy="412750"/>
          </a:xfrm>
          <a:prstGeom prst="flowChartAlternateProcess">
            <a:avLst/>
          </a:prstGeom>
          <a:solidFill>
            <a:schemeClr val="accent4">
              <a:lumMod val="25000"/>
            </a:schemeClr>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根本原因</a:t>
            </a:r>
          </a:p>
        </p:txBody>
      </p:sp>
      <p:cxnSp>
        <p:nvCxnSpPr>
          <p:cNvPr id="49172" name="AutoShape 67"/>
          <p:cNvCxnSpPr>
            <a:cxnSpLocks noChangeShapeType="1"/>
            <a:stCxn id="47" idx="2"/>
            <a:endCxn id="48" idx="0"/>
          </p:cNvCxnSpPr>
          <p:nvPr/>
        </p:nvCxnSpPr>
        <p:spPr bwMode="auto">
          <a:xfrm flipH="1">
            <a:off x="2368550" y="2120900"/>
            <a:ext cx="2166938" cy="406400"/>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3" name="AutoShape 68"/>
          <p:cNvCxnSpPr>
            <a:cxnSpLocks noChangeShapeType="1"/>
            <a:stCxn id="47" idx="2"/>
            <a:endCxn id="49" idx="0"/>
          </p:cNvCxnSpPr>
          <p:nvPr/>
        </p:nvCxnSpPr>
        <p:spPr bwMode="auto">
          <a:xfrm>
            <a:off x="4535488" y="2120900"/>
            <a:ext cx="1049337" cy="384175"/>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4" name="AutoShape 69"/>
          <p:cNvCxnSpPr>
            <a:cxnSpLocks noChangeShapeType="1"/>
            <a:stCxn id="48" idx="2"/>
            <a:endCxn id="50" idx="0"/>
          </p:cNvCxnSpPr>
          <p:nvPr/>
        </p:nvCxnSpPr>
        <p:spPr bwMode="auto">
          <a:xfrm flipH="1">
            <a:off x="2366963" y="2965450"/>
            <a:ext cx="1587" cy="225425"/>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5" name="AutoShape 70"/>
          <p:cNvCxnSpPr>
            <a:cxnSpLocks noChangeShapeType="1"/>
            <a:stCxn id="50" idx="2"/>
            <a:endCxn id="51" idx="0"/>
          </p:cNvCxnSpPr>
          <p:nvPr/>
        </p:nvCxnSpPr>
        <p:spPr bwMode="auto">
          <a:xfrm>
            <a:off x="2366963" y="3629025"/>
            <a:ext cx="1587" cy="225425"/>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6" name="AutoShape 71"/>
          <p:cNvCxnSpPr>
            <a:cxnSpLocks noChangeShapeType="1"/>
            <a:stCxn id="51" idx="2"/>
            <a:endCxn id="56" idx="0"/>
          </p:cNvCxnSpPr>
          <p:nvPr/>
        </p:nvCxnSpPr>
        <p:spPr bwMode="auto">
          <a:xfrm flipH="1">
            <a:off x="2366963" y="4292600"/>
            <a:ext cx="1587" cy="227013"/>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7" name="AutoShape 72"/>
          <p:cNvCxnSpPr>
            <a:cxnSpLocks noChangeShapeType="1"/>
            <a:stCxn id="49" idx="2"/>
            <a:endCxn id="52" idx="0"/>
          </p:cNvCxnSpPr>
          <p:nvPr/>
        </p:nvCxnSpPr>
        <p:spPr bwMode="auto">
          <a:xfrm flipH="1">
            <a:off x="4545013" y="2943225"/>
            <a:ext cx="1039812" cy="241300"/>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8" name="AutoShape 73"/>
          <p:cNvCxnSpPr>
            <a:cxnSpLocks noChangeShapeType="1"/>
            <a:stCxn id="49" idx="2"/>
            <a:endCxn id="54" idx="0"/>
          </p:cNvCxnSpPr>
          <p:nvPr/>
        </p:nvCxnSpPr>
        <p:spPr bwMode="auto">
          <a:xfrm>
            <a:off x="5584825" y="2943225"/>
            <a:ext cx="1103313" cy="231775"/>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79" name="AutoShape 74"/>
          <p:cNvCxnSpPr>
            <a:cxnSpLocks noChangeShapeType="1"/>
            <a:stCxn id="52" idx="2"/>
            <a:endCxn id="53" idx="0"/>
          </p:cNvCxnSpPr>
          <p:nvPr/>
        </p:nvCxnSpPr>
        <p:spPr bwMode="auto">
          <a:xfrm flipH="1">
            <a:off x="4545013" y="3622675"/>
            <a:ext cx="0" cy="239713"/>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80" name="AutoShape 75"/>
          <p:cNvCxnSpPr>
            <a:cxnSpLocks noChangeShapeType="1"/>
            <a:stCxn id="53" idx="2"/>
            <a:endCxn id="57" idx="0"/>
          </p:cNvCxnSpPr>
          <p:nvPr/>
        </p:nvCxnSpPr>
        <p:spPr bwMode="auto">
          <a:xfrm flipH="1">
            <a:off x="4545013" y="4300538"/>
            <a:ext cx="0" cy="241300"/>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81" name="AutoShape 76"/>
          <p:cNvCxnSpPr>
            <a:cxnSpLocks noChangeShapeType="1"/>
            <a:stCxn id="54" idx="2"/>
            <a:endCxn id="55" idx="0"/>
          </p:cNvCxnSpPr>
          <p:nvPr/>
        </p:nvCxnSpPr>
        <p:spPr bwMode="auto">
          <a:xfrm>
            <a:off x="6688138" y="3613150"/>
            <a:ext cx="1587" cy="233363"/>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cxnSp>
        <p:nvCxnSpPr>
          <p:cNvPr id="49182" name="AutoShape 77"/>
          <p:cNvCxnSpPr>
            <a:cxnSpLocks noChangeShapeType="1"/>
            <a:stCxn id="55" idx="2"/>
            <a:endCxn id="58" idx="0"/>
          </p:cNvCxnSpPr>
          <p:nvPr/>
        </p:nvCxnSpPr>
        <p:spPr bwMode="auto">
          <a:xfrm flipH="1">
            <a:off x="6689725" y="4284663"/>
            <a:ext cx="0" cy="234950"/>
          </a:xfrm>
          <a:prstGeom prst="straightConnector1">
            <a:avLst/>
          </a:prstGeom>
          <a:noFill/>
          <a:ln w="9525">
            <a:solidFill>
              <a:srgbClr val="000000"/>
            </a:solidFill>
            <a:round/>
            <a:tailEnd len="med" type="triangle" w="med"/>
          </a:ln>
          <a:effectLst/>
          <a:extLst>
            <a:ext uri="{909E8E84-426E-40DD-AFC4-6F175D3DCCD1}">
              <a14:hiddenFill>
                <a:noFill/>
              </a14:hiddenFill>
            </a:ext>
            <a:ext uri="{AF507438-7753-43E0-B8FC-AC1667EBCBE1}">
              <a14:hiddenEffects>
                <a:effectLst>
                  <a:outerShdw algn="ctr" dir="2700000" dist="17961" rotWithShape="0">
                    <a:srgbClr val="999999"/>
                  </a:outerShdw>
                </a:effectLst>
              </a14:hiddenEffects>
            </a:ext>
          </a:extLst>
        </p:spPr>
      </p:cxn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126"/>
                                        </p:tgtEl>
                                        <p:attrNameLst>
                                          <p:attrName>style.visibility</p:attrName>
                                        </p:attrNameLst>
                                      </p:cBhvr>
                                      <p:to>
                                        <p:strVal val="visible"/>
                                      </p:to>
                                    </p:set>
                                    <p:animEffect filter="">
                                      <p:cBhvr>
                                        <p:cTn dur="1000" id="10"/>
                                        <p:tgtEl>
                                          <p:spTgt spid="126"/>
                                        </p:tgtEl>
                                      </p:cBhvr>
                                    </p:animEffect>
                                  </p:childTnLst>
                                </p:cTn>
                              </p:par>
                            </p:childTnLst>
                          </p:cTn>
                        </p:par>
                        <p:par>
                          <p:cTn fill="hold" id="11" nodeType="afterGroup">
                            <p:stCondLst>
                              <p:cond delay="1001"/>
                            </p:stCondLst>
                            <p:childTnLst>
                              <p:par>
                                <p:cTn fill="hold" grpId="0" id="12" nodeType="afterEffect" presetClass="entr" presetID="10" presetSubtype="0">
                                  <p:stCondLst>
                                    <p:cond delay="0"/>
                                  </p:stCondLst>
                                  <p:childTnLst>
                                    <p:set>
                                      <p:cBhvr>
                                        <p:cTn dur="1" fill="hold" id="13">
                                          <p:stCondLst>
                                            <p:cond delay="0"/>
                                          </p:stCondLst>
                                        </p:cTn>
                                        <p:tgtEl>
                                          <p:spTgt spid="23"/>
                                        </p:tgtEl>
                                        <p:attrNameLst>
                                          <p:attrName>style.visibility</p:attrName>
                                        </p:attrNameLst>
                                      </p:cBhvr>
                                      <p:to>
                                        <p:strVal val="visible"/>
                                      </p:to>
                                    </p:set>
                                    <p:animEffect filter="">
                                      <p:cBhvr>
                                        <p:cTn dur="500" id="1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26"/>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5Why应用步骤：</a:t>
            </a:r>
          </a:p>
        </p:txBody>
      </p:sp>
      <p:sp>
        <p:nvSpPr>
          <p:cNvPr id="126"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b="1" lang="en-US" noProof="1" sz="1400">
                <a:solidFill>
                  <a:schemeClr val="accent6">
                    <a:lumMod val="10000"/>
                  </a:schemeClr>
                </a:solidFill>
                <a:latin typeface="+mn-lt"/>
                <a:ea typeface="+mn-ea"/>
                <a:cs typeface="+mn-ea"/>
                <a:sym typeface="+mn-lt"/>
              </a:rPr>
              <a:t>4个大的步骤：</a:t>
            </a:r>
          </a:p>
        </p:txBody>
      </p:sp>
      <p:grpSp>
        <p:nvGrpSpPr>
          <p:cNvPr id="35" name="组合 30"/>
          <p:cNvGrpSpPr/>
          <p:nvPr/>
        </p:nvGrpSpPr>
        <p:grpSpPr>
          <a:xfrm>
            <a:off x="1473200" y="1755775"/>
            <a:ext cx="831850" cy="790575"/>
            <a:chExt cx="831692" cy="792088"/>
          </a:xfrm>
        </p:grpSpPr>
        <p:sp>
          <p:nvSpPr>
            <p:cNvPr id="51224" name="正五边形 5"/>
            <p:cNvSpPr>
              <a:spLocks noChangeArrowheads="1"/>
            </p:cNvSpPr>
            <p:nvPr/>
          </p:nvSpPr>
          <p:spPr bwMode="auto">
            <a:xfrm>
              <a:off x="0" y="0"/>
              <a:ext cx="831692" cy="792088"/>
            </a:xfrm>
            <a:prstGeom prst="pentagon">
              <a:avLst/>
            </a:prstGeom>
            <a:solidFill>
              <a:srgbClr val="B80304"/>
            </a:solidFill>
            <a:ln>
              <a:noFill/>
            </a:ln>
            <a:extLst>
              <a:ext uri="{91240B29-F687-4F45-9708-019B960494DF}">
                <a14:hiddenLine w="25400">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51225" name="Freeform 72"/>
            <p:cNvSpPr>
              <a:spLocks noEditPoints="1"/>
            </p:cNvSpPr>
            <p:nvPr/>
          </p:nvSpPr>
          <p:spPr bwMode="auto">
            <a:xfrm>
              <a:off x="195226" y="195637"/>
              <a:ext cx="484095" cy="486705"/>
            </a:xfrm>
            <a:custGeom>
              <a:gdLst>
                <a:gd fmla="*/ 2147483646 w 411" name="T0"/>
                <a:gd fmla="*/ 2147483646 h 412" name="T1"/>
                <a:gd fmla="*/ 2147483646 w 411" name="T2"/>
                <a:gd fmla="*/ 2147483646 h 412" name="T3"/>
                <a:gd fmla="*/ 2147483646 w 411" name="T4"/>
                <a:gd fmla="*/ 2147483646 h 412" name="T5"/>
                <a:gd fmla="*/ 2147483646 w 411" name="T6"/>
                <a:gd fmla="*/ 2147483646 h 412" name="T7"/>
                <a:gd fmla="*/ 2147483646 w 411" name="T8"/>
                <a:gd fmla="*/ 0 h 412" name="T9"/>
                <a:gd fmla="*/ 2147483646 w 411" name="T10"/>
                <a:gd fmla="*/ 2147483646 h 412" name="T11"/>
                <a:gd fmla="*/ 2147483646 w 411" name="T12"/>
                <a:gd fmla="*/ 2147483646 h 412" name="T13"/>
                <a:gd fmla="*/ 2147483646 w 411" name="T14"/>
                <a:gd fmla="*/ 2147483646 h 412" name="T15"/>
                <a:gd fmla="*/ 2147483646 w 411" name="T16"/>
                <a:gd fmla="*/ 2147483646 h 412" name="T17"/>
                <a:gd fmla="*/ 0 w 411" name="T18"/>
                <a:gd fmla="*/ 2147483646 h 412" name="T19"/>
                <a:gd fmla="*/ 2147483646 w 411" name="T20"/>
                <a:gd fmla="*/ 2147483646 h 412" name="T21"/>
                <a:gd fmla="*/ 2147483646 w 411" name="T22"/>
                <a:gd fmla="*/ 2147483646 h 412" name="T23"/>
                <a:gd fmla="*/ 2147483646 w 411" name="T24"/>
                <a:gd fmla="*/ 2147483646 h 412" name="T25"/>
                <a:gd fmla="*/ 2147483646 w 411" name="T26"/>
                <a:gd fmla="*/ 2147483646 h 412" name="T27"/>
                <a:gd fmla="*/ 2147483646 w 411" name="T28"/>
                <a:gd fmla="*/ 2147483646 h 412" name="T29"/>
                <a:gd fmla="*/ 2147483646 w 411" name="T30"/>
                <a:gd fmla="*/ 2147483646 h 412" name="T31"/>
                <a:gd fmla="*/ 2147483646 w 411" name="T32"/>
                <a:gd fmla="*/ 2147483646 h 412" name="T33"/>
                <a:gd fmla="*/ 2147483646 w 411" name="T34"/>
                <a:gd fmla="*/ 2147483646 h 412" name="T35"/>
                <a:gd fmla="*/ 2147483646 w 411" name="T36"/>
                <a:gd fmla="*/ 2147483646 h 412" name="T37"/>
                <a:gd fmla="*/ 2147483646 w 411" name="T38"/>
                <a:gd fmla="*/ 2147483646 h 412" name="T39"/>
                <a:gd fmla="*/ 2147483646 w 411" name="T40"/>
                <a:gd fmla="*/ 2147483646 h 412" name="T41"/>
                <a:gd fmla="*/ 2147483646 w 411" name="T42"/>
                <a:gd fmla="*/ 2147483646 h 412" name="T43"/>
                <a:gd fmla="*/ 2147483646 w 411" name="T44"/>
                <a:gd fmla="*/ 2147483646 h 412" name="T45"/>
                <a:gd fmla="*/ 2147483646 w 411" name="T46"/>
                <a:gd fmla="*/ 2147483646 h 412" name="T47"/>
                <a:gd fmla="*/ 2147483646 w 411" name="T48"/>
                <a:gd fmla="*/ 2147483646 h 412" name="T49"/>
                <a:gd fmla="*/ 2147483646 w 411" name="T50"/>
                <a:gd fmla="*/ 2147483646 h 412" name="T51"/>
                <a:gd fmla="*/ 2147483646 w 411" name="T52"/>
                <a:gd fmla="*/ 2147483646 h 412" name="T53"/>
                <a:gd fmla="*/ 2147483646 w 411" name="T54"/>
                <a:gd fmla="*/ 2147483646 h 412" name="T55"/>
                <a:gd fmla="*/ 2147483646 w 411" name="T56"/>
                <a:gd fmla="*/ 2147483646 h 412" name="T57"/>
                <a:gd fmla="*/ 2147483646 w 411" name="T58"/>
                <a:gd fmla="*/ 2147483646 h 412" name="T59"/>
                <a:gd fmla="*/ 2147483646 w 411" name="T60"/>
                <a:gd fmla="*/ 2147483646 h 412" name="T61"/>
                <a:gd fmla="*/ 2147483646 w 411" name="T62"/>
                <a:gd fmla="*/ 2147483646 h 412" name="T63"/>
                <a:gd fmla="*/ 2147483646 w 411" name="T64"/>
                <a:gd fmla="*/ 2147483646 h 412" name="T65"/>
                <a:gd fmla="*/ 2147483646 w 411" name="T66"/>
                <a:gd fmla="*/ 2147483646 h 412" name="T67"/>
                <a:gd fmla="*/ 2147483646 w 411" name="T68"/>
                <a:gd fmla="*/ 2147483646 h 412" name="T69"/>
                <a:gd fmla="*/ 2147483646 w 411" name="T70"/>
                <a:gd fmla="*/ 2147483646 h 41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11" name="T108"/>
                <a:gd fmla="*/ 0 h 412" name="T109"/>
                <a:gd fmla="*/ 411 w 411" name="T110"/>
                <a:gd fmla="*/ 412 h 41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34286" lIns="68571" rIns="68571" tIns="34286"/>
            <a:lstStyle/>
            <a:p>
              <a:endParaRPr altLang="en-US" lang="zh-CN">
                <a:latin typeface="+mn-lt"/>
                <a:ea typeface="+mn-ea"/>
                <a:cs typeface="+mn-ea"/>
                <a:sym typeface="+mn-lt"/>
              </a:endParaRPr>
            </a:p>
          </p:txBody>
        </p:sp>
      </p:grpSp>
      <p:sp>
        <p:nvSpPr>
          <p:cNvPr id="38" name="TextBox 7"/>
          <p:cNvSpPr>
            <a:spLocks noChangeArrowheads="1"/>
          </p:cNvSpPr>
          <p:nvPr/>
        </p:nvSpPr>
        <p:spPr bwMode="auto">
          <a:xfrm>
            <a:off x="915988" y="2905124"/>
            <a:ext cx="19446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z="1400">
                <a:solidFill>
                  <a:schemeClr val="accent4">
                    <a:lumMod val="25000"/>
                  </a:schemeClr>
                </a:solidFill>
                <a:latin typeface="+mn-lt"/>
                <a:ea typeface="+mn-ea"/>
                <a:cs typeface="+mn-ea"/>
                <a:sym typeface="+mn-lt"/>
              </a:rPr>
              <a:t>说明问题并描述相关信息。</a:t>
            </a:r>
          </a:p>
        </p:txBody>
      </p:sp>
      <p:grpSp>
        <p:nvGrpSpPr>
          <p:cNvPr id="39" name="组合 12"/>
          <p:cNvGrpSpPr/>
          <p:nvPr/>
        </p:nvGrpSpPr>
        <p:grpSpPr>
          <a:xfrm>
            <a:off x="6659563" y="2962275"/>
            <a:ext cx="831850" cy="790575"/>
            <a:chExt cx="831692" cy="792088"/>
          </a:xfrm>
        </p:grpSpPr>
        <p:sp>
          <p:nvSpPr>
            <p:cNvPr id="51222" name="正五边形 10"/>
            <p:cNvSpPr>
              <a:spLocks noChangeArrowheads="1"/>
            </p:cNvSpPr>
            <p:nvPr/>
          </p:nvSpPr>
          <p:spPr bwMode="auto">
            <a:xfrm>
              <a:off x="0" y="0"/>
              <a:ext cx="831692" cy="792088"/>
            </a:xfrm>
            <a:prstGeom prst="pentagon">
              <a:avLst/>
            </a:prstGeom>
            <a:solidFill>
              <a:srgbClr val="404040"/>
            </a:solidFill>
            <a:ln>
              <a:noFill/>
            </a:ln>
            <a:extLst>
              <a:ext uri="{91240B29-F687-4F45-9708-019B960494DF}">
                <a14:hiddenLine w="25400">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51223" name="Freeform 13"/>
            <p:cNvSpPr>
              <a:spLocks noEditPoints="1"/>
            </p:cNvSpPr>
            <p:nvPr/>
          </p:nvSpPr>
          <p:spPr bwMode="auto">
            <a:xfrm>
              <a:off x="284108" y="208361"/>
              <a:ext cx="263475" cy="483524"/>
            </a:xfrm>
            <a:custGeom>
              <a:gdLst>
                <a:gd fmla="*/ 2147483646 w 122" name="T0"/>
                <a:gd fmla="*/ 2147483646 h 225" name="T1"/>
                <a:gd fmla="*/ 2147483646 w 122" name="T2"/>
                <a:gd fmla="*/ 2147483646 h 225" name="T3"/>
                <a:gd fmla="*/ 2147483646 w 122" name="T4"/>
                <a:gd fmla="*/ 2147483646 h 225" name="T5"/>
                <a:gd fmla="*/ 2147483646 w 122" name="T6"/>
                <a:gd fmla="*/ 2147483646 h 225" name="T7"/>
                <a:gd fmla="*/ 2147483646 w 122" name="T8"/>
                <a:gd fmla="*/ 2147483646 h 225" name="T9"/>
                <a:gd fmla="*/ 2147483646 w 122" name="T10"/>
                <a:gd fmla="*/ 2147483646 h 225" name="T11"/>
                <a:gd fmla="*/ 2147483646 w 122" name="T12"/>
                <a:gd fmla="*/ 2147483646 h 225" name="T13"/>
                <a:gd fmla="*/ 2147483646 w 122" name="T14"/>
                <a:gd fmla="*/ 2147483646 h 225" name="T15"/>
                <a:gd fmla="*/ 2147483646 w 122" name="T16"/>
                <a:gd fmla="*/ 2147483646 h 225" name="T17"/>
                <a:gd fmla="*/ 2147483646 w 122" name="T18"/>
                <a:gd fmla="*/ 2147483646 h 225" name="T19"/>
                <a:gd fmla="*/ 2147483646 w 122" name="T20"/>
                <a:gd fmla="*/ 2147483646 h 225" name="T21"/>
                <a:gd fmla="*/ 2147483646 w 122" name="T22"/>
                <a:gd fmla="*/ 2147483646 h 225" name="T23"/>
                <a:gd fmla="*/ 2147483646 w 122" name="T24"/>
                <a:gd fmla="*/ 2147483646 h 225" name="T25"/>
                <a:gd fmla="*/ 2147483646 w 122" name="T26"/>
                <a:gd fmla="*/ 2147483646 h 225" name="T27"/>
                <a:gd fmla="*/ 2147483646 w 122" name="T28"/>
                <a:gd fmla="*/ 2147483646 h 225" name="T29"/>
                <a:gd fmla="*/ 2147483646 w 122" name="T30"/>
                <a:gd fmla="*/ 2147483646 h 225" name="T31"/>
                <a:gd fmla="*/ 2147483646 w 122" name="T32"/>
                <a:gd fmla="*/ 2147483646 h 225" name="T33"/>
                <a:gd fmla="*/ 2147483646 w 122" name="T34"/>
                <a:gd fmla="*/ 2147483646 h 225" name="T35"/>
                <a:gd fmla="*/ 2147483646 w 122" name="T36"/>
                <a:gd fmla="*/ 2147483646 h 225" name="T37"/>
                <a:gd fmla="*/ 2147483646 w 122" name="T38"/>
                <a:gd fmla="*/ 2147483646 h 225" name="T39"/>
                <a:gd fmla="*/ 2147483646 w 122" name="T40"/>
                <a:gd fmla="*/ 2147483646 h 225" name="T41"/>
                <a:gd fmla="*/ 2147483646 w 122" name="T42"/>
                <a:gd fmla="*/ 2147483646 h 225" name="T43"/>
                <a:gd fmla="*/ 2147483646 w 122" name="T44"/>
                <a:gd fmla="*/ 2147483646 h 225" name="T45"/>
                <a:gd fmla="*/ 2147483646 w 122" name="T46"/>
                <a:gd fmla="*/ 2147483646 h 225" name="T47"/>
                <a:gd fmla="*/ 2147483646 w 122" name="T48"/>
                <a:gd fmla="*/ 2147483646 h 225" name="T49"/>
                <a:gd fmla="*/ 2147483646 w 122" name="T50"/>
                <a:gd fmla="*/ 2147483646 h 225" name="T51"/>
                <a:gd fmla="*/ 2147483646 w 122" name="T52"/>
                <a:gd fmla="*/ 2147483646 h 225" name="T53"/>
                <a:gd fmla="*/ 2147483646 w 122" name="T54"/>
                <a:gd fmla="*/ 2147483646 h 225" name="T55"/>
                <a:gd fmla="*/ 2147483646 w 122" name="T56"/>
                <a:gd fmla="*/ 2147483646 h 225" name="T57"/>
                <a:gd fmla="*/ 2147483646 w 122" name="T58"/>
                <a:gd fmla="*/ 2147483646 h 225" name="T59"/>
                <a:gd fmla="*/ 2147483646 w 122" name="T60"/>
                <a:gd fmla="*/ 2147483646 h 225" name="T61"/>
                <a:gd fmla="*/ 2147483646 w 122" name="T62"/>
                <a:gd fmla="*/ 2147483646 h 225" name="T63"/>
                <a:gd fmla="*/ 2147483646 w 122" name="T64"/>
                <a:gd fmla="*/ 2147483646 h 225" name="T65"/>
                <a:gd fmla="*/ 2147483646 w 122" name="T66"/>
                <a:gd fmla="*/ 2147483646 h 225" name="T67"/>
                <a:gd fmla="*/ 2147483646 w 122" name="T68"/>
                <a:gd fmla="*/ 2147483646 h 225" name="T69"/>
                <a:gd fmla="*/ 2147483646 w 122" name="T70"/>
                <a:gd fmla="*/ 2147483646 h 225" name="T71"/>
                <a:gd fmla="*/ 2147483646 w 122" name="T72"/>
                <a:gd fmla="*/ 2147483646 h 225" name="T73"/>
                <a:gd fmla="*/ 2147483646 w 122" name="T74"/>
                <a:gd fmla="*/ 2147483646 h 225" name="T75"/>
                <a:gd fmla="*/ 2147483646 w 122" name="T76"/>
                <a:gd fmla="*/ 2147483646 h 225" name="T77"/>
                <a:gd fmla="*/ 2147483646 w 122" name="T78"/>
                <a:gd fmla="*/ 2147483646 h 225" name="T79"/>
                <a:gd fmla="*/ 2147483646 w 122" name="T80"/>
                <a:gd fmla="*/ 2147483646 h 225" name="T81"/>
                <a:gd fmla="*/ 2147483646 w 122" name="T82"/>
                <a:gd fmla="*/ 2147483646 h 225" name="T83"/>
                <a:gd fmla="*/ 2147483646 w 122" name="T84"/>
                <a:gd fmla="*/ 2147483646 h 225" name="T85"/>
                <a:gd fmla="*/ 2147483646 w 122" name="T86"/>
                <a:gd fmla="*/ 2147483646 h 225" name="T87"/>
                <a:gd fmla="*/ 2147483646 w 122" name="T88"/>
                <a:gd fmla="*/ 2147483646 h 225" name="T89"/>
                <a:gd fmla="*/ 2147483646 w 122" name="T90"/>
                <a:gd fmla="*/ 2147483646 h 225" name="T91"/>
                <a:gd fmla="*/ 2147483646 w 122" name="T92"/>
                <a:gd fmla="*/ 2147483646 h 225" name="T93"/>
                <a:gd fmla="*/ 2147483646 w 122" name="T94"/>
                <a:gd fmla="*/ 2147483646 h 225" name="T95"/>
                <a:gd fmla="*/ 2147483646 w 122" name="T96"/>
                <a:gd fmla="*/ 2147483646 h 225" name="T97"/>
                <a:gd fmla="*/ 2147483646 w 122" name="T98"/>
                <a:gd fmla="*/ 2147483646 h 225" name="T99"/>
                <a:gd fmla="*/ 2147483646 w 122" name="T100"/>
                <a:gd fmla="*/ 2147483646 h 225" name="T101"/>
                <a:gd fmla="*/ 2147483646 w 122" name="T102"/>
                <a:gd fmla="*/ 2147483646 h 225" name="T103"/>
                <a:gd fmla="*/ 2147483646 w 122" name="T104"/>
                <a:gd fmla="*/ 2147483646 h 225" name="T105"/>
                <a:gd fmla="*/ 2147483646 w 122" name="T106"/>
                <a:gd fmla="*/ 2147483646 h 225" name="T107"/>
                <a:gd fmla="*/ 2147483646 w 122" name="T108"/>
                <a:gd fmla="*/ 2147483646 h 225" name="T109"/>
                <a:gd fmla="*/ 2147483646 w 122" name="T110"/>
                <a:gd fmla="*/ 2147483646 h 225" name="T111"/>
                <a:gd fmla="*/ 2147483646 w 122" name="T112"/>
                <a:gd fmla="*/ 2147483646 h 225" name="T113"/>
                <a:gd fmla="*/ 2147483646 w 122" name="T114"/>
                <a:gd fmla="*/ 2147483646 h 225" name="T115"/>
                <a:gd fmla="*/ 2147483646 w 122" name="T116"/>
                <a:gd fmla="*/ 2147483646 h 225" name="T117"/>
                <a:gd fmla="*/ 2147483646 w 122" name="T118"/>
                <a:gd fmla="*/ 2147483646 h 225" name="T119"/>
                <a:gd fmla="*/ 2147483646 w 122" name="T120"/>
                <a:gd fmla="*/ 2147483646 h 225" name="T121"/>
                <a:gd fmla="*/ 2147483646 w 122" name="T122"/>
                <a:gd fmla="*/ 2147483646 h 22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22" name="T186"/>
                <a:gd fmla="*/ 0 h 225" name="T187"/>
                <a:gd fmla="*/ 122 w 122" name="T188"/>
                <a:gd fmla="*/ 225 h 22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34286" lIns="68571" rIns="68571" tIns="34286"/>
            <a:lstStyle/>
            <a:p>
              <a:endParaRPr altLang="en-US" lang="zh-CN">
                <a:latin typeface="+mn-lt"/>
                <a:ea typeface="+mn-ea"/>
                <a:cs typeface="+mn-ea"/>
                <a:sym typeface="+mn-lt"/>
              </a:endParaRPr>
            </a:p>
          </p:txBody>
        </p:sp>
      </p:grpSp>
      <p:grpSp>
        <p:nvGrpSpPr>
          <p:cNvPr id="42" name="组合 16"/>
          <p:cNvGrpSpPr/>
          <p:nvPr/>
        </p:nvGrpSpPr>
        <p:grpSpPr>
          <a:xfrm>
            <a:off x="4930775" y="1798638"/>
            <a:ext cx="831850" cy="792162"/>
            <a:chExt cx="831692" cy="792088"/>
          </a:xfrm>
        </p:grpSpPr>
        <p:sp>
          <p:nvSpPr>
            <p:cNvPr id="51220" name="正五边形 9"/>
            <p:cNvSpPr>
              <a:spLocks noChangeArrowheads="1"/>
            </p:cNvSpPr>
            <p:nvPr/>
          </p:nvSpPr>
          <p:spPr bwMode="auto">
            <a:xfrm>
              <a:off x="0" y="0"/>
              <a:ext cx="831692" cy="792088"/>
            </a:xfrm>
            <a:prstGeom prst="pentagon">
              <a:avLst/>
            </a:prstGeom>
            <a:solidFill>
              <a:srgbClr val="B80304"/>
            </a:solidFill>
            <a:ln>
              <a:noFill/>
            </a:ln>
            <a:extLst>
              <a:ext uri="{91240B29-F687-4F45-9708-019B960494DF}">
                <a14:hiddenLine w="25400">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51221" name="Freeform 78"/>
            <p:cNvSpPr>
              <a:spLocks noEditPoints="1"/>
            </p:cNvSpPr>
            <p:nvPr/>
          </p:nvSpPr>
          <p:spPr bwMode="auto">
            <a:xfrm>
              <a:off x="222208" y="250802"/>
              <a:ext cx="409497" cy="409537"/>
            </a:xfrm>
            <a:custGeom>
              <a:gdLst>
                <a:gd fmla="*/ 2147483646 w 347" name="T0"/>
                <a:gd fmla="*/ 0 h 347" name="T1"/>
                <a:gd fmla="*/ 0 w 347" name="T2"/>
                <a:gd fmla="*/ 2147483646 h 347" name="T3"/>
                <a:gd fmla="*/ 2147483646 w 347" name="T4"/>
                <a:gd fmla="*/ 2147483646 h 347" name="T5"/>
                <a:gd fmla="*/ 2147483646 w 347" name="T6"/>
                <a:gd fmla="*/ 2147483646 h 347" name="T7"/>
                <a:gd fmla="*/ 2147483646 w 347" name="T8"/>
                <a:gd fmla="*/ 0 h 347" name="T9"/>
                <a:gd fmla="*/ 2147483646 w 347" name="T10"/>
                <a:gd fmla="*/ 2147483646 h 347" name="T11"/>
                <a:gd fmla="*/ 2147483646 w 347" name="T12"/>
                <a:gd fmla="*/ 2147483646 h 347" name="T13"/>
                <a:gd fmla="*/ 2147483646 w 347" name="T14"/>
                <a:gd fmla="*/ 2147483646 h 347" name="T15"/>
                <a:gd fmla="*/ 2147483646 w 347" name="T16"/>
                <a:gd fmla="*/ 2147483646 h 347" name="T17"/>
                <a:gd fmla="*/ 2147483646 w 347" name="T18"/>
                <a:gd fmla="*/ 2147483646 h 347" name="T19"/>
                <a:gd fmla="*/ 2147483646 w 347" name="T20"/>
                <a:gd fmla="*/ 2147483646 h 347" name="T21"/>
                <a:gd fmla="*/ 2147483646 w 347" name="T22"/>
                <a:gd fmla="*/ 2147483646 h 347" name="T23"/>
                <a:gd fmla="*/ 2147483646 w 347" name="T24"/>
                <a:gd fmla="*/ 2147483646 h 347" name="T25"/>
                <a:gd fmla="*/ 2147483646 w 347" name="T26"/>
                <a:gd fmla="*/ 2147483646 h 347" name="T27"/>
                <a:gd fmla="*/ 2147483646 w 347" name="T28"/>
                <a:gd fmla="*/ 2147483646 h 347" name="T29"/>
                <a:gd fmla="*/ 2147483646 w 347" name="T30"/>
                <a:gd fmla="*/ 2147483646 h 347" name="T31"/>
                <a:gd fmla="*/ 2147483646 w 347" name="T32"/>
                <a:gd fmla="*/ 2147483646 h 347" name="T33"/>
                <a:gd fmla="*/ 2147483646 w 347" name="T34"/>
                <a:gd fmla="*/ 2147483646 h 347" name="T35"/>
                <a:gd fmla="*/ 2147483646 w 347" name="T36"/>
                <a:gd fmla="*/ 2147483646 h 347" name="T37"/>
                <a:gd fmla="*/ 2147483646 w 347" name="T38"/>
                <a:gd fmla="*/ 2147483646 h 347" name="T39"/>
                <a:gd fmla="*/ 2147483646 w 347" name="T40"/>
                <a:gd fmla="*/ 2147483646 h 347" name="T41"/>
                <a:gd fmla="*/ 2147483646 w 347" name="T42"/>
                <a:gd fmla="*/ 2147483646 h 347" name="T43"/>
                <a:gd fmla="*/ 2147483646 w 347" name="T44"/>
                <a:gd fmla="*/ 2147483646 h 347" name="T45"/>
                <a:gd fmla="*/ 2147483646 w 347" name="T46"/>
                <a:gd fmla="*/ 2147483646 h 347" name="T47"/>
                <a:gd fmla="*/ 2147483646 w 347" name="T48"/>
                <a:gd fmla="*/ 2147483646 h 347" name="T49"/>
                <a:gd fmla="*/ 2147483646 w 347" name="T50"/>
                <a:gd fmla="*/ 2147483646 h 347" name="T51"/>
                <a:gd fmla="*/ 2147483646 w 347" name="T52"/>
                <a:gd fmla="*/ 2147483646 h 347" name="T53"/>
                <a:gd fmla="*/ 2147483646 w 347" name="T54"/>
                <a:gd fmla="*/ 2147483646 h 347" name="T55"/>
                <a:gd fmla="*/ 2147483646 w 347" name="T56"/>
                <a:gd fmla="*/ 2147483646 h 347" name="T57"/>
                <a:gd fmla="*/ 2147483646 w 347" name="T58"/>
                <a:gd fmla="*/ 2147483646 h 347" name="T59"/>
                <a:gd fmla="*/ 2147483646 w 347" name="T60"/>
                <a:gd fmla="*/ 2147483646 h 347" name="T61"/>
                <a:gd fmla="*/ 2147483646 w 347" name="T62"/>
                <a:gd fmla="*/ 2147483646 h 347" name="T63"/>
                <a:gd fmla="*/ 2147483646 w 347" name="T64"/>
                <a:gd fmla="*/ 2147483646 h 347" name="T65"/>
                <a:gd fmla="*/ 2147483646 w 347" name="T66"/>
                <a:gd fmla="*/ 2147483646 h 347" name="T67"/>
                <a:gd fmla="*/ 2147483646 w 347" name="T68"/>
                <a:gd fmla="*/ 2147483646 h 347" name="T69"/>
                <a:gd fmla="*/ 2147483646 w 347" name="T70"/>
                <a:gd fmla="*/ 2147483646 h 347" name="T71"/>
                <a:gd fmla="*/ 2147483646 w 347" name="T72"/>
                <a:gd fmla="*/ 2147483646 h 347" name="T73"/>
                <a:gd fmla="*/ 2147483646 w 347" name="T74"/>
                <a:gd fmla="*/ 2147483646 h 347" name="T75"/>
                <a:gd fmla="*/ 2147483646 w 347" name="T76"/>
                <a:gd fmla="*/ 2147483646 h 347" name="T77"/>
                <a:gd fmla="*/ 2147483646 w 347" name="T78"/>
                <a:gd fmla="*/ 2147483646 h 347" name="T79"/>
                <a:gd fmla="*/ 2147483646 w 347" name="T80"/>
                <a:gd fmla="*/ 2147483646 h 347" name="T81"/>
                <a:gd fmla="*/ 2147483646 w 347" name="T82"/>
                <a:gd fmla="*/ 2147483646 h 347" name="T83"/>
                <a:gd fmla="*/ 2147483646 w 347" name="T84"/>
                <a:gd fmla="*/ 2147483646 h 347" name="T85"/>
                <a:gd fmla="*/ 2147483646 w 347" name="T86"/>
                <a:gd fmla="*/ 2147483646 h 347" name="T87"/>
                <a:gd fmla="*/ 2147483646 w 347" name="T88"/>
                <a:gd fmla="*/ 2147483646 h 347" name="T89"/>
                <a:gd fmla="*/ 2147483646 w 347" name="T90"/>
                <a:gd fmla="*/ 2147483646 h 34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347" name="T138"/>
                <a:gd fmla="*/ 0 h 347" name="T139"/>
                <a:gd fmla="*/ 347 w 347" name="T140"/>
                <a:gd fmla="*/ 347 h 34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34286" lIns="68571" rIns="68571" tIns="34286"/>
            <a:lstStyle/>
            <a:p>
              <a:endParaRPr altLang="en-US" lang="zh-CN">
                <a:latin typeface="+mn-lt"/>
                <a:ea typeface="+mn-ea"/>
                <a:cs typeface="+mn-ea"/>
                <a:sym typeface="+mn-lt"/>
              </a:endParaRPr>
            </a:p>
          </p:txBody>
        </p:sp>
      </p:grpSp>
      <p:grpSp>
        <p:nvGrpSpPr>
          <p:cNvPr id="45" name="组合 17"/>
          <p:cNvGrpSpPr/>
          <p:nvPr/>
        </p:nvGrpSpPr>
        <p:grpSpPr>
          <a:xfrm>
            <a:off x="3200400" y="2962275"/>
            <a:ext cx="831850" cy="790575"/>
            <a:chExt cx="831692" cy="792088"/>
          </a:xfrm>
        </p:grpSpPr>
        <p:sp>
          <p:nvSpPr>
            <p:cNvPr id="51218" name="正五边形 8"/>
            <p:cNvSpPr>
              <a:spLocks noChangeArrowheads="1"/>
            </p:cNvSpPr>
            <p:nvPr/>
          </p:nvSpPr>
          <p:spPr bwMode="auto">
            <a:xfrm>
              <a:off x="0" y="0"/>
              <a:ext cx="831692" cy="792088"/>
            </a:xfrm>
            <a:prstGeom prst="pentagon">
              <a:avLst/>
            </a:prstGeom>
            <a:solidFill>
              <a:srgbClr val="404040"/>
            </a:solidFill>
            <a:ln>
              <a:noFill/>
            </a:ln>
            <a:extLst>
              <a:ext uri="{91240B29-F687-4F45-9708-019B960494DF}">
                <a14:hiddenLine w="25400">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51219" name="Freeform 77"/>
            <p:cNvSpPr>
              <a:spLocks noEditPoints="1"/>
            </p:cNvSpPr>
            <p:nvPr/>
          </p:nvSpPr>
          <p:spPr bwMode="auto">
            <a:xfrm>
              <a:off x="173005" y="283116"/>
              <a:ext cx="485683" cy="334013"/>
            </a:xfrm>
            <a:custGeom>
              <a:gdLst>
                <a:gd fmla="*/ 2147483646 w 413" name="T0"/>
                <a:gd fmla="*/ 2147483646 h 283" name="T1"/>
                <a:gd fmla="*/ 2147483646 w 413" name="T2"/>
                <a:gd fmla="*/ 2147483646 h 283" name="T3"/>
                <a:gd fmla="*/ 2147483646 w 413" name="T4"/>
                <a:gd fmla="*/ 2147483646 h 283" name="T5"/>
                <a:gd fmla="*/ 0 w 413" name="T6"/>
                <a:gd fmla="*/ 2147483646 h 283" name="T7"/>
                <a:gd fmla="*/ 2147483646 w 413" name="T8"/>
                <a:gd fmla="*/ 2147483646 h 283" name="T9"/>
                <a:gd fmla="*/ 2147483646 w 413" name="T10"/>
                <a:gd fmla="*/ 2147483646 h 283" name="T11"/>
                <a:gd fmla="*/ 2147483646 w 413" name="T12"/>
                <a:gd fmla="*/ 0 h 283" name="T13"/>
                <a:gd fmla="*/ 2147483646 w 413" name="T14"/>
                <a:gd fmla="*/ 2147483646 h 283" name="T15"/>
                <a:gd fmla="*/ 2147483646 w 413" name="T16"/>
                <a:gd fmla="*/ 2147483646 h 283" name="T17"/>
                <a:gd fmla="*/ 2147483646 w 413" name="T18"/>
                <a:gd fmla="*/ 2147483646 h 283" name="T19"/>
                <a:gd fmla="*/ 2147483646 w 413" name="T20"/>
                <a:gd fmla="*/ 2147483646 h 283" name="T21"/>
                <a:gd fmla="*/ 2147483646 w 413" name="T22"/>
                <a:gd fmla="*/ 2147483646 h 283" name="T23"/>
                <a:gd fmla="*/ 2147483646 w 413" name="T24"/>
                <a:gd fmla="*/ 2147483646 h 283" name="T25"/>
                <a:gd fmla="*/ 2147483646 w 413" name="T26"/>
                <a:gd fmla="*/ 2147483646 h 283" name="T27"/>
                <a:gd fmla="*/ 2147483646 w 413" name="T28"/>
                <a:gd fmla="*/ 2147483646 h 283" name="T29"/>
                <a:gd fmla="*/ 2147483646 w 413" name="T30"/>
                <a:gd fmla="*/ 2147483646 h 283" name="T31"/>
                <a:gd fmla="*/ 2147483646 w 413" name="T32"/>
                <a:gd fmla="*/ 2147483646 h 283" name="T33"/>
                <a:gd fmla="*/ 2147483646 w 413" name="T34"/>
                <a:gd fmla="*/ 2147483646 h 283" name="T35"/>
                <a:gd fmla="*/ 2147483646 w 413" name="T36"/>
                <a:gd fmla="*/ 2147483646 h 283" name="T37"/>
                <a:gd fmla="*/ 2147483646 w 413" name="T38"/>
                <a:gd fmla="*/ 2147483646 h 283" name="T39"/>
                <a:gd fmla="*/ 2147483646 w 413" name="T40"/>
                <a:gd fmla="*/ 2147483646 h 283" name="T41"/>
                <a:gd fmla="*/ 2147483646 w 413" name="T42"/>
                <a:gd fmla="*/ 2147483646 h 283" name="T43"/>
                <a:gd fmla="*/ 2147483646 w 413" name="T44"/>
                <a:gd fmla="*/ 2147483646 h 283" name="T45"/>
                <a:gd fmla="*/ 2147483646 w 413" name="T46"/>
                <a:gd fmla="*/ 2147483646 h 283" name="T47"/>
                <a:gd fmla="*/ 2147483646 w 413" name="T48"/>
                <a:gd fmla="*/ 2147483646 h 283" name="T49"/>
                <a:gd fmla="*/ 2147483646 w 413" name="T50"/>
                <a:gd fmla="*/ 2147483646 h 283" name="T51"/>
                <a:gd fmla="*/ 2147483646 w 413" name="T52"/>
                <a:gd fmla="*/ 2147483646 h 283" name="T53"/>
                <a:gd fmla="*/ 2147483646 w 413" name="T54"/>
                <a:gd fmla="*/ 2147483646 h 283" name="T55"/>
                <a:gd fmla="*/ 2147483646 w 413" name="T56"/>
                <a:gd fmla="*/ 2147483646 h 283" name="T57"/>
                <a:gd fmla="*/ 2147483646 w 413" name="T58"/>
                <a:gd fmla="*/ 2147483646 h 283" name="T59"/>
                <a:gd fmla="*/ 2147483646 w 413" name="T60"/>
                <a:gd fmla="*/ 2147483646 h 28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3" name="T93"/>
                <a:gd fmla="*/ 0 h 283" name="T94"/>
                <a:gd fmla="*/ 413 w 413" name="T95"/>
                <a:gd fmla="*/ 283 h 283"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83" w="412">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34286" lIns="68571" rIns="68571" tIns="34286"/>
            <a:lstStyle/>
            <a:p>
              <a:endParaRPr altLang="en-US" lang="zh-CN">
                <a:latin typeface="+mn-lt"/>
                <a:ea typeface="+mn-ea"/>
                <a:cs typeface="+mn-ea"/>
                <a:sym typeface="+mn-lt"/>
              </a:endParaRPr>
            </a:p>
          </p:txBody>
        </p:sp>
      </p:grpSp>
      <p:cxnSp>
        <p:nvCxnSpPr>
          <p:cNvPr id="71" name="直接连接符 19"/>
          <p:cNvCxnSpPr>
            <a:cxnSpLocks noChangeShapeType="1"/>
            <a:stCxn id="51224" idx="4"/>
            <a:endCxn id="51218" idx="1"/>
          </p:cNvCxnSpPr>
          <p:nvPr/>
        </p:nvCxnSpPr>
        <p:spPr bwMode="auto">
          <a:xfrm>
            <a:off x="2144713" y="2546350"/>
            <a:ext cx="1055687" cy="717550"/>
          </a:xfrm>
          <a:prstGeom prst="line">
            <a:avLst/>
          </a:prstGeom>
          <a:noFill/>
          <a:ln w="9525">
            <a:solidFill>
              <a:schemeClr val="accent4">
                <a:lumMod val="10000"/>
              </a:schemeClr>
            </a:solidFill>
            <a:prstDash val="dash"/>
            <a:round/>
          </a:ln>
          <a:extLst>
            <a:ext uri="{909E8E84-426E-40DD-AFC4-6F175D3DCCD1}">
              <a14:hiddenFill>
                <a:noFill/>
              </a14:hiddenFill>
            </a:ext>
          </a:extLst>
        </p:spPr>
      </p:cxnSp>
      <p:cxnSp>
        <p:nvCxnSpPr>
          <p:cNvPr id="72" name="直接连接符 21"/>
          <p:cNvCxnSpPr>
            <a:cxnSpLocks noChangeShapeType="1"/>
            <a:stCxn id="51220" idx="2"/>
            <a:endCxn id="51218" idx="5"/>
          </p:cNvCxnSpPr>
          <p:nvPr/>
        </p:nvCxnSpPr>
        <p:spPr bwMode="auto">
          <a:xfrm flipH="1">
            <a:off x="4032250" y="2590800"/>
            <a:ext cx="1057275" cy="673100"/>
          </a:xfrm>
          <a:prstGeom prst="line">
            <a:avLst/>
          </a:prstGeom>
          <a:noFill/>
          <a:ln w="9525">
            <a:solidFill>
              <a:schemeClr val="accent4">
                <a:lumMod val="10000"/>
              </a:schemeClr>
            </a:solidFill>
            <a:prstDash val="dash"/>
            <a:round/>
          </a:ln>
          <a:extLst>
            <a:ext uri="{909E8E84-426E-40DD-AFC4-6F175D3DCCD1}">
              <a14:hiddenFill>
                <a:noFill/>
              </a14:hiddenFill>
            </a:ext>
          </a:extLst>
        </p:spPr>
      </p:cxnSp>
      <p:cxnSp>
        <p:nvCxnSpPr>
          <p:cNvPr id="73" name="直接连接符 24"/>
          <p:cNvCxnSpPr>
            <a:cxnSpLocks noChangeShapeType="1"/>
            <a:stCxn id="51222" idx="1"/>
            <a:endCxn id="51220" idx="4"/>
          </p:cNvCxnSpPr>
          <p:nvPr/>
        </p:nvCxnSpPr>
        <p:spPr bwMode="auto">
          <a:xfrm flipH="1" flipV="1">
            <a:off x="5603875" y="2590800"/>
            <a:ext cx="1055688" cy="673100"/>
          </a:xfrm>
          <a:prstGeom prst="line">
            <a:avLst/>
          </a:prstGeom>
          <a:noFill/>
          <a:ln w="9525">
            <a:solidFill>
              <a:schemeClr val="accent4">
                <a:lumMod val="10000"/>
              </a:schemeClr>
            </a:solidFill>
            <a:prstDash val="dash"/>
            <a:round/>
          </a:ln>
          <a:extLst>
            <a:ext uri="{909E8E84-426E-40DD-AFC4-6F175D3DCCD1}">
              <a14:hiddenFill>
                <a:noFill/>
              </a14:hiddenFill>
            </a:ext>
          </a:extLst>
        </p:spPr>
      </p:cxnSp>
      <p:sp>
        <p:nvSpPr>
          <p:cNvPr id="74" name="TextBox 27"/>
          <p:cNvSpPr>
            <a:spLocks noChangeArrowheads="1"/>
          </p:cNvSpPr>
          <p:nvPr/>
        </p:nvSpPr>
        <p:spPr bwMode="auto">
          <a:xfrm>
            <a:off x="2673350" y="1951038"/>
            <a:ext cx="19446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z="1400">
                <a:solidFill>
                  <a:schemeClr val="accent4">
                    <a:lumMod val="25000"/>
                  </a:schemeClr>
                </a:solidFill>
                <a:latin typeface="+mn-lt"/>
                <a:ea typeface="+mn-ea"/>
                <a:cs typeface="+mn-ea"/>
                <a:sym typeface="+mn-lt"/>
              </a:rPr>
              <a:t>问“为什么”直到找出根本原因。</a:t>
            </a:r>
          </a:p>
        </p:txBody>
      </p:sp>
      <p:sp>
        <p:nvSpPr>
          <p:cNvPr id="75" name="TextBox 28"/>
          <p:cNvSpPr>
            <a:spLocks noChangeArrowheads="1"/>
          </p:cNvSpPr>
          <p:nvPr/>
        </p:nvSpPr>
        <p:spPr bwMode="auto">
          <a:xfrm>
            <a:off x="4384675" y="3057526"/>
            <a:ext cx="19446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z="1400">
                <a:solidFill>
                  <a:schemeClr val="accent4">
                    <a:lumMod val="25000"/>
                  </a:schemeClr>
                </a:solidFill>
                <a:latin typeface="+mn-lt"/>
                <a:ea typeface="+mn-ea"/>
                <a:cs typeface="+mn-ea"/>
                <a:sym typeface="+mn-lt"/>
              </a:rPr>
              <a:t>制定对策并执行。</a:t>
            </a:r>
          </a:p>
        </p:txBody>
      </p:sp>
      <p:sp>
        <p:nvSpPr>
          <p:cNvPr id="76" name="TextBox 29"/>
          <p:cNvSpPr>
            <a:spLocks noChangeArrowheads="1"/>
          </p:cNvSpPr>
          <p:nvPr/>
        </p:nvSpPr>
        <p:spPr bwMode="auto">
          <a:xfrm>
            <a:off x="6659564" y="1946275"/>
            <a:ext cx="1944687"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z="1400">
                <a:solidFill>
                  <a:schemeClr val="accent4">
                    <a:lumMod val="25000"/>
                  </a:schemeClr>
                </a:solidFill>
                <a:latin typeface="+mn-lt"/>
                <a:ea typeface="+mn-ea"/>
                <a:cs typeface="+mn-ea"/>
                <a:sym typeface="+mn-lt"/>
              </a:rPr>
              <a:t>执行后，验证有效性；如：有效进行定置/标准化/经验总结。</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126"/>
                                        </p:tgtEl>
                                        <p:attrNameLst>
                                          <p:attrName>style.visibility</p:attrName>
                                        </p:attrNameLst>
                                      </p:cBhvr>
                                      <p:to>
                                        <p:strVal val="visible"/>
                                      </p:to>
                                    </p:set>
                                    <p:animEffect filter="">
                                      <p:cBhvr>
                                        <p:cTn dur="1000" id="10"/>
                                        <p:tgtEl>
                                          <p:spTgt spid="126"/>
                                        </p:tgtEl>
                                      </p:cBhvr>
                                    </p:animEffect>
                                  </p:childTnLst>
                                </p:cTn>
                              </p:par>
                            </p:childTnLst>
                          </p:cTn>
                        </p:par>
                        <p:par>
                          <p:cTn fill="hold" id="11" nodeType="afterGroup">
                            <p:stCondLst>
                              <p:cond delay="1001"/>
                            </p:stCondLst>
                            <p:childTnLst>
                              <p:par>
                                <p:cTn fill="hold" id="12" nodeType="afterEffect" presetClass="entr" presetID="42" presetSubtype="0">
                                  <p:stCondLst>
                                    <p:cond delay="0"/>
                                  </p:stCondLst>
                                  <p:childTnLst>
                                    <p:set>
                                      <p:cBhvr>
                                        <p:cTn dur="1" fill="hold" id="13">
                                          <p:stCondLst>
                                            <p:cond delay="0"/>
                                          </p:stCondLst>
                                        </p:cTn>
                                        <p:tgtEl>
                                          <p:spTgt spid="35"/>
                                        </p:tgtEl>
                                        <p:attrNameLst>
                                          <p:attrName>style.visibility</p:attrName>
                                        </p:attrNameLst>
                                      </p:cBhvr>
                                      <p:to>
                                        <p:strVal val="visible"/>
                                      </p:to>
                                    </p:set>
                                    <p:animEffect filter="">
                                      <p:cBhvr>
                                        <p:cTn dur="1000" id="14"/>
                                        <p:tgtEl>
                                          <p:spTgt spid="35"/>
                                        </p:tgtEl>
                                      </p:cBhvr>
                                    </p:animEffect>
                                    <p:anim calcmode="lin" valueType="num">
                                      <p:cBhvr>
                                        <p:cTn dur="1000" fill="hold" id="15"/>
                                        <p:tgtEl>
                                          <p:spTgt spid="35"/>
                                        </p:tgtEl>
                                        <p:attrNameLst>
                                          <p:attrName>ppt_x</p:attrName>
                                        </p:attrNameLst>
                                      </p:cBhvr>
                                      <p:tavLst>
                                        <p:tav tm="0">
                                          <p:val>
                                            <p:strVal val="#ppt_x"/>
                                          </p:val>
                                        </p:tav>
                                        <p:tav tm="100000">
                                          <p:val>
                                            <p:strVal val="#ppt_x"/>
                                          </p:val>
                                        </p:tav>
                                      </p:tavLst>
                                    </p:anim>
                                    <p:anim calcmode="lin" valueType="num">
                                      <p:cBhvr>
                                        <p:cTn dur="1000" fill="hold" id="16"/>
                                        <p:tgtEl>
                                          <p:spTgt spid="35"/>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1"/>
                            </p:stCondLst>
                            <p:childTnLst>
                              <p:par>
                                <p:cTn fill="hold" grpId="0" id="18" nodeType="afterEffect" presetClass="entr" presetID="10" presetSubtype="0">
                                  <p:stCondLst>
                                    <p:cond delay="0"/>
                                  </p:stCondLst>
                                  <p:childTnLst>
                                    <p:set>
                                      <p:cBhvr>
                                        <p:cTn dur="1" fill="hold" id="19">
                                          <p:stCondLst>
                                            <p:cond delay="0"/>
                                          </p:stCondLst>
                                        </p:cTn>
                                        <p:tgtEl>
                                          <p:spTgt spid="38"/>
                                        </p:tgtEl>
                                        <p:attrNameLst>
                                          <p:attrName>style.visibility</p:attrName>
                                        </p:attrNameLst>
                                      </p:cBhvr>
                                      <p:to>
                                        <p:strVal val="visible"/>
                                      </p:to>
                                    </p:set>
                                    <p:animEffect filter="">
                                      <p:cBhvr>
                                        <p:cTn dur="500" id="20"/>
                                        <p:tgtEl>
                                          <p:spTgt spid="38"/>
                                        </p:tgtEl>
                                      </p:cBhvr>
                                    </p:animEffect>
                                  </p:childTnLst>
                                </p:cTn>
                              </p:par>
                            </p:childTnLst>
                          </p:cTn>
                        </p:par>
                        <p:par>
                          <p:cTn fill="hold" id="21" nodeType="afterGroup">
                            <p:stCondLst>
                              <p:cond delay="2501"/>
                            </p:stCondLst>
                            <p:childTnLst>
                              <p:par>
                                <p:cTn fill="hold" id="22" nodeType="afterEffect" presetClass="entr" presetID="22" presetSubtype="8">
                                  <p:stCondLst>
                                    <p:cond delay="0"/>
                                  </p:stCondLst>
                                  <p:childTnLst>
                                    <p:set>
                                      <p:cBhvr>
                                        <p:cTn dur="1" fill="hold" id="23">
                                          <p:stCondLst>
                                            <p:cond delay="0"/>
                                          </p:stCondLst>
                                        </p:cTn>
                                        <p:tgtEl>
                                          <p:spTgt spid="71"/>
                                        </p:tgtEl>
                                        <p:attrNameLst>
                                          <p:attrName>style.visibility</p:attrName>
                                        </p:attrNameLst>
                                      </p:cBhvr>
                                      <p:to>
                                        <p:strVal val="visible"/>
                                      </p:to>
                                    </p:set>
                                    <p:animEffect filter="">
                                      <p:cBhvr>
                                        <p:cTn dur="500" id="24"/>
                                        <p:tgtEl>
                                          <p:spTgt spid="71"/>
                                        </p:tgtEl>
                                      </p:cBhvr>
                                    </p:animEffect>
                                  </p:childTnLst>
                                </p:cTn>
                              </p:par>
                            </p:childTnLst>
                          </p:cTn>
                        </p:par>
                        <p:par>
                          <p:cTn fill="hold" id="25" nodeType="afterGroup">
                            <p:stCondLst>
                              <p:cond delay="3001"/>
                            </p:stCondLst>
                            <p:childTnLst>
                              <p:par>
                                <p:cTn fill="hold" id="26" nodeType="afterEffect" presetClass="entr" presetID="42" presetSubtype="0">
                                  <p:stCondLst>
                                    <p:cond delay="0"/>
                                  </p:stCondLst>
                                  <p:childTnLst>
                                    <p:set>
                                      <p:cBhvr>
                                        <p:cTn dur="1" fill="hold" id="27">
                                          <p:stCondLst>
                                            <p:cond delay="0"/>
                                          </p:stCondLst>
                                        </p:cTn>
                                        <p:tgtEl>
                                          <p:spTgt spid="45"/>
                                        </p:tgtEl>
                                        <p:attrNameLst>
                                          <p:attrName>style.visibility</p:attrName>
                                        </p:attrNameLst>
                                      </p:cBhvr>
                                      <p:to>
                                        <p:strVal val="visible"/>
                                      </p:to>
                                    </p:set>
                                    <p:animEffect filter="">
                                      <p:cBhvr>
                                        <p:cTn dur="1000" id="28"/>
                                        <p:tgtEl>
                                          <p:spTgt spid="45"/>
                                        </p:tgtEl>
                                      </p:cBhvr>
                                    </p:animEffect>
                                    <p:anim calcmode="lin" valueType="num">
                                      <p:cBhvr>
                                        <p:cTn dur="1000" fill="hold" id="29"/>
                                        <p:tgtEl>
                                          <p:spTgt spid="45"/>
                                        </p:tgtEl>
                                        <p:attrNameLst>
                                          <p:attrName>ppt_x</p:attrName>
                                        </p:attrNameLst>
                                      </p:cBhvr>
                                      <p:tavLst>
                                        <p:tav tm="0">
                                          <p:val>
                                            <p:strVal val="#ppt_x"/>
                                          </p:val>
                                        </p:tav>
                                        <p:tav tm="100000">
                                          <p:val>
                                            <p:strVal val="#ppt_x"/>
                                          </p:val>
                                        </p:tav>
                                      </p:tavLst>
                                    </p:anim>
                                    <p:anim calcmode="lin" valueType="num">
                                      <p:cBhvr>
                                        <p:cTn dur="1000" fill="hold" id="30"/>
                                        <p:tgtEl>
                                          <p:spTgt spid="4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1"/>
                            </p:stCondLst>
                            <p:childTnLst>
                              <p:par>
                                <p:cTn fill="hold" grpId="0" id="32" nodeType="afterEffect" presetClass="entr" presetID="10" presetSubtype="0">
                                  <p:stCondLst>
                                    <p:cond delay="0"/>
                                  </p:stCondLst>
                                  <p:childTnLst>
                                    <p:set>
                                      <p:cBhvr>
                                        <p:cTn dur="1" fill="hold" id="33">
                                          <p:stCondLst>
                                            <p:cond delay="0"/>
                                          </p:stCondLst>
                                        </p:cTn>
                                        <p:tgtEl>
                                          <p:spTgt spid="74"/>
                                        </p:tgtEl>
                                        <p:attrNameLst>
                                          <p:attrName>style.visibility</p:attrName>
                                        </p:attrNameLst>
                                      </p:cBhvr>
                                      <p:to>
                                        <p:strVal val="visible"/>
                                      </p:to>
                                    </p:set>
                                    <p:animEffect filter="">
                                      <p:cBhvr>
                                        <p:cTn dur="500" id="34"/>
                                        <p:tgtEl>
                                          <p:spTgt spid="74"/>
                                        </p:tgtEl>
                                      </p:cBhvr>
                                    </p:animEffect>
                                  </p:childTnLst>
                                </p:cTn>
                              </p:par>
                            </p:childTnLst>
                          </p:cTn>
                        </p:par>
                        <p:par>
                          <p:cTn fill="hold" id="35" nodeType="afterGroup">
                            <p:stCondLst>
                              <p:cond delay="4501"/>
                            </p:stCondLst>
                            <p:childTnLst>
                              <p:par>
                                <p:cTn fill="hold" id="36" nodeType="afterEffect" presetClass="entr" presetID="22" presetSubtype="8">
                                  <p:stCondLst>
                                    <p:cond delay="0"/>
                                  </p:stCondLst>
                                  <p:childTnLst>
                                    <p:set>
                                      <p:cBhvr>
                                        <p:cTn dur="1" fill="hold" id="37">
                                          <p:stCondLst>
                                            <p:cond delay="0"/>
                                          </p:stCondLst>
                                        </p:cTn>
                                        <p:tgtEl>
                                          <p:spTgt spid="72"/>
                                        </p:tgtEl>
                                        <p:attrNameLst>
                                          <p:attrName>style.visibility</p:attrName>
                                        </p:attrNameLst>
                                      </p:cBhvr>
                                      <p:to>
                                        <p:strVal val="visible"/>
                                      </p:to>
                                    </p:set>
                                    <p:animEffect filter="">
                                      <p:cBhvr>
                                        <p:cTn dur="500" id="38"/>
                                        <p:tgtEl>
                                          <p:spTgt spid="72"/>
                                        </p:tgtEl>
                                      </p:cBhvr>
                                    </p:animEffect>
                                  </p:childTnLst>
                                </p:cTn>
                              </p:par>
                            </p:childTnLst>
                          </p:cTn>
                        </p:par>
                        <p:par>
                          <p:cTn fill="hold" id="39" nodeType="afterGroup">
                            <p:stCondLst>
                              <p:cond delay="5001"/>
                            </p:stCondLst>
                            <p:childTnLst>
                              <p:par>
                                <p:cTn fill="hold" id="40" nodeType="afterEffect" presetClass="entr" presetID="42" presetSubtype="0">
                                  <p:stCondLst>
                                    <p:cond delay="0"/>
                                  </p:stCondLst>
                                  <p:childTnLst>
                                    <p:set>
                                      <p:cBhvr>
                                        <p:cTn dur="1" fill="hold" id="41">
                                          <p:stCondLst>
                                            <p:cond delay="0"/>
                                          </p:stCondLst>
                                        </p:cTn>
                                        <p:tgtEl>
                                          <p:spTgt spid="42"/>
                                        </p:tgtEl>
                                        <p:attrNameLst>
                                          <p:attrName>style.visibility</p:attrName>
                                        </p:attrNameLst>
                                      </p:cBhvr>
                                      <p:to>
                                        <p:strVal val="visible"/>
                                      </p:to>
                                    </p:set>
                                    <p:animEffect filter="">
                                      <p:cBhvr>
                                        <p:cTn dur="1000" id="42"/>
                                        <p:tgtEl>
                                          <p:spTgt spid="42"/>
                                        </p:tgtEl>
                                      </p:cBhvr>
                                    </p:animEffect>
                                    <p:anim calcmode="lin" valueType="num">
                                      <p:cBhvr>
                                        <p:cTn dur="1000" fill="hold" id="43"/>
                                        <p:tgtEl>
                                          <p:spTgt spid="42"/>
                                        </p:tgtEl>
                                        <p:attrNameLst>
                                          <p:attrName>ppt_x</p:attrName>
                                        </p:attrNameLst>
                                      </p:cBhvr>
                                      <p:tavLst>
                                        <p:tav tm="0">
                                          <p:val>
                                            <p:strVal val="#ppt_x"/>
                                          </p:val>
                                        </p:tav>
                                        <p:tav tm="100000">
                                          <p:val>
                                            <p:strVal val="#ppt_x"/>
                                          </p:val>
                                        </p:tav>
                                      </p:tavLst>
                                    </p:anim>
                                    <p:anim calcmode="lin" valueType="num">
                                      <p:cBhvr>
                                        <p:cTn dur="1000" fill="hold" id="44"/>
                                        <p:tgtEl>
                                          <p:spTgt spid="42"/>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1"/>
                            </p:stCondLst>
                            <p:childTnLst>
                              <p:par>
                                <p:cTn fill="hold" grpId="0" id="46" nodeType="afterEffect" presetClass="entr" presetID="10" presetSubtype="0">
                                  <p:stCondLst>
                                    <p:cond delay="0"/>
                                  </p:stCondLst>
                                  <p:childTnLst>
                                    <p:set>
                                      <p:cBhvr>
                                        <p:cTn dur="1" fill="hold" id="47">
                                          <p:stCondLst>
                                            <p:cond delay="0"/>
                                          </p:stCondLst>
                                        </p:cTn>
                                        <p:tgtEl>
                                          <p:spTgt spid="75"/>
                                        </p:tgtEl>
                                        <p:attrNameLst>
                                          <p:attrName>style.visibility</p:attrName>
                                        </p:attrNameLst>
                                      </p:cBhvr>
                                      <p:to>
                                        <p:strVal val="visible"/>
                                      </p:to>
                                    </p:set>
                                    <p:animEffect filter="">
                                      <p:cBhvr>
                                        <p:cTn dur="500" id="48"/>
                                        <p:tgtEl>
                                          <p:spTgt spid="75"/>
                                        </p:tgtEl>
                                      </p:cBhvr>
                                    </p:animEffect>
                                  </p:childTnLst>
                                </p:cTn>
                              </p:par>
                            </p:childTnLst>
                          </p:cTn>
                        </p:par>
                        <p:par>
                          <p:cTn fill="hold" id="49" nodeType="afterGroup">
                            <p:stCondLst>
                              <p:cond delay="6501"/>
                            </p:stCondLst>
                            <p:childTnLst>
                              <p:par>
                                <p:cTn fill="hold" id="50" nodeType="afterEffect" presetClass="entr" presetID="22" presetSubtype="8">
                                  <p:stCondLst>
                                    <p:cond delay="0"/>
                                  </p:stCondLst>
                                  <p:childTnLst>
                                    <p:set>
                                      <p:cBhvr>
                                        <p:cTn dur="1" fill="hold" id="51">
                                          <p:stCondLst>
                                            <p:cond delay="0"/>
                                          </p:stCondLst>
                                        </p:cTn>
                                        <p:tgtEl>
                                          <p:spTgt spid="73"/>
                                        </p:tgtEl>
                                        <p:attrNameLst>
                                          <p:attrName>style.visibility</p:attrName>
                                        </p:attrNameLst>
                                      </p:cBhvr>
                                      <p:to>
                                        <p:strVal val="visible"/>
                                      </p:to>
                                    </p:set>
                                    <p:animEffect filter="">
                                      <p:cBhvr>
                                        <p:cTn dur="500" id="52"/>
                                        <p:tgtEl>
                                          <p:spTgt spid="73"/>
                                        </p:tgtEl>
                                      </p:cBhvr>
                                    </p:animEffect>
                                  </p:childTnLst>
                                </p:cTn>
                              </p:par>
                            </p:childTnLst>
                          </p:cTn>
                        </p:par>
                        <p:par>
                          <p:cTn fill="hold" id="53" nodeType="afterGroup">
                            <p:stCondLst>
                              <p:cond delay="7001"/>
                            </p:stCondLst>
                            <p:childTnLst>
                              <p:par>
                                <p:cTn fill="hold" id="54" nodeType="afterEffect" presetClass="entr" presetID="42" presetSubtype="0">
                                  <p:stCondLst>
                                    <p:cond delay="0"/>
                                  </p:stCondLst>
                                  <p:childTnLst>
                                    <p:set>
                                      <p:cBhvr>
                                        <p:cTn dur="1" fill="hold" id="55">
                                          <p:stCondLst>
                                            <p:cond delay="0"/>
                                          </p:stCondLst>
                                        </p:cTn>
                                        <p:tgtEl>
                                          <p:spTgt spid="39"/>
                                        </p:tgtEl>
                                        <p:attrNameLst>
                                          <p:attrName>style.visibility</p:attrName>
                                        </p:attrNameLst>
                                      </p:cBhvr>
                                      <p:to>
                                        <p:strVal val="visible"/>
                                      </p:to>
                                    </p:set>
                                    <p:animEffect filter="">
                                      <p:cBhvr>
                                        <p:cTn dur="1000" id="56"/>
                                        <p:tgtEl>
                                          <p:spTgt spid="39"/>
                                        </p:tgtEl>
                                      </p:cBhvr>
                                    </p:animEffect>
                                    <p:anim calcmode="lin" valueType="num">
                                      <p:cBhvr>
                                        <p:cTn dur="1000" fill="hold" id="57"/>
                                        <p:tgtEl>
                                          <p:spTgt spid="39"/>
                                        </p:tgtEl>
                                        <p:attrNameLst>
                                          <p:attrName>ppt_x</p:attrName>
                                        </p:attrNameLst>
                                      </p:cBhvr>
                                      <p:tavLst>
                                        <p:tav tm="0">
                                          <p:val>
                                            <p:strVal val="#ppt_x"/>
                                          </p:val>
                                        </p:tav>
                                        <p:tav tm="100000">
                                          <p:val>
                                            <p:strVal val="#ppt_x"/>
                                          </p:val>
                                        </p:tav>
                                      </p:tavLst>
                                    </p:anim>
                                    <p:anim calcmode="lin" valueType="num">
                                      <p:cBhvr>
                                        <p:cTn dur="1000" fill="hold" id="58"/>
                                        <p:tgtEl>
                                          <p:spTgt spid="39"/>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8001"/>
                            </p:stCondLst>
                            <p:childTnLst>
                              <p:par>
                                <p:cTn fill="hold" grpId="0" id="60" nodeType="afterEffect" presetClass="entr" presetID="10" presetSubtype="0">
                                  <p:stCondLst>
                                    <p:cond delay="0"/>
                                  </p:stCondLst>
                                  <p:childTnLst>
                                    <p:set>
                                      <p:cBhvr>
                                        <p:cTn dur="1" fill="hold" id="61">
                                          <p:stCondLst>
                                            <p:cond delay="0"/>
                                          </p:stCondLst>
                                        </p:cTn>
                                        <p:tgtEl>
                                          <p:spTgt spid="76"/>
                                        </p:tgtEl>
                                        <p:attrNameLst>
                                          <p:attrName>style.visibility</p:attrName>
                                        </p:attrNameLst>
                                      </p:cBhvr>
                                      <p:to>
                                        <p:strVal val="visible"/>
                                      </p:to>
                                    </p:set>
                                    <p:animEffect filter="">
                                      <p:cBhvr>
                                        <p:cTn dur="500" id="62"/>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26"/>
      <p:bldP grpId="0" spid="38"/>
      <p:bldP grpId="0" spid="74"/>
      <p:bldP grpId="0" spid="75"/>
      <p:bldP grpId="0" spid="7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5Why应用步骤：</a:t>
            </a:r>
          </a:p>
        </p:txBody>
      </p:sp>
      <p:sp>
        <p:nvSpPr>
          <p:cNvPr id="43" name="TextBox 7"/>
          <p:cNvSpPr>
            <a:spLocks noChangeArrowheads="1"/>
          </p:cNvSpPr>
          <p:nvPr/>
        </p:nvSpPr>
        <p:spPr bwMode="auto">
          <a:xfrm>
            <a:off x="4278312" y="1751013"/>
            <a:ext cx="447040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mtClean="0" sz="1400">
                <a:solidFill>
                  <a:schemeClr val="accent4">
                    <a:lumMod val="25000"/>
                  </a:schemeClr>
                </a:solidFill>
                <a:latin typeface="+mn-lt"/>
                <a:ea typeface="+mn-ea"/>
                <a:cs typeface="+mn-ea"/>
                <a:sym typeface="+mn-lt"/>
              </a:rPr>
              <a:t>      要向有关人员清晰陈述所发生的问题和相关信息，做到让所有相关人员都了解要分析问题是什么，即使是不熟悉该类问题的人员。</a:t>
            </a:r>
          </a:p>
        </p:txBody>
      </p:sp>
      <p:sp>
        <p:nvSpPr>
          <p:cNvPr id="44" name="矩形 3"/>
          <p:cNvSpPr>
            <a:spLocks noChangeArrowheads="1"/>
          </p:cNvSpPr>
          <p:nvPr/>
        </p:nvSpPr>
        <p:spPr bwMode="auto">
          <a:xfrm>
            <a:off x="4562475" y="1174750"/>
            <a:ext cx="432911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千万别忽视第一步：</a:t>
            </a:r>
          </a:p>
        </p:txBody>
      </p:sp>
      <p:pic>
        <p:nvPicPr>
          <p:cNvPr id="55305" name="图片 2"/>
          <p:cNvPicPr>
            <a:picLocks noChangeAspect="1"/>
          </p:cNvPicPr>
          <p:nvPr/>
        </p:nvPicPr>
        <p:blipFill>
          <a:blip r:embed="rId3">
            <a:extLst>
              <a:ext uri="{28A0092B-C50C-407E-A947-70E740481C1C}">
                <a14:useLocalDpi val="0"/>
              </a:ext>
            </a:extLst>
          </a:blip>
          <a:stretch>
            <a:fillRect/>
          </a:stretch>
        </p:blipFill>
        <p:spPr bwMode="auto">
          <a:xfrm>
            <a:off x="827740" y="1685753"/>
            <a:ext cx="3169285" cy="2348033"/>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
        <p:nvSpPr>
          <p:cNvPr id="16" name="TextBox 7"/>
          <p:cNvSpPr>
            <a:spLocks noChangeArrowheads="1"/>
          </p:cNvSpPr>
          <p:nvPr/>
        </p:nvSpPr>
        <p:spPr bwMode="auto">
          <a:xfrm>
            <a:off x="4278312" y="2859088"/>
            <a:ext cx="4470400"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mtClean="0" sz="1400">
                <a:solidFill>
                  <a:schemeClr val="accent4">
                    <a:lumMod val="25000"/>
                  </a:schemeClr>
                </a:solidFill>
                <a:latin typeface="+mn-lt"/>
                <a:ea typeface="+mn-ea"/>
                <a:cs typeface="+mn-ea"/>
                <a:sym typeface="+mn-lt"/>
              </a:rPr>
              <a:t>      准确的认识问题，是解决问题的前提。</a:t>
            </a:r>
          </a:p>
          <a:p>
            <a:pPr eaLnBrk="1" hangingPunct="1">
              <a:lnSpc>
                <a:spcPct val="150000"/>
              </a:lnSpc>
              <a:defRPr/>
            </a:pPr>
            <a:r>
              <a:rPr altLang="en-US" lang="zh-CN" noProof="1" smtClean="0" sz="1400">
                <a:solidFill>
                  <a:schemeClr val="accent4">
                    <a:lumMod val="25000"/>
                  </a:schemeClr>
                </a:solidFill>
                <a:latin typeface="+mn-lt"/>
                <a:ea typeface="+mn-ea"/>
                <a:cs typeface="+mn-ea"/>
                <a:sym typeface="+mn-lt"/>
              </a:rPr>
              <a:t>      我们失败的原因多半是因为尝试用正确的方法解决错误的问题。</a:t>
            </a:r>
          </a:p>
          <a:p>
            <a:pPr eaLnBrk="1" hangingPunct="1">
              <a:lnSpc>
                <a:spcPct val="150000"/>
              </a:lnSpc>
              <a:defRPr/>
            </a:pPr>
            <a:r>
              <a:rPr altLang="en-US" lang="zh-CN" noProof="1" smtClean="0" sz="1400">
                <a:solidFill>
                  <a:schemeClr val="accent4">
                    <a:lumMod val="25000"/>
                  </a:schemeClr>
                </a:solidFill>
                <a:latin typeface="+mn-lt"/>
                <a:ea typeface="+mn-ea"/>
                <a:cs typeface="+mn-ea"/>
                <a:sym typeface="+mn-lt"/>
              </a:rPr>
              <a:t>						                                                 —— 阿可夫</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44"/>
                                        </p:tgtEl>
                                        <p:attrNameLst>
                                          <p:attrName>style.visibility</p:attrName>
                                        </p:attrNameLst>
                                      </p:cBhvr>
                                      <p:to>
                                        <p:strVal val="visible"/>
                                      </p:to>
                                    </p:set>
                                    <p:animEffect filter="">
                                      <p:cBhvr>
                                        <p:cTn dur="1000" id="10"/>
                                        <p:tgtEl>
                                          <p:spTgt spid="44"/>
                                        </p:tgtEl>
                                      </p:cBhvr>
                                    </p:animEffect>
                                  </p:childTnLst>
                                </p:cTn>
                              </p:par>
                            </p:childTnLst>
                          </p:cTn>
                        </p:par>
                        <p:par>
                          <p:cTn fill="hold" id="11" nodeType="afterGroup">
                            <p:stCondLst>
                              <p:cond delay="1001"/>
                            </p:stCondLst>
                            <p:childTnLst>
                              <p:par>
                                <p:cTn fill="hold" grpId="0" id="12" nodeType="afterEffect" presetClass="entr" presetID="10" presetSubtype="0">
                                  <p:stCondLst>
                                    <p:cond delay="0"/>
                                  </p:stCondLst>
                                  <p:childTnLst>
                                    <p:set>
                                      <p:cBhvr>
                                        <p:cTn dur="1" fill="hold" id="13">
                                          <p:stCondLst>
                                            <p:cond delay="0"/>
                                          </p:stCondLst>
                                        </p:cTn>
                                        <p:tgtEl>
                                          <p:spTgt spid="43"/>
                                        </p:tgtEl>
                                        <p:attrNameLst>
                                          <p:attrName>style.visibility</p:attrName>
                                        </p:attrNameLst>
                                      </p:cBhvr>
                                      <p:to>
                                        <p:strVal val="visible"/>
                                      </p:to>
                                    </p:set>
                                    <p:animEffect filter="">
                                      <p:cBhvr>
                                        <p:cTn dur="1000" id="14"/>
                                        <p:tgtEl>
                                          <p:spTgt spid="43"/>
                                        </p:tgtEl>
                                      </p:cBhvr>
                                    </p:animEffect>
                                  </p:childTnLst>
                                </p:cTn>
                              </p:par>
                            </p:childTnLst>
                          </p:cTn>
                        </p:par>
                        <p:par>
                          <p:cTn fill="hold" id="15" nodeType="afterGroup">
                            <p:stCondLst>
                              <p:cond delay="2001"/>
                            </p:stCondLst>
                            <p:childTnLst>
                              <p:par>
                                <p:cTn fill="hold" grpId="0" id="16" nodeType="after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
                                      <p:cBhvr>
                                        <p:cTn dur="1000" id="1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3"/>
      <p:bldP grpId="0" spid="44"/>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图片 12"/>
          <p:cNvPicPr>
            <a:picLocks noChangeAspect="1"/>
          </p:cNvPicPr>
          <p:nvPr/>
        </p:nvPicPr>
        <p:blipFill>
          <a:blip r:embed="rId3">
            <a:extLst>
              <a:ext uri="{28A0092B-C50C-407E-A947-70E740481C1C}">
                <a14:useLocalDpi val="0"/>
              </a:ext>
            </a:extLst>
          </a:blip>
          <a:stretch>
            <a:fillRect/>
          </a:stretch>
        </p:blipFill>
        <p:spPr bwMode="auto">
          <a:xfrm>
            <a:off x="5086350" y="271463"/>
            <a:ext cx="3303588" cy="3303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TextBox 5"/>
          <p:cNvSpPr>
            <a:spLocks noChangeArrowheads="1"/>
          </p:cNvSpPr>
          <p:nvPr/>
        </p:nvSpPr>
        <p:spPr bwMode="auto">
          <a:xfrm>
            <a:off x="5535614" y="3632200"/>
            <a:ext cx="23129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defRPr/>
            </a:pPr>
            <a:r>
              <a:rPr altLang="zh-CN" lang="en-US" smtClean="0" sz="2400">
                <a:solidFill>
                  <a:schemeClr val="tx1">
                    <a:lumMod val="50000"/>
                  </a:schemeClr>
                </a:solidFill>
                <a:latin typeface="+mn-lt"/>
                <a:ea typeface="+mn-ea"/>
                <a:cs typeface="+mn-ea"/>
                <a:sym typeface="+mn-lt"/>
              </a:rPr>
              <a:t>CONTENTS</a:t>
            </a:r>
          </a:p>
        </p:txBody>
      </p:sp>
      <p:sp>
        <p:nvSpPr>
          <p:cNvPr id="4" name="TextBox 6"/>
          <p:cNvSpPr>
            <a:spLocks noChangeArrowheads="1"/>
          </p:cNvSpPr>
          <p:nvPr/>
        </p:nvSpPr>
        <p:spPr bwMode="auto">
          <a:xfrm>
            <a:off x="5095875" y="3051175"/>
            <a:ext cx="2727325" cy="518160"/>
          </a:xfrm>
          <a:prstGeom prst="rect">
            <a:avLst/>
          </a:prstGeom>
          <a:solidFill>
            <a:schemeClr val="accent4">
              <a:lumMod val="10000"/>
            </a:schemeClr>
          </a:solidFill>
          <a:ln>
            <a:noFill/>
          </a:ln>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defRPr/>
            </a:pPr>
            <a:r>
              <a:rPr altLang="en-US" b="1" lang="zh-CN" sz="2800">
                <a:latin typeface="+mn-lt"/>
                <a:ea typeface="+mn-ea"/>
                <a:cs typeface="+mn-ea"/>
                <a:sym typeface="+mn-lt"/>
              </a:rPr>
              <a:t>目录</a:t>
            </a:r>
          </a:p>
        </p:txBody>
      </p:sp>
      <p:sp>
        <p:nvSpPr>
          <p:cNvPr id="5" name="椭圆 8"/>
          <p:cNvSpPr>
            <a:spLocks noChangeArrowheads="1"/>
          </p:cNvSpPr>
          <p:nvPr/>
        </p:nvSpPr>
        <p:spPr bwMode="auto">
          <a:xfrm>
            <a:off x="1414463" y="1317625"/>
            <a:ext cx="215900" cy="215900"/>
          </a:xfrm>
          <a:prstGeom prst="ellipse">
            <a:avLst/>
          </a:prstGeom>
          <a:solidFill>
            <a:schemeClr val="accent4">
              <a:lumMod val="10000"/>
            </a:schemeClr>
          </a:solidFill>
          <a:ln>
            <a:noFill/>
          </a:ln>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defRPr/>
            </a:pPr>
            <a:endParaRPr altLang="en-US" lang="zh-CN">
              <a:solidFill>
                <a:srgbClr val="FFFFFF"/>
              </a:solidFill>
              <a:latin typeface="+mn-lt"/>
              <a:ea typeface="+mn-ea"/>
              <a:cs typeface="+mn-ea"/>
              <a:sym typeface="+mn-lt"/>
            </a:endParaRPr>
          </a:p>
        </p:txBody>
      </p:sp>
      <p:sp>
        <p:nvSpPr>
          <p:cNvPr id="6" name="矩形 9"/>
          <p:cNvSpPr>
            <a:spLocks noChangeArrowheads="1"/>
          </p:cNvSpPr>
          <p:nvPr/>
        </p:nvSpPr>
        <p:spPr bwMode="auto">
          <a:xfrm>
            <a:off x="1835150" y="1276350"/>
            <a:ext cx="3251200" cy="354013"/>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defRPr/>
            </a:pPr>
            <a:r>
              <a:rPr altLang="zh-CN" lang="en-US" noProof="1" sz="1600">
                <a:solidFill>
                  <a:schemeClr val="accent6">
                    <a:lumMod val="10000"/>
                  </a:schemeClr>
                </a:solidFill>
                <a:latin typeface="+mn-lt"/>
                <a:ea typeface="+mn-ea"/>
                <a:cs typeface="+mn-ea"/>
                <a:sym typeface="+mn-lt"/>
              </a:rPr>
              <a:t>5Why分析法简介</a:t>
            </a:r>
          </a:p>
        </p:txBody>
      </p:sp>
      <p:sp>
        <p:nvSpPr>
          <p:cNvPr id="7" name="椭圆 10"/>
          <p:cNvSpPr>
            <a:spLocks noChangeArrowheads="1"/>
          </p:cNvSpPr>
          <p:nvPr/>
        </p:nvSpPr>
        <p:spPr bwMode="auto">
          <a:xfrm>
            <a:off x="1414463" y="1909763"/>
            <a:ext cx="215900" cy="215900"/>
          </a:xfrm>
          <a:prstGeom prst="ellipse">
            <a:avLst/>
          </a:prstGeom>
          <a:solidFill>
            <a:srgbClr val="B80304"/>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8" name="矩形 11"/>
          <p:cNvSpPr>
            <a:spLocks noChangeArrowheads="1"/>
          </p:cNvSpPr>
          <p:nvPr/>
        </p:nvSpPr>
        <p:spPr bwMode="auto">
          <a:xfrm>
            <a:off x="1835150" y="1866900"/>
            <a:ext cx="3251200" cy="355600"/>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defRPr/>
            </a:pPr>
            <a:r>
              <a:rPr altLang="zh-CN" lang="en-US" noProof="1" sz="1600">
                <a:solidFill>
                  <a:schemeClr val="accent6">
                    <a:lumMod val="10000"/>
                  </a:schemeClr>
                </a:solidFill>
                <a:latin typeface="+mn-lt"/>
                <a:ea typeface="+mn-ea"/>
                <a:cs typeface="+mn-ea"/>
                <a:sym typeface="+mn-lt"/>
              </a:rPr>
              <a:t>5Why解决问题的方式和步骤</a:t>
            </a:r>
          </a:p>
        </p:txBody>
      </p:sp>
      <p:sp>
        <p:nvSpPr>
          <p:cNvPr id="9" name="椭圆 12"/>
          <p:cNvSpPr>
            <a:spLocks noChangeArrowheads="1"/>
          </p:cNvSpPr>
          <p:nvPr/>
        </p:nvSpPr>
        <p:spPr bwMode="auto">
          <a:xfrm>
            <a:off x="1414463" y="2471738"/>
            <a:ext cx="215900" cy="215900"/>
          </a:xfrm>
          <a:prstGeom prst="ellipse">
            <a:avLst/>
          </a:prstGeom>
          <a:solidFill>
            <a:schemeClr val="accent4">
              <a:lumMod val="10000"/>
            </a:schemeClr>
          </a:solidFill>
          <a:ln>
            <a:noFill/>
          </a:ln>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defRPr/>
            </a:pPr>
            <a:endParaRPr altLang="en-US" lang="zh-CN">
              <a:solidFill>
                <a:srgbClr val="FFFFFF"/>
              </a:solidFill>
              <a:latin typeface="+mn-lt"/>
              <a:ea typeface="+mn-ea"/>
              <a:cs typeface="+mn-ea"/>
              <a:sym typeface="+mn-lt"/>
            </a:endParaRPr>
          </a:p>
        </p:txBody>
      </p:sp>
      <p:sp>
        <p:nvSpPr>
          <p:cNvPr id="10" name="矩形 13"/>
          <p:cNvSpPr>
            <a:spLocks noChangeArrowheads="1"/>
          </p:cNvSpPr>
          <p:nvPr/>
        </p:nvSpPr>
        <p:spPr bwMode="auto">
          <a:xfrm>
            <a:off x="1835150" y="2430463"/>
            <a:ext cx="3251200" cy="354012"/>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defRPr/>
            </a:pPr>
            <a:r>
              <a:rPr altLang="zh-CN" lang="en-US" noProof="1" sz="1600">
                <a:solidFill>
                  <a:schemeClr val="accent6">
                    <a:lumMod val="10000"/>
                  </a:schemeClr>
                </a:solidFill>
                <a:latin typeface="+mn-lt"/>
                <a:ea typeface="+mn-ea"/>
                <a:cs typeface="+mn-ea"/>
                <a:sym typeface="+mn-lt"/>
              </a:rPr>
              <a:t>5Why的应用原则和要点</a:t>
            </a:r>
          </a:p>
        </p:txBody>
      </p:sp>
      <p:sp>
        <p:nvSpPr>
          <p:cNvPr id="11" name="椭圆 14"/>
          <p:cNvSpPr>
            <a:spLocks noChangeArrowheads="1"/>
          </p:cNvSpPr>
          <p:nvPr/>
        </p:nvSpPr>
        <p:spPr bwMode="auto">
          <a:xfrm>
            <a:off x="1414463" y="3070225"/>
            <a:ext cx="215900" cy="215900"/>
          </a:xfrm>
          <a:prstGeom prst="ellipse">
            <a:avLst/>
          </a:prstGeom>
          <a:solidFill>
            <a:srgbClr val="B80304"/>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12" name="矩形 15"/>
          <p:cNvSpPr>
            <a:spLocks noChangeArrowheads="1"/>
          </p:cNvSpPr>
          <p:nvPr/>
        </p:nvSpPr>
        <p:spPr bwMode="auto">
          <a:xfrm>
            <a:off x="1835150" y="3027363"/>
            <a:ext cx="3251200" cy="355600"/>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defRPr/>
            </a:pPr>
            <a:r>
              <a:rPr altLang="zh-CN" lang="en-US" noProof="1" sz="1600">
                <a:solidFill>
                  <a:schemeClr val="accent6">
                    <a:lumMod val="10000"/>
                  </a:schemeClr>
                </a:solidFill>
                <a:latin typeface="+mn-lt"/>
                <a:ea typeface="+mn-ea"/>
                <a:cs typeface="+mn-ea"/>
                <a:sym typeface="+mn-lt"/>
              </a:rPr>
              <a:t>5Why经典案例解析</a:t>
            </a:r>
          </a:p>
        </p:txBody>
      </p:sp>
      <p:sp>
        <p:nvSpPr>
          <p:cNvPr id="13" name="椭圆 14"/>
          <p:cNvSpPr>
            <a:spLocks noChangeArrowheads="1"/>
          </p:cNvSpPr>
          <p:nvPr/>
        </p:nvSpPr>
        <p:spPr bwMode="auto">
          <a:xfrm>
            <a:off x="1414463" y="3598863"/>
            <a:ext cx="215900" cy="215900"/>
          </a:xfrm>
          <a:prstGeom prst="ellipse">
            <a:avLst/>
          </a:prstGeom>
          <a:solidFill>
            <a:srgbClr val="161616"/>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14" name="矩形 15"/>
          <p:cNvSpPr>
            <a:spLocks noChangeArrowheads="1"/>
          </p:cNvSpPr>
          <p:nvPr/>
        </p:nvSpPr>
        <p:spPr bwMode="auto">
          <a:xfrm>
            <a:off x="1835150" y="3556000"/>
            <a:ext cx="3251200" cy="355600"/>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defRPr/>
            </a:pPr>
            <a:r>
              <a:rPr altLang="zh-CN" lang="en-US" noProof="1" sz="1600">
                <a:solidFill>
                  <a:schemeClr val="accent6">
                    <a:lumMod val="10000"/>
                  </a:schemeClr>
                </a:solidFill>
                <a:latin typeface="+mn-lt"/>
                <a:ea typeface="+mn-ea"/>
                <a:cs typeface="+mn-ea"/>
                <a:sym typeface="+mn-lt"/>
              </a:rPr>
              <a:t>5Why的精髓</a:t>
            </a:r>
          </a:p>
        </p:txBody>
      </p:sp>
      <p:cxnSp>
        <p:nvCxnSpPr>
          <p:cNvPr id="15" name="直接连接符 14"/>
          <p:cNvCxnSpPr/>
          <p:nvPr/>
        </p:nvCxnSpPr>
        <p:spPr bwMode="auto">
          <a:xfrm flipH="1">
            <a:off x="5086350" y="600075"/>
            <a:ext cx="0" cy="3959225"/>
          </a:xfrm>
          <a:prstGeom prst="line">
            <a:avLst/>
          </a:prstGeom>
          <a:solidFill>
            <a:schemeClr val="accent1"/>
          </a:solidFill>
          <a:ln algn="ctr" cap="flat" cmpd="sng" w="9525">
            <a:solidFill>
              <a:schemeClr val="tx1">
                <a:lumMod val="85000"/>
              </a:schemeClr>
            </a:solidFill>
            <a:prstDash val="solid"/>
            <a:round/>
            <a:headEnd len="med" type="none" w="med"/>
            <a:tailEnd len="med" type="none" w="med"/>
          </a:ln>
        </p:spPr>
      </p:cxnSp>
      <p:sp>
        <p:nvSpPr>
          <p:cNvPr id="2" name="文本框 1"/>
          <p:cNvSpPr txBox="1"/>
          <p:nvPr/>
        </p:nvSpPr>
        <p:spPr>
          <a:xfrm>
            <a:off x="467715" y="271463"/>
            <a:ext cx="1367435" cy="304800"/>
          </a:xfrm>
          <a:prstGeom prst="rect">
            <a:avLst/>
          </a:prstGeom>
          <a:noFill/>
        </p:spPr>
        <p:txBody>
          <a:bodyPr rtlCol="0" wrap="square">
            <a:spAutoFit/>
          </a:bodyPr>
          <a:lstStyle/>
          <a:p>
            <a:r>
              <a:rPr altLang="zh-CN" lang="en-US" sz="700">
                <a:solidFill>
                  <a:srgbClr val="FBFBFB"/>
                </a:solidFill>
              </a:rPr>
              <a:t>https://www.youyedoc.com/</a:t>
            </a:r>
          </a:p>
        </p:txBody>
      </p:sp>
    </p:spTree>
  </p:cSld>
  <p:clrMapOvr>
    <a:masterClrMapping/>
  </p:clrMapOvr>
  <p:transition advTm="5662"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6" presetSubtype="16">
                                  <p:stCondLst>
                                    <p:cond delay="0"/>
                                  </p:stCondLst>
                                  <p:childTnLst>
                                    <p:set>
                                      <p:cBhvr>
                                        <p:cTn dur="1" fill="hold" id="18">
                                          <p:stCondLst>
                                            <p:cond delay="0"/>
                                          </p:stCondLst>
                                        </p:cTn>
                                        <p:tgtEl>
                                          <p:spTgt spid="5"/>
                                        </p:tgtEl>
                                        <p:attrNameLst>
                                          <p:attrName>style.visibility</p:attrName>
                                        </p:attrNameLst>
                                      </p:cBhvr>
                                      <p:to>
                                        <p:strVal val="visible"/>
                                      </p:to>
                                    </p:set>
                                    <p:animEffect filter="">
                                      <p:cBhvr>
                                        <p:cTn dur="500" id="19"/>
                                        <p:tgtEl>
                                          <p:spTgt spid="5"/>
                                        </p:tgtEl>
                                      </p:cBhvr>
                                    </p:animEffect>
                                  </p:childTnLst>
                                </p:cTn>
                              </p:par>
                            </p:childTnLst>
                          </p:cTn>
                        </p:par>
                        <p:par>
                          <p:cTn fill="hold" id="20" nodeType="afterGroup">
                            <p:stCondLst>
                              <p:cond delay="1500"/>
                            </p:stCondLst>
                            <p:childTnLst>
                              <p:par>
                                <p:cTn fill="hold" grpId="0" id="21" nodeType="afterEffect" presetClass="entr" presetID="2" presetSubtype="2">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ppt_x</p:attrName>
                                        </p:attrNameLst>
                                      </p:cBhvr>
                                      <p:tavLst>
                                        <p:tav tm="0">
                                          <p:val>
                                            <p:strVal val="1+#ppt_w/2"/>
                                          </p:val>
                                        </p:tav>
                                        <p:tav tm="100000">
                                          <p:val>
                                            <p:strVal val="#ppt_x"/>
                                          </p:val>
                                        </p:tav>
                                      </p:tavLst>
                                    </p:anim>
                                    <p:anim calcmode="lin" valueType="num">
                                      <p:cBhvr>
                                        <p:cTn dur="500" fill="hold" id="24"/>
                                        <p:tgtEl>
                                          <p:spTgt spid="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6" presetSubtype="16">
                                  <p:stCondLst>
                                    <p:cond delay="0"/>
                                  </p:stCondLst>
                                  <p:childTnLst>
                                    <p:set>
                                      <p:cBhvr>
                                        <p:cTn dur="1" fill="hold" id="27">
                                          <p:stCondLst>
                                            <p:cond delay="0"/>
                                          </p:stCondLst>
                                        </p:cTn>
                                        <p:tgtEl>
                                          <p:spTgt spid="7"/>
                                        </p:tgtEl>
                                        <p:attrNameLst>
                                          <p:attrName>style.visibility</p:attrName>
                                        </p:attrNameLst>
                                      </p:cBhvr>
                                      <p:to>
                                        <p:strVal val="visible"/>
                                      </p:to>
                                    </p:set>
                                    <p:animEffect filter="">
                                      <p:cBhvr>
                                        <p:cTn dur="500" id="28"/>
                                        <p:tgtEl>
                                          <p:spTgt spid="7"/>
                                        </p:tgtEl>
                                      </p:cBhvr>
                                    </p:animEffect>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ppt_x</p:attrName>
                                        </p:attrNameLst>
                                      </p:cBhvr>
                                      <p:tavLst>
                                        <p:tav tm="0">
                                          <p:val>
                                            <p:strVal val="1+#ppt_w/2"/>
                                          </p:val>
                                        </p:tav>
                                        <p:tav tm="100000">
                                          <p:val>
                                            <p:strVal val="#ppt_x"/>
                                          </p:val>
                                        </p:tav>
                                      </p:tavLst>
                                    </p:anim>
                                    <p:anim calcmode="lin" valueType="num">
                                      <p:cBhvr>
                                        <p:cTn dur="500" fill="hold" id="33"/>
                                        <p:tgtEl>
                                          <p:spTgt spid="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6" presetSubtype="16">
                                  <p:stCondLst>
                                    <p:cond delay="0"/>
                                  </p:stCondLst>
                                  <p:childTnLst>
                                    <p:set>
                                      <p:cBhvr>
                                        <p:cTn dur="1" fill="hold" id="36">
                                          <p:stCondLst>
                                            <p:cond delay="0"/>
                                          </p:stCondLst>
                                        </p:cTn>
                                        <p:tgtEl>
                                          <p:spTgt spid="9"/>
                                        </p:tgtEl>
                                        <p:attrNameLst>
                                          <p:attrName>style.visibility</p:attrName>
                                        </p:attrNameLst>
                                      </p:cBhvr>
                                      <p:to>
                                        <p:strVal val="visible"/>
                                      </p:to>
                                    </p:set>
                                    <p:animEffect filter="">
                                      <p:cBhvr>
                                        <p:cTn dur="500" id="37"/>
                                        <p:tgtEl>
                                          <p:spTgt spid="9"/>
                                        </p:tgtEl>
                                      </p:cBhvr>
                                    </p:animEffect>
                                  </p:childTnLst>
                                </p:cTn>
                              </p:par>
                            </p:childTnLst>
                          </p:cTn>
                        </p:par>
                        <p:par>
                          <p:cTn fill="hold" id="38" nodeType="afterGroup">
                            <p:stCondLst>
                              <p:cond delay="3500"/>
                            </p:stCondLst>
                            <p:childTnLst>
                              <p:par>
                                <p:cTn fill="hold" grpId="0" id="39" nodeType="afterEffect" presetClass="entr" presetID="2" presetSubtype="2">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ppt_x</p:attrName>
                                        </p:attrNameLst>
                                      </p:cBhvr>
                                      <p:tavLst>
                                        <p:tav tm="0">
                                          <p:val>
                                            <p:strVal val="1+#ppt_w/2"/>
                                          </p:val>
                                        </p:tav>
                                        <p:tav tm="100000">
                                          <p:val>
                                            <p:strVal val="#ppt_x"/>
                                          </p:val>
                                        </p:tav>
                                      </p:tavLst>
                                    </p:anim>
                                    <p:anim calcmode="lin" valueType="num">
                                      <p:cBhvr>
                                        <p:cTn dur="500" fill="hold" id="42"/>
                                        <p:tgtEl>
                                          <p:spTgt spid="10"/>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6" presetSubtype="16">
                                  <p:stCondLst>
                                    <p:cond delay="0"/>
                                  </p:stCondLst>
                                  <p:childTnLst>
                                    <p:set>
                                      <p:cBhvr>
                                        <p:cTn dur="1" fill="hold" id="45">
                                          <p:stCondLst>
                                            <p:cond delay="0"/>
                                          </p:stCondLst>
                                        </p:cTn>
                                        <p:tgtEl>
                                          <p:spTgt spid="11"/>
                                        </p:tgtEl>
                                        <p:attrNameLst>
                                          <p:attrName>style.visibility</p:attrName>
                                        </p:attrNameLst>
                                      </p:cBhvr>
                                      <p:to>
                                        <p:strVal val="visible"/>
                                      </p:to>
                                    </p:set>
                                    <p:animEffect filter="">
                                      <p:cBhvr>
                                        <p:cTn dur="500" id="46"/>
                                        <p:tgtEl>
                                          <p:spTgt spid="11"/>
                                        </p:tgtEl>
                                      </p:cBhvr>
                                    </p:animEffect>
                                  </p:childTnLst>
                                </p:cTn>
                              </p:par>
                            </p:childTnLst>
                          </p:cTn>
                        </p:par>
                        <p:par>
                          <p:cTn fill="hold" id="47" nodeType="afterGroup">
                            <p:stCondLst>
                              <p:cond delay="4500"/>
                            </p:stCondLst>
                            <p:childTnLst>
                              <p:par>
                                <p:cTn fill="hold" grpId="0" id="48" nodeType="afterEffect" presetClass="entr" presetID="2" presetSubtype="2">
                                  <p:stCondLst>
                                    <p:cond delay="0"/>
                                  </p:stCondLst>
                                  <p:childTnLst>
                                    <p:set>
                                      <p:cBhvr>
                                        <p:cTn dur="1" fill="hold" id="49">
                                          <p:stCondLst>
                                            <p:cond delay="0"/>
                                          </p:stCondLst>
                                        </p:cTn>
                                        <p:tgtEl>
                                          <p:spTgt spid="12"/>
                                        </p:tgtEl>
                                        <p:attrNameLst>
                                          <p:attrName>style.visibility</p:attrName>
                                        </p:attrNameLst>
                                      </p:cBhvr>
                                      <p:to>
                                        <p:strVal val="visible"/>
                                      </p:to>
                                    </p:set>
                                    <p:anim calcmode="lin" valueType="num">
                                      <p:cBhvr>
                                        <p:cTn dur="500" fill="hold" id="50"/>
                                        <p:tgtEl>
                                          <p:spTgt spid="12"/>
                                        </p:tgtEl>
                                        <p:attrNameLst>
                                          <p:attrName>ppt_x</p:attrName>
                                        </p:attrNameLst>
                                      </p:cBhvr>
                                      <p:tavLst>
                                        <p:tav tm="0">
                                          <p:val>
                                            <p:strVal val="1+#ppt_w/2"/>
                                          </p:val>
                                        </p:tav>
                                        <p:tav tm="100000">
                                          <p:val>
                                            <p:strVal val="#ppt_x"/>
                                          </p:val>
                                        </p:tav>
                                      </p:tavLst>
                                    </p:anim>
                                    <p:anim calcmode="lin" valueType="num">
                                      <p:cBhvr>
                                        <p:cTn dur="500" fill="hold" id="51"/>
                                        <p:tgtEl>
                                          <p:spTgt spid="12"/>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5000"/>
                            </p:stCondLst>
                            <p:childTnLst>
                              <p:par>
                                <p:cTn fill="hold" grpId="0" id="53" nodeType="afterEffect" presetClass="entr" presetID="6" presetSubtype="16">
                                  <p:stCondLst>
                                    <p:cond delay="0"/>
                                  </p:stCondLst>
                                  <p:childTnLst>
                                    <p:set>
                                      <p:cBhvr>
                                        <p:cTn dur="1" fill="hold" id="54">
                                          <p:stCondLst>
                                            <p:cond delay="0"/>
                                          </p:stCondLst>
                                        </p:cTn>
                                        <p:tgtEl>
                                          <p:spTgt spid="13"/>
                                        </p:tgtEl>
                                        <p:attrNameLst>
                                          <p:attrName>style.visibility</p:attrName>
                                        </p:attrNameLst>
                                      </p:cBhvr>
                                      <p:to>
                                        <p:strVal val="visible"/>
                                      </p:to>
                                    </p:set>
                                    <p:animEffect filter="">
                                      <p:cBhvr>
                                        <p:cTn dur="500" id="55"/>
                                        <p:tgtEl>
                                          <p:spTgt spid="13"/>
                                        </p:tgtEl>
                                      </p:cBhvr>
                                    </p:animEffect>
                                  </p:childTnLst>
                                </p:cTn>
                              </p:par>
                            </p:childTnLst>
                          </p:cTn>
                        </p:par>
                        <p:par>
                          <p:cTn fill="hold" id="56" nodeType="afterGroup">
                            <p:stCondLst>
                              <p:cond delay="5500"/>
                            </p:stCondLst>
                            <p:childTnLst>
                              <p:par>
                                <p:cTn fill="hold" grpId="0" id="57" nodeType="afterEffect" presetClass="entr" presetID="2" presetSubtype="2">
                                  <p:stCondLst>
                                    <p:cond delay="0"/>
                                  </p:stCondLst>
                                  <p:childTnLst>
                                    <p:set>
                                      <p:cBhvr>
                                        <p:cTn dur="1" fill="hold" id="58">
                                          <p:stCondLst>
                                            <p:cond delay="0"/>
                                          </p:stCondLst>
                                        </p:cTn>
                                        <p:tgtEl>
                                          <p:spTgt spid="14"/>
                                        </p:tgtEl>
                                        <p:attrNameLst>
                                          <p:attrName>style.visibility</p:attrName>
                                        </p:attrNameLst>
                                      </p:cBhvr>
                                      <p:to>
                                        <p:strVal val="visible"/>
                                      </p:to>
                                    </p:set>
                                    <p:anim calcmode="lin" valueType="num">
                                      <p:cBhvr>
                                        <p:cTn dur="500" fill="hold" id="59"/>
                                        <p:tgtEl>
                                          <p:spTgt spid="14"/>
                                        </p:tgtEl>
                                        <p:attrNameLst>
                                          <p:attrName>ppt_x</p:attrName>
                                        </p:attrNameLst>
                                      </p:cBhvr>
                                      <p:tavLst>
                                        <p:tav tm="0">
                                          <p:val>
                                            <p:strVal val="1+#ppt_w/2"/>
                                          </p:val>
                                        </p:tav>
                                        <p:tav tm="100000">
                                          <p:val>
                                            <p:strVal val="#ppt_x"/>
                                          </p:val>
                                        </p:tav>
                                      </p:tavLst>
                                    </p:anim>
                                    <p:anim calcmode="lin" valueType="num">
                                      <p:cBhvr>
                                        <p:cTn dur="500" fill="hold" id="60"/>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第一部分 — 把握现状：</a:t>
            </a:r>
          </a:p>
        </p:txBody>
      </p:sp>
      <p:sp>
        <p:nvSpPr>
          <p:cNvPr id="55302" name="Rectangle 5"/>
          <p:cNvSpPr>
            <a:spLocks noChangeArrowheads="1"/>
          </p:cNvSpPr>
          <p:nvPr/>
        </p:nvSpPr>
        <p:spPr bwMode="auto">
          <a:xfrm>
            <a:off x="722313" y="1276350"/>
            <a:ext cx="2530475" cy="1603375"/>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id-ID" sz="5400">
              <a:latin typeface="+mn-lt"/>
              <a:ea typeface="+mn-ea"/>
              <a:cs typeface="+mn-ea"/>
              <a:sym typeface="+mn-lt"/>
            </a:endParaRPr>
          </a:p>
        </p:txBody>
      </p:sp>
      <p:sp>
        <p:nvSpPr>
          <p:cNvPr id="55303" name="Rectangle 6"/>
          <p:cNvSpPr>
            <a:spLocks noChangeArrowheads="1"/>
          </p:cNvSpPr>
          <p:nvPr/>
        </p:nvSpPr>
        <p:spPr bwMode="auto">
          <a:xfrm>
            <a:off x="5764213" y="1276350"/>
            <a:ext cx="2528887" cy="1603375"/>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id-ID">
              <a:latin typeface="+mn-lt"/>
              <a:ea typeface="+mn-ea"/>
              <a:cs typeface="+mn-ea"/>
              <a:sym typeface="+mn-lt"/>
            </a:endParaRPr>
          </a:p>
        </p:txBody>
      </p:sp>
      <p:sp>
        <p:nvSpPr>
          <p:cNvPr id="78" name="Oval 22"/>
          <p:cNvSpPr>
            <a:spLocks noChangeArrowheads="1"/>
          </p:cNvSpPr>
          <p:nvPr/>
        </p:nvSpPr>
        <p:spPr bwMode="auto">
          <a:xfrm>
            <a:off x="754063" y="3214688"/>
            <a:ext cx="469900" cy="469900"/>
          </a:xfrm>
          <a:prstGeom prst="ellipse">
            <a:avLst/>
          </a:prstGeom>
          <a:solidFill>
            <a:schemeClr val="accent4">
              <a:lumMod val="10000"/>
            </a:schemeClr>
          </a:solidFill>
          <a:ln>
            <a:noFill/>
          </a:ln>
          <a:extLst/>
        </p:spPr>
        <p:txBody>
          <a:bodyPr anchor="ctr"/>
          <a:lstStyle/>
          <a:p>
            <a:pPr algn="ctr" eaLnBrk="1" hangingPunct="1">
              <a:defRPr/>
            </a:pPr>
            <a:endParaRPr altLang="en-US" lang="en-AU" sz="1600">
              <a:latin typeface="+mn-lt"/>
              <a:ea typeface="+mn-ea"/>
              <a:cs typeface="+mn-ea"/>
              <a:sym typeface="+mn-lt"/>
            </a:endParaRPr>
          </a:p>
        </p:txBody>
      </p:sp>
      <p:sp>
        <p:nvSpPr>
          <p:cNvPr id="79" name="Oval 33"/>
          <p:cNvSpPr>
            <a:spLocks noChangeArrowheads="1"/>
          </p:cNvSpPr>
          <p:nvPr/>
        </p:nvSpPr>
        <p:spPr bwMode="auto">
          <a:xfrm>
            <a:off x="3346450" y="3214688"/>
            <a:ext cx="469900" cy="469900"/>
          </a:xfrm>
          <a:prstGeom prst="ellipse">
            <a:avLst/>
          </a:prstGeom>
          <a:solidFill>
            <a:srgbClr val="B80304"/>
          </a:solidFill>
          <a:ln>
            <a:noFill/>
          </a:ln>
          <a:extLst/>
        </p:spPr>
        <p:txBody>
          <a:bodyPr anchor="ctr"/>
          <a:lstStyle/>
          <a:p>
            <a:pPr algn="ctr" eaLnBrk="1" hangingPunct="1">
              <a:defRPr/>
            </a:pPr>
            <a:endParaRPr altLang="zh-CN" lang="en-US" sz="1600">
              <a:solidFill>
                <a:schemeClr val="accent4">
                  <a:lumMod val="10000"/>
                </a:schemeClr>
              </a:solidFill>
              <a:latin typeface="+mn-lt"/>
              <a:ea typeface="+mn-ea"/>
              <a:cs typeface="+mn-ea"/>
              <a:sym typeface="+mn-lt"/>
            </a:endParaRPr>
          </a:p>
        </p:txBody>
      </p:sp>
      <p:sp>
        <p:nvSpPr>
          <p:cNvPr id="80" name="Oval 36"/>
          <p:cNvSpPr>
            <a:spLocks noChangeArrowheads="1"/>
          </p:cNvSpPr>
          <p:nvPr/>
        </p:nvSpPr>
        <p:spPr bwMode="auto">
          <a:xfrm>
            <a:off x="5862638" y="3214688"/>
            <a:ext cx="469900" cy="469900"/>
          </a:xfrm>
          <a:prstGeom prst="ellipse">
            <a:avLst/>
          </a:prstGeom>
          <a:solidFill>
            <a:schemeClr val="accent4">
              <a:lumMod val="10000"/>
            </a:schemeClr>
          </a:solidFill>
          <a:ln>
            <a:noFill/>
          </a:ln>
          <a:extLst/>
        </p:spPr>
        <p:txBody>
          <a:bodyPr anchor="ctr"/>
          <a:lstStyle/>
          <a:p>
            <a:pPr algn="ctr" eaLnBrk="1" hangingPunct="1">
              <a:defRPr/>
            </a:pPr>
            <a:endParaRPr altLang="zh-CN" lang="en-US" sz="1600">
              <a:latin typeface="+mn-lt"/>
              <a:ea typeface="+mn-ea"/>
              <a:cs typeface="+mn-ea"/>
              <a:sym typeface="+mn-lt"/>
            </a:endParaRPr>
          </a:p>
        </p:txBody>
      </p:sp>
      <p:sp>
        <p:nvSpPr>
          <p:cNvPr id="81" name="TextBox 15"/>
          <p:cNvSpPr txBox="1">
            <a:spLocks noChangeArrowheads="1"/>
          </p:cNvSpPr>
          <p:nvPr/>
        </p:nvSpPr>
        <p:spPr bwMode="auto">
          <a:xfrm>
            <a:off x="684213" y="3257550"/>
            <a:ext cx="5699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122" pitchFamily="34" typeface="微软雅黑"/>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122" pitchFamily="34" typeface="微软雅黑"/>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122" pitchFamily="34" typeface="微软雅黑"/>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9pPr>
          </a:lstStyle>
          <a:p>
            <a:pPr algn="ctr" eaLnBrk="1" hangingPunct="1">
              <a:spcBef>
                <a:spcPct val="0"/>
              </a:spcBef>
              <a:buFontTx/>
              <a:buNone/>
              <a:defRPr/>
            </a:pPr>
            <a:r>
              <a:rPr altLang="zh-CN" b="1" lang="en-US" smtClean="0" sz="1800">
                <a:latin typeface="+mn-lt"/>
                <a:ea typeface="+mn-ea"/>
                <a:cs typeface="+mn-ea"/>
                <a:sym typeface="+mn-lt"/>
              </a:rPr>
              <a:t>01</a:t>
            </a:r>
          </a:p>
        </p:txBody>
      </p:sp>
      <p:sp>
        <p:nvSpPr>
          <p:cNvPr id="82" name="TextBox 15"/>
          <p:cNvSpPr txBox="1">
            <a:spLocks noChangeArrowheads="1"/>
          </p:cNvSpPr>
          <p:nvPr/>
        </p:nvSpPr>
        <p:spPr bwMode="auto">
          <a:xfrm>
            <a:off x="3276600" y="3257550"/>
            <a:ext cx="5699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122" pitchFamily="34" typeface="微软雅黑"/>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122" pitchFamily="34" typeface="微软雅黑"/>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122" pitchFamily="34" typeface="微软雅黑"/>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9pPr>
          </a:lstStyle>
          <a:p>
            <a:pPr algn="ctr" eaLnBrk="1" hangingPunct="1">
              <a:spcBef>
                <a:spcPct val="0"/>
              </a:spcBef>
              <a:buFontTx/>
              <a:buNone/>
              <a:defRPr/>
            </a:pPr>
            <a:r>
              <a:rPr altLang="zh-CN" b="1" lang="en-US" smtClean="0" sz="1800">
                <a:latin typeface="+mn-lt"/>
                <a:ea typeface="+mn-ea"/>
                <a:cs typeface="+mn-ea"/>
                <a:sym typeface="+mn-lt"/>
              </a:rPr>
              <a:t>02</a:t>
            </a:r>
          </a:p>
        </p:txBody>
      </p:sp>
      <p:sp>
        <p:nvSpPr>
          <p:cNvPr id="83" name="TextBox 15"/>
          <p:cNvSpPr txBox="1">
            <a:spLocks noChangeArrowheads="1"/>
          </p:cNvSpPr>
          <p:nvPr/>
        </p:nvSpPr>
        <p:spPr bwMode="auto">
          <a:xfrm>
            <a:off x="5795963" y="3257550"/>
            <a:ext cx="6238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122" pitchFamily="34" typeface="微软雅黑"/>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122" pitchFamily="34" typeface="微软雅黑"/>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122" pitchFamily="34" typeface="微软雅黑"/>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9pPr>
          </a:lstStyle>
          <a:p>
            <a:pPr algn="ctr" eaLnBrk="1" hangingPunct="1">
              <a:spcBef>
                <a:spcPct val="0"/>
              </a:spcBef>
              <a:buFontTx/>
              <a:buNone/>
              <a:defRPr/>
            </a:pPr>
            <a:r>
              <a:rPr altLang="zh-CN" b="1" lang="en-US" smtClean="0" sz="1800">
                <a:latin typeface="+mn-lt"/>
                <a:ea typeface="+mn-ea"/>
                <a:cs typeface="+mn-ea"/>
                <a:sym typeface="+mn-lt"/>
              </a:rPr>
              <a:t>03</a:t>
            </a:r>
          </a:p>
        </p:txBody>
      </p:sp>
      <p:pic>
        <p:nvPicPr>
          <p:cNvPr id="55310" name="图片 70"/>
          <p:cNvPicPr>
            <a:picLocks noChangeAspect="1"/>
          </p:cNvPicPr>
          <p:nvPr/>
        </p:nvPicPr>
        <p:blipFill>
          <a:blip r:embed="rId5">
            <a:extLst>
              <a:ext uri="{28A0092B-C50C-407E-A947-70E740481C1C}">
                <a14:useLocalDpi val="0"/>
              </a:ext>
            </a:extLst>
          </a:blip>
          <a:stretch>
            <a:fillRect/>
          </a:stretch>
        </p:blipFill>
        <p:spPr bwMode="auto">
          <a:xfrm>
            <a:off x="3251200" y="1276350"/>
            <a:ext cx="2513013" cy="1603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9" name="文本框 88"/>
          <p:cNvSpPr txBox="1">
            <a:spLocks noChangeAspect="1"/>
          </p:cNvSpPr>
          <p:nvPr/>
        </p:nvSpPr>
        <p:spPr>
          <a:xfrm>
            <a:off x="1152525" y="3113088"/>
            <a:ext cx="1952625" cy="304800"/>
          </a:xfrm>
          <a:prstGeom prst="rect">
            <a:avLst/>
          </a:prstGeom>
          <a:noFill/>
          <a:ln>
            <a:noFill/>
          </a:ln>
        </p:spPr>
        <p:txBody>
          <a:bodyPr>
            <a:spAutoFit/>
          </a:bodyPr>
          <a:lstStyle/>
          <a:p>
            <a:pPr algn="ctr" fontAlgn="ctr">
              <a:defRPr/>
            </a:pPr>
            <a:r>
              <a:rPr altLang="en-US" lang="zh-CN" sz="1400">
                <a:solidFill>
                  <a:schemeClr val="accent4">
                    <a:lumMod val="10000"/>
                  </a:schemeClr>
                </a:solidFill>
                <a:latin typeface="+mn-lt"/>
                <a:ea typeface="+mn-ea"/>
                <a:cs typeface="+mn-ea"/>
                <a:sym typeface="+mn-lt"/>
              </a:rPr>
              <a:t>第一步：识别问题</a:t>
            </a:r>
          </a:p>
        </p:txBody>
      </p:sp>
      <p:cxnSp>
        <p:nvCxnSpPr>
          <p:cNvPr id="90" name="直接连接符 89"/>
          <p:cNvCxnSpPr/>
          <p:nvPr/>
        </p:nvCxnSpPr>
        <p:spPr>
          <a:xfrm>
            <a:off x="1779588" y="3508375"/>
            <a:ext cx="276225"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91" name="文本框 90"/>
          <p:cNvSpPr txBox="1">
            <a:spLocks noChangeArrowheads="1"/>
          </p:cNvSpPr>
          <p:nvPr/>
        </p:nvSpPr>
        <p:spPr bwMode="auto">
          <a:xfrm>
            <a:off x="1217613" y="3757613"/>
            <a:ext cx="234156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defRPr/>
            </a:pPr>
            <a:r>
              <a:rPr altLang="en-US" lang="zh-CN" noProof="1" sz="1000">
                <a:solidFill>
                  <a:schemeClr val="accent4">
                    <a:lumMod val="10000"/>
                  </a:schemeClr>
                </a:solidFill>
                <a:latin typeface="+mn-lt"/>
                <a:ea typeface="+mn-ea"/>
                <a:cs typeface="+mn-ea"/>
                <a:sym typeface="+mn-lt"/>
              </a:rPr>
              <a:t>在过程的第一步，你可以意识到问题可能是大的、含糊的或是复杂的，你有一些信息，但没有详细事实。</a:t>
            </a:r>
          </a:p>
          <a:p>
            <a:pPr>
              <a:lnSpc>
                <a:spcPct val="150000"/>
              </a:lnSpc>
              <a:defRPr/>
            </a:pPr>
            <a:r>
              <a:rPr altLang="en-US" lang="zh-CN" noProof="1" sz="1000">
                <a:solidFill>
                  <a:schemeClr val="accent4">
                    <a:lumMod val="10000"/>
                  </a:schemeClr>
                </a:solidFill>
                <a:latin typeface="+mn-lt"/>
                <a:ea typeface="+mn-ea"/>
                <a:cs typeface="+mn-ea"/>
                <a:sym typeface="+mn-lt"/>
              </a:rPr>
              <a:t>问： 我了解什么？</a:t>
            </a:r>
          </a:p>
        </p:txBody>
      </p:sp>
      <p:sp>
        <p:nvSpPr>
          <p:cNvPr id="92" name="文本框 91"/>
          <p:cNvSpPr txBox="1">
            <a:spLocks noChangeAspect="1"/>
          </p:cNvSpPr>
          <p:nvPr/>
        </p:nvSpPr>
        <p:spPr>
          <a:xfrm>
            <a:off x="3922713" y="3113088"/>
            <a:ext cx="1692275" cy="304800"/>
          </a:xfrm>
          <a:prstGeom prst="rect">
            <a:avLst/>
          </a:prstGeom>
          <a:noFill/>
          <a:ln>
            <a:noFill/>
          </a:ln>
        </p:spPr>
        <p:txBody>
          <a:bodyPr>
            <a:spAutoFit/>
          </a:bodyPr>
          <a:lstStyle/>
          <a:p>
            <a:pPr algn="ctr" fontAlgn="ctr">
              <a:defRPr/>
            </a:pPr>
            <a:r>
              <a:rPr altLang="en-US" lang="zh-CN" sz="1400">
                <a:solidFill>
                  <a:schemeClr val="accent4">
                    <a:lumMod val="10000"/>
                  </a:schemeClr>
                </a:solidFill>
                <a:latin typeface="+mn-lt"/>
                <a:ea typeface="+mn-ea"/>
                <a:cs typeface="+mn-ea"/>
                <a:sym typeface="+mn-lt"/>
              </a:rPr>
              <a:t>第二步：阐明问题</a:t>
            </a:r>
          </a:p>
        </p:txBody>
      </p:sp>
      <p:cxnSp>
        <p:nvCxnSpPr>
          <p:cNvPr id="93" name="直接连接符 92"/>
          <p:cNvCxnSpPr/>
          <p:nvPr/>
        </p:nvCxnSpPr>
        <p:spPr>
          <a:xfrm>
            <a:off x="4549775" y="3508375"/>
            <a:ext cx="276225"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94" name="文本框 93"/>
          <p:cNvSpPr txBox="1">
            <a:spLocks noChangeArrowheads="1"/>
          </p:cNvSpPr>
          <p:nvPr/>
        </p:nvSpPr>
        <p:spPr bwMode="auto">
          <a:xfrm>
            <a:off x="3911600" y="3727450"/>
            <a:ext cx="21653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defRPr/>
            </a:pPr>
            <a:r>
              <a:rPr altLang="en-US" lang="zh-CN" noProof="1" sz="1000">
                <a:solidFill>
                  <a:schemeClr val="accent4">
                    <a:lumMod val="10000"/>
                  </a:schemeClr>
                </a:solidFill>
                <a:latin typeface="+mn-lt"/>
                <a:ea typeface="+mn-ea"/>
                <a:cs typeface="+mn-ea"/>
                <a:sym typeface="+mn-lt"/>
              </a:rPr>
              <a:t>过程的下一步是阐明问题，为了得到一个更清楚的认识。</a:t>
            </a:r>
          </a:p>
          <a:p>
            <a:pPr>
              <a:lnSpc>
                <a:spcPct val="150000"/>
              </a:lnSpc>
              <a:defRPr/>
            </a:pPr>
            <a:r>
              <a:rPr altLang="en-US" lang="zh-CN" noProof="1" sz="1000">
                <a:solidFill>
                  <a:schemeClr val="accent4">
                    <a:lumMod val="10000"/>
                  </a:schemeClr>
                </a:solidFill>
                <a:latin typeface="+mn-lt"/>
                <a:ea typeface="+mn-ea"/>
                <a:cs typeface="+mn-ea"/>
                <a:sym typeface="+mn-lt"/>
              </a:rPr>
              <a:t>问：• 实际发生了什么？</a:t>
            </a:r>
          </a:p>
          <a:p>
            <a:pPr>
              <a:lnSpc>
                <a:spcPct val="150000"/>
              </a:lnSpc>
              <a:defRPr/>
            </a:pPr>
            <a:r>
              <a:rPr altLang="en-US" lang="zh-CN" noProof="1" sz="1000">
                <a:solidFill>
                  <a:schemeClr val="accent4">
                    <a:lumMod val="10000"/>
                  </a:schemeClr>
                </a:solidFill>
                <a:latin typeface="+mn-lt"/>
                <a:ea typeface="+mn-ea"/>
                <a:cs typeface="+mn-ea"/>
                <a:sym typeface="+mn-lt"/>
              </a:rPr>
              <a:t>       • 什么应发生？</a:t>
            </a:r>
          </a:p>
        </p:txBody>
      </p:sp>
      <p:sp>
        <p:nvSpPr>
          <p:cNvPr id="95" name="文本框 94"/>
          <p:cNvSpPr txBox="1">
            <a:spLocks noChangeAspect="1"/>
          </p:cNvSpPr>
          <p:nvPr/>
        </p:nvSpPr>
        <p:spPr>
          <a:xfrm>
            <a:off x="6427789" y="3113088"/>
            <a:ext cx="1935162" cy="304800"/>
          </a:xfrm>
          <a:prstGeom prst="rect">
            <a:avLst/>
          </a:prstGeom>
          <a:noFill/>
          <a:ln>
            <a:noFill/>
          </a:ln>
        </p:spPr>
        <p:txBody>
          <a:bodyPr>
            <a:spAutoFit/>
          </a:bodyPr>
          <a:lstStyle/>
          <a:p>
            <a:pPr algn="ctr" fontAlgn="ctr">
              <a:defRPr/>
            </a:pPr>
            <a:r>
              <a:rPr altLang="en-US" lang="zh-CN" sz="1400">
                <a:solidFill>
                  <a:schemeClr val="accent4">
                    <a:lumMod val="10000"/>
                  </a:schemeClr>
                </a:solidFill>
                <a:latin typeface="+mn-lt"/>
                <a:ea typeface="+mn-ea"/>
                <a:cs typeface="+mn-ea"/>
                <a:sym typeface="+mn-lt"/>
              </a:rPr>
              <a:t>第三步：分解问题</a:t>
            </a:r>
          </a:p>
        </p:txBody>
      </p:sp>
      <p:cxnSp>
        <p:nvCxnSpPr>
          <p:cNvPr id="96" name="直接连接符 95"/>
          <p:cNvCxnSpPr/>
          <p:nvPr/>
        </p:nvCxnSpPr>
        <p:spPr>
          <a:xfrm>
            <a:off x="7054850" y="3508375"/>
            <a:ext cx="276225"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a:spLocks noChangeArrowheads="1"/>
          </p:cNvSpPr>
          <p:nvPr/>
        </p:nvSpPr>
        <p:spPr bwMode="auto">
          <a:xfrm>
            <a:off x="6332539" y="3727450"/>
            <a:ext cx="20304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defRPr/>
            </a:pPr>
            <a:r>
              <a:rPr altLang="en-US" lang="zh-CN" noProof="1" sz="1000">
                <a:solidFill>
                  <a:schemeClr val="accent4">
                    <a:lumMod val="10000"/>
                  </a:schemeClr>
                </a:solidFill>
                <a:latin typeface="+mn-lt"/>
                <a:ea typeface="+mn-ea"/>
                <a:cs typeface="+mn-ea"/>
                <a:sym typeface="+mn-lt"/>
              </a:rPr>
              <a:t>在这一点，如有必要，把问题分解成更小的单个元素。</a:t>
            </a:r>
          </a:p>
          <a:p>
            <a:pPr>
              <a:lnSpc>
                <a:spcPct val="150000"/>
              </a:lnSpc>
              <a:defRPr/>
            </a:pPr>
            <a:r>
              <a:rPr altLang="en-US" lang="zh-CN" noProof="1" sz="1000">
                <a:solidFill>
                  <a:schemeClr val="accent4">
                    <a:lumMod val="10000"/>
                  </a:schemeClr>
                </a:solidFill>
                <a:latin typeface="+mn-lt"/>
                <a:ea typeface="+mn-ea"/>
                <a:cs typeface="+mn-ea"/>
                <a:sym typeface="+mn-lt"/>
              </a:rPr>
              <a:t>问：• 我还要对问题了解什么？</a:t>
            </a:r>
          </a:p>
          <a:p>
            <a:pPr>
              <a:lnSpc>
                <a:spcPct val="150000"/>
              </a:lnSpc>
              <a:defRPr/>
            </a:pPr>
            <a:r>
              <a:rPr altLang="en-US" lang="zh-CN" noProof="1" sz="1000">
                <a:solidFill>
                  <a:schemeClr val="accent4">
                    <a:lumMod val="10000"/>
                  </a:schemeClr>
                </a:solidFill>
                <a:latin typeface="+mn-lt"/>
                <a:ea typeface="+mn-ea"/>
                <a:cs typeface="+mn-ea"/>
                <a:sym typeface="+mn-lt"/>
              </a:rPr>
              <a:t>       • 那里还有其它问题吗？</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par>
                                <p:cTn fill="hold" grpId="0" id="7" nodeType="withEffect" presetClass="entr" presetID="2" presetSubtype="4">
                                  <p:stCondLst>
                                    <p:cond delay="0"/>
                                  </p:stCondLst>
                                  <p:childTnLst>
                                    <p:set>
                                      <p:cBhvr>
                                        <p:cTn dur="1" fill="hold" id="8">
                                          <p:stCondLst>
                                            <p:cond delay="0"/>
                                          </p:stCondLst>
                                        </p:cTn>
                                        <p:tgtEl>
                                          <p:spTgt spid="89"/>
                                        </p:tgtEl>
                                        <p:attrNameLst>
                                          <p:attrName>style.visibility</p:attrName>
                                        </p:attrNameLst>
                                      </p:cBhvr>
                                      <p:to>
                                        <p:strVal val="visible"/>
                                      </p:to>
                                    </p:set>
                                    <p:anim calcmode="lin" valueType="num">
                                      <p:cBhvr>
                                        <p:cTn dur="500" fill="hold" id="9"/>
                                        <p:tgtEl>
                                          <p:spTgt spid="89"/>
                                        </p:tgtEl>
                                        <p:attrNameLst>
                                          <p:attrName>ppt_x</p:attrName>
                                        </p:attrNameLst>
                                      </p:cBhvr>
                                      <p:tavLst>
                                        <p:tav tm="0">
                                          <p:val>
                                            <p:strVal val="#ppt_x"/>
                                          </p:val>
                                        </p:tav>
                                        <p:tav tm="100000">
                                          <p:val>
                                            <p:strVal val="#ppt_x"/>
                                          </p:val>
                                        </p:tav>
                                      </p:tavLst>
                                    </p:anim>
                                    <p:anim calcmode="lin" valueType="num">
                                      <p:cBhvr>
                                        <p:cTn dur="500" fill="hold" id="10"/>
                                        <p:tgtEl>
                                          <p:spTgt spid="89"/>
                                        </p:tgtEl>
                                        <p:attrNameLst>
                                          <p:attrName>ppt_y</p:attrName>
                                        </p:attrNameLst>
                                      </p:cBhvr>
                                      <p:tavLst>
                                        <p:tav tm="0">
                                          <p:val>
                                            <p:strVal val="1+#ppt_h/2"/>
                                          </p:val>
                                        </p:tav>
                                        <p:tav tm="100000">
                                          <p:val>
                                            <p:strVal val="#ppt_y"/>
                                          </p:val>
                                        </p:tav>
                                      </p:tavLst>
                                    </p:anim>
                                  </p:childTnLst>
                                </p:cTn>
                              </p:par>
                              <p:par>
                                <p:cTn fill="hold" id="11" nodeType="withEffect" presetClass="entr" presetID="2" presetSubtype="4">
                                  <p:stCondLst>
                                    <p:cond delay="0"/>
                                  </p:stCondLst>
                                  <p:childTnLst>
                                    <p:set>
                                      <p:cBhvr>
                                        <p:cTn dur="1" fill="hold" id="12">
                                          <p:stCondLst>
                                            <p:cond delay="0"/>
                                          </p:stCondLst>
                                        </p:cTn>
                                        <p:tgtEl>
                                          <p:spTgt spid="90"/>
                                        </p:tgtEl>
                                        <p:attrNameLst>
                                          <p:attrName>style.visibility</p:attrName>
                                        </p:attrNameLst>
                                      </p:cBhvr>
                                      <p:to>
                                        <p:strVal val="visible"/>
                                      </p:to>
                                    </p:set>
                                    <p:anim calcmode="lin" valueType="num">
                                      <p:cBhvr>
                                        <p:cTn dur="500" fill="hold" id="13"/>
                                        <p:tgtEl>
                                          <p:spTgt spid="90"/>
                                        </p:tgtEl>
                                        <p:attrNameLst>
                                          <p:attrName>ppt_x</p:attrName>
                                        </p:attrNameLst>
                                      </p:cBhvr>
                                      <p:tavLst>
                                        <p:tav tm="0">
                                          <p:val>
                                            <p:strVal val="#ppt_x"/>
                                          </p:val>
                                        </p:tav>
                                        <p:tav tm="100000">
                                          <p:val>
                                            <p:strVal val="#ppt_x"/>
                                          </p:val>
                                        </p:tav>
                                      </p:tavLst>
                                    </p:anim>
                                    <p:anim calcmode="lin" valueType="num">
                                      <p:cBhvr>
                                        <p:cTn dur="500" fill="hold" id="14"/>
                                        <p:tgtEl>
                                          <p:spTgt spid="90"/>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91"/>
                                        </p:tgtEl>
                                        <p:attrNameLst>
                                          <p:attrName>style.visibility</p:attrName>
                                        </p:attrNameLst>
                                      </p:cBhvr>
                                      <p:to>
                                        <p:strVal val="visible"/>
                                      </p:to>
                                    </p:set>
                                    <p:anim calcmode="lin" valueType="num">
                                      <p:cBhvr>
                                        <p:cTn dur="500" fill="hold" id="17"/>
                                        <p:tgtEl>
                                          <p:spTgt spid="91"/>
                                        </p:tgtEl>
                                        <p:attrNameLst>
                                          <p:attrName>ppt_x</p:attrName>
                                        </p:attrNameLst>
                                      </p:cBhvr>
                                      <p:tavLst>
                                        <p:tav tm="0">
                                          <p:val>
                                            <p:strVal val="#ppt_x"/>
                                          </p:val>
                                        </p:tav>
                                        <p:tav tm="100000">
                                          <p:val>
                                            <p:strVal val="#ppt_x"/>
                                          </p:val>
                                        </p:tav>
                                      </p:tavLst>
                                    </p:anim>
                                    <p:anim calcmode="lin" valueType="num">
                                      <p:cBhvr>
                                        <p:cTn dur="500" fill="hold" id="18"/>
                                        <p:tgtEl>
                                          <p:spTgt spid="91"/>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92"/>
                                        </p:tgtEl>
                                        <p:attrNameLst>
                                          <p:attrName>style.visibility</p:attrName>
                                        </p:attrNameLst>
                                      </p:cBhvr>
                                      <p:to>
                                        <p:strVal val="visible"/>
                                      </p:to>
                                    </p:set>
                                    <p:anim calcmode="lin" valueType="num">
                                      <p:cBhvr>
                                        <p:cTn dur="500" fill="hold" id="21"/>
                                        <p:tgtEl>
                                          <p:spTgt spid="92"/>
                                        </p:tgtEl>
                                        <p:attrNameLst>
                                          <p:attrName>ppt_x</p:attrName>
                                        </p:attrNameLst>
                                      </p:cBhvr>
                                      <p:tavLst>
                                        <p:tav tm="0">
                                          <p:val>
                                            <p:strVal val="#ppt_x"/>
                                          </p:val>
                                        </p:tav>
                                        <p:tav tm="100000">
                                          <p:val>
                                            <p:strVal val="#ppt_x"/>
                                          </p:val>
                                        </p:tav>
                                      </p:tavLst>
                                    </p:anim>
                                    <p:anim calcmode="lin" valueType="num">
                                      <p:cBhvr>
                                        <p:cTn dur="500" fill="hold" id="22"/>
                                        <p:tgtEl>
                                          <p:spTgt spid="92"/>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93"/>
                                        </p:tgtEl>
                                        <p:attrNameLst>
                                          <p:attrName>style.visibility</p:attrName>
                                        </p:attrNameLst>
                                      </p:cBhvr>
                                      <p:to>
                                        <p:strVal val="visible"/>
                                      </p:to>
                                    </p:set>
                                    <p:anim calcmode="lin" valueType="num">
                                      <p:cBhvr>
                                        <p:cTn dur="500" fill="hold" id="25"/>
                                        <p:tgtEl>
                                          <p:spTgt spid="93"/>
                                        </p:tgtEl>
                                        <p:attrNameLst>
                                          <p:attrName>ppt_x</p:attrName>
                                        </p:attrNameLst>
                                      </p:cBhvr>
                                      <p:tavLst>
                                        <p:tav tm="0">
                                          <p:val>
                                            <p:strVal val="#ppt_x"/>
                                          </p:val>
                                        </p:tav>
                                        <p:tav tm="100000">
                                          <p:val>
                                            <p:strVal val="#ppt_x"/>
                                          </p:val>
                                        </p:tav>
                                      </p:tavLst>
                                    </p:anim>
                                    <p:anim calcmode="lin" valueType="num">
                                      <p:cBhvr>
                                        <p:cTn dur="500" fill="hold" id="26"/>
                                        <p:tgtEl>
                                          <p:spTgt spid="9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94"/>
                                        </p:tgtEl>
                                        <p:attrNameLst>
                                          <p:attrName>style.visibility</p:attrName>
                                        </p:attrNameLst>
                                      </p:cBhvr>
                                      <p:to>
                                        <p:strVal val="visible"/>
                                      </p:to>
                                    </p:set>
                                    <p:anim calcmode="lin" valueType="num">
                                      <p:cBhvr>
                                        <p:cTn dur="500" fill="hold" id="29"/>
                                        <p:tgtEl>
                                          <p:spTgt spid="94"/>
                                        </p:tgtEl>
                                        <p:attrNameLst>
                                          <p:attrName>ppt_x</p:attrName>
                                        </p:attrNameLst>
                                      </p:cBhvr>
                                      <p:tavLst>
                                        <p:tav tm="0">
                                          <p:val>
                                            <p:strVal val="#ppt_x"/>
                                          </p:val>
                                        </p:tav>
                                        <p:tav tm="100000">
                                          <p:val>
                                            <p:strVal val="#ppt_x"/>
                                          </p:val>
                                        </p:tav>
                                      </p:tavLst>
                                    </p:anim>
                                    <p:anim calcmode="lin" valueType="num">
                                      <p:cBhvr>
                                        <p:cTn dur="500" fill="hold" id="30"/>
                                        <p:tgtEl>
                                          <p:spTgt spid="94"/>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95"/>
                                        </p:tgtEl>
                                        <p:attrNameLst>
                                          <p:attrName>style.visibility</p:attrName>
                                        </p:attrNameLst>
                                      </p:cBhvr>
                                      <p:to>
                                        <p:strVal val="visible"/>
                                      </p:to>
                                    </p:set>
                                    <p:anim calcmode="lin" valueType="num">
                                      <p:cBhvr>
                                        <p:cTn dur="500" fill="hold" id="33"/>
                                        <p:tgtEl>
                                          <p:spTgt spid="95"/>
                                        </p:tgtEl>
                                        <p:attrNameLst>
                                          <p:attrName>ppt_x</p:attrName>
                                        </p:attrNameLst>
                                      </p:cBhvr>
                                      <p:tavLst>
                                        <p:tav tm="0">
                                          <p:val>
                                            <p:strVal val="#ppt_x"/>
                                          </p:val>
                                        </p:tav>
                                        <p:tav tm="100000">
                                          <p:val>
                                            <p:strVal val="#ppt_x"/>
                                          </p:val>
                                        </p:tav>
                                      </p:tavLst>
                                    </p:anim>
                                    <p:anim calcmode="lin" valueType="num">
                                      <p:cBhvr>
                                        <p:cTn dur="500" fill="hold" id="34"/>
                                        <p:tgtEl>
                                          <p:spTgt spid="95"/>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96"/>
                                        </p:tgtEl>
                                        <p:attrNameLst>
                                          <p:attrName>style.visibility</p:attrName>
                                        </p:attrNameLst>
                                      </p:cBhvr>
                                      <p:to>
                                        <p:strVal val="visible"/>
                                      </p:to>
                                    </p:set>
                                    <p:anim calcmode="lin" valueType="num">
                                      <p:cBhvr>
                                        <p:cTn dur="500" fill="hold" id="37"/>
                                        <p:tgtEl>
                                          <p:spTgt spid="96"/>
                                        </p:tgtEl>
                                        <p:attrNameLst>
                                          <p:attrName>ppt_x</p:attrName>
                                        </p:attrNameLst>
                                      </p:cBhvr>
                                      <p:tavLst>
                                        <p:tav tm="0">
                                          <p:val>
                                            <p:strVal val="#ppt_x"/>
                                          </p:val>
                                        </p:tav>
                                        <p:tav tm="100000">
                                          <p:val>
                                            <p:strVal val="#ppt_x"/>
                                          </p:val>
                                        </p:tav>
                                      </p:tavLst>
                                    </p:anim>
                                    <p:anim calcmode="lin" valueType="num">
                                      <p:cBhvr>
                                        <p:cTn dur="500" fill="hold" id="38"/>
                                        <p:tgtEl>
                                          <p:spTgt spid="96"/>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97"/>
                                        </p:tgtEl>
                                        <p:attrNameLst>
                                          <p:attrName>style.visibility</p:attrName>
                                        </p:attrNameLst>
                                      </p:cBhvr>
                                      <p:to>
                                        <p:strVal val="visible"/>
                                      </p:to>
                                    </p:set>
                                    <p:anim calcmode="lin" valueType="num">
                                      <p:cBhvr>
                                        <p:cTn dur="500" fill="hold" id="41"/>
                                        <p:tgtEl>
                                          <p:spTgt spid="97"/>
                                        </p:tgtEl>
                                        <p:attrNameLst>
                                          <p:attrName>ppt_x</p:attrName>
                                        </p:attrNameLst>
                                      </p:cBhvr>
                                      <p:tavLst>
                                        <p:tav tm="0">
                                          <p:val>
                                            <p:strVal val="#ppt_x"/>
                                          </p:val>
                                        </p:tav>
                                        <p:tav tm="100000">
                                          <p:val>
                                            <p:strVal val="#ppt_x"/>
                                          </p:val>
                                        </p:tav>
                                      </p:tavLst>
                                    </p:anim>
                                    <p:anim calcmode="lin" valueType="num">
                                      <p:cBhvr>
                                        <p:cTn dur="500" fill="hold" id="42"/>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9"/>
      <p:bldP grpId="0" spid="91"/>
      <p:bldP grpId="0" spid="92"/>
      <p:bldP grpId="0" spid="94"/>
      <p:bldP grpId="0" spid="95"/>
      <p:bldP grpId="0" spid="9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第一部分 — 把握现状：</a:t>
            </a:r>
          </a:p>
        </p:txBody>
      </p:sp>
      <p:sp>
        <p:nvSpPr>
          <p:cNvPr id="78" name="Oval 22"/>
          <p:cNvSpPr>
            <a:spLocks noChangeArrowheads="1"/>
          </p:cNvSpPr>
          <p:nvPr/>
        </p:nvSpPr>
        <p:spPr bwMode="auto">
          <a:xfrm>
            <a:off x="650875" y="1133475"/>
            <a:ext cx="469900" cy="469900"/>
          </a:xfrm>
          <a:prstGeom prst="ellipse">
            <a:avLst/>
          </a:prstGeom>
          <a:solidFill>
            <a:srgbClr val="B80304"/>
          </a:solidFill>
          <a:ln>
            <a:noFill/>
          </a:ln>
          <a:extLst/>
        </p:spPr>
        <p:txBody>
          <a:bodyPr anchor="ctr"/>
          <a:lstStyle/>
          <a:p>
            <a:pPr algn="ctr" eaLnBrk="1" hangingPunct="1">
              <a:defRPr/>
            </a:pPr>
            <a:endParaRPr altLang="en-US" lang="en-AU" sz="1600">
              <a:latin typeface="+mn-lt"/>
              <a:ea typeface="+mn-ea"/>
              <a:cs typeface="+mn-ea"/>
              <a:sym typeface="+mn-lt"/>
            </a:endParaRPr>
          </a:p>
        </p:txBody>
      </p:sp>
      <p:sp>
        <p:nvSpPr>
          <p:cNvPr id="81" name="TextBox 15"/>
          <p:cNvSpPr txBox="1">
            <a:spLocks noChangeArrowheads="1"/>
          </p:cNvSpPr>
          <p:nvPr/>
        </p:nvSpPr>
        <p:spPr bwMode="auto">
          <a:xfrm>
            <a:off x="581025" y="1176338"/>
            <a:ext cx="5699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122" pitchFamily="34" typeface="微软雅黑"/>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122" pitchFamily="34" typeface="微软雅黑"/>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122" pitchFamily="34" typeface="微软雅黑"/>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9pPr>
          </a:lstStyle>
          <a:p>
            <a:pPr algn="ctr" eaLnBrk="1" hangingPunct="1">
              <a:spcBef>
                <a:spcPct val="0"/>
              </a:spcBef>
              <a:buFontTx/>
              <a:buNone/>
              <a:defRPr/>
            </a:pPr>
            <a:r>
              <a:rPr altLang="zh-CN" b="1" lang="en-US" smtClean="0" sz="1800">
                <a:latin typeface="+mn-lt"/>
                <a:ea typeface="+mn-ea"/>
                <a:cs typeface="+mn-ea"/>
                <a:sym typeface="+mn-lt"/>
              </a:rPr>
              <a:t>04</a:t>
            </a:r>
          </a:p>
        </p:txBody>
      </p:sp>
      <p:sp>
        <p:nvSpPr>
          <p:cNvPr id="89" name="文本框 88"/>
          <p:cNvSpPr txBox="1">
            <a:spLocks noChangeAspect="1"/>
          </p:cNvSpPr>
          <p:nvPr/>
        </p:nvSpPr>
        <p:spPr>
          <a:xfrm>
            <a:off x="1049338" y="1031875"/>
            <a:ext cx="3346450" cy="304800"/>
          </a:xfrm>
          <a:prstGeom prst="rect">
            <a:avLst/>
          </a:prstGeom>
          <a:noFill/>
          <a:ln>
            <a:noFill/>
          </a:ln>
        </p:spPr>
        <p:txBody>
          <a:bodyPr>
            <a:spAutoFit/>
          </a:bodyPr>
          <a:lstStyle/>
          <a:p>
            <a:pPr algn="ctr" fontAlgn="ctr">
              <a:defRPr/>
            </a:pPr>
            <a:r>
              <a:rPr altLang="en-US" lang="zh-CN" sz="1400">
                <a:solidFill>
                  <a:schemeClr val="accent4">
                    <a:lumMod val="10000"/>
                  </a:schemeClr>
                </a:solidFill>
                <a:latin typeface="+mn-lt"/>
                <a:ea typeface="+mn-ea"/>
                <a:cs typeface="+mn-ea"/>
                <a:sym typeface="+mn-lt"/>
              </a:rPr>
              <a:t>第四步：查找原因要点 (PoC) </a:t>
            </a:r>
          </a:p>
        </p:txBody>
      </p:sp>
      <p:cxnSp>
        <p:nvCxnSpPr>
          <p:cNvPr id="90" name="直接连接符 89"/>
          <p:cNvCxnSpPr/>
          <p:nvPr/>
        </p:nvCxnSpPr>
        <p:spPr>
          <a:xfrm>
            <a:off x="1587500" y="1427163"/>
            <a:ext cx="2376488"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91" name="文本框 90"/>
          <p:cNvSpPr txBox="1">
            <a:spLocks noChangeArrowheads="1"/>
          </p:cNvSpPr>
          <p:nvPr/>
        </p:nvSpPr>
        <p:spPr bwMode="auto">
          <a:xfrm>
            <a:off x="1439863" y="1492250"/>
            <a:ext cx="7602537"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defRPr/>
            </a:pPr>
            <a:r>
              <a:rPr altLang="en-US" lang="zh-CN" noProof="1" sz="1000">
                <a:solidFill>
                  <a:schemeClr val="accent4">
                    <a:lumMod val="10000"/>
                  </a:schemeClr>
                </a:solidFill>
                <a:latin typeface="+mn-lt"/>
                <a:ea typeface="+mn-ea"/>
                <a:cs typeface="+mn-ea"/>
                <a:sym typeface="+mn-lt"/>
              </a:rPr>
              <a:t>现在，焦点集中在查找问题原因的实际要点上。你需要追溯来了解第一手的原因要点。</a:t>
            </a:r>
          </a:p>
          <a:p>
            <a:pPr>
              <a:lnSpc>
                <a:spcPct val="150000"/>
              </a:lnSpc>
              <a:defRPr/>
            </a:pPr>
            <a:r>
              <a:rPr altLang="en-US" lang="zh-CN" noProof="1" sz="1000">
                <a:solidFill>
                  <a:schemeClr val="accent4">
                    <a:lumMod val="10000"/>
                  </a:schemeClr>
                </a:solidFill>
                <a:latin typeface="+mn-lt"/>
                <a:ea typeface="+mn-ea"/>
                <a:cs typeface="+mn-ea"/>
                <a:sym typeface="+mn-lt"/>
              </a:rPr>
              <a:t>问：• 我们需要去哪里？• 我们需要了解什么？</a:t>
            </a:r>
          </a:p>
          <a:p>
            <a:pPr>
              <a:lnSpc>
                <a:spcPct val="150000"/>
              </a:lnSpc>
              <a:defRPr/>
            </a:pPr>
            <a:r>
              <a:rPr altLang="en-US" lang="zh-CN" noProof="1" sz="1000">
                <a:solidFill>
                  <a:schemeClr val="accent4">
                    <a:lumMod val="10000"/>
                  </a:schemeClr>
                </a:solidFill>
                <a:latin typeface="+mn-lt"/>
                <a:ea typeface="+mn-ea"/>
                <a:cs typeface="+mn-ea"/>
                <a:sym typeface="+mn-lt"/>
              </a:rPr>
              <a:t>       • 谁可能会有有关此问题的信息？</a:t>
            </a:r>
          </a:p>
        </p:txBody>
      </p:sp>
      <p:sp>
        <p:nvSpPr>
          <p:cNvPr id="30" name="Oval 22"/>
          <p:cNvSpPr>
            <a:spLocks noChangeArrowheads="1"/>
          </p:cNvSpPr>
          <p:nvPr/>
        </p:nvSpPr>
        <p:spPr bwMode="auto">
          <a:xfrm>
            <a:off x="650875" y="2640013"/>
            <a:ext cx="469900" cy="469900"/>
          </a:xfrm>
          <a:prstGeom prst="ellipse">
            <a:avLst/>
          </a:prstGeom>
          <a:solidFill>
            <a:schemeClr val="accent4">
              <a:lumMod val="10000"/>
            </a:schemeClr>
          </a:solidFill>
          <a:ln>
            <a:noFill/>
          </a:ln>
          <a:extLst/>
        </p:spPr>
        <p:txBody>
          <a:bodyPr anchor="ctr"/>
          <a:lstStyle/>
          <a:p>
            <a:pPr algn="ctr" eaLnBrk="1" hangingPunct="1">
              <a:defRPr/>
            </a:pPr>
            <a:endParaRPr altLang="en-US" lang="en-AU" sz="1600">
              <a:latin typeface="+mn-lt"/>
              <a:ea typeface="+mn-ea"/>
              <a:cs typeface="+mn-ea"/>
              <a:sym typeface="+mn-lt"/>
            </a:endParaRPr>
          </a:p>
        </p:txBody>
      </p:sp>
      <p:sp>
        <p:nvSpPr>
          <p:cNvPr id="31" name="TextBox 15"/>
          <p:cNvSpPr txBox="1">
            <a:spLocks noChangeArrowheads="1"/>
          </p:cNvSpPr>
          <p:nvPr/>
        </p:nvSpPr>
        <p:spPr bwMode="auto">
          <a:xfrm>
            <a:off x="581025" y="2682875"/>
            <a:ext cx="5699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122" pitchFamily="34" typeface="微软雅黑"/>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122" pitchFamily="34" typeface="微软雅黑"/>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122" pitchFamily="34" typeface="微软雅黑"/>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122" pitchFamily="34" typeface="微软雅黑"/>
              </a:defRPr>
            </a:lvl9pPr>
          </a:lstStyle>
          <a:p>
            <a:pPr algn="ctr" eaLnBrk="1" hangingPunct="1">
              <a:spcBef>
                <a:spcPct val="0"/>
              </a:spcBef>
              <a:buFontTx/>
              <a:buNone/>
              <a:defRPr/>
            </a:pPr>
            <a:r>
              <a:rPr altLang="zh-CN" b="1" lang="en-US" smtClean="0" sz="1800">
                <a:latin typeface="+mn-lt"/>
                <a:ea typeface="+mn-ea"/>
                <a:cs typeface="+mn-ea"/>
                <a:sym typeface="+mn-lt"/>
              </a:rPr>
              <a:t>05</a:t>
            </a:r>
          </a:p>
        </p:txBody>
      </p:sp>
      <p:sp>
        <p:nvSpPr>
          <p:cNvPr id="32" name="文本框 31"/>
          <p:cNvSpPr txBox="1">
            <a:spLocks noChangeAspect="1"/>
          </p:cNvSpPr>
          <p:nvPr/>
        </p:nvSpPr>
        <p:spPr>
          <a:xfrm>
            <a:off x="1049338" y="2538413"/>
            <a:ext cx="3346450" cy="304800"/>
          </a:xfrm>
          <a:prstGeom prst="rect">
            <a:avLst/>
          </a:prstGeom>
          <a:noFill/>
          <a:ln>
            <a:noFill/>
          </a:ln>
        </p:spPr>
        <p:txBody>
          <a:bodyPr>
            <a:spAutoFit/>
          </a:bodyPr>
          <a:lstStyle/>
          <a:p>
            <a:pPr algn="ctr" fontAlgn="ctr">
              <a:defRPr/>
            </a:pPr>
            <a:r>
              <a:rPr altLang="en-US" lang="zh-CN" sz="1400">
                <a:solidFill>
                  <a:schemeClr val="accent4">
                    <a:lumMod val="10000"/>
                  </a:schemeClr>
                </a:solidFill>
                <a:latin typeface="+mn-lt"/>
                <a:ea typeface="+mn-ea"/>
                <a:cs typeface="+mn-ea"/>
                <a:sym typeface="+mn-lt"/>
              </a:rPr>
              <a:t>第五步：掌握问题倾向</a:t>
            </a:r>
          </a:p>
        </p:txBody>
      </p:sp>
      <p:cxnSp>
        <p:nvCxnSpPr>
          <p:cNvPr id="33" name="直接连接符 32"/>
          <p:cNvCxnSpPr/>
          <p:nvPr/>
        </p:nvCxnSpPr>
        <p:spPr>
          <a:xfrm>
            <a:off x="1587500" y="2933700"/>
            <a:ext cx="2376488"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a:spLocks noChangeArrowheads="1"/>
          </p:cNvSpPr>
          <p:nvPr/>
        </p:nvSpPr>
        <p:spPr bwMode="auto">
          <a:xfrm>
            <a:off x="1439863" y="2997200"/>
            <a:ext cx="2524125"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defRPr/>
            </a:pPr>
            <a:r>
              <a:rPr altLang="en-US" lang="zh-CN" noProof="1" sz="1000">
                <a:solidFill>
                  <a:schemeClr val="accent4">
                    <a:lumMod val="10000"/>
                  </a:schemeClr>
                </a:solidFill>
                <a:latin typeface="+mn-lt"/>
                <a:ea typeface="+mn-ea"/>
                <a:cs typeface="+mn-ea"/>
                <a:sym typeface="+mn-lt"/>
              </a:rPr>
              <a:t>为了掌握问题倾向，</a:t>
            </a:r>
          </a:p>
          <a:p>
            <a:pPr>
              <a:lnSpc>
                <a:spcPct val="150000"/>
              </a:lnSpc>
              <a:defRPr/>
            </a:pPr>
            <a:r>
              <a:rPr altLang="en-US" lang="zh-CN" noProof="1" sz="1000">
                <a:solidFill>
                  <a:schemeClr val="accent4">
                    <a:lumMod val="10000"/>
                  </a:schemeClr>
                </a:solidFill>
                <a:latin typeface="+mn-lt"/>
                <a:ea typeface="+mn-ea"/>
                <a:cs typeface="+mn-ea"/>
                <a:sym typeface="+mn-lt"/>
              </a:rPr>
              <a:t>问：</a:t>
            </a:r>
          </a:p>
          <a:p>
            <a:pPr>
              <a:lnSpc>
                <a:spcPct val="150000"/>
              </a:lnSpc>
              <a:defRPr/>
            </a:pPr>
            <a:r>
              <a:rPr altLang="en-US" lang="zh-CN" noProof="1" sz="1000">
                <a:solidFill>
                  <a:schemeClr val="accent4">
                    <a:lumMod val="10000"/>
                  </a:schemeClr>
                </a:solidFill>
                <a:latin typeface="+mn-lt"/>
                <a:ea typeface="+mn-ea"/>
                <a:cs typeface="+mn-ea"/>
                <a:sym typeface="+mn-lt"/>
              </a:rPr>
              <a:t>• 谁？</a:t>
            </a:r>
          </a:p>
          <a:p>
            <a:pPr>
              <a:lnSpc>
                <a:spcPct val="150000"/>
              </a:lnSpc>
              <a:defRPr/>
            </a:pPr>
            <a:r>
              <a:rPr altLang="en-US" lang="zh-CN" noProof="1" sz="1000">
                <a:solidFill>
                  <a:schemeClr val="accent4">
                    <a:lumMod val="10000"/>
                  </a:schemeClr>
                </a:solidFill>
                <a:latin typeface="+mn-lt"/>
                <a:ea typeface="+mn-ea"/>
                <a:cs typeface="+mn-ea"/>
                <a:sym typeface="+mn-lt"/>
              </a:rPr>
              <a:t>• 那一个？</a:t>
            </a:r>
          </a:p>
          <a:p>
            <a:pPr>
              <a:lnSpc>
                <a:spcPct val="150000"/>
              </a:lnSpc>
              <a:defRPr/>
            </a:pPr>
            <a:r>
              <a:rPr altLang="en-US" lang="zh-CN" noProof="1" sz="1000">
                <a:solidFill>
                  <a:schemeClr val="accent4">
                    <a:lumMod val="10000"/>
                  </a:schemeClr>
                </a:solidFill>
                <a:latin typeface="+mn-lt"/>
                <a:ea typeface="+mn-ea"/>
                <a:cs typeface="+mn-ea"/>
                <a:sym typeface="+mn-lt"/>
              </a:rPr>
              <a:t>• 什么时间？</a:t>
            </a:r>
          </a:p>
          <a:p>
            <a:pPr>
              <a:lnSpc>
                <a:spcPct val="150000"/>
              </a:lnSpc>
              <a:defRPr/>
            </a:pPr>
            <a:r>
              <a:rPr altLang="en-US" lang="zh-CN" noProof="1" sz="1000">
                <a:solidFill>
                  <a:schemeClr val="accent4">
                    <a:lumMod val="10000"/>
                  </a:schemeClr>
                </a:solidFill>
                <a:latin typeface="+mn-lt"/>
                <a:ea typeface="+mn-ea"/>
                <a:cs typeface="+mn-ea"/>
                <a:sym typeface="+mn-lt"/>
              </a:rPr>
              <a:t>• 多少频次？</a:t>
            </a:r>
          </a:p>
          <a:p>
            <a:pPr>
              <a:lnSpc>
                <a:spcPct val="150000"/>
              </a:lnSpc>
              <a:defRPr/>
            </a:pPr>
            <a:r>
              <a:rPr altLang="en-US" lang="zh-CN" noProof="1" sz="1000">
                <a:solidFill>
                  <a:schemeClr val="accent4">
                    <a:lumMod val="10000"/>
                  </a:schemeClr>
                </a:solidFill>
                <a:latin typeface="+mn-lt"/>
                <a:ea typeface="+mn-ea"/>
                <a:cs typeface="+mn-ea"/>
                <a:sym typeface="+mn-lt"/>
              </a:rPr>
              <a:t>• 多大量？</a:t>
            </a:r>
          </a:p>
        </p:txBody>
      </p:sp>
      <p:pic>
        <p:nvPicPr>
          <p:cNvPr id="57360" name="图片 3"/>
          <p:cNvPicPr>
            <a:picLocks noChangeAspect="1"/>
          </p:cNvPicPr>
          <p:nvPr/>
        </p:nvPicPr>
        <p:blipFill>
          <a:blip r:embed="rId3">
            <a:extLst>
              <a:ext uri="{28A0092B-C50C-407E-A947-70E740481C1C}">
                <a14:useLocalDpi val="0"/>
              </a:ext>
            </a:extLst>
          </a:blip>
          <a:stretch>
            <a:fillRect/>
          </a:stretch>
        </p:blipFill>
        <p:spPr bwMode="auto">
          <a:xfrm>
            <a:off x="5838825" y="952500"/>
            <a:ext cx="3171825" cy="317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 name="矩形 3"/>
          <p:cNvSpPr>
            <a:spLocks noChangeArrowheads="1"/>
          </p:cNvSpPr>
          <p:nvPr/>
        </p:nvSpPr>
        <p:spPr bwMode="auto">
          <a:xfrm>
            <a:off x="5148262" y="3708400"/>
            <a:ext cx="43291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mtClean="0" sz="1400">
                <a:solidFill>
                  <a:schemeClr val="accent6">
                    <a:lumMod val="10000"/>
                  </a:schemeClr>
                </a:solidFill>
                <a:latin typeface="+mn-lt"/>
                <a:ea typeface="+mn-ea"/>
                <a:cs typeface="+mn-ea"/>
                <a:sym typeface="+mn-lt"/>
              </a:rPr>
              <a:t>在问“WHY”之前，问以上这些问题很重要。</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par>
                                <p:cTn fill="hold" grpId="0" id="7" nodeType="withEffect" presetClass="entr" presetID="2" presetSubtype="4">
                                  <p:stCondLst>
                                    <p:cond delay="0"/>
                                  </p:stCondLst>
                                  <p:childTnLst>
                                    <p:set>
                                      <p:cBhvr>
                                        <p:cTn dur="1" fill="hold" id="8">
                                          <p:stCondLst>
                                            <p:cond delay="0"/>
                                          </p:stCondLst>
                                        </p:cTn>
                                        <p:tgtEl>
                                          <p:spTgt spid="89"/>
                                        </p:tgtEl>
                                        <p:attrNameLst>
                                          <p:attrName>style.visibility</p:attrName>
                                        </p:attrNameLst>
                                      </p:cBhvr>
                                      <p:to>
                                        <p:strVal val="visible"/>
                                      </p:to>
                                    </p:set>
                                    <p:anim calcmode="lin" valueType="num">
                                      <p:cBhvr>
                                        <p:cTn dur="500" fill="hold" id="9"/>
                                        <p:tgtEl>
                                          <p:spTgt spid="89"/>
                                        </p:tgtEl>
                                        <p:attrNameLst>
                                          <p:attrName>ppt_x</p:attrName>
                                        </p:attrNameLst>
                                      </p:cBhvr>
                                      <p:tavLst>
                                        <p:tav tm="0">
                                          <p:val>
                                            <p:strVal val="#ppt_x"/>
                                          </p:val>
                                        </p:tav>
                                        <p:tav tm="100000">
                                          <p:val>
                                            <p:strVal val="#ppt_x"/>
                                          </p:val>
                                        </p:tav>
                                      </p:tavLst>
                                    </p:anim>
                                    <p:anim calcmode="lin" valueType="num">
                                      <p:cBhvr>
                                        <p:cTn dur="500" fill="hold" id="10"/>
                                        <p:tgtEl>
                                          <p:spTgt spid="89"/>
                                        </p:tgtEl>
                                        <p:attrNameLst>
                                          <p:attrName>ppt_y</p:attrName>
                                        </p:attrNameLst>
                                      </p:cBhvr>
                                      <p:tavLst>
                                        <p:tav tm="0">
                                          <p:val>
                                            <p:strVal val="1+#ppt_h/2"/>
                                          </p:val>
                                        </p:tav>
                                        <p:tav tm="100000">
                                          <p:val>
                                            <p:strVal val="#ppt_y"/>
                                          </p:val>
                                        </p:tav>
                                      </p:tavLst>
                                    </p:anim>
                                  </p:childTnLst>
                                </p:cTn>
                              </p:par>
                              <p:par>
                                <p:cTn fill="hold" id="11" nodeType="withEffect" presetClass="entr" presetID="2" presetSubtype="4">
                                  <p:stCondLst>
                                    <p:cond delay="0"/>
                                  </p:stCondLst>
                                  <p:childTnLst>
                                    <p:set>
                                      <p:cBhvr>
                                        <p:cTn dur="1" fill="hold" id="12">
                                          <p:stCondLst>
                                            <p:cond delay="0"/>
                                          </p:stCondLst>
                                        </p:cTn>
                                        <p:tgtEl>
                                          <p:spTgt spid="90"/>
                                        </p:tgtEl>
                                        <p:attrNameLst>
                                          <p:attrName>style.visibility</p:attrName>
                                        </p:attrNameLst>
                                      </p:cBhvr>
                                      <p:to>
                                        <p:strVal val="visible"/>
                                      </p:to>
                                    </p:set>
                                    <p:anim calcmode="lin" valueType="num">
                                      <p:cBhvr>
                                        <p:cTn dur="500" fill="hold" id="13"/>
                                        <p:tgtEl>
                                          <p:spTgt spid="90"/>
                                        </p:tgtEl>
                                        <p:attrNameLst>
                                          <p:attrName>ppt_x</p:attrName>
                                        </p:attrNameLst>
                                      </p:cBhvr>
                                      <p:tavLst>
                                        <p:tav tm="0">
                                          <p:val>
                                            <p:strVal val="#ppt_x"/>
                                          </p:val>
                                        </p:tav>
                                        <p:tav tm="100000">
                                          <p:val>
                                            <p:strVal val="#ppt_x"/>
                                          </p:val>
                                        </p:tav>
                                      </p:tavLst>
                                    </p:anim>
                                    <p:anim calcmode="lin" valueType="num">
                                      <p:cBhvr>
                                        <p:cTn dur="500" fill="hold" id="14"/>
                                        <p:tgtEl>
                                          <p:spTgt spid="90"/>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91"/>
                                        </p:tgtEl>
                                        <p:attrNameLst>
                                          <p:attrName>style.visibility</p:attrName>
                                        </p:attrNameLst>
                                      </p:cBhvr>
                                      <p:to>
                                        <p:strVal val="visible"/>
                                      </p:to>
                                    </p:set>
                                    <p:anim calcmode="lin" valueType="num">
                                      <p:cBhvr>
                                        <p:cTn dur="500" fill="hold" id="17"/>
                                        <p:tgtEl>
                                          <p:spTgt spid="91"/>
                                        </p:tgtEl>
                                        <p:attrNameLst>
                                          <p:attrName>ppt_x</p:attrName>
                                        </p:attrNameLst>
                                      </p:cBhvr>
                                      <p:tavLst>
                                        <p:tav tm="0">
                                          <p:val>
                                            <p:strVal val="#ppt_x"/>
                                          </p:val>
                                        </p:tav>
                                        <p:tav tm="100000">
                                          <p:val>
                                            <p:strVal val="#ppt_x"/>
                                          </p:val>
                                        </p:tav>
                                      </p:tavLst>
                                    </p:anim>
                                    <p:anim calcmode="lin" valueType="num">
                                      <p:cBhvr>
                                        <p:cTn dur="500" fill="hold" id="18"/>
                                        <p:tgtEl>
                                          <p:spTgt spid="91"/>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p:cTn dur="500" fill="hold" id="21"/>
                                        <p:tgtEl>
                                          <p:spTgt spid="32"/>
                                        </p:tgtEl>
                                        <p:attrNameLst>
                                          <p:attrName>ppt_x</p:attrName>
                                        </p:attrNameLst>
                                      </p:cBhvr>
                                      <p:tavLst>
                                        <p:tav tm="0">
                                          <p:val>
                                            <p:strVal val="#ppt_x"/>
                                          </p:val>
                                        </p:tav>
                                        <p:tav tm="100000">
                                          <p:val>
                                            <p:strVal val="#ppt_x"/>
                                          </p:val>
                                        </p:tav>
                                      </p:tavLst>
                                    </p:anim>
                                    <p:anim calcmode="lin" valueType="num">
                                      <p:cBhvr>
                                        <p:cTn dur="500" fill="hold" id="22"/>
                                        <p:tgtEl>
                                          <p:spTgt spid="32"/>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33"/>
                                        </p:tgtEl>
                                        <p:attrNameLst>
                                          <p:attrName>style.visibility</p:attrName>
                                        </p:attrNameLst>
                                      </p:cBhvr>
                                      <p:to>
                                        <p:strVal val="visible"/>
                                      </p:to>
                                    </p:set>
                                    <p:anim calcmode="lin" valueType="num">
                                      <p:cBhvr>
                                        <p:cTn dur="500" fill="hold" id="25"/>
                                        <p:tgtEl>
                                          <p:spTgt spid="33"/>
                                        </p:tgtEl>
                                        <p:attrNameLst>
                                          <p:attrName>ppt_x</p:attrName>
                                        </p:attrNameLst>
                                      </p:cBhvr>
                                      <p:tavLst>
                                        <p:tav tm="0">
                                          <p:val>
                                            <p:strVal val="#ppt_x"/>
                                          </p:val>
                                        </p:tav>
                                        <p:tav tm="100000">
                                          <p:val>
                                            <p:strVal val="#ppt_x"/>
                                          </p:val>
                                        </p:tav>
                                      </p:tavLst>
                                    </p:anim>
                                    <p:anim calcmode="lin" valueType="num">
                                      <p:cBhvr>
                                        <p:cTn dur="500" fill="hold" id="26"/>
                                        <p:tgtEl>
                                          <p:spTgt spid="3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p:cTn dur="500" fill="hold" id="29"/>
                                        <p:tgtEl>
                                          <p:spTgt spid="34"/>
                                        </p:tgtEl>
                                        <p:attrNameLst>
                                          <p:attrName>ppt_x</p:attrName>
                                        </p:attrNameLst>
                                      </p:cBhvr>
                                      <p:tavLst>
                                        <p:tav tm="0">
                                          <p:val>
                                            <p:strVal val="#ppt_x"/>
                                          </p:val>
                                        </p:tav>
                                        <p:tav tm="100000">
                                          <p:val>
                                            <p:strVal val="#ppt_x"/>
                                          </p:val>
                                        </p:tav>
                                      </p:tavLst>
                                    </p:anim>
                                    <p:anim calcmode="lin" valueType="num">
                                      <p:cBhvr>
                                        <p:cTn dur="500" fill="hold" id="30"/>
                                        <p:tgtEl>
                                          <p:spTgt spid="34"/>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15" presetSubtype="0">
                                  <p:stCondLst>
                                    <p:cond delay="0"/>
                                  </p:stCondLst>
                                  <p:childTnLst>
                                    <p:set>
                                      <p:cBhvr>
                                        <p:cTn dur="1" fill="hold" id="34">
                                          <p:stCondLst>
                                            <p:cond delay="0"/>
                                          </p:stCondLst>
                                        </p:cTn>
                                        <p:tgtEl>
                                          <p:spTgt spid="22"/>
                                        </p:tgtEl>
                                        <p:attrNameLst>
                                          <p:attrName>style.visibility</p:attrName>
                                        </p:attrNameLst>
                                      </p:cBhvr>
                                      <p:to>
                                        <p:strVal val="visible"/>
                                      </p:to>
                                    </p:set>
                                    <p:anim calcmode="lin" valueType="num">
                                      <p:cBhvr>
                                        <p:cTn dur="1000" fill="hold" id="35"/>
                                        <p:tgtEl>
                                          <p:spTgt spid="22"/>
                                        </p:tgtEl>
                                        <p:attrNameLst>
                                          <p:attrName>ppt_w</p:attrName>
                                        </p:attrNameLst>
                                      </p:cBhvr>
                                      <p:tavLst>
                                        <p:tav tm="0">
                                          <p:val>
                                            <p:fltVal val="0"/>
                                          </p:val>
                                        </p:tav>
                                        <p:tav tm="100000">
                                          <p:val>
                                            <p:strVal val="#ppt_w"/>
                                          </p:val>
                                        </p:tav>
                                      </p:tavLst>
                                    </p:anim>
                                    <p:anim calcmode="lin" valueType="num">
                                      <p:cBhvr>
                                        <p:cTn dur="1000" fill="hold" id="36"/>
                                        <p:tgtEl>
                                          <p:spTgt spid="22"/>
                                        </p:tgtEl>
                                        <p:attrNameLst>
                                          <p:attrName>ppt_h</p:attrName>
                                        </p:attrNameLst>
                                      </p:cBhvr>
                                      <p:tavLst>
                                        <p:tav tm="0">
                                          <p:val>
                                            <p:fltVal val="0"/>
                                          </p:val>
                                        </p:tav>
                                        <p:tav tm="100000">
                                          <p:val>
                                            <p:strVal val="#ppt_h"/>
                                          </p:val>
                                        </p:tav>
                                      </p:tavLst>
                                    </p:anim>
                                    <p:anim calcmode="lin" valueType="num">
                                      <p:cBhvr>
                                        <p:cTn dur="1000" fill="hold" id="37"/>
                                        <p:tgtEl>
                                          <p:spTgt spid="22"/>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22"/>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9"/>
      <p:bldP grpId="0" spid="91"/>
      <p:bldP grpId="0" spid="32"/>
      <p:bldP grpId="0" spid="34"/>
      <p:bldP grpId="0" spid="2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第二部分 — 原因调查：</a:t>
            </a:r>
          </a:p>
        </p:txBody>
      </p:sp>
      <p:sp>
        <p:nvSpPr>
          <p:cNvPr id="2" name="矩形 1"/>
          <p:cNvSpPr/>
          <p:nvPr/>
        </p:nvSpPr>
        <p:spPr>
          <a:xfrm>
            <a:off x="511175" y="915988"/>
            <a:ext cx="8632825" cy="3931920"/>
          </a:xfrm>
          <a:prstGeom prst="rect">
            <a:avLst/>
          </a:prstGeom>
        </p:spPr>
        <p:txBody>
          <a:bodyPr>
            <a:spAutoFit/>
          </a:bodyPr>
          <a:lstStyle/>
          <a:p>
            <a:pPr>
              <a:lnSpc>
                <a:spcPct val="150000"/>
              </a:lnSpc>
              <a:defRPr/>
            </a:pPr>
            <a:r>
              <a:rPr altLang="en-US" b="1" lang="zh-CN" sz="1200">
                <a:solidFill>
                  <a:schemeClr val="accent4">
                    <a:lumMod val="25000"/>
                  </a:schemeClr>
                </a:solidFill>
                <a:latin typeface="+mn-lt"/>
                <a:ea typeface="+mn-ea"/>
                <a:cs typeface="+mn-ea"/>
                <a:sym typeface="+mn-lt"/>
              </a:rPr>
              <a:t>第六步：识别和确认异常事件的直接原因</a:t>
            </a:r>
          </a:p>
          <a:p>
            <a:pPr>
              <a:lnSpc>
                <a:spcPct val="150000"/>
              </a:lnSpc>
              <a:defRPr/>
            </a:pPr>
            <a:r>
              <a:rPr altLang="en-US" b="1" lang="zh-CN" sz="1200">
                <a:solidFill>
                  <a:schemeClr val="accent4">
                    <a:lumMod val="25000"/>
                  </a:schemeClr>
                </a:solidFill>
                <a:latin typeface="+mn-lt"/>
                <a:ea typeface="+mn-ea"/>
                <a:cs typeface="+mn-ea"/>
                <a:sym typeface="+mn-lt"/>
              </a:rPr>
              <a:t>如果原因明显，验证它。如果原因不明显，考虑潜在的原因和检查类似事故，以事实为基础确认直接原因。</a:t>
            </a:r>
          </a:p>
          <a:p>
            <a:pPr>
              <a:lnSpc>
                <a:spcPct val="150000"/>
              </a:lnSpc>
              <a:defRPr/>
            </a:pPr>
            <a:r>
              <a:rPr altLang="en-US" b="1" lang="zh-CN" sz="1200">
                <a:solidFill>
                  <a:schemeClr val="accent4">
                    <a:lumMod val="25000"/>
                  </a:schemeClr>
                </a:solidFill>
                <a:latin typeface="+mn-lt"/>
                <a:ea typeface="+mn-ea"/>
                <a:cs typeface="+mn-ea"/>
                <a:sym typeface="+mn-lt"/>
              </a:rPr>
              <a:t>问：• 问题为什么发生？</a:t>
            </a:r>
          </a:p>
          <a:p>
            <a:pPr>
              <a:lnSpc>
                <a:spcPct val="150000"/>
              </a:lnSpc>
              <a:defRPr/>
            </a:pPr>
            <a:r>
              <a:rPr altLang="en-US" b="1" lang="zh-CN" sz="1200">
                <a:solidFill>
                  <a:schemeClr val="accent4">
                    <a:lumMod val="25000"/>
                  </a:schemeClr>
                </a:solidFill>
                <a:latin typeface="+mn-lt"/>
                <a:ea typeface="+mn-ea"/>
                <a:cs typeface="+mn-ea"/>
                <a:sym typeface="+mn-lt"/>
              </a:rPr>
              <a:t>• 我能看到问题的直接原因吗？</a:t>
            </a:r>
          </a:p>
          <a:p>
            <a:pPr>
              <a:lnSpc>
                <a:spcPct val="150000"/>
              </a:lnSpc>
              <a:defRPr/>
            </a:pPr>
            <a:r>
              <a:rPr altLang="en-US" b="1" lang="zh-CN" sz="1200">
                <a:solidFill>
                  <a:schemeClr val="accent4">
                    <a:lumMod val="25000"/>
                  </a:schemeClr>
                </a:solidFill>
                <a:latin typeface="+mn-lt"/>
                <a:ea typeface="+mn-ea"/>
                <a:cs typeface="+mn-ea"/>
                <a:sym typeface="+mn-lt"/>
              </a:rPr>
              <a:t>• 如果不能，我猜想潜在原因是什么？</a:t>
            </a:r>
          </a:p>
          <a:p>
            <a:pPr>
              <a:lnSpc>
                <a:spcPct val="150000"/>
              </a:lnSpc>
              <a:defRPr/>
            </a:pPr>
            <a:r>
              <a:rPr altLang="en-US" b="1" lang="zh-CN" sz="1200">
                <a:solidFill>
                  <a:schemeClr val="accent4">
                    <a:lumMod val="25000"/>
                  </a:schemeClr>
                </a:solidFill>
                <a:latin typeface="+mn-lt"/>
                <a:ea typeface="+mn-ea"/>
                <a:cs typeface="+mn-ea"/>
                <a:sym typeface="+mn-lt"/>
              </a:rPr>
              <a:t>• 我怎么核实最可能的潜在的原因？</a:t>
            </a:r>
          </a:p>
          <a:p>
            <a:pPr>
              <a:lnSpc>
                <a:spcPct val="150000"/>
              </a:lnSpc>
              <a:defRPr/>
            </a:pPr>
            <a:r>
              <a:rPr altLang="en-US" b="1" lang="zh-CN" sz="1200">
                <a:solidFill>
                  <a:schemeClr val="accent4">
                    <a:lumMod val="25000"/>
                  </a:schemeClr>
                </a:solidFill>
                <a:latin typeface="+mn-lt"/>
                <a:ea typeface="+mn-ea"/>
                <a:cs typeface="+mn-ea"/>
                <a:sym typeface="+mn-lt"/>
              </a:rPr>
              <a:t>• 我怎么确认直接原因？</a:t>
            </a:r>
          </a:p>
          <a:p>
            <a:pPr>
              <a:lnSpc>
                <a:spcPct val="150000"/>
              </a:lnSpc>
              <a:defRPr/>
            </a:pPr>
            <a:endParaRPr altLang="en-US" b="1" lang="zh-CN" sz="1200">
              <a:solidFill>
                <a:schemeClr val="accent4">
                  <a:lumMod val="25000"/>
                </a:schemeClr>
              </a:solidFill>
              <a:latin typeface="+mn-lt"/>
              <a:ea typeface="+mn-ea"/>
              <a:cs typeface="+mn-ea"/>
              <a:sym typeface="+mn-lt"/>
            </a:endParaRPr>
          </a:p>
          <a:p>
            <a:pPr>
              <a:lnSpc>
                <a:spcPct val="150000"/>
              </a:lnSpc>
              <a:defRPr/>
            </a:pPr>
            <a:r>
              <a:rPr altLang="en-US" b="1" lang="zh-CN" sz="1200">
                <a:solidFill>
                  <a:schemeClr val="accent4">
                    <a:lumMod val="25000"/>
                  </a:schemeClr>
                </a:solidFill>
                <a:latin typeface="+mn-lt"/>
                <a:ea typeface="+mn-ea"/>
                <a:cs typeface="+mn-ea"/>
                <a:sym typeface="+mn-lt"/>
              </a:rPr>
              <a:t>第七步：如果不能，继续问“为什么”直到找到根本原因。 在必须处理以防止再发生的原因处停止，</a:t>
            </a:r>
          </a:p>
          <a:p>
            <a:pPr>
              <a:lnSpc>
                <a:spcPct val="150000"/>
              </a:lnSpc>
              <a:defRPr/>
            </a:pPr>
            <a:r>
              <a:rPr altLang="en-US" b="1" lang="zh-CN" sz="1200">
                <a:solidFill>
                  <a:schemeClr val="accent4">
                    <a:lumMod val="25000"/>
                  </a:schemeClr>
                </a:solidFill>
                <a:latin typeface="+mn-lt"/>
                <a:ea typeface="+mn-ea"/>
                <a:cs typeface="+mn-ea"/>
                <a:sym typeface="+mn-lt"/>
              </a:rPr>
              <a:t>问：• 我已经找到问题的根本原因了吗？ </a:t>
            </a:r>
          </a:p>
          <a:p>
            <a:pPr>
              <a:lnSpc>
                <a:spcPct val="150000"/>
              </a:lnSpc>
              <a:defRPr/>
            </a:pPr>
            <a:r>
              <a:rPr altLang="en-US" b="1" lang="zh-CN" sz="1200">
                <a:solidFill>
                  <a:schemeClr val="accent4">
                    <a:lumMod val="25000"/>
                  </a:schemeClr>
                </a:solidFill>
                <a:latin typeface="+mn-lt"/>
                <a:ea typeface="+mn-ea"/>
                <a:cs typeface="+mn-ea"/>
                <a:sym typeface="+mn-lt"/>
              </a:rPr>
              <a:t>• 我能通过处理这个原因来防止再发生吗？ </a:t>
            </a:r>
          </a:p>
          <a:p>
            <a:pPr>
              <a:lnSpc>
                <a:spcPct val="150000"/>
              </a:lnSpc>
              <a:defRPr/>
            </a:pPr>
            <a:r>
              <a:rPr altLang="en-US" b="1" lang="zh-CN" sz="1200">
                <a:solidFill>
                  <a:schemeClr val="accent4">
                    <a:lumMod val="25000"/>
                  </a:schemeClr>
                </a:solidFill>
                <a:latin typeface="+mn-lt"/>
                <a:ea typeface="+mn-ea"/>
                <a:cs typeface="+mn-ea"/>
                <a:sym typeface="+mn-lt"/>
              </a:rPr>
              <a:t>• 这个原因能通过以事实为依据的原因/效果关系链与问题联系起来吗？ </a:t>
            </a:r>
          </a:p>
          <a:p>
            <a:pPr>
              <a:lnSpc>
                <a:spcPct val="150000"/>
              </a:lnSpc>
              <a:defRPr/>
            </a:pPr>
            <a:r>
              <a:rPr altLang="en-US" b="1" lang="zh-CN" sz="1200">
                <a:solidFill>
                  <a:schemeClr val="accent4">
                    <a:lumMod val="25000"/>
                  </a:schemeClr>
                </a:solidFill>
                <a:latin typeface="+mn-lt"/>
                <a:ea typeface="+mn-ea"/>
                <a:cs typeface="+mn-ea"/>
                <a:sym typeface="+mn-lt"/>
              </a:rPr>
              <a:t>• 这个链通过了“因此”检验了吗？ </a:t>
            </a:r>
          </a:p>
          <a:p>
            <a:pPr>
              <a:lnSpc>
                <a:spcPct val="150000"/>
              </a:lnSpc>
              <a:defRPr/>
            </a:pPr>
            <a:r>
              <a:rPr altLang="en-US" b="1" lang="zh-CN" sz="1200">
                <a:solidFill>
                  <a:schemeClr val="accent4">
                    <a:lumMod val="25000"/>
                  </a:schemeClr>
                </a:solidFill>
                <a:latin typeface="+mn-lt"/>
                <a:ea typeface="+mn-ea"/>
                <a:cs typeface="+mn-ea"/>
                <a:sym typeface="+mn-lt"/>
              </a:rPr>
              <a:t>• 如果我再问“为什么”会进入另一个问题吗？</a:t>
            </a:r>
          </a:p>
        </p:txBody>
      </p:sp>
      <p:pic>
        <p:nvPicPr>
          <p:cNvPr id="59399" name="图片 2"/>
          <p:cNvPicPr>
            <a:picLocks noChangeAspect="1"/>
          </p:cNvPicPr>
          <p:nvPr/>
        </p:nvPicPr>
        <p:blipFill>
          <a:blip r:embed="rId3">
            <a:extLst>
              <a:ext uri="{28A0092B-C50C-407E-A947-70E740481C1C}">
                <a14:useLocalDpi val="0"/>
              </a:ext>
            </a:extLst>
          </a:blip>
          <a:stretch>
            <a:fillRect/>
          </a:stretch>
        </p:blipFill>
        <p:spPr bwMode="auto">
          <a:xfrm>
            <a:off x="7092950" y="3433763"/>
            <a:ext cx="1789113" cy="1790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第二部分 — 原因调查：</a:t>
            </a:r>
          </a:p>
        </p:txBody>
      </p:sp>
      <p:sp>
        <p:nvSpPr>
          <p:cNvPr id="2" name="矩形 1"/>
          <p:cNvSpPr/>
          <p:nvPr/>
        </p:nvSpPr>
        <p:spPr>
          <a:xfrm>
            <a:off x="511175" y="915988"/>
            <a:ext cx="8632825" cy="1463040"/>
          </a:xfrm>
          <a:prstGeom prst="rect">
            <a:avLst/>
          </a:prstGeom>
        </p:spPr>
        <p:txBody>
          <a:bodyPr>
            <a:spAutoFit/>
          </a:bodyPr>
          <a:lstStyle/>
          <a:p>
            <a:pPr>
              <a:lnSpc>
                <a:spcPct val="150000"/>
              </a:lnSpc>
              <a:defRPr/>
            </a:pPr>
            <a:r>
              <a:rPr altLang="en-US" b="1" lang="zh-CN" sz="1200">
                <a:solidFill>
                  <a:schemeClr val="accent4">
                    <a:lumMod val="25000"/>
                  </a:schemeClr>
                </a:solidFill>
                <a:latin typeface="+mn-lt"/>
                <a:ea typeface="+mn-ea"/>
                <a:cs typeface="+mn-ea"/>
                <a:sym typeface="+mn-lt"/>
              </a:rPr>
              <a:t>第七步：确认你已经使用“５Why”调查方法来回答这些问题。</a:t>
            </a:r>
          </a:p>
          <a:p>
            <a:pPr>
              <a:lnSpc>
                <a:spcPct val="150000"/>
              </a:lnSpc>
              <a:defRPr/>
            </a:pPr>
            <a:r>
              <a:rPr altLang="en-US" b="1" lang="zh-CN" sz="1200">
                <a:solidFill>
                  <a:schemeClr val="accent4">
                    <a:lumMod val="25000"/>
                  </a:schemeClr>
                </a:solidFill>
                <a:latin typeface="+mn-lt"/>
                <a:ea typeface="+mn-ea"/>
                <a:cs typeface="+mn-ea"/>
                <a:sym typeface="+mn-lt"/>
              </a:rPr>
              <a:t>如果原因明显，验证它。如果原因不明显，考虑潜在的原因和检查类似事故，以事实为基础确认直接原因。</a:t>
            </a:r>
          </a:p>
          <a:p>
            <a:pPr>
              <a:lnSpc>
                <a:spcPct val="150000"/>
              </a:lnSpc>
              <a:defRPr/>
            </a:pPr>
            <a:r>
              <a:rPr altLang="en-US" b="1" lang="zh-CN" sz="1200">
                <a:solidFill>
                  <a:schemeClr val="accent4">
                    <a:lumMod val="25000"/>
                  </a:schemeClr>
                </a:solidFill>
                <a:latin typeface="+mn-lt"/>
                <a:ea typeface="+mn-ea"/>
                <a:cs typeface="+mn-ea"/>
                <a:sym typeface="+mn-lt"/>
              </a:rPr>
              <a:t>问：</a:t>
            </a:r>
          </a:p>
          <a:p>
            <a:pPr>
              <a:lnSpc>
                <a:spcPct val="150000"/>
              </a:lnSpc>
              <a:defRPr/>
            </a:pPr>
            <a:r>
              <a:rPr altLang="en-US" b="1" lang="zh-CN" sz="1200">
                <a:solidFill>
                  <a:schemeClr val="accent4">
                    <a:lumMod val="25000"/>
                  </a:schemeClr>
                </a:solidFill>
                <a:latin typeface="+mn-lt"/>
                <a:ea typeface="+mn-ea"/>
                <a:cs typeface="+mn-ea"/>
                <a:sym typeface="+mn-lt"/>
              </a:rPr>
              <a:t>•为什么我们有了这个问题？</a:t>
            </a:r>
          </a:p>
          <a:p>
            <a:pPr>
              <a:lnSpc>
                <a:spcPct val="150000"/>
              </a:lnSpc>
              <a:defRPr/>
            </a:pPr>
            <a:r>
              <a:rPr altLang="en-US" b="1" lang="zh-CN" sz="1200">
                <a:solidFill>
                  <a:schemeClr val="accent4">
                    <a:lumMod val="25000"/>
                  </a:schemeClr>
                </a:solidFill>
                <a:latin typeface="+mn-lt"/>
                <a:ea typeface="+mn-ea"/>
                <a:cs typeface="+mn-ea"/>
                <a:sym typeface="+mn-lt"/>
              </a:rPr>
              <a:t>• 为什么问题会到达顾客处？</a:t>
            </a:r>
          </a:p>
        </p:txBody>
      </p:sp>
      <p:sp>
        <p:nvSpPr>
          <p:cNvPr id="147" name="矩形 146"/>
          <p:cNvSpPr/>
          <p:nvPr/>
        </p:nvSpPr>
        <p:spPr>
          <a:xfrm>
            <a:off x="600075" y="4025900"/>
            <a:ext cx="1711325" cy="365760"/>
          </a:xfrm>
          <a:prstGeom prst="rect">
            <a:avLst/>
          </a:prstGeom>
          <a:solidFill>
            <a:srgbClr val="B80304"/>
          </a:solidFill>
          <a:ln>
            <a:solidFill>
              <a:schemeClr val="tx1"/>
            </a:solidFill>
          </a:ln>
        </p:spPr>
        <p:txBody>
          <a:bodyPr>
            <a:spAutoFit/>
          </a:bodyPr>
          <a:lstStyle/>
          <a:p>
            <a:pPr eaLnBrk="1" hangingPunct="1">
              <a:defRPr/>
            </a:pPr>
            <a:r>
              <a:rPr altLang="zh-CN" b="1" lang="en-US">
                <a:latin typeface="+mn-lt"/>
                <a:ea typeface="+mn-ea"/>
                <a:cs typeface="+mn-ea"/>
                <a:sym typeface="+mn-lt"/>
              </a:rPr>
              <a:t>5Why剥笋法</a:t>
            </a:r>
          </a:p>
        </p:txBody>
      </p:sp>
      <p:pic>
        <p:nvPicPr>
          <p:cNvPr id="4" name="图片 3"/>
          <p:cNvPicPr>
            <a:picLocks noChangeAspect="1"/>
          </p:cNvPicPr>
          <p:nvPr/>
        </p:nvPicPr>
        <p:blipFill>
          <a:blip r:embed="rId3">
            <a:extLst>
              <a:ext uri="{28A0092B-C50C-407E-A947-70E740481C1C}">
                <a14:useLocalDpi val="0"/>
              </a:ext>
            </a:extLst>
          </a:blip>
          <a:stretch>
            <a:fillRect/>
          </a:stretch>
        </p:blipFill>
        <p:spPr bwMode="auto">
          <a:xfrm>
            <a:off x="839788" y="2659063"/>
            <a:ext cx="1403350" cy="1317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组合 2"/>
          <p:cNvGrpSpPr/>
          <p:nvPr/>
        </p:nvGrpSpPr>
        <p:grpSpPr>
          <a:xfrm>
            <a:off x="2411413" y="1995488"/>
            <a:ext cx="6245225" cy="2947987"/>
            <a:chOff x="1747612" y="1695033"/>
            <a:chExt cx="8378581" cy="3955573"/>
          </a:xfrm>
        </p:grpSpPr>
        <p:sp>
          <p:nvSpPr>
            <p:cNvPr id="148" name="矩形 147"/>
            <p:cNvSpPr/>
            <p:nvPr/>
          </p:nvSpPr>
          <p:spPr>
            <a:xfrm>
              <a:off x="7619431" y="1837747"/>
              <a:ext cx="1438008" cy="408966"/>
            </a:xfrm>
            <a:prstGeom prst="rect">
              <a:avLst/>
            </a:prstGeom>
          </p:spPr>
          <p:txBody>
            <a:bodyPr bIns="45716" lIns="91431" rIns="91431" tIns="45716" wrap="none">
              <a:spAutoFit/>
            </a:bodyPr>
            <a:lstStyle/>
            <a:p>
              <a:pPr eaLnBrk="1" fontAlgn="auto" hangingPunct="1">
                <a:spcBef>
                  <a:spcPct val="0"/>
                </a:spcBef>
                <a:spcAft>
                  <a:spcPct val="0"/>
                </a:spcAft>
                <a:defRPr/>
              </a:pPr>
              <a:r>
                <a:rPr altLang="en-US" b="1" kern="0" lang="zh-CN" sz="1400">
                  <a:solidFill>
                    <a:srgbClr val="C00000"/>
                  </a:solidFill>
                  <a:latin typeface="+mn-lt"/>
                  <a:ea typeface="+mn-ea"/>
                  <a:cs typeface="+mn-ea"/>
                  <a:sym typeface="+mn-lt"/>
                </a:rPr>
                <a:t>异常的发生</a:t>
              </a:r>
            </a:p>
          </p:txBody>
        </p:sp>
        <p:sp>
          <p:nvSpPr>
            <p:cNvPr id="149" name="矩形 148"/>
            <p:cNvSpPr/>
            <p:nvPr/>
          </p:nvSpPr>
          <p:spPr>
            <a:xfrm>
              <a:off x="7604526" y="4016829"/>
              <a:ext cx="1953416" cy="408966"/>
            </a:xfrm>
            <a:prstGeom prst="rect">
              <a:avLst/>
            </a:prstGeom>
          </p:spPr>
          <p:txBody>
            <a:bodyPr bIns="45716" lIns="91431" rIns="91431" tIns="45716" wrap="none">
              <a:spAutoFit/>
            </a:bodyPr>
            <a:lstStyle/>
            <a:p>
              <a:pPr eaLnBrk="1" fontAlgn="auto" hangingPunct="1">
                <a:spcBef>
                  <a:spcPct val="0"/>
                </a:spcBef>
                <a:spcAft>
                  <a:spcPct val="0"/>
                </a:spcAft>
                <a:defRPr/>
              </a:pPr>
              <a:r>
                <a:rPr altLang="en-US" b="1" kern="0" lang="zh-CN" sz="1400">
                  <a:solidFill>
                    <a:srgbClr val="C00000"/>
                  </a:solidFill>
                  <a:latin typeface="+mn-lt"/>
                  <a:ea typeface="+mn-ea"/>
                  <a:cs typeface="+mn-ea"/>
                  <a:sym typeface="+mn-lt"/>
                </a:rPr>
                <a:t>原因/后果 关系)</a:t>
              </a:r>
            </a:p>
          </p:txBody>
        </p:sp>
        <p:sp>
          <p:nvSpPr>
            <p:cNvPr id="150" name="矩形 149"/>
            <p:cNvSpPr/>
            <p:nvPr/>
          </p:nvSpPr>
          <p:spPr>
            <a:xfrm>
              <a:off x="2867477" y="2894272"/>
              <a:ext cx="1199472" cy="408966"/>
            </a:xfrm>
            <a:prstGeom prst="rect">
              <a:avLst/>
            </a:prstGeom>
          </p:spPr>
          <p:txBody>
            <a:bodyPr bIns="45716" lIns="91431" rIns="91431" tIns="45716" wrap="none">
              <a:spAutoFit/>
            </a:bodyPr>
            <a:lstStyle/>
            <a:p>
              <a:pPr algn="r" eaLnBrk="1" fontAlgn="auto" hangingPunct="1">
                <a:spcBef>
                  <a:spcPct val="0"/>
                </a:spcBef>
                <a:spcAft>
                  <a:spcPct val="0"/>
                </a:spcAft>
                <a:defRPr/>
              </a:pPr>
              <a:r>
                <a:rPr altLang="en-US" b="1" kern="0" lang="zh-CN" sz="1400">
                  <a:solidFill>
                    <a:srgbClr val="C00000"/>
                  </a:solidFill>
                  <a:latin typeface="+mn-lt"/>
                  <a:ea typeface="+mn-ea"/>
                  <a:cs typeface="+mn-ea"/>
                  <a:sym typeface="+mn-lt"/>
                </a:rPr>
                <a:t>直接因素</a:t>
              </a:r>
            </a:p>
          </p:txBody>
        </p:sp>
        <p:sp>
          <p:nvSpPr>
            <p:cNvPr id="151" name="等腰三角形 150"/>
            <p:cNvSpPr>
              <a:spLocks noChangeArrowheads="1" noChangeAspect="1"/>
            </p:cNvSpPr>
            <p:nvPr/>
          </p:nvSpPr>
          <p:spPr bwMode="auto">
            <a:xfrm flipV="1" rot="5400000">
              <a:off x="7309533" y="2347920"/>
              <a:ext cx="240699" cy="204460"/>
            </a:xfrm>
            <a:prstGeom prst="triangle">
              <a:avLst>
                <a:gd fmla="val 50000" name="adj"/>
              </a:avLst>
            </a:prstGeom>
            <a:solidFill>
              <a:srgbClr val="36475C"/>
            </a:solidFill>
            <a:ln>
              <a:noFill/>
            </a:ln>
            <a:extLst/>
          </p:spPr>
          <p:txBody>
            <a:bodyPr anchor="ctr" bIns="45716" lIns="91431" rIns="91431" tIns="4571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fontAlgn="auto" hangingPunct="1">
                <a:spcBef>
                  <a:spcPct val="0"/>
                </a:spcBef>
                <a:spcAft>
                  <a:spcPct val="0"/>
                </a:spcAft>
                <a:buFont typeface="Arial"/>
                <a:buNone/>
                <a:defRPr/>
              </a:pPr>
              <a:endParaRPr altLang="zh-CN" kern="0" lang="zh-CN" sz="1600">
                <a:solidFill>
                  <a:prstClr val="black">
                    <a:lumMod val="65000"/>
                    <a:lumOff val="35000"/>
                  </a:prstClr>
                </a:solidFill>
                <a:latin typeface="+mn-lt"/>
                <a:ea typeface="+mn-ea"/>
                <a:cs typeface="+mn-ea"/>
                <a:sym typeface="+mn-lt"/>
              </a:endParaRPr>
            </a:p>
          </p:txBody>
        </p:sp>
        <p:sp>
          <p:nvSpPr>
            <p:cNvPr id="152" name="矩形 47"/>
            <p:cNvSpPr>
              <a:spLocks noChangeArrowheads="1"/>
            </p:cNvSpPr>
            <p:nvPr/>
          </p:nvSpPr>
          <p:spPr bwMode="auto">
            <a:xfrm>
              <a:off x="7604527" y="2253116"/>
              <a:ext cx="2521667" cy="1202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eaLnBrk="1" fontAlgn="auto" hangingPunct="1">
                <a:lnSpc>
                  <a:spcPct val="120000"/>
                </a:lnSpc>
                <a:spcBef>
                  <a:spcPct val="0"/>
                </a:spcBef>
                <a:spcAft>
                  <a:spcPct val="0"/>
                </a:spcAft>
                <a:buFont typeface="Arial"/>
                <a:buNone/>
                <a:defRPr/>
              </a:pPr>
              <a:r>
                <a:rPr altLang="en-US" kern="0" lang="zh-CN" sz="1100">
                  <a:solidFill>
                    <a:srgbClr val="333333"/>
                  </a:solidFill>
                  <a:latin typeface="+mn-lt"/>
                  <a:ea typeface="+mn-ea"/>
                  <a:cs typeface="+mn-ea"/>
                  <a:sym typeface="+mn-lt"/>
                </a:rPr>
                <a:t>在此录入上述图表的综合描述说明，在此录入上述图表的综合描述说明，在此录入上述图表的综合描述说明。</a:t>
              </a:r>
            </a:p>
          </p:txBody>
        </p:sp>
        <p:sp>
          <p:nvSpPr>
            <p:cNvPr id="153" name="等腰三角形 18"/>
            <p:cNvSpPr>
              <a:spLocks noChangeArrowheads="1" noChangeAspect="1"/>
            </p:cNvSpPr>
            <p:nvPr/>
          </p:nvSpPr>
          <p:spPr bwMode="auto">
            <a:xfrm flipV="1" rot="5400000">
              <a:off x="7310598" y="4530194"/>
              <a:ext cx="238570" cy="204460"/>
            </a:xfrm>
            <a:prstGeom prst="triangle">
              <a:avLst>
                <a:gd fmla="val 50000" name="adj"/>
              </a:avLst>
            </a:prstGeom>
            <a:solidFill>
              <a:srgbClr val="36475C"/>
            </a:solidFill>
            <a:ln>
              <a:noFill/>
            </a:ln>
            <a:extLst/>
          </p:spPr>
          <p:txBody>
            <a:bodyPr anchor="ctr" bIns="45716" lIns="91431" rIns="91431" tIns="4571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fontAlgn="auto" hangingPunct="1">
                <a:spcBef>
                  <a:spcPct val="0"/>
                </a:spcBef>
                <a:spcAft>
                  <a:spcPct val="0"/>
                </a:spcAft>
                <a:buFont typeface="Arial"/>
                <a:buNone/>
                <a:defRPr/>
              </a:pPr>
              <a:endParaRPr altLang="zh-CN" kern="0" lang="zh-CN" sz="1600">
                <a:solidFill>
                  <a:prstClr val="black">
                    <a:lumMod val="65000"/>
                    <a:lumOff val="35000"/>
                  </a:prstClr>
                </a:solidFill>
                <a:latin typeface="+mn-lt"/>
                <a:ea typeface="+mn-ea"/>
                <a:cs typeface="+mn-ea"/>
                <a:sym typeface="+mn-lt"/>
              </a:endParaRPr>
            </a:p>
          </p:txBody>
        </p:sp>
        <p:sp>
          <p:nvSpPr>
            <p:cNvPr id="154" name="矩形 47"/>
            <p:cNvSpPr>
              <a:spLocks noChangeArrowheads="1"/>
            </p:cNvSpPr>
            <p:nvPr/>
          </p:nvSpPr>
          <p:spPr bwMode="auto">
            <a:xfrm>
              <a:off x="7604527" y="4436456"/>
              <a:ext cx="2521667" cy="1202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eaLnBrk="1" fontAlgn="auto" hangingPunct="1">
                <a:lnSpc>
                  <a:spcPct val="120000"/>
                </a:lnSpc>
                <a:spcBef>
                  <a:spcPct val="0"/>
                </a:spcBef>
                <a:spcAft>
                  <a:spcPct val="0"/>
                </a:spcAft>
                <a:buFont typeface="Arial"/>
                <a:buNone/>
                <a:defRPr/>
              </a:pPr>
              <a:r>
                <a:rPr altLang="en-US" kern="0" lang="zh-CN" sz="1100">
                  <a:solidFill>
                    <a:srgbClr val="333333"/>
                  </a:solidFill>
                  <a:latin typeface="+mn-lt"/>
                  <a:ea typeface="+mn-ea"/>
                  <a:cs typeface="+mn-ea"/>
                  <a:sym typeface="+mn-lt"/>
                </a:rPr>
                <a:t>在此录入上述图表的综合描述说明，在此录入上述图表的综合描述说明，在此录入上述图表的综合描述说明。</a:t>
              </a:r>
            </a:p>
          </p:txBody>
        </p:sp>
        <p:sp>
          <p:nvSpPr>
            <p:cNvPr id="155" name="等腰三角形 18"/>
            <p:cNvSpPr>
              <a:spLocks noChangeArrowheads="1" noChangeAspect="1"/>
            </p:cNvSpPr>
            <p:nvPr/>
          </p:nvSpPr>
          <p:spPr bwMode="auto">
            <a:xfrm flipH="1" flipV="1" rot="16200000">
              <a:off x="4240511" y="3400182"/>
              <a:ext cx="238570" cy="206589"/>
            </a:xfrm>
            <a:prstGeom prst="triangle">
              <a:avLst>
                <a:gd fmla="val 50000" name="adj"/>
              </a:avLst>
            </a:prstGeom>
            <a:solidFill>
              <a:srgbClr val="C00000"/>
            </a:solidFill>
            <a:ln>
              <a:noFill/>
            </a:ln>
            <a:extLst/>
          </p:spPr>
          <p:txBody>
            <a:bodyPr anchor="ctr" bIns="45716" lIns="91431" rIns="91431" tIns="4571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fontAlgn="auto" hangingPunct="1">
                <a:spcBef>
                  <a:spcPct val="0"/>
                </a:spcBef>
                <a:spcAft>
                  <a:spcPct val="0"/>
                </a:spcAft>
                <a:buFont typeface="Arial"/>
                <a:buNone/>
                <a:defRPr/>
              </a:pPr>
              <a:endParaRPr altLang="zh-CN" kern="0" lang="zh-CN" sz="1600">
                <a:solidFill>
                  <a:prstClr val="black">
                    <a:lumMod val="65000"/>
                    <a:lumOff val="35000"/>
                  </a:prstClr>
                </a:solidFill>
                <a:latin typeface="+mn-lt"/>
                <a:ea typeface="+mn-ea"/>
                <a:cs typeface="+mn-ea"/>
                <a:sym typeface="+mn-lt"/>
              </a:endParaRPr>
            </a:p>
          </p:txBody>
        </p:sp>
        <p:sp>
          <p:nvSpPr>
            <p:cNvPr id="156" name="矩形 47"/>
            <p:cNvSpPr>
              <a:spLocks noChangeArrowheads="1"/>
            </p:cNvSpPr>
            <p:nvPr/>
          </p:nvSpPr>
          <p:spPr bwMode="auto">
            <a:xfrm>
              <a:off x="1747613" y="3305380"/>
              <a:ext cx="2183031" cy="17422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eaLnBrk="1" fontAlgn="auto" hangingPunct="1">
                <a:lnSpc>
                  <a:spcPct val="120000"/>
                </a:lnSpc>
                <a:spcBef>
                  <a:spcPct val="0"/>
                </a:spcBef>
                <a:spcAft>
                  <a:spcPct val="0"/>
                </a:spcAft>
                <a:buFont typeface="Arial"/>
                <a:buNone/>
                <a:defRPr/>
              </a:pPr>
              <a:r>
                <a:rPr altLang="en-US" kern="0" lang="zh-CN" sz="1100">
                  <a:solidFill>
                    <a:srgbClr val="333333"/>
                  </a:solidFill>
                  <a:latin typeface="+mn-lt"/>
                  <a:ea typeface="+mn-ea"/>
                  <a:cs typeface="+mn-ea"/>
                  <a:sym typeface="+mn-lt"/>
                </a:rPr>
                <a:t>在此录入图表的综合描述说明，在此录入上述图表的描述说明，在此录入上述图表的描述说明。在此录入上述图表的描述说明。</a:t>
              </a:r>
            </a:p>
          </p:txBody>
        </p:sp>
        <p:sp>
          <p:nvSpPr>
            <p:cNvPr id="157" name="形状 156"/>
            <p:cNvSpPr/>
            <p:nvPr/>
          </p:nvSpPr>
          <p:spPr>
            <a:xfrm>
              <a:off x="4605786" y="2821849"/>
              <a:ext cx="1867822" cy="1868088"/>
            </a:xfrm>
            <a:prstGeom prst="leftCircularArrow">
              <a:avLst>
                <a:gd fmla="val 8909" name="adj1"/>
                <a:gd fmla="val 1142322" name="adj2"/>
                <a:gd fmla="val 6293598" name="adj3"/>
                <a:gd fmla="val 18900002" name="adj4"/>
                <a:gd fmla="val 12500" name="adj5"/>
              </a:avLst>
            </a:prstGeom>
            <a:solidFill>
              <a:srgbClr val="C00000"/>
            </a:solidFill>
            <a:ln>
              <a:noFill/>
            </a:ln>
            <a:effectLst/>
          </p:spPr>
          <p:txBody>
            <a:bodyPr/>
            <a:lstStyle/>
            <a:p>
              <a:endParaRPr altLang="en-US" lang="zh-CN">
                <a:latin typeface="+mn-lt"/>
                <a:ea typeface="+mn-ea"/>
                <a:cs typeface="+mn-ea"/>
                <a:sym typeface="+mn-lt"/>
              </a:endParaRPr>
            </a:p>
          </p:txBody>
        </p:sp>
        <p:sp>
          <p:nvSpPr>
            <p:cNvPr id="158" name="空心弧 157"/>
            <p:cNvSpPr/>
            <p:nvPr/>
          </p:nvSpPr>
          <p:spPr>
            <a:xfrm>
              <a:off x="5276668" y="4044520"/>
              <a:ext cx="1603730" cy="1606086"/>
            </a:xfrm>
            <a:prstGeom prst="blockArc">
              <a:avLst>
                <a:gd fmla="val 13624405" name="adj1"/>
                <a:gd fmla="val 17228224" name="adj2"/>
                <a:gd fmla="val 11481" name="adj3"/>
              </a:avLst>
            </a:prstGeom>
            <a:solidFill>
              <a:srgbClr val="202A36"/>
            </a:solidFill>
            <a:ln>
              <a:noFill/>
            </a:ln>
            <a:effectLst/>
          </p:spPr>
          <p:txBody>
            <a:bodyPr/>
            <a:lstStyle/>
            <a:p>
              <a:endParaRPr altLang="en-US" lang="zh-CN">
                <a:latin typeface="+mn-lt"/>
                <a:ea typeface="+mn-ea"/>
                <a:cs typeface="+mn-ea"/>
                <a:sym typeface="+mn-lt"/>
              </a:endParaRPr>
            </a:p>
          </p:txBody>
        </p:sp>
        <p:grpSp>
          <p:nvGrpSpPr>
            <p:cNvPr id="159" name="组合 158"/>
            <p:cNvGrpSpPr/>
            <p:nvPr/>
          </p:nvGrpSpPr>
          <p:grpSpPr>
            <a:xfrm rot="2736489">
              <a:off x="5824360" y="2360285"/>
              <a:ext cx="578227" cy="506765"/>
              <a:chOff x="4212441" y="1835306"/>
              <a:chExt cx="645570" cy="565784"/>
            </a:xfrm>
            <a:solidFill>
              <a:srgbClr val="36475C"/>
            </a:solidFill>
          </p:grpSpPr>
          <p:sp>
            <p:nvSpPr>
              <p:cNvPr id="160" name="Freeform 143"/>
              <p:cNvSpPr/>
              <p:nvPr/>
            </p:nvSpPr>
            <p:spPr bwMode="auto">
              <a:xfrm>
                <a:off x="4386528" y="2100064"/>
                <a:ext cx="297398" cy="119685"/>
              </a:xfrm>
              <a:custGeom>
                <a:gdLst>
                  <a:gd fmla="*/ 30 w 35" name="T0"/>
                  <a:gd fmla="*/ 13 h 14" name="T1"/>
                  <a:gd fmla="*/ 5 w 35" name="T2"/>
                  <a:gd fmla="*/ 13 h 14" name="T3"/>
                  <a:gd fmla="*/ 5 w 35" name="T4"/>
                  <a:gd fmla="*/ 13 h 14" name="T5"/>
                  <a:gd fmla="*/ 1 w 35" name="T6"/>
                  <a:gd fmla="*/ 13 h 14" name="T7"/>
                  <a:gd fmla="*/ 1 w 35" name="T8"/>
                  <a:gd fmla="*/ 13 h 14" name="T9"/>
                  <a:gd fmla="*/ 1 w 35" name="T10"/>
                  <a:gd fmla="*/ 9 h 14" name="T11"/>
                  <a:gd fmla="*/ 1 w 35" name="T12"/>
                  <a:gd fmla="*/ 9 h 14" name="T13"/>
                  <a:gd fmla="*/ 34 w 35" name="T14"/>
                  <a:gd fmla="*/ 9 h 14" name="T15"/>
                  <a:gd fmla="*/ 34 w 35" name="T16"/>
                  <a:gd fmla="*/ 9 h 14" name="T17"/>
                  <a:gd fmla="*/ 34 w 35" name="T18"/>
                  <a:gd fmla="*/ 13 h 14" name="T19"/>
                  <a:gd fmla="*/ 34 w 35" name="T20"/>
                  <a:gd fmla="*/ 13 h 14" name="T21"/>
                  <a:gd fmla="*/ 30 w 35" name="T22"/>
                  <a:gd fmla="*/ 13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35">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sp>
            <p:nvSpPr>
              <p:cNvPr id="161" name="Freeform 144"/>
              <p:cNvSpPr/>
              <p:nvPr/>
            </p:nvSpPr>
            <p:spPr bwMode="auto">
              <a:xfrm>
                <a:off x="4451810" y="2227003"/>
                <a:ext cx="174086" cy="174087"/>
              </a:xfrm>
              <a:custGeom>
                <a:gdLst>
                  <a:gd fmla="*/ 3 w 20" name="T0"/>
                  <a:gd fmla="*/ 17 h 20" name="T1"/>
                  <a:gd fmla="*/ 3 w 20" name="T2"/>
                  <a:gd fmla="*/ 4 h 20" name="T3"/>
                  <a:gd fmla="*/ 16 w 20" name="T4"/>
                  <a:gd fmla="*/ 4 h 20" name="T5"/>
                  <a:gd fmla="*/ 16 w 20" name="T6"/>
                  <a:gd fmla="*/ 17 h 20" name="T7"/>
                  <a:gd fmla="*/ 3 w 20" name="T8"/>
                  <a:gd fmla="*/ 17 h 20" name="T9"/>
                </a:gdLst>
                <a:cxnLst>
                  <a:cxn ang="0">
                    <a:pos x="T0" y="T1"/>
                  </a:cxn>
                  <a:cxn ang="0">
                    <a:pos x="T2" y="T3"/>
                  </a:cxn>
                  <a:cxn ang="0">
                    <a:pos x="T4" y="T5"/>
                  </a:cxn>
                  <a:cxn ang="0">
                    <a:pos x="T6" y="T7"/>
                  </a:cxn>
                  <a:cxn ang="0">
                    <a:pos x="T8" y="T9"/>
                  </a:cxn>
                </a:cxnLst>
                <a:rect b="b" l="0" r="r" t="0"/>
                <a:pathLst>
                  <a:path h="20" w="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sp>
            <p:nvSpPr>
              <p:cNvPr id="162" name="Freeform 145"/>
              <p:cNvSpPr/>
              <p:nvPr/>
            </p:nvSpPr>
            <p:spPr bwMode="auto">
              <a:xfrm>
                <a:off x="4299484" y="1962245"/>
                <a:ext cx="471484" cy="170461"/>
              </a:xfrm>
              <a:custGeom>
                <a:gdLst>
                  <a:gd fmla="*/ 50 w 55" name="T0"/>
                  <a:gd fmla="*/ 19 h 20" name="T1"/>
                  <a:gd fmla="*/ 6 w 55" name="T2"/>
                  <a:gd fmla="*/ 19 h 20" name="T3"/>
                  <a:gd fmla="*/ 6 w 55" name="T4"/>
                  <a:gd fmla="*/ 19 h 20" name="T5"/>
                  <a:gd fmla="*/ 1 w 55" name="T6"/>
                  <a:gd fmla="*/ 19 h 20" name="T7"/>
                  <a:gd fmla="*/ 1 w 55" name="T8"/>
                  <a:gd fmla="*/ 19 h 20" name="T9"/>
                  <a:gd fmla="*/ 1 w 55" name="T10"/>
                  <a:gd fmla="*/ 15 h 20" name="T11"/>
                  <a:gd fmla="*/ 1 w 55" name="T12"/>
                  <a:gd fmla="*/ 15 h 20" name="T13"/>
                  <a:gd fmla="*/ 54 w 55" name="T14"/>
                  <a:gd fmla="*/ 15 h 20" name="T15"/>
                  <a:gd fmla="*/ 54 w 55" name="T16"/>
                  <a:gd fmla="*/ 15 h 20" name="T17"/>
                  <a:gd fmla="*/ 54 w 55" name="T18"/>
                  <a:gd fmla="*/ 19 h 20" name="T19"/>
                  <a:gd fmla="*/ 54 w 55" name="T20"/>
                  <a:gd fmla="*/ 19 h 20" name="T21"/>
                  <a:gd fmla="*/ 50 w 55" name="T22"/>
                  <a:gd fmla="*/ 19 h 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 w="55">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sp>
            <p:nvSpPr>
              <p:cNvPr id="163" name="Freeform 146"/>
              <p:cNvSpPr/>
              <p:nvPr/>
            </p:nvSpPr>
            <p:spPr bwMode="auto">
              <a:xfrm>
                <a:off x="4212441" y="1835306"/>
                <a:ext cx="645570" cy="213982"/>
              </a:xfrm>
              <a:custGeom>
                <a:gdLst>
                  <a:gd fmla="*/ 70 w 75" name="T0"/>
                  <a:gd fmla="*/ 24 h 25" name="T1"/>
                  <a:gd fmla="*/ 6 w 75" name="T2"/>
                  <a:gd fmla="*/ 24 h 25" name="T3"/>
                  <a:gd fmla="*/ 6 w 75" name="T4"/>
                  <a:gd fmla="*/ 24 h 25" name="T5"/>
                  <a:gd fmla="*/ 2 w 75" name="T6"/>
                  <a:gd fmla="*/ 24 h 25" name="T7"/>
                  <a:gd fmla="*/ 2 w 75" name="T8"/>
                  <a:gd fmla="*/ 24 h 25" name="T9"/>
                  <a:gd fmla="*/ 2 w 75" name="T10"/>
                  <a:gd fmla="*/ 20 h 25" name="T11"/>
                  <a:gd fmla="*/ 2 w 75" name="T12"/>
                  <a:gd fmla="*/ 20 h 25" name="T13"/>
                  <a:gd fmla="*/ 74 w 75" name="T14"/>
                  <a:gd fmla="*/ 20 h 25" name="T15"/>
                  <a:gd fmla="*/ 74 w 75" name="T16"/>
                  <a:gd fmla="*/ 20 h 25" name="T17"/>
                  <a:gd fmla="*/ 74 w 75" name="T18"/>
                  <a:gd fmla="*/ 24 h 25" name="T19"/>
                  <a:gd fmla="*/ 74 w 75" name="T20"/>
                  <a:gd fmla="*/ 24 h 25" name="T21"/>
                  <a:gd fmla="*/ 70 w 75" name="T22"/>
                  <a:gd fmla="*/ 24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7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grpSp>
        <p:grpSp>
          <p:nvGrpSpPr>
            <p:cNvPr id="164" name="组合 163"/>
            <p:cNvGrpSpPr/>
            <p:nvPr/>
          </p:nvGrpSpPr>
          <p:grpSpPr>
            <a:xfrm>
              <a:off x="5247788" y="3516096"/>
              <a:ext cx="554403" cy="442165"/>
              <a:chOff x="3009633" y="2833220"/>
              <a:chExt cx="591168" cy="471487"/>
            </a:xfrm>
            <a:solidFill>
              <a:srgbClr val="C00000"/>
            </a:solidFill>
          </p:grpSpPr>
          <p:sp>
            <p:nvSpPr>
              <p:cNvPr id="165" name="Oval 214"/>
              <p:cNvSpPr>
                <a:spLocks noChangeArrowheads="1"/>
              </p:cNvSpPr>
              <p:nvPr/>
            </p:nvSpPr>
            <p:spPr bwMode="auto">
              <a:xfrm>
                <a:off x="3234494" y="3210410"/>
                <a:ext cx="94297" cy="94297"/>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sp>
            <p:nvSpPr>
              <p:cNvPr id="166" name="Oval 215"/>
              <p:cNvSpPr>
                <a:spLocks noChangeArrowheads="1"/>
              </p:cNvSpPr>
              <p:nvPr/>
            </p:nvSpPr>
            <p:spPr bwMode="auto">
              <a:xfrm>
                <a:off x="3404954" y="3210410"/>
                <a:ext cx="101550" cy="94297"/>
              </a:xfrm>
              <a:prstGeom prst="ellipse">
                <a:avLst/>
              </a:pr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sp>
            <p:nvSpPr>
              <p:cNvPr id="167" name="Freeform 216"/>
              <p:cNvSpPr>
                <a:spLocks noEditPoints="1"/>
              </p:cNvSpPr>
              <p:nvPr/>
            </p:nvSpPr>
            <p:spPr bwMode="auto">
              <a:xfrm>
                <a:off x="3009633" y="2833220"/>
                <a:ext cx="591168" cy="340921"/>
              </a:xfrm>
              <a:custGeom>
                <a:gdLst>
                  <a:gd fmla="*/ 66 w 69" name="T0"/>
                  <a:gd fmla="*/ 13 h 40" name="T1"/>
                  <a:gd fmla="*/ 26 w 69" name="T2"/>
                  <a:gd fmla="*/ 13 h 40" name="T3"/>
                  <a:gd fmla="*/ 22 w 69" name="T4"/>
                  <a:gd fmla="*/ 9 h 40" name="T5"/>
                  <a:gd fmla="*/ 22 w 69" name="T6"/>
                  <a:gd fmla="*/ 4 h 40" name="T7"/>
                  <a:gd fmla="*/ 17 w 69" name="T8"/>
                  <a:gd fmla="*/ 0 h 40" name="T9"/>
                  <a:gd fmla="*/ 4 w 69" name="T10"/>
                  <a:gd fmla="*/ 0 h 40" name="T11"/>
                  <a:gd fmla="*/ 0 w 69" name="T12"/>
                  <a:gd fmla="*/ 4 h 40" name="T13"/>
                  <a:gd fmla="*/ 4 w 69" name="T14"/>
                  <a:gd fmla="*/ 8 h 40" name="T15"/>
                  <a:gd fmla="*/ 9 w 69" name="T16"/>
                  <a:gd fmla="*/ 8 h 40" name="T17"/>
                  <a:gd fmla="*/ 14 w 69" name="T18"/>
                  <a:gd fmla="*/ 12 h 40" name="T19"/>
                  <a:gd fmla="*/ 24 w 69" name="T20"/>
                  <a:gd fmla="*/ 37 h 40" name="T21"/>
                  <a:gd fmla="*/ 30 w 69" name="T22"/>
                  <a:gd fmla="*/ 40 h 40" name="T23"/>
                  <a:gd fmla="*/ 54 w 69" name="T24"/>
                  <a:gd fmla="*/ 40 h 40" name="T25"/>
                  <a:gd fmla="*/ 60 w 69" name="T26"/>
                  <a:gd fmla="*/ 37 h 40" name="T27"/>
                  <a:gd fmla="*/ 68 w 69" name="T28"/>
                  <a:gd fmla="*/ 17 h 40" name="T29"/>
                  <a:gd fmla="*/ 66 w 69" name="T30"/>
                  <a:gd fmla="*/ 13 h 40" name="T31"/>
                  <a:gd fmla="*/ 53 w 69" name="T32"/>
                  <a:gd fmla="*/ 35 h 40" name="T33"/>
                  <a:gd fmla="*/ 32 w 69" name="T34"/>
                  <a:gd fmla="*/ 35 h 40" name="T35"/>
                  <a:gd fmla="*/ 26 w 69" name="T36"/>
                  <a:gd fmla="*/ 19 h 40" name="T37"/>
                  <a:gd fmla="*/ 59 w 69" name="T38"/>
                  <a:gd fmla="*/ 19 h 40" name="T39"/>
                  <a:gd fmla="*/ 53 w 69" name="T40"/>
                  <a:gd fmla="*/ 35 h 4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 w="69">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w="9525">
                    <a:solidFill>
                      <a:srgbClr val="000000"/>
                    </a:solidFill>
                    <a:round/>
                    <a:headEnd/>
                    <a:tailEnd/>
                  </a14:hiddenLine>
                </a:ext>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grpSp>
        <p:grpSp>
          <p:nvGrpSpPr>
            <p:cNvPr id="168" name="组合 167"/>
            <p:cNvGrpSpPr/>
            <p:nvPr/>
          </p:nvGrpSpPr>
          <p:grpSpPr>
            <a:xfrm>
              <a:off x="5834644" y="4570635"/>
              <a:ext cx="425157" cy="554407"/>
              <a:chOff x="6889388" y="2720789"/>
              <a:chExt cx="453350" cy="591172"/>
            </a:xfrm>
            <a:solidFill>
              <a:srgbClr val="36475C"/>
            </a:solidFill>
          </p:grpSpPr>
          <p:sp>
            <p:nvSpPr>
              <p:cNvPr id="169" name="Freeform 197"/>
              <p:cNvSpPr>
                <a:spLocks noEditPoints="1"/>
              </p:cNvSpPr>
              <p:nvPr/>
            </p:nvSpPr>
            <p:spPr bwMode="auto">
              <a:xfrm>
                <a:off x="7092489" y="2920264"/>
                <a:ext cx="250249" cy="391697"/>
              </a:xfrm>
              <a:custGeom>
                <a:gdLst>
                  <a:gd fmla="*/ 18 w 29" name="T0"/>
                  <a:gd fmla="*/ 0 h 46" name="T1"/>
                  <a:gd fmla="*/ 18 w 29" name="T2"/>
                  <a:gd fmla="*/ 13 h 46" name="T3"/>
                  <a:gd fmla="*/ 29 w 29" name="T4"/>
                  <a:gd fmla="*/ 13 h 46" name="T5"/>
                  <a:gd fmla="*/ 29 w 29" name="T6"/>
                  <a:gd fmla="*/ 0 h 46" name="T7"/>
                  <a:gd fmla="*/ 18 w 29" name="T8"/>
                  <a:gd fmla="*/ 0 h 46" name="T9"/>
                  <a:gd fmla="*/ 0 w 29" name="T10"/>
                  <a:gd fmla="*/ 31 h 46" name="T11"/>
                  <a:gd fmla="*/ 14 w 29" name="T12"/>
                  <a:gd fmla="*/ 46 h 46" name="T13"/>
                  <a:gd fmla="*/ 29 w 29" name="T14"/>
                  <a:gd fmla="*/ 31 h 46" name="T15"/>
                  <a:gd fmla="*/ 29 w 29" name="T16"/>
                  <a:gd fmla="*/ 15 h 46" name="T17"/>
                  <a:gd fmla="*/ 0 w 29" name="T18"/>
                  <a:gd fmla="*/ 15 h 46" name="T19"/>
                  <a:gd fmla="*/ 0 w 29" name="T20"/>
                  <a:gd fmla="*/ 31 h 46" name="T21"/>
                  <a:gd fmla="*/ 15 w 29" name="T22"/>
                  <a:gd fmla="*/ 0 h 46" name="T23"/>
                  <a:gd fmla="*/ 0 w 29" name="T24"/>
                  <a:gd fmla="*/ 0 h 46" name="T25"/>
                  <a:gd fmla="*/ 0 w 29" name="T26"/>
                  <a:gd fmla="*/ 13 h 46" name="T27"/>
                  <a:gd fmla="*/ 15 w 29" name="T28"/>
                  <a:gd fmla="*/ 13 h 46" name="T29"/>
                  <a:gd fmla="*/ 15 w 29" name="T30"/>
                  <a:gd fmla="*/ 0 h 4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6" w="28">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sp>
            <p:nvSpPr>
              <p:cNvPr id="170" name="Freeform 198"/>
              <p:cNvSpPr/>
              <p:nvPr/>
            </p:nvSpPr>
            <p:spPr bwMode="auto">
              <a:xfrm>
                <a:off x="6889388" y="2720789"/>
                <a:ext cx="333666" cy="301026"/>
              </a:xfrm>
              <a:custGeom>
                <a:gdLst>
                  <a:gd fmla="*/ 0 w 39" name="T0"/>
                  <a:gd fmla="*/ 20 h 35" name="T1"/>
                  <a:gd fmla="*/ 19 w 39" name="T2"/>
                  <a:gd fmla="*/ 0 h 35" name="T3"/>
                  <a:gd fmla="*/ 19 w 39" name="T4"/>
                  <a:gd fmla="*/ 0 h 35" name="T5"/>
                  <a:gd fmla="*/ 39 w 39" name="T6"/>
                  <a:gd fmla="*/ 20 h 35" name="T7"/>
                  <a:gd fmla="*/ 39 w 39" name="T8"/>
                  <a:gd fmla="*/ 20 h 35" name="T9"/>
                  <a:gd fmla="*/ 36 w 39" name="T10"/>
                  <a:gd fmla="*/ 20 h 35" name="T11"/>
                  <a:gd fmla="*/ 31 w 39" name="T12"/>
                  <a:gd fmla="*/ 8 h 35" name="T13"/>
                  <a:gd fmla="*/ 31 w 39" name="T14"/>
                  <a:gd fmla="*/ 8 h 35" name="T15"/>
                  <a:gd fmla="*/ 19 w 39" name="T16"/>
                  <a:gd fmla="*/ 3 h 35" name="T17"/>
                  <a:gd fmla="*/ 19 w 39" name="T18"/>
                  <a:gd fmla="*/ 3 h 35" name="T19"/>
                  <a:gd fmla="*/ 7 w 39" name="T20"/>
                  <a:gd fmla="*/ 8 h 35" name="T21"/>
                  <a:gd fmla="*/ 7 w 39" name="T22"/>
                  <a:gd fmla="*/ 8 h 35" name="T23"/>
                  <a:gd fmla="*/ 3 w 39" name="T24"/>
                  <a:gd fmla="*/ 20 h 35" name="T25"/>
                  <a:gd fmla="*/ 3 w 39" name="T26"/>
                  <a:gd fmla="*/ 20 h 35" name="T27"/>
                  <a:gd fmla="*/ 8 w 39" name="T28"/>
                  <a:gd fmla="*/ 32 h 35" name="T29"/>
                  <a:gd fmla="*/ 8 w 39" name="T30"/>
                  <a:gd fmla="*/ 32 h 35" name="T31"/>
                  <a:gd fmla="*/ 6 w 39" name="T32"/>
                  <a:gd fmla="*/ 35 h 35" name="T33"/>
                  <a:gd fmla="*/ 0 w 39" name="T34"/>
                  <a:gd fmla="*/ 20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39">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a:extLst/>
            </p:spPr>
            <p:txBody>
              <a:bodyPr bIns="60960" lIns="121920" rIns="121920" tIns="60960"/>
              <a:lstStyle/>
              <a:p>
                <a:pPr eaLnBrk="1" fontAlgn="auto" hangingPunct="1">
                  <a:spcBef>
                    <a:spcPct val="0"/>
                  </a:spcBef>
                  <a:spcAft>
                    <a:spcPct val="0"/>
                  </a:spcAft>
                  <a:defRPr/>
                </a:pPr>
                <a:endParaRPr altLang="en-US" lang="zh-CN" sz="2000">
                  <a:solidFill>
                    <a:prstClr val="black">
                      <a:lumMod val="65000"/>
                      <a:lumOff val="35000"/>
                    </a:prstClr>
                  </a:solidFill>
                  <a:latin typeface="+mn-lt"/>
                  <a:ea typeface="+mn-ea"/>
                  <a:cs typeface="+mn-ea"/>
                  <a:sym typeface="+mn-lt"/>
                </a:endParaRPr>
              </a:p>
            </p:txBody>
          </p:sp>
        </p:grpSp>
        <p:sp>
          <p:nvSpPr>
            <p:cNvPr id="171" name="空心弧 170"/>
            <p:cNvSpPr/>
            <p:nvPr/>
          </p:nvSpPr>
          <p:spPr>
            <a:xfrm>
              <a:off x="5276668" y="4044520"/>
              <a:ext cx="1603730" cy="1606086"/>
            </a:xfrm>
            <a:prstGeom prst="blockArc">
              <a:avLst>
                <a:gd fmla="val 17085111" name="adj1"/>
                <a:gd fmla="val 10799997" name="adj2"/>
                <a:gd fmla="val 11504" name="adj3"/>
              </a:avLst>
            </a:prstGeom>
            <a:solidFill>
              <a:srgbClr val="202A36"/>
            </a:solidFill>
            <a:ln>
              <a:noFill/>
            </a:ln>
            <a:effectLst/>
          </p:spPr>
          <p:txBody>
            <a:bodyPr/>
            <a:lstStyle/>
            <a:p>
              <a:endParaRPr altLang="en-US" lang="zh-CN">
                <a:latin typeface="+mn-lt"/>
                <a:ea typeface="+mn-ea"/>
                <a:cs typeface="+mn-ea"/>
                <a:sym typeface="+mn-lt"/>
              </a:endParaRPr>
            </a:p>
          </p:txBody>
        </p:sp>
        <p:sp>
          <p:nvSpPr>
            <p:cNvPr id="172" name="任意多边形 171"/>
            <p:cNvSpPr/>
            <p:nvPr/>
          </p:nvSpPr>
          <p:spPr>
            <a:xfrm rot="17307692">
              <a:off x="5633294" y="2305364"/>
              <a:ext cx="1620998" cy="873213"/>
            </a:xfrm>
            <a:custGeom>
              <a:gdLst>
                <a:gd fmla="*/ 4833930 w 4843779" name="connsiteX0"/>
                <a:gd fmla="*/ 0 h 2609741" name="connsiteY0"/>
                <a:gd fmla="*/ 4843489 w 4843779" name="connsiteX1"/>
                <a:gd fmla="*/ 152635 h 2609741" name="connsiteY1"/>
                <a:gd fmla="*/ 3517115 w 4843779" name="connsiteX2"/>
                <a:gd fmla="*/ 2348626 h 2609741" name="connsiteY2"/>
                <a:gd fmla="*/ 351244 w 4843779" name="connsiteX3"/>
                <a:gd fmla="*/ 1435790 h 2609741" name="connsiteY3"/>
                <a:gd fmla="*/ 0 w 4843779" name="connsiteX4"/>
                <a:gd fmla="*/ 1526124 h 2609741" name="connsiteY4"/>
                <a:gd fmla="*/ 380009 w 4843779" name="connsiteX5"/>
                <a:gd fmla="*/ 717222 h 2609741" name="connsiteY5"/>
                <a:gd fmla="*/ 1326890 w 4843779" name="connsiteX6"/>
                <a:gd fmla="*/ 1184874 h 2609741" name="connsiteY6"/>
                <a:gd fmla="*/ 981253 w 4843779" name="connsiteX7"/>
                <a:gd fmla="*/ 1273766 h 2609741" name="connsiteY7"/>
                <a:gd fmla="*/ 3348138 w 4843779" name="connsiteX8"/>
                <a:gd fmla="*/ 1741216 h 2609741" name="connsiteY8"/>
                <a:gd fmla="*/ 4226462 w 4843779" name="connsiteX9"/>
                <a:gd fmla="*/ 84448 h 2609741" name="connsiteY9"/>
                <a:gd fmla="*/ 4217585 w 4843779" name="connsiteX10"/>
                <a:gd fmla="*/ 0 h 2609741" name="connsiteY10"/>
                <a:gd fmla="*/ 4833930 w 4843779" name="connsiteX11"/>
                <a:gd fmla="*/ 0 h 26097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41" w="4843779">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202A3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000">
                <a:solidFill>
                  <a:prstClr val="black">
                    <a:lumMod val="65000"/>
                    <a:lumOff val="35000"/>
                  </a:prstClr>
                </a:solidFill>
                <a:latin typeface="+mn-lt"/>
                <a:ea typeface="+mn-ea"/>
                <a:cs typeface="+mn-ea"/>
                <a:sym typeface="+mn-lt"/>
              </a:endParaRPr>
            </a:p>
          </p:txBody>
        </p:sp>
        <p:sp>
          <p:nvSpPr>
            <p:cNvPr id="173" name="任意多边形 172"/>
            <p:cNvSpPr/>
            <p:nvPr/>
          </p:nvSpPr>
          <p:spPr>
            <a:xfrm rot="17307692">
              <a:off x="5237193" y="1853776"/>
              <a:ext cx="1062913" cy="745425"/>
            </a:xfrm>
            <a:custGeom>
              <a:gdLst>
                <a:gd fmla="*/ 3082922 w 3180980" name="connsiteX0"/>
                <a:gd fmla="*/ 1705085 h 2227258" name="connsiteY0"/>
                <a:gd fmla="*/ 3176423 w 3180980" name="connsiteX1"/>
                <a:gd fmla="*/ 2154476 h 2227258" name="connsiteY1"/>
                <a:gd fmla="*/ 3180980 w 3180980" name="connsiteX2"/>
                <a:gd fmla="*/ 2227258 h 2227258" name="connsiteY2"/>
                <a:gd fmla="*/ 2564635 w 3180980" name="connsiteX3"/>
                <a:gd fmla="*/ 2227258 h 2227258" name="connsiteY3"/>
                <a:gd fmla="*/ 2556295 w 3180980" name="connsiteX4"/>
                <a:gd fmla="*/ 2147919 h 2227258" name="connsiteY4"/>
                <a:gd fmla="*/ 2411315 w 3180980" name="connsiteX5"/>
                <a:gd fmla="*/ 1664578 h 2227258" name="connsiteY5"/>
                <a:gd fmla="*/ 196026 w 3180980" name="connsiteX6"/>
                <a:gd fmla="*/ 708959 h 2227258" name="connsiteY6"/>
                <a:gd fmla="*/ 0 w 3180980" name="connsiteX7"/>
                <a:gd fmla="*/ 127074 h 2227258" name="connsiteY7"/>
                <a:gd fmla="*/ 3002505 w 3180980" name="connsiteX8"/>
                <a:gd fmla="*/ 1483914 h 2227258" name="connsiteY8"/>
                <a:gd fmla="*/ 3082922 w 3180980" name="connsiteX9"/>
                <a:gd fmla="*/ 1705085 h 22272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7258" w="3180980">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202A36"/>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2000">
                <a:solidFill>
                  <a:prstClr val="black">
                    <a:lumMod val="65000"/>
                    <a:lumOff val="35000"/>
                  </a:prstClr>
                </a:solidFill>
                <a:latin typeface="+mn-lt"/>
                <a:ea typeface="+mn-ea"/>
                <a:cs typeface="+mn-ea"/>
                <a:sym typeface="+mn-lt"/>
              </a:endParaRPr>
            </a:p>
          </p:txBody>
        </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id="8" nodeType="afterEffect" presetClass="entr" presetID="2" presetSubtype="4">
                                  <p:stCondLst>
                                    <p:cond delay="0"/>
                                  </p:stCondLst>
                                  <p:childTnLst>
                                    <p:set>
                                      <p:cBhvr>
                                        <p:cTn dur="1" fill="hold" id="9">
                                          <p:stCondLst>
                                            <p:cond delay="0"/>
                                          </p:stCondLst>
                                        </p:cTn>
                                        <p:tgtEl>
                                          <p:spTgt spid="4"/>
                                        </p:tgtEl>
                                        <p:attrNameLst>
                                          <p:attrName>style.visibility</p:attrName>
                                        </p:attrNameLst>
                                      </p:cBhvr>
                                      <p:to>
                                        <p:strVal val="visible"/>
                                      </p:to>
                                    </p:set>
                                    <p:anim calcmode="lin" valueType="num">
                                      <p:cBhvr additive="base">
                                        <p:cTn dur="500" fill="hold" id="10"/>
                                        <p:tgtEl>
                                          <p:spTgt spid="4"/>
                                        </p:tgtEl>
                                        <p:attrNameLst>
                                          <p:attrName>ppt_x</p:attrName>
                                        </p:attrNameLst>
                                      </p:cBhvr>
                                      <p:tavLst>
                                        <p:tav tm="0">
                                          <p:val>
                                            <p:strVal val="#ppt_x"/>
                                          </p:val>
                                        </p:tav>
                                        <p:tav tm="100000">
                                          <p:val>
                                            <p:strVal val="#ppt_x"/>
                                          </p:val>
                                        </p:tav>
                                      </p:tavLst>
                                    </p:anim>
                                    <p:anim calcmode="lin" valueType="num">
                                      <p:cBhvr additive="base">
                                        <p:cTn dur="500" fill="hold" id="11"/>
                                        <p:tgtEl>
                                          <p:spTgt spid="4"/>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501"/>
                            </p:stCondLst>
                            <p:childTnLst>
                              <p:par>
                                <p:cTn fill="hold" grpId="0" id="13" nodeType="afterEffect" presetClass="entr" presetID="2" presetSubtype="4">
                                  <p:stCondLst>
                                    <p:cond delay="0"/>
                                  </p:stCondLst>
                                  <p:childTnLst>
                                    <p:set>
                                      <p:cBhvr>
                                        <p:cTn dur="1" fill="hold" id="14">
                                          <p:stCondLst>
                                            <p:cond delay="0"/>
                                          </p:stCondLst>
                                        </p:cTn>
                                        <p:tgtEl>
                                          <p:spTgt spid="147"/>
                                        </p:tgtEl>
                                        <p:attrNameLst>
                                          <p:attrName>style.visibility</p:attrName>
                                        </p:attrNameLst>
                                      </p:cBhvr>
                                      <p:to>
                                        <p:strVal val="visible"/>
                                      </p:to>
                                    </p:set>
                                    <p:anim calcmode="lin" valueType="num">
                                      <p:cBhvr additive="base">
                                        <p:cTn dur="500" fill="hold" id="15"/>
                                        <p:tgtEl>
                                          <p:spTgt spid="147"/>
                                        </p:tgtEl>
                                        <p:attrNameLst>
                                          <p:attrName>ppt_x</p:attrName>
                                        </p:attrNameLst>
                                      </p:cBhvr>
                                      <p:tavLst>
                                        <p:tav tm="0">
                                          <p:val>
                                            <p:strVal val="#ppt_x"/>
                                          </p:val>
                                        </p:tav>
                                        <p:tav tm="100000">
                                          <p:val>
                                            <p:strVal val="#ppt_x"/>
                                          </p:val>
                                        </p:tav>
                                      </p:tavLst>
                                    </p:anim>
                                    <p:anim calcmode="lin" valueType="num">
                                      <p:cBhvr additive="base">
                                        <p:cTn dur="500" fill="hold" id="16"/>
                                        <p:tgtEl>
                                          <p:spTgt spid="14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1"/>
                            </p:stCondLst>
                            <p:childTnLst>
                              <p:par>
                                <p:cTn fill="hold" id="18" nodeType="afterEffect" presetClass="entr" presetID="16" presetSubtype="21">
                                  <p:stCondLst>
                                    <p:cond delay="0"/>
                                  </p:stCondLst>
                                  <p:childTnLst>
                                    <p:set>
                                      <p:cBhvr>
                                        <p:cTn dur="1" fill="hold" id="19">
                                          <p:stCondLst>
                                            <p:cond delay="0"/>
                                          </p:stCondLst>
                                        </p:cTn>
                                        <p:tgtEl>
                                          <p:spTgt spid="3"/>
                                        </p:tgtEl>
                                        <p:attrNameLst>
                                          <p:attrName>style.visibility</p:attrName>
                                        </p:attrNameLst>
                                      </p:cBhvr>
                                      <p:to>
                                        <p:strVal val="visible"/>
                                      </p:to>
                                    </p:set>
                                    <p:animEffect filter="barn(inVertical)" transition="in">
                                      <p:cBhvr>
                                        <p:cTn dur="500" id="2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第三部分 — 问题纠正：</a:t>
            </a:r>
          </a:p>
        </p:txBody>
      </p:sp>
      <p:sp>
        <p:nvSpPr>
          <p:cNvPr id="63494" name="矩形 1"/>
          <p:cNvSpPr>
            <a:spLocks noChangeArrowheads="1"/>
          </p:cNvSpPr>
          <p:nvPr/>
        </p:nvSpPr>
        <p:spPr bwMode="auto">
          <a:xfrm>
            <a:off x="511175" y="915988"/>
            <a:ext cx="86328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nSpc>
                <a:spcPct val="150000"/>
              </a:lnSpc>
            </a:pPr>
            <a:r>
              <a:rPr altLang="en-US" b="1" lang="zh-CN" sz="1200">
                <a:solidFill>
                  <a:srgbClr val="B80304"/>
                </a:solidFill>
                <a:latin typeface="+mn-lt"/>
                <a:ea typeface="+mn-ea"/>
                <a:cs typeface="+mn-ea"/>
                <a:sym typeface="+mn-lt"/>
              </a:rPr>
              <a:t>第八步：采取明确的措施来处理问题</a:t>
            </a:r>
          </a:p>
        </p:txBody>
      </p:sp>
      <p:sp>
        <p:nvSpPr>
          <p:cNvPr id="148" name="椭圆 6"/>
          <p:cNvSpPr>
            <a:spLocks noChangeArrowheads="1"/>
          </p:cNvSpPr>
          <p:nvPr/>
        </p:nvSpPr>
        <p:spPr bwMode="auto">
          <a:xfrm>
            <a:off x="1558925" y="2663825"/>
            <a:ext cx="1581150" cy="1492250"/>
          </a:xfrm>
          <a:prstGeom prst="ellipse">
            <a:avLst/>
          </a:prstGeom>
          <a:solidFill>
            <a:srgbClr val="B80304">
              <a:alpha val="39999"/>
            </a:srgb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149" name="椭圆 7"/>
          <p:cNvSpPr>
            <a:spLocks noChangeArrowheads="1"/>
          </p:cNvSpPr>
          <p:nvPr/>
        </p:nvSpPr>
        <p:spPr bwMode="auto">
          <a:xfrm>
            <a:off x="2547938" y="2486025"/>
            <a:ext cx="1255712" cy="1185863"/>
          </a:xfrm>
          <a:prstGeom prst="ellipse">
            <a:avLst/>
          </a:prstGeom>
          <a:solidFill>
            <a:srgbClr val="404040">
              <a:alpha val="29803"/>
            </a:srgb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150" name="椭圆 8"/>
          <p:cNvSpPr>
            <a:spLocks noChangeArrowheads="1"/>
          </p:cNvSpPr>
          <p:nvPr/>
        </p:nvSpPr>
        <p:spPr bwMode="auto">
          <a:xfrm>
            <a:off x="1436688" y="1281113"/>
            <a:ext cx="1827212" cy="1798637"/>
          </a:xfrm>
          <a:prstGeom prst="ellipse">
            <a:avLst/>
          </a:prstGeom>
          <a:blipFill dpi="0" rotWithShape="1">
            <a:blip r:embed="rId3"/>
            <a:stretch>
              <a:fillRect/>
            </a:stretch>
          </a:blipFill>
          <a:ln>
            <a:noFill/>
          </a:ln>
          <a:extLst>
            <a:ext uri="{91240B29-F687-4F45-9708-019B960494DF}">
              <a14:hiddenLine w="12700">
                <a:solidFill>
                  <a:srgbClr val="000000"/>
                </a:solidFill>
                <a:round/>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FFFFFF"/>
              </a:solidFill>
              <a:latin typeface="+mn-lt"/>
              <a:ea typeface="+mn-ea"/>
              <a:cs typeface="+mn-ea"/>
              <a:sym typeface="+mn-lt"/>
            </a:endParaRPr>
          </a:p>
        </p:txBody>
      </p:sp>
      <p:sp>
        <p:nvSpPr>
          <p:cNvPr id="153" name="文本框 11"/>
          <p:cNvSpPr txBox="1">
            <a:spLocks noChangeArrowheads="1"/>
          </p:cNvSpPr>
          <p:nvPr/>
        </p:nvSpPr>
        <p:spPr bwMode="auto">
          <a:xfrm>
            <a:off x="4048125" y="1939925"/>
            <a:ext cx="41243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eaLnBrk="1" hangingPunct="1">
              <a:defRPr/>
            </a:pPr>
            <a:r>
              <a:rPr altLang="en-US" lang="zh-CN" sz="1200">
                <a:solidFill>
                  <a:schemeClr val="accent4">
                    <a:lumMod val="10000"/>
                  </a:schemeClr>
                </a:solidFill>
                <a:latin typeface="+mn-lt"/>
                <a:ea typeface="+mn-ea"/>
                <a:cs typeface="+mn-ea"/>
                <a:sym typeface="+mn-lt"/>
              </a:rPr>
              <a:t>问：• 临时措施会遏止问题直到永久解决措施能被实施吗？</a:t>
            </a:r>
          </a:p>
        </p:txBody>
      </p:sp>
      <p:sp>
        <p:nvSpPr>
          <p:cNvPr id="160" name="文本框 18"/>
          <p:cNvSpPr txBox="1">
            <a:spLocks noChangeArrowheads="1"/>
          </p:cNvSpPr>
          <p:nvPr/>
        </p:nvSpPr>
        <p:spPr bwMode="auto">
          <a:xfrm>
            <a:off x="4097338" y="1547813"/>
            <a:ext cx="429101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eaLnBrk="1" hangingPunct="1">
              <a:defRPr/>
            </a:pPr>
            <a:r>
              <a:rPr altLang="en-US" b="1" lang="zh-CN" sz="1200">
                <a:solidFill>
                  <a:schemeClr val="accent4">
                    <a:lumMod val="10000"/>
                  </a:schemeClr>
                </a:solidFill>
                <a:latin typeface="+mn-lt"/>
                <a:ea typeface="+mn-ea"/>
                <a:cs typeface="+mn-ea"/>
                <a:sym typeface="+mn-lt"/>
              </a:rPr>
              <a:t>使用临时措施来去除异常现象直到根本原因能够被处理掉。</a:t>
            </a:r>
          </a:p>
        </p:txBody>
      </p:sp>
      <p:cxnSp>
        <p:nvCxnSpPr>
          <p:cNvPr id="161" name="直接连接符 19"/>
          <p:cNvCxnSpPr>
            <a:cxnSpLocks noChangeShapeType="1"/>
          </p:cNvCxnSpPr>
          <p:nvPr/>
        </p:nvCxnSpPr>
        <p:spPr bwMode="auto">
          <a:xfrm>
            <a:off x="4097338" y="1855788"/>
            <a:ext cx="3930650" cy="0"/>
          </a:xfrm>
          <a:prstGeom prst="line">
            <a:avLst/>
          </a:prstGeom>
          <a:noFill/>
          <a:ln w="12700">
            <a:solidFill>
              <a:schemeClr val="accent4">
                <a:lumMod val="10000"/>
              </a:schemeClr>
            </a:solidFill>
            <a:round/>
            <a:headEnd len="med" type="oval" w="med"/>
          </a:ln>
          <a:extLst>
            <a:ext uri="{909E8E84-426E-40DD-AFC4-6F175D3DCCD1}">
              <a14:hiddenFill>
                <a:noFill/>
              </a14:hiddenFill>
            </a:ext>
          </a:extLst>
        </p:spPr>
      </p:cxnSp>
      <p:sp>
        <p:nvSpPr>
          <p:cNvPr id="162" name="文本框 11"/>
          <p:cNvSpPr txBox="1">
            <a:spLocks noChangeArrowheads="1"/>
          </p:cNvSpPr>
          <p:nvPr/>
        </p:nvSpPr>
        <p:spPr bwMode="auto">
          <a:xfrm>
            <a:off x="4048125" y="2779713"/>
            <a:ext cx="41243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eaLnBrk="1" hangingPunct="1">
              <a:defRPr/>
            </a:pPr>
            <a:r>
              <a:rPr altLang="en-US" lang="zh-CN" sz="1200">
                <a:solidFill>
                  <a:schemeClr val="accent4">
                    <a:lumMod val="10000"/>
                  </a:schemeClr>
                </a:solidFill>
                <a:latin typeface="+mn-lt"/>
                <a:ea typeface="+mn-ea"/>
                <a:cs typeface="+mn-ea"/>
                <a:sym typeface="+mn-lt"/>
              </a:rPr>
              <a:t>问：• 纠正措施会防止问题发生吗？ </a:t>
            </a:r>
          </a:p>
        </p:txBody>
      </p:sp>
      <p:sp>
        <p:nvSpPr>
          <p:cNvPr id="163" name="文本框 18"/>
          <p:cNvSpPr txBox="1">
            <a:spLocks noChangeArrowheads="1"/>
          </p:cNvSpPr>
          <p:nvPr/>
        </p:nvSpPr>
        <p:spPr bwMode="auto">
          <a:xfrm>
            <a:off x="4097338" y="2387600"/>
            <a:ext cx="429101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eaLnBrk="1" hangingPunct="1">
              <a:defRPr/>
            </a:pPr>
            <a:r>
              <a:rPr altLang="en-US" b="1" lang="zh-CN" sz="1200">
                <a:solidFill>
                  <a:schemeClr val="accent4">
                    <a:lumMod val="10000"/>
                  </a:schemeClr>
                </a:solidFill>
                <a:latin typeface="+mn-lt"/>
                <a:ea typeface="+mn-ea"/>
                <a:cs typeface="+mn-ea"/>
                <a:sym typeface="+mn-lt"/>
              </a:rPr>
              <a:t>实施纠正措施来处理根本原因以防止再发生。</a:t>
            </a:r>
          </a:p>
        </p:txBody>
      </p:sp>
      <p:cxnSp>
        <p:nvCxnSpPr>
          <p:cNvPr id="164" name="直接连接符 19"/>
          <p:cNvCxnSpPr>
            <a:cxnSpLocks noChangeShapeType="1"/>
          </p:cNvCxnSpPr>
          <p:nvPr/>
        </p:nvCxnSpPr>
        <p:spPr bwMode="auto">
          <a:xfrm>
            <a:off x="4097338" y="2695575"/>
            <a:ext cx="3930650" cy="0"/>
          </a:xfrm>
          <a:prstGeom prst="line">
            <a:avLst/>
          </a:prstGeom>
          <a:noFill/>
          <a:ln w="12700">
            <a:solidFill>
              <a:schemeClr val="accent4">
                <a:lumMod val="10000"/>
              </a:schemeClr>
            </a:solidFill>
            <a:round/>
            <a:headEnd len="med" type="oval" w="med"/>
          </a:ln>
          <a:extLst>
            <a:ext uri="{909E8E84-426E-40DD-AFC4-6F175D3DCCD1}">
              <a14:hiddenFill>
                <a:noFill/>
              </a14:hiddenFill>
            </a:ext>
          </a:extLst>
        </p:spPr>
      </p:cxnSp>
      <p:sp>
        <p:nvSpPr>
          <p:cNvPr id="165" name="文本框 11"/>
          <p:cNvSpPr txBox="1">
            <a:spLocks noChangeArrowheads="1"/>
          </p:cNvSpPr>
          <p:nvPr/>
        </p:nvSpPr>
        <p:spPr bwMode="auto">
          <a:xfrm>
            <a:off x="4048125" y="3649663"/>
            <a:ext cx="41243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eaLnBrk="1" hangingPunct="1">
              <a:defRPr/>
            </a:pPr>
            <a:r>
              <a:rPr altLang="en-US" lang="zh-CN" sz="1200">
                <a:solidFill>
                  <a:schemeClr val="accent4">
                    <a:lumMod val="10000"/>
                  </a:schemeClr>
                </a:solidFill>
                <a:latin typeface="+mn-lt"/>
                <a:ea typeface="+mn-ea"/>
                <a:cs typeface="+mn-ea"/>
                <a:sym typeface="+mn-lt"/>
              </a:rPr>
              <a:t>问：• 解决方案有效吗？ • 我如何确认？ • 使用5Why分析法检查清单</a:t>
            </a:r>
          </a:p>
        </p:txBody>
      </p:sp>
      <p:sp>
        <p:nvSpPr>
          <p:cNvPr id="166" name="文本框 18"/>
          <p:cNvSpPr txBox="1">
            <a:spLocks noChangeArrowheads="1"/>
          </p:cNvSpPr>
          <p:nvPr/>
        </p:nvSpPr>
        <p:spPr bwMode="auto">
          <a:xfrm>
            <a:off x="4097338" y="3257550"/>
            <a:ext cx="429101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eaLnBrk="1" hangingPunct="1">
              <a:defRPr/>
            </a:pPr>
            <a:r>
              <a:rPr altLang="en-US" b="1" lang="zh-CN" sz="1200">
                <a:solidFill>
                  <a:schemeClr val="accent4">
                    <a:lumMod val="10000"/>
                  </a:schemeClr>
                </a:solidFill>
                <a:latin typeface="+mn-lt"/>
                <a:ea typeface="+mn-ea"/>
                <a:cs typeface="+mn-ea"/>
                <a:sym typeface="+mn-lt"/>
              </a:rPr>
              <a:t>跟踪并核实结果。</a:t>
            </a:r>
          </a:p>
        </p:txBody>
      </p:sp>
      <p:cxnSp>
        <p:nvCxnSpPr>
          <p:cNvPr id="167" name="直接连接符 19"/>
          <p:cNvCxnSpPr>
            <a:cxnSpLocks noChangeShapeType="1"/>
          </p:cNvCxnSpPr>
          <p:nvPr/>
        </p:nvCxnSpPr>
        <p:spPr bwMode="auto">
          <a:xfrm>
            <a:off x="4097338" y="3565525"/>
            <a:ext cx="3930650" cy="0"/>
          </a:xfrm>
          <a:prstGeom prst="line">
            <a:avLst/>
          </a:prstGeom>
          <a:noFill/>
          <a:ln w="12700">
            <a:solidFill>
              <a:schemeClr val="accent4">
                <a:lumMod val="10000"/>
              </a:schemeClr>
            </a:solidFill>
            <a:round/>
            <a:headEnd len="med" type="oval" w="med"/>
          </a:ln>
          <a:extLst>
            <a:ext uri="{909E8E84-426E-40DD-AFC4-6F175D3DCCD1}">
              <a14:hiddenFill>
                <a:noFill/>
              </a14:hiddenFill>
            </a:ext>
          </a:extLst>
        </p:spPr>
      </p:cxn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42" presetSubtype="0">
                                  <p:stCondLst>
                                    <p:cond delay="0"/>
                                  </p:stCondLst>
                                  <p:childTnLst>
                                    <p:set>
                                      <p:cBhvr>
                                        <p:cTn dur="1" fill="hold" id="10">
                                          <p:stCondLst>
                                            <p:cond delay="0"/>
                                          </p:stCondLst>
                                        </p:cTn>
                                        <p:tgtEl>
                                          <p:spTgt spid="148"/>
                                        </p:tgtEl>
                                        <p:attrNameLst>
                                          <p:attrName>style.visibility</p:attrName>
                                        </p:attrNameLst>
                                      </p:cBhvr>
                                      <p:to>
                                        <p:strVal val="visible"/>
                                      </p:to>
                                    </p:set>
                                    <p:animEffect filter="fade" transition="in">
                                      <p:cBhvr>
                                        <p:cTn dur="1000" id="11"/>
                                        <p:tgtEl>
                                          <p:spTgt spid="148"/>
                                        </p:tgtEl>
                                      </p:cBhvr>
                                    </p:animEffect>
                                    <p:anim calcmode="lin" valueType="num">
                                      <p:cBhvr>
                                        <p:cTn dur="1000" fill="hold" id="12"/>
                                        <p:tgtEl>
                                          <p:spTgt spid="148"/>
                                        </p:tgtEl>
                                        <p:attrNameLst>
                                          <p:attrName>ppt_x</p:attrName>
                                        </p:attrNameLst>
                                      </p:cBhvr>
                                      <p:tavLst>
                                        <p:tav tm="0">
                                          <p:val>
                                            <p:strVal val="#ppt_x"/>
                                          </p:val>
                                        </p:tav>
                                        <p:tav tm="100000">
                                          <p:val>
                                            <p:strVal val="#ppt_x"/>
                                          </p:val>
                                        </p:tav>
                                      </p:tavLst>
                                    </p:anim>
                                    <p:anim calcmode="lin" valueType="num">
                                      <p:cBhvr>
                                        <p:cTn dur="1000" fill="hold" id="13"/>
                                        <p:tgtEl>
                                          <p:spTgt spid="148"/>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49"/>
                                        </p:tgtEl>
                                        <p:attrNameLst>
                                          <p:attrName>style.visibility</p:attrName>
                                        </p:attrNameLst>
                                      </p:cBhvr>
                                      <p:to>
                                        <p:strVal val="visible"/>
                                      </p:to>
                                    </p:set>
                                    <p:animEffect filter="fade" transition="in">
                                      <p:cBhvr>
                                        <p:cTn dur="1000" id="16"/>
                                        <p:tgtEl>
                                          <p:spTgt spid="149"/>
                                        </p:tgtEl>
                                      </p:cBhvr>
                                    </p:animEffect>
                                    <p:anim calcmode="lin" valueType="num">
                                      <p:cBhvr>
                                        <p:cTn dur="1000" fill="hold" id="17"/>
                                        <p:tgtEl>
                                          <p:spTgt spid="149"/>
                                        </p:tgtEl>
                                        <p:attrNameLst>
                                          <p:attrName>ppt_x</p:attrName>
                                        </p:attrNameLst>
                                      </p:cBhvr>
                                      <p:tavLst>
                                        <p:tav tm="0">
                                          <p:val>
                                            <p:strVal val="#ppt_x"/>
                                          </p:val>
                                        </p:tav>
                                        <p:tav tm="100000">
                                          <p:val>
                                            <p:strVal val="#ppt_x"/>
                                          </p:val>
                                        </p:tav>
                                      </p:tavLst>
                                    </p:anim>
                                    <p:anim calcmode="lin" valueType="num">
                                      <p:cBhvr>
                                        <p:cTn dur="1000" fill="hold" id="18"/>
                                        <p:tgtEl>
                                          <p:spTgt spid="149"/>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50"/>
                                        </p:tgtEl>
                                        <p:attrNameLst>
                                          <p:attrName>style.visibility</p:attrName>
                                        </p:attrNameLst>
                                      </p:cBhvr>
                                      <p:to>
                                        <p:strVal val="visible"/>
                                      </p:to>
                                    </p:set>
                                    <p:animEffect filter="fade" transition="in">
                                      <p:cBhvr>
                                        <p:cTn dur="1000" id="21"/>
                                        <p:tgtEl>
                                          <p:spTgt spid="150"/>
                                        </p:tgtEl>
                                      </p:cBhvr>
                                    </p:animEffect>
                                    <p:anim calcmode="lin" valueType="num">
                                      <p:cBhvr>
                                        <p:cTn dur="1000" fill="hold" id="22"/>
                                        <p:tgtEl>
                                          <p:spTgt spid="150"/>
                                        </p:tgtEl>
                                        <p:attrNameLst>
                                          <p:attrName>ppt_x</p:attrName>
                                        </p:attrNameLst>
                                      </p:cBhvr>
                                      <p:tavLst>
                                        <p:tav tm="0">
                                          <p:val>
                                            <p:strVal val="#ppt_x"/>
                                          </p:val>
                                        </p:tav>
                                        <p:tav tm="100000">
                                          <p:val>
                                            <p:strVal val="#ppt_x"/>
                                          </p:val>
                                        </p:tav>
                                      </p:tavLst>
                                    </p:anim>
                                    <p:anim calcmode="lin" valueType="num">
                                      <p:cBhvr>
                                        <p:cTn dur="1000" fill="hold" id="23"/>
                                        <p:tgtEl>
                                          <p:spTgt spid="150"/>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60"/>
                                        </p:tgtEl>
                                        <p:attrNameLst>
                                          <p:attrName>style.visibility</p:attrName>
                                        </p:attrNameLst>
                                      </p:cBhvr>
                                      <p:to>
                                        <p:strVal val="visible"/>
                                      </p:to>
                                    </p:set>
                                    <p:animEffect filter="fade" transition="in">
                                      <p:cBhvr>
                                        <p:cTn dur="1000" id="26"/>
                                        <p:tgtEl>
                                          <p:spTgt spid="160"/>
                                        </p:tgtEl>
                                      </p:cBhvr>
                                    </p:animEffect>
                                    <p:anim calcmode="lin" valueType="num">
                                      <p:cBhvr>
                                        <p:cTn dur="1000" fill="hold" id="27"/>
                                        <p:tgtEl>
                                          <p:spTgt spid="160"/>
                                        </p:tgtEl>
                                        <p:attrNameLst>
                                          <p:attrName>ppt_x</p:attrName>
                                        </p:attrNameLst>
                                      </p:cBhvr>
                                      <p:tavLst>
                                        <p:tav tm="0">
                                          <p:val>
                                            <p:strVal val="#ppt_x"/>
                                          </p:val>
                                        </p:tav>
                                        <p:tav tm="100000">
                                          <p:val>
                                            <p:strVal val="#ppt_x"/>
                                          </p:val>
                                        </p:tav>
                                      </p:tavLst>
                                    </p:anim>
                                    <p:anim calcmode="lin" valueType="num">
                                      <p:cBhvr>
                                        <p:cTn dur="1000" fill="hold" id="28"/>
                                        <p:tgtEl>
                                          <p:spTgt spid="160"/>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61"/>
                                        </p:tgtEl>
                                        <p:attrNameLst>
                                          <p:attrName>style.visibility</p:attrName>
                                        </p:attrNameLst>
                                      </p:cBhvr>
                                      <p:to>
                                        <p:strVal val="visible"/>
                                      </p:to>
                                    </p:set>
                                    <p:animEffect filter="fade" transition="in">
                                      <p:cBhvr>
                                        <p:cTn dur="1000" id="31"/>
                                        <p:tgtEl>
                                          <p:spTgt spid="161"/>
                                        </p:tgtEl>
                                      </p:cBhvr>
                                    </p:animEffect>
                                    <p:anim calcmode="lin" valueType="num">
                                      <p:cBhvr>
                                        <p:cTn dur="1000" fill="hold" id="32"/>
                                        <p:tgtEl>
                                          <p:spTgt spid="161"/>
                                        </p:tgtEl>
                                        <p:attrNameLst>
                                          <p:attrName>ppt_x</p:attrName>
                                        </p:attrNameLst>
                                      </p:cBhvr>
                                      <p:tavLst>
                                        <p:tav tm="0">
                                          <p:val>
                                            <p:strVal val="#ppt_x"/>
                                          </p:val>
                                        </p:tav>
                                        <p:tav tm="100000">
                                          <p:val>
                                            <p:strVal val="#ppt_x"/>
                                          </p:val>
                                        </p:tav>
                                      </p:tavLst>
                                    </p:anim>
                                    <p:anim calcmode="lin" valueType="num">
                                      <p:cBhvr>
                                        <p:cTn dur="1000" fill="hold" id="33"/>
                                        <p:tgtEl>
                                          <p:spTgt spid="16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000"/>
                            </p:stCondLst>
                            <p:childTnLst>
                              <p:par>
                                <p:cTn fill="hold" grpId="0" id="35" nodeType="afterEffect" presetClass="entr" presetID="2" presetSubtype="4">
                                  <p:stCondLst>
                                    <p:cond delay="0"/>
                                  </p:stCondLst>
                                  <p:childTnLst>
                                    <p:set>
                                      <p:cBhvr>
                                        <p:cTn dur="1" fill="hold" id="36">
                                          <p:stCondLst>
                                            <p:cond delay="0"/>
                                          </p:stCondLst>
                                        </p:cTn>
                                        <p:tgtEl>
                                          <p:spTgt spid="153"/>
                                        </p:tgtEl>
                                        <p:attrNameLst>
                                          <p:attrName>style.visibility</p:attrName>
                                        </p:attrNameLst>
                                      </p:cBhvr>
                                      <p:to>
                                        <p:strVal val="visible"/>
                                      </p:to>
                                    </p:set>
                                    <p:anim calcmode="lin" valueType="num">
                                      <p:cBhvr additive="base">
                                        <p:cTn dur="500" fill="hold" id="37"/>
                                        <p:tgtEl>
                                          <p:spTgt spid="153"/>
                                        </p:tgtEl>
                                        <p:attrNameLst>
                                          <p:attrName>ppt_x</p:attrName>
                                        </p:attrNameLst>
                                      </p:cBhvr>
                                      <p:tavLst>
                                        <p:tav tm="0">
                                          <p:val>
                                            <p:strVal val="#ppt_x"/>
                                          </p:val>
                                        </p:tav>
                                        <p:tav tm="100000">
                                          <p:val>
                                            <p:strVal val="#ppt_x"/>
                                          </p:val>
                                        </p:tav>
                                      </p:tavLst>
                                    </p:anim>
                                    <p:anim calcmode="lin" valueType="num">
                                      <p:cBhvr additive="base">
                                        <p:cTn dur="500" fill="hold" id="38"/>
                                        <p:tgtEl>
                                          <p:spTgt spid="153"/>
                                        </p:tgtEl>
                                        <p:attrNameLst>
                                          <p:attrName>ppt_y</p:attrName>
                                        </p:attrNameLst>
                                      </p:cBhvr>
                                      <p:tavLst>
                                        <p:tav tm="0">
                                          <p:val>
                                            <p:strVal val="1+#ppt_h/2"/>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63"/>
                                        </p:tgtEl>
                                        <p:attrNameLst>
                                          <p:attrName>style.visibility</p:attrName>
                                        </p:attrNameLst>
                                      </p:cBhvr>
                                      <p:to>
                                        <p:strVal val="visible"/>
                                      </p:to>
                                    </p:set>
                                    <p:animEffect filter="fade" transition="in">
                                      <p:cBhvr>
                                        <p:cTn dur="1000" id="41"/>
                                        <p:tgtEl>
                                          <p:spTgt spid="163"/>
                                        </p:tgtEl>
                                      </p:cBhvr>
                                    </p:animEffect>
                                    <p:anim calcmode="lin" valueType="num">
                                      <p:cBhvr>
                                        <p:cTn dur="1000" fill="hold" id="42"/>
                                        <p:tgtEl>
                                          <p:spTgt spid="163"/>
                                        </p:tgtEl>
                                        <p:attrNameLst>
                                          <p:attrName>ppt_x</p:attrName>
                                        </p:attrNameLst>
                                      </p:cBhvr>
                                      <p:tavLst>
                                        <p:tav tm="0">
                                          <p:val>
                                            <p:strVal val="#ppt_x"/>
                                          </p:val>
                                        </p:tav>
                                        <p:tav tm="100000">
                                          <p:val>
                                            <p:strVal val="#ppt_x"/>
                                          </p:val>
                                        </p:tav>
                                      </p:tavLst>
                                    </p:anim>
                                    <p:anim calcmode="lin" valueType="num">
                                      <p:cBhvr>
                                        <p:cTn dur="1000" fill="hold" id="43"/>
                                        <p:tgtEl>
                                          <p:spTgt spid="163"/>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64"/>
                                        </p:tgtEl>
                                        <p:attrNameLst>
                                          <p:attrName>style.visibility</p:attrName>
                                        </p:attrNameLst>
                                      </p:cBhvr>
                                      <p:to>
                                        <p:strVal val="visible"/>
                                      </p:to>
                                    </p:set>
                                    <p:animEffect filter="fade" transition="in">
                                      <p:cBhvr>
                                        <p:cTn dur="1000" id="46"/>
                                        <p:tgtEl>
                                          <p:spTgt spid="164"/>
                                        </p:tgtEl>
                                      </p:cBhvr>
                                    </p:animEffect>
                                    <p:anim calcmode="lin" valueType="num">
                                      <p:cBhvr>
                                        <p:cTn dur="1000" fill="hold" id="47"/>
                                        <p:tgtEl>
                                          <p:spTgt spid="164"/>
                                        </p:tgtEl>
                                        <p:attrNameLst>
                                          <p:attrName>ppt_x</p:attrName>
                                        </p:attrNameLst>
                                      </p:cBhvr>
                                      <p:tavLst>
                                        <p:tav tm="0">
                                          <p:val>
                                            <p:strVal val="#ppt_x"/>
                                          </p:val>
                                        </p:tav>
                                        <p:tav tm="100000">
                                          <p:val>
                                            <p:strVal val="#ppt_x"/>
                                          </p:val>
                                        </p:tav>
                                      </p:tavLst>
                                    </p:anim>
                                    <p:anim calcmode="lin" valueType="num">
                                      <p:cBhvr>
                                        <p:cTn dur="1000" fill="hold" id="48"/>
                                        <p:tgtEl>
                                          <p:spTgt spid="164"/>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2000"/>
                            </p:stCondLst>
                            <p:childTnLst>
                              <p:par>
                                <p:cTn fill="hold" grpId="0" id="50" nodeType="afterEffect" presetClass="entr" presetID="2" presetSubtype="4">
                                  <p:stCondLst>
                                    <p:cond delay="0"/>
                                  </p:stCondLst>
                                  <p:childTnLst>
                                    <p:set>
                                      <p:cBhvr>
                                        <p:cTn dur="1" fill="hold" id="51">
                                          <p:stCondLst>
                                            <p:cond delay="0"/>
                                          </p:stCondLst>
                                        </p:cTn>
                                        <p:tgtEl>
                                          <p:spTgt spid="162"/>
                                        </p:tgtEl>
                                        <p:attrNameLst>
                                          <p:attrName>style.visibility</p:attrName>
                                        </p:attrNameLst>
                                      </p:cBhvr>
                                      <p:to>
                                        <p:strVal val="visible"/>
                                      </p:to>
                                    </p:set>
                                    <p:anim calcmode="lin" valueType="num">
                                      <p:cBhvr additive="base">
                                        <p:cTn dur="500" fill="hold" id="52"/>
                                        <p:tgtEl>
                                          <p:spTgt spid="162"/>
                                        </p:tgtEl>
                                        <p:attrNameLst>
                                          <p:attrName>ppt_x</p:attrName>
                                        </p:attrNameLst>
                                      </p:cBhvr>
                                      <p:tavLst>
                                        <p:tav tm="0">
                                          <p:val>
                                            <p:strVal val="#ppt_x"/>
                                          </p:val>
                                        </p:tav>
                                        <p:tav tm="100000">
                                          <p:val>
                                            <p:strVal val="#ppt_x"/>
                                          </p:val>
                                        </p:tav>
                                      </p:tavLst>
                                    </p:anim>
                                    <p:anim calcmode="lin" valueType="num">
                                      <p:cBhvr additive="base">
                                        <p:cTn dur="500" fill="hold" id="53"/>
                                        <p:tgtEl>
                                          <p:spTgt spid="162"/>
                                        </p:tgtEl>
                                        <p:attrNameLst>
                                          <p:attrName>ppt_y</p:attrName>
                                        </p:attrNameLst>
                                      </p:cBhvr>
                                      <p:tavLst>
                                        <p:tav tm="0">
                                          <p:val>
                                            <p:strVal val="1+#ppt_h/2"/>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66"/>
                                        </p:tgtEl>
                                        <p:attrNameLst>
                                          <p:attrName>style.visibility</p:attrName>
                                        </p:attrNameLst>
                                      </p:cBhvr>
                                      <p:to>
                                        <p:strVal val="visible"/>
                                      </p:to>
                                    </p:set>
                                    <p:animEffect filter="fade" transition="in">
                                      <p:cBhvr>
                                        <p:cTn dur="1000" id="56"/>
                                        <p:tgtEl>
                                          <p:spTgt spid="166"/>
                                        </p:tgtEl>
                                      </p:cBhvr>
                                    </p:animEffect>
                                    <p:anim calcmode="lin" valueType="num">
                                      <p:cBhvr>
                                        <p:cTn dur="1000" fill="hold" id="57"/>
                                        <p:tgtEl>
                                          <p:spTgt spid="166"/>
                                        </p:tgtEl>
                                        <p:attrNameLst>
                                          <p:attrName>ppt_x</p:attrName>
                                        </p:attrNameLst>
                                      </p:cBhvr>
                                      <p:tavLst>
                                        <p:tav tm="0">
                                          <p:val>
                                            <p:strVal val="#ppt_x"/>
                                          </p:val>
                                        </p:tav>
                                        <p:tav tm="100000">
                                          <p:val>
                                            <p:strVal val="#ppt_x"/>
                                          </p:val>
                                        </p:tav>
                                      </p:tavLst>
                                    </p:anim>
                                    <p:anim calcmode="lin" valueType="num">
                                      <p:cBhvr>
                                        <p:cTn dur="1000" fill="hold" id="58"/>
                                        <p:tgtEl>
                                          <p:spTgt spid="166"/>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167"/>
                                        </p:tgtEl>
                                        <p:attrNameLst>
                                          <p:attrName>style.visibility</p:attrName>
                                        </p:attrNameLst>
                                      </p:cBhvr>
                                      <p:to>
                                        <p:strVal val="visible"/>
                                      </p:to>
                                    </p:set>
                                    <p:animEffect filter="fade" transition="in">
                                      <p:cBhvr>
                                        <p:cTn dur="1000" id="61"/>
                                        <p:tgtEl>
                                          <p:spTgt spid="167"/>
                                        </p:tgtEl>
                                      </p:cBhvr>
                                    </p:animEffect>
                                    <p:anim calcmode="lin" valueType="num">
                                      <p:cBhvr>
                                        <p:cTn dur="1000" fill="hold" id="62"/>
                                        <p:tgtEl>
                                          <p:spTgt spid="167"/>
                                        </p:tgtEl>
                                        <p:attrNameLst>
                                          <p:attrName>ppt_x</p:attrName>
                                        </p:attrNameLst>
                                      </p:cBhvr>
                                      <p:tavLst>
                                        <p:tav tm="0">
                                          <p:val>
                                            <p:strVal val="#ppt_x"/>
                                          </p:val>
                                        </p:tav>
                                        <p:tav tm="100000">
                                          <p:val>
                                            <p:strVal val="#ppt_x"/>
                                          </p:val>
                                        </p:tav>
                                      </p:tavLst>
                                    </p:anim>
                                    <p:anim calcmode="lin" valueType="num">
                                      <p:cBhvr>
                                        <p:cTn dur="1000" fill="hold" id="63"/>
                                        <p:tgtEl>
                                          <p:spTgt spid="167"/>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3000"/>
                            </p:stCondLst>
                            <p:childTnLst>
                              <p:par>
                                <p:cTn fill="hold" grpId="0" id="65" nodeType="afterEffect" presetClass="entr" presetID="2" presetSubtype="4">
                                  <p:stCondLst>
                                    <p:cond delay="0"/>
                                  </p:stCondLst>
                                  <p:childTnLst>
                                    <p:set>
                                      <p:cBhvr>
                                        <p:cTn dur="1" fill="hold" id="66">
                                          <p:stCondLst>
                                            <p:cond delay="0"/>
                                          </p:stCondLst>
                                        </p:cTn>
                                        <p:tgtEl>
                                          <p:spTgt spid="165"/>
                                        </p:tgtEl>
                                        <p:attrNameLst>
                                          <p:attrName>style.visibility</p:attrName>
                                        </p:attrNameLst>
                                      </p:cBhvr>
                                      <p:to>
                                        <p:strVal val="visible"/>
                                      </p:to>
                                    </p:set>
                                    <p:anim calcmode="lin" valueType="num">
                                      <p:cBhvr additive="base">
                                        <p:cTn dur="500" fill="hold" id="67"/>
                                        <p:tgtEl>
                                          <p:spTgt spid="165"/>
                                        </p:tgtEl>
                                        <p:attrNameLst>
                                          <p:attrName>ppt_x</p:attrName>
                                        </p:attrNameLst>
                                      </p:cBhvr>
                                      <p:tavLst>
                                        <p:tav tm="0">
                                          <p:val>
                                            <p:strVal val="#ppt_x"/>
                                          </p:val>
                                        </p:tav>
                                        <p:tav tm="100000">
                                          <p:val>
                                            <p:strVal val="#ppt_x"/>
                                          </p:val>
                                        </p:tav>
                                      </p:tavLst>
                                    </p:anim>
                                    <p:anim calcmode="lin" valueType="num">
                                      <p:cBhvr additive="base">
                                        <p:cTn dur="500" fill="hold" id="68"/>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8"/>
      <p:bldP grpId="0" spid="149"/>
      <p:bldP grpId="0" spid="150"/>
      <p:bldP grpId="0" spid="153"/>
      <p:bldP grpId="0" spid="160"/>
      <p:bldP grpId="0" spid="162"/>
      <p:bldP grpId="0" spid="163"/>
      <p:bldP grpId="0" spid="165"/>
      <p:bldP grpId="0" spid="16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5Why分析法检查清单：</a:t>
            </a:r>
          </a:p>
        </p:txBody>
      </p:sp>
      <p:pic>
        <p:nvPicPr>
          <p:cNvPr id="65542" name="Picture 6"/>
          <p:cNvPicPr>
            <a:picLocks noChangeArrowheads="1" noChangeAspect="1"/>
          </p:cNvPicPr>
          <p:nvPr/>
        </p:nvPicPr>
        <p:blipFill>
          <a:blip r:embed="rId3">
            <a:extLst>
              <a:ext uri="{28A0092B-C50C-407E-A947-70E740481C1C}">
                <a14:useLocalDpi val="0"/>
              </a:ext>
            </a:extLst>
          </a:blip>
          <a:stretch>
            <a:fillRect/>
          </a:stretch>
        </p:blipFill>
        <p:spPr bwMode="auto">
          <a:xfrm>
            <a:off x="4643438" y="806450"/>
            <a:ext cx="3470275" cy="4171950"/>
          </a:xfrm>
          <a:prstGeom prst="rect">
            <a:avLst/>
          </a:prstGeom>
          <a:noFill/>
          <a:ln w="9525">
            <a:solidFill>
              <a:schemeClr val="tx1"/>
            </a:solidFill>
            <a:miter lim="800000"/>
          </a:ln>
          <a:effectLst/>
          <a:extLst>
            <a:ext uri="{909E8E84-426E-40DD-AFC4-6F175D3DCCD1}">
              <a14:hiddenFill>
                <a:solidFill>
                  <a:schemeClr val="accent1"/>
                </a:solidFill>
              </a14:hiddenFill>
            </a:ext>
            <a:ext uri="{AF507438-7753-43E0-B8FC-AC1667EBCBE1}">
              <a14:hiddenEffects>
                <a:effectLst>
                  <a:outerShdw algn="ctr" dir="2700000" dist="17961" rotWithShape="0">
                    <a:srgbClr val="999999"/>
                  </a:outerShdw>
                </a:effectLst>
              </a14:hiddenEffects>
            </a:ext>
          </a:extLst>
        </p:spPr>
      </p:pic>
      <p:pic>
        <p:nvPicPr>
          <p:cNvPr id="65543" name="图片 2"/>
          <p:cNvPicPr>
            <a:picLocks noChangeAspect="1"/>
          </p:cNvPicPr>
          <p:nvPr/>
        </p:nvPicPr>
        <p:blipFill>
          <a:blip r:embed="rId4">
            <a:extLst>
              <a:ext uri="{28A0092B-C50C-407E-A947-70E740481C1C}">
                <a14:useLocalDpi val="0"/>
              </a:ext>
            </a:extLst>
          </a:blip>
          <a:stretch>
            <a:fillRect/>
          </a:stretch>
        </p:blipFill>
        <p:spPr bwMode="auto">
          <a:xfrm>
            <a:off x="327025" y="612775"/>
            <a:ext cx="4492625" cy="4492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7586" name="图片 28"/>
          <p:cNvPicPr>
            <a:picLocks noChangeAspect="1"/>
          </p:cNvPicPr>
          <p:nvPr/>
        </p:nvPicPr>
        <p:blipFill>
          <a:blip r:embed="rId3">
            <a:extLst>
              <a:ext uri="{28A0092B-C50C-407E-A947-70E740481C1C}">
                <a14:useLocalDpi val="0"/>
              </a:ext>
            </a:extLst>
          </a:blip>
          <a:stretch>
            <a:fillRect/>
          </a:stretch>
        </p:blipFill>
        <p:spPr bwMode="auto">
          <a:xfrm>
            <a:off x="-90488" y="117475"/>
            <a:ext cx="4832351" cy="483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a:xfrm>
            <a:off x="3563938" y="1744663"/>
            <a:ext cx="5580062" cy="1938337"/>
          </a:xfrm>
          <a:prstGeom prst="rect">
            <a:avLst/>
          </a:prstGeom>
          <a:solidFill>
            <a:schemeClr val="accent4">
              <a:lumMod val="10000"/>
            </a:schemeClr>
          </a:solidFill>
          <a:ln>
            <a:noFill/>
          </a:ln>
        </p:spPr>
        <p:txBody>
          <a:bodyPr/>
          <a:lstStyle/>
          <a:p>
            <a:pPr algn="ctr">
              <a:defRPr/>
            </a:pPr>
            <a:endParaRPr altLang="en-US" lang="zh-CN">
              <a:latin typeface="+mn-lt"/>
              <a:ea typeface="+mn-ea"/>
              <a:cs typeface="+mn-ea"/>
              <a:sym typeface="+mn-lt"/>
            </a:endParaRPr>
          </a:p>
        </p:txBody>
      </p:sp>
      <p:sp>
        <p:nvSpPr>
          <p:cNvPr id="24" name="TextBox 3"/>
          <p:cNvSpPr>
            <a:spLocks noChangeArrowheads="1"/>
          </p:cNvSpPr>
          <p:nvPr/>
        </p:nvSpPr>
        <p:spPr bwMode="auto">
          <a:xfrm>
            <a:off x="5945188" y="1954213"/>
            <a:ext cx="193230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Part Three</a:t>
            </a:r>
          </a:p>
        </p:txBody>
      </p:sp>
      <p:sp>
        <p:nvSpPr>
          <p:cNvPr id="25" name="TextBox 4"/>
          <p:cNvSpPr>
            <a:spLocks noChangeArrowheads="1"/>
          </p:cNvSpPr>
          <p:nvPr/>
        </p:nvSpPr>
        <p:spPr bwMode="auto">
          <a:xfrm>
            <a:off x="5846762" y="2571750"/>
            <a:ext cx="30448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5Why的应用原则和要点</a:t>
            </a:r>
          </a:p>
        </p:txBody>
      </p:sp>
      <p:sp>
        <p:nvSpPr>
          <p:cNvPr id="26" name="TextBox 5"/>
          <p:cNvSpPr>
            <a:spLocks noChangeArrowheads="1"/>
          </p:cNvSpPr>
          <p:nvPr/>
        </p:nvSpPr>
        <p:spPr bwMode="auto">
          <a:xfrm>
            <a:off x="4106862" y="1811338"/>
            <a:ext cx="168783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b="1" lang="en-US" sz="9600">
                <a:latin typeface="+mn-lt"/>
                <a:ea typeface="+mn-ea"/>
                <a:cs typeface="+mn-ea"/>
                <a:sym typeface="+mn-lt"/>
              </a:rPr>
              <a:t>03</a:t>
            </a:r>
          </a:p>
        </p:txBody>
      </p:sp>
    </p:spTree>
  </p:cSld>
  <p:clrMapOvr>
    <a:masterClrMapping/>
  </p:clrMapOvr>
  <p:transition advTm="6666"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
                                      <p:cBhvr>
                                        <p:cTn dur="1000" id="11"/>
                                        <p:tgtEl>
                                          <p:spTgt spid="24"/>
                                        </p:tgtEl>
                                      </p:cBhvr>
                                    </p:animEffect>
                                  </p:childTnLst>
                                </p:cTn>
                              </p:par>
                            </p:childTnLst>
                          </p:cTn>
                        </p:par>
                        <p:par>
                          <p:cTn fill="hold" id="12" nodeType="afterGroup">
                            <p:stCondLst>
                              <p:cond delay="2000"/>
                            </p:stCondLst>
                            <p:childTnLst>
                              <p:par>
                                <p:cTn fill="hold" grpId="0" id="13" nodeType="afterEffect" presetClass="entr" presetID="47"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
                                      <p:cBhvr>
                                        <p:cTn dur="1000" id="15"/>
                                        <p:tgtEl>
                                          <p:spTgt spid="25"/>
                                        </p:tgtEl>
                                      </p:cBhvr>
                                    </p:animEffect>
                                    <p:anim calcmode="lin" valueType="num">
                                      <p:cBhvr>
                                        <p:cTn dur="1000" fill="hold" id="16"/>
                                        <p:tgtEl>
                                          <p:spTgt spid="25"/>
                                        </p:tgtEl>
                                        <p:attrNameLst>
                                          <p:attrName>ppt_x</p:attrName>
                                        </p:attrNameLst>
                                      </p:cBhvr>
                                      <p:tavLst>
                                        <p:tav tm="0">
                                          <p:val>
                                            <p:strVal val="#ppt_x"/>
                                          </p:val>
                                        </p:tav>
                                        <p:tav tm="100000">
                                          <p:val>
                                            <p:strVal val="#ppt_x"/>
                                          </p:val>
                                        </p:tav>
                                      </p:tavLst>
                                    </p:anim>
                                    <p:anim calcmode="lin" valueType="num">
                                      <p:cBhvr>
                                        <p:cTn dur="1000" fill="hold" id="1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5Why的指导原则：</a:t>
            </a:r>
          </a:p>
        </p:txBody>
      </p:sp>
      <p:sp>
        <p:nvSpPr>
          <p:cNvPr id="16" name="Text Box 3"/>
          <p:cNvSpPr txBox="1">
            <a:spLocks noChangeArrowheads="1"/>
          </p:cNvSpPr>
          <p:nvPr/>
        </p:nvSpPr>
        <p:spPr bwMode="auto">
          <a:xfrm>
            <a:off x="531813" y="1058863"/>
            <a:ext cx="8301037" cy="1478280"/>
          </a:xfrm>
          <a:prstGeom prst="rect">
            <a:avLst/>
          </a:prstGeom>
          <a:noFill/>
          <a:ln>
            <a:noFill/>
          </a:ln>
          <a:effectLst>
            <a:prstShdw dir="2700000" dist="17961" prst="shdw17">
              <a:schemeClr val="accent1">
                <a:gamma/>
                <a:shade val="60000"/>
                <a:invGamma/>
              </a:scheme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nSpc>
                <a:spcPct val="130000"/>
              </a:lnSpc>
              <a:buClr>
                <a:srgbClr val="B80304"/>
              </a:buClr>
              <a:defRPr/>
            </a:pPr>
            <a:r>
              <a:rPr altLang="zh-CN" b="1" lang="en-US" sz="1400">
                <a:solidFill>
                  <a:schemeClr val="accent4">
                    <a:lumMod val="25000"/>
                  </a:schemeClr>
                </a:solidFill>
                <a:latin typeface="+mn-lt"/>
                <a:ea typeface="+mn-ea"/>
                <a:cs typeface="+mn-ea"/>
                <a:sym typeface="+mn-lt"/>
              </a:rPr>
              <a:t>1、总的指导方针：</a:t>
            </a:r>
          </a:p>
          <a:p>
            <a:pPr>
              <a:lnSpc>
                <a:spcPct val="130000"/>
              </a:lnSpc>
              <a:buClr>
                <a:srgbClr val="B80304"/>
              </a:buClr>
              <a:defRPr/>
            </a:pPr>
            <a:r>
              <a:rPr altLang="zh-CN" b="1" lang="en-US" sz="1400">
                <a:solidFill>
                  <a:schemeClr val="accent4">
                    <a:lumMod val="25000"/>
                  </a:schemeClr>
                </a:solidFill>
                <a:latin typeface="+mn-lt"/>
                <a:ea typeface="+mn-ea"/>
                <a:cs typeface="+mn-ea"/>
                <a:sym typeface="+mn-lt"/>
              </a:rPr>
              <a:t> 用创新性思维思考，可以天真、可以异想天开的去分析；</a:t>
            </a:r>
          </a:p>
          <a:p>
            <a:pPr>
              <a:lnSpc>
                <a:spcPct val="130000"/>
              </a:lnSpc>
              <a:buClr>
                <a:srgbClr val="B80304"/>
              </a:buClr>
              <a:defRPr/>
            </a:pPr>
            <a:r>
              <a:rPr altLang="zh-CN" b="1" lang="en-US" sz="1400">
                <a:solidFill>
                  <a:schemeClr val="accent4">
                    <a:lumMod val="25000"/>
                  </a:schemeClr>
                </a:solidFill>
                <a:latin typeface="+mn-lt"/>
                <a:ea typeface="+mn-ea"/>
                <a:cs typeface="+mn-ea"/>
                <a:sym typeface="+mn-lt"/>
              </a:rPr>
              <a:t> 要绝对的客观，确认所描述的状态为事实，而非推断、猜测，可以的话，使用数据进行说明；</a:t>
            </a:r>
          </a:p>
          <a:p>
            <a:pPr>
              <a:lnSpc>
                <a:spcPct val="130000"/>
              </a:lnSpc>
              <a:buClr>
                <a:srgbClr val="B80304"/>
              </a:buClr>
              <a:defRPr/>
            </a:pPr>
            <a:r>
              <a:rPr altLang="zh-CN" b="1" lang="en-US" sz="1400">
                <a:solidFill>
                  <a:schemeClr val="accent4">
                    <a:lumMod val="25000"/>
                  </a:schemeClr>
                </a:solidFill>
                <a:latin typeface="+mn-lt"/>
                <a:ea typeface="+mn-ea"/>
                <a:cs typeface="+mn-ea"/>
                <a:sym typeface="+mn-lt"/>
              </a:rPr>
              <a:t> 不要认为答案是显而易见的；</a:t>
            </a:r>
          </a:p>
          <a:p>
            <a:pPr>
              <a:lnSpc>
                <a:spcPct val="130000"/>
              </a:lnSpc>
              <a:buClr>
                <a:srgbClr val="B80304"/>
              </a:buClr>
              <a:defRPr/>
            </a:pPr>
            <a:r>
              <a:rPr altLang="zh-CN" b="1" lang="en-US" sz="1400">
                <a:solidFill>
                  <a:schemeClr val="accent4">
                    <a:lumMod val="25000"/>
                  </a:schemeClr>
                </a:solidFill>
                <a:latin typeface="+mn-lt"/>
                <a:ea typeface="+mn-ea"/>
                <a:cs typeface="+mn-ea"/>
                <a:sym typeface="+mn-lt"/>
              </a:rPr>
              <a:t> 如果你自己不完全熟悉过程，就组建一个相关部门组成的小组来完成分析； </a:t>
            </a:r>
          </a:p>
        </p:txBody>
      </p:sp>
      <p:sp>
        <p:nvSpPr>
          <p:cNvPr id="17" name="Text Box 3"/>
          <p:cNvSpPr txBox="1">
            <a:spLocks noChangeArrowheads="1"/>
          </p:cNvSpPr>
          <p:nvPr/>
        </p:nvSpPr>
        <p:spPr bwMode="auto">
          <a:xfrm>
            <a:off x="600075" y="2857500"/>
            <a:ext cx="8301038" cy="1478280"/>
          </a:xfrm>
          <a:prstGeom prst="rect">
            <a:avLst/>
          </a:prstGeom>
          <a:noFill/>
          <a:ln>
            <a:noFill/>
          </a:ln>
          <a:effectLst>
            <a:prstShdw dir="2700000" dist="17961" prst="shdw17">
              <a:schemeClr val="accent1">
                <a:gamma/>
                <a:shade val="60000"/>
                <a:invGamma/>
              </a:scheme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nSpc>
                <a:spcPct val="130000"/>
              </a:lnSpc>
              <a:defRPr/>
            </a:pPr>
            <a:r>
              <a:rPr altLang="zh-CN" b="1" lang="en-US" sz="1400">
                <a:solidFill>
                  <a:schemeClr val="accent4">
                    <a:lumMod val="25000"/>
                  </a:schemeClr>
                </a:solidFill>
                <a:latin typeface="+mn-lt"/>
                <a:ea typeface="+mn-ea"/>
                <a:cs typeface="+mn-ea"/>
                <a:sym typeface="+mn-lt"/>
              </a:rPr>
              <a:t>2、原因能够被“因为我们能行”所代替吗？</a:t>
            </a:r>
          </a:p>
          <a:p>
            <a:pPr>
              <a:lnSpc>
                <a:spcPct val="130000"/>
              </a:lnSpc>
              <a:defRPr/>
            </a:pPr>
            <a:r>
              <a:rPr altLang="zh-CN" b="1" lang="en-US" sz="1400">
                <a:solidFill>
                  <a:schemeClr val="accent4">
                    <a:lumMod val="25000"/>
                  </a:schemeClr>
                </a:solidFill>
                <a:latin typeface="+mn-lt"/>
                <a:ea typeface="+mn-ea"/>
                <a:cs typeface="+mn-ea"/>
                <a:sym typeface="+mn-lt"/>
              </a:rPr>
              <a:t>   （当决定纠正措施时这个很有用）</a:t>
            </a:r>
          </a:p>
          <a:p>
            <a:pPr>
              <a:lnSpc>
                <a:spcPct val="130000"/>
              </a:lnSpc>
              <a:defRPr/>
            </a:pPr>
            <a:r>
              <a:rPr altLang="zh-CN" b="1" lang="en-US" sz="1400">
                <a:solidFill>
                  <a:schemeClr val="accent4">
                    <a:lumMod val="25000"/>
                  </a:schemeClr>
                </a:solidFill>
                <a:latin typeface="+mn-lt"/>
                <a:ea typeface="+mn-ea"/>
                <a:cs typeface="+mn-ea"/>
                <a:sym typeface="+mn-lt"/>
              </a:rPr>
              <a:t>3、原因容易被理解吗？</a:t>
            </a:r>
          </a:p>
          <a:p>
            <a:pPr>
              <a:lnSpc>
                <a:spcPct val="130000"/>
              </a:lnSpc>
              <a:defRPr/>
            </a:pPr>
            <a:r>
              <a:rPr altLang="zh-CN" b="1" lang="en-US" sz="1400">
                <a:solidFill>
                  <a:schemeClr val="accent4">
                    <a:lumMod val="25000"/>
                  </a:schemeClr>
                </a:solidFill>
                <a:latin typeface="+mn-lt"/>
                <a:ea typeface="+mn-ea"/>
                <a:cs typeface="+mn-ea"/>
                <a:sym typeface="+mn-lt"/>
              </a:rPr>
              <a:t>4、在逻辑和信任方面有什么飞跃吗？（豁然开朗的感觉）</a:t>
            </a:r>
          </a:p>
          <a:p>
            <a:pPr>
              <a:lnSpc>
                <a:spcPct val="130000"/>
              </a:lnSpc>
              <a:defRPr/>
            </a:pPr>
            <a:r>
              <a:rPr altLang="zh-CN" b="1" lang="en-US" sz="1400">
                <a:solidFill>
                  <a:schemeClr val="accent4">
                    <a:lumMod val="25000"/>
                  </a:schemeClr>
                </a:solidFill>
                <a:latin typeface="+mn-lt"/>
                <a:ea typeface="+mn-ea"/>
                <a:cs typeface="+mn-ea"/>
                <a:sym typeface="+mn-lt"/>
              </a:rPr>
              <a:t>5、愚公移山的精神。（深挖“冰山”）</a:t>
            </a:r>
          </a:p>
        </p:txBody>
      </p:sp>
      <p:pic>
        <p:nvPicPr>
          <p:cNvPr id="69640" name="图片 1"/>
          <p:cNvPicPr>
            <a:picLocks noChangeAspect="1"/>
          </p:cNvPicPr>
          <p:nvPr/>
        </p:nvPicPr>
        <p:blipFill>
          <a:blip r:embed="rId3">
            <a:extLst>
              <a:ext uri="{28A0092B-C50C-407E-A947-70E740481C1C}">
                <a14:useLocalDpi val="0"/>
              </a:ext>
            </a:extLst>
          </a:blip>
          <a:stretch>
            <a:fillRect/>
          </a:stretch>
        </p:blipFill>
        <p:spPr bwMode="auto">
          <a:xfrm>
            <a:off x="5795963" y="2352675"/>
            <a:ext cx="2598737" cy="2501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5Why的指导原则：</a:t>
            </a:r>
          </a:p>
        </p:txBody>
      </p:sp>
      <p:grpSp>
        <p:nvGrpSpPr>
          <p:cNvPr id="71686" name="Group 2"/>
          <p:cNvGrpSpPr/>
          <p:nvPr/>
        </p:nvGrpSpPr>
        <p:grpSpPr>
          <a:xfrm>
            <a:off x="2586038" y="849313"/>
            <a:ext cx="573087" cy="401637"/>
            <a:chOff x="2304" y="864"/>
            <a:chExt cx="480" cy="336"/>
          </a:xfrm>
        </p:grpSpPr>
        <p:sp>
          <p:nvSpPr>
            <p:cNvPr id="19" name="Line 3"/>
            <p:cNvSpPr>
              <a:spLocks noChangeShapeType="1"/>
            </p:cNvSpPr>
            <p:nvPr/>
          </p:nvSpPr>
          <p:spPr bwMode="auto">
            <a:xfrm>
              <a:off x="2304" y="960"/>
              <a:ext cx="480" cy="0"/>
            </a:xfrm>
            <a:prstGeom prst="line">
              <a:avLst/>
            </a:prstGeom>
            <a:noFill/>
            <a:ln w="79375">
              <a:solidFill>
                <a:srgbClr val="FF0000"/>
              </a:solidFill>
              <a:round/>
              <a:tailEnd len="lg" type="none"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eaLnBrk="1" hangingPunct="1">
                <a:defRPr/>
              </a:pPr>
              <a:endParaRPr altLang="en-US" lang="zh-CN" sz="1600">
                <a:solidFill>
                  <a:srgbClr val="000000"/>
                </a:solidFill>
                <a:latin typeface="+mn-lt"/>
                <a:ea typeface="+mn-ea"/>
                <a:cs typeface="+mn-ea"/>
                <a:sym typeface="+mn-lt"/>
              </a:endParaRPr>
            </a:p>
          </p:txBody>
        </p:sp>
        <p:sp>
          <p:nvSpPr>
            <p:cNvPr id="20" name="Line 4"/>
            <p:cNvSpPr>
              <a:spLocks noChangeShapeType="1"/>
            </p:cNvSpPr>
            <p:nvPr/>
          </p:nvSpPr>
          <p:spPr bwMode="auto">
            <a:xfrm>
              <a:off x="2304" y="1104"/>
              <a:ext cx="480" cy="0"/>
            </a:xfrm>
            <a:prstGeom prst="line">
              <a:avLst/>
            </a:prstGeom>
            <a:noFill/>
            <a:ln w="79375">
              <a:solidFill>
                <a:srgbClr val="FF0000"/>
              </a:solidFill>
              <a:round/>
              <a:tailEnd len="lg" type="none"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eaLnBrk="1" hangingPunct="1">
                <a:defRPr/>
              </a:pPr>
              <a:endParaRPr altLang="en-US" lang="zh-CN" sz="1600">
                <a:solidFill>
                  <a:srgbClr val="000000"/>
                </a:solidFill>
                <a:latin typeface="+mn-lt"/>
                <a:ea typeface="+mn-ea"/>
                <a:cs typeface="+mn-ea"/>
                <a:sym typeface="+mn-lt"/>
              </a:endParaRPr>
            </a:p>
          </p:txBody>
        </p:sp>
        <p:sp>
          <p:nvSpPr>
            <p:cNvPr id="21" name="Line 5"/>
            <p:cNvSpPr>
              <a:spLocks noChangeShapeType="1"/>
            </p:cNvSpPr>
            <p:nvPr/>
          </p:nvSpPr>
          <p:spPr bwMode="auto">
            <a:xfrm>
              <a:off x="2448" y="864"/>
              <a:ext cx="242" cy="336"/>
            </a:xfrm>
            <a:prstGeom prst="line">
              <a:avLst/>
            </a:prstGeom>
            <a:noFill/>
            <a:ln w="79375">
              <a:solidFill>
                <a:srgbClr val="FF0000"/>
              </a:solidFill>
              <a:round/>
              <a:tailEnd len="lg" type="none"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eaLnBrk="1" hangingPunct="1">
                <a:defRPr/>
              </a:pPr>
              <a:endParaRPr altLang="en-US" lang="zh-CN" sz="1600">
                <a:solidFill>
                  <a:srgbClr val="000000"/>
                </a:solidFill>
                <a:latin typeface="+mn-lt"/>
                <a:ea typeface="+mn-ea"/>
                <a:cs typeface="+mn-ea"/>
                <a:sym typeface="+mn-lt"/>
              </a:endParaRPr>
            </a:p>
          </p:txBody>
        </p:sp>
      </p:grpSp>
      <p:pic>
        <p:nvPicPr>
          <p:cNvPr id="71687" name="Picture 6"/>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val="0"/>
              </a:ext>
            </a:extLst>
          </a:blip>
          <a:stretch>
            <a:fillRect/>
          </a:stretch>
        </p:blipFill>
        <p:spPr bwMode="auto">
          <a:xfrm>
            <a:off x="1574800" y="1649413"/>
            <a:ext cx="2293938" cy="24034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descr="MCj01406710000[1]" id="71688" name="Picture 7"/>
          <p:cNvPicPr>
            <a:picLocks noChangeArrowheads="1" noChangeAspect="1"/>
          </p:cNvPicPr>
          <p:nvPr/>
        </p:nvPicPr>
        <p:blipFill>
          <a:blip r:embed="rId4">
            <a:extLst>
              <a:ext uri="{28A0092B-C50C-407E-A947-70E740481C1C}">
                <a14:useLocalDpi val="0"/>
              </a:ext>
            </a:extLst>
          </a:blip>
          <a:stretch>
            <a:fillRect/>
          </a:stretch>
        </p:blipFill>
        <p:spPr bwMode="auto">
          <a:xfrm>
            <a:off x="5003800" y="1806575"/>
            <a:ext cx="2935288" cy="222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 name="Text Box 8"/>
          <p:cNvSpPr txBox="1">
            <a:spLocks noChangeArrowheads="1"/>
          </p:cNvSpPr>
          <p:nvPr/>
        </p:nvSpPr>
        <p:spPr bwMode="auto">
          <a:xfrm>
            <a:off x="3276600" y="2017713"/>
            <a:ext cx="654050" cy="640080"/>
          </a:xfrm>
          <a:prstGeom prst="rect">
            <a:avLst/>
          </a:prstGeom>
          <a:noFill/>
          <a:ln>
            <a:noFill/>
          </a:ln>
          <a:effectLst/>
          <a:extLst>
            <a:ext uri="{909E8E84-426E-40DD-AFC4-6F175D3DCCD1}">
              <a14:hiddenFill>
                <a:solidFill>
                  <a:schemeClr val="accent1"/>
                </a:solidFill>
              </a14:hiddenFill>
            </a:ext>
            <a:ext uri="{91240B29-F687-4F45-9708-019B960494DF}">
              <a14:hiddenLine algn="ctr" w="28575">
                <a:solidFill>
                  <a:srgbClr val="FF0000"/>
                </a:solidFill>
                <a:miter lim="800000"/>
                <a:headEnd/>
                <a:tailEnd len="lg" type="none" w="lg"/>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indent="-342900" marL="342900">
              <a:defRPr>
                <a:solidFill>
                  <a:schemeClr val="tx1"/>
                </a:solidFill>
                <a:latin charset="0" pitchFamily="34" typeface="Arial"/>
                <a:ea charset="-122" panose="02010600030101010101" pitchFamily="2" typeface="宋体"/>
              </a:defRPr>
            </a:lvl1pPr>
            <a:lvl2pPr eaLnBrk="0" hangingPunct="0">
              <a:defRPr>
                <a:solidFill>
                  <a:schemeClr val="tx1"/>
                </a:solidFill>
                <a:latin charset="0" pitchFamily="34" typeface="Arial"/>
                <a:ea charset="-122" panose="02010600030101010101" pitchFamily="2" typeface="宋体"/>
              </a:defRPr>
            </a:lvl2pPr>
            <a:lvl3pPr eaLnBrk="0" hangingPunct="0">
              <a:defRPr>
                <a:solidFill>
                  <a:schemeClr val="tx1"/>
                </a:solidFill>
                <a:latin charset="0" pitchFamily="34" typeface="Arial"/>
                <a:ea charset="-122" panose="02010600030101010101" pitchFamily="2" typeface="宋体"/>
              </a:defRPr>
            </a:lvl3pPr>
            <a:lvl4pPr eaLnBrk="0" hangingPunct="0">
              <a:defRPr>
                <a:solidFill>
                  <a:schemeClr val="tx1"/>
                </a:solidFill>
                <a:latin charset="0" pitchFamily="34" typeface="Arial"/>
                <a:ea charset="-122" panose="02010600030101010101" pitchFamily="2" typeface="宋体"/>
              </a:defRPr>
            </a:lvl4pPr>
            <a:lvl5pPr eaLnBrk="0" hangingPunct="0">
              <a:defRPr>
                <a:solidFill>
                  <a:schemeClr val="tx1"/>
                </a:solidFill>
                <a:latin charset="0" pitchFamily="34" typeface="Arial"/>
                <a:ea charset="-122" panose="02010600030101010101" pitchFamily="2" typeface="宋体"/>
              </a:defRPr>
            </a:lvl5pPr>
            <a:lvl6pPr eaLnBrk="0" fontAlgn="base" hangingPunct="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a:spcBef>
                <a:spcPct val="0"/>
              </a:spcBef>
              <a:spcAft>
                <a:spcPct val="0"/>
              </a:spcAft>
              <a:defRPr>
                <a:solidFill>
                  <a:schemeClr val="tx1"/>
                </a:solidFill>
                <a:latin charset="0" pitchFamily="34" typeface="Arial"/>
                <a:ea charset="-122" panose="02010600030101010101" pitchFamily="2" typeface="宋体"/>
              </a:defRPr>
            </a:lvl9pPr>
          </a:lstStyle>
          <a:p>
            <a:pPr algn="ctr" eaLnBrk="1" hangingPunct="1">
              <a:spcBef>
                <a:spcPct val="50000"/>
              </a:spcBef>
              <a:buFont charset="2" panose="05000000000000000000" pitchFamily="2" typeface="Wingdings"/>
              <a:buNone/>
              <a:defRPr/>
            </a:pPr>
            <a:r>
              <a:rPr altLang="zh-CN" b="1" lang="en-US" sz="3600">
                <a:solidFill>
                  <a:srgbClr val="B80304"/>
                </a:solidFill>
                <a:effectLst>
                  <a:outerShdw algn="tl" blurRad="38100" dir="2700000" dist="38100">
                    <a:srgbClr val="C0C0C0"/>
                  </a:outerShdw>
                </a:effectLst>
                <a:latin typeface="+mn-lt"/>
                <a:ea typeface="+mn-ea"/>
                <a:cs typeface="+mn-ea"/>
                <a:sym typeface="+mn-lt"/>
              </a:rPr>
              <a:t>5</a:t>
            </a:r>
          </a:p>
        </p:txBody>
      </p:sp>
      <p:sp>
        <p:nvSpPr>
          <p:cNvPr id="25" name="WordArt 9"/>
          <p:cNvSpPr>
            <a:spLocks noChangeArrowheads="1" noChangeShapeType="1" noTextEdit="1"/>
          </p:cNvSpPr>
          <p:nvPr/>
        </p:nvSpPr>
        <p:spPr bwMode="auto">
          <a:xfrm>
            <a:off x="2195513" y="4227513"/>
            <a:ext cx="5010150" cy="614362"/>
          </a:xfrm>
          <a:prstGeom prst="rect">
            <a:avLst/>
          </a:prstGeom>
        </p:spPr>
        <p:txBody>
          <a:bodyPr fromWordArt="1" wrap="none">
            <a:prstTxWarp prst="textCanDown">
              <a:avLst>
                <a:gd fmla="val 33333" name="adj"/>
              </a:avLst>
            </a:prstTxWarp>
          </a:bodyPr>
          <a:lstStyle/>
          <a:p>
            <a:pPr algn="ctr"/>
            <a:r>
              <a:rPr altLang="en-US" kern="10" lang="zh-CN" sz="800">
                <a:ln w="9525">
                  <a:solidFill>
                    <a:srgbClr val="000000"/>
                  </a:solidFill>
                  <a:round/>
                </a:ln>
                <a:solidFill>
                  <a:srgbClr val="000000"/>
                </a:solidFill>
                <a:latin typeface="+mn-lt"/>
                <a:ea typeface="+mn-ea"/>
                <a:cs typeface="+mn-ea"/>
                <a:sym typeface="+mn-lt"/>
              </a:rPr>
              <a:t>原则：找到根本原因</a:t>
            </a:r>
          </a:p>
        </p:txBody>
      </p:sp>
      <p:sp>
        <p:nvSpPr>
          <p:cNvPr id="26" name="Text Box 10"/>
          <p:cNvSpPr txBox="1">
            <a:spLocks noChangeArrowheads="1"/>
          </p:cNvSpPr>
          <p:nvPr/>
        </p:nvSpPr>
        <p:spPr bwMode="auto">
          <a:xfrm>
            <a:off x="827088" y="847725"/>
            <a:ext cx="5400675" cy="33528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spcBef>
                <a:spcPct val="0"/>
              </a:spcBef>
              <a:spcAft>
                <a:spcPct val="0"/>
              </a:spcAft>
              <a:defRPr/>
            </a:pPr>
            <a:r>
              <a:rPr altLang="en-US" b="1" kern="0" lang="zh-CN" sz="1600">
                <a:solidFill>
                  <a:srgbClr val="000000"/>
                </a:solidFill>
                <a:latin typeface="+mn-lt"/>
                <a:ea typeface="+mn-ea"/>
                <a:cs typeface="+mn-ea"/>
                <a:sym typeface="+mn-lt"/>
              </a:rPr>
              <a:t>    五个为什么                     问五次为什么</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5" presetSubtype="10">
                                  <p:stCondLst>
                                    <p:cond delay="0"/>
                                  </p:stCondLst>
                                  <p:childTnLst>
                                    <p:set>
                                      <p:cBhvr>
                                        <p:cTn dur="1" fill="hold" id="10">
                                          <p:stCondLst>
                                            <p:cond delay="0"/>
                                          </p:stCondLst>
                                        </p:cTn>
                                        <p:tgtEl>
                                          <p:spTgt spid="25"/>
                                        </p:tgtEl>
                                        <p:attrNameLst>
                                          <p:attrName>style.visibility</p:attrName>
                                        </p:attrNameLst>
                                      </p:cBhvr>
                                      <p:to>
                                        <p:strVal val="visible"/>
                                      </p:to>
                                    </p:set>
                                    <p:animEffect filter="checkerboard(across)" transition="in">
                                      <p:cBhvr>
                                        <p:cTn dur="1000" id="1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注意-避免不自然的推论</a:t>
            </a:r>
          </a:p>
          <a:p>
            <a:pPr eaLnBrk="1" hangingPunct="1">
              <a:lnSpc>
                <a:spcPct val="150000"/>
              </a:lnSpc>
              <a:defRPr/>
            </a:pPr>
            <a:r>
              <a:rPr altLang="en-US" b="1" lang="zh-CN" noProof="1" sz="1400">
                <a:solidFill>
                  <a:schemeClr val="accent6">
                    <a:lumMod val="10000"/>
                  </a:schemeClr>
                </a:solidFill>
                <a:latin typeface="+mn-lt"/>
                <a:ea typeface="+mn-ea"/>
                <a:cs typeface="+mn-ea"/>
                <a:sym typeface="+mn-lt"/>
              </a:rPr>
              <a:t>千万不能用类似借口的内容回答所提出的为什么：</a:t>
            </a:r>
          </a:p>
        </p:txBody>
      </p:sp>
      <p:grpSp>
        <p:nvGrpSpPr>
          <p:cNvPr id="4" name="组合 3"/>
          <p:cNvGrpSpPr/>
          <p:nvPr/>
        </p:nvGrpSpPr>
        <p:grpSpPr>
          <a:xfrm>
            <a:off x="1355725" y="1646238"/>
            <a:ext cx="6678613" cy="3228975"/>
            <a:chOff x="1356384" y="1645852"/>
            <a:chExt cx="6678444" cy="3230058"/>
          </a:xfrm>
        </p:grpSpPr>
        <p:sp>
          <p:nvSpPr>
            <p:cNvPr id="28" name="AutoShape 8"/>
            <p:cNvSpPr>
              <a:spLocks noChangeArrowheads="1"/>
            </p:cNvSpPr>
            <p:nvPr/>
          </p:nvSpPr>
          <p:spPr bwMode="auto">
            <a:xfrm>
              <a:off x="1356384" y="2635196"/>
              <a:ext cx="2039886" cy="3716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latin typeface="+mn-lt"/>
                  <a:ea typeface="+mn-ea"/>
                  <a:cs typeface="+mn-ea"/>
                  <a:sym typeface="+mn-lt"/>
                </a:rPr>
                <a:t>作业方法没有明确</a:t>
              </a:r>
            </a:p>
          </p:txBody>
        </p:sp>
        <p:sp>
          <p:nvSpPr>
            <p:cNvPr id="29" name="AutoShape 9"/>
            <p:cNvSpPr>
              <a:spLocks noChangeArrowheads="1"/>
            </p:cNvSpPr>
            <p:nvPr/>
          </p:nvSpPr>
          <p:spPr bwMode="auto">
            <a:xfrm>
              <a:off x="4139202" y="2635196"/>
              <a:ext cx="2411351" cy="371600"/>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很少进行该作业</a:t>
              </a:r>
            </a:p>
          </p:txBody>
        </p:sp>
        <p:sp>
          <p:nvSpPr>
            <p:cNvPr id="30" name="Line 10"/>
            <p:cNvSpPr>
              <a:spLocks noChangeShapeType="1"/>
            </p:cNvSpPr>
            <p:nvPr/>
          </p:nvSpPr>
          <p:spPr bwMode="auto">
            <a:xfrm>
              <a:off x="3396270" y="2820996"/>
              <a:ext cx="619109"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charset="-122" panose="020b0500000000000000" pitchFamily="34" typeface="Noto Sans S Chinese Regular"/>
                <a:ea typeface="+mn-ea"/>
                <a:cs typeface="+mn-ea"/>
                <a:sym typeface="+mn-lt"/>
              </a:endParaRPr>
            </a:p>
          </p:txBody>
        </p:sp>
        <p:sp>
          <p:nvSpPr>
            <p:cNvPr id="31" name="Rectangle 11"/>
            <p:cNvSpPr>
              <a:spLocks noChangeArrowheads="1"/>
            </p:cNvSpPr>
            <p:nvPr/>
          </p:nvSpPr>
          <p:spPr bwMode="auto">
            <a:xfrm>
              <a:off x="4077290" y="1645852"/>
              <a:ext cx="1360454" cy="309666"/>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eaLnBrk="1" hangingPunct="1">
                <a:spcBef>
                  <a:spcPct val="20000"/>
                </a:spcBef>
                <a:buFont charset="2" panose="05000000000000000000" pitchFamily="2" typeface="Wingdings"/>
                <a:buNone/>
                <a:defRPr/>
              </a:pPr>
              <a:r>
                <a:rPr altLang="zh-CN" b="1" lang="en-US" sz="1400">
                  <a:solidFill>
                    <a:srgbClr val="000000"/>
                  </a:solidFill>
                  <a:latin typeface="+mn-lt"/>
                  <a:ea typeface="+mn-ea"/>
                  <a:cs typeface="+mn-ea"/>
                  <a:sym typeface="+mn-lt"/>
                </a:rPr>
                <a:t>WHY？</a:t>
              </a:r>
            </a:p>
          </p:txBody>
        </p:sp>
        <p:sp>
          <p:nvSpPr>
            <p:cNvPr id="32" name="AutoShape 12"/>
            <p:cNvSpPr>
              <a:spLocks noChangeArrowheads="1"/>
            </p:cNvSpPr>
            <p:nvPr/>
          </p:nvSpPr>
          <p:spPr bwMode="auto">
            <a:xfrm>
              <a:off x="4510667" y="3252941"/>
              <a:ext cx="2039885" cy="371600"/>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要做的事情太多了</a:t>
              </a:r>
            </a:p>
          </p:txBody>
        </p:sp>
        <p:sp>
          <p:nvSpPr>
            <p:cNvPr id="33" name="AutoShape 13"/>
            <p:cNvSpPr>
              <a:spLocks noChangeArrowheads="1"/>
            </p:cNvSpPr>
            <p:nvPr/>
          </p:nvSpPr>
          <p:spPr bwMode="auto">
            <a:xfrm>
              <a:off x="1356384" y="3252941"/>
              <a:ext cx="2411352" cy="3716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latin typeface="+mn-lt"/>
                  <a:ea typeface="+mn-ea"/>
                  <a:cs typeface="+mn-ea"/>
                  <a:sym typeface="+mn-lt"/>
                </a:rPr>
                <a:t>没有及时进行仪器矫正</a:t>
              </a:r>
            </a:p>
          </p:txBody>
        </p:sp>
        <p:sp>
          <p:nvSpPr>
            <p:cNvPr id="34" name="Line 14"/>
            <p:cNvSpPr>
              <a:spLocks noChangeShapeType="1"/>
            </p:cNvSpPr>
            <p:nvPr/>
          </p:nvSpPr>
          <p:spPr bwMode="auto">
            <a:xfrm>
              <a:off x="3829646" y="3438740"/>
              <a:ext cx="619109"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35" name="AutoShape 15"/>
            <p:cNvSpPr>
              <a:spLocks noChangeArrowheads="1"/>
            </p:cNvSpPr>
            <p:nvPr/>
          </p:nvSpPr>
          <p:spPr bwMode="auto">
            <a:xfrm>
              <a:off x="1356384" y="3810340"/>
              <a:ext cx="1360454" cy="3716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latin typeface="+mn-lt"/>
                  <a:ea typeface="+mn-ea"/>
                  <a:cs typeface="+mn-ea"/>
                  <a:sym typeface="+mn-lt"/>
                </a:rPr>
                <a:t>铅笔芯断了</a:t>
              </a:r>
            </a:p>
          </p:txBody>
        </p:sp>
        <p:sp>
          <p:nvSpPr>
            <p:cNvPr id="36" name="Line 16"/>
            <p:cNvSpPr>
              <a:spLocks noChangeShapeType="1"/>
            </p:cNvSpPr>
            <p:nvPr/>
          </p:nvSpPr>
          <p:spPr bwMode="auto">
            <a:xfrm>
              <a:off x="2778748" y="3996140"/>
              <a:ext cx="617522"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charset="-122" panose="020b0500000000000000" pitchFamily="34" typeface="Noto Sans S Chinese Regular"/>
                <a:cs typeface="+mn-ea"/>
                <a:sym typeface="+mn-lt"/>
              </a:endParaRPr>
            </a:p>
          </p:txBody>
        </p:sp>
        <p:sp>
          <p:nvSpPr>
            <p:cNvPr id="37" name="AutoShape 17"/>
            <p:cNvSpPr>
              <a:spLocks noChangeArrowheads="1"/>
            </p:cNvSpPr>
            <p:nvPr/>
          </p:nvSpPr>
          <p:spPr bwMode="auto">
            <a:xfrm>
              <a:off x="3396270" y="3810340"/>
              <a:ext cx="2041473" cy="371600"/>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用的是2B的铅笔</a:t>
              </a:r>
            </a:p>
          </p:txBody>
        </p:sp>
        <p:sp>
          <p:nvSpPr>
            <p:cNvPr id="38" name="AutoShape 18"/>
            <p:cNvSpPr>
              <a:spLocks noChangeArrowheads="1"/>
            </p:cNvSpPr>
            <p:nvPr/>
          </p:nvSpPr>
          <p:spPr bwMode="auto">
            <a:xfrm>
              <a:off x="1356384" y="2017452"/>
              <a:ext cx="1422364" cy="370011"/>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solidFill>
                    <a:srgbClr val="000000"/>
                  </a:solidFill>
                  <a:latin typeface="+mn-lt"/>
                  <a:ea typeface="+mn-ea"/>
                  <a:cs typeface="+mn-ea"/>
                  <a:sym typeface="+mn-lt"/>
                </a:rPr>
                <a:t>没有修理设备</a:t>
              </a:r>
            </a:p>
          </p:txBody>
        </p:sp>
        <p:sp>
          <p:nvSpPr>
            <p:cNvPr id="39" name="Line 19"/>
            <p:cNvSpPr>
              <a:spLocks noChangeShapeType="1"/>
            </p:cNvSpPr>
            <p:nvPr/>
          </p:nvSpPr>
          <p:spPr bwMode="auto">
            <a:xfrm>
              <a:off x="2840659" y="2201663"/>
              <a:ext cx="247644"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0" name="AutoShape 20"/>
            <p:cNvSpPr>
              <a:spLocks noChangeArrowheads="1"/>
            </p:cNvSpPr>
            <p:nvPr/>
          </p:nvSpPr>
          <p:spPr bwMode="auto">
            <a:xfrm>
              <a:off x="3088303" y="2017452"/>
              <a:ext cx="1608096" cy="370011"/>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设备全负荷运作</a:t>
              </a:r>
            </a:p>
          </p:txBody>
        </p:sp>
        <p:sp>
          <p:nvSpPr>
            <p:cNvPr id="41" name="Line 21"/>
            <p:cNvSpPr>
              <a:spLocks noChangeShapeType="1"/>
            </p:cNvSpPr>
            <p:nvPr/>
          </p:nvSpPr>
          <p:spPr bwMode="auto">
            <a:xfrm>
              <a:off x="4756723" y="2201663"/>
              <a:ext cx="247644"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2" name="AutoShape 22"/>
            <p:cNvSpPr>
              <a:spLocks noChangeArrowheads="1"/>
            </p:cNvSpPr>
            <p:nvPr/>
          </p:nvSpPr>
          <p:spPr bwMode="auto">
            <a:xfrm>
              <a:off x="5004367" y="2017452"/>
              <a:ext cx="990575" cy="370011"/>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生产量多</a:t>
              </a:r>
            </a:p>
          </p:txBody>
        </p:sp>
        <p:sp>
          <p:nvSpPr>
            <p:cNvPr id="43" name="Line 23"/>
            <p:cNvSpPr>
              <a:spLocks noChangeShapeType="1"/>
            </p:cNvSpPr>
            <p:nvPr/>
          </p:nvSpPr>
          <p:spPr bwMode="auto">
            <a:xfrm>
              <a:off x="6055265" y="2201663"/>
              <a:ext cx="247644"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4" name="AutoShape 24"/>
            <p:cNvSpPr>
              <a:spLocks noChangeArrowheads="1"/>
            </p:cNvSpPr>
            <p:nvPr/>
          </p:nvSpPr>
          <p:spPr bwMode="auto">
            <a:xfrm>
              <a:off x="6302909" y="2017452"/>
              <a:ext cx="1731919" cy="370011"/>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接了很多定单</a:t>
              </a:r>
            </a:p>
          </p:txBody>
        </p:sp>
        <p:sp>
          <p:nvSpPr>
            <p:cNvPr id="45" name="AutoShape 25"/>
            <p:cNvSpPr>
              <a:spLocks noChangeArrowheads="1"/>
            </p:cNvSpPr>
            <p:nvPr/>
          </p:nvSpPr>
          <p:spPr bwMode="auto">
            <a:xfrm>
              <a:off x="6674374" y="2820996"/>
              <a:ext cx="1360454" cy="370011"/>
            </a:xfrm>
            <a:prstGeom prst="flowChartAlternateProcess">
              <a:avLst/>
            </a:prstGeom>
            <a:solidFill>
              <a:srgbClr val="7E7E7E"/>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kern="0" lang="zh-CN" sz="1400">
                  <a:latin typeface="+mn-lt"/>
                  <a:ea typeface="+mn-ea"/>
                  <a:cs typeface="+mn-ea"/>
                  <a:sym typeface="+mn-lt"/>
                </a:rPr>
                <a:t>公司要赚钱</a:t>
              </a:r>
            </a:p>
          </p:txBody>
        </p:sp>
        <p:sp>
          <p:nvSpPr>
            <p:cNvPr id="46" name="Line 26"/>
            <p:cNvSpPr>
              <a:spLocks noChangeShapeType="1"/>
            </p:cNvSpPr>
            <p:nvPr/>
          </p:nvSpPr>
          <p:spPr bwMode="auto">
            <a:xfrm flipH="1">
              <a:off x="7307771" y="2481157"/>
              <a:ext cx="0" cy="308078"/>
            </a:xfrm>
            <a:prstGeom prst="line">
              <a:avLst/>
            </a:prstGeom>
            <a:noFill/>
            <a:ln w="3175">
              <a:solidFill>
                <a:srgbClr val="000000"/>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7" name="AutoShape 39"/>
            <p:cNvSpPr>
              <a:spLocks noChangeArrowheads="1"/>
            </p:cNvSpPr>
            <p:nvPr/>
          </p:nvSpPr>
          <p:spPr bwMode="gray">
            <a:xfrm>
              <a:off x="1742137" y="4447141"/>
              <a:ext cx="5906938" cy="428769"/>
            </a:xfrm>
            <a:prstGeom prst="roundRect">
              <a:avLst>
                <a:gd fmla="val 50000" name="adj"/>
              </a:avLst>
            </a:prstGeom>
            <a:gradFill rotWithShape="1">
              <a:gsLst>
                <a:gs pos="0">
                  <a:srgbClr val="FFFFFF"/>
                </a:gs>
                <a:gs pos="100000">
                  <a:srgbClr val="FFFFFF">
                    <a:gamma/>
                    <a:shade val="76471"/>
                    <a:invGamma/>
                  </a:srgbClr>
                </a:gs>
              </a:gsLst>
              <a:lin ang="5400000" scaled="1"/>
            </a:gradFill>
            <a:ln w="19050">
              <a:solidFill>
                <a:srgbClr val="C0C0C0"/>
              </a:solidFill>
              <a:round/>
            </a:ln>
            <a:effectLst>
              <a:outerShdw algn="ctr" dir="3806097" dist="56796" rotWithShape="0">
                <a:srgbClr val="292929">
                  <a:alpha val="50000"/>
                </a:srgbClr>
              </a:outerShdw>
            </a:effectLst>
          </p:spPr>
          <p:txBody>
            <a:bodyPr anchor="ctr" wrap="none"/>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推论要理性、客观，千万要避免借口类答案</a:t>
              </a:r>
            </a:p>
          </p:txBody>
        </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par>
                          <p:cTn fill="hold" id="11" nodeType="afterGroup">
                            <p:stCondLst>
                              <p:cond delay="1001"/>
                            </p:stCondLst>
                            <p:childTnLst>
                              <p:par>
                                <p:cTn fill="hold" id="12" nodeType="afterEffect" presetClass="entr" presetID="6" presetSubtype="16">
                                  <p:stCondLst>
                                    <p:cond delay="0"/>
                                  </p:stCondLst>
                                  <p:childTnLst>
                                    <p:set>
                                      <p:cBhvr>
                                        <p:cTn dur="1" fill="hold" id="13">
                                          <p:stCondLst>
                                            <p:cond delay="0"/>
                                          </p:stCondLst>
                                        </p:cTn>
                                        <p:tgtEl>
                                          <p:spTgt spid="4"/>
                                        </p:tgtEl>
                                        <p:attrNameLst>
                                          <p:attrName>style.visibility</p:attrName>
                                        </p:attrNameLst>
                                      </p:cBhvr>
                                      <p:to>
                                        <p:strVal val="visible"/>
                                      </p:to>
                                    </p:set>
                                    <p:animEffect filter="circle(in)" transition="in">
                                      <p:cBhvr>
                                        <p:cTn dur="2000" id="14"/>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丰田生产方式(前言导读)</a:t>
            </a:r>
          </a:p>
        </p:txBody>
      </p:sp>
      <p:sp>
        <p:nvSpPr>
          <p:cNvPr id="43" name="TextBox 7"/>
          <p:cNvSpPr>
            <a:spLocks noChangeArrowheads="1"/>
          </p:cNvSpPr>
          <p:nvPr/>
        </p:nvSpPr>
        <p:spPr bwMode="auto">
          <a:xfrm>
            <a:off x="4141788" y="2355850"/>
            <a:ext cx="4468812" cy="21396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defRPr/>
            </a:pPr>
            <a:r>
              <a:rPr altLang="en-US" lang="zh-CN" noProof="1" smtClean="0" sz="1400">
                <a:solidFill>
                  <a:schemeClr val="accent4">
                    <a:lumMod val="25000"/>
                  </a:schemeClr>
                </a:solidFill>
                <a:latin typeface="+mn-lt"/>
                <a:ea typeface="+mn-ea"/>
                <a:cs typeface="+mn-ea"/>
                <a:sym typeface="+mn-lt"/>
              </a:rPr>
              <a:t>      观察现场、了解现场说起来简单，可实际上，真正落实到现场有哪些问题、需要怎样改善就没有那么容易了。只有发现了问题，才能够运用自己的知识和经验去解决。所以，发现问题对于改善来说至关重要。一定要仔细观察，看到问题的本质。在重复这项工作的过程中自然就实现了改善。</a:t>
            </a:r>
          </a:p>
          <a:p>
            <a:pPr eaLnBrk="1" hangingPunct="1">
              <a:lnSpc>
                <a:spcPct val="120000"/>
              </a:lnSpc>
              <a:defRPr/>
            </a:pPr>
            <a:r>
              <a:rPr altLang="en-US" lang="zh-CN" noProof="1" smtClean="0" sz="1400">
                <a:solidFill>
                  <a:schemeClr val="accent4">
                    <a:lumMod val="25000"/>
                  </a:schemeClr>
                </a:solidFill>
                <a:latin typeface="+mn-lt"/>
                <a:ea typeface="+mn-ea"/>
                <a:cs typeface="+mn-ea"/>
                <a:sym typeface="+mn-lt"/>
              </a:rPr>
              <a:t>    “观看”、“观察”、“审视”，随时训练自己透彻了解现场的能力，这才是丰田方式。</a:t>
            </a:r>
          </a:p>
        </p:txBody>
      </p:sp>
      <p:sp>
        <p:nvSpPr>
          <p:cNvPr id="44" name="矩形 3"/>
          <p:cNvSpPr>
            <a:spLocks noChangeArrowheads="1"/>
          </p:cNvSpPr>
          <p:nvPr/>
        </p:nvSpPr>
        <p:spPr bwMode="auto">
          <a:xfrm>
            <a:off x="4427538" y="1174750"/>
            <a:ext cx="40322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mtClean="0" sz="1400">
                <a:solidFill>
                  <a:schemeClr val="accent6">
                    <a:lumMod val="10000"/>
                  </a:schemeClr>
                </a:solidFill>
                <a:latin typeface="+mn-lt"/>
                <a:ea typeface="+mn-ea"/>
                <a:cs typeface="+mn-ea"/>
                <a:sym typeface="+mn-lt"/>
              </a:rPr>
              <a:t>经常去现场观察，才能发现应该做什么，应该改 善  什么？—— 大野耐一（丰田生产方式主要创始人之一） </a:t>
            </a:r>
          </a:p>
        </p:txBody>
      </p:sp>
      <p:pic>
        <p:nvPicPr>
          <p:cNvPr id="20489" name="图片 2"/>
          <p:cNvPicPr>
            <a:picLocks noChangeAspect="1"/>
          </p:cNvPicPr>
          <p:nvPr/>
        </p:nvPicPr>
        <p:blipFill>
          <a:blip r:embed="rId3">
            <a:extLst>
              <a:ext uri="{28A0092B-C50C-407E-A947-70E740481C1C}">
                <a14:useLocalDpi val="0"/>
              </a:ext>
            </a:extLst>
          </a:blip>
          <a:stretch>
            <a:fillRect/>
          </a:stretch>
        </p:blipFill>
        <p:spPr bwMode="auto">
          <a:xfrm>
            <a:off x="683730" y="1491675"/>
            <a:ext cx="2918843" cy="2846645"/>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44"/>
                                        </p:tgtEl>
                                        <p:attrNameLst>
                                          <p:attrName>style.visibility</p:attrName>
                                        </p:attrNameLst>
                                      </p:cBhvr>
                                      <p:to>
                                        <p:strVal val="visible"/>
                                      </p:to>
                                    </p:set>
                                    <p:animEffect filter="">
                                      <p:cBhvr>
                                        <p:cTn dur="1000" id="10"/>
                                        <p:tgtEl>
                                          <p:spTgt spid="44"/>
                                        </p:tgtEl>
                                      </p:cBhvr>
                                    </p:animEffect>
                                  </p:childTnLst>
                                </p:cTn>
                              </p:par>
                            </p:childTnLst>
                          </p:cTn>
                        </p:par>
                        <p:par>
                          <p:cTn fill="hold" id="11" nodeType="afterGroup">
                            <p:stCondLst>
                              <p:cond delay="1001"/>
                            </p:stCondLst>
                            <p:childTnLst>
                              <p:par>
                                <p:cTn fill="hold" grpId="0" id="12" nodeType="afterEffect" presetClass="entr" presetID="10" presetSubtype="0">
                                  <p:stCondLst>
                                    <p:cond delay="0"/>
                                  </p:stCondLst>
                                  <p:childTnLst>
                                    <p:set>
                                      <p:cBhvr>
                                        <p:cTn dur="1" fill="hold" id="13">
                                          <p:stCondLst>
                                            <p:cond delay="0"/>
                                          </p:stCondLst>
                                        </p:cTn>
                                        <p:tgtEl>
                                          <p:spTgt spid="43"/>
                                        </p:tgtEl>
                                        <p:attrNameLst>
                                          <p:attrName>style.visibility</p:attrName>
                                        </p:attrNameLst>
                                      </p:cBhvr>
                                      <p:to>
                                        <p:strVal val="visible"/>
                                      </p:to>
                                    </p:set>
                                    <p:animEffect filter="">
                                      <p:cBhvr>
                                        <p:cTn dur="1000" id="14"/>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3"/>
      <p:bldP grpId="0" spid="4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避免对原因的追求牵涉到了人的心理</a:t>
            </a:r>
          </a:p>
        </p:txBody>
      </p:sp>
      <p:sp>
        <p:nvSpPr>
          <p:cNvPr id="48" name="矩形 47"/>
          <p:cNvSpPr/>
          <p:nvPr/>
        </p:nvSpPr>
        <p:spPr>
          <a:xfrm>
            <a:off x="755735" y="1658420"/>
            <a:ext cx="1093987" cy="2304923"/>
          </a:xfrm>
          <a:prstGeom prst="rect">
            <a:avLst/>
          </a:prstGeom>
          <a:blipFill rotWithShape="1">
            <a:blip r:embed="rId3"/>
            <a:stretch>
              <a:fillRect l="-1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sp>
        <p:nvSpPr>
          <p:cNvPr id="49" name="矩形 48"/>
          <p:cNvSpPr/>
          <p:nvPr/>
        </p:nvSpPr>
        <p:spPr>
          <a:xfrm>
            <a:off x="1936213" y="2644566"/>
            <a:ext cx="1159368" cy="2310447"/>
          </a:xfrm>
          <a:prstGeom prst="rect">
            <a:avLst/>
          </a:prstGeom>
          <a:blipFill rotWithShape="1">
            <a:blip r:embed="rId4"/>
            <a:stretch>
              <a:fillRect l="-80588" r="-805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sp>
        <p:nvSpPr>
          <p:cNvPr id="50" name="矩形 49"/>
          <p:cNvSpPr/>
          <p:nvPr/>
        </p:nvSpPr>
        <p:spPr>
          <a:xfrm>
            <a:off x="3189587" y="2209854"/>
            <a:ext cx="1240703" cy="2310448"/>
          </a:xfrm>
          <a:prstGeom prst="rect">
            <a:avLst/>
          </a:prstGeom>
          <a:blipFill rotWithShape="1">
            <a:blip r:embed="rId5"/>
            <a:stretch>
              <a:fillRect l="-2" r="-1142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sp>
        <p:nvSpPr>
          <p:cNvPr id="51" name="文本框 50"/>
          <p:cNvSpPr txBox="1">
            <a:spLocks noChangeArrowheads="1" noChangeAspect="1"/>
          </p:cNvSpPr>
          <p:nvPr/>
        </p:nvSpPr>
        <p:spPr bwMode="auto">
          <a:xfrm>
            <a:off x="5076825" y="1385888"/>
            <a:ext cx="357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defRPr/>
            </a:pPr>
            <a:r>
              <a:rPr altLang="zh-CN" lang="en-US" sz="1600">
                <a:solidFill>
                  <a:schemeClr val="accent4">
                    <a:lumMod val="10000"/>
                  </a:schemeClr>
                </a:solidFill>
                <a:latin typeface="+mn-lt"/>
                <a:ea typeface="+mn-ea"/>
                <a:cs typeface="+mn-ea"/>
                <a:sym typeface="+mn-lt"/>
              </a:rPr>
              <a:t>1、牵涉到了人的心理面，往往就导不出再发防止对策。</a:t>
            </a:r>
          </a:p>
        </p:txBody>
      </p:sp>
      <p:sp>
        <p:nvSpPr>
          <p:cNvPr id="54" name="文本框 53"/>
          <p:cNvSpPr txBox="1">
            <a:spLocks noChangeArrowheads="1" noChangeAspect="1"/>
          </p:cNvSpPr>
          <p:nvPr/>
        </p:nvSpPr>
        <p:spPr bwMode="auto">
          <a:xfrm>
            <a:off x="5087938" y="2428875"/>
            <a:ext cx="35734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defRPr/>
            </a:pPr>
            <a:r>
              <a:rPr altLang="zh-CN" lang="en-US" sz="1600">
                <a:solidFill>
                  <a:schemeClr val="accent4">
                    <a:lumMod val="10000"/>
                  </a:schemeClr>
                </a:solidFill>
                <a:latin typeface="+mn-lt"/>
                <a:ea typeface="+mn-ea"/>
                <a:cs typeface="+mn-ea"/>
                <a:sym typeface="+mn-lt"/>
              </a:rPr>
              <a:t>2、为什么的矛头要指向能够由此导出再发防止对策的设备面，管理的制度面等等。</a:t>
            </a:r>
          </a:p>
        </p:txBody>
      </p:sp>
      <p:cxnSp>
        <p:nvCxnSpPr>
          <p:cNvPr id="55" name="直接连接符 54"/>
          <p:cNvCxnSpPr/>
          <p:nvPr/>
        </p:nvCxnSpPr>
        <p:spPr>
          <a:xfrm>
            <a:off x="5151438" y="3384550"/>
            <a:ext cx="3438525"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151439" y="3416300"/>
            <a:ext cx="2735262" cy="1371600"/>
          </a:xfrm>
          <a:prstGeom prst="rect">
            <a:avLst/>
          </a:prstGeom>
          <a:noFill/>
          <a:ln>
            <a:noFill/>
          </a:ln>
        </p:spPr>
        <p:txBody>
          <a:bodyPr>
            <a:spAutoFit/>
          </a:bodyPr>
          <a:lstStyle/>
          <a:p>
            <a:pPr indent="-171450" marL="171450">
              <a:lnSpc>
                <a:spcPct val="150000"/>
              </a:lnSpc>
              <a:buClr>
                <a:srgbClr val="B80304"/>
              </a:buClr>
              <a:buFont charset="2" panose="05000000000000000000" pitchFamily="2" typeface="Wingdings"/>
              <a:buChar char="u"/>
              <a:defRPr/>
            </a:pPr>
            <a:r>
              <a:rPr altLang="en-US" lang="zh-CN" noProof="1" sz="1400">
                <a:solidFill>
                  <a:schemeClr val="accent4">
                    <a:lumMod val="10000"/>
                  </a:schemeClr>
                </a:solidFill>
                <a:latin typeface="+mn-lt"/>
                <a:ea typeface="+mn-ea"/>
                <a:cs typeface="+mn-ea"/>
                <a:sym typeface="+mn-lt"/>
              </a:rPr>
              <a:t>担当者很忙</a:t>
            </a:r>
          </a:p>
          <a:p>
            <a:pPr indent="-171450" marL="171450">
              <a:lnSpc>
                <a:spcPct val="150000"/>
              </a:lnSpc>
              <a:buClr>
                <a:srgbClr val="B80304"/>
              </a:buClr>
              <a:buFont charset="2" panose="05000000000000000000" pitchFamily="2" typeface="Wingdings"/>
              <a:buChar char="u"/>
              <a:defRPr/>
            </a:pPr>
            <a:r>
              <a:rPr altLang="en-US" lang="zh-CN" noProof="1" sz="1400">
                <a:solidFill>
                  <a:schemeClr val="accent4">
                    <a:lumMod val="10000"/>
                  </a:schemeClr>
                </a:solidFill>
                <a:latin typeface="+mn-lt"/>
                <a:ea typeface="+mn-ea"/>
                <a:cs typeface="+mn-ea"/>
                <a:sym typeface="+mn-lt"/>
              </a:rPr>
              <a:t> 作业者心情烦躁</a:t>
            </a:r>
          </a:p>
          <a:p>
            <a:pPr indent="-171450" marL="171450">
              <a:lnSpc>
                <a:spcPct val="150000"/>
              </a:lnSpc>
              <a:buClr>
                <a:srgbClr val="B80304"/>
              </a:buClr>
              <a:buFont charset="2" panose="05000000000000000000" pitchFamily="2" typeface="Wingdings"/>
              <a:buChar char="u"/>
              <a:defRPr/>
            </a:pPr>
            <a:r>
              <a:rPr altLang="en-US" lang="zh-CN" noProof="1" sz="1400">
                <a:solidFill>
                  <a:schemeClr val="accent4">
                    <a:lumMod val="10000"/>
                  </a:schemeClr>
                </a:solidFill>
                <a:latin typeface="+mn-lt"/>
                <a:ea typeface="+mn-ea"/>
                <a:cs typeface="+mn-ea"/>
                <a:sym typeface="+mn-lt"/>
              </a:rPr>
              <a:t> 检查人员在检查的时候想着其他的事情</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par>
                                <p:cTn fill="hold" grpId="0" id="11" nodeType="withEffect" presetClass="entr" presetID="2" presetSubtype="1">
                                  <p:stCondLst>
                                    <p:cond delay="0"/>
                                  </p:stCondLst>
                                  <p:childTnLst>
                                    <p:set>
                                      <p:cBhvr>
                                        <p:cTn dur="1" fill="hold" id="12">
                                          <p:stCondLst>
                                            <p:cond delay="0"/>
                                          </p:stCondLst>
                                        </p:cTn>
                                        <p:tgtEl>
                                          <p:spTgt spid="51"/>
                                        </p:tgtEl>
                                        <p:attrNameLst>
                                          <p:attrName>style.visibility</p:attrName>
                                        </p:attrNameLst>
                                      </p:cBhvr>
                                      <p:to>
                                        <p:strVal val="visible"/>
                                      </p:to>
                                    </p:set>
                                    <p:anim calcmode="lin" valueType="num">
                                      <p:cBhvr>
                                        <p:cTn dur="1000" fill="hold" id="13"/>
                                        <p:tgtEl>
                                          <p:spTgt spid="51"/>
                                        </p:tgtEl>
                                        <p:attrNameLst>
                                          <p:attrName>ppt_x</p:attrName>
                                        </p:attrNameLst>
                                      </p:cBhvr>
                                      <p:tavLst>
                                        <p:tav tm="0">
                                          <p:val>
                                            <p:strVal val="#ppt_x"/>
                                          </p:val>
                                        </p:tav>
                                        <p:tav tm="100000">
                                          <p:val>
                                            <p:strVal val="#ppt_x"/>
                                          </p:val>
                                        </p:tav>
                                      </p:tavLst>
                                    </p:anim>
                                    <p:anim calcmode="lin" valueType="num">
                                      <p:cBhvr>
                                        <p:cTn dur="1000" fill="hold" id="14"/>
                                        <p:tgtEl>
                                          <p:spTgt spid="51"/>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48"/>
                                        </p:tgtEl>
                                        <p:attrNameLst>
                                          <p:attrName>style.visibility</p:attrName>
                                        </p:attrNameLst>
                                      </p:cBhvr>
                                      <p:to>
                                        <p:strVal val="visible"/>
                                      </p:to>
                                    </p:set>
                                    <p:anim calcmode="lin" valueType="num">
                                      <p:cBhvr>
                                        <p:cTn dur="500" fill="hold" id="17"/>
                                        <p:tgtEl>
                                          <p:spTgt spid="48"/>
                                        </p:tgtEl>
                                        <p:attrNameLst>
                                          <p:attrName>ppt_x</p:attrName>
                                        </p:attrNameLst>
                                      </p:cBhvr>
                                      <p:tavLst>
                                        <p:tav tm="0">
                                          <p:val>
                                            <p:strVal val="#ppt_x"/>
                                          </p:val>
                                        </p:tav>
                                        <p:tav tm="100000">
                                          <p:val>
                                            <p:strVal val="#ppt_x"/>
                                          </p:val>
                                        </p:tav>
                                      </p:tavLst>
                                    </p:anim>
                                    <p:anim calcmode="lin" valueType="num">
                                      <p:cBhvr>
                                        <p:cTn dur="500" fill="hold" id="18"/>
                                        <p:tgtEl>
                                          <p:spTgt spid="48"/>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1">
                                  <p:stCondLst>
                                    <p:cond delay="0"/>
                                  </p:stCondLst>
                                  <p:childTnLst>
                                    <p:set>
                                      <p:cBhvr>
                                        <p:cTn dur="1" fill="hold" id="20">
                                          <p:stCondLst>
                                            <p:cond delay="0"/>
                                          </p:stCondLst>
                                        </p:cTn>
                                        <p:tgtEl>
                                          <p:spTgt spid="49"/>
                                        </p:tgtEl>
                                        <p:attrNameLst>
                                          <p:attrName>style.visibility</p:attrName>
                                        </p:attrNameLst>
                                      </p:cBhvr>
                                      <p:to>
                                        <p:strVal val="visible"/>
                                      </p:to>
                                    </p:set>
                                    <p:anim calcmode="lin" valueType="num">
                                      <p:cBhvr>
                                        <p:cTn dur="500" fill="hold" id="21"/>
                                        <p:tgtEl>
                                          <p:spTgt spid="49"/>
                                        </p:tgtEl>
                                        <p:attrNameLst>
                                          <p:attrName>ppt_x</p:attrName>
                                        </p:attrNameLst>
                                      </p:cBhvr>
                                      <p:tavLst>
                                        <p:tav tm="0">
                                          <p:val>
                                            <p:strVal val="#ppt_x"/>
                                          </p:val>
                                        </p:tav>
                                        <p:tav tm="100000">
                                          <p:val>
                                            <p:strVal val="#ppt_x"/>
                                          </p:val>
                                        </p:tav>
                                      </p:tavLst>
                                    </p:anim>
                                    <p:anim calcmode="lin" valueType="num">
                                      <p:cBhvr>
                                        <p:cTn dur="500" fill="hold" id="22"/>
                                        <p:tgtEl>
                                          <p:spTgt spid="49"/>
                                        </p:tgtEl>
                                        <p:attrNameLst>
                                          <p:attrName>ppt_y</p:attrName>
                                        </p:attrNameLst>
                                      </p:cBhvr>
                                      <p:tavLst>
                                        <p:tav tm="0">
                                          <p:val>
                                            <p:strVal val="0-#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50"/>
                                        </p:tgtEl>
                                        <p:attrNameLst>
                                          <p:attrName>style.visibility</p:attrName>
                                        </p:attrNameLst>
                                      </p:cBhvr>
                                      <p:to>
                                        <p:strVal val="visible"/>
                                      </p:to>
                                    </p:set>
                                    <p:anim calcmode="lin" valueType="num">
                                      <p:cBhvr>
                                        <p:cTn dur="500" fill="hold" id="25"/>
                                        <p:tgtEl>
                                          <p:spTgt spid="50"/>
                                        </p:tgtEl>
                                        <p:attrNameLst>
                                          <p:attrName>ppt_x</p:attrName>
                                        </p:attrNameLst>
                                      </p:cBhvr>
                                      <p:tavLst>
                                        <p:tav tm="0">
                                          <p:val>
                                            <p:strVal val="#ppt_x"/>
                                          </p:val>
                                        </p:tav>
                                        <p:tav tm="100000">
                                          <p:val>
                                            <p:strVal val="#ppt_x"/>
                                          </p:val>
                                        </p:tav>
                                      </p:tavLst>
                                    </p:anim>
                                    <p:anim calcmode="lin" valueType="num">
                                      <p:cBhvr>
                                        <p:cTn dur="500" fill="hold" id="26"/>
                                        <p:tgtEl>
                                          <p:spTgt spid="5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1">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p:cTn dur="1000" fill="hold" id="29"/>
                                        <p:tgtEl>
                                          <p:spTgt spid="54"/>
                                        </p:tgtEl>
                                        <p:attrNameLst>
                                          <p:attrName>ppt_x</p:attrName>
                                        </p:attrNameLst>
                                      </p:cBhvr>
                                      <p:tavLst>
                                        <p:tav tm="0">
                                          <p:val>
                                            <p:strVal val="#ppt_x"/>
                                          </p:val>
                                        </p:tav>
                                        <p:tav tm="100000">
                                          <p:val>
                                            <p:strVal val="#ppt_x"/>
                                          </p:val>
                                        </p:tav>
                                      </p:tavLst>
                                    </p:anim>
                                    <p:anim calcmode="lin" valueType="num">
                                      <p:cBhvr>
                                        <p:cTn dur="1000" fill="hold" id="30"/>
                                        <p:tgtEl>
                                          <p:spTgt spid="54"/>
                                        </p:tgtEl>
                                        <p:attrNameLst>
                                          <p:attrName>ppt_y</p:attrName>
                                        </p:attrNameLst>
                                      </p:cBhvr>
                                      <p:tavLst>
                                        <p:tav tm="0">
                                          <p:val>
                                            <p:strVal val="0-#ppt_h/2"/>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56"/>
                                        </p:tgtEl>
                                        <p:attrNameLst>
                                          <p:attrName>style.visibility</p:attrName>
                                        </p:attrNameLst>
                                      </p:cBhvr>
                                      <p:to>
                                        <p:strVal val="visible"/>
                                      </p:to>
                                    </p:set>
                                    <p:anim calcmode="lin" valueType="num">
                                      <p:cBhvr>
                                        <p:cTn dur="500" fill="hold" id="33"/>
                                        <p:tgtEl>
                                          <p:spTgt spid="56"/>
                                        </p:tgtEl>
                                        <p:attrNameLst>
                                          <p:attrName>ppt_x</p:attrName>
                                        </p:attrNameLst>
                                      </p:cBhvr>
                                      <p:tavLst>
                                        <p:tav tm="0">
                                          <p:val>
                                            <p:strVal val="1+#ppt_w/2"/>
                                          </p:val>
                                        </p:tav>
                                        <p:tav tm="100000">
                                          <p:val>
                                            <p:strVal val="#ppt_x"/>
                                          </p:val>
                                        </p:tav>
                                      </p:tavLst>
                                    </p:anim>
                                    <p:anim calcmode="lin" valueType="num">
                                      <p:cBhvr>
                                        <p:cTn dur="500" fill="hold" id="34"/>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P grpId="0" spid="51"/>
      <p:bldP grpId="0" spid="54"/>
      <p:bldP grpId="0" spid="5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避免围绕问题本身，避免责任推卸</a:t>
            </a:r>
          </a:p>
        </p:txBody>
      </p:sp>
      <p:sp>
        <p:nvSpPr>
          <p:cNvPr id="18" name="AutoShape 4"/>
          <p:cNvSpPr>
            <a:spLocks noChangeArrowheads="1"/>
          </p:cNvSpPr>
          <p:nvPr/>
        </p:nvSpPr>
        <p:spPr bwMode="auto">
          <a:xfrm>
            <a:off x="684213" y="1712913"/>
            <a:ext cx="1744662" cy="38735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zh-CN" b="1" kern="0" lang="en-US" sz="1200">
                <a:solidFill>
                  <a:srgbClr val="000000"/>
                </a:solidFill>
                <a:latin typeface="+mn-lt"/>
                <a:ea typeface="+mn-ea"/>
                <a:cs typeface="+mn-ea"/>
                <a:sym typeface="+mn-lt"/>
              </a:rPr>
              <a:t>XX问题发生了</a:t>
            </a:r>
          </a:p>
        </p:txBody>
      </p:sp>
      <p:sp>
        <p:nvSpPr>
          <p:cNvPr id="19" name="Line 5"/>
          <p:cNvSpPr>
            <a:spLocks noChangeShapeType="1"/>
          </p:cNvSpPr>
          <p:nvPr/>
        </p:nvSpPr>
        <p:spPr bwMode="auto">
          <a:xfrm>
            <a:off x="2506663" y="1916113"/>
            <a:ext cx="1227137"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20" name="Text Box 6"/>
          <p:cNvSpPr txBox="1">
            <a:spLocks noChangeArrowheads="1"/>
          </p:cNvSpPr>
          <p:nvPr/>
        </p:nvSpPr>
        <p:spPr bwMode="auto">
          <a:xfrm>
            <a:off x="2593975" y="1625600"/>
            <a:ext cx="1163638" cy="274320"/>
          </a:xfrm>
          <a:prstGeom prst="rect">
            <a:avLst/>
          </a:prstGeom>
          <a:noFill/>
          <a:ln algn="ctr" w="3175">
            <a:noFill/>
            <a:miter lim="800000"/>
            <a:tailEnd len="lg" type="none" w="lg"/>
          </a:ln>
          <a:effectLst/>
          <a:extLst>
            <a:ext uri="{909E8E84-426E-40DD-AFC4-6F175D3DCCD1}">
              <a14:hiddenFill>
                <a:solidFill>
                  <a:srgbClr val="FFFFFF"/>
                </a:solidFill>
              </a14:hiddenFill>
            </a:ext>
            <a:ext uri="{AF507438-7753-43E0-B8FC-AC1667EBCBE1}">
              <a14:hiddenEffects>
                <a:effectLst>
                  <a:outerShdw algn="ctr" dir="2700000" dist="107763" rotWithShape="0">
                    <a:schemeClr val="bg2">
                      <a:alpha val="50000"/>
                    </a:schemeClr>
                  </a:outerShdw>
                </a:effectLst>
              </a14:hiddenEffects>
            </a:ext>
          </a:extLst>
        </p:spPr>
        <p:txBody>
          <a:bodyPr>
            <a:spAutoFit/>
          </a:bodyPr>
          <a:lstStyle/>
          <a:p>
            <a:pPr algn="ctr" eaLnBrk="1" fontAlgn="auto" hangingPunct="1">
              <a:spcBef>
                <a:spcPct val="50000"/>
              </a:spcBef>
              <a:spcAft>
                <a:spcPct val="0"/>
              </a:spcAft>
              <a:buFont charset="2" panose="05000000000000000000" pitchFamily="2" typeface="Wingdings"/>
              <a:buNone/>
              <a:defRPr/>
            </a:pPr>
            <a:r>
              <a:rPr altLang="en-US" kern="0" lang="zh-CN" sz="1200">
                <a:solidFill>
                  <a:schemeClr val="accent4">
                    <a:lumMod val="50000"/>
                  </a:schemeClr>
                </a:solidFill>
                <a:latin typeface="+mn-lt"/>
                <a:ea typeface="+mn-ea"/>
                <a:cs typeface="+mn-ea"/>
                <a:sym typeface="+mn-lt"/>
              </a:rPr>
              <a:t>为什么？</a:t>
            </a:r>
          </a:p>
        </p:txBody>
      </p:sp>
      <p:sp>
        <p:nvSpPr>
          <p:cNvPr id="21" name="AutoShape 7"/>
          <p:cNvSpPr>
            <a:spLocks noChangeArrowheads="1"/>
          </p:cNvSpPr>
          <p:nvPr/>
        </p:nvSpPr>
        <p:spPr bwMode="auto">
          <a:xfrm>
            <a:off x="3835400" y="1712913"/>
            <a:ext cx="1744663" cy="38735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zh-CN" b="1" kern="0" lang="en-US" sz="1200">
                <a:solidFill>
                  <a:srgbClr val="000000"/>
                </a:solidFill>
                <a:latin typeface="+mn-lt"/>
                <a:ea typeface="+mn-ea"/>
                <a:cs typeface="+mn-ea"/>
                <a:sym typeface="+mn-lt"/>
              </a:rPr>
              <a:t>XXX部品XXX了</a:t>
            </a:r>
          </a:p>
        </p:txBody>
      </p:sp>
      <p:sp>
        <p:nvSpPr>
          <p:cNvPr id="22" name="AutoShape 8"/>
          <p:cNvSpPr>
            <a:spLocks noChangeArrowheads="1"/>
          </p:cNvSpPr>
          <p:nvPr/>
        </p:nvSpPr>
        <p:spPr bwMode="auto">
          <a:xfrm>
            <a:off x="6981825" y="2595563"/>
            <a:ext cx="1744663" cy="38735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200">
                <a:solidFill>
                  <a:srgbClr val="000000"/>
                </a:solidFill>
                <a:latin typeface="+mn-lt"/>
                <a:ea typeface="+mn-ea"/>
                <a:cs typeface="+mn-ea"/>
                <a:sym typeface="+mn-lt"/>
              </a:rPr>
              <a:t>试制阶段的研讨不充分</a:t>
            </a:r>
          </a:p>
        </p:txBody>
      </p:sp>
      <p:sp>
        <p:nvSpPr>
          <p:cNvPr id="23" name="Line 9"/>
          <p:cNvSpPr>
            <a:spLocks noChangeShapeType="1"/>
          </p:cNvSpPr>
          <p:nvPr/>
        </p:nvSpPr>
        <p:spPr bwMode="auto">
          <a:xfrm flipH="1">
            <a:off x="7872413" y="2154238"/>
            <a:ext cx="0" cy="388937"/>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25" name="AutoShape 11"/>
          <p:cNvSpPr>
            <a:spLocks noChangeArrowheads="1"/>
          </p:cNvSpPr>
          <p:nvPr/>
        </p:nvSpPr>
        <p:spPr bwMode="auto">
          <a:xfrm>
            <a:off x="3867150" y="2559050"/>
            <a:ext cx="1712913" cy="38735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200">
                <a:solidFill>
                  <a:srgbClr val="000000"/>
                </a:solidFill>
                <a:latin typeface="+mn-lt"/>
                <a:ea typeface="+mn-ea"/>
                <a:cs typeface="+mn-ea"/>
                <a:sym typeface="+mn-lt"/>
              </a:rPr>
              <a:t>开发阶段人员不够</a:t>
            </a:r>
          </a:p>
        </p:txBody>
      </p:sp>
      <p:sp>
        <p:nvSpPr>
          <p:cNvPr id="28" name="Text Box 13"/>
          <p:cNvSpPr txBox="1">
            <a:spLocks noChangeArrowheads="1"/>
          </p:cNvSpPr>
          <p:nvPr/>
        </p:nvSpPr>
        <p:spPr bwMode="auto">
          <a:xfrm>
            <a:off x="6708774" y="2246313"/>
            <a:ext cx="1163638" cy="274320"/>
          </a:xfrm>
          <a:prstGeom prst="rect">
            <a:avLst/>
          </a:prstGeom>
          <a:noFill/>
          <a:ln algn="ctr" w="3175">
            <a:noFill/>
            <a:miter lim="800000"/>
            <a:tailEnd len="lg" type="none" w="lg"/>
          </a:ln>
          <a:effectLst/>
          <a:extLst>
            <a:ext uri="{909E8E84-426E-40DD-AFC4-6F175D3DCCD1}">
              <a14:hiddenFill>
                <a:solidFill>
                  <a:srgbClr val="FFFFFF"/>
                </a:solidFill>
              </a14:hiddenFill>
            </a:ext>
            <a:ext uri="{AF507438-7753-43E0-B8FC-AC1667EBCBE1}">
              <a14:hiddenEffects>
                <a:effectLst>
                  <a:outerShdw algn="ctr" dir="2700000" dist="107763" rotWithShape="0">
                    <a:schemeClr val="bg2">
                      <a:alpha val="50000"/>
                    </a:schemeClr>
                  </a:outerShdw>
                </a:effectLst>
              </a14:hiddenEffects>
            </a:ext>
          </a:extLst>
        </p:spPr>
        <p:txBody>
          <a:bodyPr>
            <a:spAutoFit/>
          </a:bodyPr>
          <a:lstStyle/>
          <a:p>
            <a:pPr algn="ctr" eaLnBrk="1" fontAlgn="auto" hangingPunct="1">
              <a:spcBef>
                <a:spcPct val="50000"/>
              </a:spcBef>
              <a:spcAft>
                <a:spcPct val="0"/>
              </a:spcAft>
              <a:buFont charset="2" panose="05000000000000000000" pitchFamily="2" typeface="Wingdings"/>
              <a:buNone/>
              <a:defRPr/>
            </a:pPr>
            <a:r>
              <a:rPr altLang="en-US" kern="0" lang="zh-CN" sz="1200">
                <a:solidFill>
                  <a:srgbClr val="000000"/>
                </a:solidFill>
                <a:latin typeface="+mn-lt"/>
                <a:ea typeface="+mn-ea"/>
                <a:cs typeface="+mn-ea"/>
                <a:sym typeface="+mn-lt"/>
              </a:rPr>
              <a:t>为什么？</a:t>
            </a:r>
          </a:p>
        </p:txBody>
      </p:sp>
      <p:sp>
        <p:nvSpPr>
          <p:cNvPr id="31" name="Line 16"/>
          <p:cNvSpPr>
            <a:spLocks noChangeShapeType="1"/>
          </p:cNvSpPr>
          <p:nvPr/>
        </p:nvSpPr>
        <p:spPr bwMode="auto">
          <a:xfrm flipH="1">
            <a:off x="1577975" y="3014663"/>
            <a:ext cx="0" cy="38735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32" name="AutoShape 17"/>
          <p:cNvSpPr>
            <a:spLocks noChangeArrowheads="1"/>
          </p:cNvSpPr>
          <p:nvPr/>
        </p:nvSpPr>
        <p:spPr bwMode="auto">
          <a:xfrm>
            <a:off x="576263" y="3454400"/>
            <a:ext cx="2001837" cy="387350"/>
          </a:xfrm>
          <a:prstGeom prst="flowChartAlternateProcess">
            <a:avLst/>
          </a:prstGeom>
          <a:solidFill>
            <a:srgbClr val="B80304"/>
          </a:solidFill>
          <a:ln algn="ctr" w="28575">
            <a:no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社长小气!</a:t>
            </a:r>
          </a:p>
        </p:txBody>
      </p:sp>
      <p:sp>
        <p:nvSpPr>
          <p:cNvPr id="35" name="Line 5"/>
          <p:cNvSpPr>
            <a:spLocks noChangeShapeType="1"/>
          </p:cNvSpPr>
          <p:nvPr/>
        </p:nvSpPr>
        <p:spPr bwMode="auto">
          <a:xfrm>
            <a:off x="5651500" y="1928813"/>
            <a:ext cx="1227138"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36" name="Text Box 6"/>
          <p:cNvSpPr txBox="1">
            <a:spLocks noChangeArrowheads="1"/>
          </p:cNvSpPr>
          <p:nvPr/>
        </p:nvSpPr>
        <p:spPr bwMode="auto">
          <a:xfrm>
            <a:off x="5738813" y="1639888"/>
            <a:ext cx="1163637" cy="274320"/>
          </a:xfrm>
          <a:prstGeom prst="rect">
            <a:avLst/>
          </a:prstGeom>
          <a:noFill/>
          <a:ln algn="ctr" w="3175">
            <a:noFill/>
            <a:miter lim="800000"/>
            <a:tailEnd len="lg" type="none" w="lg"/>
          </a:ln>
          <a:effectLst/>
          <a:extLst>
            <a:ext uri="{909E8E84-426E-40DD-AFC4-6F175D3DCCD1}">
              <a14:hiddenFill>
                <a:solidFill>
                  <a:srgbClr val="FFFFFF"/>
                </a:solidFill>
              </a14:hiddenFill>
            </a:ext>
            <a:ext uri="{AF507438-7753-43E0-B8FC-AC1667EBCBE1}">
              <a14:hiddenEffects>
                <a:effectLst>
                  <a:outerShdw algn="ctr" dir="2700000" dist="107763" rotWithShape="0">
                    <a:schemeClr val="bg2">
                      <a:alpha val="50000"/>
                    </a:schemeClr>
                  </a:outerShdw>
                </a:effectLst>
              </a14:hiddenEffects>
            </a:ext>
          </a:extLst>
        </p:spPr>
        <p:txBody>
          <a:bodyPr>
            <a:spAutoFit/>
          </a:bodyPr>
          <a:lstStyle/>
          <a:p>
            <a:pPr algn="ctr" eaLnBrk="1" fontAlgn="auto" hangingPunct="1">
              <a:spcBef>
                <a:spcPct val="50000"/>
              </a:spcBef>
              <a:spcAft>
                <a:spcPct val="0"/>
              </a:spcAft>
              <a:buFont charset="2" panose="05000000000000000000" pitchFamily="2" typeface="Wingdings"/>
              <a:buNone/>
              <a:defRPr/>
            </a:pPr>
            <a:r>
              <a:rPr altLang="en-US" kern="0" lang="zh-CN" sz="1200">
                <a:solidFill>
                  <a:schemeClr val="accent4">
                    <a:lumMod val="50000"/>
                  </a:schemeClr>
                </a:solidFill>
                <a:latin typeface="+mn-lt"/>
                <a:ea typeface="+mn-ea"/>
                <a:cs typeface="+mn-ea"/>
                <a:sym typeface="+mn-lt"/>
              </a:rPr>
              <a:t>为什么？</a:t>
            </a:r>
          </a:p>
        </p:txBody>
      </p:sp>
      <p:sp>
        <p:nvSpPr>
          <p:cNvPr id="37" name="AutoShape 7"/>
          <p:cNvSpPr>
            <a:spLocks noChangeArrowheads="1"/>
          </p:cNvSpPr>
          <p:nvPr/>
        </p:nvSpPr>
        <p:spPr bwMode="auto">
          <a:xfrm>
            <a:off x="6981825" y="1725613"/>
            <a:ext cx="1744663" cy="38735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zh-CN" b="1" kern="0" lang="en-US" sz="1200">
                <a:solidFill>
                  <a:srgbClr val="000000"/>
                </a:solidFill>
                <a:latin typeface="+mn-lt"/>
                <a:ea typeface="+mn-ea"/>
                <a:cs typeface="+mn-ea"/>
                <a:sym typeface="+mn-lt"/>
              </a:rPr>
              <a:t>XXX部品XXX了</a:t>
            </a:r>
          </a:p>
        </p:txBody>
      </p:sp>
      <p:sp>
        <p:nvSpPr>
          <p:cNvPr id="38" name="Line 5"/>
          <p:cNvSpPr>
            <a:spLocks noChangeShapeType="1"/>
          </p:cNvSpPr>
          <p:nvPr/>
        </p:nvSpPr>
        <p:spPr bwMode="auto">
          <a:xfrm flipH="1">
            <a:off x="5651500" y="2781300"/>
            <a:ext cx="1227138"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39" name="Text Box 6"/>
          <p:cNvSpPr txBox="1">
            <a:spLocks noChangeArrowheads="1"/>
          </p:cNvSpPr>
          <p:nvPr/>
        </p:nvSpPr>
        <p:spPr bwMode="auto">
          <a:xfrm>
            <a:off x="5738813" y="2492375"/>
            <a:ext cx="1163637" cy="274320"/>
          </a:xfrm>
          <a:prstGeom prst="rect">
            <a:avLst/>
          </a:prstGeom>
          <a:noFill/>
          <a:ln algn="ctr" w="3175">
            <a:noFill/>
            <a:miter lim="800000"/>
            <a:tailEnd len="lg" type="none" w="lg"/>
          </a:ln>
          <a:effectLst/>
          <a:extLst>
            <a:ext uri="{909E8E84-426E-40DD-AFC4-6F175D3DCCD1}">
              <a14:hiddenFill>
                <a:solidFill>
                  <a:srgbClr val="FFFFFF"/>
                </a:solidFill>
              </a14:hiddenFill>
            </a:ext>
            <a:ext uri="{AF507438-7753-43E0-B8FC-AC1667EBCBE1}">
              <a14:hiddenEffects>
                <a:effectLst>
                  <a:outerShdw algn="ctr" dir="2700000" dist="107763" rotWithShape="0">
                    <a:schemeClr val="bg2">
                      <a:alpha val="50000"/>
                    </a:schemeClr>
                  </a:outerShdw>
                </a:effectLst>
              </a14:hiddenEffects>
            </a:ext>
          </a:extLst>
        </p:spPr>
        <p:txBody>
          <a:bodyPr>
            <a:spAutoFit/>
          </a:bodyPr>
          <a:lstStyle/>
          <a:p>
            <a:pPr algn="ctr" eaLnBrk="1" fontAlgn="auto" hangingPunct="1">
              <a:spcBef>
                <a:spcPct val="50000"/>
              </a:spcBef>
              <a:spcAft>
                <a:spcPct val="0"/>
              </a:spcAft>
              <a:buFont charset="2" panose="05000000000000000000" pitchFamily="2" typeface="Wingdings"/>
              <a:buNone/>
              <a:defRPr/>
            </a:pPr>
            <a:r>
              <a:rPr altLang="en-US" kern="0" lang="zh-CN" sz="1200">
                <a:solidFill>
                  <a:schemeClr val="accent4">
                    <a:lumMod val="50000"/>
                  </a:schemeClr>
                </a:solidFill>
                <a:latin typeface="+mn-lt"/>
                <a:ea typeface="+mn-ea"/>
                <a:cs typeface="+mn-ea"/>
                <a:sym typeface="+mn-lt"/>
              </a:rPr>
              <a:t>为什么？</a:t>
            </a:r>
          </a:p>
        </p:txBody>
      </p:sp>
      <p:sp>
        <p:nvSpPr>
          <p:cNvPr id="40" name="AutoShape 11"/>
          <p:cNvSpPr>
            <a:spLocks noChangeArrowheads="1"/>
          </p:cNvSpPr>
          <p:nvPr/>
        </p:nvSpPr>
        <p:spPr bwMode="auto">
          <a:xfrm>
            <a:off x="715963" y="2559050"/>
            <a:ext cx="1712912" cy="38735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zh-CN" b="1" kern="0" lang="en-US" sz="1200">
                <a:solidFill>
                  <a:srgbClr val="000000"/>
                </a:solidFill>
                <a:latin typeface="+mn-lt"/>
                <a:ea typeface="+mn-ea"/>
                <a:cs typeface="+mn-ea"/>
                <a:sym typeface="+mn-lt"/>
              </a:rPr>
              <a:t>XXX部门没有预算</a:t>
            </a:r>
          </a:p>
        </p:txBody>
      </p:sp>
      <p:sp>
        <p:nvSpPr>
          <p:cNvPr id="41" name="Line 5"/>
          <p:cNvSpPr>
            <a:spLocks noChangeShapeType="1"/>
          </p:cNvSpPr>
          <p:nvPr/>
        </p:nvSpPr>
        <p:spPr bwMode="auto">
          <a:xfrm flipH="1">
            <a:off x="2500313" y="2781300"/>
            <a:ext cx="1227137"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200">
              <a:solidFill>
                <a:srgbClr val="000000"/>
              </a:solidFill>
              <a:latin typeface="+mn-lt"/>
              <a:ea typeface="+mn-ea"/>
              <a:cs typeface="+mn-ea"/>
              <a:sym typeface="+mn-lt"/>
            </a:endParaRPr>
          </a:p>
        </p:txBody>
      </p:sp>
      <p:sp>
        <p:nvSpPr>
          <p:cNvPr id="42" name="Text Box 6"/>
          <p:cNvSpPr txBox="1">
            <a:spLocks noChangeArrowheads="1"/>
          </p:cNvSpPr>
          <p:nvPr/>
        </p:nvSpPr>
        <p:spPr bwMode="auto">
          <a:xfrm>
            <a:off x="2587625" y="2492375"/>
            <a:ext cx="1163638" cy="274320"/>
          </a:xfrm>
          <a:prstGeom prst="rect">
            <a:avLst/>
          </a:prstGeom>
          <a:noFill/>
          <a:ln algn="ctr" w="3175">
            <a:noFill/>
            <a:miter lim="800000"/>
            <a:tailEnd len="lg" type="none" w="lg"/>
          </a:ln>
          <a:effectLst/>
          <a:extLst>
            <a:ext uri="{909E8E84-426E-40DD-AFC4-6F175D3DCCD1}">
              <a14:hiddenFill>
                <a:solidFill>
                  <a:srgbClr val="FFFFFF"/>
                </a:solidFill>
              </a14:hiddenFill>
            </a:ext>
            <a:ext uri="{AF507438-7753-43E0-B8FC-AC1667EBCBE1}">
              <a14:hiddenEffects>
                <a:effectLst>
                  <a:outerShdw algn="ctr" dir="2700000" dist="107763" rotWithShape="0">
                    <a:schemeClr val="bg2">
                      <a:alpha val="50000"/>
                    </a:schemeClr>
                  </a:outerShdw>
                </a:effectLst>
              </a14:hiddenEffects>
            </a:ext>
          </a:extLst>
        </p:spPr>
        <p:txBody>
          <a:bodyPr>
            <a:spAutoFit/>
          </a:bodyPr>
          <a:lstStyle/>
          <a:p>
            <a:pPr algn="ctr" eaLnBrk="1" fontAlgn="auto" hangingPunct="1">
              <a:spcBef>
                <a:spcPct val="50000"/>
              </a:spcBef>
              <a:spcAft>
                <a:spcPct val="0"/>
              </a:spcAft>
              <a:buFont charset="2" panose="05000000000000000000" pitchFamily="2" typeface="Wingdings"/>
              <a:buNone/>
              <a:defRPr/>
            </a:pPr>
            <a:r>
              <a:rPr altLang="en-US" kern="0" lang="zh-CN" sz="1200">
                <a:solidFill>
                  <a:schemeClr val="accent4">
                    <a:lumMod val="50000"/>
                  </a:schemeClr>
                </a:solidFill>
                <a:latin typeface="+mn-lt"/>
                <a:ea typeface="+mn-ea"/>
                <a:cs typeface="+mn-ea"/>
                <a:sym typeface="+mn-lt"/>
              </a:rPr>
              <a:t>为什么？</a:t>
            </a:r>
          </a:p>
        </p:txBody>
      </p:sp>
      <p:pic>
        <p:nvPicPr>
          <p:cNvPr id="77849" name="图片 1"/>
          <p:cNvPicPr>
            <a:picLocks noChangeAspect="1"/>
          </p:cNvPicPr>
          <p:nvPr/>
        </p:nvPicPr>
        <p:blipFill>
          <a:blip r:embed="rId3">
            <a:extLst>
              <a:ext uri="{28A0092B-C50C-407E-A947-70E740481C1C}">
                <a14:useLocalDpi val="0"/>
              </a:ext>
            </a:extLst>
          </a:blip>
          <a:stretch>
            <a:fillRect/>
          </a:stretch>
        </p:blipFill>
        <p:spPr bwMode="auto">
          <a:xfrm>
            <a:off x="6229350" y="3086100"/>
            <a:ext cx="2497138" cy="1965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注意层和层间的相关性</a:t>
            </a:r>
          </a:p>
        </p:txBody>
      </p:sp>
      <p:sp>
        <p:nvSpPr>
          <p:cNvPr id="49" name="Text Box 3"/>
          <p:cNvSpPr txBox="1">
            <a:spLocks noChangeArrowheads="1"/>
          </p:cNvSpPr>
          <p:nvPr/>
        </p:nvSpPr>
        <p:spPr bwMode="auto">
          <a:xfrm>
            <a:off x="622300" y="1373188"/>
            <a:ext cx="8301038"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buClr>
                <a:srgbClr val="FF9900"/>
              </a:buClr>
              <a:buFont charset="2" panose="05000000000000000000" pitchFamily="2" typeface="Wingdings"/>
              <a:buNone/>
              <a:defRPr/>
            </a:pPr>
            <a:r>
              <a:rPr altLang="en-US" kern="0" lang="zh-CN" sz="1400">
                <a:solidFill>
                  <a:srgbClr val="000000"/>
                </a:solidFill>
                <a:latin typeface="+mn-lt"/>
                <a:ea typeface="+mn-ea"/>
                <a:cs typeface="+mn-ea"/>
                <a:sym typeface="+mn-lt"/>
              </a:rPr>
              <a:t>每个为什么的问题和答案间必须有必然关系。	</a:t>
            </a:r>
          </a:p>
        </p:txBody>
      </p:sp>
      <p:sp>
        <p:nvSpPr>
          <p:cNvPr id="50" name="AutoShape 4"/>
          <p:cNvSpPr>
            <a:spLocks noChangeArrowheads="1"/>
          </p:cNvSpPr>
          <p:nvPr/>
        </p:nvSpPr>
        <p:spPr bwMode="auto">
          <a:xfrm>
            <a:off x="622300" y="1917700"/>
            <a:ext cx="4648200" cy="4572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观光缆车的玻璃窗由于水蒸气变得模糊</a:t>
            </a:r>
          </a:p>
        </p:txBody>
      </p:sp>
      <p:sp>
        <p:nvSpPr>
          <p:cNvPr id="51" name="Line 5"/>
          <p:cNvSpPr>
            <a:spLocks noChangeShapeType="1"/>
          </p:cNvSpPr>
          <p:nvPr/>
        </p:nvSpPr>
        <p:spPr bwMode="auto">
          <a:xfrm>
            <a:off x="5422900" y="2146300"/>
            <a:ext cx="381000"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52" name="AutoShape 6"/>
          <p:cNvSpPr>
            <a:spLocks noChangeArrowheads="1"/>
          </p:cNvSpPr>
          <p:nvPr/>
        </p:nvSpPr>
        <p:spPr bwMode="auto">
          <a:xfrm>
            <a:off x="5880100" y="1917700"/>
            <a:ext cx="2133600" cy="4572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里面乘了六个人</a:t>
            </a:r>
          </a:p>
        </p:txBody>
      </p:sp>
      <p:sp>
        <p:nvSpPr>
          <p:cNvPr id="53" name="AutoShape 7"/>
          <p:cNvSpPr>
            <a:spLocks noChangeArrowheads="1"/>
          </p:cNvSpPr>
          <p:nvPr/>
        </p:nvSpPr>
        <p:spPr bwMode="auto">
          <a:xfrm>
            <a:off x="622300" y="2832100"/>
            <a:ext cx="4648200" cy="4572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观光缆车的玻璃窗由于水蒸气变得模糊</a:t>
            </a:r>
          </a:p>
        </p:txBody>
      </p:sp>
      <p:sp>
        <p:nvSpPr>
          <p:cNvPr id="54" name="Line 8"/>
          <p:cNvSpPr>
            <a:spLocks noChangeShapeType="1"/>
          </p:cNvSpPr>
          <p:nvPr/>
        </p:nvSpPr>
        <p:spPr bwMode="auto">
          <a:xfrm>
            <a:off x="5422900" y="3060700"/>
            <a:ext cx="381000" cy="0"/>
          </a:xfrm>
          <a:prstGeom prst="line">
            <a:avLst/>
          </a:prstGeom>
          <a:noFill/>
          <a:ln w="3175">
            <a:solidFill>
              <a:srgbClr val="000000"/>
            </a:solidFill>
            <a:round/>
            <a:tailEnd len="lg" type="triangle" w="lg"/>
          </a:ln>
          <a:effectLst/>
          <a:extLst>
            <a:ext uri="{909E8E84-426E-40DD-AFC4-6F175D3DCCD1}">
              <a14:hiddenFill>
                <a:noFill/>
              </a14:hiddenFill>
            </a:ext>
            <a:ext uri="{AF507438-7753-43E0-B8FC-AC1667EBCBE1}">
              <a14:hiddenEffects>
                <a:effectLst>
                  <a:outerShdw algn="ctr" dir="2700000" dist="107763" rotWithShape="0">
                    <a:schemeClr val="bg2">
                      <a:alpha val="50000"/>
                    </a:schemeClr>
                  </a:outerShdw>
                </a:effectLst>
              </a14:hiddenEffects>
            </a:ext>
          </a:extLst>
        </p:spPr>
        <p:txBody>
          <a:bodyPr/>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55" name="AutoShape 9"/>
          <p:cNvSpPr>
            <a:spLocks noChangeArrowheads="1"/>
          </p:cNvSpPr>
          <p:nvPr/>
        </p:nvSpPr>
        <p:spPr bwMode="auto">
          <a:xfrm>
            <a:off x="5880100" y="2832100"/>
            <a:ext cx="2590800" cy="457200"/>
          </a:xfrm>
          <a:prstGeom prst="flowChartAlternateProcess">
            <a:avLst/>
          </a:prstGeom>
          <a:solidFill>
            <a:srgbClr val="B80304"/>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观光缆车内外有温差</a:t>
            </a:r>
          </a:p>
        </p:txBody>
      </p:sp>
      <p:sp>
        <p:nvSpPr>
          <p:cNvPr id="56" name="AutoShape 10"/>
          <p:cNvSpPr>
            <a:spLocks noChangeArrowheads="1"/>
          </p:cNvSpPr>
          <p:nvPr/>
        </p:nvSpPr>
        <p:spPr bwMode="auto">
          <a:xfrm>
            <a:off x="5880100" y="3441700"/>
            <a:ext cx="2590800" cy="762000"/>
          </a:xfrm>
          <a:prstGeom prst="flowChartAlternateProcess">
            <a:avLst/>
          </a:prstGeom>
          <a:solidFill>
            <a:srgbClr val="B80304"/>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观光缆车内空气湿度</a:t>
            </a:r>
          </a:p>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升高了（水份饱和度）</a:t>
            </a:r>
          </a:p>
        </p:txBody>
      </p:sp>
      <p:sp>
        <p:nvSpPr>
          <p:cNvPr id="57" name="AutoShape 39"/>
          <p:cNvSpPr>
            <a:spLocks noChangeArrowheads="1"/>
          </p:cNvSpPr>
          <p:nvPr/>
        </p:nvSpPr>
        <p:spPr bwMode="gray">
          <a:xfrm>
            <a:off x="760413" y="4311650"/>
            <a:ext cx="7710487" cy="563563"/>
          </a:xfrm>
          <a:prstGeom prst="roundRect">
            <a:avLst>
              <a:gd fmla="val 50000" name="adj"/>
            </a:avLst>
          </a:prstGeom>
          <a:gradFill rotWithShape="1">
            <a:gsLst>
              <a:gs pos="0">
                <a:srgbClr val="FFFFFF"/>
              </a:gs>
              <a:gs pos="100000">
                <a:srgbClr val="FFFFFF">
                  <a:gamma/>
                  <a:shade val="76471"/>
                  <a:invGamma/>
                </a:srgbClr>
              </a:gs>
            </a:gsLst>
            <a:lin ang="5400000" scaled="1"/>
          </a:gradFill>
          <a:ln w="19050">
            <a:solidFill>
              <a:srgbClr val="C0C0C0"/>
            </a:solidFill>
            <a:round/>
          </a:ln>
          <a:effectLst>
            <a:outerShdw algn="ctr" dir="3806097" dist="56796" rotWithShape="0">
              <a:srgbClr val="292929">
                <a:alpha val="50000"/>
              </a:srgbClr>
            </a:outerShdw>
          </a:effectLst>
        </p:spPr>
        <p:txBody>
          <a:bodyPr anchor="ctr" wrap="none"/>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auto" hangingPunct="1">
              <a:spcBef>
                <a:spcPct val="0"/>
              </a:spcBef>
              <a:spcAft>
                <a:spcPct val="0"/>
              </a:spcAft>
              <a:defRPr/>
            </a:pPr>
            <a:r>
              <a:rPr altLang="en-US" b="1" kern="0" lang="zh-CN" sz="1600">
                <a:solidFill>
                  <a:srgbClr val="B80304"/>
                </a:solidFill>
                <a:latin typeface="+mn-lt"/>
                <a:ea typeface="+mn-ea"/>
                <a:cs typeface="+mn-ea"/>
                <a:sym typeface="+mn-lt"/>
              </a:rPr>
              <a:t>两个为什么间必须紧密相关，不要跳步</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注意现象只记录事实</a:t>
            </a:r>
          </a:p>
        </p:txBody>
      </p:sp>
      <p:sp>
        <p:nvSpPr>
          <p:cNvPr id="49" name="Text Box 3"/>
          <p:cNvSpPr txBox="1">
            <a:spLocks noChangeArrowheads="1"/>
          </p:cNvSpPr>
          <p:nvPr/>
        </p:nvSpPr>
        <p:spPr bwMode="auto">
          <a:xfrm>
            <a:off x="622300" y="1373188"/>
            <a:ext cx="8301038"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buClr>
                <a:srgbClr val="FF9900"/>
              </a:buClr>
              <a:buFont charset="2" panose="05000000000000000000" pitchFamily="2" typeface="Wingdings"/>
              <a:buNone/>
              <a:defRPr/>
            </a:pPr>
            <a:r>
              <a:rPr altLang="en-US" kern="0" lang="zh-CN" sz="1400">
                <a:solidFill>
                  <a:srgbClr val="000000"/>
                </a:solidFill>
                <a:latin typeface="+mn-lt"/>
                <a:ea typeface="+mn-ea"/>
                <a:cs typeface="+mn-ea"/>
                <a:sym typeface="+mn-lt"/>
              </a:rPr>
              <a:t> 就“刚才还在使用的手机，现在找不到了“的事件描述其现象。</a:t>
            </a:r>
          </a:p>
        </p:txBody>
      </p:sp>
      <p:sp>
        <p:nvSpPr>
          <p:cNvPr id="20" name="AutoShape 12"/>
          <p:cNvSpPr>
            <a:spLocks noChangeArrowheads="1"/>
          </p:cNvSpPr>
          <p:nvPr/>
        </p:nvSpPr>
        <p:spPr bwMode="auto">
          <a:xfrm>
            <a:off x="2916238" y="1917700"/>
            <a:ext cx="3657600" cy="4572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600">
                <a:solidFill>
                  <a:srgbClr val="000000"/>
                </a:solidFill>
                <a:latin typeface="+mn-lt"/>
                <a:ea typeface="+mn-ea"/>
                <a:cs typeface="+mn-ea"/>
                <a:sym typeface="+mn-lt"/>
              </a:rPr>
              <a:t>手机随手放在某个地方</a:t>
            </a:r>
          </a:p>
        </p:txBody>
      </p:sp>
      <p:sp>
        <p:nvSpPr>
          <p:cNvPr id="21" name="AutoShape 13"/>
          <p:cNvSpPr>
            <a:spLocks noChangeArrowheads="1"/>
          </p:cNvSpPr>
          <p:nvPr/>
        </p:nvSpPr>
        <p:spPr bwMode="auto">
          <a:xfrm>
            <a:off x="2916238" y="2679700"/>
            <a:ext cx="3657600" cy="4572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600">
                <a:solidFill>
                  <a:srgbClr val="000000"/>
                </a:solidFill>
                <a:latin typeface="+mn-lt"/>
                <a:ea typeface="+mn-ea"/>
                <a:cs typeface="+mn-ea"/>
                <a:sym typeface="+mn-lt"/>
              </a:rPr>
              <a:t>手机掉落在某个地方</a:t>
            </a:r>
          </a:p>
        </p:txBody>
      </p:sp>
      <p:sp>
        <p:nvSpPr>
          <p:cNvPr id="22" name="AutoShape 14"/>
          <p:cNvSpPr>
            <a:spLocks noChangeArrowheads="1"/>
          </p:cNvSpPr>
          <p:nvPr/>
        </p:nvSpPr>
        <p:spPr bwMode="auto">
          <a:xfrm>
            <a:off x="2916238" y="3441700"/>
            <a:ext cx="3657600" cy="457200"/>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600">
                <a:solidFill>
                  <a:srgbClr val="000000"/>
                </a:solidFill>
                <a:latin typeface="+mn-lt"/>
                <a:ea typeface="+mn-ea"/>
                <a:cs typeface="+mn-ea"/>
                <a:sym typeface="+mn-lt"/>
              </a:rPr>
              <a:t>手机没有在一直放置的口袋中</a:t>
            </a:r>
          </a:p>
        </p:txBody>
      </p:sp>
      <p:sp>
        <p:nvSpPr>
          <p:cNvPr id="23" name="AutoShape 39"/>
          <p:cNvSpPr>
            <a:spLocks noChangeArrowheads="1"/>
          </p:cNvSpPr>
          <p:nvPr/>
        </p:nvSpPr>
        <p:spPr bwMode="gray">
          <a:xfrm>
            <a:off x="1030288" y="4203700"/>
            <a:ext cx="7277100" cy="600075"/>
          </a:xfrm>
          <a:prstGeom prst="roundRect">
            <a:avLst>
              <a:gd fmla="val 50000" name="adj"/>
            </a:avLst>
          </a:prstGeom>
          <a:gradFill rotWithShape="1">
            <a:gsLst>
              <a:gs pos="0">
                <a:srgbClr val="FFFFFF"/>
              </a:gs>
              <a:gs pos="100000">
                <a:srgbClr val="FFFFFF">
                  <a:gamma/>
                  <a:shade val="76471"/>
                  <a:invGamma/>
                </a:srgbClr>
              </a:gs>
            </a:gsLst>
            <a:lin ang="5400000" scaled="1"/>
          </a:gradFill>
          <a:ln w="19050">
            <a:solidFill>
              <a:srgbClr val="C0C0C0"/>
            </a:solidFill>
            <a:round/>
          </a:ln>
          <a:effectLst>
            <a:outerShdw algn="ctr" dir="3806097" dist="56796" rotWithShape="0">
              <a:srgbClr val="292929">
                <a:alpha val="50000"/>
              </a:srgbClr>
            </a:outerShdw>
          </a:effectLst>
        </p:spPr>
        <p:txBody>
          <a:bodyPr anchor="ctr" wrap="none"/>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fontAlgn="auto" hangingPunct="1">
              <a:spcBef>
                <a:spcPct val="0"/>
              </a:spcBef>
              <a:spcAft>
                <a:spcPct val="0"/>
              </a:spcAft>
              <a:defRPr/>
            </a:pPr>
            <a:r>
              <a:rPr altLang="en-US" b="1" kern="0" lang="zh-CN" sz="1600">
                <a:solidFill>
                  <a:srgbClr val="B80304"/>
                </a:solidFill>
                <a:latin typeface="+mn-lt"/>
                <a:ea typeface="+mn-ea"/>
                <a:cs typeface="+mn-ea"/>
                <a:sym typeface="+mn-lt"/>
              </a:rPr>
              <a:t>确认在现象栏中都是事实，而非推论</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分析要充分</a:t>
            </a:r>
          </a:p>
        </p:txBody>
      </p:sp>
      <p:sp>
        <p:nvSpPr>
          <p:cNvPr id="49" name="Text Box 3"/>
          <p:cNvSpPr txBox="1">
            <a:spLocks noChangeArrowheads="1"/>
          </p:cNvSpPr>
          <p:nvPr/>
        </p:nvSpPr>
        <p:spPr bwMode="auto">
          <a:xfrm>
            <a:off x="622300" y="1373188"/>
            <a:ext cx="8301038" cy="646176"/>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buClr>
                <a:srgbClr val="FF9900"/>
              </a:buClr>
              <a:buFont charset="2" panose="05000000000000000000" pitchFamily="2" typeface="Wingdings"/>
              <a:buNone/>
              <a:defRPr/>
            </a:pPr>
            <a:r>
              <a:rPr altLang="en-US" kern="0" lang="zh-CN" sz="1400">
                <a:solidFill>
                  <a:srgbClr val="000000"/>
                </a:solidFill>
                <a:latin typeface="+mn-lt"/>
                <a:ea typeface="+mn-ea"/>
                <a:cs typeface="+mn-ea"/>
                <a:sym typeface="+mn-lt"/>
              </a:rPr>
              <a:t>  分析不充分的话，之后根据所找出原因做出的措施、对策，通常只能是对应（异常处置），而非对策（防止再次发生）。</a:t>
            </a:r>
          </a:p>
        </p:txBody>
      </p:sp>
      <p:sp>
        <p:nvSpPr>
          <p:cNvPr id="16" name="AutoShape 4"/>
          <p:cNvSpPr>
            <a:spLocks noChangeArrowheads="1"/>
          </p:cNvSpPr>
          <p:nvPr/>
        </p:nvSpPr>
        <p:spPr bwMode="auto">
          <a:xfrm>
            <a:off x="1247775" y="2211388"/>
            <a:ext cx="1498600" cy="403225"/>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设备停机了</a:t>
            </a:r>
          </a:p>
        </p:txBody>
      </p:sp>
      <p:sp>
        <p:nvSpPr>
          <p:cNvPr id="17" name="AutoShape 5"/>
          <p:cNvSpPr>
            <a:spLocks noChangeArrowheads="1"/>
          </p:cNvSpPr>
          <p:nvPr/>
        </p:nvSpPr>
        <p:spPr bwMode="auto">
          <a:xfrm>
            <a:off x="6294438" y="3165475"/>
            <a:ext cx="2214562" cy="401638"/>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元件A偏离正确位置</a:t>
            </a:r>
          </a:p>
        </p:txBody>
      </p:sp>
      <p:sp>
        <p:nvSpPr>
          <p:cNvPr id="18" name="AutoShape 6"/>
          <p:cNvSpPr>
            <a:spLocks noChangeArrowheads="1"/>
          </p:cNvSpPr>
          <p:nvPr/>
        </p:nvSpPr>
        <p:spPr bwMode="auto">
          <a:xfrm>
            <a:off x="3595688" y="2211388"/>
            <a:ext cx="1819275" cy="403225"/>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元件A偏离正确位置</a:t>
            </a:r>
          </a:p>
        </p:txBody>
      </p:sp>
      <p:sp>
        <p:nvSpPr>
          <p:cNvPr id="24" name="Line 8"/>
          <p:cNvSpPr>
            <a:spLocks noChangeShapeType="1"/>
          </p:cNvSpPr>
          <p:nvPr/>
        </p:nvSpPr>
        <p:spPr bwMode="auto">
          <a:xfrm flipV="1">
            <a:off x="2824163" y="2419350"/>
            <a:ext cx="739775" cy="0"/>
          </a:xfrm>
          <a:prstGeom prst="line">
            <a:avLst/>
          </a:prstGeom>
          <a:noFill/>
          <a:ln w="38100">
            <a:solidFill>
              <a:schemeClr val="tx1">
                <a:lumMod val="6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25" name="Line 9"/>
          <p:cNvSpPr>
            <a:spLocks noChangeShapeType="1"/>
          </p:cNvSpPr>
          <p:nvPr/>
        </p:nvSpPr>
        <p:spPr bwMode="auto">
          <a:xfrm flipH="1">
            <a:off x="7019925" y="2716213"/>
            <a:ext cx="0" cy="360362"/>
          </a:xfrm>
          <a:prstGeom prst="line">
            <a:avLst/>
          </a:prstGeom>
          <a:noFill/>
          <a:ln w="38100">
            <a:solidFill>
              <a:schemeClr val="accent4">
                <a:lumMod val="7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26" name="AutoShape 10"/>
          <p:cNvSpPr>
            <a:spLocks noChangeArrowheads="1"/>
          </p:cNvSpPr>
          <p:nvPr/>
        </p:nvSpPr>
        <p:spPr bwMode="auto">
          <a:xfrm>
            <a:off x="3595688" y="3665538"/>
            <a:ext cx="1611312" cy="403225"/>
          </a:xfrm>
          <a:prstGeom prst="flowChartAlternateProcess">
            <a:avLst/>
          </a:prstGeom>
          <a:solidFill>
            <a:schemeClr val="accent4">
              <a:lumMod val="50000"/>
            </a:schemeClr>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更换限度开关</a:t>
            </a:r>
          </a:p>
        </p:txBody>
      </p:sp>
      <p:sp>
        <p:nvSpPr>
          <p:cNvPr id="28" name="AutoShape 11"/>
          <p:cNvSpPr>
            <a:spLocks noChangeArrowheads="1"/>
          </p:cNvSpPr>
          <p:nvPr/>
        </p:nvSpPr>
        <p:spPr bwMode="auto">
          <a:xfrm rot="887699">
            <a:off x="2660650" y="3632200"/>
            <a:ext cx="747713" cy="282575"/>
          </a:xfrm>
          <a:prstGeom prst="rightArrow">
            <a:avLst>
              <a:gd fmla="val 50000" name="adj1"/>
              <a:gd fmla="val 32179" name="adj2"/>
            </a:avLst>
          </a:prstGeom>
          <a:gradFill rotWithShape="1">
            <a:gsLst>
              <a:gs pos="0">
                <a:srgbClr val="FFFF66"/>
              </a:gs>
              <a:gs pos="100000">
                <a:srgbClr val="FF9900"/>
              </a:gs>
            </a:gsLst>
            <a:lin ang="0" scaled="1"/>
          </a:gradFill>
          <a:ln>
            <a:noFill/>
          </a:ln>
          <a:effectLst/>
          <a:extLst>
            <a:ext uri="{91240B29-F687-4F45-9708-019B960494DF}">
              <a14:hiddenLine algn="ctr" w="3810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defRPr/>
            </a:pPr>
            <a:endParaRPr altLang="en-US" lang="zh-CN" sz="1400">
              <a:solidFill>
                <a:srgbClr val="000000"/>
              </a:solidFill>
              <a:latin typeface="+mn-lt"/>
              <a:ea typeface="+mn-ea"/>
              <a:cs typeface="+mn-ea"/>
              <a:sym typeface="+mn-lt"/>
            </a:endParaRPr>
          </a:p>
        </p:txBody>
      </p:sp>
      <p:sp>
        <p:nvSpPr>
          <p:cNvPr id="32" name="AutoShape 15"/>
          <p:cNvSpPr>
            <a:spLocks noChangeArrowheads="1"/>
          </p:cNvSpPr>
          <p:nvPr/>
        </p:nvSpPr>
        <p:spPr bwMode="auto">
          <a:xfrm>
            <a:off x="3619500" y="4173538"/>
            <a:ext cx="2900363" cy="403225"/>
          </a:xfrm>
          <a:prstGeom prst="flowChartAlternateProcess">
            <a:avLst/>
          </a:prstGeom>
          <a:solidFill>
            <a:srgbClr val="B80304"/>
          </a:solidFill>
          <a:ln algn="ctr" w="3175">
            <a:solidFill>
              <a:srgbClr val="000000"/>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加工粉末的出口正好对着限度开关</a:t>
            </a:r>
          </a:p>
        </p:txBody>
      </p:sp>
      <p:sp>
        <p:nvSpPr>
          <p:cNvPr id="34" name="AutoShape 18"/>
          <p:cNvSpPr>
            <a:spLocks noChangeArrowheads="1"/>
          </p:cNvSpPr>
          <p:nvPr/>
        </p:nvSpPr>
        <p:spPr bwMode="auto">
          <a:xfrm>
            <a:off x="7121525" y="4173538"/>
            <a:ext cx="1946275" cy="403225"/>
          </a:xfrm>
          <a:prstGeom prst="flowChartAlternateProcess">
            <a:avLst/>
          </a:prstGeom>
          <a:solidFill>
            <a:schemeClr val="accent4">
              <a:lumMod val="50000"/>
            </a:schemeClr>
          </a:solidFill>
          <a:ln algn="ctr" w="28575">
            <a:solidFill>
              <a:srgbClr val="DCDCDC"/>
            </a:solidFill>
            <a:miter lim="800000"/>
          </a:ln>
          <a:effectLs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latin typeface="+mn-lt"/>
                <a:ea typeface="+mn-ea"/>
                <a:cs typeface="+mn-ea"/>
                <a:sym typeface="+mn-lt"/>
              </a:rPr>
              <a:t>移动限度开关位置</a:t>
            </a:r>
          </a:p>
        </p:txBody>
      </p:sp>
      <p:sp>
        <p:nvSpPr>
          <p:cNvPr id="35" name="AutoShape 19"/>
          <p:cNvSpPr>
            <a:spLocks noChangeArrowheads="1"/>
          </p:cNvSpPr>
          <p:nvPr/>
        </p:nvSpPr>
        <p:spPr bwMode="auto">
          <a:xfrm>
            <a:off x="6580188" y="4241800"/>
            <a:ext cx="439737" cy="306388"/>
          </a:xfrm>
          <a:prstGeom prst="rightArrow">
            <a:avLst>
              <a:gd fmla="val 50000" name="adj1"/>
              <a:gd fmla="val 32179" name="adj2"/>
            </a:avLst>
          </a:prstGeom>
          <a:gradFill rotWithShape="1">
            <a:gsLst>
              <a:gs pos="0">
                <a:srgbClr val="FFFF66"/>
              </a:gs>
              <a:gs pos="100000">
                <a:srgbClr val="FF9900"/>
              </a:gs>
            </a:gsLst>
            <a:lin ang="0" scaled="1"/>
          </a:gradFill>
          <a:ln>
            <a:noFill/>
          </a:ln>
          <a:effectLst/>
          <a:extLst>
            <a:ext uri="{91240B29-F687-4F45-9708-019B960494DF}">
              <a14:hiddenLine algn="ctr" w="3810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defRPr/>
            </a:pPr>
            <a:endParaRPr altLang="en-US" lang="zh-CN" sz="1400">
              <a:solidFill>
                <a:srgbClr val="000000"/>
              </a:solidFill>
              <a:latin typeface="+mn-lt"/>
              <a:ea typeface="+mn-ea"/>
              <a:cs typeface="+mn-ea"/>
              <a:sym typeface="+mn-lt"/>
            </a:endParaRPr>
          </a:p>
        </p:txBody>
      </p:sp>
      <p:sp>
        <p:nvSpPr>
          <p:cNvPr id="39" name="AutoShape 6"/>
          <p:cNvSpPr>
            <a:spLocks noChangeArrowheads="1"/>
          </p:cNvSpPr>
          <p:nvPr/>
        </p:nvSpPr>
        <p:spPr bwMode="auto">
          <a:xfrm>
            <a:off x="6294438" y="2211388"/>
            <a:ext cx="1409700" cy="403225"/>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设备过载</a:t>
            </a:r>
          </a:p>
        </p:txBody>
      </p:sp>
      <p:sp>
        <p:nvSpPr>
          <p:cNvPr id="40" name="Line 8"/>
          <p:cNvSpPr>
            <a:spLocks noChangeShapeType="1"/>
          </p:cNvSpPr>
          <p:nvPr/>
        </p:nvSpPr>
        <p:spPr bwMode="auto">
          <a:xfrm flipV="1">
            <a:off x="5524500" y="2419350"/>
            <a:ext cx="739775" cy="0"/>
          </a:xfrm>
          <a:prstGeom prst="line">
            <a:avLst/>
          </a:prstGeom>
          <a:noFill/>
          <a:ln w="38100">
            <a:solidFill>
              <a:schemeClr val="tx1">
                <a:lumMod val="6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3" name="AutoShape 4"/>
          <p:cNvSpPr>
            <a:spLocks noChangeArrowheads="1"/>
          </p:cNvSpPr>
          <p:nvPr/>
        </p:nvSpPr>
        <p:spPr bwMode="auto">
          <a:xfrm>
            <a:off x="1247775" y="3194050"/>
            <a:ext cx="1498600" cy="403225"/>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被加工粉末卡住</a:t>
            </a:r>
          </a:p>
        </p:txBody>
      </p:sp>
      <p:sp>
        <p:nvSpPr>
          <p:cNvPr id="44" name="AutoShape 6"/>
          <p:cNvSpPr>
            <a:spLocks noChangeArrowheads="1"/>
          </p:cNvSpPr>
          <p:nvPr/>
        </p:nvSpPr>
        <p:spPr bwMode="auto">
          <a:xfrm>
            <a:off x="3595688" y="3194050"/>
            <a:ext cx="1819275" cy="403225"/>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lgn="ct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限度开关失效</a:t>
            </a:r>
          </a:p>
        </p:txBody>
      </p:sp>
      <p:sp>
        <p:nvSpPr>
          <p:cNvPr id="45" name="Line 8"/>
          <p:cNvSpPr>
            <a:spLocks noChangeShapeType="1"/>
          </p:cNvSpPr>
          <p:nvPr/>
        </p:nvSpPr>
        <p:spPr bwMode="auto">
          <a:xfrm flipH="1" flipV="1">
            <a:off x="2824163" y="3402013"/>
            <a:ext cx="739775" cy="0"/>
          </a:xfrm>
          <a:prstGeom prst="line">
            <a:avLst/>
          </a:prstGeom>
          <a:noFill/>
          <a:ln w="38100">
            <a:solidFill>
              <a:schemeClr val="tx1">
                <a:lumMod val="6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6" name="Line 8"/>
          <p:cNvSpPr>
            <a:spLocks noChangeShapeType="1"/>
          </p:cNvSpPr>
          <p:nvPr/>
        </p:nvSpPr>
        <p:spPr bwMode="auto">
          <a:xfrm flipH="1" flipV="1">
            <a:off x="5524500" y="3402013"/>
            <a:ext cx="739775" cy="0"/>
          </a:xfrm>
          <a:prstGeom prst="line">
            <a:avLst/>
          </a:prstGeom>
          <a:noFill/>
          <a:ln w="38100">
            <a:solidFill>
              <a:schemeClr val="tx1">
                <a:lumMod val="6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47" name="AutoShape 5"/>
          <p:cNvSpPr>
            <a:spLocks noChangeArrowheads="1"/>
          </p:cNvSpPr>
          <p:nvPr/>
        </p:nvSpPr>
        <p:spPr bwMode="auto">
          <a:xfrm>
            <a:off x="1247775" y="4173538"/>
            <a:ext cx="1498600" cy="401637"/>
          </a:xfrm>
          <a:prstGeom prst="flowChartAlternateProcess">
            <a:avLst/>
          </a:prstGeom>
          <a:noFill/>
          <a:ln algn="ctr" w="3175">
            <a:solidFill>
              <a:srgbClr val="000000"/>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20000"/>
              </a:spcBef>
              <a:spcAft>
                <a:spcPct val="0"/>
              </a:spcAft>
              <a:buFont charset="2" panose="05000000000000000000" pitchFamily="2" typeface="Wingdings"/>
              <a:buNone/>
              <a:defRPr/>
            </a:pPr>
            <a:r>
              <a:rPr altLang="en-US" b="1" kern="0" lang="zh-CN" sz="1400">
                <a:solidFill>
                  <a:srgbClr val="000000"/>
                </a:solidFill>
                <a:latin typeface="+mn-lt"/>
                <a:ea typeface="+mn-ea"/>
                <a:cs typeface="+mn-ea"/>
                <a:sym typeface="+mn-lt"/>
              </a:rPr>
              <a:t>被加工粉末卡住</a:t>
            </a:r>
          </a:p>
        </p:txBody>
      </p:sp>
      <p:sp>
        <p:nvSpPr>
          <p:cNvPr id="48" name="Line 9"/>
          <p:cNvSpPr>
            <a:spLocks noChangeShapeType="1"/>
          </p:cNvSpPr>
          <p:nvPr/>
        </p:nvSpPr>
        <p:spPr bwMode="auto">
          <a:xfrm flipH="1">
            <a:off x="1973263" y="3724275"/>
            <a:ext cx="0" cy="360363"/>
          </a:xfrm>
          <a:prstGeom prst="line">
            <a:avLst/>
          </a:prstGeom>
          <a:noFill/>
          <a:ln w="38100">
            <a:solidFill>
              <a:schemeClr val="accent4">
                <a:lumMod val="7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50" name="Line 8"/>
          <p:cNvSpPr>
            <a:spLocks noChangeShapeType="1"/>
          </p:cNvSpPr>
          <p:nvPr/>
        </p:nvSpPr>
        <p:spPr bwMode="auto">
          <a:xfrm flipV="1">
            <a:off x="2847975" y="4371975"/>
            <a:ext cx="739775" cy="0"/>
          </a:xfrm>
          <a:prstGeom prst="line">
            <a:avLst/>
          </a:prstGeom>
          <a:noFill/>
          <a:ln w="38100">
            <a:solidFill>
              <a:schemeClr val="tx1">
                <a:lumMod val="65000"/>
              </a:schemeClr>
            </a:solidFill>
            <a:round/>
            <a:tailEnd len="med" type="stealth"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5Why应用要点：</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对分析的结果进行确认</a:t>
            </a:r>
          </a:p>
        </p:txBody>
      </p:sp>
      <p:sp>
        <p:nvSpPr>
          <p:cNvPr id="49" name="Text Box 3"/>
          <p:cNvSpPr txBox="1">
            <a:spLocks noChangeArrowheads="1"/>
          </p:cNvSpPr>
          <p:nvPr/>
        </p:nvSpPr>
        <p:spPr bwMode="auto">
          <a:xfrm>
            <a:off x="622300" y="1373188"/>
            <a:ext cx="8301038"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buClr>
                <a:srgbClr val="FF9900"/>
              </a:buClr>
              <a:buFont charset="2" panose="05000000000000000000" pitchFamily="2" typeface="Wingdings"/>
              <a:buNone/>
              <a:defRPr/>
            </a:pPr>
            <a:r>
              <a:rPr altLang="en-US" b="1" kern="0" lang="zh-CN" sz="1400">
                <a:solidFill>
                  <a:srgbClr val="B80304"/>
                </a:solidFill>
                <a:latin typeface="+mn-lt"/>
                <a:ea typeface="+mn-ea"/>
                <a:cs typeface="+mn-ea"/>
                <a:sym typeface="+mn-lt"/>
              </a:rPr>
              <a:t>“三现原则”，现场确认分析改善的结果。</a:t>
            </a:r>
          </a:p>
        </p:txBody>
      </p:sp>
      <p:sp>
        <p:nvSpPr>
          <p:cNvPr id="37" name="AutoShape 8"/>
          <p:cNvSpPr>
            <a:spLocks noChangeArrowheads="1"/>
          </p:cNvSpPr>
          <p:nvPr/>
        </p:nvSpPr>
        <p:spPr bwMode="gray">
          <a:xfrm rot="801507">
            <a:off x="4181475" y="3306763"/>
            <a:ext cx="1543050" cy="1325562"/>
          </a:xfrm>
          <a:prstGeom prst="hexagon">
            <a:avLst>
              <a:gd fmla="val 28896" name="adj"/>
              <a:gd fmla="val 115470" name="vf"/>
            </a:avLst>
          </a:prstGeom>
          <a:solidFill>
            <a:srgbClr val="7E7E7E"/>
          </a:solidFill>
          <a:ln w="9525">
            <a:noFill/>
            <a:miter lim="800000"/>
          </a:ln>
          <a:effectLs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51" name="AutoShape 12"/>
          <p:cNvSpPr>
            <a:spLocks noChangeArrowheads="1"/>
          </p:cNvSpPr>
          <p:nvPr/>
        </p:nvSpPr>
        <p:spPr bwMode="gray">
          <a:xfrm rot="801507">
            <a:off x="4503738" y="1863725"/>
            <a:ext cx="1593850" cy="1290638"/>
          </a:xfrm>
          <a:prstGeom prst="hexagon">
            <a:avLst>
              <a:gd fmla="val 28896" name="adj"/>
              <a:gd fmla="val 115470" name="vf"/>
            </a:avLst>
          </a:prstGeom>
          <a:solidFill>
            <a:srgbClr val="404040"/>
          </a:solidFill>
          <a:ln w="9525">
            <a:noFill/>
            <a:miter lim="800000"/>
          </a:ln>
          <a:effectLs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55" name="AutoShape 16"/>
          <p:cNvSpPr>
            <a:spLocks noChangeArrowheads="1"/>
          </p:cNvSpPr>
          <p:nvPr/>
        </p:nvSpPr>
        <p:spPr bwMode="gray">
          <a:xfrm rot="801507">
            <a:off x="3055938" y="2246313"/>
            <a:ext cx="1528762" cy="1385887"/>
          </a:xfrm>
          <a:prstGeom prst="hexagon">
            <a:avLst>
              <a:gd fmla="val 28896" name="adj"/>
              <a:gd fmla="val 115470" name="vf"/>
            </a:avLst>
          </a:prstGeom>
          <a:solidFill>
            <a:srgbClr val="C00000"/>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eaLnBrk="1" fontAlgn="auto" hangingPunct="1">
              <a:spcBef>
                <a:spcPct val="0"/>
              </a:spcBef>
              <a:spcAft>
                <a:spcPct val="0"/>
              </a:spcAft>
              <a:defRPr/>
            </a:pPr>
            <a:endParaRPr altLang="en-US" kern="0" lang="zh-CN" sz="1400">
              <a:solidFill>
                <a:srgbClr val="000000"/>
              </a:solidFill>
              <a:latin typeface="+mn-lt"/>
              <a:ea typeface="+mn-ea"/>
              <a:cs typeface="+mn-ea"/>
              <a:sym typeface="+mn-lt"/>
            </a:endParaRPr>
          </a:p>
        </p:txBody>
      </p:sp>
      <p:sp>
        <p:nvSpPr>
          <p:cNvPr id="56" name="Text Box 17"/>
          <p:cNvSpPr txBox="1">
            <a:spLocks noChangeArrowheads="1"/>
          </p:cNvSpPr>
          <p:nvPr/>
        </p:nvSpPr>
        <p:spPr bwMode="gray">
          <a:xfrm rot="801507">
            <a:off x="5868035" y="1765300"/>
            <a:ext cx="182880" cy="30480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defRPr/>
            </a:pPr>
            <a:endParaRPr altLang="zh-CN" lang="en-US" sz="1400">
              <a:solidFill>
                <a:srgbClr val="FFFFFF"/>
              </a:solidFill>
              <a:latin typeface="+mn-lt"/>
              <a:ea typeface="+mn-ea"/>
              <a:cs typeface="+mn-ea"/>
              <a:sym typeface="+mn-lt"/>
            </a:endParaRPr>
          </a:p>
        </p:txBody>
      </p:sp>
      <p:sp>
        <p:nvSpPr>
          <p:cNvPr id="57" name="Text Box 18"/>
          <p:cNvSpPr txBox="1">
            <a:spLocks noChangeArrowheads="1"/>
          </p:cNvSpPr>
          <p:nvPr/>
        </p:nvSpPr>
        <p:spPr bwMode="gray">
          <a:xfrm rot="801507">
            <a:off x="3959860" y="2330450"/>
            <a:ext cx="182880" cy="30480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defRPr/>
            </a:pPr>
            <a:endParaRPr altLang="zh-CN" lang="en-US" sz="1400">
              <a:solidFill>
                <a:srgbClr val="FFFFFF"/>
              </a:solidFill>
              <a:latin typeface="+mn-lt"/>
              <a:ea typeface="+mn-ea"/>
              <a:cs typeface="+mn-ea"/>
              <a:sym typeface="+mn-lt"/>
            </a:endParaRPr>
          </a:p>
        </p:txBody>
      </p:sp>
      <p:sp>
        <p:nvSpPr>
          <p:cNvPr id="58" name="Text Box 19"/>
          <p:cNvSpPr txBox="1">
            <a:spLocks noChangeArrowheads="1"/>
          </p:cNvSpPr>
          <p:nvPr/>
        </p:nvSpPr>
        <p:spPr bwMode="gray">
          <a:xfrm rot="801507">
            <a:off x="5448934" y="3627438"/>
            <a:ext cx="182880" cy="30480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defRPr/>
            </a:pPr>
            <a:endParaRPr altLang="zh-CN" lang="en-US" sz="1400">
              <a:solidFill>
                <a:srgbClr val="FFFFFF"/>
              </a:solidFill>
              <a:latin typeface="+mn-lt"/>
              <a:ea typeface="+mn-ea"/>
              <a:cs typeface="+mn-ea"/>
              <a:sym typeface="+mn-lt"/>
            </a:endParaRPr>
          </a:p>
        </p:txBody>
      </p:sp>
      <p:sp>
        <p:nvSpPr>
          <p:cNvPr id="59" name="Text Box 20"/>
          <p:cNvSpPr txBox="1">
            <a:spLocks noChangeArrowheads="1"/>
          </p:cNvSpPr>
          <p:nvPr/>
        </p:nvSpPr>
        <p:spPr bwMode="auto">
          <a:xfrm>
            <a:off x="4954588" y="2222500"/>
            <a:ext cx="1371600" cy="457200"/>
          </a:xfrm>
          <a:prstGeom prst="rect">
            <a:avLst/>
          </a:prstGeom>
          <a:noFill/>
          <a:ln>
            <a:noFill/>
          </a:ln>
          <a:effectLst/>
          <a:extLst>
            <a:ext uri="{909E8E84-426E-40DD-AFC4-6F175D3DCCD1}">
              <a14:hiddenFill>
                <a:solidFill>
                  <a:srgbClr val="0099FF"/>
                </a:solidFill>
              </a14:hiddenFill>
            </a:ext>
            <a:ext uri="{91240B29-F687-4F45-9708-019B960494DF}">
              <a14:hiddenLine algn="ctr" w="317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eaLnBrk="1" hangingPunct="1">
              <a:spcBef>
                <a:spcPct val="50000"/>
              </a:spcBef>
              <a:defRPr/>
            </a:pPr>
            <a:r>
              <a:rPr altLang="en-US" b="1" lang="zh-CN" sz="2400">
                <a:solidFill>
                  <a:schemeClr val="tx2"/>
                </a:solidFill>
                <a:latin typeface="+mn-lt"/>
                <a:ea typeface="+mn-ea"/>
                <a:cs typeface="+mn-ea"/>
                <a:sym typeface="+mn-lt"/>
              </a:rPr>
              <a:t>现场</a:t>
            </a:r>
          </a:p>
        </p:txBody>
      </p:sp>
      <p:sp>
        <p:nvSpPr>
          <p:cNvPr id="60" name="Text Box 21"/>
          <p:cNvSpPr txBox="1">
            <a:spLocks noChangeArrowheads="1"/>
          </p:cNvSpPr>
          <p:nvPr/>
        </p:nvSpPr>
        <p:spPr bwMode="auto">
          <a:xfrm>
            <a:off x="4551363" y="3719513"/>
            <a:ext cx="1371600" cy="457200"/>
          </a:xfrm>
          <a:prstGeom prst="rect">
            <a:avLst/>
          </a:prstGeom>
          <a:noFill/>
          <a:ln>
            <a:noFill/>
          </a:ln>
          <a:effectLst/>
          <a:extLst>
            <a:ext uri="{909E8E84-426E-40DD-AFC4-6F175D3DCCD1}">
              <a14:hiddenFill>
                <a:solidFill>
                  <a:srgbClr val="0099FF"/>
                </a:solidFill>
              </a14:hiddenFill>
            </a:ext>
            <a:ext uri="{91240B29-F687-4F45-9708-019B960494DF}">
              <a14:hiddenLine algn="ctr" w="317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eaLnBrk="1" hangingPunct="1">
              <a:spcBef>
                <a:spcPct val="50000"/>
              </a:spcBef>
              <a:defRPr/>
            </a:pPr>
            <a:r>
              <a:rPr altLang="en-US" b="1" lang="zh-CN" sz="2400">
                <a:solidFill>
                  <a:schemeClr val="tx2"/>
                </a:solidFill>
                <a:latin typeface="+mn-lt"/>
                <a:ea typeface="+mn-ea"/>
                <a:cs typeface="+mn-ea"/>
                <a:sym typeface="+mn-lt"/>
              </a:rPr>
              <a:t>现物</a:t>
            </a:r>
          </a:p>
        </p:txBody>
      </p:sp>
      <p:sp>
        <p:nvSpPr>
          <p:cNvPr id="61" name="Text Box 22"/>
          <p:cNvSpPr txBox="1">
            <a:spLocks noChangeArrowheads="1"/>
          </p:cNvSpPr>
          <p:nvPr/>
        </p:nvSpPr>
        <p:spPr bwMode="auto">
          <a:xfrm>
            <a:off x="3402013" y="2657475"/>
            <a:ext cx="1371600" cy="457200"/>
          </a:xfrm>
          <a:prstGeom prst="rect">
            <a:avLst/>
          </a:prstGeom>
          <a:noFill/>
          <a:ln>
            <a:noFill/>
          </a:ln>
          <a:effectLst/>
          <a:extLst>
            <a:ext uri="{909E8E84-426E-40DD-AFC4-6F175D3DCCD1}">
              <a14:hiddenFill>
                <a:solidFill>
                  <a:srgbClr val="0099FF"/>
                </a:solidFill>
              </a14:hiddenFill>
            </a:ext>
            <a:ext uri="{91240B29-F687-4F45-9708-019B960494DF}">
              <a14:hiddenLine algn="ctr" w="317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eaLnBrk="1" hangingPunct="1">
              <a:spcBef>
                <a:spcPct val="50000"/>
              </a:spcBef>
              <a:defRPr/>
            </a:pPr>
            <a:r>
              <a:rPr altLang="en-US" b="1" lang="zh-CN" sz="2400">
                <a:solidFill>
                  <a:schemeClr val="tx2"/>
                </a:solidFill>
                <a:latin typeface="+mn-lt"/>
                <a:ea typeface="+mn-ea"/>
                <a:cs typeface="+mn-ea"/>
                <a:sym typeface="+mn-lt"/>
              </a:rPr>
              <a:t>现实</a:t>
            </a:r>
          </a:p>
        </p:txBody>
      </p:sp>
      <p:sp>
        <p:nvSpPr>
          <p:cNvPr id="62" name="Rectangle 23"/>
          <p:cNvSpPr>
            <a:spLocks noChangeArrowheads="1"/>
          </p:cNvSpPr>
          <p:nvPr/>
        </p:nvSpPr>
        <p:spPr bwMode="auto">
          <a:xfrm>
            <a:off x="6224588" y="2232026"/>
            <a:ext cx="1071880" cy="304800"/>
          </a:xfrm>
          <a:prstGeom prst="rect">
            <a:avLst/>
          </a:prstGeom>
          <a:noFill/>
          <a:ln>
            <a:noFill/>
          </a:ln>
          <a:effectLst/>
          <a:extLst/>
        </p:spPr>
        <p:txBody>
          <a:bodyPr anchor="ctr" wrap="none">
            <a:spAutoFit/>
          </a:bodyPr>
          <a:lstStyle/>
          <a:p>
            <a:pPr eaLnBrk="1" fontAlgn="auto" hangingPunct="1">
              <a:spcBef>
                <a:spcPct val="0"/>
              </a:spcBef>
              <a:spcAft>
                <a:spcPct val="0"/>
              </a:spcAft>
              <a:defRPr/>
            </a:pPr>
            <a:r>
              <a:rPr altLang="en-US" b="1" kern="0" lang="zh-CN" sz="1400">
                <a:solidFill>
                  <a:srgbClr val="000000"/>
                </a:solidFill>
                <a:latin typeface="+mn-lt"/>
                <a:ea typeface="+mn-ea"/>
                <a:cs typeface="+mn-ea"/>
                <a:sym typeface="+mn-lt"/>
              </a:rPr>
              <a:t>亲自到现场。</a:t>
            </a:r>
          </a:p>
        </p:txBody>
      </p:sp>
      <p:sp>
        <p:nvSpPr>
          <p:cNvPr id="63" name="Rectangle 24"/>
          <p:cNvSpPr>
            <a:spLocks noChangeArrowheads="1"/>
          </p:cNvSpPr>
          <p:nvPr/>
        </p:nvSpPr>
        <p:spPr bwMode="auto">
          <a:xfrm>
            <a:off x="6219825" y="3951287"/>
            <a:ext cx="2057400" cy="304800"/>
          </a:xfrm>
          <a:prstGeom prst="rect">
            <a:avLst/>
          </a:prstGeom>
          <a:noFill/>
          <a:ln>
            <a:noFill/>
          </a:ln>
          <a:effectLst/>
          <a:extLst/>
        </p:spPr>
        <p:txBody>
          <a:bodyPr anchor="ctr">
            <a:spAutoFit/>
          </a:bodyPr>
          <a:lstStyle/>
          <a:p>
            <a:pPr eaLnBrk="1" fontAlgn="auto" hangingPunct="1">
              <a:spcBef>
                <a:spcPct val="0"/>
              </a:spcBef>
              <a:spcAft>
                <a:spcPct val="0"/>
              </a:spcAft>
              <a:defRPr/>
            </a:pPr>
            <a:r>
              <a:rPr altLang="en-US" b="1" kern="0" lang="zh-CN" sz="1400">
                <a:solidFill>
                  <a:srgbClr val="000000"/>
                </a:solidFill>
                <a:latin typeface="+mn-lt"/>
                <a:ea typeface="+mn-ea"/>
                <a:cs typeface="+mn-ea"/>
                <a:sym typeface="+mn-lt"/>
              </a:rPr>
              <a:t>亲自看实物、接触实物。</a:t>
            </a:r>
          </a:p>
        </p:txBody>
      </p:sp>
      <p:sp>
        <p:nvSpPr>
          <p:cNvPr id="64" name="Rectangle 25"/>
          <p:cNvSpPr>
            <a:spLocks noChangeArrowheads="1"/>
          </p:cNvSpPr>
          <p:nvPr/>
        </p:nvSpPr>
        <p:spPr bwMode="auto">
          <a:xfrm>
            <a:off x="827088" y="2919096"/>
            <a:ext cx="2228850" cy="518160"/>
          </a:xfrm>
          <a:prstGeom prst="rect">
            <a:avLst/>
          </a:prstGeom>
          <a:noFill/>
          <a:ln>
            <a:noFill/>
          </a:ln>
          <a:effectLst/>
          <a:extLst/>
        </p:spPr>
        <p:txBody>
          <a:bodyPr anchor="ctr">
            <a:spAutoFit/>
          </a:bodyPr>
          <a:lstStyle/>
          <a:p>
            <a:pPr eaLnBrk="1" fontAlgn="auto" hangingPunct="1">
              <a:spcBef>
                <a:spcPct val="0"/>
              </a:spcBef>
              <a:spcAft>
                <a:spcPct val="0"/>
              </a:spcAft>
              <a:defRPr/>
            </a:pPr>
            <a:r>
              <a:rPr altLang="en-US" b="1" kern="0" lang="zh-CN" sz="1400">
                <a:solidFill>
                  <a:srgbClr val="000000"/>
                </a:solidFill>
                <a:latin typeface="+mn-lt"/>
                <a:ea typeface="+mn-ea"/>
                <a:cs typeface="+mn-ea"/>
                <a:sym typeface="+mn-lt"/>
              </a:rPr>
              <a:t>亲自去了解现实情况，分析原因。</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8066" name="图片 28"/>
          <p:cNvPicPr>
            <a:picLocks noChangeAspect="1"/>
          </p:cNvPicPr>
          <p:nvPr/>
        </p:nvPicPr>
        <p:blipFill>
          <a:blip r:embed="rId3">
            <a:extLst>
              <a:ext uri="{28A0092B-C50C-407E-A947-70E740481C1C}">
                <a14:useLocalDpi val="0"/>
              </a:ext>
            </a:extLst>
          </a:blip>
          <a:stretch>
            <a:fillRect/>
          </a:stretch>
        </p:blipFill>
        <p:spPr bwMode="auto">
          <a:xfrm>
            <a:off x="-90488" y="117475"/>
            <a:ext cx="4832351" cy="483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a:xfrm>
            <a:off x="3563938" y="1744663"/>
            <a:ext cx="5580062" cy="1938337"/>
          </a:xfrm>
          <a:prstGeom prst="rect">
            <a:avLst/>
          </a:prstGeom>
          <a:solidFill>
            <a:schemeClr val="accent4">
              <a:lumMod val="10000"/>
            </a:schemeClr>
          </a:solidFill>
          <a:ln>
            <a:noFill/>
          </a:ln>
        </p:spPr>
        <p:txBody>
          <a:bodyPr/>
          <a:lstStyle/>
          <a:p>
            <a:pPr algn="ctr">
              <a:defRPr/>
            </a:pPr>
            <a:endParaRPr altLang="en-US" lang="zh-CN">
              <a:latin typeface="+mn-lt"/>
              <a:ea typeface="+mn-ea"/>
              <a:cs typeface="+mn-ea"/>
              <a:sym typeface="+mn-lt"/>
            </a:endParaRPr>
          </a:p>
        </p:txBody>
      </p:sp>
      <p:sp>
        <p:nvSpPr>
          <p:cNvPr id="24" name="TextBox 3"/>
          <p:cNvSpPr>
            <a:spLocks noChangeArrowheads="1"/>
          </p:cNvSpPr>
          <p:nvPr/>
        </p:nvSpPr>
        <p:spPr bwMode="auto">
          <a:xfrm>
            <a:off x="5945188" y="1954213"/>
            <a:ext cx="174021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Part Four</a:t>
            </a:r>
          </a:p>
        </p:txBody>
      </p:sp>
      <p:sp>
        <p:nvSpPr>
          <p:cNvPr id="25" name="TextBox 4"/>
          <p:cNvSpPr>
            <a:spLocks noChangeArrowheads="1"/>
          </p:cNvSpPr>
          <p:nvPr/>
        </p:nvSpPr>
        <p:spPr bwMode="auto">
          <a:xfrm>
            <a:off x="5846762" y="2571750"/>
            <a:ext cx="31178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5Why经典案例解析</a:t>
            </a:r>
          </a:p>
        </p:txBody>
      </p:sp>
      <p:sp>
        <p:nvSpPr>
          <p:cNvPr id="26" name="TextBox 5"/>
          <p:cNvSpPr>
            <a:spLocks noChangeArrowheads="1"/>
          </p:cNvSpPr>
          <p:nvPr/>
        </p:nvSpPr>
        <p:spPr bwMode="auto">
          <a:xfrm>
            <a:off x="4106862" y="1811338"/>
            <a:ext cx="168783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b="1" lang="en-US" sz="9600">
                <a:latin typeface="+mn-lt"/>
                <a:ea typeface="+mn-ea"/>
                <a:cs typeface="+mn-ea"/>
                <a:sym typeface="+mn-lt"/>
              </a:rPr>
              <a:t>04</a:t>
            </a:r>
          </a:p>
        </p:txBody>
      </p:sp>
      <p:sp>
        <p:nvSpPr>
          <p:cNvPr id="8" name="TextBox 7"/>
          <p:cNvSpPr txBox="1"/>
          <p:nvPr/>
        </p:nvSpPr>
        <p:spPr>
          <a:xfrm>
            <a:off x="2699870" y="5013939"/>
            <a:ext cx="1224136"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zh-CN" b="0" baseline="0" cap="none" i="0" kern="0" kumimoji="0" lang="en-US" noProof="0" normalizeH="0" smtClean="0" spc="0" strike="noStrike" sz="100" u="none">
                <a:ln>
                  <a:noFill/>
                </a:ln>
                <a:effectLst/>
                <a:uLnTx/>
                <a:uFillTx/>
              </a:rPr>
              <a:t>PPT下载 http://www.1ppt.com/xiazai/</a:t>
            </a:r>
          </a:p>
        </p:txBody>
      </p:sp>
    </p:spTree>
  </p:cSld>
  <p:clrMapOvr>
    <a:masterClrMapping/>
  </p:clrMapOvr>
  <p:transition advTm="6666"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
                                      <p:cBhvr>
                                        <p:cTn dur="1000" id="11"/>
                                        <p:tgtEl>
                                          <p:spTgt spid="24"/>
                                        </p:tgtEl>
                                      </p:cBhvr>
                                    </p:animEffect>
                                  </p:childTnLst>
                                </p:cTn>
                              </p:par>
                            </p:childTnLst>
                          </p:cTn>
                        </p:par>
                        <p:par>
                          <p:cTn fill="hold" id="12" nodeType="afterGroup">
                            <p:stCondLst>
                              <p:cond delay="2000"/>
                            </p:stCondLst>
                            <p:childTnLst>
                              <p:par>
                                <p:cTn fill="hold" grpId="0" id="13" nodeType="afterEffect" presetClass="entr" presetID="47"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
                                      <p:cBhvr>
                                        <p:cTn dur="1000" id="15"/>
                                        <p:tgtEl>
                                          <p:spTgt spid="25"/>
                                        </p:tgtEl>
                                      </p:cBhvr>
                                    </p:animEffect>
                                    <p:anim calcmode="lin" valueType="num">
                                      <p:cBhvr>
                                        <p:cTn dur="1000" fill="hold" id="16"/>
                                        <p:tgtEl>
                                          <p:spTgt spid="25"/>
                                        </p:tgtEl>
                                        <p:attrNameLst>
                                          <p:attrName>ppt_x</p:attrName>
                                        </p:attrNameLst>
                                      </p:cBhvr>
                                      <p:tavLst>
                                        <p:tav tm="0">
                                          <p:val>
                                            <p:strVal val="#ppt_x"/>
                                          </p:val>
                                        </p:tav>
                                        <p:tav tm="100000">
                                          <p:val>
                                            <p:strVal val="#ppt_x"/>
                                          </p:val>
                                        </p:tav>
                                      </p:tavLst>
                                    </p:anim>
                                    <p:anim calcmode="lin" valueType="num">
                                      <p:cBhvr>
                                        <p:cTn dur="1000" fill="hold" id="1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案例一：</a:t>
            </a:r>
          </a:p>
        </p:txBody>
      </p:sp>
      <p:sp>
        <p:nvSpPr>
          <p:cNvPr id="27"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大野耐一运用5Why分析</a:t>
            </a:r>
          </a:p>
        </p:txBody>
      </p:sp>
      <p:sp>
        <p:nvSpPr>
          <p:cNvPr id="2" name="矩形 1"/>
          <p:cNvSpPr/>
          <p:nvPr/>
        </p:nvSpPr>
        <p:spPr>
          <a:xfrm>
            <a:off x="555625" y="1382713"/>
            <a:ext cx="8588375" cy="3611880"/>
          </a:xfrm>
          <a:prstGeom prst="rect">
            <a:avLst/>
          </a:prstGeom>
        </p:spPr>
        <p:txBody>
          <a:bodyPr>
            <a:spAutoFit/>
          </a:bodyPr>
          <a:lstStyle/>
          <a:p>
            <a:pPr>
              <a:lnSpc>
                <a:spcPct val="150000"/>
              </a:lnSpc>
              <a:defRPr/>
            </a:pPr>
            <a:r>
              <a:rPr altLang="en-US" lang="zh-CN" sz="1400">
                <a:solidFill>
                  <a:schemeClr val="accent4">
                    <a:lumMod val="25000"/>
                  </a:schemeClr>
                </a:solidFill>
                <a:latin typeface="+mn-lt"/>
                <a:ea typeface="+mn-ea"/>
                <a:cs typeface="+mn-ea"/>
                <a:sym typeface="+mn-lt"/>
              </a:rPr>
              <a:t>一问：“为什么机器停了？”</a:t>
            </a:r>
          </a:p>
          <a:p>
            <a:pPr>
              <a:lnSpc>
                <a:spcPct val="150000"/>
              </a:lnSpc>
              <a:defRPr/>
            </a:pPr>
            <a:r>
              <a:rPr altLang="en-US" lang="zh-CN" sz="1400">
                <a:solidFill>
                  <a:schemeClr val="accent4">
                    <a:lumMod val="25000"/>
                  </a:schemeClr>
                </a:solidFill>
                <a:latin typeface="+mn-lt"/>
                <a:ea typeface="+mn-ea"/>
                <a:cs typeface="+mn-ea"/>
                <a:sym typeface="+mn-lt"/>
              </a:rPr>
              <a:t>　　     答：“因为超过了负荷，保险丝就断了。”</a:t>
            </a:r>
          </a:p>
          <a:p>
            <a:pPr>
              <a:lnSpc>
                <a:spcPct val="150000"/>
              </a:lnSpc>
              <a:defRPr/>
            </a:pPr>
            <a:r>
              <a:rPr altLang="en-US" lang="zh-CN" sz="1400">
                <a:solidFill>
                  <a:schemeClr val="accent4">
                    <a:lumMod val="25000"/>
                  </a:schemeClr>
                </a:solidFill>
                <a:latin typeface="+mn-lt"/>
                <a:ea typeface="+mn-ea"/>
                <a:cs typeface="+mn-ea"/>
                <a:sym typeface="+mn-lt"/>
              </a:rPr>
              <a:t>二问：“为什么超负荷呢？”</a:t>
            </a:r>
          </a:p>
          <a:p>
            <a:pPr>
              <a:lnSpc>
                <a:spcPct val="150000"/>
              </a:lnSpc>
              <a:defRPr/>
            </a:pPr>
            <a:r>
              <a:rPr altLang="en-US" lang="zh-CN" sz="1400">
                <a:solidFill>
                  <a:schemeClr val="accent4">
                    <a:lumMod val="25000"/>
                  </a:schemeClr>
                </a:solidFill>
                <a:latin typeface="+mn-lt"/>
                <a:ea typeface="+mn-ea"/>
                <a:cs typeface="+mn-ea"/>
                <a:sym typeface="+mn-lt"/>
              </a:rPr>
              <a:t>　　     答：“因为轴承的润滑不够。”</a:t>
            </a:r>
          </a:p>
          <a:p>
            <a:pPr>
              <a:lnSpc>
                <a:spcPct val="150000"/>
              </a:lnSpc>
              <a:defRPr/>
            </a:pPr>
            <a:r>
              <a:rPr altLang="en-US" lang="zh-CN" sz="1400">
                <a:solidFill>
                  <a:schemeClr val="accent4">
                    <a:lumMod val="25000"/>
                  </a:schemeClr>
                </a:solidFill>
                <a:latin typeface="+mn-lt"/>
                <a:ea typeface="+mn-ea"/>
                <a:cs typeface="+mn-ea"/>
                <a:sym typeface="+mn-lt"/>
              </a:rPr>
              <a:t>三问：“为什么润滑不够？”</a:t>
            </a:r>
          </a:p>
          <a:p>
            <a:pPr>
              <a:lnSpc>
                <a:spcPct val="150000"/>
              </a:lnSpc>
              <a:defRPr/>
            </a:pPr>
            <a:r>
              <a:rPr altLang="en-US" lang="zh-CN" sz="1400">
                <a:solidFill>
                  <a:schemeClr val="accent4">
                    <a:lumMod val="25000"/>
                  </a:schemeClr>
                </a:solidFill>
                <a:latin typeface="+mn-lt"/>
                <a:ea typeface="+mn-ea"/>
                <a:cs typeface="+mn-ea"/>
                <a:sym typeface="+mn-lt"/>
              </a:rPr>
              <a:t>　　     答：“因为润滑泵吸不上油来。”</a:t>
            </a:r>
          </a:p>
          <a:p>
            <a:pPr>
              <a:lnSpc>
                <a:spcPct val="150000"/>
              </a:lnSpc>
              <a:defRPr/>
            </a:pPr>
            <a:r>
              <a:rPr altLang="en-US" lang="zh-CN" sz="1400">
                <a:solidFill>
                  <a:schemeClr val="accent4">
                    <a:lumMod val="25000"/>
                  </a:schemeClr>
                </a:solidFill>
                <a:latin typeface="+mn-lt"/>
                <a:ea typeface="+mn-ea"/>
                <a:cs typeface="+mn-ea"/>
                <a:sym typeface="+mn-lt"/>
              </a:rPr>
              <a:t>四问：“为什么吸不上油来？”</a:t>
            </a:r>
          </a:p>
          <a:p>
            <a:pPr>
              <a:lnSpc>
                <a:spcPct val="150000"/>
              </a:lnSpc>
              <a:defRPr/>
            </a:pPr>
            <a:r>
              <a:rPr altLang="en-US" lang="zh-CN" sz="1400">
                <a:solidFill>
                  <a:schemeClr val="accent4">
                    <a:lumMod val="25000"/>
                  </a:schemeClr>
                </a:solidFill>
                <a:latin typeface="+mn-lt"/>
                <a:ea typeface="+mn-ea"/>
                <a:cs typeface="+mn-ea"/>
                <a:sym typeface="+mn-lt"/>
              </a:rPr>
              <a:t>　　     答：“因为油泵轴磨损、松动了。”</a:t>
            </a:r>
          </a:p>
          <a:p>
            <a:pPr>
              <a:lnSpc>
                <a:spcPct val="150000"/>
              </a:lnSpc>
              <a:defRPr/>
            </a:pPr>
            <a:r>
              <a:rPr altLang="en-US" lang="zh-CN" sz="1400">
                <a:solidFill>
                  <a:schemeClr val="accent4">
                    <a:lumMod val="25000"/>
                  </a:schemeClr>
                </a:solidFill>
                <a:latin typeface="+mn-lt"/>
                <a:ea typeface="+mn-ea"/>
                <a:cs typeface="+mn-ea"/>
                <a:sym typeface="+mn-lt"/>
              </a:rPr>
              <a:t>五问：“为什么磨损了呢？”</a:t>
            </a:r>
          </a:p>
          <a:p>
            <a:pPr>
              <a:lnSpc>
                <a:spcPct val="150000"/>
              </a:lnSpc>
              <a:defRPr/>
            </a:pPr>
            <a:r>
              <a:rPr altLang="en-US" lang="zh-CN" sz="1400">
                <a:solidFill>
                  <a:schemeClr val="accent4">
                    <a:lumMod val="25000"/>
                  </a:schemeClr>
                </a:solidFill>
                <a:latin typeface="+mn-lt"/>
                <a:ea typeface="+mn-ea"/>
                <a:cs typeface="+mn-ea"/>
                <a:sym typeface="+mn-lt"/>
              </a:rPr>
              <a:t>　　      再答：“因为没有安装过滤器，混进了铁屑等杂质。”</a:t>
            </a:r>
          </a:p>
          <a:p>
            <a:pPr>
              <a:lnSpc>
                <a:spcPct val="150000"/>
              </a:lnSpc>
              <a:defRPr/>
            </a:pPr>
            <a:r>
              <a:rPr altLang="en-US" lang="zh-CN" sz="1400">
                <a:solidFill>
                  <a:schemeClr val="accent4">
                    <a:lumMod val="25000"/>
                  </a:schemeClr>
                </a:solidFill>
                <a:latin typeface="+mn-lt"/>
                <a:ea typeface="+mn-ea"/>
                <a:cs typeface="+mn-ea"/>
                <a:sym typeface="+mn-lt"/>
              </a:rPr>
              <a:t>             经过连续五次不停地问“为什么”，才找到问题的真正原因和解决的方法，在油泵轴上安装过滤器</a:t>
            </a:r>
          </a:p>
        </p:txBody>
      </p:sp>
      <p:pic>
        <p:nvPicPr>
          <p:cNvPr id="90120" name="图片 2"/>
          <p:cNvPicPr>
            <a:picLocks noChangeAspect="1"/>
          </p:cNvPicPr>
          <p:nvPr/>
        </p:nvPicPr>
        <p:blipFill>
          <a:blip r:embed="rId3">
            <a:extLst>
              <a:ext uri="{28A0092B-C50C-407E-A947-70E740481C1C}">
                <a14:useLocalDpi val="0"/>
              </a:ext>
            </a:extLst>
          </a:blip>
          <a:stretch>
            <a:fillRect/>
          </a:stretch>
        </p:blipFill>
        <p:spPr bwMode="auto">
          <a:xfrm>
            <a:off x="5435600" y="1528763"/>
            <a:ext cx="3287713" cy="2740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案例二：</a:t>
            </a:r>
          </a:p>
        </p:txBody>
      </p:sp>
      <p:sp>
        <p:nvSpPr>
          <p:cNvPr id="27" name="矩形 3"/>
          <p:cNvSpPr>
            <a:spLocks noChangeArrowheads="1"/>
          </p:cNvSpPr>
          <p:nvPr/>
        </p:nvSpPr>
        <p:spPr bwMode="auto">
          <a:xfrm>
            <a:off x="600075" y="765175"/>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 A车间地板上有一滩油 ”</a:t>
            </a:r>
          </a:p>
        </p:txBody>
      </p:sp>
      <p:grpSp>
        <p:nvGrpSpPr>
          <p:cNvPr id="5" name="组合 4"/>
          <p:cNvGrpSpPr/>
          <p:nvPr/>
        </p:nvGrpSpPr>
        <p:grpSpPr>
          <a:xfrm>
            <a:off x="876300" y="1143000"/>
            <a:ext cx="7497763" cy="3771900"/>
            <a:chOff x="876839" y="1143266"/>
            <a:chExt cx="7497014" cy="3771087"/>
          </a:xfrm>
        </p:grpSpPr>
        <p:sp>
          <p:nvSpPr>
            <p:cNvPr id="16" name="AutoShape 8"/>
            <p:cNvSpPr>
              <a:spLocks noChangeArrowheads="1"/>
            </p:cNvSpPr>
            <p:nvPr/>
          </p:nvSpPr>
          <p:spPr bwMode="gray">
            <a:xfrm>
              <a:off x="1089543" y="1143266"/>
              <a:ext cx="1646074" cy="346000"/>
            </a:xfrm>
            <a:prstGeom prst="roundRect">
              <a:avLst>
                <a:gd fmla="val 50000" name="adj"/>
              </a:avLst>
            </a:prstGeom>
            <a:solidFill>
              <a:srgbClr val="B80304"/>
            </a:solidFill>
            <a:ln algn="ctr" w="38100">
              <a:solidFill>
                <a:srgbClr val="FFFFFF"/>
              </a:solidFill>
              <a:round/>
            </a:ln>
            <a:effectLst>
              <a:outerShdw algn="ctr" dir="3187806" dist="63500" rotWithShape="0">
                <a:srgbClr val="001D3A"/>
              </a:outerShdw>
            </a:effectLst>
          </p:spPr>
          <p:txBody>
            <a:bodyPr anchor="ctr" wrap="none"/>
            <a:lstStyle/>
            <a:p>
              <a:pPr algn="ctr">
                <a:defRPr/>
              </a:pPr>
              <a:r>
                <a:rPr altLang="en-US" b="1" lang="zh-CN" sz="1400">
                  <a:solidFill>
                    <a:srgbClr val="FFFFFF"/>
                  </a:solidFill>
                  <a:latin typeface="+mn-lt"/>
                  <a:ea typeface="+mn-ea"/>
                  <a:cs typeface="+mn-ea"/>
                  <a:sym typeface="+mn-lt"/>
                </a:rPr>
                <a:t>地板上有一滩油 </a:t>
              </a:r>
            </a:p>
          </p:txBody>
        </p:sp>
        <p:sp>
          <p:nvSpPr>
            <p:cNvPr id="17" name="AutoShape 9"/>
            <p:cNvSpPr>
              <a:spLocks noChangeArrowheads="1"/>
            </p:cNvSpPr>
            <p:nvPr/>
          </p:nvSpPr>
          <p:spPr bwMode="auto">
            <a:xfrm>
              <a:off x="5118215" y="1592432"/>
              <a:ext cx="1844491" cy="346000"/>
            </a:xfrm>
            <a:prstGeom prst="flowChartAlternateProcess">
              <a:avLst/>
            </a:prstGeom>
            <a:solidFill>
              <a:srgbClr val="FFFFFF"/>
            </a:solidFill>
            <a:ln algn="ctr" cmpd="thinThick" w="101600">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eaLnBrk="1" hangingPunct="1">
                <a:spcBef>
                  <a:spcPct val="20000"/>
                </a:spcBef>
                <a:buFont charset="2" panose="05000000000000000000" pitchFamily="2" typeface="Wingdings"/>
                <a:buNone/>
                <a:defRPr/>
              </a:pPr>
              <a:r>
                <a:rPr altLang="en-US" b="1" lang="zh-CN" sz="1400">
                  <a:solidFill>
                    <a:srgbClr val="000000"/>
                  </a:solidFill>
                  <a:latin typeface="+mn-lt"/>
                  <a:ea typeface="+mn-ea"/>
                  <a:cs typeface="+mn-ea"/>
                  <a:sym typeface="+mn-lt"/>
                </a:rPr>
                <a:t>为什么机器会漏油？ </a:t>
              </a:r>
            </a:p>
          </p:txBody>
        </p:sp>
        <p:sp>
          <p:nvSpPr>
            <p:cNvPr id="18" name="AutoShape 10"/>
            <p:cNvSpPr>
              <a:spLocks noChangeArrowheads="1"/>
            </p:cNvSpPr>
            <p:nvPr/>
          </p:nvSpPr>
          <p:spPr bwMode="gray">
            <a:xfrm>
              <a:off x="4664236" y="1993983"/>
              <a:ext cx="1730202" cy="349175"/>
            </a:xfrm>
            <a:prstGeom prst="roundRect">
              <a:avLst>
                <a:gd fmla="val 50000" name="adj"/>
              </a:avLst>
            </a:prstGeom>
            <a:solidFill>
              <a:srgbClr val="B80304"/>
            </a:solidFill>
            <a:ln algn="ctr" w="38100">
              <a:solidFill>
                <a:srgbClr val="FFFFFF"/>
              </a:solidFill>
              <a:round/>
            </a:ln>
            <a:effectLst>
              <a:outerShdw algn="ctr" dir="3187806" dist="63500" rotWithShape="0">
                <a:srgbClr val="001D3A"/>
              </a:outerShdw>
            </a:effectLst>
          </p:spPr>
          <p:txBody>
            <a:bodyPr anchor="ctr" wrap="none"/>
            <a:lstStyle/>
            <a:p>
              <a:pPr algn="ctr">
                <a:defRPr/>
              </a:pPr>
              <a:r>
                <a:rPr altLang="en-US" b="1" lang="zh-CN" sz="1400">
                  <a:solidFill>
                    <a:srgbClr val="FFFFFF"/>
                  </a:solidFill>
                  <a:latin typeface="+mn-lt"/>
                  <a:ea typeface="+mn-ea"/>
                  <a:cs typeface="+mn-ea"/>
                  <a:sym typeface="+mn-lt"/>
                </a:rPr>
                <a:t>衬垫非预期磨损 </a:t>
              </a:r>
            </a:p>
          </p:txBody>
        </p:sp>
        <p:sp>
          <p:nvSpPr>
            <p:cNvPr id="19" name="AutoShape 11"/>
            <p:cNvSpPr>
              <a:spLocks noChangeArrowheads="1"/>
            </p:cNvSpPr>
            <p:nvPr/>
          </p:nvSpPr>
          <p:spPr bwMode="auto">
            <a:xfrm>
              <a:off x="4397562" y="3252599"/>
              <a:ext cx="3862002" cy="346000"/>
            </a:xfrm>
            <a:prstGeom prst="flowChartAlternateProcess">
              <a:avLst/>
            </a:prstGeom>
            <a:solidFill>
              <a:srgbClr val="FFFFFF"/>
            </a:solidFill>
            <a:ln algn="ctr" cmpd="thinThick" w="101600">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defRPr/>
              </a:pPr>
              <a:r>
                <a:rPr altLang="en-US" b="1" lang="zh-CN" sz="1400">
                  <a:solidFill>
                    <a:srgbClr val="000000"/>
                  </a:solidFill>
                  <a:latin typeface="+mn-lt"/>
                  <a:ea typeface="+mn-ea"/>
                  <a:cs typeface="+mn-ea"/>
                  <a:sym typeface="+mn-lt"/>
                </a:rPr>
                <a:t>为什么新采购的衬垫质量水平没有达到要求？</a:t>
              </a:r>
            </a:p>
          </p:txBody>
        </p:sp>
        <p:sp>
          <p:nvSpPr>
            <p:cNvPr id="20" name="AutoShape 12"/>
            <p:cNvSpPr>
              <a:spLocks noChangeArrowheads="1"/>
            </p:cNvSpPr>
            <p:nvPr/>
          </p:nvSpPr>
          <p:spPr bwMode="gray">
            <a:xfrm>
              <a:off x="3684846" y="4568353"/>
              <a:ext cx="3862001" cy="346000"/>
            </a:xfrm>
            <a:prstGeom prst="roundRect">
              <a:avLst>
                <a:gd fmla="val 50000" name="adj"/>
              </a:avLst>
            </a:prstGeom>
            <a:solidFill>
              <a:srgbClr val="B80304"/>
            </a:solidFill>
            <a:ln algn="ctr" w="38100">
              <a:solidFill>
                <a:srgbClr val="FFFFFF"/>
              </a:solidFill>
              <a:round/>
            </a:ln>
            <a:effectLst>
              <a:outerShdw algn="ctr" dir="3187806" dist="63500" rotWithShape="0">
                <a:srgbClr val="001D3A"/>
              </a:outerShdw>
            </a:effectLst>
          </p:spPr>
          <p:txBody>
            <a:bodyPr anchor="ctr" wrap="none"/>
            <a:lstStyle/>
            <a:p>
              <a:pPr algn="ctr" eaLnBrk="1" hangingPunct="1">
                <a:spcBef>
                  <a:spcPct val="20000"/>
                </a:spcBef>
                <a:buFont charset="2" panose="05000000000000000000" pitchFamily="2" typeface="Wingdings"/>
                <a:buNone/>
                <a:defRPr/>
              </a:pPr>
              <a:r>
                <a:rPr altLang="en-US" b="1" lang="zh-CN" sz="1400">
                  <a:solidFill>
                    <a:srgbClr val="FFFFFF"/>
                  </a:solidFill>
                  <a:latin typeface="+mn-lt"/>
                  <a:ea typeface="+mn-ea"/>
                  <a:cs typeface="+mn-ea"/>
                  <a:sym typeface="+mn-lt"/>
                </a:rPr>
                <a:t>采购部的绩效考核标准太偏重降低短期成本 </a:t>
              </a:r>
            </a:p>
          </p:txBody>
        </p:sp>
        <p:sp>
          <p:nvSpPr>
            <p:cNvPr id="21" name="AutoShape 13"/>
            <p:cNvSpPr>
              <a:spLocks noChangeArrowheads="1"/>
            </p:cNvSpPr>
            <p:nvPr/>
          </p:nvSpPr>
          <p:spPr bwMode="auto">
            <a:xfrm>
              <a:off x="4261051" y="3830325"/>
              <a:ext cx="3055633" cy="346000"/>
            </a:xfrm>
            <a:prstGeom prst="flowChartAlternateProcess">
              <a:avLst/>
            </a:prstGeom>
            <a:solidFill>
              <a:srgbClr val="FFFFFF"/>
            </a:solidFill>
            <a:ln algn="ctr" cmpd="thinThick" w="101600">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defRPr/>
              </a:pPr>
              <a:r>
                <a:rPr altLang="en-US" b="1" lang="zh-CN" sz="1400">
                  <a:solidFill>
                    <a:srgbClr val="000000"/>
                  </a:solidFill>
                  <a:latin typeface="+mn-lt"/>
                  <a:ea typeface="+mn-ea"/>
                  <a:cs typeface="+mn-ea"/>
                  <a:sym typeface="+mn-lt"/>
                </a:rPr>
                <a:t>为什么采购的时候只考虑报价呢？</a:t>
              </a:r>
            </a:p>
          </p:txBody>
        </p:sp>
        <p:sp>
          <p:nvSpPr>
            <p:cNvPr id="22" name="AutoShape 14"/>
            <p:cNvSpPr>
              <a:spLocks noChangeArrowheads="1"/>
            </p:cNvSpPr>
            <p:nvPr/>
          </p:nvSpPr>
          <p:spPr bwMode="gray">
            <a:xfrm>
              <a:off x="3338806" y="1546404"/>
              <a:ext cx="1787346" cy="346000"/>
            </a:xfrm>
            <a:prstGeom prst="roundRect">
              <a:avLst>
                <a:gd fmla="val 50000" name="adj"/>
              </a:avLst>
            </a:prstGeom>
            <a:solidFill>
              <a:srgbClr val="B80304"/>
            </a:solidFill>
            <a:ln algn="ctr" w="38100">
              <a:solidFill>
                <a:srgbClr val="FFFFFF"/>
              </a:solidFill>
              <a:round/>
            </a:ln>
            <a:effectLst>
              <a:outerShdw algn="ctr" dir="3187806" dist="63500" rotWithShape="0">
                <a:srgbClr val="001D3A"/>
              </a:outerShdw>
            </a:effectLst>
          </p:spPr>
          <p:txBody>
            <a:bodyPr anchor="ctr" wrap="none"/>
            <a:lstStyle/>
            <a:p>
              <a:pPr algn="ctr">
                <a:defRPr/>
              </a:pPr>
              <a:r>
                <a:rPr altLang="en-US" b="1" lang="zh-CN" sz="1400">
                  <a:solidFill>
                    <a:srgbClr val="FFFFFF"/>
                  </a:solidFill>
                  <a:latin typeface="+mn-lt"/>
                  <a:ea typeface="+mn-ea"/>
                  <a:cs typeface="+mn-ea"/>
                  <a:sym typeface="+mn-lt"/>
                </a:rPr>
                <a:t>一台机器漏油了</a:t>
              </a:r>
            </a:p>
          </p:txBody>
        </p:sp>
        <p:sp>
          <p:nvSpPr>
            <p:cNvPr id="23" name="AutoShape 15"/>
            <p:cNvSpPr>
              <a:spLocks noChangeArrowheads="1"/>
            </p:cNvSpPr>
            <p:nvPr/>
          </p:nvSpPr>
          <p:spPr bwMode="auto">
            <a:xfrm>
              <a:off x="5894426" y="2379662"/>
              <a:ext cx="2479427" cy="346000"/>
            </a:xfrm>
            <a:prstGeom prst="flowChartAlternateProcess">
              <a:avLst/>
            </a:prstGeom>
            <a:solidFill>
              <a:srgbClr val="FFFFFF"/>
            </a:solidFill>
            <a:ln algn="ctr" cmpd="thinThick" w="101600">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eaLnBrk="1" hangingPunct="1">
                <a:spcBef>
                  <a:spcPct val="20000"/>
                </a:spcBef>
                <a:buFont charset="2" panose="05000000000000000000" pitchFamily="2" typeface="Wingdings"/>
                <a:buNone/>
                <a:defRPr/>
              </a:pPr>
              <a:r>
                <a:rPr altLang="en-US" b="1" lang="zh-CN" sz="1400">
                  <a:solidFill>
                    <a:srgbClr val="000000"/>
                  </a:solidFill>
                  <a:latin typeface="+mn-lt"/>
                  <a:ea typeface="+mn-ea"/>
                  <a:cs typeface="+mn-ea"/>
                  <a:sym typeface="+mn-lt"/>
                </a:rPr>
                <a:t>为什么衬垫会非预期磨损 ？</a:t>
              </a:r>
            </a:p>
          </p:txBody>
        </p:sp>
        <p:sp>
          <p:nvSpPr>
            <p:cNvPr id="24" name="AutoShape 16"/>
            <p:cNvSpPr>
              <a:spLocks noChangeArrowheads="1"/>
            </p:cNvSpPr>
            <p:nvPr/>
          </p:nvSpPr>
          <p:spPr bwMode="gray">
            <a:xfrm>
              <a:off x="2080044" y="3762076"/>
              <a:ext cx="2131800" cy="349175"/>
            </a:xfrm>
            <a:prstGeom prst="roundRect">
              <a:avLst>
                <a:gd fmla="val 50000" name="adj"/>
              </a:avLst>
            </a:prstGeom>
            <a:solidFill>
              <a:srgbClr val="B80304"/>
            </a:solidFill>
            <a:ln algn="ctr" w="38100">
              <a:solidFill>
                <a:srgbClr val="FFFFFF"/>
              </a:solidFill>
              <a:round/>
            </a:ln>
            <a:effectLst>
              <a:outerShdw algn="ctr" dir="3187806" dist="63500" rotWithShape="0">
                <a:srgbClr val="001D3A"/>
              </a:outerShdw>
            </a:effectLst>
          </p:spPr>
          <p:txBody>
            <a:bodyPr anchor="ctr" wrap="none"/>
            <a:lstStyle/>
            <a:p>
              <a:pPr eaLnBrk="1" hangingPunct="1">
                <a:spcBef>
                  <a:spcPct val="20000"/>
                </a:spcBef>
                <a:buFont charset="2" panose="05000000000000000000" pitchFamily="2" typeface="Wingdings"/>
                <a:buNone/>
                <a:defRPr/>
              </a:pPr>
              <a:r>
                <a:rPr altLang="en-US" b="1" lang="zh-CN" sz="1400">
                  <a:solidFill>
                    <a:srgbClr val="FFFFFF"/>
                  </a:solidFill>
                  <a:latin typeface="+mn-lt"/>
                  <a:ea typeface="+mn-ea"/>
                  <a:cs typeface="+mn-ea"/>
                  <a:sym typeface="+mn-lt"/>
                </a:rPr>
                <a:t>采购的时候只考虑报价</a:t>
              </a:r>
            </a:p>
          </p:txBody>
        </p:sp>
        <p:sp>
          <p:nvSpPr>
            <p:cNvPr id="25" name="Freeform 17"/>
            <p:cNvSpPr/>
            <p:nvPr/>
          </p:nvSpPr>
          <p:spPr bwMode="gray">
            <a:xfrm flipH="1">
              <a:off x="2791173" y="1517835"/>
              <a:ext cx="403185" cy="403138"/>
            </a:xfrm>
            <a:custGeom>
              <a:gdLst>
                <a:gd fmla="*/ 580 w 580" name="T0"/>
                <a:gd fmla="*/ 0 h 798" name="T1"/>
                <a:gd fmla="*/ 578 w 580" name="T2"/>
                <a:gd fmla="*/ 90 h 798" name="T3"/>
                <a:gd fmla="*/ 568 w 580" name="T4"/>
                <a:gd fmla="*/ 174 h 798" name="T5"/>
                <a:gd fmla="*/ 552 w 580" name="T6"/>
                <a:gd fmla="*/ 252 h 798" name="T7"/>
                <a:gd fmla="*/ 526 w 580" name="T8"/>
                <a:gd fmla="*/ 324 h 798" name="T9"/>
                <a:gd fmla="*/ 494 w 580" name="T10"/>
                <a:gd fmla="*/ 390 h 798" name="T11"/>
                <a:gd fmla="*/ 452 w 580" name="T12"/>
                <a:gd fmla="*/ 450 h 798" name="T13"/>
                <a:gd fmla="*/ 402 w 580" name="T14"/>
                <a:gd fmla="*/ 508 h 798" name="T15"/>
                <a:gd fmla="*/ 342 w 580" name="T16"/>
                <a:gd fmla="*/ 560 h 798" name="T17"/>
                <a:gd fmla="*/ 270 w 580" name="T18"/>
                <a:gd fmla="*/ 610 h 798" name="T19"/>
                <a:gd fmla="*/ 188 w 580" name="T20"/>
                <a:gd fmla="*/ 656 h 798" name="T21"/>
                <a:gd fmla="*/ 188 w 580" name="T22"/>
                <a:gd fmla="*/ 798 h 798" name="T23"/>
                <a:gd fmla="*/ 0 w 580" name="T24"/>
                <a:gd fmla="*/ 514 h 798" name="T25"/>
                <a:gd fmla="*/ 188 w 580" name="T26"/>
                <a:gd fmla="*/ 230 h 798" name="T27"/>
                <a:gd fmla="*/ 188 w 580" name="T28"/>
                <a:gd fmla="*/ 372 h 798" name="T29"/>
                <a:gd fmla="*/ 224 w 580" name="T30"/>
                <a:gd fmla="*/ 368 h 798" name="T31"/>
                <a:gd fmla="*/ 264 w 580" name="T32"/>
                <a:gd fmla="*/ 356 h 798" name="T33"/>
                <a:gd fmla="*/ 306 w 580" name="T34"/>
                <a:gd fmla="*/ 336 h 798" name="T35"/>
                <a:gd fmla="*/ 348 w 580" name="T36"/>
                <a:gd fmla="*/ 310 h 798" name="T37"/>
                <a:gd fmla="*/ 392 w 580" name="T38"/>
                <a:gd fmla="*/ 280 h 798" name="T39"/>
                <a:gd fmla="*/ 432 w 580" name="T40"/>
                <a:gd fmla="*/ 246 h 798" name="T41"/>
                <a:gd fmla="*/ 472 w 580" name="T42"/>
                <a:gd fmla="*/ 208 h 798" name="T43"/>
                <a:gd fmla="*/ 506 w 580" name="T44"/>
                <a:gd fmla="*/ 166 h 798" name="T45"/>
                <a:gd fmla="*/ 536 w 580" name="T46"/>
                <a:gd fmla="*/ 124 h 798" name="T47"/>
                <a:gd fmla="*/ 558 w 580" name="T48"/>
                <a:gd fmla="*/ 82 h 798" name="T49"/>
                <a:gd fmla="*/ 574 w 580" name="T50"/>
                <a:gd fmla="*/ 40 h 798" name="T51"/>
                <a:gd fmla="*/ 578 w 580" name="T52"/>
                <a:gd fmla="*/ 0 h 798" name="T53"/>
                <a:gd fmla="*/ 580 w 580" name="T54"/>
                <a:gd fmla="*/ 0 h 7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gs>
                <a:gs pos="100000">
                  <a:srgbClr val="663300">
                    <a:gamma/>
                    <a:tint val="31765"/>
                    <a:invGamma/>
                  </a:srgbClr>
                </a:gs>
              </a:gsLst>
              <a:lin ang="0" scaled="1"/>
            </a:gradFill>
            <a:ln>
              <a:noFill/>
            </a:ln>
            <a:extLst>
              <a:ext uri="{91240B29-F687-4F45-9708-019B960494DF}">
                <a14:hiddenLine w="0">
                  <a:solidFill>
                    <a:srgbClr val="00A06C"/>
                  </a:solidFill>
                  <a:prstDash val="solid"/>
                  <a:round/>
                  <a:headEnd/>
                  <a:tailEnd/>
                </a14:hiddenLine>
              </a:ext>
            </a:extLst>
          </p:spPr>
          <p:txBody>
            <a:bodyPr/>
            <a:lstStyle/>
            <a:p>
              <a:pPr eaLnBrk="1" hangingPunct="1">
                <a:defRPr/>
              </a:pPr>
              <a:endParaRPr altLang="en-US" lang="zh-CN" sz="1400">
                <a:solidFill>
                  <a:srgbClr val="000000"/>
                </a:solidFill>
                <a:latin typeface="+mn-lt"/>
                <a:ea typeface="+mn-ea"/>
                <a:cs typeface="+mn-ea"/>
                <a:sym typeface="+mn-lt"/>
              </a:endParaRPr>
            </a:p>
          </p:txBody>
        </p:sp>
        <p:sp>
          <p:nvSpPr>
            <p:cNvPr id="26" name="Freeform 18"/>
            <p:cNvSpPr/>
            <p:nvPr/>
          </p:nvSpPr>
          <p:spPr bwMode="gray">
            <a:xfrm flipH="1">
              <a:off x="4313434" y="1933671"/>
              <a:ext cx="403185" cy="404726"/>
            </a:xfrm>
            <a:custGeom>
              <a:gdLst>
                <a:gd fmla="*/ 580 w 580" name="T0"/>
                <a:gd fmla="*/ 0 h 798" name="T1"/>
                <a:gd fmla="*/ 578 w 580" name="T2"/>
                <a:gd fmla="*/ 90 h 798" name="T3"/>
                <a:gd fmla="*/ 568 w 580" name="T4"/>
                <a:gd fmla="*/ 174 h 798" name="T5"/>
                <a:gd fmla="*/ 552 w 580" name="T6"/>
                <a:gd fmla="*/ 252 h 798" name="T7"/>
                <a:gd fmla="*/ 526 w 580" name="T8"/>
                <a:gd fmla="*/ 324 h 798" name="T9"/>
                <a:gd fmla="*/ 494 w 580" name="T10"/>
                <a:gd fmla="*/ 390 h 798" name="T11"/>
                <a:gd fmla="*/ 452 w 580" name="T12"/>
                <a:gd fmla="*/ 450 h 798" name="T13"/>
                <a:gd fmla="*/ 402 w 580" name="T14"/>
                <a:gd fmla="*/ 508 h 798" name="T15"/>
                <a:gd fmla="*/ 342 w 580" name="T16"/>
                <a:gd fmla="*/ 560 h 798" name="T17"/>
                <a:gd fmla="*/ 270 w 580" name="T18"/>
                <a:gd fmla="*/ 610 h 798" name="T19"/>
                <a:gd fmla="*/ 188 w 580" name="T20"/>
                <a:gd fmla="*/ 656 h 798" name="T21"/>
                <a:gd fmla="*/ 188 w 580" name="T22"/>
                <a:gd fmla="*/ 798 h 798" name="T23"/>
                <a:gd fmla="*/ 0 w 580" name="T24"/>
                <a:gd fmla="*/ 514 h 798" name="T25"/>
                <a:gd fmla="*/ 188 w 580" name="T26"/>
                <a:gd fmla="*/ 230 h 798" name="T27"/>
                <a:gd fmla="*/ 188 w 580" name="T28"/>
                <a:gd fmla="*/ 372 h 798" name="T29"/>
                <a:gd fmla="*/ 224 w 580" name="T30"/>
                <a:gd fmla="*/ 368 h 798" name="T31"/>
                <a:gd fmla="*/ 264 w 580" name="T32"/>
                <a:gd fmla="*/ 356 h 798" name="T33"/>
                <a:gd fmla="*/ 306 w 580" name="T34"/>
                <a:gd fmla="*/ 336 h 798" name="T35"/>
                <a:gd fmla="*/ 348 w 580" name="T36"/>
                <a:gd fmla="*/ 310 h 798" name="T37"/>
                <a:gd fmla="*/ 392 w 580" name="T38"/>
                <a:gd fmla="*/ 280 h 798" name="T39"/>
                <a:gd fmla="*/ 432 w 580" name="T40"/>
                <a:gd fmla="*/ 246 h 798" name="T41"/>
                <a:gd fmla="*/ 472 w 580" name="T42"/>
                <a:gd fmla="*/ 208 h 798" name="T43"/>
                <a:gd fmla="*/ 506 w 580" name="T44"/>
                <a:gd fmla="*/ 166 h 798" name="T45"/>
                <a:gd fmla="*/ 536 w 580" name="T46"/>
                <a:gd fmla="*/ 124 h 798" name="T47"/>
                <a:gd fmla="*/ 558 w 580" name="T48"/>
                <a:gd fmla="*/ 82 h 798" name="T49"/>
                <a:gd fmla="*/ 574 w 580" name="T50"/>
                <a:gd fmla="*/ 40 h 798" name="T51"/>
                <a:gd fmla="*/ 578 w 580" name="T52"/>
                <a:gd fmla="*/ 0 h 798" name="T53"/>
                <a:gd fmla="*/ 580 w 580" name="T54"/>
                <a:gd fmla="*/ 0 h 7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gs>
                <a:gs pos="100000">
                  <a:srgbClr val="663300">
                    <a:gamma/>
                    <a:tint val="31765"/>
                    <a:invGamma/>
                  </a:srgbClr>
                </a:gs>
              </a:gsLst>
              <a:lin ang="0" scaled="1"/>
            </a:gradFill>
            <a:ln>
              <a:noFill/>
            </a:ln>
            <a:extLst>
              <a:ext uri="{91240B29-F687-4F45-9708-019B960494DF}">
                <a14:hiddenLine w="0">
                  <a:solidFill>
                    <a:srgbClr val="00A06C"/>
                  </a:solidFill>
                  <a:prstDash val="solid"/>
                  <a:round/>
                  <a:headEnd/>
                  <a:tailEnd/>
                </a14:hiddenLine>
              </a:ext>
            </a:extLst>
          </p:spPr>
          <p:txBody>
            <a:bodyPr/>
            <a:lstStyle/>
            <a:p>
              <a:pPr eaLnBrk="1" hangingPunct="1">
                <a:defRPr/>
              </a:pPr>
              <a:endParaRPr altLang="en-US" lang="zh-CN" sz="1400">
                <a:solidFill>
                  <a:srgbClr val="000000"/>
                </a:solidFill>
                <a:latin typeface="+mn-lt"/>
                <a:ea typeface="+mn-ea"/>
                <a:cs typeface="+mn-ea"/>
                <a:sym typeface="+mn-lt"/>
              </a:endParaRPr>
            </a:p>
          </p:txBody>
        </p:sp>
        <p:sp>
          <p:nvSpPr>
            <p:cNvPr id="28" name="Freeform 19"/>
            <p:cNvSpPr/>
            <p:nvPr/>
          </p:nvSpPr>
          <p:spPr bwMode="gray">
            <a:xfrm flipH="1">
              <a:off x="3910249" y="4165215"/>
              <a:ext cx="403185" cy="403138"/>
            </a:xfrm>
            <a:custGeom>
              <a:gdLst>
                <a:gd fmla="*/ 580 w 580" name="T0"/>
                <a:gd fmla="*/ 0 h 798" name="T1"/>
                <a:gd fmla="*/ 578 w 580" name="T2"/>
                <a:gd fmla="*/ 90 h 798" name="T3"/>
                <a:gd fmla="*/ 568 w 580" name="T4"/>
                <a:gd fmla="*/ 174 h 798" name="T5"/>
                <a:gd fmla="*/ 552 w 580" name="T6"/>
                <a:gd fmla="*/ 252 h 798" name="T7"/>
                <a:gd fmla="*/ 526 w 580" name="T8"/>
                <a:gd fmla="*/ 324 h 798" name="T9"/>
                <a:gd fmla="*/ 494 w 580" name="T10"/>
                <a:gd fmla="*/ 390 h 798" name="T11"/>
                <a:gd fmla="*/ 452 w 580" name="T12"/>
                <a:gd fmla="*/ 450 h 798" name="T13"/>
                <a:gd fmla="*/ 402 w 580" name="T14"/>
                <a:gd fmla="*/ 508 h 798" name="T15"/>
                <a:gd fmla="*/ 342 w 580" name="T16"/>
                <a:gd fmla="*/ 560 h 798" name="T17"/>
                <a:gd fmla="*/ 270 w 580" name="T18"/>
                <a:gd fmla="*/ 610 h 798" name="T19"/>
                <a:gd fmla="*/ 188 w 580" name="T20"/>
                <a:gd fmla="*/ 656 h 798" name="T21"/>
                <a:gd fmla="*/ 188 w 580" name="T22"/>
                <a:gd fmla="*/ 798 h 798" name="T23"/>
                <a:gd fmla="*/ 0 w 580" name="T24"/>
                <a:gd fmla="*/ 514 h 798" name="T25"/>
                <a:gd fmla="*/ 188 w 580" name="T26"/>
                <a:gd fmla="*/ 230 h 798" name="T27"/>
                <a:gd fmla="*/ 188 w 580" name="T28"/>
                <a:gd fmla="*/ 372 h 798" name="T29"/>
                <a:gd fmla="*/ 224 w 580" name="T30"/>
                <a:gd fmla="*/ 368 h 798" name="T31"/>
                <a:gd fmla="*/ 264 w 580" name="T32"/>
                <a:gd fmla="*/ 356 h 798" name="T33"/>
                <a:gd fmla="*/ 306 w 580" name="T34"/>
                <a:gd fmla="*/ 336 h 798" name="T35"/>
                <a:gd fmla="*/ 348 w 580" name="T36"/>
                <a:gd fmla="*/ 310 h 798" name="T37"/>
                <a:gd fmla="*/ 392 w 580" name="T38"/>
                <a:gd fmla="*/ 280 h 798" name="T39"/>
                <a:gd fmla="*/ 432 w 580" name="T40"/>
                <a:gd fmla="*/ 246 h 798" name="T41"/>
                <a:gd fmla="*/ 472 w 580" name="T42"/>
                <a:gd fmla="*/ 208 h 798" name="T43"/>
                <a:gd fmla="*/ 506 w 580" name="T44"/>
                <a:gd fmla="*/ 166 h 798" name="T45"/>
                <a:gd fmla="*/ 536 w 580" name="T46"/>
                <a:gd fmla="*/ 124 h 798" name="T47"/>
                <a:gd fmla="*/ 558 w 580" name="T48"/>
                <a:gd fmla="*/ 82 h 798" name="T49"/>
                <a:gd fmla="*/ 574 w 580" name="T50"/>
                <a:gd fmla="*/ 40 h 798" name="T51"/>
                <a:gd fmla="*/ 578 w 580" name="T52"/>
                <a:gd fmla="*/ 0 h 798" name="T53"/>
                <a:gd fmla="*/ 580 w 580" name="T54"/>
                <a:gd fmla="*/ 0 h 7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gs>
                <a:gs pos="100000">
                  <a:srgbClr val="663300">
                    <a:gamma/>
                    <a:tint val="31765"/>
                    <a:invGamma/>
                  </a:srgbClr>
                </a:gs>
              </a:gsLst>
              <a:lin ang="0" scaled="1"/>
            </a:gradFill>
            <a:ln>
              <a:noFill/>
            </a:ln>
            <a:extLst>
              <a:ext uri="{91240B29-F687-4F45-9708-019B960494DF}">
                <a14:hiddenLine w="0">
                  <a:solidFill>
                    <a:srgbClr val="00A06C"/>
                  </a:solidFill>
                  <a:prstDash val="solid"/>
                  <a:round/>
                  <a:headEnd/>
                  <a:tailEnd/>
                </a14:hiddenLine>
              </a:ext>
            </a:extLst>
          </p:spPr>
          <p:txBody>
            <a:bodyPr/>
            <a:lstStyle/>
            <a:p>
              <a:pPr eaLnBrk="1" hangingPunct="1">
                <a:defRPr/>
              </a:pPr>
              <a:endParaRPr altLang="en-US" lang="zh-CN" sz="1400">
                <a:solidFill>
                  <a:srgbClr val="000000"/>
                </a:solidFill>
                <a:latin typeface="+mn-lt"/>
                <a:ea typeface="+mn-ea"/>
                <a:cs typeface="+mn-ea"/>
                <a:sym typeface="+mn-lt"/>
              </a:endParaRPr>
            </a:p>
          </p:txBody>
        </p:sp>
        <p:sp>
          <p:nvSpPr>
            <p:cNvPr id="29" name="AutoShape 20"/>
            <p:cNvSpPr>
              <a:spLocks noChangeArrowheads="1"/>
            </p:cNvSpPr>
            <p:nvPr/>
          </p:nvSpPr>
          <p:spPr bwMode="auto">
            <a:xfrm>
              <a:off x="2819745" y="1154377"/>
              <a:ext cx="1844491" cy="346000"/>
            </a:xfrm>
            <a:prstGeom prst="flowChartAlternateProcess">
              <a:avLst/>
            </a:prstGeom>
            <a:solidFill>
              <a:srgbClr val="FFFFFF"/>
            </a:solidFill>
            <a:ln algn="ctr" cmpd="thinThick" w="101600">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eaLnBrk="1" hangingPunct="1">
                <a:spcBef>
                  <a:spcPct val="20000"/>
                </a:spcBef>
                <a:buFont charset="2" panose="05000000000000000000" pitchFamily="2" typeface="Wingdings"/>
                <a:buNone/>
                <a:defRPr/>
              </a:pPr>
              <a:r>
                <a:rPr altLang="en-US" b="1" lang="zh-CN" sz="1400">
                  <a:solidFill>
                    <a:srgbClr val="000000"/>
                  </a:solidFill>
                  <a:latin typeface="+mn-lt"/>
                  <a:ea typeface="+mn-ea"/>
                  <a:cs typeface="+mn-ea"/>
                  <a:sym typeface="+mn-lt"/>
                </a:rPr>
                <a:t>为什么地上会有油？　</a:t>
              </a:r>
            </a:p>
          </p:txBody>
        </p:sp>
        <p:sp>
          <p:nvSpPr>
            <p:cNvPr id="30" name="AutoShape 21"/>
            <p:cNvSpPr>
              <a:spLocks noChangeArrowheads="1"/>
            </p:cNvSpPr>
            <p:nvPr/>
          </p:nvSpPr>
          <p:spPr bwMode="gray">
            <a:xfrm>
              <a:off x="2619740" y="2824067"/>
              <a:ext cx="3401673" cy="349175"/>
            </a:xfrm>
            <a:prstGeom prst="roundRect">
              <a:avLst>
                <a:gd fmla="val 50000" name="adj"/>
              </a:avLst>
            </a:prstGeom>
            <a:solidFill>
              <a:srgbClr val="B80304"/>
            </a:solidFill>
            <a:ln algn="ctr" w="38100">
              <a:solidFill>
                <a:srgbClr val="FFFFFF"/>
              </a:solidFill>
              <a:round/>
            </a:ln>
            <a:effectLst>
              <a:outerShdw algn="ctr" dir="3187806" dist="63500" rotWithShape="0">
                <a:srgbClr val="001D3A"/>
              </a:outerShdw>
            </a:effectLst>
          </p:spPr>
          <p:txBody>
            <a:bodyPr anchor="ctr" wrap="none"/>
            <a:lstStyle/>
            <a:p>
              <a:pPr algn="ctr" eaLnBrk="1" hangingPunct="1">
                <a:spcBef>
                  <a:spcPct val="20000"/>
                </a:spcBef>
                <a:buFont charset="2" panose="05000000000000000000" pitchFamily="2" typeface="Wingdings"/>
                <a:buNone/>
                <a:defRPr/>
              </a:pPr>
              <a:r>
                <a:rPr altLang="en-US" b="1" lang="zh-CN" sz="1400">
                  <a:solidFill>
                    <a:srgbClr val="FFFFFF"/>
                  </a:solidFill>
                  <a:latin typeface="+mn-lt"/>
                  <a:ea typeface="+mn-ea"/>
                  <a:cs typeface="+mn-ea"/>
                  <a:sym typeface="+mn-lt"/>
                </a:rPr>
                <a:t>新采购的衬垫质量水平没有达到要求</a:t>
              </a:r>
            </a:p>
          </p:txBody>
        </p:sp>
        <p:sp>
          <p:nvSpPr>
            <p:cNvPr id="31" name="Freeform 22"/>
            <p:cNvSpPr/>
            <p:nvPr/>
          </p:nvSpPr>
          <p:spPr bwMode="gray">
            <a:xfrm>
              <a:off x="5442033" y="2447910"/>
              <a:ext cx="346040" cy="403138"/>
            </a:xfrm>
            <a:custGeom>
              <a:gdLst>
                <a:gd fmla="*/ 580 w 580" name="T0"/>
                <a:gd fmla="*/ 0 h 798" name="T1"/>
                <a:gd fmla="*/ 578 w 580" name="T2"/>
                <a:gd fmla="*/ 90 h 798" name="T3"/>
                <a:gd fmla="*/ 568 w 580" name="T4"/>
                <a:gd fmla="*/ 174 h 798" name="T5"/>
                <a:gd fmla="*/ 552 w 580" name="T6"/>
                <a:gd fmla="*/ 252 h 798" name="T7"/>
                <a:gd fmla="*/ 526 w 580" name="T8"/>
                <a:gd fmla="*/ 324 h 798" name="T9"/>
                <a:gd fmla="*/ 494 w 580" name="T10"/>
                <a:gd fmla="*/ 390 h 798" name="T11"/>
                <a:gd fmla="*/ 452 w 580" name="T12"/>
                <a:gd fmla="*/ 450 h 798" name="T13"/>
                <a:gd fmla="*/ 402 w 580" name="T14"/>
                <a:gd fmla="*/ 508 h 798" name="T15"/>
                <a:gd fmla="*/ 342 w 580" name="T16"/>
                <a:gd fmla="*/ 560 h 798" name="T17"/>
                <a:gd fmla="*/ 270 w 580" name="T18"/>
                <a:gd fmla="*/ 610 h 798" name="T19"/>
                <a:gd fmla="*/ 188 w 580" name="T20"/>
                <a:gd fmla="*/ 656 h 798" name="T21"/>
                <a:gd fmla="*/ 188 w 580" name="T22"/>
                <a:gd fmla="*/ 798 h 798" name="T23"/>
                <a:gd fmla="*/ 0 w 580" name="T24"/>
                <a:gd fmla="*/ 514 h 798" name="T25"/>
                <a:gd fmla="*/ 188 w 580" name="T26"/>
                <a:gd fmla="*/ 230 h 798" name="T27"/>
                <a:gd fmla="*/ 188 w 580" name="T28"/>
                <a:gd fmla="*/ 372 h 798" name="T29"/>
                <a:gd fmla="*/ 224 w 580" name="T30"/>
                <a:gd fmla="*/ 368 h 798" name="T31"/>
                <a:gd fmla="*/ 264 w 580" name="T32"/>
                <a:gd fmla="*/ 356 h 798" name="T33"/>
                <a:gd fmla="*/ 306 w 580" name="T34"/>
                <a:gd fmla="*/ 336 h 798" name="T35"/>
                <a:gd fmla="*/ 348 w 580" name="T36"/>
                <a:gd fmla="*/ 310 h 798" name="T37"/>
                <a:gd fmla="*/ 392 w 580" name="T38"/>
                <a:gd fmla="*/ 280 h 798" name="T39"/>
                <a:gd fmla="*/ 432 w 580" name="T40"/>
                <a:gd fmla="*/ 246 h 798" name="T41"/>
                <a:gd fmla="*/ 472 w 580" name="T42"/>
                <a:gd fmla="*/ 208 h 798" name="T43"/>
                <a:gd fmla="*/ 506 w 580" name="T44"/>
                <a:gd fmla="*/ 166 h 798" name="T45"/>
                <a:gd fmla="*/ 536 w 580" name="T46"/>
                <a:gd fmla="*/ 124 h 798" name="T47"/>
                <a:gd fmla="*/ 558 w 580" name="T48"/>
                <a:gd fmla="*/ 82 h 798" name="T49"/>
                <a:gd fmla="*/ 574 w 580" name="T50"/>
                <a:gd fmla="*/ 40 h 798" name="T51"/>
                <a:gd fmla="*/ 578 w 580" name="T52"/>
                <a:gd fmla="*/ 0 h 798" name="T53"/>
                <a:gd fmla="*/ 580 w 580" name="T54"/>
                <a:gd fmla="*/ 0 h 7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996633"/>
                </a:gs>
                <a:gs pos="100000">
                  <a:srgbClr val="996633">
                    <a:gamma/>
                    <a:tint val="31765"/>
                    <a:invGamma/>
                  </a:srgbClr>
                </a:gs>
              </a:gsLst>
              <a:lin ang="0" scaled="1"/>
            </a:gradFill>
            <a:ln>
              <a:noFill/>
            </a:ln>
            <a:extLst>
              <a:ext uri="{91240B29-F687-4F45-9708-019B960494DF}">
                <a14:hiddenLine w="0">
                  <a:solidFill>
                    <a:srgbClr val="00A06C"/>
                  </a:solidFill>
                  <a:prstDash val="solid"/>
                  <a:round/>
                  <a:headEnd/>
                  <a:tailEnd/>
                </a14:hiddenLine>
              </a:ext>
            </a:extLst>
          </p:spPr>
          <p:txBody>
            <a:bodyPr/>
            <a:lstStyle/>
            <a:p>
              <a:pPr eaLnBrk="1" hangingPunct="1">
                <a:defRPr/>
              </a:pPr>
              <a:endParaRPr altLang="en-US" lang="zh-CN" sz="1400">
                <a:solidFill>
                  <a:srgbClr val="000000"/>
                </a:solidFill>
                <a:latin typeface="+mn-lt"/>
                <a:ea typeface="+mn-ea"/>
                <a:cs typeface="+mn-ea"/>
                <a:sym typeface="+mn-lt"/>
              </a:endParaRPr>
            </a:p>
          </p:txBody>
        </p:sp>
        <p:sp>
          <p:nvSpPr>
            <p:cNvPr id="32" name="Freeform 23"/>
            <p:cNvSpPr/>
            <p:nvPr/>
          </p:nvSpPr>
          <p:spPr bwMode="gray">
            <a:xfrm>
              <a:off x="4059459" y="3363700"/>
              <a:ext cx="346040" cy="403138"/>
            </a:xfrm>
            <a:custGeom>
              <a:gdLst>
                <a:gd fmla="*/ 580 w 580" name="T0"/>
                <a:gd fmla="*/ 0 h 798" name="T1"/>
                <a:gd fmla="*/ 578 w 580" name="T2"/>
                <a:gd fmla="*/ 90 h 798" name="T3"/>
                <a:gd fmla="*/ 568 w 580" name="T4"/>
                <a:gd fmla="*/ 174 h 798" name="T5"/>
                <a:gd fmla="*/ 552 w 580" name="T6"/>
                <a:gd fmla="*/ 252 h 798" name="T7"/>
                <a:gd fmla="*/ 526 w 580" name="T8"/>
                <a:gd fmla="*/ 324 h 798" name="T9"/>
                <a:gd fmla="*/ 494 w 580" name="T10"/>
                <a:gd fmla="*/ 390 h 798" name="T11"/>
                <a:gd fmla="*/ 452 w 580" name="T12"/>
                <a:gd fmla="*/ 450 h 798" name="T13"/>
                <a:gd fmla="*/ 402 w 580" name="T14"/>
                <a:gd fmla="*/ 508 h 798" name="T15"/>
                <a:gd fmla="*/ 342 w 580" name="T16"/>
                <a:gd fmla="*/ 560 h 798" name="T17"/>
                <a:gd fmla="*/ 270 w 580" name="T18"/>
                <a:gd fmla="*/ 610 h 798" name="T19"/>
                <a:gd fmla="*/ 188 w 580" name="T20"/>
                <a:gd fmla="*/ 656 h 798" name="T21"/>
                <a:gd fmla="*/ 188 w 580" name="T22"/>
                <a:gd fmla="*/ 798 h 798" name="T23"/>
                <a:gd fmla="*/ 0 w 580" name="T24"/>
                <a:gd fmla="*/ 514 h 798" name="T25"/>
                <a:gd fmla="*/ 188 w 580" name="T26"/>
                <a:gd fmla="*/ 230 h 798" name="T27"/>
                <a:gd fmla="*/ 188 w 580" name="T28"/>
                <a:gd fmla="*/ 372 h 798" name="T29"/>
                <a:gd fmla="*/ 224 w 580" name="T30"/>
                <a:gd fmla="*/ 368 h 798" name="T31"/>
                <a:gd fmla="*/ 264 w 580" name="T32"/>
                <a:gd fmla="*/ 356 h 798" name="T33"/>
                <a:gd fmla="*/ 306 w 580" name="T34"/>
                <a:gd fmla="*/ 336 h 798" name="T35"/>
                <a:gd fmla="*/ 348 w 580" name="T36"/>
                <a:gd fmla="*/ 310 h 798" name="T37"/>
                <a:gd fmla="*/ 392 w 580" name="T38"/>
                <a:gd fmla="*/ 280 h 798" name="T39"/>
                <a:gd fmla="*/ 432 w 580" name="T40"/>
                <a:gd fmla="*/ 246 h 798" name="T41"/>
                <a:gd fmla="*/ 472 w 580" name="T42"/>
                <a:gd fmla="*/ 208 h 798" name="T43"/>
                <a:gd fmla="*/ 506 w 580" name="T44"/>
                <a:gd fmla="*/ 166 h 798" name="T45"/>
                <a:gd fmla="*/ 536 w 580" name="T46"/>
                <a:gd fmla="*/ 124 h 798" name="T47"/>
                <a:gd fmla="*/ 558 w 580" name="T48"/>
                <a:gd fmla="*/ 82 h 798" name="T49"/>
                <a:gd fmla="*/ 574 w 580" name="T50"/>
                <a:gd fmla="*/ 40 h 798" name="T51"/>
                <a:gd fmla="*/ 578 w 580" name="T52"/>
                <a:gd fmla="*/ 0 h 798" name="T53"/>
                <a:gd fmla="*/ 580 w 580" name="T54"/>
                <a:gd fmla="*/ 0 h 7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996633"/>
                </a:gs>
                <a:gs pos="100000">
                  <a:srgbClr val="996633">
                    <a:gamma/>
                    <a:tint val="31765"/>
                    <a:invGamma/>
                  </a:srgbClr>
                </a:gs>
              </a:gsLst>
              <a:lin ang="0" scaled="1"/>
            </a:gradFill>
            <a:ln>
              <a:noFill/>
            </a:ln>
            <a:extLst>
              <a:ext uri="{91240B29-F687-4F45-9708-019B960494DF}">
                <a14:hiddenLine w="0">
                  <a:solidFill>
                    <a:srgbClr val="00A06C"/>
                  </a:solidFill>
                  <a:prstDash val="solid"/>
                  <a:round/>
                  <a:headEnd/>
                  <a:tailEnd/>
                </a14:hiddenLine>
              </a:ext>
            </a:extLst>
          </p:spPr>
          <p:txBody>
            <a:bodyPr/>
            <a:lstStyle/>
            <a:p>
              <a:pPr eaLnBrk="1" hangingPunct="1">
                <a:defRPr/>
              </a:pPr>
              <a:endParaRPr altLang="en-US" lang="zh-CN" sz="1400">
                <a:solidFill>
                  <a:srgbClr val="000000"/>
                </a:solidFill>
                <a:latin typeface="+mn-lt"/>
                <a:ea typeface="+mn-ea"/>
                <a:cs typeface="+mn-ea"/>
                <a:sym typeface="+mn-lt"/>
              </a:endParaRPr>
            </a:p>
          </p:txBody>
        </p:sp>
        <p:grpSp>
          <p:nvGrpSpPr>
            <p:cNvPr id="92184" name="Group 4"/>
            <p:cNvGrpSpPr/>
            <p:nvPr/>
          </p:nvGrpSpPr>
          <p:grpSpPr>
            <a:xfrm>
              <a:off x="876839" y="1892677"/>
              <a:ext cx="1818387" cy="1580583"/>
              <a:chOff x="2160" y="720"/>
              <a:chExt cx="3090" cy="3090"/>
            </a:xfrm>
          </p:grpSpPr>
          <p:pic>
            <p:nvPicPr>
              <p:cNvPr descr="factory_13" id="92187" name="Picture 5"/>
              <p:cNvPicPr>
                <a:picLocks noChangeArrowheads="1" noChangeAspect="1"/>
              </p:cNvPicPr>
              <p:nvPr/>
            </p:nvPicPr>
            <p:blipFill>
              <a:blip r:embed="rId3">
                <a:extLst>
                  <a:ext uri="{28A0092B-C50C-407E-A947-70E740481C1C}">
                    <a14:useLocalDpi val="0"/>
                  </a:ext>
                </a:extLst>
              </a:blip>
              <a:stretch>
                <a:fillRect/>
              </a:stretch>
            </p:blipFill>
            <p:spPr bwMode="auto">
              <a:xfrm>
                <a:off x="2160" y="720"/>
                <a:ext cx="3090" cy="3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2004020789264_1.jpg" id="92188" name="Picture 6"/>
              <p:cNvPicPr>
                <a:picLocks noChangeArrowheads="1" noChangeAspect="1"/>
              </p:cNvPicPr>
              <p:nvPr/>
            </p:nvPicPr>
            <p:blipFill>
              <a:blip r:embed="rId4">
                <a:clrChange>
                  <a:clrFrom>
                    <a:srgbClr val="F7F2F8"/>
                  </a:clrFrom>
                  <a:clrTo>
                    <a:srgbClr val="F7F2F8">
                      <a:alpha val="0"/>
                    </a:srgbClr>
                  </a:clrTo>
                </a:clrChange>
                <a:lum bright="-30000" contrast="-78000"/>
                <a:extLst>
                  <a:ext uri="{28A0092B-C50C-407E-A947-70E740481C1C}">
                    <a14:useLocalDpi val="0"/>
                  </a:ext>
                </a:extLst>
              </a:blip>
              <a:stretch>
                <a:fillRect/>
              </a:stretch>
            </p:blipFill>
            <p:spPr bwMode="auto">
              <a:xfrm rot="2471433">
                <a:off x="3394" y="2917"/>
                <a:ext cx="432" cy="4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36" name="Oval 7"/>
            <p:cNvSpPr>
              <a:spLocks noChangeArrowheads="1"/>
            </p:cNvSpPr>
            <p:nvPr/>
          </p:nvSpPr>
          <p:spPr bwMode="auto">
            <a:xfrm>
              <a:off x="1468918" y="2903425"/>
              <a:ext cx="634937" cy="468211"/>
            </a:xfrm>
            <a:prstGeom prst="ellipse">
              <a:avLst/>
            </a:prstGeom>
            <a:noFill/>
            <a:ln algn="ctr" w="28575">
              <a:solidFill>
                <a:srgbClr val="FF0000"/>
              </a:solidFill>
              <a:round/>
              <a:tailEnd len="lg" type="none" w="lg"/>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defRPr/>
              </a:pPr>
              <a:endParaRPr altLang="en-US" lang="zh-CN" sz="1400">
                <a:solidFill>
                  <a:srgbClr val="000000"/>
                </a:solidFill>
                <a:latin typeface="+mn-lt"/>
                <a:ea typeface="+mn-ea"/>
                <a:cs typeface="+mn-ea"/>
                <a:sym typeface="+mn-lt"/>
              </a:endParaRPr>
            </a:p>
          </p:txBody>
        </p:sp>
        <p:sp>
          <p:nvSpPr>
            <p:cNvPr id="37" name="Text Box 3"/>
            <p:cNvSpPr txBox="1">
              <a:spLocks noChangeArrowheads="1"/>
            </p:cNvSpPr>
            <p:nvPr/>
          </p:nvSpPr>
          <p:spPr bwMode="auto">
            <a:xfrm>
              <a:off x="1035573" y="4511214"/>
              <a:ext cx="6281110" cy="368729"/>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zh-CN" b="1" kern="0" lang="zh-CN" sz="1400">
                  <a:solidFill>
                    <a:srgbClr val="0066CC"/>
                  </a:solidFill>
                  <a:latin typeface="+mn-lt"/>
                  <a:ea typeface="+mn-ea"/>
                  <a:cs typeface="+mn-ea"/>
                  <a:sym typeface="+mn-lt"/>
                </a:rPr>
                <a:t>对策：调整绩效考核指标。</a:t>
              </a:r>
            </a:p>
          </p:txBody>
        </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par>
                          <p:cTn fill="hold" id="11" nodeType="afterGroup">
                            <p:stCondLst>
                              <p:cond delay="1001"/>
                            </p:stCondLst>
                            <p:childTnLst>
                              <p:par>
                                <p:cTn fill="hold" id="12" nodeType="afterEffect" presetClass="entr" presetID="22" presetSubtype="4">
                                  <p:stCondLst>
                                    <p:cond delay="0"/>
                                  </p:stCondLst>
                                  <p:childTnLst>
                                    <p:set>
                                      <p:cBhvr>
                                        <p:cTn dur="1" fill="hold" id="13">
                                          <p:stCondLst>
                                            <p:cond delay="0"/>
                                          </p:stCondLst>
                                        </p:cTn>
                                        <p:tgtEl>
                                          <p:spTgt spid="5"/>
                                        </p:tgtEl>
                                        <p:attrNameLst>
                                          <p:attrName>style.visibility</p:attrName>
                                        </p:attrNameLst>
                                      </p:cBhvr>
                                      <p:to>
                                        <p:strVal val="visible"/>
                                      </p:to>
                                    </p:set>
                                    <p:animEffect filter="wipe(down)" transition="in">
                                      <p:cBhvr>
                                        <p:cTn dur="500" id="14"/>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4210" name="ïś1îḋê"/>
          <p:cNvGrpSpPr>
            <a:grpSpLocks noChangeAspect="1"/>
          </p:cNvGrpSpPr>
          <p:nvPr/>
        </p:nvGrpSpPr>
        <p:grpSpPr>
          <a:xfrm rot="1800000">
            <a:off x="6981825" y="1893888"/>
            <a:ext cx="1773238" cy="611187"/>
            <a:chOff x="121" y="930"/>
            <a:chExt cx="1665" cy="574"/>
          </a:xfrm>
        </p:grpSpPr>
        <p:sp>
          <p:nvSpPr>
            <p:cNvPr id="109" name="iṡľïďé">
              <a:extLst>
                <a:ext uri="{FF2B5EF4-FFF2-40B4-BE49-F238E27FC236}"/>
              </a:extLst>
            </p:cNvPr>
            <p:cNvSpPr>
              <a:spLocks noChangeAspect="1"/>
            </p:cNvSpPr>
            <p:nvPr/>
          </p:nvSpPr>
          <p:spPr bwMode="auto">
            <a:xfrm>
              <a:off x="121" y="930"/>
              <a:ext cx="1665" cy="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110" name="islídê">
              <a:extLst>
                <a:ext uri="{FF2B5EF4-FFF2-40B4-BE49-F238E27FC236}"/>
              </a:extLst>
            </p:cNvPr>
            <p:cNvSpPr/>
            <p:nvPr/>
          </p:nvSpPr>
          <p:spPr bwMode="auto">
            <a:xfrm>
              <a:off x="121" y="931"/>
              <a:ext cx="1665" cy="571"/>
            </a:xfrm>
            <a:custGeom>
              <a:gdLst>
                <a:gd fmla="*/ 585 w 705" name="T0"/>
                <a:gd fmla="*/ 0 h 241" name="T1"/>
                <a:gd fmla="*/ 500 w 705" name="T2"/>
                <a:gd fmla="*/ 35 h 241" name="T3"/>
                <a:gd fmla="*/ 494 w 705" name="T4"/>
                <a:gd fmla="*/ 41 h 241" name="T5"/>
                <a:gd fmla="*/ 352 w 705" name="T6"/>
                <a:gd fmla="*/ 101 h 241" name="T7"/>
                <a:gd fmla="*/ 211 w 705" name="T8"/>
                <a:gd fmla="*/ 41 h 241" name="T9"/>
                <a:gd fmla="*/ 205 w 705" name="T10"/>
                <a:gd fmla="*/ 35 h 241" name="T11"/>
                <a:gd fmla="*/ 120 w 705" name="T12"/>
                <a:gd fmla="*/ 0 h 241" name="T13"/>
                <a:gd fmla="*/ 0 w 705" name="T14"/>
                <a:gd fmla="*/ 120 h 241" name="T15"/>
                <a:gd fmla="*/ 120 w 705" name="T16"/>
                <a:gd fmla="*/ 241 h 241" name="T17"/>
                <a:gd fmla="*/ 205 w 705" name="T18"/>
                <a:gd fmla="*/ 206 h 241" name="T19"/>
                <a:gd fmla="*/ 211 w 705" name="T20"/>
                <a:gd fmla="*/ 199 h 241" name="T21"/>
                <a:gd fmla="*/ 352 w 705" name="T22"/>
                <a:gd fmla="*/ 140 h 241" name="T23"/>
                <a:gd fmla="*/ 494 w 705" name="T24"/>
                <a:gd fmla="*/ 199 h 241" name="T25"/>
                <a:gd fmla="*/ 500 w 705" name="T26"/>
                <a:gd fmla="*/ 206 h 241" name="T27"/>
                <a:gd fmla="*/ 585 w 705" name="T28"/>
                <a:gd fmla="*/ 241 h 241" name="T29"/>
                <a:gd fmla="*/ 705 w 705" name="T30"/>
                <a:gd fmla="*/ 120 h 241" name="T31"/>
                <a:gd fmla="*/ 585 w 705" name="T32"/>
                <a:gd fmla="*/ 0 h 2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1" w="705">
                  <a:moveTo>
                    <a:pt x="585" y="0"/>
                  </a:moveTo>
                  <a:cubicBezTo>
                    <a:pt x="552" y="0"/>
                    <a:pt x="522" y="13"/>
                    <a:pt x="500" y="35"/>
                  </a:cubicBezTo>
                  <a:cubicBezTo>
                    <a:pt x="498" y="37"/>
                    <a:pt x="496" y="39"/>
                    <a:pt x="494" y="41"/>
                  </a:cubicBezTo>
                  <a:cubicBezTo>
                    <a:pt x="458" y="78"/>
                    <a:pt x="408" y="101"/>
                    <a:pt x="352" y="101"/>
                  </a:cubicBezTo>
                  <a:cubicBezTo>
                    <a:pt x="297" y="101"/>
                    <a:pt x="247" y="78"/>
                    <a:pt x="211" y="41"/>
                  </a:cubicBezTo>
                  <a:cubicBezTo>
                    <a:pt x="209" y="39"/>
                    <a:pt x="207" y="37"/>
                    <a:pt x="205" y="35"/>
                  </a:cubicBezTo>
                  <a:cubicBezTo>
                    <a:pt x="183" y="13"/>
                    <a:pt x="153" y="0"/>
                    <a:pt x="120" y="0"/>
                  </a:cubicBezTo>
                  <a:cubicBezTo>
                    <a:pt x="53" y="0"/>
                    <a:pt x="0" y="54"/>
                    <a:pt x="0" y="120"/>
                  </a:cubicBezTo>
                  <a:cubicBezTo>
                    <a:pt x="0" y="187"/>
                    <a:pt x="53" y="241"/>
                    <a:pt x="120" y="241"/>
                  </a:cubicBezTo>
                  <a:cubicBezTo>
                    <a:pt x="153" y="241"/>
                    <a:pt x="183" y="227"/>
                    <a:pt x="205" y="206"/>
                  </a:cubicBezTo>
                  <a:cubicBezTo>
                    <a:pt x="207" y="204"/>
                    <a:pt x="209" y="201"/>
                    <a:pt x="211" y="199"/>
                  </a:cubicBezTo>
                  <a:cubicBezTo>
                    <a:pt x="247" y="163"/>
                    <a:pt x="297" y="140"/>
                    <a:pt x="352" y="140"/>
                  </a:cubicBezTo>
                  <a:cubicBezTo>
                    <a:pt x="408" y="140"/>
                    <a:pt x="458" y="163"/>
                    <a:pt x="494" y="199"/>
                  </a:cubicBezTo>
                  <a:cubicBezTo>
                    <a:pt x="496" y="201"/>
                    <a:pt x="498" y="204"/>
                    <a:pt x="500" y="206"/>
                  </a:cubicBezTo>
                  <a:cubicBezTo>
                    <a:pt x="522" y="227"/>
                    <a:pt x="552" y="241"/>
                    <a:pt x="585" y="241"/>
                  </a:cubicBezTo>
                  <a:cubicBezTo>
                    <a:pt x="651" y="241"/>
                    <a:pt x="705" y="187"/>
                    <a:pt x="705" y="120"/>
                  </a:cubicBezTo>
                  <a:cubicBezTo>
                    <a:pt x="705" y="54"/>
                    <a:pt x="651" y="0"/>
                    <a:pt x="585" y="0"/>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111" name="iṡḻiďé">
              <a:extLst>
                <a:ext uri="{FF2B5EF4-FFF2-40B4-BE49-F238E27FC236}"/>
              </a:extLst>
            </p:cNvPr>
            <p:cNvSpPr/>
            <p:nvPr/>
          </p:nvSpPr>
          <p:spPr bwMode="auto">
            <a:xfrm rot="19800000">
              <a:off x="148" y="967"/>
              <a:ext cx="496" cy="499"/>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112" name="îšḷiḑé">
              <a:extLst>
                <a:ext uri="{FF2B5EF4-FFF2-40B4-BE49-F238E27FC236}"/>
              </a:extLst>
            </p:cNvPr>
            <p:cNvSpPr/>
            <p:nvPr/>
          </p:nvSpPr>
          <p:spPr bwMode="auto">
            <a:xfrm rot="19800000">
              <a:off x="1245" y="966"/>
              <a:ext cx="499" cy="499"/>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113" name="íṩlíḑè">
              <a:extLst>
                <a:ext uri="{FF2B5EF4-FFF2-40B4-BE49-F238E27FC236}"/>
              </a:extLst>
            </p:cNvPr>
            <p:cNvSpPr/>
            <p:nvPr/>
          </p:nvSpPr>
          <p:spPr bwMode="auto">
            <a:xfrm rot="19800000">
              <a:off x="225" y="1034"/>
              <a:ext cx="352" cy="352"/>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ysClr lastClr="000000" val="windowText"/>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114" name="isliḓê">
              <a:extLst>
                <a:ext uri="{FF2B5EF4-FFF2-40B4-BE49-F238E27FC236}"/>
              </a:extLst>
            </p:cNvPr>
            <p:cNvSpPr/>
            <p:nvPr/>
          </p:nvSpPr>
          <p:spPr bwMode="auto">
            <a:xfrm rot="19800000">
              <a:off x="1321" y="1034"/>
              <a:ext cx="353" cy="353"/>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grpSp>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案例三：</a:t>
            </a:r>
          </a:p>
        </p:txBody>
      </p:sp>
      <p:sp>
        <p:nvSpPr>
          <p:cNvPr id="27" name="矩形 3"/>
          <p:cNvSpPr>
            <a:spLocks noChangeArrowheads="1"/>
          </p:cNvSpPr>
          <p:nvPr/>
        </p:nvSpPr>
        <p:spPr bwMode="auto">
          <a:xfrm>
            <a:off x="600075" y="765175"/>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迟到</a:t>
            </a:r>
          </a:p>
        </p:txBody>
      </p:sp>
      <p:grpSp>
        <p:nvGrpSpPr>
          <p:cNvPr id="94216" name="îṡļiḑé"/>
          <p:cNvGrpSpPr>
            <a:grpSpLocks noChangeAspect="1"/>
          </p:cNvGrpSpPr>
          <p:nvPr/>
        </p:nvGrpSpPr>
        <p:grpSpPr>
          <a:xfrm rot="-900000">
            <a:off x="808038" y="2058988"/>
            <a:ext cx="2233612" cy="604837"/>
            <a:chOff x="638" y="1651"/>
            <a:chExt cx="2098" cy="569"/>
          </a:xfrm>
        </p:grpSpPr>
        <p:sp>
          <p:nvSpPr>
            <p:cNvPr id="79" name="iṧḻïḋe">
              <a:extLst>
                <a:ext uri="{FF2B5EF4-FFF2-40B4-BE49-F238E27FC236}"/>
              </a:extLst>
            </p:cNvPr>
            <p:cNvSpPr>
              <a:spLocks noChangeAspect="1"/>
            </p:cNvSpPr>
            <p:nvPr/>
          </p:nvSpPr>
          <p:spPr bwMode="auto">
            <a:xfrm>
              <a:off x="633" y="1645"/>
              <a:ext cx="2098" cy="5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80" name="îšļíḓê">
              <a:extLst>
                <a:ext uri="{FF2B5EF4-FFF2-40B4-BE49-F238E27FC236}"/>
              </a:extLst>
            </p:cNvPr>
            <p:cNvSpPr/>
            <p:nvPr/>
          </p:nvSpPr>
          <p:spPr bwMode="auto">
            <a:xfrm>
              <a:off x="639" y="1651"/>
              <a:ext cx="2095" cy="569"/>
            </a:xfrm>
            <a:custGeom>
              <a:gdLst>
                <a:gd fmla="*/ 765 w 886" name="T0"/>
                <a:gd fmla="*/ 0 h 241" name="T1"/>
                <a:gd fmla="*/ 699 w 886" name="T2"/>
                <a:gd fmla="*/ 19 h 241" name="T3"/>
                <a:gd fmla="*/ 697 w 886" name="T4"/>
                <a:gd fmla="*/ 21 h 241" name="T5"/>
                <a:gd fmla="*/ 443 w 886" name="T6"/>
                <a:gd fmla="*/ 94 h 241" name="T7"/>
                <a:gd fmla="*/ 189 w 886" name="T8"/>
                <a:gd fmla="*/ 21 h 241" name="T9"/>
                <a:gd fmla="*/ 187 w 886" name="T10"/>
                <a:gd fmla="*/ 20 h 241" name="T11"/>
                <a:gd fmla="*/ 121 w 886" name="T12"/>
                <a:gd fmla="*/ 0 h 241" name="T13"/>
                <a:gd fmla="*/ 0 w 886" name="T14"/>
                <a:gd fmla="*/ 120 h 241" name="T15"/>
                <a:gd fmla="*/ 0 w 886" name="T16"/>
                <a:gd fmla="*/ 120 h 241" name="T17"/>
                <a:gd fmla="*/ 121 w 886" name="T18"/>
                <a:gd fmla="*/ 241 h 241" name="T19"/>
                <a:gd fmla="*/ 187 w 886" name="T20"/>
                <a:gd fmla="*/ 221 h 241" name="T21"/>
                <a:gd fmla="*/ 189 w 886" name="T22"/>
                <a:gd fmla="*/ 220 h 241" name="T23"/>
                <a:gd fmla="*/ 443 w 886" name="T24"/>
                <a:gd fmla="*/ 146 h 241" name="T25"/>
                <a:gd fmla="*/ 697 w 886" name="T26"/>
                <a:gd fmla="*/ 220 h 241" name="T27"/>
                <a:gd fmla="*/ 699 w 886" name="T28"/>
                <a:gd fmla="*/ 221 h 241" name="T29"/>
                <a:gd fmla="*/ 765 w 886" name="T30"/>
                <a:gd fmla="*/ 241 h 241" name="T31"/>
                <a:gd fmla="*/ 886 w 886" name="T32"/>
                <a:gd fmla="*/ 120 h 241" name="T33"/>
                <a:gd fmla="*/ 765 w 886" name="T34"/>
                <a:gd fmla="*/ 0 h 2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1" w="885">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81" name="îṣ1îde">
              <a:extLst>
                <a:ext uri="{FF2B5EF4-FFF2-40B4-BE49-F238E27FC236}"/>
              </a:extLst>
            </p:cNvPr>
            <p:cNvSpPr/>
            <p:nvPr/>
          </p:nvSpPr>
          <p:spPr bwMode="auto">
            <a:xfrm rot="900000">
              <a:off x="675" y="1685"/>
              <a:ext cx="498" cy="500"/>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82" name="iṥļiḋé">
              <a:extLst>
                <a:ext uri="{FF2B5EF4-FFF2-40B4-BE49-F238E27FC236}"/>
              </a:extLst>
            </p:cNvPr>
            <p:cNvSpPr/>
            <p:nvPr/>
          </p:nvSpPr>
          <p:spPr bwMode="auto">
            <a:xfrm>
              <a:off x="2200" y="1680"/>
              <a:ext cx="498" cy="500"/>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83" name="íṣḷîḍé">
              <a:extLst>
                <a:ext uri="{FF2B5EF4-FFF2-40B4-BE49-F238E27FC236}"/>
              </a:extLst>
            </p:cNvPr>
            <p:cNvSpPr/>
            <p:nvPr/>
          </p:nvSpPr>
          <p:spPr bwMode="auto">
            <a:xfrm rot="900000">
              <a:off x="751" y="1752"/>
              <a:ext cx="352" cy="351"/>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grpSp>
      <p:grpSp>
        <p:nvGrpSpPr>
          <p:cNvPr id="94217" name="isļiḍe"/>
          <p:cNvGrpSpPr>
            <a:grpSpLocks noChangeAspect="1"/>
          </p:cNvGrpSpPr>
          <p:nvPr/>
        </p:nvGrpSpPr>
        <p:grpSpPr>
          <a:xfrm rot="1800000">
            <a:off x="2295525" y="2255838"/>
            <a:ext cx="2233613" cy="604837"/>
            <a:chOff x="638" y="1651"/>
            <a:chExt cx="2098" cy="569"/>
          </a:xfrm>
        </p:grpSpPr>
        <p:sp>
          <p:nvSpPr>
            <p:cNvPr id="54" name="iṥḷïďè">
              <a:extLst>
                <a:ext uri="{FF2B5EF4-FFF2-40B4-BE49-F238E27FC236}"/>
              </a:extLst>
            </p:cNvPr>
            <p:cNvSpPr>
              <a:spLocks noChangeAspect="1"/>
            </p:cNvSpPr>
            <p:nvPr/>
          </p:nvSpPr>
          <p:spPr bwMode="auto">
            <a:xfrm>
              <a:off x="638" y="1651"/>
              <a:ext cx="2098" cy="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5" name="îṡlîḑê">
              <a:extLst>
                <a:ext uri="{FF2B5EF4-FFF2-40B4-BE49-F238E27FC236}"/>
              </a:extLst>
            </p:cNvPr>
            <p:cNvSpPr/>
            <p:nvPr/>
          </p:nvSpPr>
          <p:spPr bwMode="auto">
            <a:xfrm>
              <a:off x="639" y="1651"/>
              <a:ext cx="2095" cy="569"/>
            </a:xfrm>
            <a:custGeom>
              <a:gdLst>
                <a:gd fmla="*/ 765 w 886" name="T0"/>
                <a:gd fmla="*/ 0 h 241" name="T1"/>
                <a:gd fmla="*/ 699 w 886" name="T2"/>
                <a:gd fmla="*/ 19 h 241" name="T3"/>
                <a:gd fmla="*/ 697 w 886" name="T4"/>
                <a:gd fmla="*/ 21 h 241" name="T5"/>
                <a:gd fmla="*/ 443 w 886" name="T6"/>
                <a:gd fmla="*/ 94 h 241" name="T7"/>
                <a:gd fmla="*/ 189 w 886" name="T8"/>
                <a:gd fmla="*/ 21 h 241" name="T9"/>
                <a:gd fmla="*/ 187 w 886" name="T10"/>
                <a:gd fmla="*/ 20 h 241" name="T11"/>
                <a:gd fmla="*/ 121 w 886" name="T12"/>
                <a:gd fmla="*/ 0 h 241" name="T13"/>
                <a:gd fmla="*/ 0 w 886" name="T14"/>
                <a:gd fmla="*/ 120 h 241" name="T15"/>
                <a:gd fmla="*/ 0 w 886" name="T16"/>
                <a:gd fmla="*/ 120 h 241" name="T17"/>
                <a:gd fmla="*/ 121 w 886" name="T18"/>
                <a:gd fmla="*/ 241 h 241" name="T19"/>
                <a:gd fmla="*/ 187 w 886" name="T20"/>
                <a:gd fmla="*/ 221 h 241" name="T21"/>
                <a:gd fmla="*/ 189 w 886" name="T22"/>
                <a:gd fmla="*/ 220 h 241" name="T23"/>
                <a:gd fmla="*/ 443 w 886" name="T24"/>
                <a:gd fmla="*/ 146 h 241" name="T25"/>
                <a:gd fmla="*/ 697 w 886" name="T26"/>
                <a:gd fmla="*/ 220 h 241" name="T27"/>
                <a:gd fmla="*/ 699 w 886" name="T28"/>
                <a:gd fmla="*/ 221 h 241" name="T29"/>
                <a:gd fmla="*/ 765 w 886" name="T30"/>
                <a:gd fmla="*/ 241 h 241" name="T31"/>
                <a:gd fmla="*/ 886 w 886" name="T32"/>
                <a:gd fmla="*/ 120 h 241" name="T33"/>
                <a:gd fmla="*/ 765 w 886" name="T34"/>
                <a:gd fmla="*/ 0 h 2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1" w="885">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6" name="î$1iḋè">
              <a:extLst>
                <a:ext uri="{FF2B5EF4-FFF2-40B4-BE49-F238E27FC236}"/>
              </a:extLst>
            </p:cNvPr>
            <p:cNvSpPr/>
            <p:nvPr/>
          </p:nvSpPr>
          <p:spPr bwMode="auto">
            <a:xfrm rot="19800000">
              <a:off x="675" y="1687"/>
              <a:ext cx="498" cy="499"/>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7" name="íṩlîḍe">
              <a:extLst>
                <a:ext uri="{FF2B5EF4-FFF2-40B4-BE49-F238E27FC236}"/>
              </a:extLst>
            </p:cNvPr>
            <p:cNvSpPr/>
            <p:nvPr/>
          </p:nvSpPr>
          <p:spPr bwMode="auto">
            <a:xfrm>
              <a:off x="2200" y="1685"/>
              <a:ext cx="498" cy="500"/>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78" name="íSľíḑé">
              <a:extLst>
                <a:ext uri="{FF2B5EF4-FFF2-40B4-BE49-F238E27FC236}"/>
              </a:extLst>
            </p:cNvPr>
            <p:cNvSpPr/>
            <p:nvPr/>
          </p:nvSpPr>
          <p:spPr bwMode="auto">
            <a:xfrm rot="19800000">
              <a:off x="740" y="1747"/>
              <a:ext cx="352" cy="351"/>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grpSp>
      <p:grpSp>
        <p:nvGrpSpPr>
          <p:cNvPr id="94218" name="í$ḷidè"/>
          <p:cNvGrpSpPr>
            <a:grpSpLocks noChangeAspect="1"/>
          </p:cNvGrpSpPr>
          <p:nvPr/>
        </p:nvGrpSpPr>
        <p:grpSpPr>
          <a:xfrm rot="-2700000">
            <a:off x="3644900" y="2246313"/>
            <a:ext cx="1771650" cy="611187"/>
            <a:chOff x="121" y="930"/>
            <a:chExt cx="1665" cy="574"/>
          </a:xfrm>
        </p:grpSpPr>
        <p:sp>
          <p:nvSpPr>
            <p:cNvPr id="49" name="íšľïḍe">
              <a:extLst>
                <a:ext uri="{FF2B5EF4-FFF2-40B4-BE49-F238E27FC236}"/>
              </a:extLst>
            </p:cNvPr>
            <p:cNvSpPr>
              <a:spLocks noChangeAspect="1"/>
            </p:cNvSpPr>
            <p:nvPr/>
          </p:nvSpPr>
          <p:spPr bwMode="auto">
            <a:xfrm>
              <a:off x="121" y="930"/>
              <a:ext cx="1665" cy="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0" name="iṧḷîďê">
              <a:extLst>
                <a:ext uri="{FF2B5EF4-FFF2-40B4-BE49-F238E27FC236}"/>
              </a:extLst>
            </p:cNvPr>
            <p:cNvSpPr/>
            <p:nvPr/>
          </p:nvSpPr>
          <p:spPr bwMode="auto">
            <a:xfrm>
              <a:off x="121" y="931"/>
              <a:ext cx="1665" cy="571"/>
            </a:xfrm>
            <a:custGeom>
              <a:gdLst>
                <a:gd fmla="*/ 585 w 705" name="T0"/>
                <a:gd fmla="*/ 0 h 241" name="T1"/>
                <a:gd fmla="*/ 500 w 705" name="T2"/>
                <a:gd fmla="*/ 35 h 241" name="T3"/>
                <a:gd fmla="*/ 494 w 705" name="T4"/>
                <a:gd fmla="*/ 41 h 241" name="T5"/>
                <a:gd fmla="*/ 352 w 705" name="T6"/>
                <a:gd fmla="*/ 101 h 241" name="T7"/>
                <a:gd fmla="*/ 211 w 705" name="T8"/>
                <a:gd fmla="*/ 41 h 241" name="T9"/>
                <a:gd fmla="*/ 205 w 705" name="T10"/>
                <a:gd fmla="*/ 35 h 241" name="T11"/>
                <a:gd fmla="*/ 120 w 705" name="T12"/>
                <a:gd fmla="*/ 0 h 241" name="T13"/>
                <a:gd fmla="*/ 0 w 705" name="T14"/>
                <a:gd fmla="*/ 120 h 241" name="T15"/>
                <a:gd fmla="*/ 120 w 705" name="T16"/>
                <a:gd fmla="*/ 241 h 241" name="T17"/>
                <a:gd fmla="*/ 205 w 705" name="T18"/>
                <a:gd fmla="*/ 206 h 241" name="T19"/>
                <a:gd fmla="*/ 211 w 705" name="T20"/>
                <a:gd fmla="*/ 199 h 241" name="T21"/>
                <a:gd fmla="*/ 352 w 705" name="T22"/>
                <a:gd fmla="*/ 140 h 241" name="T23"/>
                <a:gd fmla="*/ 494 w 705" name="T24"/>
                <a:gd fmla="*/ 199 h 241" name="T25"/>
                <a:gd fmla="*/ 500 w 705" name="T26"/>
                <a:gd fmla="*/ 206 h 241" name="T27"/>
                <a:gd fmla="*/ 585 w 705" name="T28"/>
                <a:gd fmla="*/ 241 h 241" name="T29"/>
                <a:gd fmla="*/ 705 w 705" name="T30"/>
                <a:gd fmla="*/ 120 h 241" name="T31"/>
                <a:gd fmla="*/ 585 w 705" name="T32"/>
                <a:gd fmla="*/ 0 h 2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1" w="705">
                  <a:moveTo>
                    <a:pt x="585" y="0"/>
                  </a:moveTo>
                  <a:cubicBezTo>
                    <a:pt x="552" y="0"/>
                    <a:pt x="522" y="13"/>
                    <a:pt x="500" y="35"/>
                  </a:cubicBezTo>
                  <a:cubicBezTo>
                    <a:pt x="498" y="37"/>
                    <a:pt x="496" y="39"/>
                    <a:pt x="494" y="41"/>
                  </a:cubicBezTo>
                  <a:cubicBezTo>
                    <a:pt x="458" y="78"/>
                    <a:pt x="408" y="101"/>
                    <a:pt x="352" y="101"/>
                  </a:cubicBezTo>
                  <a:cubicBezTo>
                    <a:pt x="297" y="101"/>
                    <a:pt x="247" y="78"/>
                    <a:pt x="211" y="41"/>
                  </a:cubicBezTo>
                  <a:cubicBezTo>
                    <a:pt x="209" y="39"/>
                    <a:pt x="207" y="37"/>
                    <a:pt x="205" y="35"/>
                  </a:cubicBezTo>
                  <a:cubicBezTo>
                    <a:pt x="183" y="13"/>
                    <a:pt x="153" y="0"/>
                    <a:pt x="120" y="0"/>
                  </a:cubicBezTo>
                  <a:cubicBezTo>
                    <a:pt x="53" y="0"/>
                    <a:pt x="0" y="54"/>
                    <a:pt x="0" y="120"/>
                  </a:cubicBezTo>
                  <a:cubicBezTo>
                    <a:pt x="0" y="187"/>
                    <a:pt x="53" y="241"/>
                    <a:pt x="120" y="241"/>
                  </a:cubicBezTo>
                  <a:cubicBezTo>
                    <a:pt x="153" y="241"/>
                    <a:pt x="183" y="227"/>
                    <a:pt x="205" y="206"/>
                  </a:cubicBezTo>
                  <a:cubicBezTo>
                    <a:pt x="207" y="204"/>
                    <a:pt x="209" y="201"/>
                    <a:pt x="211" y="199"/>
                  </a:cubicBezTo>
                  <a:cubicBezTo>
                    <a:pt x="247" y="163"/>
                    <a:pt x="297" y="140"/>
                    <a:pt x="352" y="140"/>
                  </a:cubicBezTo>
                  <a:cubicBezTo>
                    <a:pt x="408" y="140"/>
                    <a:pt x="458" y="163"/>
                    <a:pt x="494" y="199"/>
                  </a:cubicBezTo>
                  <a:cubicBezTo>
                    <a:pt x="496" y="201"/>
                    <a:pt x="498" y="204"/>
                    <a:pt x="500" y="206"/>
                  </a:cubicBezTo>
                  <a:cubicBezTo>
                    <a:pt x="522" y="227"/>
                    <a:pt x="552" y="241"/>
                    <a:pt x="585" y="241"/>
                  </a:cubicBezTo>
                  <a:cubicBezTo>
                    <a:pt x="651" y="241"/>
                    <a:pt x="705" y="187"/>
                    <a:pt x="705" y="120"/>
                  </a:cubicBezTo>
                  <a:cubicBezTo>
                    <a:pt x="705" y="54"/>
                    <a:pt x="651" y="0"/>
                    <a:pt x="585"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1" name="ïṥ1îḑe">
              <a:extLst>
                <a:ext uri="{FF2B5EF4-FFF2-40B4-BE49-F238E27FC236}"/>
              </a:extLst>
            </p:cNvPr>
            <p:cNvSpPr/>
            <p:nvPr/>
          </p:nvSpPr>
          <p:spPr bwMode="auto">
            <a:xfrm rot="2700000">
              <a:off x="149" y="962"/>
              <a:ext cx="496" cy="498"/>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2" name="ísľîḋe">
              <a:extLst>
                <a:ext uri="{FF2B5EF4-FFF2-40B4-BE49-F238E27FC236}"/>
              </a:extLst>
            </p:cNvPr>
            <p:cNvSpPr/>
            <p:nvPr/>
          </p:nvSpPr>
          <p:spPr bwMode="auto">
            <a:xfrm>
              <a:off x="1253" y="960"/>
              <a:ext cx="501" cy="498"/>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53" name="íṥ1îḍê">
              <a:extLst>
                <a:ext uri="{FF2B5EF4-FFF2-40B4-BE49-F238E27FC236}"/>
              </a:extLst>
            </p:cNvPr>
            <p:cNvSpPr/>
            <p:nvPr/>
          </p:nvSpPr>
          <p:spPr bwMode="auto">
            <a:xfrm rot="2700000">
              <a:off x="229" y="1028"/>
              <a:ext cx="353" cy="352"/>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grpSp>
      <p:grpSp>
        <p:nvGrpSpPr>
          <p:cNvPr id="94219" name="ïŝļíďe"/>
          <p:cNvGrpSpPr>
            <a:grpSpLocks noChangeAspect="1"/>
          </p:cNvGrpSpPr>
          <p:nvPr/>
        </p:nvGrpSpPr>
        <p:grpSpPr>
          <a:xfrm rot="-1800000">
            <a:off x="5538788" y="2012950"/>
            <a:ext cx="2233612" cy="604838"/>
            <a:chOff x="638" y="1651"/>
            <a:chExt cx="2098" cy="569"/>
          </a:xfrm>
        </p:grpSpPr>
        <p:sp>
          <p:nvSpPr>
            <p:cNvPr id="44" name="ïśḷîḋé">
              <a:extLst>
                <a:ext uri="{FF2B5EF4-FFF2-40B4-BE49-F238E27FC236}"/>
              </a:extLst>
            </p:cNvPr>
            <p:cNvSpPr>
              <a:spLocks noChangeAspect="1"/>
            </p:cNvSpPr>
            <p:nvPr/>
          </p:nvSpPr>
          <p:spPr bwMode="auto">
            <a:xfrm>
              <a:off x="636" y="1645"/>
              <a:ext cx="2098" cy="5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5" name="îŝḻïdè">
              <a:extLst>
                <a:ext uri="{FF2B5EF4-FFF2-40B4-BE49-F238E27FC236}"/>
              </a:extLst>
            </p:cNvPr>
            <p:cNvSpPr/>
            <p:nvPr/>
          </p:nvSpPr>
          <p:spPr bwMode="auto">
            <a:xfrm>
              <a:off x="639" y="1651"/>
              <a:ext cx="2095" cy="569"/>
            </a:xfrm>
            <a:custGeom>
              <a:gdLst>
                <a:gd fmla="*/ 765 w 886" name="T0"/>
                <a:gd fmla="*/ 0 h 241" name="T1"/>
                <a:gd fmla="*/ 699 w 886" name="T2"/>
                <a:gd fmla="*/ 19 h 241" name="T3"/>
                <a:gd fmla="*/ 697 w 886" name="T4"/>
                <a:gd fmla="*/ 21 h 241" name="T5"/>
                <a:gd fmla="*/ 443 w 886" name="T6"/>
                <a:gd fmla="*/ 94 h 241" name="T7"/>
                <a:gd fmla="*/ 189 w 886" name="T8"/>
                <a:gd fmla="*/ 21 h 241" name="T9"/>
                <a:gd fmla="*/ 187 w 886" name="T10"/>
                <a:gd fmla="*/ 20 h 241" name="T11"/>
                <a:gd fmla="*/ 121 w 886" name="T12"/>
                <a:gd fmla="*/ 0 h 241" name="T13"/>
                <a:gd fmla="*/ 0 w 886" name="T14"/>
                <a:gd fmla="*/ 120 h 241" name="T15"/>
                <a:gd fmla="*/ 0 w 886" name="T16"/>
                <a:gd fmla="*/ 120 h 241" name="T17"/>
                <a:gd fmla="*/ 121 w 886" name="T18"/>
                <a:gd fmla="*/ 241 h 241" name="T19"/>
                <a:gd fmla="*/ 187 w 886" name="T20"/>
                <a:gd fmla="*/ 221 h 241" name="T21"/>
                <a:gd fmla="*/ 189 w 886" name="T22"/>
                <a:gd fmla="*/ 220 h 241" name="T23"/>
                <a:gd fmla="*/ 443 w 886" name="T24"/>
                <a:gd fmla="*/ 146 h 241" name="T25"/>
                <a:gd fmla="*/ 697 w 886" name="T26"/>
                <a:gd fmla="*/ 220 h 241" name="T27"/>
                <a:gd fmla="*/ 699 w 886" name="T28"/>
                <a:gd fmla="*/ 221 h 241" name="T29"/>
                <a:gd fmla="*/ 765 w 886" name="T30"/>
                <a:gd fmla="*/ 241 h 241" name="T31"/>
                <a:gd fmla="*/ 886 w 886" name="T32"/>
                <a:gd fmla="*/ 120 h 241" name="T33"/>
                <a:gd fmla="*/ 765 w 886" name="T34"/>
                <a:gd fmla="*/ 0 h 2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1" w="885">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6" name="îṣľîḓê">
              <a:extLst>
                <a:ext uri="{FF2B5EF4-FFF2-40B4-BE49-F238E27FC236}"/>
              </a:extLst>
            </p:cNvPr>
            <p:cNvSpPr/>
            <p:nvPr/>
          </p:nvSpPr>
          <p:spPr bwMode="auto">
            <a:xfrm>
              <a:off x="675" y="1685"/>
              <a:ext cx="498" cy="499"/>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7" name="iŝļídè">
              <a:extLst>
                <a:ext uri="{FF2B5EF4-FFF2-40B4-BE49-F238E27FC236}"/>
              </a:extLst>
            </p:cNvPr>
            <p:cNvSpPr/>
            <p:nvPr/>
          </p:nvSpPr>
          <p:spPr bwMode="auto">
            <a:xfrm rot="1800000">
              <a:off x="2200" y="1685"/>
              <a:ext cx="498" cy="500"/>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8" name="iṧļíḍê">
              <a:extLst>
                <a:ext uri="{FF2B5EF4-FFF2-40B4-BE49-F238E27FC236}"/>
              </a:extLst>
            </p:cNvPr>
            <p:cNvSpPr/>
            <p:nvPr/>
          </p:nvSpPr>
          <p:spPr bwMode="auto">
            <a:xfrm rot="1800000">
              <a:off x="2273" y="1749"/>
              <a:ext cx="353" cy="351"/>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grpSp>
      <p:grpSp>
        <p:nvGrpSpPr>
          <p:cNvPr id="94220" name="ïś1îḋê"/>
          <p:cNvGrpSpPr>
            <a:grpSpLocks noChangeAspect="1"/>
          </p:cNvGrpSpPr>
          <p:nvPr/>
        </p:nvGrpSpPr>
        <p:grpSpPr>
          <a:xfrm rot="1800000">
            <a:off x="4560888" y="2124075"/>
            <a:ext cx="1773237" cy="611188"/>
            <a:chOff x="121" y="930"/>
            <a:chExt cx="1665" cy="574"/>
          </a:xfrm>
        </p:grpSpPr>
        <p:sp>
          <p:nvSpPr>
            <p:cNvPr id="38" name="iṡľïďé">
              <a:extLst>
                <a:ext uri="{FF2B5EF4-FFF2-40B4-BE49-F238E27FC236}"/>
              </a:extLst>
            </p:cNvPr>
            <p:cNvSpPr>
              <a:spLocks noChangeAspect="1"/>
            </p:cNvSpPr>
            <p:nvPr/>
          </p:nvSpPr>
          <p:spPr bwMode="auto">
            <a:xfrm>
              <a:off x="121" y="930"/>
              <a:ext cx="1665" cy="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39" name="islídê">
              <a:extLst>
                <a:ext uri="{FF2B5EF4-FFF2-40B4-BE49-F238E27FC236}"/>
              </a:extLst>
            </p:cNvPr>
            <p:cNvSpPr/>
            <p:nvPr/>
          </p:nvSpPr>
          <p:spPr bwMode="auto">
            <a:xfrm>
              <a:off x="121" y="931"/>
              <a:ext cx="1665" cy="571"/>
            </a:xfrm>
            <a:custGeom>
              <a:gdLst>
                <a:gd fmla="*/ 585 w 705" name="T0"/>
                <a:gd fmla="*/ 0 h 241" name="T1"/>
                <a:gd fmla="*/ 500 w 705" name="T2"/>
                <a:gd fmla="*/ 35 h 241" name="T3"/>
                <a:gd fmla="*/ 494 w 705" name="T4"/>
                <a:gd fmla="*/ 41 h 241" name="T5"/>
                <a:gd fmla="*/ 352 w 705" name="T6"/>
                <a:gd fmla="*/ 101 h 241" name="T7"/>
                <a:gd fmla="*/ 211 w 705" name="T8"/>
                <a:gd fmla="*/ 41 h 241" name="T9"/>
                <a:gd fmla="*/ 205 w 705" name="T10"/>
                <a:gd fmla="*/ 35 h 241" name="T11"/>
                <a:gd fmla="*/ 120 w 705" name="T12"/>
                <a:gd fmla="*/ 0 h 241" name="T13"/>
                <a:gd fmla="*/ 0 w 705" name="T14"/>
                <a:gd fmla="*/ 120 h 241" name="T15"/>
                <a:gd fmla="*/ 120 w 705" name="T16"/>
                <a:gd fmla="*/ 241 h 241" name="T17"/>
                <a:gd fmla="*/ 205 w 705" name="T18"/>
                <a:gd fmla="*/ 206 h 241" name="T19"/>
                <a:gd fmla="*/ 211 w 705" name="T20"/>
                <a:gd fmla="*/ 199 h 241" name="T21"/>
                <a:gd fmla="*/ 352 w 705" name="T22"/>
                <a:gd fmla="*/ 140 h 241" name="T23"/>
                <a:gd fmla="*/ 494 w 705" name="T24"/>
                <a:gd fmla="*/ 199 h 241" name="T25"/>
                <a:gd fmla="*/ 500 w 705" name="T26"/>
                <a:gd fmla="*/ 206 h 241" name="T27"/>
                <a:gd fmla="*/ 585 w 705" name="T28"/>
                <a:gd fmla="*/ 241 h 241" name="T29"/>
                <a:gd fmla="*/ 705 w 705" name="T30"/>
                <a:gd fmla="*/ 120 h 241" name="T31"/>
                <a:gd fmla="*/ 585 w 705" name="T32"/>
                <a:gd fmla="*/ 0 h 2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1" w="705">
                  <a:moveTo>
                    <a:pt x="585" y="0"/>
                  </a:moveTo>
                  <a:cubicBezTo>
                    <a:pt x="552" y="0"/>
                    <a:pt x="522" y="13"/>
                    <a:pt x="500" y="35"/>
                  </a:cubicBezTo>
                  <a:cubicBezTo>
                    <a:pt x="498" y="37"/>
                    <a:pt x="496" y="39"/>
                    <a:pt x="494" y="41"/>
                  </a:cubicBezTo>
                  <a:cubicBezTo>
                    <a:pt x="458" y="78"/>
                    <a:pt x="408" y="101"/>
                    <a:pt x="352" y="101"/>
                  </a:cubicBezTo>
                  <a:cubicBezTo>
                    <a:pt x="297" y="101"/>
                    <a:pt x="247" y="78"/>
                    <a:pt x="211" y="41"/>
                  </a:cubicBezTo>
                  <a:cubicBezTo>
                    <a:pt x="209" y="39"/>
                    <a:pt x="207" y="37"/>
                    <a:pt x="205" y="35"/>
                  </a:cubicBezTo>
                  <a:cubicBezTo>
                    <a:pt x="183" y="13"/>
                    <a:pt x="153" y="0"/>
                    <a:pt x="120" y="0"/>
                  </a:cubicBezTo>
                  <a:cubicBezTo>
                    <a:pt x="53" y="0"/>
                    <a:pt x="0" y="54"/>
                    <a:pt x="0" y="120"/>
                  </a:cubicBezTo>
                  <a:cubicBezTo>
                    <a:pt x="0" y="187"/>
                    <a:pt x="53" y="241"/>
                    <a:pt x="120" y="241"/>
                  </a:cubicBezTo>
                  <a:cubicBezTo>
                    <a:pt x="153" y="241"/>
                    <a:pt x="183" y="227"/>
                    <a:pt x="205" y="206"/>
                  </a:cubicBezTo>
                  <a:cubicBezTo>
                    <a:pt x="207" y="204"/>
                    <a:pt x="209" y="201"/>
                    <a:pt x="211" y="199"/>
                  </a:cubicBezTo>
                  <a:cubicBezTo>
                    <a:pt x="247" y="163"/>
                    <a:pt x="297" y="140"/>
                    <a:pt x="352" y="140"/>
                  </a:cubicBezTo>
                  <a:cubicBezTo>
                    <a:pt x="408" y="140"/>
                    <a:pt x="458" y="163"/>
                    <a:pt x="494" y="199"/>
                  </a:cubicBezTo>
                  <a:cubicBezTo>
                    <a:pt x="496" y="201"/>
                    <a:pt x="498" y="204"/>
                    <a:pt x="500" y="206"/>
                  </a:cubicBezTo>
                  <a:cubicBezTo>
                    <a:pt x="522" y="227"/>
                    <a:pt x="552" y="241"/>
                    <a:pt x="585" y="241"/>
                  </a:cubicBezTo>
                  <a:cubicBezTo>
                    <a:pt x="651" y="241"/>
                    <a:pt x="705" y="187"/>
                    <a:pt x="705" y="120"/>
                  </a:cubicBezTo>
                  <a:cubicBezTo>
                    <a:pt x="705" y="54"/>
                    <a:pt x="651" y="0"/>
                    <a:pt x="585" y="0"/>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0" name="iṡḻiďé">
              <a:extLst>
                <a:ext uri="{FF2B5EF4-FFF2-40B4-BE49-F238E27FC236}"/>
              </a:extLst>
            </p:cNvPr>
            <p:cNvSpPr/>
            <p:nvPr/>
          </p:nvSpPr>
          <p:spPr bwMode="auto">
            <a:xfrm rot="19800000">
              <a:off x="148" y="967"/>
              <a:ext cx="496" cy="499"/>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1" name="îšḷiḑé">
              <a:extLst>
                <a:ext uri="{FF2B5EF4-FFF2-40B4-BE49-F238E27FC236}"/>
              </a:extLst>
            </p:cNvPr>
            <p:cNvSpPr/>
            <p:nvPr/>
          </p:nvSpPr>
          <p:spPr bwMode="auto">
            <a:xfrm rot="19800000">
              <a:off x="1245" y="966"/>
              <a:ext cx="499" cy="499"/>
            </a:xfrm>
            <a:prstGeom prst="ellipse">
              <a:avLst/>
            </a:prstGeom>
            <a:solidFill>
              <a:sysClr lastClr="FFFFFF" val="window"/>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2" name="íṩlíḑè">
              <a:extLst>
                <a:ext uri="{FF2B5EF4-FFF2-40B4-BE49-F238E27FC236}"/>
              </a:extLst>
            </p:cNvPr>
            <p:cNvSpPr/>
            <p:nvPr/>
          </p:nvSpPr>
          <p:spPr bwMode="auto">
            <a:xfrm rot="19800000">
              <a:off x="225" y="1034"/>
              <a:ext cx="352" cy="352"/>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sp>
          <p:nvSpPr>
            <p:cNvPr id="43" name="isliḓê">
              <a:extLst>
                <a:ext uri="{FF2B5EF4-FFF2-40B4-BE49-F238E27FC236}"/>
              </a:extLst>
            </p:cNvPr>
            <p:cNvSpPr/>
            <p:nvPr/>
          </p:nvSpPr>
          <p:spPr bwMode="auto">
            <a:xfrm rot="19800000">
              <a:off x="1321" y="1034"/>
              <a:ext cx="353" cy="353"/>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B80304"/>
            </a:solidFill>
            <a:ln>
              <a:noFill/>
            </a:ln>
            <a:extLst>
              <a:ext uri="{91240B29-F687-4F45-9708-019B960494DF}">
                <a14:hiddenLine w="9525">
                  <a:solidFill>
                    <a:srgbClr val="000000"/>
                  </a:solidFill>
                  <a:round/>
                  <a:headEnd/>
                  <a:tailEnd/>
                </a14:hiddenLine>
              </a:ext>
            </a:extLst>
          </p:spPr>
          <p:txBody>
            <a:bodyPr anchor="ctr"/>
            <a:lstStyle/>
            <a:p>
              <a:pPr algn="ctr" eaLnBrk="1" fontAlgn="auto" hangingPunct="1">
                <a:spcBef>
                  <a:spcPct val="0"/>
                </a:spcBef>
                <a:spcAft>
                  <a:spcPct val="0"/>
                </a:spcAft>
                <a:defRPr/>
              </a:pPr>
              <a:endParaRPr kern="0" sz="1200">
                <a:solidFill>
                  <a:prstClr val="black"/>
                </a:solidFill>
                <a:latin typeface="+mn-lt"/>
                <a:ea typeface="+mn-ea"/>
                <a:cs typeface="+mn-ea"/>
                <a:sym typeface="+mn-lt"/>
              </a:endParaRPr>
            </a:p>
          </p:txBody>
        </p:sp>
      </p:grpSp>
      <p:sp>
        <p:nvSpPr>
          <p:cNvPr id="88" name="íṩḻîḍé">
            <a:extLst>
              <a:ext uri="{FF2B5EF4-FFF2-40B4-BE49-F238E27FC236}"/>
            </a:extLst>
          </p:cNvPr>
          <p:cNvSpPr/>
          <p:nvPr/>
        </p:nvSpPr>
        <p:spPr bwMode="auto">
          <a:xfrm>
            <a:off x="442913" y="3316288"/>
            <a:ext cx="1360487" cy="376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今天上班迟到了10分钟 </a:t>
            </a:r>
          </a:p>
        </p:txBody>
      </p:sp>
      <p:sp>
        <p:nvSpPr>
          <p:cNvPr id="89" name="íŝḷîḋê">
            <a:extLst>
              <a:ext uri="{FF2B5EF4-FFF2-40B4-BE49-F238E27FC236}"/>
            </a:extLst>
          </p:cNvPr>
          <p:cNvSpPr txBox="1"/>
          <p:nvPr/>
        </p:nvSpPr>
        <p:spPr bwMode="auto">
          <a:xfrm>
            <a:off x="531813" y="2936875"/>
            <a:ext cx="1271587" cy="27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为什么会迟到？</a:t>
            </a:r>
          </a:p>
        </p:txBody>
      </p:sp>
      <p:sp>
        <p:nvSpPr>
          <p:cNvPr id="115" name="íṩḻîḍé">
            <a:extLst>
              <a:ext uri="{FF2B5EF4-FFF2-40B4-BE49-F238E27FC236}"/>
            </a:extLst>
          </p:cNvPr>
          <p:cNvSpPr/>
          <p:nvPr/>
        </p:nvSpPr>
        <p:spPr bwMode="auto">
          <a:xfrm>
            <a:off x="1966913" y="1171575"/>
            <a:ext cx="1944687" cy="374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出门比平时晚15分钟 </a:t>
            </a:r>
          </a:p>
        </p:txBody>
      </p:sp>
      <p:sp>
        <p:nvSpPr>
          <p:cNvPr id="116" name="íŝḷîḋê">
            <a:extLst>
              <a:ext uri="{FF2B5EF4-FFF2-40B4-BE49-F238E27FC236}"/>
            </a:extLst>
          </p:cNvPr>
          <p:cNvSpPr txBox="1"/>
          <p:nvPr/>
        </p:nvSpPr>
        <p:spPr bwMode="auto">
          <a:xfrm>
            <a:off x="2211388" y="1454150"/>
            <a:ext cx="1271587" cy="277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为什么会比平时晚出门？</a:t>
            </a:r>
          </a:p>
        </p:txBody>
      </p:sp>
      <p:sp>
        <p:nvSpPr>
          <p:cNvPr id="117" name="íṩḻîḍé">
            <a:extLst>
              <a:ext uri="{FF2B5EF4-FFF2-40B4-BE49-F238E27FC236}"/>
            </a:extLst>
          </p:cNvPr>
          <p:cNvSpPr/>
          <p:nvPr/>
        </p:nvSpPr>
        <p:spPr bwMode="auto">
          <a:xfrm>
            <a:off x="3513138" y="3692525"/>
            <a:ext cx="1320800" cy="374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起床比平时晚了15分钟</a:t>
            </a:r>
          </a:p>
        </p:txBody>
      </p:sp>
      <p:sp>
        <p:nvSpPr>
          <p:cNvPr id="118" name="íŝḷîḋê">
            <a:extLst>
              <a:ext uri="{FF2B5EF4-FFF2-40B4-BE49-F238E27FC236}"/>
            </a:extLst>
          </p:cNvPr>
          <p:cNvSpPr txBox="1"/>
          <p:nvPr/>
        </p:nvSpPr>
        <p:spPr bwMode="auto">
          <a:xfrm>
            <a:off x="3079750" y="3398838"/>
            <a:ext cx="2187575" cy="242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为什么起床会晚？</a:t>
            </a:r>
          </a:p>
        </p:txBody>
      </p:sp>
      <p:sp>
        <p:nvSpPr>
          <p:cNvPr id="119" name="íṩḻîḍé">
            <a:extLst>
              <a:ext uri="{FF2B5EF4-FFF2-40B4-BE49-F238E27FC236}"/>
            </a:extLst>
          </p:cNvPr>
          <p:cNvSpPr/>
          <p:nvPr/>
        </p:nvSpPr>
        <p:spPr bwMode="auto">
          <a:xfrm>
            <a:off x="6515100" y="989013"/>
            <a:ext cx="1944688" cy="374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昨晚深夜2点才睡着</a:t>
            </a:r>
          </a:p>
        </p:txBody>
      </p:sp>
      <p:sp>
        <p:nvSpPr>
          <p:cNvPr id="120" name="íŝḷîḋê">
            <a:extLst>
              <a:ext uri="{FF2B5EF4-FFF2-40B4-BE49-F238E27FC236}"/>
            </a:extLst>
          </p:cNvPr>
          <p:cNvSpPr txBox="1"/>
          <p:nvPr/>
        </p:nvSpPr>
        <p:spPr bwMode="auto">
          <a:xfrm>
            <a:off x="6759575" y="1271588"/>
            <a:ext cx="1271588" cy="27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为什么昨天失眠呢？</a:t>
            </a:r>
          </a:p>
        </p:txBody>
      </p:sp>
      <p:sp>
        <p:nvSpPr>
          <p:cNvPr id="121" name="íṩḻîḍé">
            <a:extLst>
              <a:ext uri="{FF2B5EF4-FFF2-40B4-BE49-F238E27FC236}"/>
            </a:extLst>
          </p:cNvPr>
          <p:cNvSpPr/>
          <p:nvPr/>
        </p:nvSpPr>
        <p:spPr bwMode="auto">
          <a:xfrm>
            <a:off x="4268788" y="1138238"/>
            <a:ext cx="2068512" cy="374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没有被闹钟闹醒</a:t>
            </a:r>
          </a:p>
        </p:txBody>
      </p:sp>
      <p:sp>
        <p:nvSpPr>
          <p:cNvPr id="122" name="íŝḷîḋê">
            <a:extLst>
              <a:ext uri="{FF2B5EF4-FFF2-40B4-BE49-F238E27FC236}"/>
            </a:extLst>
          </p:cNvPr>
          <p:cNvSpPr txBox="1"/>
          <p:nvPr/>
        </p:nvSpPr>
        <p:spPr bwMode="auto">
          <a:xfrm>
            <a:off x="4002088" y="1465263"/>
            <a:ext cx="2187575" cy="242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为什么闹钟闹不醒你？</a:t>
            </a:r>
          </a:p>
        </p:txBody>
      </p:sp>
      <p:sp>
        <p:nvSpPr>
          <p:cNvPr id="123" name="íṩḻîḍé">
            <a:extLst>
              <a:ext uri="{FF2B5EF4-FFF2-40B4-BE49-F238E27FC236}"/>
            </a:extLst>
          </p:cNvPr>
          <p:cNvSpPr/>
          <p:nvPr/>
        </p:nvSpPr>
        <p:spPr bwMode="auto">
          <a:xfrm>
            <a:off x="5092700" y="3427413"/>
            <a:ext cx="1963738" cy="376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睡的太熟了，没听到 </a:t>
            </a:r>
          </a:p>
        </p:txBody>
      </p:sp>
      <p:sp>
        <p:nvSpPr>
          <p:cNvPr id="124" name="íŝḷîḋê">
            <a:extLst>
              <a:ext uri="{FF2B5EF4-FFF2-40B4-BE49-F238E27FC236}"/>
            </a:extLst>
          </p:cNvPr>
          <p:cNvSpPr txBox="1"/>
          <p:nvPr/>
        </p:nvSpPr>
        <p:spPr bwMode="auto">
          <a:xfrm>
            <a:off x="4979988" y="3094038"/>
            <a:ext cx="2187575" cy="242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en-US" b="1" kern="0" lang="zh-CN" sz="1400">
                <a:solidFill>
                  <a:srgbClr val="B80304"/>
                </a:solidFill>
                <a:latin typeface="+mn-lt"/>
                <a:ea typeface="+mn-ea"/>
                <a:cs typeface="+mn-ea"/>
                <a:sym typeface="+mn-lt"/>
              </a:rPr>
              <a:t>为什么睡的太熟呢？</a:t>
            </a:r>
          </a:p>
        </p:txBody>
      </p:sp>
      <p:sp>
        <p:nvSpPr>
          <p:cNvPr id="125" name="íṩḻîḍé">
            <a:extLst>
              <a:ext uri="{FF2B5EF4-FFF2-40B4-BE49-F238E27FC236}"/>
            </a:extLst>
          </p:cNvPr>
          <p:cNvSpPr/>
          <p:nvPr/>
        </p:nvSpPr>
        <p:spPr bwMode="auto">
          <a:xfrm>
            <a:off x="7426325" y="2879725"/>
            <a:ext cx="1946275" cy="37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prstClr val="black"/>
                </a:solidFill>
                <a:latin typeface="+mn-lt"/>
                <a:ea typeface="+mn-ea"/>
                <a:cs typeface="+mn-ea"/>
                <a:sym typeface="+mn-lt"/>
              </a:rPr>
              <a:t>昨天下午喝了咖啡</a:t>
            </a:r>
          </a:p>
        </p:txBody>
      </p:sp>
      <p:sp>
        <p:nvSpPr>
          <p:cNvPr id="127" name="Text Box 23"/>
          <p:cNvSpPr txBox="1">
            <a:spLocks noChangeArrowheads="1"/>
          </p:cNvSpPr>
          <p:nvPr/>
        </p:nvSpPr>
        <p:spPr bwMode="auto">
          <a:xfrm>
            <a:off x="434975" y="4441825"/>
            <a:ext cx="6270625"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b="1" kern="0" lang="zh-CN" sz="1400">
                <a:solidFill>
                  <a:srgbClr val="B80304"/>
                </a:solidFill>
                <a:latin typeface="+mn-lt"/>
                <a:ea typeface="+mn-ea"/>
                <a:cs typeface="+mn-ea"/>
                <a:sym typeface="+mn-lt"/>
              </a:rPr>
              <a:t>对策：换个时间如何？换种饮料如何？</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哲理小故事</a:t>
            </a:r>
          </a:p>
        </p:txBody>
      </p:sp>
      <p:sp>
        <p:nvSpPr>
          <p:cNvPr id="43" name="TextBox 7"/>
          <p:cNvSpPr>
            <a:spLocks noChangeArrowheads="1"/>
          </p:cNvSpPr>
          <p:nvPr/>
        </p:nvSpPr>
        <p:spPr bwMode="auto">
          <a:xfrm>
            <a:off x="1547813" y="1543050"/>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20000"/>
              </a:lnSpc>
            </a:pPr>
            <a:r>
              <a:rPr altLang="en-US" lang="zh-CN" noProof="1" sz="1400">
                <a:solidFill>
                  <a:srgbClr val="B80304"/>
                </a:solidFill>
                <a:latin typeface="+mn-lt"/>
                <a:ea typeface="+mn-ea"/>
                <a:cs typeface="+mn-ea"/>
                <a:sym typeface="+mn-lt"/>
              </a:rPr>
              <a:t>小蜗牛：为什么我们从生下来，就要背负这个又重又硬的壳呢？</a:t>
            </a:r>
          </a:p>
        </p:txBody>
      </p:sp>
      <p:sp>
        <p:nvSpPr>
          <p:cNvPr id="44" name="矩形 3"/>
          <p:cNvSpPr>
            <a:spLocks noChangeArrowheads="1"/>
          </p:cNvSpPr>
          <p:nvPr/>
        </p:nvSpPr>
        <p:spPr bwMode="auto">
          <a:xfrm>
            <a:off x="622300" y="939800"/>
            <a:ext cx="82692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像蜗牛妈妈一样：我们凡事要靠自己。    像小蜗牛一样：凡事多问几个为什么！</a:t>
            </a:r>
          </a:p>
        </p:txBody>
      </p:sp>
      <p:pic>
        <p:nvPicPr>
          <p:cNvPr id="21514" name="图片 2"/>
          <p:cNvPicPr>
            <a:picLocks noChangeAspect="1"/>
          </p:cNvPicPr>
          <p:nvPr/>
        </p:nvPicPr>
        <p:blipFill>
          <a:blip r:embed="rId3">
            <a:extLst>
              <a:ext uri="{28A0092B-C50C-407E-A947-70E740481C1C}">
                <a14:useLocalDpi val="0"/>
              </a:ext>
            </a:extLst>
          </a:blip>
          <a:stretch>
            <a:fillRect/>
          </a:stretch>
        </p:blipFill>
        <p:spPr bwMode="auto">
          <a:xfrm>
            <a:off x="549275" y="1543050"/>
            <a:ext cx="884238" cy="649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 name="TextBox 7"/>
          <p:cNvSpPr>
            <a:spLocks noChangeArrowheads="1"/>
          </p:cNvSpPr>
          <p:nvPr/>
        </p:nvSpPr>
        <p:spPr bwMode="auto">
          <a:xfrm>
            <a:off x="1547813" y="1893888"/>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defRPr/>
            </a:pPr>
            <a:r>
              <a:rPr altLang="en-US" lang="zh-CN" noProof="1" sz="1400">
                <a:solidFill>
                  <a:schemeClr val="accent4">
                    <a:lumMod val="25000"/>
                  </a:schemeClr>
                </a:solidFill>
                <a:latin typeface="+mn-lt"/>
                <a:ea typeface="+mn-ea"/>
                <a:cs typeface="+mn-ea"/>
                <a:sym typeface="+mn-lt"/>
              </a:rPr>
              <a:t>妈妈：因为我们的身体没有骨骼的支撑，只能爬，又爬不快，所以要这个壳的保护！</a:t>
            </a:r>
          </a:p>
        </p:txBody>
      </p:sp>
      <p:sp>
        <p:nvSpPr>
          <p:cNvPr id="38" name="TextBox 7"/>
          <p:cNvSpPr>
            <a:spLocks noChangeArrowheads="1"/>
          </p:cNvSpPr>
          <p:nvPr/>
        </p:nvSpPr>
        <p:spPr bwMode="auto">
          <a:xfrm>
            <a:off x="1547813" y="2417763"/>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20000"/>
              </a:lnSpc>
            </a:pPr>
            <a:r>
              <a:rPr altLang="en-US" lang="zh-CN" noProof="1" sz="1400">
                <a:solidFill>
                  <a:srgbClr val="B80304"/>
                </a:solidFill>
                <a:latin typeface="+mn-lt"/>
                <a:ea typeface="+mn-ea"/>
                <a:cs typeface="+mn-ea"/>
                <a:sym typeface="+mn-lt"/>
              </a:rPr>
              <a:t>小蜗牛：毛虫姐姐没有骨头，也爬不快，为什么她不用背这壳呢？</a:t>
            </a:r>
          </a:p>
        </p:txBody>
      </p:sp>
      <p:pic>
        <p:nvPicPr>
          <p:cNvPr id="42" name="图片 2"/>
          <p:cNvPicPr>
            <a:picLocks noChangeAspect="1"/>
          </p:cNvPicPr>
          <p:nvPr/>
        </p:nvPicPr>
        <p:blipFill>
          <a:blip r:embed="rId4">
            <a:extLst>
              <a:ext uri="{28A0092B-C50C-407E-A947-70E740481C1C}">
                <a14:useLocalDpi val="0"/>
              </a:ext>
            </a:extLst>
          </a:blip>
          <a:stretch>
            <a:fillRect/>
          </a:stretch>
        </p:blipFill>
        <p:spPr bwMode="auto">
          <a:xfrm>
            <a:off x="611188" y="2406650"/>
            <a:ext cx="811212" cy="59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 name="TextBox 7"/>
          <p:cNvSpPr>
            <a:spLocks noChangeArrowheads="1"/>
          </p:cNvSpPr>
          <p:nvPr/>
        </p:nvSpPr>
        <p:spPr bwMode="auto">
          <a:xfrm>
            <a:off x="1547813" y="2768600"/>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defRPr/>
            </a:pPr>
            <a:r>
              <a:rPr altLang="en-US" lang="zh-CN" noProof="1" sz="1400">
                <a:solidFill>
                  <a:schemeClr val="accent4">
                    <a:lumMod val="25000"/>
                  </a:schemeClr>
                </a:solidFill>
                <a:latin typeface="+mn-lt"/>
                <a:ea typeface="+mn-ea"/>
                <a:cs typeface="+mn-ea"/>
                <a:sym typeface="+mn-lt"/>
              </a:rPr>
              <a:t>妈妈：因为毛虫姐姐能变成蝴蝶，天空会保护她啊！</a:t>
            </a:r>
          </a:p>
        </p:txBody>
      </p:sp>
      <p:sp>
        <p:nvSpPr>
          <p:cNvPr id="46" name="TextBox 7"/>
          <p:cNvSpPr>
            <a:spLocks noChangeArrowheads="1"/>
          </p:cNvSpPr>
          <p:nvPr/>
        </p:nvSpPr>
        <p:spPr bwMode="auto">
          <a:xfrm>
            <a:off x="1547813" y="3221038"/>
            <a:ext cx="7993062"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20000"/>
              </a:lnSpc>
            </a:pPr>
            <a:r>
              <a:rPr altLang="en-US" lang="zh-CN" noProof="1" sz="1400">
                <a:solidFill>
                  <a:srgbClr val="B80304"/>
                </a:solidFill>
                <a:latin typeface="+mn-lt"/>
                <a:ea typeface="+mn-ea"/>
                <a:cs typeface="+mn-ea"/>
                <a:sym typeface="+mn-lt"/>
              </a:rPr>
              <a:t>小蜗牛：可是蚯蚓没有骨头、爬不快，也不会变成蝴蝶，为什么他不用背这个又重又硬的壳呢？</a:t>
            </a:r>
          </a:p>
        </p:txBody>
      </p:sp>
      <p:pic>
        <p:nvPicPr>
          <p:cNvPr id="47" name="图片 2"/>
          <p:cNvPicPr>
            <a:picLocks noChangeAspect="1"/>
          </p:cNvPicPr>
          <p:nvPr/>
        </p:nvPicPr>
        <p:blipFill>
          <a:blip r:embed="rId4">
            <a:extLst>
              <a:ext uri="{28A0092B-C50C-407E-A947-70E740481C1C}">
                <a14:useLocalDpi val="0"/>
              </a:ext>
            </a:extLst>
          </a:blip>
          <a:stretch>
            <a:fillRect/>
          </a:stretch>
        </p:blipFill>
        <p:spPr bwMode="auto">
          <a:xfrm>
            <a:off x="611188" y="3209925"/>
            <a:ext cx="811212" cy="59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 name="TextBox 7"/>
          <p:cNvSpPr>
            <a:spLocks noChangeArrowheads="1"/>
          </p:cNvSpPr>
          <p:nvPr/>
        </p:nvSpPr>
        <p:spPr bwMode="auto">
          <a:xfrm>
            <a:off x="1547813" y="3571875"/>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defRPr/>
            </a:pPr>
            <a:r>
              <a:rPr altLang="en-US" lang="zh-CN" noProof="1" sz="1400">
                <a:solidFill>
                  <a:schemeClr val="accent4">
                    <a:lumMod val="25000"/>
                  </a:schemeClr>
                </a:solidFill>
                <a:latin typeface="+mn-lt"/>
                <a:ea typeface="+mn-ea"/>
                <a:cs typeface="+mn-ea"/>
                <a:sym typeface="+mn-lt"/>
              </a:rPr>
              <a:t>妈妈：因为蚯蚓弟弟会钻土，大地会保护他啊！</a:t>
            </a:r>
          </a:p>
        </p:txBody>
      </p:sp>
      <p:sp>
        <p:nvSpPr>
          <p:cNvPr id="49" name="TextBox 7"/>
          <p:cNvSpPr>
            <a:spLocks noChangeArrowheads="1"/>
          </p:cNvSpPr>
          <p:nvPr/>
        </p:nvSpPr>
        <p:spPr bwMode="auto">
          <a:xfrm>
            <a:off x="1547813" y="4046538"/>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20000"/>
              </a:lnSpc>
            </a:pPr>
            <a:r>
              <a:rPr altLang="en-US" lang="zh-CN" noProof="1" sz="1400">
                <a:solidFill>
                  <a:srgbClr val="B80304"/>
                </a:solidFill>
                <a:latin typeface="+mn-lt"/>
                <a:ea typeface="+mn-ea"/>
                <a:cs typeface="+mn-ea"/>
                <a:sym typeface="+mn-lt"/>
              </a:rPr>
              <a:t>小蜗牛哭着说：我们好可怜，天空不保护，大地也不保护！</a:t>
            </a:r>
          </a:p>
        </p:txBody>
      </p:sp>
      <p:pic>
        <p:nvPicPr>
          <p:cNvPr id="50" name="图片 2"/>
          <p:cNvPicPr>
            <a:picLocks noChangeAspect="1"/>
          </p:cNvPicPr>
          <p:nvPr/>
        </p:nvPicPr>
        <p:blipFill>
          <a:blip r:embed="rId4">
            <a:extLst>
              <a:ext uri="{28A0092B-C50C-407E-A947-70E740481C1C}">
                <a14:useLocalDpi val="0"/>
              </a:ext>
            </a:extLst>
          </a:blip>
          <a:stretch>
            <a:fillRect/>
          </a:stretch>
        </p:blipFill>
        <p:spPr bwMode="auto">
          <a:xfrm>
            <a:off x="611188" y="4035425"/>
            <a:ext cx="811212" cy="595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 name="TextBox 7"/>
          <p:cNvSpPr>
            <a:spLocks noChangeArrowheads="1"/>
          </p:cNvSpPr>
          <p:nvPr/>
        </p:nvSpPr>
        <p:spPr bwMode="auto">
          <a:xfrm>
            <a:off x="1547813" y="4397375"/>
            <a:ext cx="676910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defRPr/>
            </a:pPr>
            <a:r>
              <a:rPr altLang="en-US" lang="zh-CN" noProof="1" sz="1400">
                <a:solidFill>
                  <a:schemeClr val="accent4">
                    <a:lumMod val="25000"/>
                  </a:schemeClr>
                </a:solidFill>
                <a:latin typeface="+mn-lt"/>
                <a:ea typeface="+mn-ea"/>
                <a:cs typeface="+mn-ea"/>
                <a:sym typeface="+mn-lt"/>
              </a:rPr>
              <a:t>妈妈：所以我们有壳啊。我们不靠天，也不靠地，我们靠自己！</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44"/>
                                        </p:tgtEl>
                                        <p:attrNameLst>
                                          <p:attrName>style.visibility</p:attrName>
                                        </p:attrNameLst>
                                      </p:cBhvr>
                                      <p:to>
                                        <p:strVal val="visible"/>
                                      </p:to>
                                    </p:set>
                                    <p:animEffect filter="">
                                      <p:cBhvr>
                                        <p:cTn dur="1000" id="10"/>
                                        <p:tgtEl>
                                          <p:spTgt spid="44"/>
                                        </p:tgtEl>
                                      </p:cBhvr>
                                    </p:animEffect>
                                  </p:childTnLst>
                                </p:cTn>
                              </p:par>
                            </p:childTnLst>
                          </p:cTn>
                        </p:par>
                        <p:par>
                          <p:cTn fill="hold" id="11" nodeType="afterGroup">
                            <p:stCondLst>
                              <p:cond delay="1001"/>
                            </p:stCondLst>
                            <p:childTnLst>
                              <p:par>
                                <p:cTn fill="hold" id="12" nodeType="afterEffect" presetClass="entr" presetID="22" presetSubtype="4">
                                  <p:stCondLst>
                                    <p:cond delay="0"/>
                                  </p:stCondLst>
                                  <p:childTnLst>
                                    <p:set>
                                      <p:cBhvr>
                                        <p:cTn dur="1" fill="hold" id="13">
                                          <p:stCondLst>
                                            <p:cond delay="0"/>
                                          </p:stCondLst>
                                        </p:cTn>
                                        <p:tgtEl>
                                          <p:spTgt spid="21514"/>
                                        </p:tgtEl>
                                        <p:attrNameLst>
                                          <p:attrName>style.visibility</p:attrName>
                                        </p:attrNameLst>
                                      </p:cBhvr>
                                      <p:to>
                                        <p:strVal val="visible"/>
                                      </p:to>
                                    </p:set>
                                    <p:animEffect filter="wipe(down)" transition="in">
                                      <p:cBhvr>
                                        <p:cTn dur="500" id="14"/>
                                        <p:tgtEl>
                                          <p:spTgt spid="21514"/>
                                        </p:tgtEl>
                                      </p:cBhvr>
                                    </p:animEffect>
                                  </p:childTnLst>
                                </p:cTn>
                              </p:par>
                            </p:childTnLst>
                          </p:cTn>
                        </p:par>
                        <p:par>
                          <p:cTn fill="hold" id="15" nodeType="afterGroup">
                            <p:stCondLst>
                              <p:cond delay="1501"/>
                            </p:stCondLst>
                            <p:childTnLst>
                              <p:par>
                                <p:cTn fill="hold" grpId="0" id="16" nodeType="afterEffect" presetClass="entr" presetID="10" presetSubtype="0">
                                  <p:stCondLst>
                                    <p:cond delay="0"/>
                                  </p:stCondLst>
                                  <p:childTnLst>
                                    <p:set>
                                      <p:cBhvr>
                                        <p:cTn dur="1" fill="hold" id="17">
                                          <p:stCondLst>
                                            <p:cond delay="0"/>
                                          </p:stCondLst>
                                        </p:cTn>
                                        <p:tgtEl>
                                          <p:spTgt spid="43"/>
                                        </p:tgtEl>
                                        <p:attrNameLst>
                                          <p:attrName>style.visibility</p:attrName>
                                        </p:attrNameLst>
                                      </p:cBhvr>
                                      <p:to>
                                        <p:strVal val="visible"/>
                                      </p:to>
                                    </p:set>
                                    <p:animEffect filter="">
                                      <p:cBhvr>
                                        <p:cTn dur="1000" id="18"/>
                                        <p:tgtEl>
                                          <p:spTgt spid="43"/>
                                        </p:tgtEl>
                                      </p:cBhvr>
                                    </p:animEffect>
                                  </p:childTnLst>
                                </p:cTn>
                              </p:par>
                            </p:childTnLst>
                          </p:cTn>
                        </p:par>
                        <p:par>
                          <p:cTn fill="hold" id="19" nodeType="afterGroup">
                            <p:stCondLst>
                              <p:cond delay="2501"/>
                            </p:stCondLst>
                            <p:childTnLst>
                              <p:par>
                                <p:cTn fill="hold" grpId="0" id="20" nodeType="afterEffect" presetClass="entr" presetID="10" presetSubtype="0">
                                  <p:stCondLst>
                                    <p:cond delay="0"/>
                                  </p:stCondLst>
                                  <p:childTnLst>
                                    <p:set>
                                      <p:cBhvr>
                                        <p:cTn dur="1" fill="hold" id="21">
                                          <p:stCondLst>
                                            <p:cond delay="0"/>
                                          </p:stCondLst>
                                        </p:cTn>
                                        <p:tgtEl>
                                          <p:spTgt spid="37"/>
                                        </p:tgtEl>
                                        <p:attrNameLst>
                                          <p:attrName>style.visibility</p:attrName>
                                        </p:attrNameLst>
                                      </p:cBhvr>
                                      <p:to>
                                        <p:strVal val="visible"/>
                                      </p:to>
                                    </p:set>
                                    <p:animEffect filter="">
                                      <p:cBhvr>
                                        <p:cTn dur="1000" id="22"/>
                                        <p:tgtEl>
                                          <p:spTgt spid="37"/>
                                        </p:tgtEl>
                                      </p:cBhvr>
                                    </p:animEffect>
                                  </p:childTnLst>
                                </p:cTn>
                              </p:par>
                            </p:childTnLst>
                          </p:cTn>
                        </p:par>
                        <p:par>
                          <p:cTn fill="hold" id="23" nodeType="afterGroup">
                            <p:stCondLst>
                              <p:cond delay="3501"/>
                            </p:stCondLst>
                            <p:childTnLst>
                              <p:par>
                                <p:cTn fill="hold" id="24" nodeType="afterEffect" presetClass="entr" presetID="22" presetSubtype="4">
                                  <p:stCondLst>
                                    <p:cond delay="0"/>
                                  </p:stCondLst>
                                  <p:childTnLst>
                                    <p:set>
                                      <p:cBhvr>
                                        <p:cTn dur="1" fill="hold" id="25">
                                          <p:stCondLst>
                                            <p:cond delay="0"/>
                                          </p:stCondLst>
                                        </p:cTn>
                                        <p:tgtEl>
                                          <p:spTgt spid="42"/>
                                        </p:tgtEl>
                                        <p:attrNameLst>
                                          <p:attrName>style.visibility</p:attrName>
                                        </p:attrNameLst>
                                      </p:cBhvr>
                                      <p:to>
                                        <p:strVal val="visible"/>
                                      </p:to>
                                    </p:set>
                                    <p:animEffect filter="wipe(down)" transition="in">
                                      <p:cBhvr>
                                        <p:cTn dur="500" id="26"/>
                                        <p:tgtEl>
                                          <p:spTgt spid="42"/>
                                        </p:tgtEl>
                                      </p:cBhvr>
                                    </p:animEffect>
                                  </p:childTnLst>
                                </p:cTn>
                              </p:par>
                            </p:childTnLst>
                          </p:cTn>
                        </p:par>
                        <p:par>
                          <p:cTn fill="hold" id="27" nodeType="afterGroup">
                            <p:stCondLst>
                              <p:cond delay="4001"/>
                            </p:stCondLst>
                            <p:childTnLst>
                              <p:par>
                                <p:cTn fill="hold" grpId="0" id="28" nodeType="afterEffect" presetClass="entr" presetID="10" presetSubtype="0">
                                  <p:stCondLst>
                                    <p:cond delay="0"/>
                                  </p:stCondLst>
                                  <p:childTnLst>
                                    <p:set>
                                      <p:cBhvr>
                                        <p:cTn dur="1" fill="hold" id="29">
                                          <p:stCondLst>
                                            <p:cond delay="0"/>
                                          </p:stCondLst>
                                        </p:cTn>
                                        <p:tgtEl>
                                          <p:spTgt spid="38"/>
                                        </p:tgtEl>
                                        <p:attrNameLst>
                                          <p:attrName>style.visibility</p:attrName>
                                        </p:attrNameLst>
                                      </p:cBhvr>
                                      <p:to>
                                        <p:strVal val="visible"/>
                                      </p:to>
                                    </p:set>
                                    <p:animEffect filter="">
                                      <p:cBhvr>
                                        <p:cTn dur="1000" id="30"/>
                                        <p:tgtEl>
                                          <p:spTgt spid="38"/>
                                        </p:tgtEl>
                                      </p:cBhvr>
                                    </p:animEffect>
                                  </p:childTnLst>
                                </p:cTn>
                              </p:par>
                            </p:childTnLst>
                          </p:cTn>
                        </p:par>
                        <p:par>
                          <p:cTn fill="hold" id="31" nodeType="afterGroup">
                            <p:stCondLst>
                              <p:cond delay="5001"/>
                            </p:stCondLst>
                            <p:childTnLst>
                              <p:par>
                                <p:cTn fill="hold" grpId="0" id="32" nodeType="afterEffect" presetClass="entr" presetID="10" presetSubtype="0">
                                  <p:stCondLst>
                                    <p:cond delay="0"/>
                                  </p:stCondLst>
                                  <p:childTnLst>
                                    <p:set>
                                      <p:cBhvr>
                                        <p:cTn dur="1" fill="hold" id="33">
                                          <p:stCondLst>
                                            <p:cond delay="0"/>
                                          </p:stCondLst>
                                        </p:cTn>
                                        <p:tgtEl>
                                          <p:spTgt spid="45"/>
                                        </p:tgtEl>
                                        <p:attrNameLst>
                                          <p:attrName>style.visibility</p:attrName>
                                        </p:attrNameLst>
                                      </p:cBhvr>
                                      <p:to>
                                        <p:strVal val="visible"/>
                                      </p:to>
                                    </p:set>
                                    <p:animEffect filter="">
                                      <p:cBhvr>
                                        <p:cTn dur="1000" id="34"/>
                                        <p:tgtEl>
                                          <p:spTgt spid="45"/>
                                        </p:tgtEl>
                                      </p:cBhvr>
                                    </p:animEffect>
                                  </p:childTnLst>
                                </p:cTn>
                              </p:par>
                            </p:childTnLst>
                          </p:cTn>
                        </p:par>
                        <p:par>
                          <p:cTn fill="hold" id="35" nodeType="afterGroup">
                            <p:stCondLst>
                              <p:cond delay="6001"/>
                            </p:stCondLst>
                            <p:childTnLst>
                              <p:par>
                                <p:cTn fill="hold" id="36" nodeType="afterEffect" presetClass="entr" presetID="22" presetSubtype="4">
                                  <p:stCondLst>
                                    <p:cond delay="0"/>
                                  </p:stCondLst>
                                  <p:childTnLst>
                                    <p:set>
                                      <p:cBhvr>
                                        <p:cTn dur="1" fill="hold" id="37">
                                          <p:stCondLst>
                                            <p:cond delay="0"/>
                                          </p:stCondLst>
                                        </p:cTn>
                                        <p:tgtEl>
                                          <p:spTgt spid="47"/>
                                        </p:tgtEl>
                                        <p:attrNameLst>
                                          <p:attrName>style.visibility</p:attrName>
                                        </p:attrNameLst>
                                      </p:cBhvr>
                                      <p:to>
                                        <p:strVal val="visible"/>
                                      </p:to>
                                    </p:set>
                                    <p:animEffect filter="wipe(down)" transition="in">
                                      <p:cBhvr>
                                        <p:cTn dur="500" id="38"/>
                                        <p:tgtEl>
                                          <p:spTgt spid="47"/>
                                        </p:tgtEl>
                                      </p:cBhvr>
                                    </p:animEffect>
                                  </p:childTnLst>
                                </p:cTn>
                              </p:par>
                            </p:childTnLst>
                          </p:cTn>
                        </p:par>
                        <p:par>
                          <p:cTn fill="hold" id="39" nodeType="afterGroup">
                            <p:stCondLst>
                              <p:cond delay="6501"/>
                            </p:stCondLst>
                            <p:childTnLst>
                              <p:par>
                                <p:cTn fill="hold" grpId="0" id="40" nodeType="afterEffect" presetClass="entr" presetID="10" presetSubtype="0">
                                  <p:stCondLst>
                                    <p:cond delay="0"/>
                                  </p:stCondLst>
                                  <p:childTnLst>
                                    <p:set>
                                      <p:cBhvr>
                                        <p:cTn dur="1" fill="hold" id="41">
                                          <p:stCondLst>
                                            <p:cond delay="0"/>
                                          </p:stCondLst>
                                        </p:cTn>
                                        <p:tgtEl>
                                          <p:spTgt spid="46"/>
                                        </p:tgtEl>
                                        <p:attrNameLst>
                                          <p:attrName>style.visibility</p:attrName>
                                        </p:attrNameLst>
                                      </p:cBhvr>
                                      <p:to>
                                        <p:strVal val="visible"/>
                                      </p:to>
                                    </p:set>
                                    <p:animEffect filter="">
                                      <p:cBhvr>
                                        <p:cTn dur="1000" id="42"/>
                                        <p:tgtEl>
                                          <p:spTgt spid="46"/>
                                        </p:tgtEl>
                                      </p:cBhvr>
                                    </p:animEffect>
                                  </p:childTnLst>
                                </p:cTn>
                              </p:par>
                            </p:childTnLst>
                          </p:cTn>
                        </p:par>
                        <p:par>
                          <p:cTn fill="hold" id="43" nodeType="afterGroup">
                            <p:stCondLst>
                              <p:cond delay="7501"/>
                            </p:stCondLst>
                            <p:childTnLst>
                              <p:par>
                                <p:cTn fill="hold" grpId="0" id="44" nodeType="afterEffect" presetClass="entr" presetID="10" presetSubtype="0">
                                  <p:stCondLst>
                                    <p:cond delay="0"/>
                                  </p:stCondLst>
                                  <p:childTnLst>
                                    <p:set>
                                      <p:cBhvr>
                                        <p:cTn dur="1" fill="hold" id="45">
                                          <p:stCondLst>
                                            <p:cond delay="0"/>
                                          </p:stCondLst>
                                        </p:cTn>
                                        <p:tgtEl>
                                          <p:spTgt spid="48"/>
                                        </p:tgtEl>
                                        <p:attrNameLst>
                                          <p:attrName>style.visibility</p:attrName>
                                        </p:attrNameLst>
                                      </p:cBhvr>
                                      <p:to>
                                        <p:strVal val="visible"/>
                                      </p:to>
                                    </p:set>
                                    <p:animEffect filter="">
                                      <p:cBhvr>
                                        <p:cTn dur="1000" id="46"/>
                                        <p:tgtEl>
                                          <p:spTgt spid="48"/>
                                        </p:tgtEl>
                                      </p:cBhvr>
                                    </p:animEffect>
                                  </p:childTnLst>
                                </p:cTn>
                              </p:par>
                            </p:childTnLst>
                          </p:cTn>
                        </p:par>
                        <p:par>
                          <p:cTn fill="hold" id="47" nodeType="afterGroup">
                            <p:stCondLst>
                              <p:cond delay="8501"/>
                            </p:stCondLst>
                            <p:childTnLst>
                              <p:par>
                                <p:cTn fill="hold" id="48" nodeType="afterEffect" presetClass="entr" presetID="22" presetSubtype="4">
                                  <p:stCondLst>
                                    <p:cond delay="0"/>
                                  </p:stCondLst>
                                  <p:childTnLst>
                                    <p:set>
                                      <p:cBhvr>
                                        <p:cTn dur="1" fill="hold" id="49">
                                          <p:stCondLst>
                                            <p:cond delay="0"/>
                                          </p:stCondLst>
                                        </p:cTn>
                                        <p:tgtEl>
                                          <p:spTgt spid="50"/>
                                        </p:tgtEl>
                                        <p:attrNameLst>
                                          <p:attrName>style.visibility</p:attrName>
                                        </p:attrNameLst>
                                      </p:cBhvr>
                                      <p:to>
                                        <p:strVal val="visible"/>
                                      </p:to>
                                    </p:set>
                                    <p:animEffect filter="wipe(down)" transition="in">
                                      <p:cBhvr>
                                        <p:cTn dur="500" id="50"/>
                                        <p:tgtEl>
                                          <p:spTgt spid="50"/>
                                        </p:tgtEl>
                                      </p:cBhvr>
                                    </p:animEffect>
                                  </p:childTnLst>
                                </p:cTn>
                              </p:par>
                            </p:childTnLst>
                          </p:cTn>
                        </p:par>
                        <p:par>
                          <p:cTn fill="hold" id="51" nodeType="afterGroup">
                            <p:stCondLst>
                              <p:cond delay="9001"/>
                            </p:stCondLst>
                            <p:childTnLst>
                              <p:par>
                                <p:cTn fill="hold" grpId="0" id="52" nodeType="afterEffect" presetClass="entr" presetID="10" presetSubtype="0">
                                  <p:stCondLst>
                                    <p:cond delay="0"/>
                                  </p:stCondLst>
                                  <p:childTnLst>
                                    <p:set>
                                      <p:cBhvr>
                                        <p:cTn dur="1" fill="hold" id="53">
                                          <p:stCondLst>
                                            <p:cond delay="0"/>
                                          </p:stCondLst>
                                        </p:cTn>
                                        <p:tgtEl>
                                          <p:spTgt spid="49"/>
                                        </p:tgtEl>
                                        <p:attrNameLst>
                                          <p:attrName>style.visibility</p:attrName>
                                        </p:attrNameLst>
                                      </p:cBhvr>
                                      <p:to>
                                        <p:strVal val="visible"/>
                                      </p:to>
                                    </p:set>
                                    <p:animEffect filter="">
                                      <p:cBhvr>
                                        <p:cTn dur="1000" id="54"/>
                                        <p:tgtEl>
                                          <p:spTgt spid="49"/>
                                        </p:tgtEl>
                                      </p:cBhvr>
                                    </p:animEffect>
                                  </p:childTnLst>
                                </p:cTn>
                              </p:par>
                            </p:childTnLst>
                          </p:cTn>
                        </p:par>
                        <p:par>
                          <p:cTn fill="hold" id="55" nodeType="afterGroup">
                            <p:stCondLst>
                              <p:cond delay="10001"/>
                            </p:stCondLst>
                            <p:childTnLst>
                              <p:par>
                                <p:cTn fill="hold" grpId="0" id="56" nodeType="afterEffect" presetClass="entr" presetID="10" presetSubtype="0">
                                  <p:stCondLst>
                                    <p:cond delay="0"/>
                                  </p:stCondLst>
                                  <p:childTnLst>
                                    <p:set>
                                      <p:cBhvr>
                                        <p:cTn dur="1" fill="hold" id="57">
                                          <p:stCondLst>
                                            <p:cond delay="0"/>
                                          </p:stCondLst>
                                        </p:cTn>
                                        <p:tgtEl>
                                          <p:spTgt spid="51"/>
                                        </p:tgtEl>
                                        <p:attrNameLst>
                                          <p:attrName>style.visibility</p:attrName>
                                        </p:attrNameLst>
                                      </p:cBhvr>
                                      <p:to>
                                        <p:strVal val="visible"/>
                                      </p:to>
                                    </p:set>
                                    <p:animEffect filter="">
                                      <p:cBhvr>
                                        <p:cTn dur="1000" id="58"/>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3"/>
      <p:bldP grpId="0" spid="44"/>
      <p:bldP grpId="0" spid="37"/>
      <p:bldP grpId="0" spid="38"/>
      <p:bldP grpId="0" spid="45"/>
      <p:bldP grpId="0" spid="46"/>
      <p:bldP grpId="0" spid="48"/>
      <p:bldP grpId="0" spid="49"/>
      <p:bldP grpId="0" spid="51"/>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案例四：</a:t>
            </a:r>
          </a:p>
        </p:txBody>
      </p:sp>
      <p:sp>
        <p:nvSpPr>
          <p:cNvPr id="27" name="矩形 3"/>
          <p:cNvSpPr>
            <a:spLocks noChangeArrowheads="1"/>
          </p:cNvSpPr>
          <p:nvPr/>
        </p:nvSpPr>
        <p:spPr bwMode="auto">
          <a:xfrm>
            <a:off x="600075" y="765175"/>
            <a:ext cx="253206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杰弗逊纪念馆</a:t>
            </a:r>
          </a:p>
        </p:txBody>
      </p:sp>
      <p:sp>
        <p:nvSpPr>
          <p:cNvPr id="79" name="Text Box 3"/>
          <p:cNvSpPr txBox="1">
            <a:spLocks noChangeArrowheads="1"/>
          </p:cNvSpPr>
          <p:nvPr/>
        </p:nvSpPr>
        <p:spPr bwMode="auto">
          <a:xfrm>
            <a:off x="600075" y="4451350"/>
            <a:ext cx="6972300"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b="1" kern="0" lang="zh-CN" sz="1400">
                <a:solidFill>
                  <a:schemeClr val="accent4">
                    <a:lumMod val="25000"/>
                  </a:schemeClr>
                </a:solidFill>
                <a:latin typeface="+mn-lt"/>
                <a:ea typeface="+mn-ea"/>
                <a:cs typeface="+mn-ea"/>
                <a:sym typeface="+mn-lt"/>
              </a:rPr>
              <a:t>对策：天未黑前拉上窗帘</a:t>
            </a:r>
          </a:p>
        </p:txBody>
      </p:sp>
      <p:grpSp>
        <p:nvGrpSpPr>
          <p:cNvPr id="26" name="iŝļidê"/>
          <p:cNvGrpSpPr/>
          <p:nvPr/>
        </p:nvGrpSpPr>
        <p:grpSpPr>
          <a:xfrm>
            <a:off x="531813" y="2514600"/>
            <a:ext cx="1687512" cy="361950"/>
            <a:chOff x="769938" y="2456536"/>
            <a:chExt cx="1613466" cy="345642"/>
          </a:xfrm>
        </p:grpSpPr>
        <p:sp>
          <p:nvSpPr>
            <p:cNvPr id="32" name="iṩ1idè">
              <a:extLst>
                <a:ext uri="{FF2B5EF4-FFF2-40B4-BE49-F238E27FC236}"/>
              </a:extLst>
            </p:cNvPr>
            <p:cNvSpPr/>
            <p:nvPr/>
          </p:nvSpPr>
          <p:spPr>
            <a:xfrm>
              <a:off x="769938" y="2456536"/>
              <a:ext cx="1613466" cy="345642"/>
            </a:xfrm>
            <a:prstGeom prst="notchedRightArrow">
              <a:avLst>
                <a:gd fmla="val 100000" name="adj1"/>
                <a:gd fmla="val 91021" name="adj2"/>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33" name="ïśḻíḑé">
              <a:extLst>
                <a:ext uri="{FF2B5EF4-FFF2-40B4-BE49-F238E27FC236}"/>
              </a:extLst>
            </p:cNvPr>
            <p:cNvSpPr>
              <a:spLocks noChangeAspect="1"/>
            </p:cNvSpPr>
            <p:nvPr/>
          </p:nvSpPr>
          <p:spPr>
            <a:xfrm>
              <a:off x="1481806" y="2535367"/>
              <a:ext cx="189731" cy="187981"/>
            </a:xfrm>
            <a:prstGeom prst="ellipse">
              <a:avLst/>
            </a:prstGeom>
            <a:solidFill>
              <a:sysClr lastClr="FFFFFF" val="window"/>
            </a:solidFill>
            <a:ln algn="ctr" cap="flat" cmpd="sng" w="28575">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grpSp>
      <p:cxnSp>
        <p:nvCxnSpPr>
          <p:cNvPr id="28" name="Straight Connector 23"/>
          <p:cNvCxnSpPr>
            <a:cxnSpLocks noChangeShapeType="1"/>
            <a:stCxn id="30" idx="7"/>
          </p:cNvCxnSpPr>
          <p:nvPr/>
        </p:nvCxnSpPr>
        <p:spPr bwMode="auto">
          <a:xfrm flipH="1">
            <a:off x="1373188" y="2052638"/>
            <a:ext cx="0" cy="642937"/>
          </a:xfrm>
          <a:prstGeom prst="line">
            <a:avLst/>
          </a:prstGeom>
          <a:noFill/>
          <a:ln algn="ctr" w="19050">
            <a:solidFill>
              <a:srgbClr val="B80304"/>
            </a:solidFill>
            <a:round/>
            <a:headEnd len="med" type="oval" w="med"/>
            <a:tailEnd len="med" type="oval" w="med"/>
          </a:ln>
          <a:extLst>
            <a:ext uri="{909E8E84-426E-40DD-AFC4-6F175D3DCCD1}">
              <a14:hiddenFill>
                <a:noFill/>
              </a14:hiddenFill>
            </a:ext>
          </a:extLst>
        </p:spPr>
      </p:cxnSp>
      <p:grpSp>
        <p:nvGrpSpPr>
          <p:cNvPr id="29" name="iś1ïḍé"/>
          <p:cNvGrpSpPr/>
          <p:nvPr/>
        </p:nvGrpSpPr>
        <p:grpSpPr>
          <a:xfrm>
            <a:off x="1081088" y="1346200"/>
            <a:ext cx="584200" cy="584200"/>
            <a:chOff x="1295010" y="1424373"/>
            <a:chExt cx="558911" cy="558911"/>
          </a:xfrm>
        </p:grpSpPr>
        <p:sp>
          <p:nvSpPr>
            <p:cNvPr id="30" name="ïṩļîḋè">
              <a:extLst>
                <a:ext uri="{FF2B5EF4-FFF2-40B4-BE49-F238E27FC236}"/>
              </a:extLst>
            </p:cNvPr>
            <p:cNvSpPr/>
            <p:nvPr/>
          </p:nvSpPr>
          <p:spPr>
            <a:xfrm rot="8100000">
              <a:off x="1295010" y="1424373"/>
              <a:ext cx="558911" cy="558911"/>
            </a:xfrm>
            <a:prstGeom prst="teardrop">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31" name="iṩľïḓé">
              <a:extLst>
                <a:ext uri="{FF2B5EF4-FFF2-40B4-BE49-F238E27FC236}"/>
              </a:extLst>
            </p:cNvPr>
            <p:cNvSpPr/>
            <p:nvPr/>
          </p:nvSpPr>
          <p:spPr bwMode="auto">
            <a:xfrm>
              <a:off x="1421068" y="1576251"/>
              <a:ext cx="306794" cy="247562"/>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ysClr lastClr="FFFFFF" val="window"/>
            </a:solidFill>
            <a:ln w="9525">
              <a:noFill/>
              <a:round/>
            </a:ln>
          </p:spPr>
          <p:txBody>
            <a:bodyPr anchor="ctr"/>
            <a:lstStyle/>
            <a:p>
              <a:pPr algn="ctr" eaLnBrk="1" fontAlgn="auto" hangingPunct="1">
                <a:spcBef>
                  <a:spcPct val="0"/>
                </a:spcBef>
                <a:spcAft>
                  <a:spcPct val="0"/>
                </a:spcAft>
                <a:defRPr/>
              </a:pPr>
              <a:endParaRPr kern="0" sz="1100">
                <a:solidFill>
                  <a:prstClr val="black"/>
                </a:solidFill>
                <a:latin typeface="+mn-lt"/>
                <a:ea typeface="+mn-ea"/>
                <a:cs typeface="+mn-ea"/>
                <a:sym typeface="+mn-lt"/>
              </a:endParaRPr>
            </a:p>
          </p:txBody>
        </p:sp>
      </p:grpSp>
      <p:grpSp>
        <p:nvGrpSpPr>
          <p:cNvPr id="35" name="iŝliḑê"/>
          <p:cNvGrpSpPr/>
          <p:nvPr/>
        </p:nvGrpSpPr>
        <p:grpSpPr>
          <a:xfrm>
            <a:off x="3651250" y="2514600"/>
            <a:ext cx="1687513" cy="361950"/>
            <a:chOff x="769938" y="2456536"/>
            <a:chExt cx="1613466" cy="345642"/>
          </a:xfrm>
        </p:grpSpPr>
        <p:sp>
          <p:nvSpPr>
            <p:cNvPr id="40" name="iṡḷîḋe">
              <a:extLst>
                <a:ext uri="{FF2B5EF4-FFF2-40B4-BE49-F238E27FC236}"/>
              </a:extLst>
            </p:cNvPr>
            <p:cNvSpPr/>
            <p:nvPr/>
          </p:nvSpPr>
          <p:spPr>
            <a:xfrm>
              <a:off x="769938" y="2456536"/>
              <a:ext cx="1613466" cy="345642"/>
            </a:xfrm>
            <a:prstGeom prst="notchedRightArrow">
              <a:avLst>
                <a:gd fmla="val 100000" name="adj1"/>
                <a:gd fmla="val 91021" name="adj2"/>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41" name="íŝ1ïdé">
              <a:extLst>
                <a:ext uri="{FF2B5EF4-FFF2-40B4-BE49-F238E27FC236}"/>
              </a:extLst>
            </p:cNvPr>
            <p:cNvSpPr>
              <a:spLocks noChangeAspect="1"/>
            </p:cNvSpPr>
            <p:nvPr/>
          </p:nvSpPr>
          <p:spPr>
            <a:xfrm>
              <a:off x="1481806" y="2535367"/>
              <a:ext cx="189730" cy="187981"/>
            </a:xfrm>
            <a:prstGeom prst="ellipse">
              <a:avLst/>
            </a:prstGeom>
            <a:solidFill>
              <a:sysClr lastClr="FFFFFF" val="window"/>
            </a:solidFill>
            <a:ln algn="ctr" cap="flat" cmpd="sng" w="28575">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grpSp>
      <p:cxnSp>
        <p:nvCxnSpPr>
          <p:cNvPr id="36" name="Straight Connector 24"/>
          <p:cNvCxnSpPr>
            <a:cxnSpLocks noChangeShapeType="1"/>
            <a:stCxn id="38" idx="7"/>
          </p:cNvCxnSpPr>
          <p:nvPr/>
        </p:nvCxnSpPr>
        <p:spPr bwMode="auto">
          <a:xfrm flipH="1">
            <a:off x="4495800" y="2046288"/>
            <a:ext cx="0" cy="644525"/>
          </a:xfrm>
          <a:prstGeom prst="line">
            <a:avLst/>
          </a:prstGeom>
          <a:noFill/>
          <a:ln algn="ctr" w="19050">
            <a:solidFill>
              <a:srgbClr val="B80304"/>
            </a:solidFill>
            <a:round/>
            <a:headEnd len="med" type="oval" w="med"/>
            <a:tailEnd len="med" type="oval" w="med"/>
          </a:ln>
          <a:extLst>
            <a:ext uri="{909E8E84-426E-40DD-AFC4-6F175D3DCCD1}">
              <a14:hiddenFill>
                <a:noFill/>
              </a14:hiddenFill>
            </a:ext>
          </a:extLst>
        </p:spPr>
      </p:cxnSp>
      <p:grpSp>
        <p:nvGrpSpPr>
          <p:cNvPr id="37" name="ísḷiḓè"/>
          <p:cNvGrpSpPr/>
          <p:nvPr/>
        </p:nvGrpSpPr>
        <p:grpSpPr>
          <a:xfrm>
            <a:off x="4203700" y="1341438"/>
            <a:ext cx="584200" cy="584200"/>
            <a:chOff x="4279638" y="1419610"/>
            <a:chExt cx="558911" cy="558911"/>
          </a:xfrm>
        </p:grpSpPr>
        <p:sp>
          <p:nvSpPr>
            <p:cNvPr id="38" name="ïṡḻiḋè">
              <a:extLst>
                <a:ext uri="{FF2B5EF4-FFF2-40B4-BE49-F238E27FC236}"/>
              </a:extLst>
            </p:cNvPr>
            <p:cNvSpPr/>
            <p:nvPr/>
          </p:nvSpPr>
          <p:spPr>
            <a:xfrm rot="8100000">
              <a:off x="4279638" y="1419610"/>
              <a:ext cx="558911" cy="558911"/>
            </a:xfrm>
            <a:prstGeom prst="teardrop">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39" name="îšḻïḍè">
              <a:extLst>
                <a:ext uri="{FF2B5EF4-FFF2-40B4-BE49-F238E27FC236}"/>
              </a:extLst>
            </p:cNvPr>
            <p:cNvSpPr/>
            <p:nvPr/>
          </p:nvSpPr>
          <p:spPr bwMode="auto">
            <a:xfrm>
              <a:off x="4433035" y="1598826"/>
              <a:ext cx="267305" cy="200479"/>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b="b" l="0" r="r" t="0"/>
              <a:pathLst>
                <a:path h="125" w="168">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ysClr lastClr="FFFFFF" val="window"/>
            </a:solidFill>
            <a:ln w="9525">
              <a:noFill/>
              <a:round/>
            </a:ln>
          </p:spPr>
          <p:txBody>
            <a:bodyPr anchor="ctr"/>
            <a:lstStyle/>
            <a:p>
              <a:pPr algn="ctr" eaLnBrk="1" fontAlgn="auto" hangingPunct="1">
                <a:spcBef>
                  <a:spcPct val="0"/>
                </a:spcBef>
                <a:spcAft>
                  <a:spcPct val="0"/>
                </a:spcAft>
                <a:defRPr/>
              </a:pPr>
              <a:endParaRPr kern="0" sz="1100">
                <a:solidFill>
                  <a:prstClr val="black"/>
                </a:solidFill>
                <a:latin typeface="+mn-lt"/>
                <a:ea typeface="+mn-ea"/>
                <a:cs typeface="+mn-ea"/>
                <a:sym typeface="+mn-lt"/>
              </a:endParaRPr>
            </a:p>
          </p:txBody>
        </p:sp>
      </p:grpSp>
      <p:grpSp>
        <p:nvGrpSpPr>
          <p:cNvPr id="43" name="îṧḷiḋé"/>
          <p:cNvGrpSpPr/>
          <p:nvPr/>
        </p:nvGrpSpPr>
        <p:grpSpPr>
          <a:xfrm>
            <a:off x="6770688" y="2514600"/>
            <a:ext cx="1689100" cy="361950"/>
            <a:chOff x="769938" y="2456536"/>
            <a:chExt cx="1613466" cy="345642"/>
          </a:xfrm>
        </p:grpSpPr>
        <p:sp>
          <p:nvSpPr>
            <p:cNvPr id="60" name="ïśļiḓè">
              <a:extLst>
                <a:ext uri="{FF2B5EF4-FFF2-40B4-BE49-F238E27FC236}"/>
              </a:extLst>
            </p:cNvPr>
            <p:cNvSpPr/>
            <p:nvPr/>
          </p:nvSpPr>
          <p:spPr>
            <a:xfrm>
              <a:off x="769938" y="2456536"/>
              <a:ext cx="1613466" cy="345642"/>
            </a:xfrm>
            <a:prstGeom prst="notchedRightArrow">
              <a:avLst>
                <a:gd fmla="val 100000" name="adj1"/>
                <a:gd fmla="val 91021" name="adj2"/>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61" name="ïṡľídé">
              <a:extLst>
                <a:ext uri="{FF2B5EF4-FFF2-40B4-BE49-F238E27FC236}"/>
              </a:extLst>
            </p:cNvPr>
            <p:cNvSpPr>
              <a:spLocks noChangeAspect="1"/>
            </p:cNvSpPr>
            <p:nvPr/>
          </p:nvSpPr>
          <p:spPr>
            <a:xfrm>
              <a:off x="1482653" y="2535367"/>
              <a:ext cx="188036" cy="187981"/>
            </a:xfrm>
            <a:prstGeom prst="ellipse">
              <a:avLst/>
            </a:prstGeom>
            <a:solidFill>
              <a:sysClr lastClr="FFFFFF" val="window"/>
            </a:solidFill>
            <a:ln algn="ctr" cap="flat" cmpd="sng" w="28575">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grpSp>
      <p:cxnSp>
        <p:nvCxnSpPr>
          <p:cNvPr id="44" name="Straight Connector 25"/>
          <p:cNvCxnSpPr>
            <a:cxnSpLocks noChangeShapeType="1"/>
            <a:stCxn id="58" idx="7"/>
          </p:cNvCxnSpPr>
          <p:nvPr/>
        </p:nvCxnSpPr>
        <p:spPr bwMode="auto">
          <a:xfrm flipH="1">
            <a:off x="7612063" y="2046288"/>
            <a:ext cx="0" cy="644525"/>
          </a:xfrm>
          <a:prstGeom prst="line">
            <a:avLst/>
          </a:prstGeom>
          <a:noFill/>
          <a:ln algn="ctr" w="19050">
            <a:solidFill>
              <a:srgbClr val="B80304"/>
            </a:solidFill>
            <a:round/>
            <a:headEnd len="med" type="oval" w="med"/>
            <a:tailEnd len="med" type="oval" w="med"/>
          </a:ln>
          <a:extLst>
            <a:ext uri="{909E8E84-426E-40DD-AFC4-6F175D3DCCD1}">
              <a14:hiddenFill>
                <a:noFill/>
              </a14:hiddenFill>
            </a:ext>
          </a:extLst>
        </p:spPr>
      </p:cxnSp>
      <p:grpSp>
        <p:nvGrpSpPr>
          <p:cNvPr id="45" name="íŝ1iḑé"/>
          <p:cNvGrpSpPr/>
          <p:nvPr/>
        </p:nvGrpSpPr>
        <p:grpSpPr>
          <a:xfrm>
            <a:off x="7319963" y="1341438"/>
            <a:ext cx="585787" cy="584200"/>
            <a:chOff x="7258980" y="1419610"/>
            <a:chExt cx="558911" cy="558911"/>
          </a:xfrm>
        </p:grpSpPr>
        <p:sp>
          <p:nvSpPr>
            <p:cNvPr id="58" name="işľîḓè">
              <a:extLst>
                <a:ext uri="{FF2B5EF4-FFF2-40B4-BE49-F238E27FC236}"/>
              </a:extLst>
            </p:cNvPr>
            <p:cNvSpPr/>
            <p:nvPr/>
          </p:nvSpPr>
          <p:spPr>
            <a:xfrm rot="8100000">
              <a:off x="7258980" y="1419610"/>
              <a:ext cx="558911" cy="558911"/>
            </a:xfrm>
            <a:prstGeom prst="teardrop">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59" name="ïṧlíḓè">
              <a:extLst>
                <a:ext uri="{FF2B5EF4-FFF2-40B4-BE49-F238E27FC236}"/>
              </a:extLst>
            </p:cNvPr>
            <p:cNvSpPr/>
            <p:nvPr/>
          </p:nvSpPr>
          <p:spPr bwMode="auto">
            <a:xfrm>
              <a:off x="7396814" y="1604901"/>
              <a:ext cx="277184" cy="255155"/>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ysClr lastClr="FFFFFF" val="window"/>
            </a:solidFill>
            <a:ln w="9525">
              <a:noFill/>
              <a:round/>
            </a:ln>
          </p:spPr>
          <p:txBody>
            <a:bodyPr anchor="ctr"/>
            <a:lstStyle/>
            <a:p>
              <a:pPr algn="ctr" eaLnBrk="1" fontAlgn="auto" hangingPunct="1">
                <a:spcBef>
                  <a:spcPct val="0"/>
                </a:spcBef>
                <a:spcAft>
                  <a:spcPct val="0"/>
                </a:spcAft>
                <a:defRPr/>
              </a:pPr>
              <a:endParaRPr kern="0" sz="1100">
                <a:solidFill>
                  <a:prstClr val="black"/>
                </a:solidFill>
                <a:latin typeface="+mn-lt"/>
                <a:ea typeface="+mn-ea"/>
                <a:cs typeface="+mn-ea"/>
                <a:sym typeface="+mn-lt"/>
              </a:endParaRPr>
            </a:p>
          </p:txBody>
        </p:sp>
      </p:grpSp>
      <p:grpSp>
        <p:nvGrpSpPr>
          <p:cNvPr id="63" name="îṡḻiḋe"/>
          <p:cNvGrpSpPr/>
          <p:nvPr/>
        </p:nvGrpSpPr>
        <p:grpSpPr>
          <a:xfrm>
            <a:off x="5211763" y="2514600"/>
            <a:ext cx="1687512" cy="361950"/>
            <a:chOff x="769938" y="2456536"/>
            <a:chExt cx="1613466" cy="345642"/>
          </a:xfrm>
        </p:grpSpPr>
        <p:sp>
          <p:nvSpPr>
            <p:cNvPr id="68" name="îşľïḋè">
              <a:extLst>
                <a:ext uri="{FF2B5EF4-FFF2-40B4-BE49-F238E27FC236}"/>
              </a:extLst>
            </p:cNvPr>
            <p:cNvSpPr/>
            <p:nvPr/>
          </p:nvSpPr>
          <p:spPr>
            <a:xfrm>
              <a:off x="769938" y="2456536"/>
              <a:ext cx="1613466" cy="345642"/>
            </a:xfrm>
            <a:prstGeom prst="notchedRightArrow">
              <a:avLst>
                <a:gd fmla="val 100000" name="adj1"/>
                <a:gd fmla="val 91021" name="adj2"/>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69" name="iSḻiḑè">
              <a:extLst>
                <a:ext uri="{FF2B5EF4-FFF2-40B4-BE49-F238E27FC236}"/>
              </a:extLst>
            </p:cNvPr>
            <p:cNvSpPr>
              <a:spLocks noChangeAspect="1"/>
            </p:cNvSpPr>
            <p:nvPr/>
          </p:nvSpPr>
          <p:spPr>
            <a:xfrm>
              <a:off x="1481806" y="2535367"/>
              <a:ext cx="189731" cy="187981"/>
            </a:xfrm>
            <a:prstGeom prst="ellipse">
              <a:avLst/>
            </a:prstGeom>
            <a:solidFill>
              <a:sysClr lastClr="FFFFFF" val="window"/>
            </a:solidFill>
            <a:ln algn="ctr" cap="flat" cmpd="sng" w="28575">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grpSp>
      <p:cxnSp>
        <p:nvCxnSpPr>
          <p:cNvPr id="64" name="Straight Connector 27"/>
          <p:cNvCxnSpPr>
            <a:cxnSpLocks noChangeShapeType="1"/>
            <a:stCxn id="66" idx="7"/>
          </p:cNvCxnSpPr>
          <p:nvPr/>
        </p:nvCxnSpPr>
        <p:spPr bwMode="auto">
          <a:xfrm flipH="1" rot="10800000">
            <a:off x="6054725" y="2700338"/>
            <a:ext cx="0" cy="642937"/>
          </a:xfrm>
          <a:prstGeom prst="line">
            <a:avLst/>
          </a:prstGeom>
          <a:noFill/>
          <a:ln algn="ctr" w="19050">
            <a:solidFill>
              <a:srgbClr val="404040"/>
            </a:solidFill>
            <a:round/>
            <a:headEnd len="med" type="oval" w="med"/>
            <a:tailEnd len="med" type="oval" w="med"/>
          </a:ln>
          <a:extLst>
            <a:ext uri="{909E8E84-426E-40DD-AFC4-6F175D3DCCD1}">
              <a14:hiddenFill>
                <a:noFill/>
              </a14:hiddenFill>
            </a:ext>
          </a:extLst>
        </p:spPr>
      </p:cxnSp>
      <p:grpSp>
        <p:nvGrpSpPr>
          <p:cNvPr id="65" name="išļîḋe"/>
          <p:cNvGrpSpPr/>
          <p:nvPr/>
        </p:nvGrpSpPr>
        <p:grpSpPr>
          <a:xfrm>
            <a:off x="5761038" y="3463925"/>
            <a:ext cx="585787" cy="585788"/>
            <a:chOff x="5768905" y="3449350"/>
            <a:chExt cx="558911" cy="558911"/>
          </a:xfrm>
        </p:grpSpPr>
        <p:sp>
          <p:nvSpPr>
            <p:cNvPr id="66" name="íślïḓê">
              <a:extLst>
                <a:ext uri="{FF2B5EF4-FFF2-40B4-BE49-F238E27FC236}"/>
              </a:extLst>
            </p:cNvPr>
            <p:cNvSpPr/>
            <p:nvPr/>
          </p:nvSpPr>
          <p:spPr>
            <a:xfrm rot="18900000">
              <a:off x="5768905" y="3449350"/>
              <a:ext cx="558911" cy="558911"/>
            </a:xfrm>
            <a:prstGeom prst="teardrop">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67" name="íṥḷîde">
              <a:extLst>
                <a:ext uri="{FF2B5EF4-FFF2-40B4-BE49-F238E27FC236}"/>
              </a:extLst>
            </p:cNvPr>
            <p:cNvSpPr/>
            <p:nvPr/>
          </p:nvSpPr>
          <p:spPr bwMode="auto">
            <a:xfrm>
              <a:off x="5935518" y="3605361"/>
              <a:ext cx="231743" cy="231743"/>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ysClr lastClr="FFFFFF" val="window"/>
            </a:solidFill>
            <a:ln w="9525">
              <a:noFill/>
              <a:round/>
            </a:ln>
          </p:spPr>
          <p:txBody>
            <a:bodyPr anchor="ctr"/>
            <a:lstStyle/>
            <a:p>
              <a:pPr algn="ctr" eaLnBrk="1" fontAlgn="auto" hangingPunct="1">
                <a:spcBef>
                  <a:spcPct val="0"/>
                </a:spcBef>
                <a:spcAft>
                  <a:spcPct val="0"/>
                </a:spcAft>
                <a:defRPr/>
              </a:pPr>
              <a:endParaRPr kern="0" sz="1100">
                <a:solidFill>
                  <a:prstClr val="black"/>
                </a:solidFill>
                <a:latin typeface="+mn-lt"/>
                <a:ea typeface="+mn-ea"/>
                <a:cs typeface="+mn-ea"/>
                <a:sym typeface="+mn-lt"/>
              </a:endParaRPr>
            </a:p>
          </p:txBody>
        </p:sp>
      </p:grpSp>
      <p:grpSp>
        <p:nvGrpSpPr>
          <p:cNvPr id="71" name="íṡļîḓe"/>
          <p:cNvGrpSpPr/>
          <p:nvPr/>
        </p:nvGrpSpPr>
        <p:grpSpPr>
          <a:xfrm>
            <a:off x="2092325" y="2514600"/>
            <a:ext cx="1687513" cy="361950"/>
            <a:chOff x="769938" y="2456536"/>
            <a:chExt cx="1613466" cy="345642"/>
          </a:xfrm>
        </p:grpSpPr>
        <p:sp>
          <p:nvSpPr>
            <p:cNvPr id="76" name="íṡľíḍé">
              <a:extLst>
                <a:ext uri="{FF2B5EF4-FFF2-40B4-BE49-F238E27FC236}"/>
              </a:extLst>
            </p:cNvPr>
            <p:cNvSpPr/>
            <p:nvPr/>
          </p:nvSpPr>
          <p:spPr>
            <a:xfrm>
              <a:off x="769938" y="2456536"/>
              <a:ext cx="1613466" cy="345642"/>
            </a:xfrm>
            <a:prstGeom prst="notchedRightArrow">
              <a:avLst>
                <a:gd fmla="val 100000" name="adj1"/>
                <a:gd fmla="val 91021" name="adj2"/>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77" name="íṣḷîdé">
              <a:extLst>
                <a:ext uri="{FF2B5EF4-FFF2-40B4-BE49-F238E27FC236}"/>
              </a:extLst>
            </p:cNvPr>
            <p:cNvSpPr>
              <a:spLocks noChangeAspect="1"/>
            </p:cNvSpPr>
            <p:nvPr/>
          </p:nvSpPr>
          <p:spPr>
            <a:xfrm>
              <a:off x="1481806" y="2535367"/>
              <a:ext cx="189730" cy="187981"/>
            </a:xfrm>
            <a:prstGeom prst="ellipse">
              <a:avLst/>
            </a:prstGeom>
            <a:solidFill>
              <a:sysClr lastClr="FFFFFF" val="window"/>
            </a:solidFill>
            <a:ln algn="ctr" cap="flat" cmpd="sng" w="28575">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grpSp>
      <p:cxnSp>
        <p:nvCxnSpPr>
          <p:cNvPr id="72" name="Straight Connector 26"/>
          <p:cNvCxnSpPr>
            <a:cxnSpLocks noChangeShapeType="1"/>
            <a:stCxn id="74" idx="7"/>
          </p:cNvCxnSpPr>
          <p:nvPr/>
        </p:nvCxnSpPr>
        <p:spPr bwMode="auto">
          <a:xfrm flipH="1" flipV="1">
            <a:off x="2933700" y="2700338"/>
            <a:ext cx="0" cy="642937"/>
          </a:xfrm>
          <a:prstGeom prst="line">
            <a:avLst/>
          </a:prstGeom>
          <a:noFill/>
          <a:ln algn="ctr" w="19050">
            <a:solidFill>
              <a:srgbClr val="404040"/>
            </a:solidFill>
            <a:round/>
            <a:headEnd len="med" type="oval" w="med"/>
            <a:tailEnd len="med" type="oval" w="med"/>
          </a:ln>
          <a:extLst>
            <a:ext uri="{909E8E84-426E-40DD-AFC4-6F175D3DCCD1}">
              <a14:hiddenFill>
                <a:noFill/>
              </a14:hiddenFill>
            </a:ext>
          </a:extLst>
        </p:spPr>
      </p:cxnSp>
      <p:grpSp>
        <p:nvGrpSpPr>
          <p:cNvPr id="73" name="íśļîḑe"/>
          <p:cNvGrpSpPr/>
          <p:nvPr/>
        </p:nvGrpSpPr>
        <p:grpSpPr>
          <a:xfrm>
            <a:off x="2641600" y="3463925"/>
            <a:ext cx="584200" cy="585788"/>
            <a:chOff x="2786729" y="3449350"/>
            <a:chExt cx="558911" cy="558911"/>
          </a:xfrm>
        </p:grpSpPr>
        <p:sp>
          <p:nvSpPr>
            <p:cNvPr id="74" name="íṧḷiďe">
              <a:extLst>
                <a:ext uri="{FF2B5EF4-FFF2-40B4-BE49-F238E27FC236}"/>
              </a:extLst>
            </p:cNvPr>
            <p:cNvSpPr/>
            <p:nvPr/>
          </p:nvSpPr>
          <p:spPr>
            <a:xfrm rot="18900000">
              <a:off x="2786729" y="3449350"/>
              <a:ext cx="558911" cy="558911"/>
            </a:xfrm>
            <a:prstGeom prst="teardrop">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100">
                <a:solidFill>
                  <a:prstClr val="white"/>
                </a:solidFill>
                <a:latin typeface="+mn-lt"/>
                <a:ea typeface="+mn-ea"/>
                <a:cs typeface="+mn-ea"/>
                <a:sym typeface="+mn-lt"/>
              </a:endParaRPr>
            </a:p>
          </p:txBody>
        </p:sp>
        <p:sp>
          <p:nvSpPr>
            <p:cNvPr id="75" name="işḻiḑè">
              <a:extLst>
                <a:ext uri="{FF2B5EF4-FFF2-40B4-BE49-F238E27FC236}"/>
              </a:extLst>
            </p:cNvPr>
            <p:cNvSpPr/>
            <p:nvPr/>
          </p:nvSpPr>
          <p:spPr bwMode="auto">
            <a:xfrm>
              <a:off x="2965945" y="3615963"/>
              <a:ext cx="223261" cy="221141"/>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ysClr lastClr="FFFFFF" val="window"/>
            </a:solidFill>
            <a:ln w="9525">
              <a:noFill/>
              <a:round/>
            </a:ln>
          </p:spPr>
          <p:txBody>
            <a:bodyPr anchor="ctr"/>
            <a:lstStyle/>
            <a:p>
              <a:pPr algn="ctr" eaLnBrk="1" fontAlgn="auto" hangingPunct="1">
                <a:spcBef>
                  <a:spcPct val="0"/>
                </a:spcBef>
                <a:spcAft>
                  <a:spcPct val="0"/>
                </a:spcAft>
                <a:defRPr/>
              </a:pPr>
              <a:endParaRPr kern="0" sz="1100">
                <a:solidFill>
                  <a:prstClr val="black"/>
                </a:solidFill>
                <a:latin typeface="+mn-lt"/>
                <a:ea typeface="+mn-ea"/>
                <a:cs typeface="+mn-ea"/>
                <a:sym typeface="+mn-lt"/>
              </a:endParaRPr>
            </a:p>
          </p:txBody>
        </p:sp>
      </p:grpSp>
      <p:sp>
        <p:nvSpPr>
          <p:cNvPr id="81" name="íṩḻîḍé">
            <a:extLst>
              <a:ext uri="{FF2B5EF4-FFF2-40B4-BE49-F238E27FC236}"/>
            </a:extLst>
          </p:cNvPr>
          <p:cNvSpPr/>
          <p:nvPr/>
        </p:nvSpPr>
        <p:spPr bwMode="auto">
          <a:xfrm>
            <a:off x="579438" y="3286125"/>
            <a:ext cx="1633537" cy="40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schemeClr val="accent4">
                    <a:lumMod val="25000"/>
                  </a:schemeClr>
                </a:solidFill>
                <a:latin typeface="+mn-lt"/>
                <a:ea typeface="+mn-ea"/>
                <a:cs typeface="+mn-ea"/>
                <a:sym typeface="+mn-lt"/>
              </a:rPr>
              <a:t>杰弗逊纪念馆墙面破损情况很严重</a:t>
            </a:r>
          </a:p>
        </p:txBody>
      </p:sp>
      <p:sp>
        <p:nvSpPr>
          <p:cNvPr id="82" name="íŝḷîḋê">
            <a:extLst>
              <a:ext uri="{FF2B5EF4-FFF2-40B4-BE49-F238E27FC236}"/>
            </a:extLst>
          </p:cNvPr>
          <p:cNvSpPr txBox="1"/>
          <p:nvPr/>
        </p:nvSpPr>
        <p:spPr bwMode="auto">
          <a:xfrm>
            <a:off x="579438" y="2982913"/>
            <a:ext cx="1527175"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600">
                <a:solidFill>
                  <a:srgbClr val="B80304"/>
                </a:solidFill>
                <a:latin typeface="+mn-lt"/>
                <a:ea typeface="+mn-ea"/>
                <a:cs typeface="+mn-ea"/>
                <a:sym typeface="+mn-lt"/>
              </a:rPr>
              <a:t>WHY</a:t>
            </a:r>
          </a:p>
        </p:txBody>
      </p:sp>
      <p:sp>
        <p:nvSpPr>
          <p:cNvPr id="95" name="íṩḻîḍé">
            <a:extLst>
              <a:ext uri="{FF2B5EF4-FFF2-40B4-BE49-F238E27FC236}"/>
            </a:extLst>
          </p:cNvPr>
          <p:cNvSpPr/>
          <p:nvPr/>
        </p:nvSpPr>
        <p:spPr bwMode="auto">
          <a:xfrm>
            <a:off x="3729038" y="3286125"/>
            <a:ext cx="1430337" cy="40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schemeClr val="accent4">
                    <a:lumMod val="25000"/>
                  </a:schemeClr>
                </a:solidFill>
                <a:latin typeface="+mn-lt"/>
                <a:ea typeface="+mn-ea"/>
                <a:cs typeface="+mn-ea"/>
                <a:sym typeface="+mn-lt"/>
              </a:rPr>
              <a:t>为了清除大量的鸟粪</a:t>
            </a:r>
          </a:p>
        </p:txBody>
      </p:sp>
      <p:sp>
        <p:nvSpPr>
          <p:cNvPr id="96" name="íŝḷîḋê">
            <a:extLst>
              <a:ext uri="{FF2B5EF4-FFF2-40B4-BE49-F238E27FC236}"/>
            </a:extLst>
          </p:cNvPr>
          <p:cNvSpPr txBox="1"/>
          <p:nvPr/>
        </p:nvSpPr>
        <p:spPr bwMode="auto">
          <a:xfrm>
            <a:off x="3660775" y="2982913"/>
            <a:ext cx="1527175"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600">
                <a:solidFill>
                  <a:srgbClr val="B80304"/>
                </a:solidFill>
                <a:latin typeface="+mn-lt"/>
                <a:ea typeface="+mn-ea"/>
                <a:cs typeface="+mn-ea"/>
                <a:sym typeface="+mn-lt"/>
              </a:rPr>
              <a:t>WHY</a:t>
            </a:r>
          </a:p>
        </p:txBody>
      </p:sp>
      <p:sp>
        <p:nvSpPr>
          <p:cNvPr id="102" name="íṩḻîḍé">
            <a:extLst>
              <a:ext uri="{FF2B5EF4-FFF2-40B4-BE49-F238E27FC236}"/>
            </a:extLst>
          </p:cNvPr>
          <p:cNvSpPr/>
          <p:nvPr/>
        </p:nvSpPr>
        <p:spPr bwMode="auto">
          <a:xfrm>
            <a:off x="6848475" y="3286125"/>
            <a:ext cx="1633538" cy="40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schemeClr val="accent4">
                    <a:lumMod val="25000"/>
                  </a:schemeClr>
                </a:solidFill>
                <a:latin typeface="+mn-lt"/>
                <a:ea typeface="+mn-ea"/>
                <a:cs typeface="+mn-ea"/>
                <a:sym typeface="+mn-lt"/>
              </a:rPr>
              <a:t>有很多小昆虫，蜘蛛吃昆虫</a:t>
            </a:r>
          </a:p>
        </p:txBody>
      </p:sp>
      <p:sp>
        <p:nvSpPr>
          <p:cNvPr id="103" name="íŝḷîḋê">
            <a:extLst>
              <a:ext uri="{FF2B5EF4-FFF2-40B4-BE49-F238E27FC236}"/>
            </a:extLst>
          </p:cNvPr>
          <p:cNvSpPr txBox="1"/>
          <p:nvPr/>
        </p:nvSpPr>
        <p:spPr bwMode="auto">
          <a:xfrm>
            <a:off x="6848475" y="2982913"/>
            <a:ext cx="1528763"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600">
                <a:solidFill>
                  <a:srgbClr val="B80304"/>
                </a:solidFill>
                <a:latin typeface="+mn-lt"/>
                <a:ea typeface="+mn-ea"/>
                <a:cs typeface="+mn-ea"/>
                <a:sym typeface="+mn-lt"/>
              </a:rPr>
              <a:t>WHY</a:t>
            </a:r>
          </a:p>
        </p:txBody>
      </p:sp>
      <p:sp>
        <p:nvSpPr>
          <p:cNvPr id="104" name="íṩḻîḍé">
            <a:extLst>
              <a:ext uri="{FF2B5EF4-FFF2-40B4-BE49-F238E27FC236}"/>
            </a:extLst>
          </p:cNvPr>
          <p:cNvSpPr/>
          <p:nvPr/>
        </p:nvSpPr>
        <p:spPr bwMode="auto">
          <a:xfrm>
            <a:off x="5159375" y="1765300"/>
            <a:ext cx="1822450" cy="40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schemeClr val="accent4">
                    <a:lumMod val="25000"/>
                  </a:schemeClr>
                </a:solidFill>
                <a:latin typeface="+mn-lt"/>
                <a:ea typeface="+mn-ea"/>
                <a:cs typeface="+mn-ea"/>
                <a:sym typeface="+mn-lt"/>
              </a:rPr>
              <a:t>被黄昏的灯光所吸引</a:t>
            </a:r>
          </a:p>
        </p:txBody>
      </p:sp>
      <p:sp>
        <p:nvSpPr>
          <p:cNvPr id="105" name="íŝḷîḋê">
            <a:extLst>
              <a:ext uri="{FF2B5EF4-FFF2-40B4-BE49-F238E27FC236}"/>
            </a:extLst>
          </p:cNvPr>
          <p:cNvSpPr txBox="1"/>
          <p:nvPr/>
        </p:nvSpPr>
        <p:spPr bwMode="auto">
          <a:xfrm>
            <a:off x="5321300" y="1462088"/>
            <a:ext cx="1527175"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600">
                <a:solidFill>
                  <a:srgbClr val="B80304"/>
                </a:solidFill>
                <a:latin typeface="+mn-lt"/>
                <a:ea typeface="+mn-ea"/>
                <a:cs typeface="+mn-ea"/>
                <a:sym typeface="+mn-lt"/>
              </a:rPr>
              <a:t>WHY</a:t>
            </a:r>
          </a:p>
        </p:txBody>
      </p:sp>
      <p:sp>
        <p:nvSpPr>
          <p:cNvPr id="106" name="íṩḻîḍé">
            <a:extLst>
              <a:ext uri="{FF2B5EF4-FFF2-40B4-BE49-F238E27FC236}"/>
            </a:extLst>
          </p:cNvPr>
          <p:cNvSpPr/>
          <p:nvPr/>
        </p:nvSpPr>
        <p:spPr bwMode="auto">
          <a:xfrm>
            <a:off x="2030413" y="1765300"/>
            <a:ext cx="1997075" cy="40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400">
                <a:solidFill>
                  <a:schemeClr val="accent4">
                    <a:lumMod val="25000"/>
                  </a:schemeClr>
                </a:solidFill>
                <a:latin typeface="+mn-lt"/>
                <a:ea typeface="+mn-ea"/>
                <a:cs typeface="+mn-ea"/>
                <a:sym typeface="+mn-lt"/>
              </a:rPr>
              <a:t>经常用化学性质很强烈</a:t>
            </a:r>
          </a:p>
          <a:p>
            <a:pPr eaLnBrk="1" fontAlgn="auto" hangingPunct="1">
              <a:lnSpc>
                <a:spcPct val="120000"/>
              </a:lnSpc>
              <a:spcBef>
                <a:spcPct val="0"/>
              </a:spcBef>
              <a:spcAft>
                <a:spcPct val="0"/>
              </a:spcAft>
              <a:defRPr/>
            </a:pPr>
            <a:r>
              <a:rPr altLang="en-US" kern="0" lang="zh-CN" sz="1400">
                <a:solidFill>
                  <a:schemeClr val="accent4">
                    <a:lumMod val="25000"/>
                  </a:schemeClr>
                </a:solidFill>
                <a:latin typeface="+mn-lt"/>
                <a:ea typeface="+mn-ea"/>
                <a:cs typeface="+mn-ea"/>
                <a:sym typeface="+mn-lt"/>
              </a:rPr>
              <a:t>的清洗液对其进行清洗</a:t>
            </a:r>
          </a:p>
        </p:txBody>
      </p:sp>
      <p:sp>
        <p:nvSpPr>
          <p:cNvPr id="107" name="íŝḷîḋê">
            <a:extLst>
              <a:ext uri="{FF2B5EF4-FFF2-40B4-BE49-F238E27FC236}"/>
            </a:extLst>
          </p:cNvPr>
          <p:cNvSpPr txBox="1"/>
          <p:nvPr/>
        </p:nvSpPr>
        <p:spPr bwMode="auto">
          <a:xfrm>
            <a:off x="2205038" y="1462088"/>
            <a:ext cx="1527175"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600">
                <a:solidFill>
                  <a:srgbClr val="B80304"/>
                </a:solidFill>
                <a:latin typeface="+mn-lt"/>
                <a:ea typeface="+mn-ea"/>
                <a:cs typeface="+mn-ea"/>
                <a:sym typeface="+mn-lt"/>
              </a:rPr>
              <a:t>WHY</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par>
                          <p:cTn fill="hold" id="11" nodeType="afterGroup">
                            <p:stCondLst>
                              <p:cond delay="1001"/>
                            </p:stCondLst>
                            <p:childTnLst>
                              <p:par>
                                <p:cTn fill="hold" id="12" nodeType="afterEffect" presetClass="entr" presetID="22" presetSubtype="4">
                                  <p:stCondLst>
                                    <p:cond delay="0"/>
                                  </p:stCondLst>
                                  <p:childTnLst>
                                    <p:set>
                                      <p:cBhvr>
                                        <p:cTn dur="1" fill="hold" id="13">
                                          <p:stCondLst>
                                            <p:cond delay="0"/>
                                          </p:stCondLst>
                                        </p:cTn>
                                        <p:tgtEl>
                                          <p:spTgt spid="26"/>
                                        </p:tgtEl>
                                        <p:attrNameLst>
                                          <p:attrName>style.visibility</p:attrName>
                                        </p:attrNameLst>
                                      </p:cBhvr>
                                      <p:to>
                                        <p:strVal val="visible"/>
                                      </p:to>
                                    </p:set>
                                    <p:animEffect filter="wipe(down)" transition="in">
                                      <p:cBhvr>
                                        <p:cTn dur="500" id="14"/>
                                        <p:tgtEl>
                                          <p:spTgt spid="26"/>
                                        </p:tgtEl>
                                      </p:cBhvr>
                                    </p:animEffect>
                                  </p:childTnLst>
                                </p:cTn>
                              </p:par>
                            </p:childTnLst>
                          </p:cTn>
                        </p:par>
                        <p:par>
                          <p:cTn fill="hold" id="15" nodeType="afterGroup">
                            <p:stCondLst>
                              <p:cond delay="1501"/>
                            </p:stCondLst>
                            <p:childTnLst>
                              <p:par>
                                <p:cTn fill="hold" id="16" nodeType="afterEffect" presetClass="entr" presetID="22" presetSubtype="4">
                                  <p:stCondLst>
                                    <p:cond delay="0"/>
                                  </p:stCondLst>
                                  <p:childTnLst>
                                    <p:set>
                                      <p:cBhvr>
                                        <p:cTn dur="1" fill="hold" id="17">
                                          <p:stCondLst>
                                            <p:cond delay="0"/>
                                          </p:stCondLst>
                                        </p:cTn>
                                        <p:tgtEl>
                                          <p:spTgt spid="28"/>
                                        </p:tgtEl>
                                        <p:attrNameLst>
                                          <p:attrName>style.visibility</p:attrName>
                                        </p:attrNameLst>
                                      </p:cBhvr>
                                      <p:to>
                                        <p:strVal val="visible"/>
                                      </p:to>
                                    </p:set>
                                    <p:animEffect filter="wipe(down)" transition="in">
                                      <p:cBhvr>
                                        <p:cTn dur="500" id="18"/>
                                        <p:tgtEl>
                                          <p:spTgt spid="28"/>
                                        </p:tgtEl>
                                      </p:cBhvr>
                                    </p:animEffect>
                                  </p:childTnLst>
                                </p:cTn>
                              </p:par>
                            </p:childTnLst>
                          </p:cTn>
                        </p:par>
                        <p:par>
                          <p:cTn fill="hold" id="19" nodeType="afterGroup">
                            <p:stCondLst>
                              <p:cond delay="2001"/>
                            </p:stCondLst>
                            <p:childTnLst>
                              <p:par>
                                <p:cTn fill="hold" id="20" nodeType="afterEffect" presetClass="entr" presetID="22" presetSubtype="4">
                                  <p:stCondLst>
                                    <p:cond delay="0"/>
                                  </p:stCondLst>
                                  <p:childTnLst>
                                    <p:set>
                                      <p:cBhvr>
                                        <p:cTn dur="1" fill="hold" id="21">
                                          <p:stCondLst>
                                            <p:cond delay="0"/>
                                          </p:stCondLst>
                                        </p:cTn>
                                        <p:tgtEl>
                                          <p:spTgt spid="29"/>
                                        </p:tgtEl>
                                        <p:attrNameLst>
                                          <p:attrName>style.visibility</p:attrName>
                                        </p:attrNameLst>
                                      </p:cBhvr>
                                      <p:to>
                                        <p:strVal val="visible"/>
                                      </p:to>
                                    </p:set>
                                    <p:animEffect filter="wipe(down)" transition="in">
                                      <p:cBhvr>
                                        <p:cTn dur="500" id="22"/>
                                        <p:tgtEl>
                                          <p:spTgt spid="29"/>
                                        </p:tgtEl>
                                      </p:cBhvr>
                                    </p:animEffect>
                                  </p:childTnLst>
                                </p:cTn>
                              </p:par>
                            </p:childTnLst>
                          </p:cTn>
                        </p:par>
                        <p:par>
                          <p:cTn fill="hold" id="23" nodeType="afterGroup">
                            <p:stCondLst>
                              <p:cond delay="2501"/>
                            </p:stCondLst>
                            <p:childTnLst>
                              <p:par>
                                <p:cTn fill="hold" id="24" nodeType="afterEffect" presetClass="entr" presetID="22" presetSubtype="4">
                                  <p:stCondLst>
                                    <p:cond delay="0"/>
                                  </p:stCondLst>
                                  <p:childTnLst>
                                    <p:set>
                                      <p:cBhvr>
                                        <p:cTn dur="1" fill="hold" id="25">
                                          <p:stCondLst>
                                            <p:cond delay="0"/>
                                          </p:stCondLst>
                                        </p:cTn>
                                        <p:tgtEl>
                                          <p:spTgt spid="35"/>
                                        </p:tgtEl>
                                        <p:attrNameLst>
                                          <p:attrName>style.visibility</p:attrName>
                                        </p:attrNameLst>
                                      </p:cBhvr>
                                      <p:to>
                                        <p:strVal val="visible"/>
                                      </p:to>
                                    </p:set>
                                    <p:animEffect filter="wipe(down)" transition="in">
                                      <p:cBhvr>
                                        <p:cTn dur="500" id="26"/>
                                        <p:tgtEl>
                                          <p:spTgt spid="35"/>
                                        </p:tgtEl>
                                      </p:cBhvr>
                                    </p:animEffect>
                                  </p:childTnLst>
                                </p:cTn>
                              </p:par>
                            </p:childTnLst>
                          </p:cTn>
                        </p:par>
                        <p:par>
                          <p:cTn fill="hold" id="27" nodeType="afterGroup">
                            <p:stCondLst>
                              <p:cond delay="3001"/>
                            </p:stCondLst>
                            <p:childTnLst>
                              <p:par>
                                <p:cTn fill="hold" id="28" nodeType="afterEffect" presetClass="entr" presetID="22" presetSubtype="4">
                                  <p:stCondLst>
                                    <p:cond delay="0"/>
                                  </p:stCondLst>
                                  <p:childTnLst>
                                    <p:set>
                                      <p:cBhvr>
                                        <p:cTn dur="1" fill="hold" id="29">
                                          <p:stCondLst>
                                            <p:cond delay="0"/>
                                          </p:stCondLst>
                                        </p:cTn>
                                        <p:tgtEl>
                                          <p:spTgt spid="36"/>
                                        </p:tgtEl>
                                        <p:attrNameLst>
                                          <p:attrName>style.visibility</p:attrName>
                                        </p:attrNameLst>
                                      </p:cBhvr>
                                      <p:to>
                                        <p:strVal val="visible"/>
                                      </p:to>
                                    </p:set>
                                    <p:animEffect filter="wipe(down)" transition="in">
                                      <p:cBhvr>
                                        <p:cTn dur="500" id="30"/>
                                        <p:tgtEl>
                                          <p:spTgt spid="36"/>
                                        </p:tgtEl>
                                      </p:cBhvr>
                                    </p:animEffect>
                                  </p:childTnLst>
                                </p:cTn>
                              </p:par>
                            </p:childTnLst>
                          </p:cTn>
                        </p:par>
                        <p:par>
                          <p:cTn fill="hold" id="31" nodeType="afterGroup">
                            <p:stCondLst>
                              <p:cond delay="3501"/>
                            </p:stCondLst>
                            <p:childTnLst>
                              <p:par>
                                <p:cTn fill="hold" id="32" nodeType="afterEffect" presetClass="entr" presetID="22" presetSubtype="4">
                                  <p:stCondLst>
                                    <p:cond delay="0"/>
                                  </p:stCondLst>
                                  <p:childTnLst>
                                    <p:set>
                                      <p:cBhvr>
                                        <p:cTn dur="1" fill="hold" id="33">
                                          <p:stCondLst>
                                            <p:cond delay="0"/>
                                          </p:stCondLst>
                                        </p:cTn>
                                        <p:tgtEl>
                                          <p:spTgt spid="37"/>
                                        </p:tgtEl>
                                        <p:attrNameLst>
                                          <p:attrName>style.visibility</p:attrName>
                                        </p:attrNameLst>
                                      </p:cBhvr>
                                      <p:to>
                                        <p:strVal val="visible"/>
                                      </p:to>
                                    </p:set>
                                    <p:animEffect filter="wipe(down)" transition="in">
                                      <p:cBhvr>
                                        <p:cTn dur="500" id="34"/>
                                        <p:tgtEl>
                                          <p:spTgt spid="37"/>
                                        </p:tgtEl>
                                      </p:cBhvr>
                                    </p:animEffect>
                                  </p:childTnLst>
                                </p:cTn>
                              </p:par>
                            </p:childTnLst>
                          </p:cTn>
                        </p:par>
                        <p:par>
                          <p:cTn fill="hold" id="35" nodeType="afterGroup">
                            <p:stCondLst>
                              <p:cond delay="4001"/>
                            </p:stCondLst>
                            <p:childTnLst>
                              <p:par>
                                <p:cTn fill="hold" id="36" nodeType="afterEffect" presetClass="entr" presetID="22" presetSubtype="4">
                                  <p:stCondLst>
                                    <p:cond delay="0"/>
                                  </p:stCondLst>
                                  <p:childTnLst>
                                    <p:set>
                                      <p:cBhvr>
                                        <p:cTn dur="1" fill="hold" id="37">
                                          <p:stCondLst>
                                            <p:cond delay="0"/>
                                          </p:stCondLst>
                                        </p:cTn>
                                        <p:tgtEl>
                                          <p:spTgt spid="43"/>
                                        </p:tgtEl>
                                        <p:attrNameLst>
                                          <p:attrName>style.visibility</p:attrName>
                                        </p:attrNameLst>
                                      </p:cBhvr>
                                      <p:to>
                                        <p:strVal val="visible"/>
                                      </p:to>
                                    </p:set>
                                    <p:animEffect filter="wipe(down)" transition="in">
                                      <p:cBhvr>
                                        <p:cTn dur="500" id="38"/>
                                        <p:tgtEl>
                                          <p:spTgt spid="43"/>
                                        </p:tgtEl>
                                      </p:cBhvr>
                                    </p:animEffect>
                                  </p:childTnLst>
                                </p:cTn>
                              </p:par>
                            </p:childTnLst>
                          </p:cTn>
                        </p:par>
                        <p:par>
                          <p:cTn fill="hold" id="39" nodeType="afterGroup">
                            <p:stCondLst>
                              <p:cond delay="4501"/>
                            </p:stCondLst>
                            <p:childTnLst>
                              <p:par>
                                <p:cTn fill="hold" id="40" nodeType="afterEffect" presetClass="entr" presetID="22" presetSubtype="4">
                                  <p:stCondLst>
                                    <p:cond delay="0"/>
                                  </p:stCondLst>
                                  <p:childTnLst>
                                    <p:set>
                                      <p:cBhvr>
                                        <p:cTn dur="1" fill="hold" id="41">
                                          <p:stCondLst>
                                            <p:cond delay="0"/>
                                          </p:stCondLst>
                                        </p:cTn>
                                        <p:tgtEl>
                                          <p:spTgt spid="44"/>
                                        </p:tgtEl>
                                        <p:attrNameLst>
                                          <p:attrName>style.visibility</p:attrName>
                                        </p:attrNameLst>
                                      </p:cBhvr>
                                      <p:to>
                                        <p:strVal val="visible"/>
                                      </p:to>
                                    </p:set>
                                    <p:animEffect filter="wipe(down)" transition="in">
                                      <p:cBhvr>
                                        <p:cTn dur="500" id="42"/>
                                        <p:tgtEl>
                                          <p:spTgt spid="44"/>
                                        </p:tgtEl>
                                      </p:cBhvr>
                                    </p:animEffect>
                                  </p:childTnLst>
                                </p:cTn>
                              </p:par>
                            </p:childTnLst>
                          </p:cTn>
                        </p:par>
                        <p:par>
                          <p:cTn fill="hold" id="43" nodeType="afterGroup">
                            <p:stCondLst>
                              <p:cond delay="5001"/>
                            </p:stCondLst>
                            <p:childTnLst>
                              <p:par>
                                <p:cTn fill="hold" id="44" nodeType="afterEffect" presetClass="entr" presetID="22" presetSubtype="4">
                                  <p:stCondLst>
                                    <p:cond delay="0"/>
                                  </p:stCondLst>
                                  <p:childTnLst>
                                    <p:set>
                                      <p:cBhvr>
                                        <p:cTn dur="1" fill="hold" id="45">
                                          <p:stCondLst>
                                            <p:cond delay="0"/>
                                          </p:stCondLst>
                                        </p:cTn>
                                        <p:tgtEl>
                                          <p:spTgt spid="45"/>
                                        </p:tgtEl>
                                        <p:attrNameLst>
                                          <p:attrName>style.visibility</p:attrName>
                                        </p:attrNameLst>
                                      </p:cBhvr>
                                      <p:to>
                                        <p:strVal val="visible"/>
                                      </p:to>
                                    </p:set>
                                    <p:animEffect filter="wipe(down)" transition="in">
                                      <p:cBhvr>
                                        <p:cTn dur="500" id="46"/>
                                        <p:tgtEl>
                                          <p:spTgt spid="45"/>
                                        </p:tgtEl>
                                      </p:cBhvr>
                                    </p:animEffect>
                                  </p:childTnLst>
                                </p:cTn>
                              </p:par>
                            </p:childTnLst>
                          </p:cTn>
                        </p:par>
                        <p:par>
                          <p:cTn fill="hold" id="47" nodeType="afterGroup">
                            <p:stCondLst>
                              <p:cond delay="5501"/>
                            </p:stCondLst>
                            <p:childTnLst>
                              <p:par>
                                <p:cTn fill="hold" id="48" nodeType="afterEffect" presetClass="entr" presetID="22" presetSubtype="4">
                                  <p:stCondLst>
                                    <p:cond delay="0"/>
                                  </p:stCondLst>
                                  <p:childTnLst>
                                    <p:set>
                                      <p:cBhvr>
                                        <p:cTn dur="1" fill="hold" id="49">
                                          <p:stCondLst>
                                            <p:cond delay="0"/>
                                          </p:stCondLst>
                                        </p:cTn>
                                        <p:tgtEl>
                                          <p:spTgt spid="63"/>
                                        </p:tgtEl>
                                        <p:attrNameLst>
                                          <p:attrName>style.visibility</p:attrName>
                                        </p:attrNameLst>
                                      </p:cBhvr>
                                      <p:to>
                                        <p:strVal val="visible"/>
                                      </p:to>
                                    </p:set>
                                    <p:animEffect filter="wipe(down)" transition="in">
                                      <p:cBhvr>
                                        <p:cTn dur="500" id="50"/>
                                        <p:tgtEl>
                                          <p:spTgt spid="63"/>
                                        </p:tgtEl>
                                      </p:cBhvr>
                                    </p:animEffect>
                                  </p:childTnLst>
                                </p:cTn>
                              </p:par>
                            </p:childTnLst>
                          </p:cTn>
                        </p:par>
                        <p:par>
                          <p:cTn fill="hold" id="51" nodeType="afterGroup">
                            <p:stCondLst>
                              <p:cond delay="6001"/>
                            </p:stCondLst>
                            <p:childTnLst>
                              <p:par>
                                <p:cTn fill="hold" id="52" nodeType="afterEffect" presetClass="entr" presetID="22" presetSubtype="4">
                                  <p:stCondLst>
                                    <p:cond delay="0"/>
                                  </p:stCondLst>
                                  <p:childTnLst>
                                    <p:set>
                                      <p:cBhvr>
                                        <p:cTn dur="1" fill="hold" id="53">
                                          <p:stCondLst>
                                            <p:cond delay="0"/>
                                          </p:stCondLst>
                                        </p:cTn>
                                        <p:tgtEl>
                                          <p:spTgt spid="64"/>
                                        </p:tgtEl>
                                        <p:attrNameLst>
                                          <p:attrName>style.visibility</p:attrName>
                                        </p:attrNameLst>
                                      </p:cBhvr>
                                      <p:to>
                                        <p:strVal val="visible"/>
                                      </p:to>
                                    </p:set>
                                    <p:animEffect filter="wipe(down)" transition="in">
                                      <p:cBhvr>
                                        <p:cTn dur="500" id="54"/>
                                        <p:tgtEl>
                                          <p:spTgt spid="64"/>
                                        </p:tgtEl>
                                      </p:cBhvr>
                                    </p:animEffect>
                                  </p:childTnLst>
                                </p:cTn>
                              </p:par>
                            </p:childTnLst>
                          </p:cTn>
                        </p:par>
                        <p:par>
                          <p:cTn fill="hold" id="55" nodeType="afterGroup">
                            <p:stCondLst>
                              <p:cond delay="6501"/>
                            </p:stCondLst>
                            <p:childTnLst>
                              <p:par>
                                <p:cTn fill="hold" id="56" nodeType="afterEffect" presetClass="entr" presetID="22" presetSubtype="4">
                                  <p:stCondLst>
                                    <p:cond delay="0"/>
                                  </p:stCondLst>
                                  <p:childTnLst>
                                    <p:set>
                                      <p:cBhvr>
                                        <p:cTn dur="1" fill="hold" id="57">
                                          <p:stCondLst>
                                            <p:cond delay="0"/>
                                          </p:stCondLst>
                                        </p:cTn>
                                        <p:tgtEl>
                                          <p:spTgt spid="65"/>
                                        </p:tgtEl>
                                        <p:attrNameLst>
                                          <p:attrName>style.visibility</p:attrName>
                                        </p:attrNameLst>
                                      </p:cBhvr>
                                      <p:to>
                                        <p:strVal val="visible"/>
                                      </p:to>
                                    </p:set>
                                    <p:animEffect filter="wipe(down)" transition="in">
                                      <p:cBhvr>
                                        <p:cTn dur="500" id="58"/>
                                        <p:tgtEl>
                                          <p:spTgt spid="65"/>
                                        </p:tgtEl>
                                      </p:cBhvr>
                                    </p:animEffect>
                                  </p:childTnLst>
                                </p:cTn>
                              </p:par>
                            </p:childTnLst>
                          </p:cTn>
                        </p:par>
                        <p:par>
                          <p:cTn fill="hold" id="59" nodeType="afterGroup">
                            <p:stCondLst>
                              <p:cond delay="7001"/>
                            </p:stCondLst>
                            <p:childTnLst>
                              <p:par>
                                <p:cTn fill="hold" id="60" nodeType="afterEffect" presetClass="entr" presetID="22" presetSubtype="4">
                                  <p:stCondLst>
                                    <p:cond delay="0"/>
                                  </p:stCondLst>
                                  <p:childTnLst>
                                    <p:set>
                                      <p:cBhvr>
                                        <p:cTn dur="1" fill="hold" id="61">
                                          <p:stCondLst>
                                            <p:cond delay="0"/>
                                          </p:stCondLst>
                                        </p:cTn>
                                        <p:tgtEl>
                                          <p:spTgt spid="71"/>
                                        </p:tgtEl>
                                        <p:attrNameLst>
                                          <p:attrName>style.visibility</p:attrName>
                                        </p:attrNameLst>
                                      </p:cBhvr>
                                      <p:to>
                                        <p:strVal val="visible"/>
                                      </p:to>
                                    </p:set>
                                    <p:animEffect filter="wipe(down)" transition="in">
                                      <p:cBhvr>
                                        <p:cTn dur="500" id="62"/>
                                        <p:tgtEl>
                                          <p:spTgt spid="71"/>
                                        </p:tgtEl>
                                      </p:cBhvr>
                                    </p:animEffect>
                                  </p:childTnLst>
                                </p:cTn>
                              </p:par>
                            </p:childTnLst>
                          </p:cTn>
                        </p:par>
                        <p:par>
                          <p:cTn fill="hold" id="63" nodeType="afterGroup">
                            <p:stCondLst>
                              <p:cond delay="7501"/>
                            </p:stCondLst>
                            <p:childTnLst>
                              <p:par>
                                <p:cTn fill="hold" id="64" nodeType="afterEffect" presetClass="entr" presetID="22" presetSubtype="4">
                                  <p:stCondLst>
                                    <p:cond delay="0"/>
                                  </p:stCondLst>
                                  <p:childTnLst>
                                    <p:set>
                                      <p:cBhvr>
                                        <p:cTn dur="1" fill="hold" id="65">
                                          <p:stCondLst>
                                            <p:cond delay="0"/>
                                          </p:stCondLst>
                                        </p:cTn>
                                        <p:tgtEl>
                                          <p:spTgt spid="72"/>
                                        </p:tgtEl>
                                        <p:attrNameLst>
                                          <p:attrName>style.visibility</p:attrName>
                                        </p:attrNameLst>
                                      </p:cBhvr>
                                      <p:to>
                                        <p:strVal val="visible"/>
                                      </p:to>
                                    </p:set>
                                    <p:animEffect filter="wipe(down)" transition="in">
                                      <p:cBhvr>
                                        <p:cTn dur="500" id="66"/>
                                        <p:tgtEl>
                                          <p:spTgt spid="72"/>
                                        </p:tgtEl>
                                      </p:cBhvr>
                                    </p:animEffect>
                                  </p:childTnLst>
                                </p:cTn>
                              </p:par>
                            </p:childTnLst>
                          </p:cTn>
                        </p:par>
                        <p:par>
                          <p:cTn fill="hold" id="67" nodeType="afterGroup">
                            <p:stCondLst>
                              <p:cond delay="8001"/>
                            </p:stCondLst>
                            <p:childTnLst>
                              <p:par>
                                <p:cTn fill="hold" id="68" nodeType="afterEffect" presetClass="entr" presetID="22" presetSubtype="4">
                                  <p:stCondLst>
                                    <p:cond delay="0"/>
                                  </p:stCondLst>
                                  <p:childTnLst>
                                    <p:set>
                                      <p:cBhvr>
                                        <p:cTn dur="1" fill="hold" id="69">
                                          <p:stCondLst>
                                            <p:cond delay="0"/>
                                          </p:stCondLst>
                                        </p:cTn>
                                        <p:tgtEl>
                                          <p:spTgt spid="73"/>
                                        </p:tgtEl>
                                        <p:attrNameLst>
                                          <p:attrName>style.visibility</p:attrName>
                                        </p:attrNameLst>
                                      </p:cBhvr>
                                      <p:to>
                                        <p:strVal val="visible"/>
                                      </p:to>
                                    </p:set>
                                    <p:animEffect filter="wipe(down)" transition="in">
                                      <p:cBhvr>
                                        <p:cTn dur="500" id="70"/>
                                        <p:tgtEl>
                                          <p:spTgt spid="73"/>
                                        </p:tgtEl>
                                      </p:cBhvr>
                                    </p:animEffect>
                                  </p:childTnLst>
                                </p:cTn>
                              </p:par>
                            </p:childTnLst>
                          </p:cTn>
                        </p:par>
                        <p:par>
                          <p:cTn fill="hold" id="71" nodeType="afterGroup">
                            <p:stCondLst>
                              <p:cond delay="8501"/>
                            </p:stCondLst>
                            <p:childTnLst>
                              <p:par>
                                <p:cTn fill="hold" grpId="0" id="72" nodeType="afterEffect" presetClass="entr" presetID="22" presetSubtype="4">
                                  <p:stCondLst>
                                    <p:cond delay="0"/>
                                  </p:stCondLst>
                                  <p:childTnLst>
                                    <p:set>
                                      <p:cBhvr>
                                        <p:cTn dur="1" fill="hold" id="73">
                                          <p:stCondLst>
                                            <p:cond delay="0"/>
                                          </p:stCondLst>
                                        </p:cTn>
                                        <p:tgtEl>
                                          <p:spTgt spid="81"/>
                                        </p:tgtEl>
                                        <p:attrNameLst>
                                          <p:attrName>style.visibility</p:attrName>
                                        </p:attrNameLst>
                                      </p:cBhvr>
                                      <p:to>
                                        <p:strVal val="visible"/>
                                      </p:to>
                                    </p:set>
                                    <p:animEffect filter="wipe(down)" transition="in">
                                      <p:cBhvr>
                                        <p:cTn dur="500" id="74"/>
                                        <p:tgtEl>
                                          <p:spTgt spid="81"/>
                                        </p:tgtEl>
                                      </p:cBhvr>
                                    </p:animEffect>
                                  </p:childTnLst>
                                </p:cTn>
                              </p:par>
                            </p:childTnLst>
                          </p:cTn>
                        </p:par>
                        <p:par>
                          <p:cTn fill="hold" id="75" nodeType="afterGroup">
                            <p:stCondLst>
                              <p:cond delay="9001"/>
                            </p:stCondLst>
                            <p:childTnLst>
                              <p:par>
                                <p:cTn fill="hold" grpId="0" id="76" nodeType="afterEffect" presetClass="entr" presetID="22" presetSubtype="4">
                                  <p:stCondLst>
                                    <p:cond delay="0"/>
                                  </p:stCondLst>
                                  <p:childTnLst>
                                    <p:set>
                                      <p:cBhvr>
                                        <p:cTn dur="1" fill="hold" id="77">
                                          <p:stCondLst>
                                            <p:cond delay="0"/>
                                          </p:stCondLst>
                                        </p:cTn>
                                        <p:tgtEl>
                                          <p:spTgt spid="82"/>
                                        </p:tgtEl>
                                        <p:attrNameLst>
                                          <p:attrName>style.visibility</p:attrName>
                                        </p:attrNameLst>
                                      </p:cBhvr>
                                      <p:to>
                                        <p:strVal val="visible"/>
                                      </p:to>
                                    </p:set>
                                    <p:animEffect filter="wipe(down)" transition="in">
                                      <p:cBhvr>
                                        <p:cTn dur="500" id="78"/>
                                        <p:tgtEl>
                                          <p:spTgt spid="82"/>
                                        </p:tgtEl>
                                      </p:cBhvr>
                                    </p:animEffect>
                                  </p:childTnLst>
                                </p:cTn>
                              </p:par>
                            </p:childTnLst>
                          </p:cTn>
                        </p:par>
                        <p:par>
                          <p:cTn fill="hold" id="79" nodeType="afterGroup">
                            <p:stCondLst>
                              <p:cond delay="9501"/>
                            </p:stCondLst>
                            <p:childTnLst>
                              <p:par>
                                <p:cTn fill="hold" grpId="0" id="80" nodeType="afterEffect" presetClass="entr" presetID="22" presetSubtype="4">
                                  <p:stCondLst>
                                    <p:cond delay="0"/>
                                  </p:stCondLst>
                                  <p:childTnLst>
                                    <p:set>
                                      <p:cBhvr>
                                        <p:cTn dur="1" fill="hold" id="81">
                                          <p:stCondLst>
                                            <p:cond delay="0"/>
                                          </p:stCondLst>
                                        </p:cTn>
                                        <p:tgtEl>
                                          <p:spTgt spid="95"/>
                                        </p:tgtEl>
                                        <p:attrNameLst>
                                          <p:attrName>style.visibility</p:attrName>
                                        </p:attrNameLst>
                                      </p:cBhvr>
                                      <p:to>
                                        <p:strVal val="visible"/>
                                      </p:to>
                                    </p:set>
                                    <p:animEffect filter="wipe(down)" transition="in">
                                      <p:cBhvr>
                                        <p:cTn dur="500" id="82"/>
                                        <p:tgtEl>
                                          <p:spTgt spid="95"/>
                                        </p:tgtEl>
                                      </p:cBhvr>
                                    </p:animEffect>
                                  </p:childTnLst>
                                </p:cTn>
                              </p:par>
                            </p:childTnLst>
                          </p:cTn>
                        </p:par>
                        <p:par>
                          <p:cTn fill="hold" id="83" nodeType="afterGroup">
                            <p:stCondLst>
                              <p:cond delay="10001"/>
                            </p:stCondLst>
                            <p:childTnLst>
                              <p:par>
                                <p:cTn fill="hold" grpId="0" id="84" nodeType="afterEffect" presetClass="entr" presetID="22" presetSubtype="4">
                                  <p:stCondLst>
                                    <p:cond delay="0"/>
                                  </p:stCondLst>
                                  <p:childTnLst>
                                    <p:set>
                                      <p:cBhvr>
                                        <p:cTn dur="1" fill="hold" id="85">
                                          <p:stCondLst>
                                            <p:cond delay="0"/>
                                          </p:stCondLst>
                                        </p:cTn>
                                        <p:tgtEl>
                                          <p:spTgt spid="96"/>
                                        </p:tgtEl>
                                        <p:attrNameLst>
                                          <p:attrName>style.visibility</p:attrName>
                                        </p:attrNameLst>
                                      </p:cBhvr>
                                      <p:to>
                                        <p:strVal val="visible"/>
                                      </p:to>
                                    </p:set>
                                    <p:animEffect filter="wipe(down)" transition="in">
                                      <p:cBhvr>
                                        <p:cTn dur="500" id="86"/>
                                        <p:tgtEl>
                                          <p:spTgt spid="96"/>
                                        </p:tgtEl>
                                      </p:cBhvr>
                                    </p:animEffect>
                                  </p:childTnLst>
                                </p:cTn>
                              </p:par>
                            </p:childTnLst>
                          </p:cTn>
                        </p:par>
                        <p:par>
                          <p:cTn fill="hold" id="87" nodeType="afterGroup">
                            <p:stCondLst>
                              <p:cond delay="10501"/>
                            </p:stCondLst>
                            <p:childTnLst>
                              <p:par>
                                <p:cTn fill="hold" grpId="0" id="88" nodeType="afterEffect" presetClass="entr" presetID="22" presetSubtype="4">
                                  <p:stCondLst>
                                    <p:cond delay="0"/>
                                  </p:stCondLst>
                                  <p:childTnLst>
                                    <p:set>
                                      <p:cBhvr>
                                        <p:cTn dur="1" fill="hold" id="89">
                                          <p:stCondLst>
                                            <p:cond delay="0"/>
                                          </p:stCondLst>
                                        </p:cTn>
                                        <p:tgtEl>
                                          <p:spTgt spid="102"/>
                                        </p:tgtEl>
                                        <p:attrNameLst>
                                          <p:attrName>style.visibility</p:attrName>
                                        </p:attrNameLst>
                                      </p:cBhvr>
                                      <p:to>
                                        <p:strVal val="visible"/>
                                      </p:to>
                                    </p:set>
                                    <p:animEffect filter="wipe(down)" transition="in">
                                      <p:cBhvr>
                                        <p:cTn dur="500" id="90"/>
                                        <p:tgtEl>
                                          <p:spTgt spid="102"/>
                                        </p:tgtEl>
                                      </p:cBhvr>
                                    </p:animEffect>
                                  </p:childTnLst>
                                </p:cTn>
                              </p:par>
                            </p:childTnLst>
                          </p:cTn>
                        </p:par>
                        <p:par>
                          <p:cTn fill="hold" id="91" nodeType="afterGroup">
                            <p:stCondLst>
                              <p:cond delay="11001"/>
                            </p:stCondLst>
                            <p:childTnLst>
                              <p:par>
                                <p:cTn fill="hold" grpId="0" id="92" nodeType="afterEffect" presetClass="entr" presetID="22" presetSubtype="4">
                                  <p:stCondLst>
                                    <p:cond delay="0"/>
                                  </p:stCondLst>
                                  <p:childTnLst>
                                    <p:set>
                                      <p:cBhvr>
                                        <p:cTn dur="1" fill="hold" id="93">
                                          <p:stCondLst>
                                            <p:cond delay="0"/>
                                          </p:stCondLst>
                                        </p:cTn>
                                        <p:tgtEl>
                                          <p:spTgt spid="103"/>
                                        </p:tgtEl>
                                        <p:attrNameLst>
                                          <p:attrName>style.visibility</p:attrName>
                                        </p:attrNameLst>
                                      </p:cBhvr>
                                      <p:to>
                                        <p:strVal val="visible"/>
                                      </p:to>
                                    </p:set>
                                    <p:animEffect filter="wipe(down)" transition="in">
                                      <p:cBhvr>
                                        <p:cTn dur="500" id="94"/>
                                        <p:tgtEl>
                                          <p:spTgt spid="103"/>
                                        </p:tgtEl>
                                      </p:cBhvr>
                                    </p:animEffect>
                                  </p:childTnLst>
                                </p:cTn>
                              </p:par>
                            </p:childTnLst>
                          </p:cTn>
                        </p:par>
                        <p:par>
                          <p:cTn fill="hold" id="95" nodeType="afterGroup">
                            <p:stCondLst>
                              <p:cond delay="11501"/>
                            </p:stCondLst>
                            <p:childTnLst>
                              <p:par>
                                <p:cTn fill="hold" grpId="0" id="96" nodeType="afterEffect" presetClass="entr" presetID="22" presetSubtype="4">
                                  <p:stCondLst>
                                    <p:cond delay="0"/>
                                  </p:stCondLst>
                                  <p:childTnLst>
                                    <p:set>
                                      <p:cBhvr>
                                        <p:cTn dur="1" fill="hold" id="97">
                                          <p:stCondLst>
                                            <p:cond delay="0"/>
                                          </p:stCondLst>
                                        </p:cTn>
                                        <p:tgtEl>
                                          <p:spTgt spid="104"/>
                                        </p:tgtEl>
                                        <p:attrNameLst>
                                          <p:attrName>style.visibility</p:attrName>
                                        </p:attrNameLst>
                                      </p:cBhvr>
                                      <p:to>
                                        <p:strVal val="visible"/>
                                      </p:to>
                                    </p:set>
                                    <p:animEffect filter="wipe(down)" transition="in">
                                      <p:cBhvr>
                                        <p:cTn dur="500" id="98"/>
                                        <p:tgtEl>
                                          <p:spTgt spid="104"/>
                                        </p:tgtEl>
                                      </p:cBhvr>
                                    </p:animEffect>
                                  </p:childTnLst>
                                </p:cTn>
                              </p:par>
                            </p:childTnLst>
                          </p:cTn>
                        </p:par>
                        <p:par>
                          <p:cTn fill="hold" id="99" nodeType="afterGroup">
                            <p:stCondLst>
                              <p:cond delay="12001"/>
                            </p:stCondLst>
                            <p:childTnLst>
                              <p:par>
                                <p:cTn fill="hold" grpId="0" id="100" nodeType="afterEffect" presetClass="entr" presetID="22" presetSubtype="4">
                                  <p:stCondLst>
                                    <p:cond delay="0"/>
                                  </p:stCondLst>
                                  <p:childTnLst>
                                    <p:set>
                                      <p:cBhvr>
                                        <p:cTn dur="1" fill="hold" id="101">
                                          <p:stCondLst>
                                            <p:cond delay="0"/>
                                          </p:stCondLst>
                                        </p:cTn>
                                        <p:tgtEl>
                                          <p:spTgt spid="105"/>
                                        </p:tgtEl>
                                        <p:attrNameLst>
                                          <p:attrName>style.visibility</p:attrName>
                                        </p:attrNameLst>
                                      </p:cBhvr>
                                      <p:to>
                                        <p:strVal val="visible"/>
                                      </p:to>
                                    </p:set>
                                    <p:animEffect filter="wipe(down)" transition="in">
                                      <p:cBhvr>
                                        <p:cTn dur="500" id="102"/>
                                        <p:tgtEl>
                                          <p:spTgt spid="105"/>
                                        </p:tgtEl>
                                      </p:cBhvr>
                                    </p:animEffect>
                                  </p:childTnLst>
                                </p:cTn>
                              </p:par>
                            </p:childTnLst>
                          </p:cTn>
                        </p:par>
                        <p:par>
                          <p:cTn fill="hold" id="103" nodeType="afterGroup">
                            <p:stCondLst>
                              <p:cond delay="12501"/>
                            </p:stCondLst>
                            <p:childTnLst>
                              <p:par>
                                <p:cTn fill="hold" grpId="0" id="104" nodeType="afterEffect" presetClass="entr" presetID="22" presetSubtype="4">
                                  <p:stCondLst>
                                    <p:cond delay="0"/>
                                  </p:stCondLst>
                                  <p:childTnLst>
                                    <p:set>
                                      <p:cBhvr>
                                        <p:cTn dur="1" fill="hold" id="105">
                                          <p:stCondLst>
                                            <p:cond delay="0"/>
                                          </p:stCondLst>
                                        </p:cTn>
                                        <p:tgtEl>
                                          <p:spTgt spid="106"/>
                                        </p:tgtEl>
                                        <p:attrNameLst>
                                          <p:attrName>style.visibility</p:attrName>
                                        </p:attrNameLst>
                                      </p:cBhvr>
                                      <p:to>
                                        <p:strVal val="visible"/>
                                      </p:to>
                                    </p:set>
                                    <p:animEffect filter="wipe(down)" transition="in">
                                      <p:cBhvr>
                                        <p:cTn dur="500" id="106"/>
                                        <p:tgtEl>
                                          <p:spTgt spid="106"/>
                                        </p:tgtEl>
                                      </p:cBhvr>
                                    </p:animEffect>
                                  </p:childTnLst>
                                </p:cTn>
                              </p:par>
                            </p:childTnLst>
                          </p:cTn>
                        </p:par>
                        <p:par>
                          <p:cTn fill="hold" id="107" nodeType="afterGroup">
                            <p:stCondLst>
                              <p:cond delay="13001"/>
                            </p:stCondLst>
                            <p:childTnLst>
                              <p:par>
                                <p:cTn fill="hold" grpId="0" id="108" nodeType="afterEffect" presetClass="entr" presetID="22" presetSubtype="4">
                                  <p:stCondLst>
                                    <p:cond delay="0"/>
                                  </p:stCondLst>
                                  <p:childTnLst>
                                    <p:set>
                                      <p:cBhvr>
                                        <p:cTn dur="1" fill="hold" id="109">
                                          <p:stCondLst>
                                            <p:cond delay="0"/>
                                          </p:stCondLst>
                                        </p:cTn>
                                        <p:tgtEl>
                                          <p:spTgt spid="107"/>
                                        </p:tgtEl>
                                        <p:attrNameLst>
                                          <p:attrName>style.visibility</p:attrName>
                                        </p:attrNameLst>
                                      </p:cBhvr>
                                      <p:to>
                                        <p:strVal val="visible"/>
                                      </p:to>
                                    </p:set>
                                    <p:animEffect filter="wipe(down)" transition="in">
                                      <p:cBhvr>
                                        <p:cTn dur="500" id="110"/>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P grpId="0" spid="81"/>
      <p:bldP grpId="0" spid="82"/>
      <p:bldP grpId="0" spid="95"/>
      <p:bldP grpId="0" spid="96"/>
      <p:bldP grpId="0" spid="102"/>
      <p:bldP grpId="0" spid="103"/>
      <p:bldP grpId="0" spid="104"/>
      <p:bldP grpId="0" spid="105"/>
      <p:bldP grpId="0" spid="106"/>
      <p:bldP grpId="0" spid="107"/>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案例五：</a:t>
            </a:r>
          </a:p>
        </p:txBody>
      </p:sp>
      <p:sp>
        <p:nvSpPr>
          <p:cNvPr id="27" name="矩形 3"/>
          <p:cNvSpPr>
            <a:spLocks noChangeArrowheads="1"/>
          </p:cNvSpPr>
          <p:nvPr/>
        </p:nvSpPr>
        <p:spPr bwMode="auto">
          <a:xfrm>
            <a:off x="600075" y="939800"/>
            <a:ext cx="598805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 XYZ公司运用5个为什么”分析</a:t>
            </a:r>
          </a:p>
        </p:txBody>
      </p:sp>
      <p:sp>
        <p:nvSpPr>
          <p:cNvPr id="2" name="矩形 1"/>
          <p:cNvSpPr/>
          <p:nvPr/>
        </p:nvSpPr>
        <p:spPr>
          <a:xfrm>
            <a:off x="827088" y="1401763"/>
            <a:ext cx="7759700" cy="3291840"/>
          </a:xfrm>
          <a:prstGeom prst="rect">
            <a:avLst/>
          </a:prstGeom>
        </p:spPr>
        <p:txBody>
          <a:bodyPr>
            <a:spAutoFit/>
          </a:bodyPr>
          <a:lstStyle/>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在与拥有可疑材料的供应商咨询后，XYZ公司意识到一定要对材料的改变“妥协”，否则就会付出大量额外费用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XYZ公司决定对供应商的改变作出妥协并且加速生产熔炉的PM进度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公司针对问题被解决一事与顾客进行沟通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但是顾客仍然不满意……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在与拥有可疑材料的供应商咨询后，XYZ公司意识到一定要对材料的改变“妥协”，否则就会付出大量额外费用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XYZ公司决定对供应商的改变作出妥协并且加速生产熔炉的PM进度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公司针对问题被解决一事与顾客进行沟通 </a:t>
            </a:r>
          </a:p>
          <a:p>
            <a:pPr eaLnBrk="1" hangingPunct="1" indent="-285750" marL="285750">
              <a:lnSpc>
                <a:spcPct val="150000"/>
              </a:lnSpc>
              <a:buClr>
                <a:srgbClr val="B80304"/>
              </a:buClr>
              <a:buFont charset="2" panose="05000000000000000000" pitchFamily="2" typeface="Wingdings"/>
              <a:buChar char="u"/>
              <a:defRPr/>
            </a:pPr>
            <a:r>
              <a:rPr altLang="en-US" lang="zh-CN" sz="1400">
                <a:solidFill>
                  <a:srgbClr val="000000"/>
                </a:solidFill>
                <a:latin typeface="+mn-lt"/>
                <a:ea typeface="+mn-ea"/>
                <a:cs typeface="+mn-ea"/>
                <a:sym typeface="+mn-lt"/>
              </a:rPr>
              <a:t>但是顾客仍然不满意…… </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案例五：</a:t>
            </a:r>
          </a:p>
        </p:txBody>
      </p:sp>
      <p:sp>
        <p:nvSpPr>
          <p:cNvPr id="27" name="矩形 3"/>
          <p:cNvSpPr>
            <a:spLocks noChangeArrowheads="1"/>
          </p:cNvSpPr>
          <p:nvPr/>
        </p:nvSpPr>
        <p:spPr bwMode="auto">
          <a:xfrm>
            <a:off x="600075" y="939800"/>
            <a:ext cx="598805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b="1" lang="en-US" noProof="1" sz="1400">
                <a:solidFill>
                  <a:schemeClr val="accent6">
                    <a:lumMod val="10000"/>
                  </a:schemeClr>
                </a:solidFill>
                <a:latin typeface="+mn-lt"/>
                <a:ea typeface="+mn-ea"/>
                <a:cs typeface="+mn-ea"/>
                <a:sym typeface="+mn-lt"/>
              </a:rPr>
              <a:t>“ XYZ公司运用5Why”分析</a:t>
            </a:r>
          </a:p>
        </p:txBody>
      </p:sp>
      <p:sp>
        <p:nvSpPr>
          <p:cNvPr id="16" name="Text Box 2"/>
          <p:cNvSpPr txBox="1">
            <a:spLocks noChangeArrowheads="1"/>
          </p:cNvSpPr>
          <p:nvPr/>
        </p:nvSpPr>
        <p:spPr bwMode="auto">
          <a:xfrm>
            <a:off x="619125" y="1308100"/>
            <a:ext cx="8301038"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kern="0" lang="zh-CN" sz="1400">
                <a:solidFill>
                  <a:srgbClr val="000000"/>
                </a:solidFill>
                <a:latin typeface="+mn-lt"/>
                <a:ea typeface="+mn-ea"/>
                <a:cs typeface="+mn-ea"/>
                <a:sym typeface="+mn-lt"/>
              </a:rPr>
              <a:t>顾客要求做一项5Why分析： </a:t>
            </a:r>
          </a:p>
        </p:txBody>
      </p:sp>
      <p:sp>
        <p:nvSpPr>
          <p:cNvPr id="17" name="矩形 16"/>
          <p:cNvSpPr/>
          <p:nvPr/>
        </p:nvSpPr>
        <p:spPr>
          <a:xfrm>
            <a:off x="0" y="3276600"/>
            <a:ext cx="9147175" cy="65088"/>
          </a:xfrm>
          <a:prstGeom prst="rect">
            <a:avLst/>
          </a:prstGeom>
          <a:solidFill>
            <a:sysClr lastClr="FFFFFF" val="window">
              <a:lumMod val="75000"/>
            </a:sysClr>
          </a:solidFill>
          <a:ln algn="ctr" cap="flat" cmpd="sng" w="25400">
            <a:noFill/>
            <a:prstDash val="solid"/>
          </a:ln>
          <a:effectLst/>
        </p:spPr>
        <p:txBody>
          <a:bodyPr anchor="ctr" bIns="46172" lIns="92343" rIns="92343" tIns="46172"/>
          <a:lstStyle/>
          <a:p>
            <a:pPr algn="ctr" eaLnBrk="1" fontAlgn="auto" hangingPunct="1">
              <a:spcBef>
                <a:spcPct val="0"/>
              </a:spcBef>
              <a:spcAft>
                <a:spcPct val="0"/>
              </a:spcAft>
              <a:buFont charset="0" pitchFamily="34" typeface="Arial"/>
              <a:buNone/>
              <a:defRPr/>
            </a:pPr>
            <a:endParaRPr altLang="en-US" kern="0" lang="zh-CN">
              <a:solidFill>
                <a:prstClr val="white"/>
              </a:solidFill>
              <a:latin typeface="+mn-lt"/>
              <a:ea typeface="+mn-ea"/>
              <a:cs typeface="+mn-ea"/>
              <a:sym typeface="+mn-lt"/>
            </a:endParaRPr>
          </a:p>
        </p:txBody>
      </p:sp>
      <p:grpSp>
        <p:nvGrpSpPr>
          <p:cNvPr id="18" name="组合 17"/>
          <p:cNvGrpSpPr/>
          <p:nvPr/>
        </p:nvGrpSpPr>
        <p:grpSpPr>
          <a:xfrm>
            <a:off x="981075" y="2852738"/>
            <a:ext cx="869950" cy="869950"/>
            <a:chOff x="1466675" y="3784103"/>
            <a:chExt cx="1301392" cy="1301862"/>
          </a:xfrm>
        </p:grpSpPr>
        <p:grpSp>
          <p:nvGrpSpPr>
            <p:cNvPr id="100427" name="组合 18"/>
            <p:cNvGrpSpPr/>
            <p:nvPr/>
          </p:nvGrpSpPr>
          <p:grpSpPr>
            <a:xfrm>
              <a:off x="1466675" y="3784103"/>
              <a:ext cx="1301392" cy="130186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3" name="同心圆 22"/>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24" name="椭圆 23"/>
                <p:cNvSpPr/>
                <p:nvPr/>
              </p:nvSpPr>
              <p:spPr>
                <a:xfrm>
                  <a:off x="1484232" y="1093651"/>
                  <a:ext cx="1504274"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22" name="椭圆 21"/>
              <p:cNvSpPr/>
              <p:nvPr/>
            </p:nvSpPr>
            <p:spPr>
              <a:xfrm>
                <a:off x="4447867" y="2645317"/>
                <a:ext cx="1605707" cy="1606288"/>
              </a:xfrm>
              <a:prstGeom prst="ellips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20" name="TextBox 97"/>
            <p:cNvSpPr txBox="1"/>
            <p:nvPr/>
          </p:nvSpPr>
          <p:spPr>
            <a:xfrm>
              <a:off x="1602040" y="4180838"/>
              <a:ext cx="1030664" cy="595024"/>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01</a:t>
              </a:r>
            </a:p>
          </p:txBody>
        </p:sp>
      </p:grpSp>
      <p:grpSp>
        <p:nvGrpSpPr>
          <p:cNvPr id="25" name="组合 24"/>
          <p:cNvGrpSpPr/>
          <p:nvPr/>
        </p:nvGrpSpPr>
        <p:grpSpPr>
          <a:xfrm>
            <a:off x="2084388" y="2970213"/>
            <a:ext cx="706437" cy="657225"/>
            <a:chOff x="3117025" y="3959191"/>
            <a:chExt cx="1056711" cy="985306"/>
          </a:xfrm>
        </p:grpSpPr>
        <p:grpSp>
          <p:nvGrpSpPr>
            <p:cNvPr id="100423" name="组合 25"/>
            <p:cNvGrpSpPr/>
            <p:nvPr/>
          </p:nvGrpSpPr>
          <p:grpSpPr>
            <a:xfrm>
              <a:off x="3117025" y="3959191"/>
              <a:ext cx="984950" cy="98530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1" name="同心圆 30"/>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32" name="椭圆 31"/>
                <p:cNvSpPr/>
                <p:nvPr/>
              </p:nvSpPr>
              <p:spPr>
                <a:xfrm>
                  <a:off x="1484232" y="1093651"/>
                  <a:ext cx="1504274"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30" name="椭圆 29"/>
              <p:cNvSpPr/>
              <p:nvPr/>
            </p:nvSpPr>
            <p:spPr>
              <a:xfrm>
                <a:off x="4485127" y="2678479"/>
                <a:ext cx="1532144" cy="1539962"/>
              </a:xfrm>
              <a:prstGeom prst="ellipse">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28" name="TextBox 104"/>
            <p:cNvSpPr txBox="1"/>
            <p:nvPr/>
          </p:nvSpPr>
          <p:spPr>
            <a:xfrm>
              <a:off x="3145521" y="4166246"/>
              <a:ext cx="1028215" cy="596102"/>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02</a:t>
              </a:r>
            </a:p>
          </p:txBody>
        </p:sp>
      </p:grpSp>
      <p:grpSp>
        <p:nvGrpSpPr>
          <p:cNvPr id="33" name="组合 32"/>
          <p:cNvGrpSpPr/>
          <p:nvPr/>
        </p:nvGrpSpPr>
        <p:grpSpPr>
          <a:xfrm>
            <a:off x="2974975" y="2857500"/>
            <a:ext cx="882650" cy="882650"/>
            <a:chOff x="4450933" y="3791953"/>
            <a:chExt cx="1319306" cy="1319782"/>
          </a:xfrm>
        </p:grpSpPr>
        <p:grpSp>
          <p:nvGrpSpPr>
            <p:cNvPr id="100419" name="组合 33"/>
            <p:cNvGrpSpPr/>
            <p:nvPr/>
          </p:nvGrpSpPr>
          <p:grpSpPr>
            <a:xfrm>
              <a:off x="4450933" y="3791953"/>
              <a:ext cx="1319306" cy="1319782"/>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8" name="同心圆 37"/>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39" name="椭圆 38"/>
                <p:cNvSpPr/>
                <p:nvPr/>
              </p:nvSpPr>
              <p:spPr>
                <a:xfrm>
                  <a:off x="1484232" y="1093650"/>
                  <a:ext cx="1504275"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37" name="椭圆 36"/>
              <p:cNvSpPr/>
              <p:nvPr/>
            </p:nvSpPr>
            <p:spPr>
              <a:xfrm>
                <a:off x="4426855" y="2656875"/>
                <a:ext cx="1608654" cy="1605978"/>
              </a:xfrm>
              <a:prstGeom prst="ellips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35" name="TextBox 111"/>
            <p:cNvSpPr txBox="1"/>
            <p:nvPr/>
          </p:nvSpPr>
          <p:spPr>
            <a:xfrm>
              <a:off x="4652626" y="4148009"/>
              <a:ext cx="1029818" cy="594535"/>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03</a:t>
              </a:r>
            </a:p>
          </p:txBody>
        </p:sp>
      </p:grpSp>
      <p:grpSp>
        <p:nvGrpSpPr>
          <p:cNvPr id="40" name="组合 39"/>
          <p:cNvGrpSpPr/>
          <p:nvPr/>
        </p:nvGrpSpPr>
        <p:grpSpPr>
          <a:xfrm>
            <a:off x="4090988" y="2959100"/>
            <a:ext cx="720725" cy="679450"/>
            <a:chOff x="6119197" y="3942381"/>
            <a:chExt cx="1078849" cy="1018926"/>
          </a:xfrm>
        </p:grpSpPr>
        <p:grpSp>
          <p:nvGrpSpPr>
            <p:cNvPr id="100415" name="组合 40"/>
            <p:cNvGrpSpPr/>
            <p:nvPr/>
          </p:nvGrpSpPr>
          <p:grpSpPr>
            <a:xfrm>
              <a:off x="6119197" y="3942381"/>
              <a:ext cx="1018558" cy="1018926"/>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5" name="同心圆 44"/>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46" name="椭圆 45"/>
                <p:cNvSpPr/>
                <p:nvPr/>
              </p:nvSpPr>
              <p:spPr>
                <a:xfrm>
                  <a:off x="1484232" y="1093651"/>
                  <a:ext cx="1504274"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44" name="椭圆 43"/>
              <p:cNvSpPr/>
              <p:nvPr/>
            </p:nvSpPr>
            <p:spPr>
              <a:xfrm>
                <a:off x="4467940" y="2665582"/>
                <a:ext cx="1567125" cy="1565761"/>
              </a:xfrm>
              <a:prstGeom prst="ellipse">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42" name="TextBox 118"/>
            <p:cNvSpPr txBox="1"/>
            <p:nvPr/>
          </p:nvSpPr>
          <p:spPr>
            <a:xfrm>
              <a:off x="6169099" y="4182829"/>
              <a:ext cx="1028947" cy="596278"/>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04</a:t>
              </a:r>
            </a:p>
          </p:txBody>
        </p:sp>
      </p:grpSp>
      <p:grpSp>
        <p:nvGrpSpPr>
          <p:cNvPr id="47" name="组合 46"/>
          <p:cNvGrpSpPr/>
          <p:nvPr/>
        </p:nvGrpSpPr>
        <p:grpSpPr>
          <a:xfrm>
            <a:off x="5005388" y="2959100"/>
            <a:ext cx="827087" cy="679450"/>
            <a:chOff x="7486713" y="3942381"/>
            <a:chExt cx="1236824" cy="1018926"/>
          </a:xfrm>
        </p:grpSpPr>
        <p:grpSp>
          <p:nvGrpSpPr>
            <p:cNvPr id="100411" name="组合 47"/>
            <p:cNvGrpSpPr/>
            <p:nvPr/>
          </p:nvGrpSpPr>
          <p:grpSpPr>
            <a:xfrm>
              <a:off x="7486713" y="3942381"/>
              <a:ext cx="1018558" cy="1018926"/>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2" name="同心圆 51"/>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53" name="椭圆 52"/>
                <p:cNvSpPr/>
                <p:nvPr/>
              </p:nvSpPr>
              <p:spPr>
                <a:xfrm>
                  <a:off x="1484232" y="1093651"/>
                  <a:ext cx="1504274"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51" name="椭圆 50"/>
              <p:cNvSpPr/>
              <p:nvPr/>
            </p:nvSpPr>
            <p:spPr>
              <a:xfrm>
                <a:off x="4467818" y="2665582"/>
                <a:ext cx="1565558" cy="1565761"/>
              </a:xfrm>
              <a:prstGeom prst="ellips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49" name="TextBox 125"/>
            <p:cNvSpPr txBox="1"/>
            <p:nvPr/>
          </p:nvSpPr>
          <p:spPr>
            <a:xfrm>
              <a:off x="7524696" y="4147118"/>
              <a:ext cx="1198841" cy="596278"/>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05</a:t>
              </a:r>
            </a:p>
          </p:txBody>
        </p:sp>
      </p:grpSp>
      <p:grpSp>
        <p:nvGrpSpPr>
          <p:cNvPr id="54" name="组合 53"/>
          <p:cNvGrpSpPr/>
          <p:nvPr/>
        </p:nvGrpSpPr>
        <p:grpSpPr>
          <a:xfrm>
            <a:off x="5919788" y="2844800"/>
            <a:ext cx="965200" cy="908050"/>
            <a:chOff x="8854229" y="3773382"/>
            <a:chExt cx="1443801" cy="1356924"/>
          </a:xfrm>
        </p:grpSpPr>
        <p:grpSp>
          <p:nvGrpSpPr>
            <p:cNvPr id="100407" name="组合 54"/>
            <p:cNvGrpSpPr/>
            <p:nvPr/>
          </p:nvGrpSpPr>
          <p:grpSpPr>
            <a:xfrm>
              <a:off x="8854229" y="3773382"/>
              <a:ext cx="1356434" cy="1356924"/>
              <a:chOff x="4345444" y="2542859"/>
              <a:chExt cx="1810550" cy="1811205"/>
            </a:xfrm>
          </p:grpSpPr>
          <p:grpSp>
            <p:nvGrpSpPr>
              <p:cNvPr id="57" name="组合 5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9" name="同心圆 58"/>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60" name="椭圆 59"/>
                <p:cNvSpPr/>
                <p:nvPr/>
              </p:nvSpPr>
              <p:spPr>
                <a:xfrm>
                  <a:off x="1484232" y="1093651"/>
                  <a:ext cx="1504274"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58" name="椭圆 57"/>
              <p:cNvSpPr/>
              <p:nvPr/>
            </p:nvSpPr>
            <p:spPr>
              <a:xfrm>
                <a:off x="4465892" y="2666351"/>
                <a:ext cx="1568991" cy="1573721"/>
              </a:xfrm>
              <a:prstGeom prst="ellipse">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56" name="TextBox 132"/>
            <p:cNvSpPr txBox="1"/>
            <p:nvPr/>
          </p:nvSpPr>
          <p:spPr>
            <a:xfrm>
              <a:off x="9070322" y="4148197"/>
              <a:ext cx="1227707" cy="594168"/>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06</a:t>
              </a:r>
            </a:p>
          </p:txBody>
        </p:sp>
      </p:grpSp>
      <p:grpSp>
        <p:nvGrpSpPr>
          <p:cNvPr id="61" name="组合 60"/>
          <p:cNvGrpSpPr/>
          <p:nvPr/>
        </p:nvGrpSpPr>
        <p:grpSpPr>
          <a:xfrm>
            <a:off x="7059613" y="2682875"/>
            <a:ext cx="1233487" cy="1231900"/>
            <a:chOff x="10559621" y="3529102"/>
            <a:chExt cx="1844818" cy="1845484"/>
          </a:xfrm>
        </p:grpSpPr>
        <p:grpSp>
          <p:nvGrpSpPr>
            <p:cNvPr id="100403" name="组合 61"/>
            <p:cNvGrpSpPr/>
            <p:nvPr/>
          </p:nvGrpSpPr>
          <p:grpSpPr>
            <a:xfrm>
              <a:off x="10559621" y="3529102"/>
              <a:ext cx="1844818" cy="1845484"/>
              <a:chOff x="4345444" y="2542859"/>
              <a:chExt cx="1810550" cy="1811205"/>
            </a:xfrm>
          </p:grpSpPr>
          <p:grpSp>
            <p:nvGrpSpPr>
              <p:cNvPr id="64" name="组合 63"/>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6" name="同心圆 65"/>
                <p:cNvSpPr/>
                <p:nvPr/>
              </p:nvSpPr>
              <p:spPr>
                <a:xfrm>
                  <a:off x="1463339" y="1072758"/>
                  <a:ext cx="1546058" cy="1546058"/>
                </a:xfrm>
                <a:prstGeom prst="donut">
                  <a:avLst>
                    <a:gd fmla="val 4879" name="adj"/>
                  </a:avLst>
                </a:prstGeom>
                <a:gradFill>
                  <a:gsLst>
                    <a:gs pos="0">
                      <a:sysClr lastClr="FFFFFF" val="window">
                        <a:lumMod val="95000"/>
                      </a:sysClr>
                    </a:gs>
                    <a:gs pos="55000">
                      <a:sysClr lastClr="FFFFFF" val="window">
                        <a:lumMod val="95000"/>
                      </a:sysClr>
                    </a:gs>
                    <a:gs pos="100000">
                      <a:sysClr lastClr="FFFFFF" val="window">
                        <a:lumMod val="8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black"/>
                    </a:solidFill>
                    <a:latin typeface="+mn-lt"/>
                    <a:ea typeface="+mn-ea"/>
                    <a:cs typeface="+mn-ea"/>
                    <a:sym typeface="+mn-lt"/>
                  </a:endParaRPr>
                </a:p>
              </p:txBody>
            </p:sp>
            <p:sp>
              <p:nvSpPr>
                <p:cNvPr id="67" name="椭圆 66"/>
                <p:cNvSpPr/>
                <p:nvPr/>
              </p:nvSpPr>
              <p:spPr>
                <a:xfrm>
                  <a:off x="1484232" y="1093651"/>
                  <a:ext cx="1504274" cy="1504273"/>
                </a:xfrm>
                <a:prstGeom prst="ellipse">
                  <a:avLst/>
                </a:prstGeom>
                <a:gradFill>
                  <a:gsLst>
                    <a:gs pos="0">
                      <a:sysClr lastClr="FFFFFF" val="window"/>
                    </a:gs>
                    <a:gs pos="51000">
                      <a:sysClr lastClr="FFFFFF" val="window">
                        <a:lumMod val="95000"/>
                      </a:sysClr>
                    </a:gs>
                    <a:gs pos="100000">
                      <a:sysClr lastClr="FFFFFF" val="window">
                        <a:lumMod val="8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65" name="椭圆 64"/>
              <p:cNvSpPr/>
              <p:nvPr/>
            </p:nvSpPr>
            <p:spPr>
              <a:xfrm>
                <a:off x="4422339" y="2619883"/>
                <a:ext cx="1656760" cy="1657159"/>
              </a:xfrm>
              <a:prstGeom prst="ellips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buFont charset="0" pitchFamily="34" typeface="Arial"/>
                  <a:buNone/>
                  <a:defRPr/>
                </a:pPr>
                <a:endParaRPr altLang="en-US" kern="0" lang="zh-CN" sz="1400">
                  <a:solidFill>
                    <a:prstClr val="white"/>
                  </a:solidFill>
                  <a:latin typeface="+mn-lt"/>
                  <a:ea typeface="+mn-ea"/>
                  <a:cs typeface="+mn-ea"/>
                  <a:sym typeface="+mn-lt"/>
                </a:endParaRPr>
              </a:p>
            </p:txBody>
          </p:sp>
        </p:grpSp>
        <p:sp>
          <p:nvSpPr>
            <p:cNvPr id="63" name="TextBox 139"/>
            <p:cNvSpPr txBox="1"/>
            <p:nvPr/>
          </p:nvSpPr>
          <p:spPr>
            <a:xfrm>
              <a:off x="11039225" y="4133165"/>
              <a:ext cx="1208510" cy="595660"/>
            </a:xfrm>
            <a:prstGeom prst="rect">
              <a:avLst/>
            </a:prstGeom>
            <a:noFill/>
          </p:spPr>
          <p:txBody>
            <a:bodyPr bIns="92128" lIns="184256" rIns="184256" tIns="92128">
              <a:spAutoFit/>
            </a:bodyPr>
            <a:lstStyle/>
            <a:p>
              <a:pPr eaLnBrk="1" fontAlgn="auto" hangingPunct="1">
                <a:spcBef>
                  <a:spcPct val="0"/>
                </a:spcBef>
                <a:spcAft>
                  <a:spcPct val="0"/>
                </a:spcAft>
                <a:buFont charset="0" pitchFamily="34" typeface="Arial"/>
                <a:buNone/>
                <a:defRPr/>
              </a:pPr>
              <a:r>
                <a:rPr altLang="zh-CN" kern="0" lang="en-US" sz="1400">
                  <a:solidFill>
                    <a:prstClr val="white"/>
                  </a:solidFill>
                  <a:latin typeface="+mn-lt"/>
                  <a:ea typeface="+mn-ea"/>
                  <a:cs typeface="+mn-ea"/>
                  <a:sym typeface="+mn-lt"/>
                </a:rPr>
                <a:t>07</a:t>
              </a:r>
            </a:p>
          </p:txBody>
        </p:sp>
      </p:grpSp>
      <p:grpSp>
        <p:nvGrpSpPr>
          <p:cNvPr id="68" name="组合 67"/>
          <p:cNvGrpSpPr/>
          <p:nvPr/>
        </p:nvGrpSpPr>
        <p:grpSpPr>
          <a:xfrm>
            <a:off x="520700" y="1792288"/>
            <a:ext cx="1941513" cy="1009650"/>
            <a:chOff x="689131" y="1415126"/>
            <a:chExt cx="1631535" cy="958684"/>
          </a:xfrm>
        </p:grpSpPr>
        <p:sp>
          <p:nvSpPr>
            <p:cNvPr id="69" name="TextBox 145"/>
            <p:cNvSpPr txBox="1"/>
            <p:nvPr/>
          </p:nvSpPr>
          <p:spPr>
            <a:xfrm>
              <a:off x="725151" y="1666855"/>
              <a:ext cx="1515473" cy="529614"/>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配件A2的物理特性在顾客的组装工厂里突然失效</a:t>
              </a:r>
            </a:p>
          </p:txBody>
        </p:sp>
        <p:grpSp>
          <p:nvGrpSpPr>
            <p:cNvPr id="100400" name="组合 69"/>
            <p:cNvGrpSpPr/>
            <p:nvPr/>
          </p:nvGrpSpPr>
          <p:grpSpPr>
            <a:xfrm>
              <a:off x="689131" y="1415126"/>
              <a:ext cx="1631535" cy="958684"/>
              <a:chOff x="689131" y="1415126"/>
              <a:chExt cx="1631535" cy="958684"/>
            </a:xfrm>
          </p:grpSpPr>
          <p:cxnSp>
            <p:nvCxnSpPr>
              <p:cNvPr id="100401" name="直接连接符 70"/>
              <p:cNvCxnSpPr>
                <a:cxnSpLocks noChangeShapeType="1"/>
              </p:cNvCxnSpPr>
              <p:nvPr/>
            </p:nvCxnSpPr>
            <p:spPr bwMode="auto">
              <a:xfrm flipH="1" flipV="1">
                <a:off x="1449591" y="2157786"/>
                <a:ext cx="0" cy="216024"/>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402" name="TextBox 148"/>
              <p:cNvSpPr txBox="1">
                <a:spLocks noChangeArrowheads="1"/>
              </p:cNvSpPr>
              <p:nvPr/>
            </p:nvSpPr>
            <p:spPr bwMode="auto">
              <a:xfrm>
                <a:off x="689131" y="1415126"/>
                <a:ext cx="1631535" cy="3472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zh-CN" b="1" lang="en-US" sz="1600">
                    <a:solidFill>
                      <a:srgbClr val="404040"/>
                    </a:solidFill>
                    <a:latin typeface="+mn-lt"/>
                    <a:ea typeface="+mn-ea"/>
                    <a:cs typeface="+mn-ea"/>
                    <a:sym typeface="+mn-lt"/>
                  </a:rPr>
                  <a:t>1-为什么？</a:t>
                </a:r>
              </a:p>
            </p:txBody>
          </p:sp>
        </p:grpSp>
      </p:grpSp>
      <p:grpSp>
        <p:nvGrpSpPr>
          <p:cNvPr id="73" name="组合 72"/>
          <p:cNvGrpSpPr/>
          <p:nvPr/>
        </p:nvGrpSpPr>
        <p:grpSpPr>
          <a:xfrm>
            <a:off x="2416175" y="1779588"/>
            <a:ext cx="1855788" cy="1023937"/>
            <a:chOff x="770508" y="1540065"/>
            <a:chExt cx="1372987" cy="863871"/>
          </a:xfrm>
        </p:grpSpPr>
        <p:sp>
          <p:nvSpPr>
            <p:cNvPr id="74" name="TextBox 150"/>
            <p:cNvSpPr txBox="1"/>
            <p:nvPr/>
          </p:nvSpPr>
          <p:spPr>
            <a:xfrm>
              <a:off x="770508" y="1767752"/>
              <a:ext cx="1372987" cy="470577"/>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配件A2的物理特性在顾客的组装工厂里突然失效</a:t>
              </a:r>
            </a:p>
          </p:txBody>
        </p:sp>
        <p:grpSp>
          <p:nvGrpSpPr>
            <p:cNvPr id="100396" name="组合 74"/>
            <p:cNvGrpSpPr/>
            <p:nvPr/>
          </p:nvGrpSpPr>
          <p:grpSpPr>
            <a:xfrm>
              <a:off x="947857" y="1540065"/>
              <a:ext cx="1007718" cy="863871"/>
              <a:chOff x="947857" y="1540065"/>
              <a:chExt cx="1007718" cy="863871"/>
            </a:xfrm>
          </p:grpSpPr>
          <p:cxnSp>
            <p:nvCxnSpPr>
              <p:cNvPr id="100397" name="直接连接符 75"/>
              <p:cNvCxnSpPr>
                <a:cxnSpLocks noChangeShapeType="1"/>
              </p:cNvCxnSpPr>
              <p:nvPr/>
            </p:nvCxnSpPr>
            <p:spPr bwMode="auto">
              <a:xfrm flipH="1" flipV="1">
                <a:off x="1474550" y="2187912"/>
                <a:ext cx="0" cy="216024"/>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398" name="TextBox 153"/>
              <p:cNvSpPr txBox="1">
                <a:spLocks noChangeArrowheads="1"/>
              </p:cNvSpPr>
              <p:nvPr/>
            </p:nvSpPr>
            <p:spPr bwMode="auto">
              <a:xfrm>
                <a:off x="947857" y="1540065"/>
                <a:ext cx="1007718" cy="3085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zh-CN" b="1" lang="en-US" sz="1600">
                    <a:solidFill>
                      <a:srgbClr val="404040"/>
                    </a:solidFill>
                    <a:latin typeface="+mn-lt"/>
                    <a:ea typeface="+mn-ea"/>
                    <a:cs typeface="+mn-ea"/>
                    <a:sym typeface="+mn-lt"/>
                  </a:rPr>
                  <a:t>3-为什么？</a:t>
                </a:r>
              </a:p>
            </p:txBody>
          </p:sp>
        </p:grpSp>
      </p:grpSp>
      <p:grpSp>
        <p:nvGrpSpPr>
          <p:cNvPr id="78" name="组合 77"/>
          <p:cNvGrpSpPr/>
          <p:nvPr/>
        </p:nvGrpSpPr>
        <p:grpSpPr>
          <a:xfrm>
            <a:off x="4359275" y="1779588"/>
            <a:ext cx="1920875" cy="1028700"/>
            <a:chOff x="773829" y="1610781"/>
            <a:chExt cx="1366344" cy="796600"/>
          </a:xfrm>
        </p:grpSpPr>
        <p:sp>
          <p:nvSpPr>
            <p:cNvPr id="79" name="TextBox 155"/>
            <p:cNvSpPr txBox="1"/>
            <p:nvPr/>
          </p:nvSpPr>
          <p:spPr>
            <a:xfrm>
              <a:off x="773829" y="1816077"/>
              <a:ext cx="1366344" cy="431923"/>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配件A2的物理特性在顾客的组装工厂里突然失效</a:t>
              </a:r>
            </a:p>
          </p:txBody>
        </p:sp>
        <p:grpSp>
          <p:nvGrpSpPr>
            <p:cNvPr id="100392" name="组合 79"/>
            <p:cNvGrpSpPr/>
            <p:nvPr/>
          </p:nvGrpSpPr>
          <p:grpSpPr>
            <a:xfrm>
              <a:off x="971441" y="1610781"/>
              <a:ext cx="1007256" cy="796600"/>
              <a:chOff x="971441" y="1610781"/>
              <a:chExt cx="1007256" cy="796600"/>
            </a:xfrm>
          </p:grpSpPr>
          <p:cxnSp>
            <p:nvCxnSpPr>
              <p:cNvPr id="100393" name="直接连接符 80"/>
              <p:cNvCxnSpPr>
                <a:cxnSpLocks noChangeShapeType="1"/>
              </p:cNvCxnSpPr>
              <p:nvPr/>
            </p:nvCxnSpPr>
            <p:spPr bwMode="auto">
              <a:xfrm flipH="1" flipV="1">
                <a:off x="1457223" y="2191357"/>
                <a:ext cx="0" cy="216024"/>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394" name="TextBox 158"/>
              <p:cNvSpPr txBox="1">
                <a:spLocks noChangeArrowheads="1"/>
              </p:cNvSpPr>
              <p:nvPr/>
            </p:nvSpPr>
            <p:spPr bwMode="auto">
              <a:xfrm>
                <a:off x="971441" y="1610781"/>
                <a:ext cx="1007256" cy="283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zh-CN" b="1" lang="en-US" sz="1600">
                    <a:solidFill>
                      <a:srgbClr val="404040"/>
                    </a:solidFill>
                    <a:latin typeface="+mn-lt"/>
                    <a:ea typeface="+mn-ea"/>
                    <a:cs typeface="+mn-ea"/>
                    <a:sym typeface="+mn-lt"/>
                  </a:rPr>
                  <a:t>5-为什么？</a:t>
                </a:r>
              </a:p>
            </p:txBody>
          </p:sp>
        </p:grpSp>
      </p:grpSp>
      <p:grpSp>
        <p:nvGrpSpPr>
          <p:cNvPr id="83" name="组合 82"/>
          <p:cNvGrpSpPr/>
          <p:nvPr/>
        </p:nvGrpSpPr>
        <p:grpSpPr>
          <a:xfrm>
            <a:off x="6643688" y="1781175"/>
            <a:ext cx="1941512" cy="915988"/>
            <a:chOff x="726816" y="1574094"/>
            <a:chExt cx="1460370" cy="730885"/>
          </a:xfrm>
        </p:grpSpPr>
        <p:sp>
          <p:nvSpPr>
            <p:cNvPr id="84" name="TextBox 160"/>
            <p:cNvSpPr txBox="1"/>
            <p:nvPr/>
          </p:nvSpPr>
          <p:spPr>
            <a:xfrm>
              <a:off x="726816" y="1767899"/>
              <a:ext cx="1460370" cy="445056"/>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配件A2的物理特性在顾客的组装工厂里突然失效</a:t>
              </a:r>
            </a:p>
          </p:txBody>
        </p:sp>
        <p:grpSp>
          <p:nvGrpSpPr>
            <p:cNvPr id="100388" name="组合 84"/>
            <p:cNvGrpSpPr/>
            <p:nvPr/>
          </p:nvGrpSpPr>
          <p:grpSpPr>
            <a:xfrm>
              <a:off x="947722" y="1574094"/>
              <a:ext cx="1007811" cy="730885"/>
              <a:chOff x="947722" y="1574094"/>
              <a:chExt cx="1007811" cy="730885"/>
            </a:xfrm>
          </p:grpSpPr>
          <p:cxnSp>
            <p:nvCxnSpPr>
              <p:cNvPr id="100389" name="直接连接符 85"/>
              <p:cNvCxnSpPr>
                <a:cxnSpLocks noChangeShapeType="1"/>
              </p:cNvCxnSpPr>
              <p:nvPr/>
            </p:nvCxnSpPr>
            <p:spPr bwMode="auto">
              <a:xfrm flipH="1" flipV="1">
                <a:off x="1481601" y="2146838"/>
                <a:ext cx="0" cy="158141"/>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390" name="TextBox 163"/>
              <p:cNvSpPr txBox="1">
                <a:spLocks noChangeArrowheads="1"/>
              </p:cNvSpPr>
              <p:nvPr/>
            </p:nvSpPr>
            <p:spPr bwMode="auto">
              <a:xfrm>
                <a:off x="947722" y="1574094"/>
                <a:ext cx="1007811" cy="2918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en-US" b="1" lang="zh-CN" sz="1600">
                    <a:solidFill>
                      <a:srgbClr val="404040"/>
                    </a:solidFill>
                    <a:latin typeface="+mn-lt"/>
                    <a:ea typeface="+mn-ea"/>
                    <a:cs typeface="+mn-ea"/>
                    <a:sym typeface="+mn-lt"/>
                  </a:rPr>
                  <a:t>添加标题</a:t>
                </a:r>
              </a:p>
            </p:txBody>
          </p:sp>
        </p:grpSp>
      </p:grpSp>
      <p:grpSp>
        <p:nvGrpSpPr>
          <p:cNvPr id="88" name="组合 87"/>
          <p:cNvGrpSpPr/>
          <p:nvPr/>
        </p:nvGrpSpPr>
        <p:grpSpPr>
          <a:xfrm>
            <a:off x="1449388" y="3765549"/>
            <a:ext cx="1846262" cy="1003764"/>
            <a:chOff x="793884" y="1340833"/>
            <a:chExt cx="1326235" cy="925180"/>
          </a:xfrm>
        </p:grpSpPr>
        <p:sp>
          <p:nvSpPr>
            <p:cNvPr id="89" name="TextBox 165"/>
            <p:cNvSpPr txBox="1"/>
            <p:nvPr/>
          </p:nvSpPr>
          <p:spPr>
            <a:xfrm>
              <a:off x="793884" y="1766629"/>
              <a:ext cx="1326235" cy="514103"/>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配件A2的物理特性在顾客的组装工厂里突然失效</a:t>
              </a:r>
            </a:p>
          </p:txBody>
        </p:sp>
        <p:grpSp>
          <p:nvGrpSpPr>
            <p:cNvPr id="100384" name="组合 89"/>
            <p:cNvGrpSpPr/>
            <p:nvPr/>
          </p:nvGrpSpPr>
          <p:grpSpPr>
            <a:xfrm>
              <a:off x="947832" y="1340833"/>
              <a:ext cx="1008075" cy="480323"/>
              <a:chOff x="947832" y="1340833"/>
              <a:chExt cx="1008075" cy="480323"/>
            </a:xfrm>
          </p:grpSpPr>
          <p:cxnSp>
            <p:nvCxnSpPr>
              <p:cNvPr id="100385" name="直接连接符 90"/>
              <p:cNvCxnSpPr>
                <a:cxnSpLocks noChangeShapeType="1"/>
              </p:cNvCxnSpPr>
              <p:nvPr/>
            </p:nvCxnSpPr>
            <p:spPr bwMode="auto">
              <a:xfrm flipH="1">
                <a:off x="1481601" y="1340833"/>
                <a:ext cx="0" cy="200492"/>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386" name="TextBox 168"/>
              <p:cNvSpPr txBox="1">
                <a:spLocks noChangeArrowheads="1"/>
              </p:cNvSpPr>
              <p:nvPr/>
            </p:nvSpPr>
            <p:spPr bwMode="auto">
              <a:xfrm>
                <a:off x="947832" y="1520808"/>
                <a:ext cx="1008075" cy="337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zh-CN" b="1" lang="en-US" sz="1600">
                    <a:solidFill>
                      <a:srgbClr val="404040"/>
                    </a:solidFill>
                    <a:latin typeface="+mn-lt"/>
                    <a:ea typeface="+mn-ea"/>
                    <a:cs typeface="+mn-ea"/>
                    <a:sym typeface="+mn-lt"/>
                  </a:rPr>
                  <a:t>2-为什么？</a:t>
                </a:r>
              </a:p>
            </p:txBody>
          </p:sp>
        </p:grpSp>
      </p:grpSp>
      <p:grpSp>
        <p:nvGrpSpPr>
          <p:cNvPr id="93" name="组合 92"/>
          <p:cNvGrpSpPr/>
          <p:nvPr/>
        </p:nvGrpSpPr>
        <p:grpSpPr>
          <a:xfrm>
            <a:off x="3438525" y="3765550"/>
            <a:ext cx="1854200" cy="997413"/>
            <a:chOff x="791804" y="1340833"/>
            <a:chExt cx="1330396" cy="919449"/>
          </a:xfrm>
        </p:grpSpPr>
        <p:sp>
          <p:nvSpPr>
            <p:cNvPr id="94" name="TextBox 170"/>
            <p:cNvSpPr txBox="1"/>
            <p:nvPr/>
          </p:nvSpPr>
          <p:spPr>
            <a:xfrm>
              <a:off x="791804" y="1760832"/>
              <a:ext cx="1330396" cy="514171"/>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您的内容打在这里，或者通过您的内容打在这里</a:t>
              </a:r>
            </a:p>
          </p:txBody>
        </p:sp>
        <p:grpSp>
          <p:nvGrpSpPr>
            <p:cNvPr id="100380" name="组合 94"/>
            <p:cNvGrpSpPr/>
            <p:nvPr/>
          </p:nvGrpSpPr>
          <p:grpSpPr>
            <a:xfrm>
              <a:off x="947853" y="1340833"/>
              <a:ext cx="1008048" cy="500875"/>
              <a:chOff x="947853" y="1340833"/>
              <a:chExt cx="1008048" cy="500875"/>
            </a:xfrm>
          </p:grpSpPr>
          <p:cxnSp>
            <p:nvCxnSpPr>
              <p:cNvPr id="100381" name="直接连接符 95"/>
              <p:cNvCxnSpPr>
                <a:cxnSpLocks noChangeShapeType="1"/>
              </p:cNvCxnSpPr>
              <p:nvPr/>
            </p:nvCxnSpPr>
            <p:spPr bwMode="auto">
              <a:xfrm flipH="1">
                <a:off x="1481601" y="1340833"/>
                <a:ext cx="0" cy="200492"/>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382" name="TextBox 173"/>
              <p:cNvSpPr txBox="1">
                <a:spLocks noChangeArrowheads="1"/>
              </p:cNvSpPr>
              <p:nvPr/>
            </p:nvSpPr>
            <p:spPr bwMode="auto">
              <a:xfrm>
                <a:off x="947853" y="1541321"/>
                <a:ext cx="1008048" cy="337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zh-CN" b="1" lang="en-US" sz="1600">
                    <a:solidFill>
                      <a:srgbClr val="404040"/>
                    </a:solidFill>
                    <a:latin typeface="+mn-lt"/>
                    <a:ea typeface="+mn-ea"/>
                    <a:cs typeface="+mn-ea"/>
                    <a:sym typeface="+mn-lt"/>
                  </a:rPr>
                  <a:t>4-为什么？</a:t>
                </a:r>
              </a:p>
            </p:txBody>
          </p:sp>
        </p:grpSp>
      </p:grpSp>
      <p:grpSp>
        <p:nvGrpSpPr>
          <p:cNvPr id="98" name="组合 97"/>
          <p:cNvGrpSpPr/>
          <p:nvPr/>
        </p:nvGrpSpPr>
        <p:grpSpPr>
          <a:xfrm>
            <a:off x="5324475" y="3821113"/>
            <a:ext cx="2055813" cy="964076"/>
            <a:chOff x="719029" y="1340833"/>
            <a:chExt cx="1475946" cy="888270"/>
          </a:xfrm>
        </p:grpSpPr>
        <p:sp>
          <p:nvSpPr>
            <p:cNvPr id="99" name="TextBox 175"/>
            <p:cNvSpPr txBox="1"/>
            <p:nvPr/>
          </p:nvSpPr>
          <p:spPr>
            <a:xfrm>
              <a:off x="719029" y="1729903"/>
              <a:ext cx="1475946" cy="513912"/>
            </a:xfrm>
            <a:prstGeom prst="rect">
              <a:avLst/>
            </a:prstGeom>
            <a:noFill/>
          </p:spPr>
          <p:txBody>
            <a:bodyPr bIns="60953" lIns="121908" rIns="121908" tIns="60953">
              <a:spAutoFit/>
            </a:bodyPr>
            <a:lstStyle/>
            <a:p>
              <a:pPr algn="ctr" eaLnBrk="1" fontAlgn="auto" hangingPunct="1">
                <a:lnSpc>
                  <a:spcPct val="130000"/>
                </a:lnSpc>
                <a:spcBef>
                  <a:spcPct val="0"/>
                </a:spcBef>
                <a:spcAft>
                  <a:spcPct val="0"/>
                </a:spcAft>
                <a:buFont charset="0" pitchFamily="34" typeface="Arial"/>
                <a:buNone/>
                <a:defRPr/>
              </a:pPr>
              <a:r>
                <a:rPr altLang="en-US" kern="0" lang="zh-CN" sz="1100">
                  <a:solidFill>
                    <a:prstClr val="black">
                      <a:lumMod val="75000"/>
                      <a:lumOff val="25000"/>
                    </a:prstClr>
                  </a:solidFill>
                  <a:latin typeface="+mn-lt"/>
                  <a:ea typeface="+mn-ea"/>
                  <a:cs typeface="+mn-ea"/>
                  <a:sym typeface="+mn-lt"/>
                </a:rPr>
                <a:t>您的内容打在这里，或者通过您的内容打在这里</a:t>
              </a:r>
            </a:p>
          </p:txBody>
        </p:sp>
        <p:grpSp>
          <p:nvGrpSpPr>
            <p:cNvPr id="100376" name="组合 99"/>
            <p:cNvGrpSpPr/>
            <p:nvPr/>
          </p:nvGrpSpPr>
          <p:grpSpPr>
            <a:xfrm>
              <a:off x="946974" y="1340833"/>
              <a:ext cx="1008658" cy="456741"/>
              <a:chOff x="946974" y="1340833"/>
              <a:chExt cx="1008658" cy="456741"/>
            </a:xfrm>
          </p:grpSpPr>
          <p:cxnSp>
            <p:nvCxnSpPr>
              <p:cNvPr id="100377" name="直接连接符 100"/>
              <p:cNvCxnSpPr>
                <a:cxnSpLocks noChangeShapeType="1"/>
              </p:cNvCxnSpPr>
              <p:nvPr/>
            </p:nvCxnSpPr>
            <p:spPr bwMode="auto">
              <a:xfrm flipH="1">
                <a:off x="1481601" y="1340833"/>
                <a:ext cx="0" cy="200492"/>
              </a:xfrm>
              <a:prstGeom prst="line">
                <a:avLst/>
              </a:prstGeom>
              <a:noFill/>
              <a:ln algn="ctr" w="9525">
                <a:solidFill>
                  <a:srgbClr val="7F7F7F"/>
                </a:solidFill>
                <a:round/>
                <a:headEnd len="sm" type="oval" w="sm"/>
              </a:ln>
              <a:extLst>
                <a:ext uri="{909E8E84-426E-40DD-AFC4-6F175D3DCCD1}">
                  <a14:hiddenFill>
                    <a:noFill/>
                  </a14:hiddenFill>
                </a:ext>
              </a:extLst>
            </p:spPr>
          </p:cxnSp>
          <p:sp>
            <p:nvSpPr>
              <p:cNvPr id="100378" name="TextBox 178"/>
              <p:cNvSpPr txBox="1">
                <a:spLocks noChangeArrowheads="1"/>
              </p:cNvSpPr>
              <p:nvPr/>
            </p:nvSpPr>
            <p:spPr bwMode="auto">
              <a:xfrm>
                <a:off x="946974" y="1497339"/>
                <a:ext cx="1008658" cy="337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21908" rIns="121908" tIns="0">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lnSpc>
                    <a:spcPct val="150000"/>
                  </a:lnSpc>
                  <a:buFont charset="0" pitchFamily="34" typeface="Arial"/>
                  <a:buNone/>
                </a:pPr>
                <a:r>
                  <a:rPr altLang="en-US" b="1" lang="zh-CN" sz="1600">
                    <a:solidFill>
                      <a:srgbClr val="404040"/>
                    </a:solidFill>
                    <a:latin typeface="+mn-lt"/>
                    <a:ea typeface="+mn-ea"/>
                    <a:cs typeface="+mn-ea"/>
                    <a:sym typeface="+mn-lt"/>
                  </a:rPr>
                  <a:t>添加标题</a:t>
                </a:r>
              </a:p>
            </p:txBody>
          </p:sp>
        </p:gr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par>
                          <p:cTn fill="hold" id="11" nodeType="afterGroup">
                            <p:stCondLst>
                              <p:cond delay="1001"/>
                            </p:stCondLst>
                            <p:childTnLst>
                              <p:par>
                                <p:cTn fill="hold" grpId="0" id="12" nodeType="afterEffect" presetClass="entr" presetID="22" presetSubtype="8">
                                  <p:stCondLst>
                                    <p:cond delay="0"/>
                                  </p:stCondLst>
                                  <p:childTnLst>
                                    <p:set>
                                      <p:cBhvr>
                                        <p:cTn dur="1" fill="hold" id="13">
                                          <p:stCondLst>
                                            <p:cond delay="0"/>
                                          </p:stCondLst>
                                        </p:cTn>
                                        <p:tgtEl>
                                          <p:spTgt spid="17"/>
                                        </p:tgtEl>
                                        <p:attrNameLst>
                                          <p:attrName>style.visibility</p:attrName>
                                        </p:attrNameLst>
                                      </p:cBhvr>
                                      <p:to>
                                        <p:strVal val="visible"/>
                                      </p:to>
                                    </p:set>
                                    <p:animEffect filter="wipe(left)" transition="in">
                                      <p:cBhvr>
                                        <p:cTn dur="1000" id="14"/>
                                        <p:tgtEl>
                                          <p:spTgt spid="17"/>
                                        </p:tgtEl>
                                      </p:cBhvr>
                                    </p:animEffect>
                                  </p:childTnLst>
                                </p:cTn>
                              </p:par>
                            </p:childTnLst>
                          </p:cTn>
                        </p:par>
                        <p:par>
                          <p:cTn fill="hold" id="15" nodeType="afterGroup">
                            <p:stCondLst>
                              <p:cond delay="2001"/>
                            </p:stCondLst>
                            <p:childTnLst>
                              <p:par>
                                <p:cTn accel="58000" fill="hold" id="16" nodeType="afterEffect" presetClass="entr" presetID="2" presetSubtype="2">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additive="base">
                                        <p:cTn dur="1500" fill="hold" id="18"/>
                                        <p:tgtEl>
                                          <p:spTgt spid="18"/>
                                        </p:tgtEl>
                                        <p:attrNameLst>
                                          <p:attrName>ppt_x</p:attrName>
                                        </p:attrNameLst>
                                      </p:cBhvr>
                                      <p:tavLst>
                                        <p:tav tm="0">
                                          <p:val>
                                            <p:strVal val="1+#ppt_w/2"/>
                                          </p:val>
                                        </p:tav>
                                        <p:tav tm="100000">
                                          <p:val>
                                            <p:strVal val="#ppt_x"/>
                                          </p:val>
                                        </p:tav>
                                      </p:tavLst>
                                    </p:anim>
                                    <p:anim calcmode="lin" valueType="num">
                                      <p:cBhvr additive="base">
                                        <p:cTn dur="1500" fill="hold" id="19"/>
                                        <p:tgtEl>
                                          <p:spTgt spid="18"/>
                                        </p:tgtEl>
                                        <p:attrNameLst>
                                          <p:attrName>ppt_y</p:attrName>
                                        </p:attrNameLst>
                                      </p:cBhvr>
                                      <p:tavLst>
                                        <p:tav tm="0">
                                          <p:val>
                                            <p:strVal val="#ppt_y"/>
                                          </p:val>
                                        </p:tav>
                                        <p:tav tm="100000">
                                          <p:val>
                                            <p:strVal val="#ppt_y"/>
                                          </p:val>
                                        </p:tav>
                                      </p:tavLst>
                                    </p:anim>
                                  </p:childTnLst>
                                </p:cTn>
                              </p:par>
                              <p:par>
                                <p:cTn accel="58000" fill="hold" id="20" nodeType="withEffect" presetClass="entr" presetID="2" presetSubtype="2">
                                  <p:stCondLst>
                                    <p:cond delay="20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1500" fill="hold" id="22"/>
                                        <p:tgtEl>
                                          <p:spTgt spid="25"/>
                                        </p:tgtEl>
                                        <p:attrNameLst>
                                          <p:attrName>ppt_x</p:attrName>
                                        </p:attrNameLst>
                                      </p:cBhvr>
                                      <p:tavLst>
                                        <p:tav tm="0">
                                          <p:val>
                                            <p:strVal val="1+#ppt_w/2"/>
                                          </p:val>
                                        </p:tav>
                                        <p:tav tm="100000">
                                          <p:val>
                                            <p:strVal val="#ppt_x"/>
                                          </p:val>
                                        </p:tav>
                                      </p:tavLst>
                                    </p:anim>
                                    <p:anim calcmode="lin" valueType="num">
                                      <p:cBhvr additive="base">
                                        <p:cTn dur="1500" fill="hold" id="23"/>
                                        <p:tgtEl>
                                          <p:spTgt spid="25"/>
                                        </p:tgtEl>
                                        <p:attrNameLst>
                                          <p:attrName>ppt_y</p:attrName>
                                        </p:attrNameLst>
                                      </p:cBhvr>
                                      <p:tavLst>
                                        <p:tav tm="0">
                                          <p:val>
                                            <p:strVal val="#ppt_y"/>
                                          </p:val>
                                        </p:tav>
                                        <p:tav tm="100000">
                                          <p:val>
                                            <p:strVal val="#ppt_y"/>
                                          </p:val>
                                        </p:tav>
                                      </p:tavLst>
                                    </p:anim>
                                  </p:childTnLst>
                                </p:cTn>
                              </p:par>
                              <p:par>
                                <p:cTn accel="58000" fill="hold" id="24" nodeType="withEffect" presetClass="entr" presetID="2" presetSubtype="2">
                                  <p:stCondLst>
                                    <p:cond delay="400"/>
                                  </p:stCondLst>
                                  <p:childTnLst>
                                    <p:set>
                                      <p:cBhvr>
                                        <p:cTn dur="1" fill="hold" id="25">
                                          <p:stCondLst>
                                            <p:cond delay="0"/>
                                          </p:stCondLst>
                                        </p:cTn>
                                        <p:tgtEl>
                                          <p:spTgt spid="33"/>
                                        </p:tgtEl>
                                        <p:attrNameLst>
                                          <p:attrName>style.visibility</p:attrName>
                                        </p:attrNameLst>
                                      </p:cBhvr>
                                      <p:to>
                                        <p:strVal val="visible"/>
                                      </p:to>
                                    </p:set>
                                    <p:anim calcmode="lin" valueType="num">
                                      <p:cBhvr additive="base">
                                        <p:cTn dur="1500" fill="hold" id="26"/>
                                        <p:tgtEl>
                                          <p:spTgt spid="33"/>
                                        </p:tgtEl>
                                        <p:attrNameLst>
                                          <p:attrName>ppt_x</p:attrName>
                                        </p:attrNameLst>
                                      </p:cBhvr>
                                      <p:tavLst>
                                        <p:tav tm="0">
                                          <p:val>
                                            <p:strVal val="1+#ppt_w/2"/>
                                          </p:val>
                                        </p:tav>
                                        <p:tav tm="100000">
                                          <p:val>
                                            <p:strVal val="#ppt_x"/>
                                          </p:val>
                                        </p:tav>
                                      </p:tavLst>
                                    </p:anim>
                                    <p:anim calcmode="lin" valueType="num">
                                      <p:cBhvr additive="base">
                                        <p:cTn dur="1500" fill="hold" id="27"/>
                                        <p:tgtEl>
                                          <p:spTgt spid="33"/>
                                        </p:tgtEl>
                                        <p:attrNameLst>
                                          <p:attrName>ppt_y</p:attrName>
                                        </p:attrNameLst>
                                      </p:cBhvr>
                                      <p:tavLst>
                                        <p:tav tm="0">
                                          <p:val>
                                            <p:strVal val="#ppt_y"/>
                                          </p:val>
                                        </p:tav>
                                        <p:tav tm="100000">
                                          <p:val>
                                            <p:strVal val="#ppt_y"/>
                                          </p:val>
                                        </p:tav>
                                      </p:tavLst>
                                    </p:anim>
                                  </p:childTnLst>
                                </p:cTn>
                              </p:par>
                              <p:par>
                                <p:cTn accel="58000" fill="hold" id="28" nodeType="withEffect" presetClass="entr" presetID="2" presetSubtype="2">
                                  <p:stCondLst>
                                    <p:cond delay="600"/>
                                  </p:stCondLst>
                                  <p:childTnLst>
                                    <p:set>
                                      <p:cBhvr>
                                        <p:cTn dur="1" fill="hold" id="29">
                                          <p:stCondLst>
                                            <p:cond delay="0"/>
                                          </p:stCondLst>
                                        </p:cTn>
                                        <p:tgtEl>
                                          <p:spTgt spid="40"/>
                                        </p:tgtEl>
                                        <p:attrNameLst>
                                          <p:attrName>style.visibility</p:attrName>
                                        </p:attrNameLst>
                                      </p:cBhvr>
                                      <p:to>
                                        <p:strVal val="visible"/>
                                      </p:to>
                                    </p:set>
                                    <p:anim calcmode="lin" valueType="num">
                                      <p:cBhvr additive="base">
                                        <p:cTn dur="1500" fill="hold" id="30"/>
                                        <p:tgtEl>
                                          <p:spTgt spid="40"/>
                                        </p:tgtEl>
                                        <p:attrNameLst>
                                          <p:attrName>ppt_x</p:attrName>
                                        </p:attrNameLst>
                                      </p:cBhvr>
                                      <p:tavLst>
                                        <p:tav tm="0">
                                          <p:val>
                                            <p:strVal val="1+#ppt_w/2"/>
                                          </p:val>
                                        </p:tav>
                                        <p:tav tm="100000">
                                          <p:val>
                                            <p:strVal val="#ppt_x"/>
                                          </p:val>
                                        </p:tav>
                                      </p:tavLst>
                                    </p:anim>
                                    <p:anim calcmode="lin" valueType="num">
                                      <p:cBhvr additive="base">
                                        <p:cTn dur="1500" fill="hold" id="31"/>
                                        <p:tgtEl>
                                          <p:spTgt spid="40"/>
                                        </p:tgtEl>
                                        <p:attrNameLst>
                                          <p:attrName>ppt_y</p:attrName>
                                        </p:attrNameLst>
                                      </p:cBhvr>
                                      <p:tavLst>
                                        <p:tav tm="0">
                                          <p:val>
                                            <p:strVal val="#ppt_y"/>
                                          </p:val>
                                        </p:tav>
                                        <p:tav tm="100000">
                                          <p:val>
                                            <p:strVal val="#ppt_y"/>
                                          </p:val>
                                        </p:tav>
                                      </p:tavLst>
                                    </p:anim>
                                  </p:childTnLst>
                                </p:cTn>
                              </p:par>
                              <p:par>
                                <p:cTn accel="58000" fill="hold" id="32" nodeType="withEffect" presetClass="entr" presetID="2" presetSubtype="2">
                                  <p:stCondLst>
                                    <p:cond delay="800"/>
                                  </p:stCondLst>
                                  <p:childTnLst>
                                    <p:set>
                                      <p:cBhvr>
                                        <p:cTn dur="1" fill="hold" id="33">
                                          <p:stCondLst>
                                            <p:cond delay="0"/>
                                          </p:stCondLst>
                                        </p:cTn>
                                        <p:tgtEl>
                                          <p:spTgt spid="47"/>
                                        </p:tgtEl>
                                        <p:attrNameLst>
                                          <p:attrName>style.visibility</p:attrName>
                                        </p:attrNameLst>
                                      </p:cBhvr>
                                      <p:to>
                                        <p:strVal val="visible"/>
                                      </p:to>
                                    </p:set>
                                    <p:anim calcmode="lin" valueType="num">
                                      <p:cBhvr additive="base">
                                        <p:cTn dur="1500" fill="hold" id="34"/>
                                        <p:tgtEl>
                                          <p:spTgt spid="47"/>
                                        </p:tgtEl>
                                        <p:attrNameLst>
                                          <p:attrName>ppt_x</p:attrName>
                                        </p:attrNameLst>
                                      </p:cBhvr>
                                      <p:tavLst>
                                        <p:tav tm="0">
                                          <p:val>
                                            <p:strVal val="1+#ppt_w/2"/>
                                          </p:val>
                                        </p:tav>
                                        <p:tav tm="100000">
                                          <p:val>
                                            <p:strVal val="#ppt_x"/>
                                          </p:val>
                                        </p:tav>
                                      </p:tavLst>
                                    </p:anim>
                                    <p:anim calcmode="lin" valueType="num">
                                      <p:cBhvr additive="base">
                                        <p:cTn dur="1500" fill="hold" id="35"/>
                                        <p:tgtEl>
                                          <p:spTgt spid="47"/>
                                        </p:tgtEl>
                                        <p:attrNameLst>
                                          <p:attrName>ppt_y</p:attrName>
                                        </p:attrNameLst>
                                      </p:cBhvr>
                                      <p:tavLst>
                                        <p:tav tm="0">
                                          <p:val>
                                            <p:strVal val="#ppt_y"/>
                                          </p:val>
                                        </p:tav>
                                        <p:tav tm="100000">
                                          <p:val>
                                            <p:strVal val="#ppt_y"/>
                                          </p:val>
                                        </p:tav>
                                      </p:tavLst>
                                    </p:anim>
                                  </p:childTnLst>
                                </p:cTn>
                              </p:par>
                              <p:par>
                                <p:cTn accel="58000" fill="hold" id="36" nodeType="withEffect" presetClass="entr" presetID="2" presetSubtype="2">
                                  <p:stCondLst>
                                    <p:cond delay="1000"/>
                                  </p:stCondLst>
                                  <p:childTnLst>
                                    <p:set>
                                      <p:cBhvr>
                                        <p:cTn dur="1" fill="hold" id="37">
                                          <p:stCondLst>
                                            <p:cond delay="0"/>
                                          </p:stCondLst>
                                        </p:cTn>
                                        <p:tgtEl>
                                          <p:spTgt spid="54"/>
                                        </p:tgtEl>
                                        <p:attrNameLst>
                                          <p:attrName>style.visibility</p:attrName>
                                        </p:attrNameLst>
                                      </p:cBhvr>
                                      <p:to>
                                        <p:strVal val="visible"/>
                                      </p:to>
                                    </p:set>
                                    <p:anim calcmode="lin" valueType="num">
                                      <p:cBhvr additive="base">
                                        <p:cTn dur="1500" fill="hold" id="38"/>
                                        <p:tgtEl>
                                          <p:spTgt spid="54"/>
                                        </p:tgtEl>
                                        <p:attrNameLst>
                                          <p:attrName>ppt_x</p:attrName>
                                        </p:attrNameLst>
                                      </p:cBhvr>
                                      <p:tavLst>
                                        <p:tav tm="0">
                                          <p:val>
                                            <p:strVal val="1+#ppt_w/2"/>
                                          </p:val>
                                        </p:tav>
                                        <p:tav tm="100000">
                                          <p:val>
                                            <p:strVal val="#ppt_x"/>
                                          </p:val>
                                        </p:tav>
                                      </p:tavLst>
                                    </p:anim>
                                    <p:anim calcmode="lin" valueType="num">
                                      <p:cBhvr additive="base">
                                        <p:cTn dur="1500" fill="hold" id="39"/>
                                        <p:tgtEl>
                                          <p:spTgt spid="54"/>
                                        </p:tgtEl>
                                        <p:attrNameLst>
                                          <p:attrName>ppt_y</p:attrName>
                                        </p:attrNameLst>
                                      </p:cBhvr>
                                      <p:tavLst>
                                        <p:tav tm="0">
                                          <p:val>
                                            <p:strVal val="#ppt_y"/>
                                          </p:val>
                                        </p:tav>
                                        <p:tav tm="100000">
                                          <p:val>
                                            <p:strVal val="#ppt_y"/>
                                          </p:val>
                                        </p:tav>
                                      </p:tavLst>
                                    </p:anim>
                                  </p:childTnLst>
                                </p:cTn>
                              </p:par>
                              <p:par>
                                <p:cTn accel="58000" fill="hold" id="40" nodeType="withEffect" presetClass="entr" presetID="2" presetSubtype="2">
                                  <p:stCondLst>
                                    <p:cond delay="1200"/>
                                  </p:stCondLst>
                                  <p:childTnLst>
                                    <p:set>
                                      <p:cBhvr>
                                        <p:cTn dur="1" fill="hold" id="41">
                                          <p:stCondLst>
                                            <p:cond delay="0"/>
                                          </p:stCondLst>
                                        </p:cTn>
                                        <p:tgtEl>
                                          <p:spTgt spid="61"/>
                                        </p:tgtEl>
                                        <p:attrNameLst>
                                          <p:attrName>style.visibility</p:attrName>
                                        </p:attrNameLst>
                                      </p:cBhvr>
                                      <p:to>
                                        <p:strVal val="visible"/>
                                      </p:to>
                                    </p:set>
                                    <p:anim calcmode="lin" valueType="num">
                                      <p:cBhvr additive="base">
                                        <p:cTn dur="1500" fill="hold" id="42"/>
                                        <p:tgtEl>
                                          <p:spTgt spid="61"/>
                                        </p:tgtEl>
                                        <p:attrNameLst>
                                          <p:attrName>ppt_x</p:attrName>
                                        </p:attrNameLst>
                                      </p:cBhvr>
                                      <p:tavLst>
                                        <p:tav tm="0">
                                          <p:val>
                                            <p:strVal val="1+#ppt_w/2"/>
                                          </p:val>
                                        </p:tav>
                                        <p:tav tm="100000">
                                          <p:val>
                                            <p:strVal val="#ppt_x"/>
                                          </p:val>
                                        </p:tav>
                                      </p:tavLst>
                                    </p:anim>
                                    <p:anim calcmode="lin" valueType="num">
                                      <p:cBhvr additive="base">
                                        <p:cTn dur="1500" fill="hold" id="43"/>
                                        <p:tgtEl>
                                          <p:spTgt spid="61"/>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701"/>
                            </p:stCondLst>
                            <p:childTnLst>
                              <p:par>
                                <p:cTn fill="hold" id="45" nodeType="afterEffect" presetClass="entr" presetID="47" presetSubtype="0">
                                  <p:stCondLst>
                                    <p:cond delay="0"/>
                                  </p:stCondLst>
                                  <p:childTnLst>
                                    <p:set>
                                      <p:cBhvr>
                                        <p:cTn dur="1" fill="hold" id="46">
                                          <p:stCondLst>
                                            <p:cond delay="0"/>
                                          </p:stCondLst>
                                        </p:cTn>
                                        <p:tgtEl>
                                          <p:spTgt spid="83"/>
                                        </p:tgtEl>
                                        <p:attrNameLst>
                                          <p:attrName>style.visibility</p:attrName>
                                        </p:attrNameLst>
                                      </p:cBhvr>
                                      <p:to>
                                        <p:strVal val="visible"/>
                                      </p:to>
                                    </p:set>
                                    <p:animEffect filter="fade" transition="in">
                                      <p:cBhvr>
                                        <p:cTn dur="500" id="47"/>
                                        <p:tgtEl>
                                          <p:spTgt spid="83"/>
                                        </p:tgtEl>
                                      </p:cBhvr>
                                    </p:animEffect>
                                    <p:anim calcmode="lin" valueType="num">
                                      <p:cBhvr>
                                        <p:cTn dur="500" fill="hold" id="48"/>
                                        <p:tgtEl>
                                          <p:spTgt spid="83"/>
                                        </p:tgtEl>
                                        <p:attrNameLst>
                                          <p:attrName>ppt_x</p:attrName>
                                        </p:attrNameLst>
                                      </p:cBhvr>
                                      <p:tavLst>
                                        <p:tav tm="0">
                                          <p:val>
                                            <p:strVal val="#ppt_x"/>
                                          </p:val>
                                        </p:tav>
                                        <p:tav tm="100000">
                                          <p:val>
                                            <p:strVal val="#ppt_x"/>
                                          </p:val>
                                        </p:tav>
                                      </p:tavLst>
                                    </p:anim>
                                    <p:anim calcmode="lin" valueType="num">
                                      <p:cBhvr>
                                        <p:cTn dur="500" fill="hold" id="49"/>
                                        <p:tgtEl>
                                          <p:spTgt spid="83"/>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300"/>
                                  </p:stCondLst>
                                  <p:childTnLst>
                                    <p:set>
                                      <p:cBhvr>
                                        <p:cTn dur="1" fill="hold" id="51">
                                          <p:stCondLst>
                                            <p:cond delay="0"/>
                                          </p:stCondLst>
                                        </p:cTn>
                                        <p:tgtEl>
                                          <p:spTgt spid="78"/>
                                        </p:tgtEl>
                                        <p:attrNameLst>
                                          <p:attrName>style.visibility</p:attrName>
                                        </p:attrNameLst>
                                      </p:cBhvr>
                                      <p:to>
                                        <p:strVal val="visible"/>
                                      </p:to>
                                    </p:set>
                                    <p:animEffect filter="fade" transition="in">
                                      <p:cBhvr>
                                        <p:cTn dur="500" id="52"/>
                                        <p:tgtEl>
                                          <p:spTgt spid="78"/>
                                        </p:tgtEl>
                                      </p:cBhvr>
                                    </p:animEffect>
                                    <p:anim calcmode="lin" valueType="num">
                                      <p:cBhvr>
                                        <p:cTn dur="500" fill="hold" id="53"/>
                                        <p:tgtEl>
                                          <p:spTgt spid="78"/>
                                        </p:tgtEl>
                                        <p:attrNameLst>
                                          <p:attrName>ppt_x</p:attrName>
                                        </p:attrNameLst>
                                      </p:cBhvr>
                                      <p:tavLst>
                                        <p:tav tm="0">
                                          <p:val>
                                            <p:strVal val="#ppt_x"/>
                                          </p:val>
                                        </p:tav>
                                        <p:tav tm="100000">
                                          <p:val>
                                            <p:strVal val="#ppt_x"/>
                                          </p:val>
                                        </p:tav>
                                      </p:tavLst>
                                    </p:anim>
                                    <p:anim calcmode="lin" valueType="num">
                                      <p:cBhvr>
                                        <p:cTn dur="500" fill="hold" id="54"/>
                                        <p:tgtEl>
                                          <p:spTgt spid="78"/>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600"/>
                                  </p:stCondLst>
                                  <p:childTnLst>
                                    <p:set>
                                      <p:cBhvr>
                                        <p:cTn dur="1" fill="hold" id="56">
                                          <p:stCondLst>
                                            <p:cond delay="0"/>
                                          </p:stCondLst>
                                        </p:cTn>
                                        <p:tgtEl>
                                          <p:spTgt spid="73"/>
                                        </p:tgtEl>
                                        <p:attrNameLst>
                                          <p:attrName>style.visibility</p:attrName>
                                        </p:attrNameLst>
                                      </p:cBhvr>
                                      <p:to>
                                        <p:strVal val="visible"/>
                                      </p:to>
                                    </p:set>
                                    <p:animEffect filter="fade" transition="in">
                                      <p:cBhvr>
                                        <p:cTn dur="500" id="57"/>
                                        <p:tgtEl>
                                          <p:spTgt spid="73"/>
                                        </p:tgtEl>
                                      </p:cBhvr>
                                    </p:animEffect>
                                    <p:anim calcmode="lin" valueType="num">
                                      <p:cBhvr>
                                        <p:cTn dur="500" fill="hold" id="58"/>
                                        <p:tgtEl>
                                          <p:spTgt spid="73"/>
                                        </p:tgtEl>
                                        <p:attrNameLst>
                                          <p:attrName>ppt_x</p:attrName>
                                        </p:attrNameLst>
                                      </p:cBhvr>
                                      <p:tavLst>
                                        <p:tav tm="0">
                                          <p:val>
                                            <p:strVal val="#ppt_x"/>
                                          </p:val>
                                        </p:tav>
                                        <p:tav tm="100000">
                                          <p:val>
                                            <p:strVal val="#ppt_x"/>
                                          </p:val>
                                        </p:tav>
                                      </p:tavLst>
                                    </p:anim>
                                    <p:anim calcmode="lin" valueType="num">
                                      <p:cBhvr>
                                        <p:cTn dur="500" fill="hold" id="59"/>
                                        <p:tgtEl>
                                          <p:spTgt spid="73"/>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800"/>
                                  </p:stCondLst>
                                  <p:childTnLst>
                                    <p:set>
                                      <p:cBhvr>
                                        <p:cTn dur="1" fill="hold" id="61">
                                          <p:stCondLst>
                                            <p:cond delay="0"/>
                                          </p:stCondLst>
                                        </p:cTn>
                                        <p:tgtEl>
                                          <p:spTgt spid="68"/>
                                        </p:tgtEl>
                                        <p:attrNameLst>
                                          <p:attrName>style.visibility</p:attrName>
                                        </p:attrNameLst>
                                      </p:cBhvr>
                                      <p:to>
                                        <p:strVal val="visible"/>
                                      </p:to>
                                    </p:set>
                                    <p:animEffect filter="fade" transition="in">
                                      <p:cBhvr>
                                        <p:cTn dur="500" id="62"/>
                                        <p:tgtEl>
                                          <p:spTgt spid="68"/>
                                        </p:tgtEl>
                                      </p:cBhvr>
                                    </p:animEffect>
                                    <p:anim calcmode="lin" valueType="num">
                                      <p:cBhvr>
                                        <p:cTn dur="500" fill="hold" id="63"/>
                                        <p:tgtEl>
                                          <p:spTgt spid="68"/>
                                        </p:tgtEl>
                                        <p:attrNameLst>
                                          <p:attrName>ppt_x</p:attrName>
                                        </p:attrNameLst>
                                      </p:cBhvr>
                                      <p:tavLst>
                                        <p:tav tm="0">
                                          <p:val>
                                            <p:strVal val="#ppt_x"/>
                                          </p:val>
                                        </p:tav>
                                        <p:tav tm="100000">
                                          <p:val>
                                            <p:strVal val="#ppt_x"/>
                                          </p:val>
                                        </p:tav>
                                      </p:tavLst>
                                    </p:anim>
                                    <p:anim calcmode="lin" valueType="num">
                                      <p:cBhvr>
                                        <p:cTn dur="500" fill="hold" id="64"/>
                                        <p:tgtEl>
                                          <p:spTgt spid="68"/>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88"/>
                                        </p:tgtEl>
                                        <p:attrNameLst>
                                          <p:attrName>style.visibility</p:attrName>
                                        </p:attrNameLst>
                                      </p:cBhvr>
                                      <p:to>
                                        <p:strVal val="visible"/>
                                      </p:to>
                                    </p:set>
                                    <p:animEffect filter="fade" transition="in">
                                      <p:cBhvr>
                                        <p:cTn dur="500" id="67"/>
                                        <p:tgtEl>
                                          <p:spTgt spid="88"/>
                                        </p:tgtEl>
                                      </p:cBhvr>
                                    </p:animEffect>
                                    <p:anim calcmode="lin" valueType="num">
                                      <p:cBhvr>
                                        <p:cTn dur="500" fill="hold" id="68"/>
                                        <p:tgtEl>
                                          <p:spTgt spid="88"/>
                                        </p:tgtEl>
                                        <p:attrNameLst>
                                          <p:attrName>ppt_x</p:attrName>
                                        </p:attrNameLst>
                                      </p:cBhvr>
                                      <p:tavLst>
                                        <p:tav tm="0">
                                          <p:val>
                                            <p:strVal val="#ppt_x"/>
                                          </p:val>
                                        </p:tav>
                                        <p:tav tm="100000">
                                          <p:val>
                                            <p:strVal val="#ppt_x"/>
                                          </p:val>
                                        </p:tav>
                                      </p:tavLst>
                                    </p:anim>
                                    <p:anim calcmode="lin" valueType="num">
                                      <p:cBhvr>
                                        <p:cTn dur="500" fill="hold" id="69"/>
                                        <p:tgtEl>
                                          <p:spTgt spid="88"/>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300"/>
                                  </p:stCondLst>
                                  <p:childTnLst>
                                    <p:set>
                                      <p:cBhvr>
                                        <p:cTn dur="1" fill="hold" id="71">
                                          <p:stCondLst>
                                            <p:cond delay="0"/>
                                          </p:stCondLst>
                                        </p:cTn>
                                        <p:tgtEl>
                                          <p:spTgt spid="93"/>
                                        </p:tgtEl>
                                        <p:attrNameLst>
                                          <p:attrName>style.visibility</p:attrName>
                                        </p:attrNameLst>
                                      </p:cBhvr>
                                      <p:to>
                                        <p:strVal val="visible"/>
                                      </p:to>
                                    </p:set>
                                    <p:animEffect filter="fade" transition="in">
                                      <p:cBhvr>
                                        <p:cTn dur="500" id="72"/>
                                        <p:tgtEl>
                                          <p:spTgt spid="93"/>
                                        </p:tgtEl>
                                      </p:cBhvr>
                                    </p:animEffect>
                                    <p:anim calcmode="lin" valueType="num">
                                      <p:cBhvr>
                                        <p:cTn dur="500" fill="hold" id="73"/>
                                        <p:tgtEl>
                                          <p:spTgt spid="93"/>
                                        </p:tgtEl>
                                        <p:attrNameLst>
                                          <p:attrName>ppt_x</p:attrName>
                                        </p:attrNameLst>
                                      </p:cBhvr>
                                      <p:tavLst>
                                        <p:tav tm="0">
                                          <p:val>
                                            <p:strVal val="#ppt_x"/>
                                          </p:val>
                                        </p:tav>
                                        <p:tav tm="100000">
                                          <p:val>
                                            <p:strVal val="#ppt_x"/>
                                          </p:val>
                                        </p:tav>
                                      </p:tavLst>
                                    </p:anim>
                                    <p:anim calcmode="lin" valueType="num">
                                      <p:cBhvr>
                                        <p:cTn dur="500" fill="hold" id="74"/>
                                        <p:tgtEl>
                                          <p:spTgt spid="93"/>
                                        </p:tgtEl>
                                        <p:attrNameLst>
                                          <p:attrName>ppt_y</p:attrName>
                                        </p:attrNameLst>
                                      </p:cBhvr>
                                      <p:tavLst>
                                        <p:tav tm="0">
                                          <p:val>
                                            <p:strVal val="#ppt_y+.1"/>
                                          </p:val>
                                        </p:tav>
                                        <p:tav tm="100000">
                                          <p:val>
                                            <p:strVal val="#ppt_y"/>
                                          </p:val>
                                        </p:tav>
                                      </p:tavLst>
                                    </p:anim>
                                  </p:childTnLst>
                                </p:cTn>
                              </p:par>
                              <p:par>
                                <p:cTn fill="hold" id="75" nodeType="withEffect" presetClass="entr" presetID="42" presetSubtype="0">
                                  <p:stCondLst>
                                    <p:cond delay="600"/>
                                  </p:stCondLst>
                                  <p:childTnLst>
                                    <p:set>
                                      <p:cBhvr>
                                        <p:cTn dur="1" fill="hold" id="76">
                                          <p:stCondLst>
                                            <p:cond delay="0"/>
                                          </p:stCondLst>
                                        </p:cTn>
                                        <p:tgtEl>
                                          <p:spTgt spid="98"/>
                                        </p:tgtEl>
                                        <p:attrNameLst>
                                          <p:attrName>style.visibility</p:attrName>
                                        </p:attrNameLst>
                                      </p:cBhvr>
                                      <p:to>
                                        <p:strVal val="visible"/>
                                      </p:to>
                                    </p:set>
                                    <p:animEffect filter="fade" transition="in">
                                      <p:cBhvr>
                                        <p:cTn dur="500" id="77"/>
                                        <p:tgtEl>
                                          <p:spTgt spid="98"/>
                                        </p:tgtEl>
                                      </p:cBhvr>
                                    </p:animEffect>
                                    <p:anim calcmode="lin" valueType="num">
                                      <p:cBhvr>
                                        <p:cTn dur="500" fill="hold" id="78"/>
                                        <p:tgtEl>
                                          <p:spTgt spid="98"/>
                                        </p:tgtEl>
                                        <p:attrNameLst>
                                          <p:attrName>ppt_x</p:attrName>
                                        </p:attrNameLst>
                                      </p:cBhvr>
                                      <p:tavLst>
                                        <p:tav tm="0">
                                          <p:val>
                                            <p:strVal val="#ppt_x"/>
                                          </p:val>
                                        </p:tav>
                                        <p:tav tm="100000">
                                          <p:val>
                                            <p:strVal val="#ppt_x"/>
                                          </p:val>
                                        </p:tav>
                                      </p:tavLst>
                                    </p:anim>
                                    <p:anim calcmode="lin" valueType="num">
                                      <p:cBhvr>
                                        <p:cTn dur="500" fill="hold" id="79"/>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P grpId="0" spid="17"/>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案例五：</a:t>
            </a:r>
          </a:p>
        </p:txBody>
      </p:sp>
      <p:sp>
        <p:nvSpPr>
          <p:cNvPr id="27" name="矩形 3"/>
          <p:cNvSpPr>
            <a:spLocks noChangeArrowheads="1"/>
          </p:cNvSpPr>
          <p:nvPr/>
        </p:nvSpPr>
        <p:spPr bwMode="auto">
          <a:xfrm>
            <a:off x="600075" y="777875"/>
            <a:ext cx="598805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b="1" lang="en-US" noProof="1" sz="1400">
                <a:solidFill>
                  <a:schemeClr val="accent6">
                    <a:lumMod val="10000"/>
                  </a:schemeClr>
                </a:solidFill>
                <a:latin typeface="+mn-lt"/>
                <a:ea typeface="+mn-ea"/>
                <a:cs typeface="+mn-ea"/>
                <a:sym typeface="+mn-lt"/>
              </a:rPr>
              <a:t>“ XYZ公司运用5Why”分析</a:t>
            </a:r>
          </a:p>
        </p:txBody>
      </p:sp>
      <p:sp>
        <p:nvSpPr>
          <p:cNvPr id="16" name="Text Box 2"/>
          <p:cNvSpPr txBox="1">
            <a:spLocks noChangeArrowheads="1"/>
          </p:cNvSpPr>
          <p:nvPr/>
        </p:nvSpPr>
        <p:spPr bwMode="auto">
          <a:xfrm>
            <a:off x="619125" y="1144588"/>
            <a:ext cx="8301038" cy="368808"/>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kern="0" lang="zh-CN" sz="1400">
                <a:solidFill>
                  <a:srgbClr val="000000"/>
                </a:solidFill>
                <a:latin typeface="+mn-lt"/>
                <a:ea typeface="+mn-ea"/>
                <a:cs typeface="+mn-ea"/>
                <a:sym typeface="+mn-lt"/>
              </a:rPr>
              <a:t>但是，顾客仍然不满意……。顾客想要知道为什么问题永远不会发生在零部件A1上 </a:t>
            </a:r>
          </a:p>
        </p:txBody>
      </p:sp>
      <p:cxnSp>
        <p:nvCxnSpPr>
          <p:cNvPr id="102408" name="直接连接符 56"/>
          <p:cNvCxnSpPr/>
          <p:nvPr/>
        </p:nvCxnSpPr>
        <p:spPr bwMode="auto">
          <a:xfrm>
            <a:off x="292100" y="3151188"/>
            <a:ext cx="8636000" cy="0"/>
          </a:xfrm>
          <a:prstGeom prst="line">
            <a:avLst/>
          </a:prstGeom>
          <a:noFill/>
          <a:ln algn="ctr" w="28575">
            <a:solidFill>
              <a:srgbClr val="BFBFBF"/>
            </a:solidFill>
            <a:round/>
            <a:tailEnd len="med" type="triangle" w="med"/>
          </a:ln>
          <a:extLst>
            <a:ext uri="{909E8E84-426E-40DD-AFC4-6F175D3DCCD1}">
              <a14:hiddenFill>
                <a:noFill/>
              </a14:hiddenFill>
            </a:ext>
          </a:extLst>
        </p:spPr>
      </p:cxnSp>
      <p:sp>
        <p:nvSpPr>
          <p:cNvPr id="58" name="îṡḷíḋê">
            <a:extLst>
              <a:ext uri="{FF2B5EF4-FFF2-40B4-BE49-F238E27FC236}"/>
            </a:extLst>
          </p:cNvPr>
          <p:cNvSpPr/>
          <p:nvPr/>
        </p:nvSpPr>
        <p:spPr>
          <a:xfrm rot="10800000">
            <a:off x="390525" y="3157538"/>
            <a:ext cx="1374775" cy="539750"/>
          </a:xfrm>
          <a:prstGeom prst="triangl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59" name="ïŝlíḋé">
            <a:extLst>
              <a:ext uri="{FF2B5EF4-FFF2-40B4-BE49-F238E27FC236}"/>
            </a:extLst>
          </p:cNvPr>
          <p:cNvSpPr/>
          <p:nvPr/>
        </p:nvSpPr>
        <p:spPr>
          <a:xfrm>
            <a:off x="790575" y="3306763"/>
            <a:ext cx="573088" cy="573087"/>
          </a:xfrm>
          <a:prstGeom prst="ellipse">
            <a:avLst/>
          </a:prstGeom>
          <a:solidFill>
            <a:sysClr lastClr="FFFFFF" val="window"/>
          </a:solidFill>
          <a:ln algn="ctr" cap="flat" cmpd="sng" w="25400">
            <a:solidFill>
              <a:srgbClr val="B80304"/>
            </a:solid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0" name="iṥliḋe">
            <a:extLst>
              <a:ext uri="{FF2B5EF4-FFF2-40B4-BE49-F238E27FC236}"/>
            </a:extLst>
          </p:cNvPr>
          <p:cNvSpPr/>
          <p:nvPr/>
        </p:nvSpPr>
        <p:spPr>
          <a:xfrm>
            <a:off x="1812925" y="2605088"/>
            <a:ext cx="1376363" cy="539750"/>
          </a:xfrm>
          <a:prstGeom prst="triangle">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1" name="îṥlíďe">
            <a:extLst>
              <a:ext uri="{FF2B5EF4-FFF2-40B4-BE49-F238E27FC236}"/>
            </a:extLst>
          </p:cNvPr>
          <p:cNvSpPr/>
          <p:nvPr/>
        </p:nvSpPr>
        <p:spPr>
          <a:xfrm rot="10800000">
            <a:off x="2214563" y="2420938"/>
            <a:ext cx="573087" cy="574675"/>
          </a:xfrm>
          <a:prstGeom prst="ellipse">
            <a:avLst/>
          </a:prstGeom>
          <a:solidFill>
            <a:sysClr lastClr="FFFFFF" val="window"/>
          </a:solidFill>
          <a:ln algn="ctr" cap="flat" cmpd="sng" w="25400">
            <a:solidFill>
              <a:srgbClr val="404040"/>
            </a:solid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2" name="ï$ļíḓê">
            <a:extLst>
              <a:ext uri="{FF2B5EF4-FFF2-40B4-BE49-F238E27FC236}"/>
            </a:extLst>
          </p:cNvPr>
          <p:cNvSpPr/>
          <p:nvPr/>
        </p:nvSpPr>
        <p:spPr>
          <a:xfrm rot="10800000">
            <a:off x="3257550" y="3157538"/>
            <a:ext cx="1376363" cy="539750"/>
          </a:xfrm>
          <a:prstGeom prst="triangl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3" name="í$1îḑe">
            <a:extLst>
              <a:ext uri="{FF2B5EF4-FFF2-40B4-BE49-F238E27FC236}"/>
            </a:extLst>
          </p:cNvPr>
          <p:cNvSpPr/>
          <p:nvPr/>
        </p:nvSpPr>
        <p:spPr>
          <a:xfrm>
            <a:off x="3659188" y="3306763"/>
            <a:ext cx="573087" cy="573087"/>
          </a:xfrm>
          <a:prstGeom prst="ellipse">
            <a:avLst/>
          </a:prstGeom>
          <a:solidFill>
            <a:sysClr lastClr="FFFFFF" val="window"/>
          </a:solidFill>
          <a:ln algn="ctr" cap="flat" cmpd="sng" w="25400">
            <a:solidFill>
              <a:srgbClr val="B80304"/>
            </a:solid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4" name="iṧľiḓé">
            <a:extLst>
              <a:ext uri="{FF2B5EF4-FFF2-40B4-BE49-F238E27FC236}"/>
            </a:extLst>
          </p:cNvPr>
          <p:cNvSpPr/>
          <p:nvPr/>
        </p:nvSpPr>
        <p:spPr>
          <a:xfrm>
            <a:off x="4667250" y="2605088"/>
            <a:ext cx="1376363" cy="539750"/>
          </a:xfrm>
          <a:prstGeom prst="triangle">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5" name="ïsḻiḑé">
            <a:extLst>
              <a:ext uri="{FF2B5EF4-FFF2-40B4-BE49-F238E27FC236}"/>
            </a:extLst>
          </p:cNvPr>
          <p:cNvSpPr/>
          <p:nvPr/>
        </p:nvSpPr>
        <p:spPr>
          <a:xfrm rot="10800000">
            <a:off x="5068888" y="2420938"/>
            <a:ext cx="573087" cy="574675"/>
          </a:xfrm>
          <a:prstGeom prst="ellipse">
            <a:avLst/>
          </a:prstGeom>
          <a:solidFill>
            <a:sysClr lastClr="FFFFFF" val="window"/>
          </a:solidFill>
          <a:ln algn="ctr" cap="flat" cmpd="sng" w="25400">
            <a:solidFill>
              <a:srgbClr val="404040"/>
            </a:solid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66" name="îş1ïḋê">
            <a:extLst>
              <a:ext uri="{FF2B5EF4-FFF2-40B4-BE49-F238E27FC236}"/>
            </a:extLst>
          </p:cNvPr>
          <p:cNvSpPr/>
          <p:nvPr/>
        </p:nvSpPr>
        <p:spPr bwMode="auto">
          <a:xfrm>
            <a:off x="911225" y="3402013"/>
            <a:ext cx="392113" cy="392112"/>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B80304"/>
          </a:solidFill>
          <a:ln>
            <a:noFill/>
          </a:ln>
          <a:extLst/>
        </p:spPr>
        <p:txBody>
          <a:bodyPr anchor="ctr"/>
          <a:lstStyle/>
          <a:p>
            <a:pPr algn="ctr" eaLnBrk="1" fontAlgn="auto" hangingPunct="1">
              <a:spcBef>
                <a:spcPct val="0"/>
              </a:spcBef>
              <a:spcAft>
                <a:spcPct val="0"/>
              </a:spcAft>
              <a:defRPr/>
            </a:pPr>
            <a:endParaRPr kern="0" sz="1050">
              <a:solidFill>
                <a:prstClr val="black"/>
              </a:solidFill>
              <a:latin typeface="+mn-lt"/>
              <a:ea typeface="+mn-ea"/>
              <a:cs typeface="+mn-ea"/>
              <a:sym typeface="+mn-lt"/>
            </a:endParaRPr>
          </a:p>
        </p:txBody>
      </p:sp>
      <p:sp>
        <p:nvSpPr>
          <p:cNvPr id="67" name="íśľîḑe">
            <a:extLst>
              <a:ext uri="{FF2B5EF4-FFF2-40B4-BE49-F238E27FC236}"/>
            </a:extLst>
          </p:cNvPr>
          <p:cNvSpPr/>
          <p:nvPr/>
        </p:nvSpPr>
        <p:spPr bwMode="auto">
          <a:xfrm>
            <a:off x="2305050" y="2509838"/>
            <a:ext cx="392113" cy="392112"/>
          </a:xfrm>
          <a:custGeom>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1" w="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404040"/>
          </a:solidFill>
          <a:ln>
            <a:noFill/>
          </a:ln>
          <a:extLst/>
        </p:spPr>
        <p:txBody>
          <a:bodyPr anchor="ctr"/>
          <a:lstStyle/>
          <a:p>
            <a:pPr algn="ctr" eaLnBrk="1" fontAlgn="auto" hangingPunct="1">
              <a:spcBef>
                <a:spcPct val="0"/>
              </a:spcBef>
              <a:spcAft>
                <a:spcPct val="0"/>
              </a:spcAft>
              <a:defRPr/>
            </a:pPr>
            <a:endParaRPr kern="0" sz="1050">
              <a:solidFill>
                <a:prstClr val="black"/>
              </a:solidFill>
              <a:latin typeface="+mn-lt"/>
              <a:ea typeface="+mn-ea"/>
              <a:cs typeface="+mn-ea"/>
              <a:sym typeface="+mn-lt"/>
            </a:endParaRPr>
          </a:p>
        </p:txBody>
      </p:sp>
      <p:sp>
        <p:nvSpPr>
          <p:cNvPr id="68" name="íṥ1íďe">
            <a:extLst>
              <a:ext uri="{FF2B5EF4-FFF2-40B4-BE49-F238E27FC236}"/>
            </a:extLst>
          </p:cNvPr>
          <p:cNvSpPr/>
          <p:nvPr/>
        </p:nvSpPr>
        <p:spPr bwMode="auto">
          <a:xfrm>
            <a:off x="3749675" y="3402013"/>
            <a:ext cx="392113" cy="39211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B80304"/>
          </a:solidFill>
          <a:ln>
            <a:noFill/>
          </a:ln>
          <a:extLst/>
        </p:spPr>
        <p:txBody>
          <a:bodyPr anchor="ctr"/>
          <a:lstStyle/>
          <a:p>
            <a:pPr algn="ctr" eaLnBrk="1" fontAlgn="auto" hangingPunct="1">
              <a:spcBef>
                <a:spcPct val="0"/>
              </a:spcBef>
              <a:spcAft>
                <a:spcPct val="0"/>
              </a:spcAft>
              <a:defRPr/>
            </a:pPr>
            <a:endParaRPr kern="0" sz="1050">
              <a:solidFill>
                <a:prstClr val="black"/>
              </a:solidFill>
              <a:latin typeface="+mn-lt"/>
              <a:ea typeface="+mn-ea"/>
              <a:cs typeface="+mn-ea"/>
              <a:sym typeface="+mn-lt"/>
            </a:endParaRPr>
          </a:p>
        </p:txBody>
      </p:sp>
      <p:sp>
        <p:nvSpPr>
          <p:cNvPr id="69" name="íṥ1iďè">
            <a:extLst>
              <a:ext uri="{FF2B5EF4-FFF2-40B4-BE49-F238E27FC236}"/>
            </a:extLst>
          </p:cNvPr>
          <p:cNvSpPr/>
          <p:nvPr/>
        </p:nvSpPr>
        <p:spPr bwMode="auto">
          <a:xfrm>
            <a:off x="5159375" y="2519363"/>
            <a:ext cx="392113" cy="392112"/>
          </a:xfrm>
          <a:custGeom>
            <a:gdLst>
              <a:gd fmla="*/ 0 w 236" name="T0"/>
              <a:gd fmla="*/ 118 h 236" name="T1"/>
              <a:gd fmla="*/ 236 w 236" name="T2"/>
              <a:gd fmla="*/ 118 h 236" name="T3"/>
              <a:gd fmla="*/ 150 w 236" name="T4"/>
              <a:gd fmla="*/ 168 h 236" name="T5"/>
              <a:gd fmla="*/ 128 w 236" name="T6"/>
              <a:gd fmla="*/ 196 h 236" name="T7"/>
              <a:gd fmla="*/ 125 w 236" name="T8"/>
              <a:gd fmla="*/ 199 h 236" name="T9"/>
              <a:gd fmla="*/ 111 w 236" name="T10"/>
              <a:gd fmla="*/ 198 h 236" name="T11"/>
              <a:gd fmla="*/ 110 w 236" name="T12"/>
              <a:gd fmla="*/ 180 h 236" name="T13"/>
              <a:gd fmla="*/ 90 w 236" name="T14"/>
              <a:gd fmla="*/ 173 h 236" name="T15"/>
              <a:gd fmla="*/ 79 w 236" name="T16"/>
              <a:gd fmla="*/ 166 h 236" name="T17"/>
              <a:gd fmla="*/ 78 w 236" name="T18"/>
              <a:gd fmla="*/ 160 h 236" name="T19"/>
              <a:gd fmla="*/ 89 w 236" name="T20"/>
              <a:gd fmla="*/ 147 h 236" name="T21"/>
              <a:gd fmla="*/ 91 w 236" name="T22"/>
              <a:gd fmla="*/ 148 h 236" name="T23"/>
              <a:gd fmla="*/ 119 w 236" name="T24"/>
              <a:gd fmla="*/ 160 h 236" name="T25"/>
              <a:gd fmla="*/ 137 w 236" name="T26"/>
              <a:gd fmla="*/ 145 h 236" name="T27"/>
              <a:gd fmla="*/ 133 w 236" name="T28"/>
              <a:gd fmla="*/ 137 h 236" name="T29"/>
              <a:gd fmla="*/ 122 w 236" name="T30"/>
              <a:gd fmla="*/ 130 h 236" name="T31"/>
              <a:gd fmla="*/ 109 w 236" name="T32"/>
              <a:gd fmla="*/ 125 h 236" name="T33"/>
              <a:gd fmla="*/ 98 w 236" name="T34"/>
              <a:gd fmla="*/ 120 h 236" name="T35"/>
              <a:gd fmla="*/ 89 w 236" name="T36"/>
              <a:gd fmla="*/ 113 h 236" name="T37"/>
              <a:gd fmla="*/ 82 w 236" name="T38"/>
              <a:gd fmla="*/ 103 h 236" name="T39"/>
              <a:gd fmla="*/ 79 w 236" name="T40"/>
              <a:gd fmla="*/ 90 h 236" name="T41"/>
              <a:gd fmla="*/ 110 w 236" name="T42"/>
              <a:gd fmla="*/ 57 h 236" name="T43"/>
              <a:gd fmla="*/ 111 w 236" name="T44"/>
              <a:gd fmla="*/ 38 h 236" name="T45"/>
              <a:gd fmla="*/ 125 w 236" name="T46"/>
              <a:gd fmla="*/ 37 h 236" name="T47"/>
              <a:gd fmla="*/ 128 w 236" name="T48"/>
              <a:gd fmla="*/ 40 h 236" name="T49"/>
              <a:gd fmla="*/ 137 w 236" name="T50"/>
              <a:gd fmla="*/ 58 h 236" name="T51"/>
              <a:gd fmla="*/ 151 w 236" name="T52"/>
              <a:gd fmla="*/ 65 h 236" name="T53"/>
              <a:gd fmla="*/ 155 w 236" name="T54"/>
              <a:gd fmla="*/ 69 h 236" name="T55"/>
              <a:gd fmla="*/ 149 w 236" name="T56"/>
              <a:gd fmla="*/ 85 h 236" name="T57"/>
              <a:gd fmla="*/ 144 w 236" name="T58"/>
              <a:gd fmla="*/ 86 h 236" name="T59"/>
              <a:gd fmla="*/ 140 w 236" name="T60"/>
              <a:gd fmla="*/ 82 h 236" name="T61"/>
              <a:gd fmla="*/ 128 w 236" name="T62"/>
              <a:gd fmla="*/ 77 h 236" name="T63"/>
              <a:gd fmla="*/ 107 w 236" name="T64"/>
              <a:gd fmla="*/ 80 h 236" name="T65"/>
              <a:gd fmla="*/ 102 w 236" name="T66"/>
              <a:gd fmla="*/ 94 h 236" name="T67"/>
              <a:gd fmla="*/ 108 w 236" name="T68"/>
              <a:gd fmla="*/ 101 h 236" name="T69"/>
              <a:gd fmla="*/ 118 w 236" name="T70"/>
              <a:gd fmla="*/ 106 h 236" name="T71"/>
              <a:gd fmla="*/ 132 w 236" name="T72"/>
              <a:gd fmla="*/ 112 h 236" name="T73"/>
              <a:gd fmla="*/ 145 w 236" name="T74"/>
              <a:gd fmla="*/ 119 h 236" name="T75"/>
              <a:gd fmla="*/ 155 w 236" name="T76"/>
              <a:gd fmla="*/ 129 h 236" name="T77"/>
              <a:gd fmla="*/ 159 w 236" name="T78"/>
              <a:gd fmla="*/ 144 h 2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404040"/>
          </a:solidFill>
          <a:ln>
            <a:noFill/>
          </a:ln>
          <a:extLst/>
        </p:spPr>
        <p:txBody>
          <a:bodyPr anchor="ctr"/>
          <a:lstStyle/>
          <a:p>
            <a:pPr algn="ctr" eaLnBrk="1" fontAlgn="auto" hangingPunct="1">
              <a:spcBef>
                <a:spcPct val="0"/>
              </a:spcBef>
              <a:spcAft>
                <a:spcPct val="0"/>
              </a:spcAft>
              <a:defRPr/>
            </a:pPr>
            <a:endParaRPr kern="0" sz="1050">
              <a:solidFill>
                <a:prstClr val="black"/>
              </a:solidFill>
              <a:latin typeface="+mn-lt"/>
              <a:ea typeface="+mn-ea"/>
              <a:cs typeface="+mn-ea"/>
              <a:sym typeface="+mn-lt"/>
            </a:endParaRPr>
          </a:p>
        </p:txBody>
      </p:sp>
      <p:sp>
        <p:nvSpPr>
          <p:cNvPr id="70" name="íşļîḓê">
            <a:extLst>
              <a:ext uri="{FF2B5EF4-FFF2-40B4-BE49-F238E27FC236}"/>
            </a:extLst>
          </p:cNvPr>
          <p:cNvSpPr/>
          <p:nvPr/>
        </p:nvSpPr>
        <p:spPr>
          <a:xfrm rot="10800000">
            <a:off x="6065838" y="3157538"/>
            <a:ext cx="1374775" cy="539750"/>
          </a:xfrm>
          <a:prstGeom prst="triangle">
            <a:avLst/>
          </a:prstGeom>
          <a:solidFill>
            <a:srgbClr val="B80304"/>
          </a:solidFill>
          <a:ln algn="ctr" cap="flat" cmpd="sng" w="25400">
            <a:no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71" name="îṡ1iḓé">
            <a:extLst>
              <a:ext uri="{FF2B5EF4-FFF2-40B4-BE49-F238E27FC236}"/>
            </a:extLst>
          </p:cNvPr>
          <p:cNvSpPr/>
          <p:nvPr/>
        </p:nvSpPr>
        <p:spPr>
          <a:xfrm>
            <a:off x="6465888" y="3306763"/>
            <a:ext cx="574675" cy="573087"/>
          </a:xfrm>
          <a:prstGeom prst="ellipse">
            <a:avLst/>
          </a:prstGeom>
          <a:solidFill>
            <a:sysClr lastClr="FFFFFF" val="window"/>
          </a:solidFill>
          <a:ln algn="ctr" cap="flat" cmpd="sng" w="25400">
            <a:solidFill>
              <a:srgbClr val="B80304"/>
            </a:solid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72" name="ïŝlïḑê">
            <a:extLst>
              <a:ext uri="{FF2B5EF4-FFF2-40B4-BE49-F238E27FC236}"/>
            </a:extLst>
          </p:cNvPr>
          <p:cNvSpPr/>
          <p:nvPr/>
        </p:nvSpPr>
        <p:spPr bwMode="auto">
          <a:xfrm>
            <a:off x="6557963" y="3402013"/>
            <a:ext cx="390525" cy="39211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B80304"/>
          </a:solidFill>
          <a:ln>
            <a:noFill/>
          </a:ln>
          <a:extLst/>
        </p:spPr>
        <p:txBody>
          <a:bodyPr anchor="ctr"/>
          <a:lstStyle/>
          <a:p>
            <a:pPr algn="ctr" eaLnBrk="1" fontAlgn="auto" hangingPunct="1">
              <a:spcBef>
                <a:spcPct val="0"/>
              </a:spcBef>
              <a:spcAft>
                <a:spcPct val="0"/>
              </a:spcAft>
              <a:defRPr/>
            </a:pPr>
            <a:endParaRPr kern="0" sz="1050">
              <a:solidFill>
                <a:prstClr val="black"/>
              </a:solidFill>
              <a:latin typeface="+mn-lt"/>
              <a:ea typeface="+mn-ea"/>
              <a:cs typeface="+mn-ea"/>
              <a:sym typeface="+mn-lt"/>
            </a:endParaRPr>
          </a:p>
        </p:txBody>
      </p:sp>
      <p:sp>
        <p:nvSpPr>
          <p:cNvPr id="73" name="îṡļîďé">
            <a:extLst>
              <a:ext uri="{FF2B5EF4-FFF2-40B4-BE49-F238E27FC236}"/>
            </a:extLst>
          </p:cNvPr>
          <p:cNvSpPr/>
          <p:nvPr/>
        </p:nvSpPr>
        <p:spPr>
          <a:xfrm>
            <a:off x="7469188" y="2605088"/>
            <a:ext cx="1376362" cy="539750"/>
          </a:xfrm>
          <a:prstGeom prst="triangle">
            <a:avLst/>
          </a:prstGeom>
          <a:solidFill>
            <a:srgbClr val="404040"/>
          </a:solidFill>
          <a:ln algn="ctr" cap="flat" cmpd="sng" w="25400">
            <a:no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74" name="ïṩḻïḓê">
            <a:extLst>
              <a:ext uri="{FF2B5EF4-FFF2-40B4-BE49-F238E27FC236}"/>
            </a:extLst>
          </p:cNvPr>
          <p:cNvSpPr/>
          <p:nvPr/>
        </p:nvSpPr>
        <p:spPr>
          <a:xfrm rot="10800000">
            <a:off x="7870825" y="2420938"/>
            <a:ext cx="573088" cy="574675"/>
          </a:xfrm>
          <a:prstGeom prst="ellipse">
            <a:avLst/>
          </a:prstGeom>
          <a:solidFill>
            <a:sysClr lastClr="FFFFFF" val="window"/>
          </a:solidFill>
          <a:ln algn="ctr" cap="flat" cmpd="sng" w="25400">
            <a:solidFill>
              <a:srgbClr val="404040"/>
            </a:solidFill>
            <a:prstDash val="solid"/>
          </a:ln>
          <a:effectLst/>
        </p:spPr>
        <p:txBody>
          <a:bodyPr anchor="ctr"/>
          <a:lstStyle/>
          <a:p>
            <a:pPr algn="ctr" eaLnBrk="1" fontAlgn="auto" hangingPunct="1">
              <a:spcBef>
                <a:spcPct val="0"/>
              </a:spcBef>
              <a:spcAft>
                <a:spcPct val="0"/>
              </a:spcAft>
              <a:defRPr/>
            </a:pPr>
            <a:endParaRPr kern="0" sz="1050">
              <a:solidFill>
                <a:prstClr val="white"/>
              </a:solidFill>
              <a:latin typeface="+mn-lt"/>
              <a:ea typeface="+mn-ea"/>
              <a:cs typeface="+mn-ea"/>
              <a:sym typeface="+mn-lt"/>
            </a:endParaRPr>
          </a:p>
        </p:txBody>
      </p:sp>
      <p:sp>
        <p:nvSpPr>
          <p:cNvPr id="75" name="iṧḷíḓê">
            <a:extLst>
              <a:ext uri="{FF2B5EF4-FFF2-40B4-BE49-F238E27FC236}"/>
            </a:extLst>
          </p:cNvPr>
          <p:cNvSpPr/>
          <p:nvPr/>
        </p:nvSpPr>
        <p:spPr bwMode="auto">
          <a:xfrm>
            <a:off x="7961313" y="2519363"/>
            <a:ext cx="392112" cy="392112"/>
          </a:xfrm>
          <a:custGeom>
            <a:gdLst>
              <a:gd fmla="*/ 0 w 236" name="T0"/>
              <a:gd fmla="*/ 118 h 236" name="T1"/>
              <a:gd fmla="*/ 236 w 236" name="T2"/>
              <a:gd fmla="*/ 118 h 236" name="T3"/>
              <a:gd fmla="*/ 150 w 236" name="T4"/>
              <a:gd fmla="*/ 168 h 236" name="T5"/>
              <a:gd fmla="*/ 128 w 236" name="T6"/>
              <a:gd fmla="*/ 196 h 236" name="T7"/>
              <a:gd fmla="*/ 125 w 236" name="T8"/>
              <a:gd fmla="*/ 199 h 236" name="T9"/>
              <a:gd fmla="*/ 111 w 236" name="T10"/>
              <a:gd fmla="*/ 198 h 236" name="T11"/>
              <a:gd fmla="*/ 110 w 236" name="T12"/>
              <a:gd fmla="*/ 180 h 236" name="T13"/>
              <a:gd fmla="*/ 90 w 236" name="T14"/>
              <a:gd fmla="*/ 173 h 236" name="T15"/>
              <a:gd fmla="*/ 79 w 236" name="T16"/>
              <a:gd fmla="*/ 166 h 236" name="T17"/>
              <a:gd fmla="*/ 78 w 236" name="T18"/>
              <a:gd fmla="*/ 160 h 236" name="T19"/>
              <a:gd fmla="*/ 89 w 236" name="T20"/>
              <a:gd fmla="*/ 147 h 236" name="T21"/>
              <a:gd fmla="*/ 91 w 236" name="T22"/>
              <a:gd fmla="*/ 148 h 236" name="T23"/>
              <a:gd fmla="*/ 119 w 236" name="T24"/>
              <a:gd fmla="*/ 160 h 236" name="T25"/>
              <a:gd fmla="*/ 137 w 236" name="T26"/>
              <a:gd fmla="*/ 145 h 236" name="T27"/>
              <a:gd fmla="*/ 133 w 236" name="T28"/>
              <a:gd fmla="*/ 137 h 236" name="T29"/>
              <a:gd fmla="*/ 122 w 236" name="T30"/>
              <a:gd fmla="*/ 130 h 236" name="T31"/>
              <a:gd fmla="*/ 109 w 236" name="T32"/>
              <a:gd fmla="*/ 125 h 236" name="T33"/>
              <a:gd fmla="*/ 98 w 236" name="T34"/>
              <a:gd fmla="*/ 120 h 236" name="T35"/>
              <a:gd fmla="*/ 89 w 236" name="T36"/>
              <a:gd fmla="*/ 113 h 236" name="T37"/>
              <a:gd fmla="*/ 82 w 236" name="T38"/>
              <a:gd fmla="*/ 103 h 236" name="T39"/>
              <a:gd fmla="*/ 79 w 236" name="T40"/>
              <a:gd fmla="*/ 90 h 236" name="T41"/>
              <a:gd fmla="*/ 110 w 236" name="T42"/>
              <a:gd fmla="*/ 57 h 236" name="T43"/>
              <a:gd fmla="*/ 111 w 236" name="T44"/>
              <a:gd fmla="*/ 38 h 236" name="T45"/>
              <a:gd fmla="*/ 125 w 236" name="T46"/>
              <a:gd fmla="*/ 37 h 236" name="T47"/>
              <a:gd fmla="*/ 128 w 236" name="T48"/>
              <a:gd fmla="*/ 40 h 236" name="T49"/>
              <a:gd fmla="*/ 137 w 236" name="T50"/>
              <a:gd fmla="*/ 58 h 236" name="T51"/>
              <a:gd fmla="*/ 151 w 236" name="T52"/>
              <a:gd fmla="*/ 65 h 236" name="T53"/>
              <a:gd fmla="*/ 155 w 236" name="T54"/>
              <a:gd fmla="*/ 69 h 236" name="T55"/>
              <a:gd fmla="*/ 149 w 236" name="T56"/>
              <a:gd fmla="*/ 85 h 236" name="T57"/>
              <a:gd fmla="*/ 144 w 236" name="T58"/>
              <a:gd fmla="*/ 86 h 236" name="T59"/>
              <a:gd fmla="*/ 140 w 236" name="T60"/>
              <a:gd fmla="*/ 82 h 236" name="T61"/>
              <a:gd fmla="*/ 128 w 236" name="T62"/>
              <a:gd fmla="*/ 77 h 236" name="T63"/>
              <a:gd fmla="*/ 107 w 236" name="T64"/>
              <a:gd fmla="*/ 80 h 236" name="T65"/>
              <a:gd fmla="*/ 102 w 236" name="T66"/>
              <a:gd fmla="*/ 94 h 236" name="T67"/>
              <a:gd fmla="*/ 108 w 236" name="T68"/>
              <a:gd fmla="*/ 101 h 236" name="T69"/>
              <a:gd fmla="*/ 118 w 236" name="T70"/>
              <a:gd fmla="*/ 106 h 236" name="T71"/>
              <a:gd fmla="*/ 132 w 236" name="T72"/>
              <a:gd fmla="*/ 112 h 236" name="T73"/>
              <a:gd fmla="*/ 145 w 236" name="T74"/>
              <a:gd fmla="*/ 119 h 236" name="T75"/>
              <a:gd fmla="*/ 155 w 236" name="T76"/>
              <a:gd fmla="*/ 129 h 236" name="T77"/>
              <a:gd fmla="*/ 159 w 236" name="T78"/>
              <a:gd fmla="*/ 144 h 2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404040"/>
          </a:solidFill>
          <a:ln>
            <a:noFill/>
          </a:ln>
          <a:extLst/>
        </p:spPr>
        <p:txBody>
          <a:bodyPr anchor="ctr"/>
          <a:lstStyle/>
          <a:p>
            <a:pPr algn="ctr" eaLnBrk="1" fontAlgn="auto" hangingPunct="1">
              <a:spcBef>
                <a:spcPct val="0"/>
              </a:spcBef>
              <a:spcAft>
                <a:spcPct val="0"/>
              </a:spcAft>
              <a:defRPr/>
            </a:pPr>
            <a:endParaRPr kern="0" sz="1050">
              <a:solidFill>
                <a:prstClr val="black"/>
              </a:solidFill>
              <a:latin typeface="+mn-lt"/>
              <a:ea typeface="+mn-ea"/>
              <a:cs typeface="+mn-ea"/>
              <a:sym typeface="+mn-lt"/>
            </a:endParaRPr>
          </a:p>
        </p:txBody>
      </p:sp>
      <p:grpSp>
        <p:nvGrpSpPr>
          <p:cNvPr id="102427" name="íş1îḓê"/>
          <p:cNvGrpSpPr/>
          <p:nvPr/>
        </p:nvGrpSpPr>
        <p:grpSpPr>
          <a:xfrm>
            <a:off x="179388" y="4010025"/>
            <a:ext cx="2070100" cy="722313"/>
            <a:chOff x="1486986" y="1378373"/>
            <a:chExt cx="1710147" cy="970279"/>
          </a:xfrm>
        </p:grpSpPr>
        <p:sp>
          <p:nvSpPr>
            <p:cNvPr id="83" name="íṩḻîḍé">
              <a:extLst>
                <a:ext uri="{FF2B5EF4-FFF2-40B4-BE49-F238E27FC236}"/>
              </a:extLst>
            </p:cNvPr>
            <p:cNvSpPr/>
            <p:nvPr/>
          </p:nvSpPr>
          <p:spPr bwMode="auto">
            <a:xfrm>
              <a:off x="1486986" y="1792074"/>
              <a:ext cx="1710147" cy="55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200">
                  <a:solidFill>
                    <a:schemeClr val="accent4">
                      <a:lumMod val="50000"/>
                    </a:schemeClr>
                  </a:solidFill>
                  <a:latin typeface="+mn-lt"/>
                  <a:ea typeface="+mn-ea"/>
                  <a:cs typeface="+mn-ea"/>
                  <a:sym typeface="+mn-lt"/>
                </a:rPr>
                <a:t>配件A2的物理特性在顾客的组装工厂里突然失效</a:t>
              </a:r>
            </a:p>
          </p:txBody>
        </p:sp>
        <p:sp>
          <p:nvSpPr>
            <p:cNvPr id="84" name="íŝḷîḋê">
              <a:extLst>
                <a:ext uri="{FF2B5EF4-FFF2-40B4-BE49-F238E27FC236}"/>
              </a:extLst>
            </p:cNvPr>
            <p:cNvSpPr txBox="1"/>
            <p:nvPr/>
          </p:nvSpPr>
          <p:spPr bwMode="auto">
            <a:xfrm>
              <a:off x="1486986" y="1378373"/>
              <a:ext cx="1598672" cy="4137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400">
                  <a:solidFill>
                    <a:schemeClr val="accent4">
                      <a:lumMod val="25000"/>
                    </a:schemeClr>
                  </a:solidFill>
                  <a:latin typeface="+mn-lt"/>
                  <a:ea typeface="+mn-ea"/>
                  <a:cs typeface="+mn-ea"/>
                  <a:sym typeface="+mn-lt"/>
                </a:rPr>
                <a:t>1-为什么？</a:t>
              </a:r>
            </a:p>
          </p:txBody>
        </p:sp>
      </p:grpSp>
      <p:grpSp>
        <p:nvGrpSpPr>
          <p:cNvPr id="102428" name="íş1îḓê"/>
          <p:cNvGrpSpPr/>
          <p:nvPr/>
        </p:nvGrpSpPr>
        <p:grpSpPr>
          <a:xfrm>
            <a:off x="1465263" y="1608138"/>
            <a:ext cx="2071687" cy="720725"/>
            <a:chOff x="1486986" y="1378373"/>
            <a:chExt cx="1710147" cy="970279"/>
          </a:xfrm>
        </p:grpSpPr>
        <p:sp>
          <p:nvSpPr>
            <p:cNvPr id="95" name="íṩḻîḍé">
              <a:extLst>
                <a:ext uri="{FF2B5EF4-FFF2-40B4-BE49-F238E27FC236}"/>
              </a:extLst>
            </p:cNvPr>
            <p:cNvSpPr/>
            <p:nvPr/>
          </p:nvSpPr>
          <p:spPr bwMode="auto">
            <a:xfrm>
              <a:off x="1486986" y="1790848"/>
              <a:ext cx="1710147" cy="557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200">
                  <a:solidFill>
                    <a:schemeClr val="accent4">
                      <a:lumMod val="50000"/>
                    </a:schemeClr>
                  </a:solidFill>
                  <a:latin typeface="+mn-lt"/>
                  <a:ea typeface="+mn-ea"/>
                  <a:cs typeface="+mn-ea"/>
                  <a:sym typeface="+mn-lt"/>
                </a:rPr>
                <a:t>配件A2的物理特性在顾客的组装工厂里突然失效</a:t>
              </a:r>
            </a:p>
          </p:txBody>
        </p:sp>
        <p:sp>
          <p:nvSpPr>
            <p:cNvPr id="96" name="íŝḷîḋê">
              <a:extLst>
                <a:ext uri="{FF2B5EF4-FFF2-40B4-BE49-F238E27FC236}"/>
              </a:extLst>
            </p:cNvPr>
            <p:cNvSpPr txBox="1"/>
            <p:nvPr/>
          </p:nvSpPr>
          <p:spPr bwMode="auto">
            <a:xfrm>
              <a:off x="1486986" y="1378373"/>
              <a:ext cx="1598759" cy="412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400">
                  <a:solidFill>
                    <a:schemeClr val="accent4">
                      <a:lumMod val="25000"/>
                    </a:schemeClr>
                  </a:solidFill>
                  <a:latin typeface="+mn-lt"/>
                  <a:ea typeface="+mn-ea"/>
                  <a:cs typeface="+mn-ea"/>
                  <a:sym typeface="+mn-lt"/>
                </a:rPr>
                <a:t>2-为什么？</a:t>
              </a:r>
            </a:p>
          </p:txBody>
        </p:sp>
      </p:grpSp>
      <p:grpSp>
        <p:nvGrpSpPr>
          <p:cNvPr id="102429" name="íş1îḓê"/>
          <p:cNvGrpSpPr/>
          <p:nvPr/>
        </p:nvGrpSpPr>
        <p:grpSpPr>
          <a:xfrm>
            <a:off x="2987675" y="4010025"/>
            <a:ext cx="2071688" cy="722313"/>
            <a:chOff x="1486986" y="1378373"/>
            <a:chExt cx="1710147" cy="970279"/>
          </a:xfrm>
        </p:grpSpPr>
        <p:sp>
          <p:nvSpPr>
            <p:cNvPr id="98" name="íṩḻîḍé">
              <a:extLst>
                <a:ext uri="{FF2B5EF4-FFF2-40B4-BE49-F238E27FC236}"/>
              </a:extLst>
            </p:cNvPr>
            <p:cNvSpPr/>
            <p:nvPr/>
          </p:nvSpPr>
          <p:spPr bwMode="auto">
            <a:xfrm>
              <a:off x="1486986" y="1792074"/>
              <a:ext cx="1710147" cy="55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200">
                  <a:solidFill>
                    <a:schemeClr val="accent4">
                      <a:lumMod val="50000"/>
                    </a:schemeClr>
                  </a:solidFill>
                  <a:latin typeface="+mn-lt"/>
                  <a:ea typeface="+mn-ea"/>
                  <a:cs typeface="+mn-ea"/>
                  <a:sym typeface="+mn-lt"/>
                </a:rPr>
                <a:t>配件A2的物理特性在顾客的组装工厂里突然失效</a:t>
              </a:r>
            </a:p>
          </p:txBody>
        </p:sp>
        <p:sp>
          <p:nvSpPr>
            <p:cNvPr id="99" name="íŝḷîḋê">
              <a:extLst>
                <a:ext uri="{FF2B5EF4-FFF2-40B4-BE49-F238E27FC236}"/>
              </a:extLst>
            </p:cNvPr>
            <p:cNvSpPr txBox="1"/>
            <p:nvPr/>
          </p:nvSpPr>
          <p:spPr bwMode="auto">
            <a:xfrm>
              <a:off x="1486986" y="1378373"/>
              <a:ext cx="1598758" cy="4137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400">
                  <a:solidFill>
                    <a:schemeClr val="accent4">
                      <a:lumMod val="25000"/>
                    </a:schemeClr>
                  </a:solidFill>
                  <a:latin typeface="+mn-lt"/>
                  <a:ea typeface="+mn-ea"/>
                  <a:cs typeface="+mn-ea"/>
                  <a:sym typeface="+mn-lt"/>
                </a:rPr>
                <a:t>3-为什么？</a:t>
              </a:r>
            </a:p>
          </p:txBody>
        </p:sp>
      </p:grpSp>
      <p:grpSp>
        <p:nvGrpSpPr>
          <p:cNvPr id="102430" name="íş1îḓê"/>
          <p:cNvGrpSpPr/>
          <p:nvPr/>
        </p:nvGrpSpPr>
        <p:grpSpPr>
          <a:xfrm>
            <a:off x="4311650" y="1590675"/>
            <a:ext cx="2071688" cy="722313"/>
            <a:chOff x="1486986" y="1378373"/>
            <a:chExt cx="1710147" cy="970279"/>
          </a:xfrm>
        </p:grpSpPr>
        <p:sp>
          <p:nvSpPr>
            <p:cNvPr id="101" name="íṩḻîḍé">
              <a:extLst>
                <a:ext uri="{FF2B5EF4-FFF2-40B4-BE49-F238E27FC236}"/>
              </a:extLst>
            </p:cNvPr>
            <p:cNvSpPr/>
            <p:nvPr/>
          </p:nvSpPr>
          <p:spPr bwMode="auto">
            <a:xfrm>
              <a:off x="1486986" y="1792074"/>
              <a:ext cx="1710147" cy="55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200">
                  <a:solidFill>
                    <a:schemeClr val="accent4">
                      <a:lumMod val="50000"/>
                    </a:schemeClr>
                  </a:solidFill>
                  <a:latin typeface="+mn-lt"/>
                  <a:ea typeface="+mn-ea"/>
                  <a:cs typeface="+mn-ea"/>
                  <a:sym typeface="+mn-lt"/>
                </a:rPr>
                <a:t>配件A2的物理特性在顾客的组装工厂里突然失效</a:t>
              </a:r>
            </a:p>
          </p:txBody>
        </p:sp>
        <p:sp>
          <p:nvSpPr>
            <p:cNvPr id="102" name="íŝḷîḋê">
              <a:extLst>
                <a:ext uri="{FF2B5EF4-FFF2-40B4-BE49-F238E27FC236}"/>
              </a:extLst>
            </p:cNvPr>
            <p:cNvSpPr txBox="1"/>
            <p:nvPr/>
          </p:nvSpPr>
          <p:spPr bwMode="auto">
            <a:xfrm>
              <a:off x="1486986" y="1378373"/>
              <a:ext cx="1598758" cy="4137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400">
                  <a:solidFill>
                    <a:schemeClr val="accent4">
                      <a:lumMod val="25000"/>
                    </a:schemeClr>
                  </a:solidFill>
                  <a:latin typeface="+mn-lt"/>
                  <a:ea typeface="+mn-ea"/>
                  <a:cs typeface="+mn-ea"/>
                  <a:sym typeface="+mn-lt"/>
                </a:rPr>
                <a:t>4-为什么？</a:t>
              </a:r>
            </a:p>
          </p:txBody>
        </p:sp>
      </p:grpSp>
      <p:grpSp>
        <p:nvGrpSpPr>
          <p:cNvPr id="102431" name="íş1îḓê"/>
          <p:cNvGrpSpPr/>
          <p:nvPr/>
        </p:nvGrpSpPr>
        <p:grpSpPr>
          <a:xfrm>
            <a:off x="5897563" y="4010025"/>
            <a:ext cx="2071687" cy="722313"/>
            <a:chOff x="1486986" y="1378373"/>
            <a:chExt cx="1710147" cy="970279"/>
          </a:xfrm>
        </p:grpSpPr>
        <p:sp>
          <p:nvSpPr>
            <p:cNvPr id="104" name="íṩḻîḍé">
              <a:extLst>
                <a:ext uri="{FF2B5EF4-FFF2-40B4-BE49-F238E27FC236}"/>
              </a:extLst>
            </p:cNvPr>
            <p:cNvSpPr/>
            <p:nvPr/>
          </p:nvSpPr>
          <p:spPr bwMode="auto">
            <a:xfrm>
              <a:off x="1486986" y="1792074"/>
              <a:ext cx="1710147" cy="55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200">
                  <a:solidFill>
                    <a:schemeClr val="accent4">
                      <a:lumMod val="50000"/>
                    </a:schemeClr>
                  </a:solidFill>
                  <a:latin typeface="+mn-lt"/>
                  <a:ea typeface="+mn-ea"/>
                  <a:cs typeface="+mn-ea"/>
                  <a:sym typeface="+mn-lt"/>
                </a:rPr>
                <a:t>配件A2的物理特性在顾客的组装工厂里突然失效</a:t>
              </a:r>
            </a:p>
          </p:txBody>
        </p:sp>
        <p:sp>
          <p:nvSpPr>
            <p:cNvPr id="105" name="íŝḷîḋê">
              <a:extLst>
                <a:ext uri="{FF2B5EF4-FFF2-40B4-BE49-F238E27FC236}"/>
              </a:extLst>
            </p:cNvPr>
            <p:cNvSpPr txBox="1"/>
            <p:nvPr/>
          </p:nvSpPr>
          <p:spPr bwMode="auto">
            <a:xfrm>
              <a:off x="1486986" y="1378373"/>
              <a:ext cx="1598759" cy="4137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r>
                <a:rPr altLang="zh-CN" b="1" kern="0" lang="en-US" sz="1400">
                  <a:solidFill>
                    <a:schemeClr val="accent4">
                      <a:lumMod val="25000"/>
                    </a:schemeClr>
                  </a:solidFill>
                  <a:latin typeface="+mn-lt"/>
                  <a:ea typeface="+mn-ea"/>
                  <a:cs typeface="+mn-ea"/>
                  <a:sym typeface="+mn-lt"/>
                </a:rPr>
                <a:t>5-为什么？</a:t>
              </a:r>
            </a:p>
          </p:txBody>
        </p:sp>
      </p:grpSp>
      <p:grpSp>
        <p:nvGrpSpPr>
          <p:cNvPr id="102432" name="íş1îḓê"/>
          <p:cNvGrpSpPr/>
          <p:nvPr/>
        </p:nvGrpSpPr>
        <p:grpSpPr>
          <a:xfrm>
            <a:off x="7158038" y="1550988"/>
            <a:ext cx="1936750" cy="711200"/>
            <a:chOff x="1486986" y="1378373"/>
            <a:chExt cx="1599035" cy="955498"/>
          </a:xfrm>
        </p:grpSpPr>
        <p:sp>
          <p:nvSpPr>
            <p:cNvPr id="107" name="íṩḻîḍé">
              <a:extLst>
                <a:ext uri="{FF2B5EF4-FFF2-40B4-BE49-F238E27FC236}"/>
              </a:extLst>
            </p:cNvPr>
            <p:cNvSpPr/>
            <p:nvPr/>
          </p:nvSpPr>
          <p:spPr bwMode="auto">
            <a:xfrm>
              <a:off x="1631161" y="1777207"/>
              <a:ext cx="1454860" cy="556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a:lstStyle/>
            <a:p>
              <a:pPr eaLnBrk="1" fontAlgn="auto" hangingPunct="1">
                <a:lnSpc>
                  <a:spcPct val="120000"/>
                </a:lnSpc>
                <a:spcBef>
                  <a:spcPct val="0"/>
                </a:spcBef>
                <a:spcAft>
                  <a:spcPct val="0"/>
                </a:spcAft>
                <a:defRPr/>
              </a:pPr>
              <a:r>
                <a:rPr altLang="en-US" kern="0" lang="zh-CN" sz="1200">
                  <a:solidFill>
                    <a:schemeClr val="accent4">
                      <a:lumMod val="50000"/>
                    </a:schemeClr>
                  </a:solidFill>
                  <a:latin typeface="+mn-lt"/>
                  <a:ea typeface="+mn-ea"/>
                  <a:cs typeface="+mn-ea"/>
                  <a:sym typeface="+mn-lt"/>
                </a:rPr>
                <a:t>（测量特点在物理和技术上的限制）</a:t>
              </a:r>
            </a:p>
          </p:txBody>
        </p:sp>
        <p:sp>
          <p:nvSpPr>
            <p:cNvPr id="108" name="íŝḷîḋê">
              <a:extLst>
                <a:ext uri="{FF2B5EF4-FFF2-40B4-BE49-F238E27FC236}"/>
              </a:extLst>
            </p:cNvPr>
            <p:cNvSpPr txBox="1"/>
            <p:nvPr/>
          </p:nvSpPr>
          <p:spPr bwMode="auto">
            <a:xfrm>
              <a:off x="1486986" y="1378373"/>
              <a:ext cx="1599035" cy="4137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lstStyle/>
            <a:p>
              <a:pPr algn="ctr" eaLnBrk="1" fontAlgn="auto" hangingPunct="1">
                <a:spcBef>
                  <a:spcPct val="0"/>
                </a:spcBef>
                <a:spcAft>
                  <a:spcPct val="0"/>
                </a:spcAft>
                <a:defRPr/>
              </a:pPr>
              <a:endParaRPr altLang="zh-CN" b="1" kern="0" lang="en-US" sz="1400">
                <a:solidFill>
                  <a:schemeClr val="accent4">
                    <a:lumMod val="25000"/>
                  </a:schemeClr>
                </a:solidFill>
                <a:latin typeface="+mn-lt"/>
                <a:ea typeface="+mn-ea"/>
                <a:cs typeface="+mn-ea"/>
                <a:sym typeface="+mn-lt"/>
              </a:endParaRPr>
            </a:p>
          </p:txBody>
        </p:sp>
      </p:gr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剪去对角的矩形 5"/>
          <p:cNvSpPr/>
          <p:nvPr/>
        </p:nvSpPr>
        <p:spPr>
          <a:xfrm>
            <a:off x="5145088" y="1416050"/>
            <a:ext cx="2751137" cy="720725"/>
          </a:xfrm>
          <a:prstGeom prst="snip2DiagRect">
            <a:avLst/>
          </a:prstGeom>
          <a:solidFill>
            <a:srgbClr val="B80304"/>
          </a:solidFill>
          <a:ln>
            <a:solidFill>
              <a:schemeClr val="tx1"/>
            </a:solidFill>
          </a:ln>
        </p:spPr>
        <p:txBody>
          <a:bodyPr/>
          <a:lstStyle/>
          <a:p>
            <a:pPr algn="ctr">
              <a:defRPr/>
            </a:pPr>
            <a:endParaRPr altLang="en-US" lang="zh-CN">
              <a:latin typeface="+mn-lt"/>
              <a:ea typeface="+mn-ea"/>
              <a:cs typeface="+mn-ea"/>
              <a:sym typeface="+mn-lt"/>
            </a:endParaRPr>
          </a:p>
        </p:txBody>
      </p:sp>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案例五：</a:t>
            </a:r>
          </a:p>
        </p:txBody>
      </p:sp>
      <p:sp>
        <p:nvSpPr>
          <p:cNvPr id="27" name="矩形 3"/>
          <p:cNvSpPr>
            <a:spLocks noChangeArrowheads="1"/>
          </p:cNvSpPr>
          <p:nvPr/>
        </p:nvSpPr>
        <p:spPr bwMode="auto">
          <a:xfrm>
            <a:off x="600075" y="777875"/>
            <a:ext cx="598805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b="1" lang="en-US" noProof="1" sz="1400">
                <a:solidFill>
                  <a:schemeClr val="accent6">
                    <a:lumMod val="10000"/>
                  </a:schemeClr>
                </a:solidFill>
                <a:latin typeface="+mn-lt"/>
                <a:ea typeface="+mn-ea"/>
                <a:cs typeface="+mn-ea"/>
                <a:sym typeface="+mn-lt"/>
              </a:rPr>
              <a:t>“ XYZ公司运用5Why”分析</a:t>
            </a:r>
          </a:p>
        </p:txBody>
      </p:sp>
      <p:sp>
        <p:nvSpPr>
          <p:cNvPr id="16" name="Text Box 2"/>
          <p:cNvSpPr txBox="1">
            <a:spLocks noChangeArrowheads="1"/>
          </p:cNvSpPr>
          <p:nvPr/>
        </p:nvSpPr>
        <p:spPr bwMode="auto">
          <a:xfrm>
            <a:off x="619125" y="1144588"/>
            <a:ext cx="8301038" cy="646176"/>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kern="0" lang="zh-CN" sz="1400">
                <a:solidFill>
                  <a:srgbClr val="000000"/>
                </a:solidFill>
                <a:latin typeface="+mn-lt"/>
                <a:ea typeface="+mn-ea"/>
                <a:cs typeface="+mn-ea"/>
                <a:sym typeface="+mn-lt"/>
              </a:rPr>
              <a:t>但是，顾客仍然不满意…… </a:t>
            </a:r>
          </a:p>
          <a:p>
            <a:pPr eaLnBrk="1" fontAlgn="auto" hangingPunct="1">
              <a:lnSpc>
                <a:spcPct val="130000"/>
              </a:lnSpc>
              <a:spcBef>
                <a:spcPct val="0"/>
              </a:spcBef>
              <a:spcAft>
                <a:spcPct val="0"/>
              </a:spcAft>
              <a:defRPr/>
            </a:pPr>
            <a:r>
              <a:rPr altLang="en-US" kern="0" lang="zh-CN" sz="1400">
                <a:solidFill>
                  <a:srgbClr val="000000"/>
                </a:solidFill>
                <a:latin typeface="+mn-lt"/>
                <a:ea typeface="+mn-ea"/>
                <a:cs typeface="+mn-ea"/>
                <a:sym typeface="+mn-lt"/>
              </a:rPr>
              <a:t>顾客想要知道为什么问题没有早一点被发现</a:t>
            </a:r>
          </a:p>
        </p:txBody>
      </p:sp>
      <p:grpSp>
        <p:nvGrpSpPr>
          <p:cNvPr id="5" name="组合 4"/>
          <p:cNvGrpSpPr/>
          <p:nvPr/>
        </p:nvGrpSpPr>
        <p:grpSpPr>
          <a:xfrm>
            <a:off x="755650" y="1770063"/>
            <a:ext cx="7121525" cy="3260725"/>
            <a:chOff x="755735" y="1770063"/>
            <a:chExt cx="7122012" cy="3260339"/>
          </a:xfrm>
        </p:grpSpPr>
        <p:sp>
          <p:nvSpPr>
            <p:cNvPr id="29" name="TextBox 22">
              <a:extLst>
                <a:ext uri="{FF2B5EF4-FFF2-40B4-BE49-F238E27FC236}"/>
              </a:extLst>
            </p:cNvPr>
            <p:cNvSpPr txBox="1"/>
            <p:nvPr/>
          </p:nvSpPr>
          <p:spPr>
            <a:xfrm>
              <a:off x="3567390" y="2966896"/>
              <a:ext cx="1360580" cy="1264770"/>
            </a:xfrm>
            <a:prstGeom prst="rect">
              <a:avLst/>
            </a:prstGeom>
            <a:noFill/>
          </p:spPr>
          <p:txBody>
            <a:bodyPr>
              <a:spAutoFit/>
            </a:bodyPr>
            <a:lstStyle/>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为什么缺点没有在到达顾客前被发现？</a:t>
              </a:r>
            </a:p>
            <a:p>
              <a:pPr eaLnBrk="1" fontAlgn="auto" hangingPunct="1">
                <a:spcBef>
                  <a:spcPct val="0"/>
                </a:spcBef>
                <a:spcAft>
                  <a:spcPct val="0"/>
                </a:spcAft>
                <a:defRPr/>
              </a:pPr>
              <a:endParaRPr altLang="en-US" b="1" lang="zh-CN" sz="1100">
                <a:solidFill>
                  <a:schemeClr val="accent4">
                    <a:lumMod val="50000"/>
                  </a:schemeClr>
                </a:solidFill>
                <a:latin typeface="+mn-lt"/>
                <a:ea typeface="+mn-ea"/>
                <a:cs typeface="+mn-ea"/>
                <a:sym typeface="+mn-lt"/>
              </a:endParaRPr>
            </a:p>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配件A2的物理特性在顾客的组装工厂里突然失效</a:t>
              </a:r>
            </a:p>
          </p:txBody>
        </p:sp>
        <p:sp>
          <p:nvSpPr>
            <p:cNvPr id="30" name="Folded Corner 1">
              <a:extLst>
                <a:ext uri="{FF2B5EF4-FFF2-40B4-BE49-F238E27FC236}"/>
              </a:extLst>
            </p:cNvPr>
            <p:cNvSpPr/>
            <p:nvPr/>
          </p:nvSpPr>
          <p:spPr>
            <a:xfrm>
              <a:off x="755735" y="1770063"/>
              <a:ext cx="1389158" cy="373018"/>
            </a:xfrm>
            <a:prstGeom prst="foldedCorner">
              <a:avLst/>
            </a:prstGeom>
            <a:solidFill>
              <a:srgbClr val="B80304"/>
            </a:solidFill>
            <a:ln algn="ctr" cap="flat" cmpd="sng" w="25400">
              <a:noFill/>
              <a:prstDash val="solid"/>
            </a:ln>
            <a:effectLst/>
          </p:spPr>
          <p:txBody>
            <a:bodyPr anchor="ctr"/>
            <a:lstStyle/>
            <a:p>
              <a:pPr algn="ctr" eaLnBrk="1" fontAlgn="auto" hangingPunct="1">
                <a:lnSpc>
                  <a:spcPct val="200000"/>
                </a:lnSpc>
                <a:spcBef>
                  <a:spcPct val="0"/>
                </a:spcBef>
                <a:spcAft>
                  <a:spcPct val="0"/>
                </a:spcAft>
                <a:defRPr/>
              </a:pPr>
              <a:r>
                <a:rPr altLang="zh-CN" b="1" kern="0" lang="en-US" sz="1400">
                  <a:solidFill>
                    <a:prstClr val="white"/>
                  </a:solidFill>
                  <a:latin typeface="+mn-lt"/>
                  <a:ea typeface="+mn-ea"/>
                  <a:cs typeface="+mn-ea"/>
                  <a:sym typeface="+mn-lt"/>
                </a:rPr>
                <a:t>01-为什么？</a:t>
              </a:r>
            </a:p>
          </p:txBody>
        </p:sp>
        <p:sp>
          <p:nvSpPr>
            <p:cNvPr id="31" name="Folded Corner 5">
              <a:extLst>
                <a:ext uri="{FF2B5EF4-FFF2-40B4-BE49-F238E27FC236}"/>
              </a:extLst>
            </p:cNvPr>
            <p:cNvSpPr/>
            <p:nvPr/>
          </p:nvSpPr>
          <p:spPr>
            <a:xfrm>
              <a:off x="2144893" y="2143081"/>
              <a:ext cx="1389157" cy="373019"/>
            </a:xfrm>
            <a:prstGeom prst="foldedCorner">
              <a:avLst/>
            </a:prstGeom>
            <a:solidFill>
              <a:srgbClr val="404040"/>
            </a:solidFill>
            <a:ln algn="ctr" cap="flat" cmpd="sng" w="25400">
              <a:noFill/>
              <a:prstDash val="solid"/>
            </a:ln>
            <a:effectLst/>
          </p:spPr>
          <p:txBody>
            <a:bodyPr anchor="ctr"/>
            <a:lstStyle/>
            <a:p>
              <a:pPr algn="ctr" eaLnBrk="1" fontAlgn="auto" hangingPunct="1">
                <a:lnSpc>
                  <a:spcPct val="200000"/>
                </a:lnSpc>
                <a:spcBef>
                  <a:spcPct val="0"/>
                </a:spcBef>
                <a:spcAft>
                  <a:spcPct val="0"/>
                </a:spcAft>
                <a:defRPr/>
              </a:pPr>
              <a:r>
                <a:rPr altLang="zh-CN" b="1" kern="0" lang="en-US" sz="1400">
                  <a:solidFill>
                    <a:prstClr val="white"/>
                  </a:solidFill>
                  <a:latin typeface="+mn-lt"/>
                  <a:ea typeface="+mn-ea"/>
                  <a:cs typeface="+mn-ea"/>
                  <a:sym typeface="+mn-lt"/>
                </a:rPr>
                <a:t>02-为什么？</a:t>
              </a:r>
            </a:p>
          </p:txBody>
        </p:sp>
        <p:sp>
          <p:nvSpPr>
            <p:cNvPr id="32" name="Folded Corner 8">
              <a:extLst>
                <a:ext uri="{FF2B5EF4-FFF2-40B4-BE49-F238E27FC236}"/>
              </a:extLst>
            </p:cNvPr>
            <p:cNvSpPr/>
            <p:nvPr/>
          </p:nvSpPr>
          <p:spPr>
            <a:xfrm>
              <a:off x="3565802" y="2516100"/>
              <a:ext cx="1389158" cy="373018"/>
            </a:xfrm>
            <a:prstGeom prst="foldedCorner">
              <a:avLst/>
            </a:prstGeom>
            <a:solidFill>
              <a:srgbClr val="B80304"/>
            </a:solidFill>
            <a:ln algn="ctr" cap="flat" cmpd="sng" w="25400">
              <a:noFill/>
              <a:prstDash val="solid"/>
            </a:ln>
            <a:effectLst/>
          </p:spPr>
          <p:txBody>
            <a:bodyPr anchor="ctr"/>
            <a:lstStyle/>
            <a:p>
              <a:pPr algn="ctr" eaLnBrk="1" fontAlgn="auto" hangingPunct="1">
                <a:lnSpc>
                  <a:spcPct val="200000"/>
                </a:lnSpc>
                <a:spcBef>
                  <a:spcPct val="0"/>
                </a:spcBef>
                <a:spcAft>
                  <a:spcPct val="0"/>
                </a:spcAft>
                <a:defRPr/>
              </a:pPr>
              <a:r>
                <a:rPr altLang="zh-CN" b="1" kern="0" lang="en-US" sz="1400">
                  <a:solidFill>
                    <a:prstClr val="white"/>
                  </a:solidFill>
                  <a:latin typeface="+mn-lt"/>
                  <a:ea typeface="+mn-ea"/>
                  <a:cs typeface="+mn-ea"/>
                  <a:sym typeface="+mn-lt"/>
                </a:rPr>
                <a:t>03-为什么？</a:t>
              </a:r>
            </a:p>
          </p:txBody>
        </p:sp>
        <p:sp>
          <p:nvSpPr>
            <p:cNvPr id="33" name="Folded Corner 9">
              <a:extLst>
                <a:ext uri="{FF2B5EF4-FFF2-40B4-BE49-F238E27FC236}"/>
              </a:extLst>
            </p:cNvPr>
            <p:cNvSpPr/>
            <p:nvPr/>
          </p:nvSpPr>
          <p:spPr>
            <a:xfrm>
              <a:off x="5010526" y="2889118"/>
              <a:ext cx="1389158" cy="373019"/>
            </a:xfrm>
            <a:prstGeom prst="foldedCorner">
              <a:avLst/>
            </a:prstGeom>
            <a:solidFill>
              <a:srgbClr val="404040"/>
            </a:solidFill>
            <a:ln algn="ctr" cap="flat" cmpd="sng" w="25400">
              <a:noFill/>
              <a:prstDash val="solid"/>
            </a:ln>
            <a:effectLst/>
          </p:spPr>
          <p:txBody>
            <a:bodyPr anchor="ctr"/>
            <a:lstStyle/>
            <a:p>
              <a:pPr algn="ctr" eaLnBrk="1" fontAlgn="auto" hangingPunct="1">
                <a:lnSpc>
                  <a:spcPct val="200000"/>
                </a:lnSpc>
                <a:spcBef>
                  <a:spcPct val="0"/>
                </a:spcBef>
                <a:spcAft>
                  <a:spcPct val="0"/>
                </a:spcAft>
                <a:defRPr/>
              </a:pPr>
              <a:r>
                <a:rPr altLang="zh-CN" b="1" kern="0" lang="en-US" sz="1400">
                  <a:solidFill>
                    <a:prstClr val="white"/>
                  </a:solidFill>
                  <a:latin typeface="+mn-lt"/>
                  <a:ea typeface="+mn-ea"/>
                  <a:cs typeface="+mn-ea"/>
                  <a:sym typeface="+mn-lt"/>
                </a:rPr>
                <a:t>04为什么？</a:t>
              </a:r>
            </a:p>
          </p:txBody>
        </p:sp>
        <p:sp>
          <p:nvSpPr>
            <p:cNvPr id="34" name="Folded Corner 10">
              <a:extLst>
                <a:ext uri="{FF2B5EF4-FFF2-40B4-BE49-F238E27FC236}"/>
              </a:extLst>
            </p:cNvPr>
            <p:cNvSpPr/>
            <p:nvPr/>
          </p:nvSpPr>
          <p:spPr>
            <a:xfrm>
              <a:off x="6488590" y="3228802"/>
              <a:ext cx="1389157" cy="373019"/>
            </a:xfrm>
            <a:prstGeom prst="foldedCorner">
              <a:avLst/>
            </a:prstGeom>
            <a:solidFill>
              <a:srgbClr val="B80304"/>
            </a:solidFill>
            <a:ln algn="ctr" cap="flat" cmpd="sng" w="25400">
              <a:noFill/>
              <a:prstDash val="solid"/>
            </a:ln>
            <a:effectLst/>
          </p:spPr>
          <p:txBody>
            <a:bodyPr anchor="ctr"/>
            <a:lstStyle/>
            <a:p>
              <a:pPr algn="ctr" eaLnBrk="1" fontAlgn="auto" hangingPunct="1">
                <a:lnSpc>
                  <a:spcPct val="200000"/>
                </a:lnSpc>
                <a:spcBef>
                  <a:spcPct val="0"/>
                </a:spcBef>
                <a:spcAft>
                  <a:spcPct val="0"/>
                </a:spcAft>
                <a:defRPr/>
              </a:pPr>
              <a:r>
                <a:rPr altLang="zh-CN" b="1" kern="0" lang="en-US" sz="1400">
                  <a:solidFill>
                    <a:prstClr val="white"/>
                  </a:solidFill>
                  <a:latin typeface="+mn-lt"/>
                  <a:ea typeface="+mn-ea"/>
                  <a:cs typeface="+mn-ea"/>
                  <a:sym typeface="+mn-lt"/>
                </a:rPr>
                <a:t>05-为什么？</a:t>
              </a:r>
            </a:p>
          </p:txBody>
        </p:sp>
        <p:sp>
          <p:nvSpPr>
            <p:cNvPr id="35" name="TextBox 17">
              <a:extLst>
                <a:ext uri="{FF2B5EF4-FFF2-40B4-BE49-F238E27FC236}"/>
              </a:extLst>
            </p:cNvPr>
            <p:cNvSpPr txBox="1"/>
            <p:nvPr/>
          </p:nvSpPr>
          <p:spPr>
            <a:xfrm>
              <a:off x="755735" y="2222446"/>
              <a:ext cx="1360581" cy="1264770"/>
            </a:xfrm>
            <a:prstGeom prst="rect">
              <a:avLst/>
            </a:prstGeom>
            <a:noFill/>
          </p:spPr>
          <p:txBody>
            <a:bodyPr>
              <a:spAutoFit/>
            </a:bodyPr>
            <a:lstStyle/>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为什么缺点没有在到达顾客前被发现？</a:t>
              </a:r>
            </a:p>
            <a:p>
              <a:pPr eaLnBrk="1" fontAlgn="auto" hangingPunct="1">
                <a:spcBef>
                  <a:spcPct val="0"/>
                </a:spcBef>
                <a:spcAft>
                  <a:spcPct val="0"/>
                </a:spcAft>
                <a:defRPr/>
              </a:pPr>
              <a:endParaRPr altLang="en-US" b="1" lang="zh-CN" sz="1100">
                <a:solidFill>
                  <a:schemeClr val="accent4">
                    <a:lumMod val="50000"/>
                  </a:schemeClr>
                </a:solidFill>
                <a:latin typeface="+mn-lt"/>
                <a:ea typeface="+mn-ea"/>
                <a:cs typeface="+mn-ea"/>
                <a:sym typeface="+mn-lt"/>
              </a:endParaRPr>
            </a:p>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配件A2的物理特性在顾客的组装工厂里突然失效</a:t>
              </a:r>
            </a:p>
          </p:txBody>
        </p:sp>
        <p:sp>
          <p:nvSpPr>
            <p:cNvPr id="36" name="TextBox 19">
              <a:extLst>
                <a:ext uri="{FF2B5EF4-FFF2-40B4-BE49-F238E27FC236}"/>
              </a:extLst>
            </p:cNvPr>
            <p:cNvSpPr txBox="1"/>
            <p:nvPr/>
          </p:nvSpPr>
          <p:spPr>
            <a:xfrm>
              <a:off x="2146480" y="2593877"/>
              <a:ext cx="1360581" cy="1264770"/>
            </a:xfrm>
            <a:prstGeom prst="rect">
              <a:avLst/>
            </a:prstGeom>
            <a:noFill/>
          </p:spPr>
          <p:txBody>
            <a:bodyPr>
              <a:spAutoFit/>
            </a:bodyPr>
            <a:lstStyle/>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为什么缺点没有在到达顾客前被发现？</a:t>
              </a:r>
            </a:p>
            <a:p>
              <a:pPr eaLnBrk="1" fontAlgn="auto" hangingPunct="1">
                <a:spcBef>
                  <a:spcPct val="0"/>
                </a:spcBef>
                <a:spcAft>
                  <a:spcPct val="0"/>
                </a:spcAft>
                <a:defRPr/>
              </a:pPr>
              <a:endParaRPr altLang="en-US" b="1" lang="zh-CN" sz="1100">
                <a:solidFill>
                  <a:schemeClr val="accent4">
                    <a:lumMod val="50000"/>
                  </a:schemeClr>
                </a:solidFill>
                <a:latin typeface="+mn-lt"/>
                <a:ea typeface="+mn-ea"/>
                <a:cs typeface="+mn-ea"/>
                <a:sym typeface="+mn-lt"/>
              </a:endParaRPr>
            </a:p>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配件A2的物理特性在顾客的组装工厂里突然失效</a:t>
              </a:r>
            </a:p>
          </p:txBody>
        </p:sp>
        <p:sp>
          <p:nvSpPr>
            <p:cNvPr id="37" name="TextBox 24">
              <a:extLst>
                <a:ext uri="{FF2B5EF4-FFF2-40B4-BE49-F238E27FC236}"/>
              </a:extLst>
            </p:cNvPr>
            <p:cNvSpPr txBox="1"/>
            <p:nvPr/>
          </p:nvSpPr>
          <p:spPr>
            <a:xfrm>
              <a:off x="5040691" y="3298644"/>
              <a:ext cx="1358993" cy="1264770"/>
            </a:xfrm>
            <a:prstGeom prst="rect">
              <a:avLst/>
            </a:prstGeom>
            <a:noFill/>
          </p:spPr>
          <p:txBody>
            <a:bodyPr>
              <a:spAutoFit/>
            </a:bodyPr>
            <a:lstStyle/>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为什么缺点没有在到达顾客前被发现？</a:t>
              </a:r>
            </a:p>
            <a:p>
              <a:pPr eaLnBrk="1" fontAlgn="auto" hangingPunct="1">
                <a:spcBef>
                  <a:spcPct val="0"/>
                </a:spcBef>
                <a:spcAft>
                  <a:spcPct val="0"/>
                </a:spcAft>
                <a:defRPr/>
              </a:pPr>
              <a:endParaRPr altLang="en-US" b="1" lang="zh-CN" sz="1100">
                <a:solidFill>
                  <a:schemeClr val="accent4">
                    <a:lumMod val="50000"/>
                  </a:schemeClr>
                </a:solidFill>
                <a:latin typeface="+mn-lt"/>
                <a:ea typeface="+mn-ea"/>
                <a:cs typeface="+mn-ea"/>
                <a:sym typeface="+mn-lt"/>
              </a:endParaRPr>
            </a:p>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配件A2的物理特性在顾客的组装工厂里突然失效</a:t>
              </a:r>
            </a:p>
          </p:txBody>
        </p:sp>
        <p:sp>
          <p:nvSpPr>
            <p:cNvPr id="38" name="TextBox 26">
              <a:extLst>
                <a:ext uri="{FF2B5EF4-FFF2-40B4-BE49-F238E27FC236}"/>
              </a:extLst>
            </p:cNvPr>
            <p:cNvSpPr txBox="1"/>
            <p:nvPr/>
          </p:nvSpPr>
          <p:spPr>
            <a:xfrm>
              <a:off x="6517168" y="3639917"/>
              <a:ext cx="1360580" cy="1264770"/>
            </a:xfrm>
            <a:prstGeom prst="rect">
              <a:avLst/>
            </a:prstGeom>
            <a:noFill/>
          </p:spPr>
          <p:txBody>
            <a:bodyPr>
              <a:spAutoFit/>
            </a:bodyPr>
            <a:lstStyle/>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为什么缺点没有在到达顾客前被发现？</a:t>
              </a:r>
            </a:p>
            <a:p>
              <a:pPr eaLnBrk="1" fontAlgn="auto" hangingPunct="1">
                <a:spcBef>
                  <a:spcPct val="0"/>
                </a:spcBef>
                <a:spcAft>
                  <a:spcPct val="0"/>
                </a:spcAft>
                <a:defRPr/>
              </a:pPr>
              <a:endParaRPr altLang="en-US" b="1" lang="zh-CN" sz="1100">
                <a:solidFill>
                  <a:schemeClr val="accent4">
                    <a:lumMod val="50000"/>
                  </a:schemeClr>
                </a:solidFill>
                <a:latin typeface="+mn-lt"/>
                <a:ea typeface="+mn-ea"/>
                <a:cs typeface="+mn-ea"/>
                <a:sym typeface="+mn-lt"/>
              </a:endParaRPr>
            </a:p>
            <a:p>
              <a:pPr eaLnBrk="1" fontAlgn="auto" hangingPunct="1">
                <a:spcBef>
                  <a:spcPct val="0"/>
                </a:spcBef>
                <a:spcAft>
                  <a:spcPct val="0"/>
                </a:spcAft>
                <a:defRPr/>
              </a:pPr>
              <a:r>
                <a:rPr altLang="en-US" b="1" lang="zh-CN" sz="1100">
                  <a:solidFill>
                    <a:schemeClr val="accent4">
                      <a:lumMod val="50000"/>
                    </a:schemeClr>
                  </a:solidFill>
                  <a:latin typeface="+mn-lt"/>
                  <a:ea typeface="+mn-ea"/>
                  <a:cs typeface="+mn-ea"/>
                  <a:sym typeface="+mn-lt"/>
                </a:rPr>
                <a:t>配件A2的物理特性在顾客的组装工厂里突然失效</a:t>
              </a:r>
            </a:p>
          </p:txBody>
        </p:sp>
        <p:sp>
          <p:nvSpPr>
            <p:cNvPr id="39" name="Freeform 4">
              <a:extLst>
                <a:ext uri="{FF2B5EF4-FFF2-40B4-BE49-F238E27FC236}"/>
              </a:extLst>
            </p:cNvPr>
            <p:cNvSpPr/>
            <p:nvPr/>
          </p:nvSpPr>
          <p:spPr>
            <a:xfrm>
              <a:off x="971650" y="3789124"/>
              <a:ext cx="6048789" cy="1241278"/>
            </a:xfrm>
            <a:custGeom>
              <a:gdLst>
                <a:gd fmla="*/ 0 w 9067799" name="connsiteX0"/>
                <a:gd fmla="*/ 0 h 2850872" name="connsiteY0"/>
                <a:gd fmla="*/ 861237 w 9067799" name="connsiteX1"/>
                <a:gd fmla="*/ 1180214 h 2850872" name="connsiteY1"/>
                <a:gd fmla="*/ 2137144 w 9067799" name="connsiteX2"/>
                <a:gd fmla="*/ 701749 h 2850872" name="connsiteY2"/>
                <a:gd fmla="*/ 3444949 w 9067799" name="connsiteX3"/>
                <a:gd fmla="*/ 1860698 h 2850872" name="connsiteY3"/>
                <a:gd fmla="*/ 4572000 w 9067799" name="connsiteX4"/>
                <a:gd fmla="*/ 1222745 h 2850872" name="connsiteY4"/>
                <a:gd fmla="*/ 6390168 w 9067799" name="connsiteX5"/>
                <a:gd fmla="*/ 2477386 h 2850872" name="connsiteY5"/>
                <a:gd fmla="*/ 6911163 w 9067799" name="connsiteX6"/>
                <a:gd fmla="*/ 1775638 h 2850872" name="connsiteY6"/>
                <a:gd fmla="*/ 8739963 w 9067799" name="connsiteX7"/>
                <a:gd fmla="*/ 2838893 h 2850872" name="connsiteY7"/>
                <a:gd fmla="*/ 9058940 w 9067799" name="connsiteX8"/>
                <a:gd fmla="*/ 2254103 h 2850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50872" w="9067799">
                  <a:moveTo>
                    <a:pt x="0" y="0"/>
                  </a:moveTo>
                  <a:cubicBezTo>
                    <a:pt x="252523" y="531628"/>
                    <a:pt x="505046" y="1063256"/>
                    <a:pt x="861237" y="1180214"/>
                  </a:cubicBezTo>
                  <a:cubicBezTo>
                    <a:pt x="1217428" y="1297172"/>
                    <a:pt x="1706525" y="588335"/>
                    <a:pt x="2137144" y="701749"/>
                  </a:cubicBezTo>
                  <a:cubicBezTo>
                    <a:pt x="2567763" y="815163"/>
                    <a:pt x="3039140" y="1773865"/>
                    <a:pt x="3444949" y="1860698"/>
                  </a:cubicBezTo>
                  <a:cubicBezTo>
                    <a:pt x="3850758" y="1947531"/>
                    <a:pt x="4081130" y="1119964"/>
                    <a:pt x="4572000" y="1222745"/>
                  </a:cubicBezTo>
                  <a:cubicBezTo>
                    <a:pt x="5062870" y="1325526"/>
                    <a:pt x="6000307" y="2385237"/>
                    <a:pt x="6390168" y="2477386"/>
                  </a:cubicBezTo>
                  <a:cubicBezTo>
                    <a:pt x="6780029" y="2569535"/>
                    <a:pt x="6519531" y="1715387"/>
                    <a:pt x="6911163" y="1775638"/>
                  </a:cubicBezTo>
                  <a:cubicBezTo>
                    <a:pt x="7302795" y="1835889"/>
                    <a:pt x="8382000" y="2759149"/>
                    <a:pt x="8739963" y="2838893"/>
                  </a:cubicBezTo>
                  <a:cubicBezTo>
                    <a:pt x="9097926" y="2918637"/>
                    <a:pt x="9078433" y="2586370"/>
                    <a:pt x="9058940" y="2254103"/>
                  </a:cubicBezTo>
                </a:path>
              </a:pathLst>
            </a:custGeom>
            <a:noFill/>
            <a:ln algn="ctr" cap="flat" cmpd="sng" w="25400">
              <a:solidFill>
                <a:sysClr lastClr="000000" val="windowText">
                  <a:lumMod val="65000"/>
                  <a:lumOff val="35000"/>
                </a:sysClr>
              </a:solidFill>
              <a:prstDash val="lgDashDot"/>
              <a:headEnd type="oval"/>
              <a:tailEnd type="triangle"/>
            </a:ln>
            <a:effectLst/>
          </p:spPr>
          <p:txBody>
            <a:bodyPr anchor="ctr"/>
            <a:lstStyle/>
            <a:p>
              <a:pPr algn="ctr" eaLnBrk="1" fontAlgn="auto" hangingPunct="1">
                <a:spcBef>
                  <a:spcPct val="0"/>
                </a:spcBef>
                <a:spcAft>
                  <a:spcPct val="0"/>
                </a:spcAft>
                <a:defRPr/>
              </a:pPr>
              <a:endParaRPr kern="0" lang="en-US">
                <a:solidFill>
                  <a:prstClr val="white"/>
                </a:solidFill>
                <a:latin typeface="+mn-lt"/>
                <a:ea typeface="+mn-ea"/>
                <a:cs typeface="+mn-ea"/>
                <a:sym typeface="+mn-lt"/>
              </a:endParaRPr>
            </a:p>
          </p:txBody>
        </p:sp>
      </p:grpSp>
      <p:sp>
        <p:nvSpPr>
          <p:cNvPr id="40" name="矩形 3"/>
          <p:cNvSpPr>
            <a:spLocks noChangeArrowheads="1"/>
          </p:cNvSpPr>
          <p:nvPr/>
        </p:nvSpPr>
        <p:spPr bwMode="auto">
          <a:xfrm>
            <a:off x="5313364" y="1550988"/>
            <a:ext cx="26019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mtClean="0" sz="1400">
                <a:latin typeface="+mn-lt"/>
                <a:ea typeface="+mn-ea"/>
                <a:cs typeface="+mn-ea"/>
                <a:sym typeface="+mn-lt"/>
              </a:rPr>
              <a:t>实例：5Why图表（空间路径）</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par>
                          <p:cTn fill="hold" id="11" nodeType="afterGroup">
                            <p:stCondLst>
                              <p:cond delay="1001"/>
                            </p:stCondLst>
                            <p:childTnLst>
                              <p:par>
                                <p:cTn fill="hold" id="12" nodeType="afterEffect" presetClass="entr" presetID="22" presetSubtype="4">
                                  <p:stCondLst>
                                    <p:cond delay="0"/>
                                  </p:stCondLst>
                                  <p:childTnLst>
                                    <p:set>
                                      <p:cBhvr>
                                        <p:cTn dur="1" fill="hold" id="13">
                                          <p:stCondLst>
                                            <p:cond delay="0"/>
                                          </p:stCondLst>
                                        </p:cTn>
                                        <p:tgtEl>
                                          <p:spTgt spid="5"/>
                                        </p:tgtEl>
                                        <p:attrNameLst>
                                          <p:attrName>style.visibility</p:attrName>
                                        </p:attrNameLst>
                                      </p:cBhvr>
                                      <p:to>
                                        <p:strVal val="visible"/>
                                      </p:to>
                                    </p:set>
                                    <p:animEffect filter="wipe(down)" transition="in">
                                      <p:cBhvr>
                                        <p:cTn dur="500" id="14"/>
                                        <p:tgtEl>
                                          <p:spTgt spid="5"/>
                                        </p:tgtEl>
                                      </p:cBhvr>
                                    </p:animEffect>
                                  </p:childTnLst>
                                </p:cTn>
                              </p:par>
                            </p:childTnLst>
                          </p:cTn>
                        </p:par>
                        <p:par>
                          <p:cTn fill="hold" id="15" nodeType="afterGroup">
                            <p:stCondLst>
                              <p:cond delay="1501"/>
                            </p:stCondLst>
                            <p:childTnLst>
                              <p:par>
                                <p:cTn fill="hold" grpId="0" id="16" nodeType="afterEffect" presetClass="entr" presetID="10"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
                                      <p:cBhvr>
                                        <p:cTn dur="1000" id="1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P grpId="0" spid="40"/>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案例五：</a:t>
            </a:r>
          </a:p>
        </p:txBody>
      </p:sp>
      <p:sp>
        <p:nvSpPr>
          <p:cNvPr id="27" name="矩形 3"/>
          <p:cNvSpPr>
            <a:spLocks noChangeArrowheads="1"/>
          </p:cNvSpPr>
          <p:nvPr/>
        </p:nvSpPr>
        <p:spPr bwMode="auto">
          <a:xfrm>
            <a:off x="600075" y="777875"/>
            <a:ext cx="598805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b="1" lang="en-US" noProof="1" sz="1400">
                <a:solidFill>
                  <a:schemeClr val="accent6">
                    <a:lumMod val="10000"/>
                  </a:schemeClr>
                </a:solidFill>
                <a:latin typeface="+mn-lt"/>
                <a:ea typeface="+mn-ea"/>
                <a:cs typeface="+mn-ea"/>
                <a:sym typeface="+mn-lt"/>
              </a:rPr>
              <a:t>“ XYZ公司运用5Why”分析</a:t>
            </a:r>
          </a:p>
        </p:txBody>
      </p:sp>
      <p:sp>
        <p:nvSpPr>
          <p:cNvPr id="16" name="Text Box 2"/>
          <p:cNvSpPr txBox="1">
            <a:spLocks noChangeArrowheads="1"/>
          </p:cNvSpPr>
          <p:nvPr/>
        </p:nvSpPr>
        <p:spPr bwMode="auto">
          <a:xfrm>
            <a:off x="619125" y="1144588"/>
            <a:ext cx="8301038" cy="646176"/>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kern="0" lang="zh-CN" sz="1400">
                <a:solidFill>
                  <a:srgbClr val="000000"/>
                </a:solidFill>
                <a:latin typeface="+mn-lt"/>
                <a:ea typeface="+mn-ea"/>
                <a:cs typeface="+mn-ea"/>
                <a:sym typeface="+mn-lt"/>
              </a:rPr>
              <a:t>但是，顾客仍然不满意…… </a:t>
            </a:r>
          </a:p>
          <a:p>
            <a:pPr eaLnBrk="1" fontAlgn="auto" hangingPunct="1">
              <a:lnSpc>
                <a:spcPct val="130000"/>
              </a:lnSpc>
              <a:spcBef>
                <a:spcPct val="0"/>
              </a:spcBef>
              <a:spcAft>
                <a:spcPct val="0"/>
              </a:spcAft>
              <a:defRPr/>
            </a:pPr>
            <a:r>
              <a:rPr altLang="en-US" kern="0" lang="zh-CN" sz="1400">
                <a:solidFill>
                  <a:srgbClr val="000000"/>
                </a:solidFill>
                <a:latin typeface="+mn-lt"/>
                <a:ea typeface="+mn-ea"/>
                <a:cs typeface="+mn-ea"/>
                <a:sym typeface="+mn-lt"/>
              </a:rPr>
              <a:t>顾客想要知道为什么系统不能预防问题的发生</a:t>
            </a:r>
          </a:p>
        </p:txBody>
      </p:sp>
      <p:sp>
        <p:nvSpPr>
          <p:cNvPr id="17" name="矩形 4"/>
          <p:cNvSpPr>
            <a:spLocks noChangeArrowheads="1"/>
          </p:cNvSpPr>
          <p:nvPr/>
        </p:nvSpPr>
        <p:spPr bwMode="auto">
          <a:xfrm>
            <a:off x="723900" y="1995488"/>
            <a:ext cx="1236663" cy="1277937"/>
          </a:xfrm>
          <a:prstGeom prst="rect">
            <a:avLst/>
          </a:prstGeom>
          <a:solidFill>
            <a:schemeClr val="accent4">
              <a:lumMod val="10000"/>
            </a:schemeClr>
          </a:solidFill>
          <a:ln>
            <a:noFill/>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106505" name="矩形 5"/>
          <p:cNvSpPr>
            <a:spLocks noChangeArrowheads="1"/>
          </p:cNvSpPr>
          <p:nvPr/>
        </p:nvSpPr>
        <p:spPr bwMode="auto">
          <a:xfrm>
            <a:off x="2268538" y="1995488"/>
            <a:ext cx="1238250" cy="1277937"/>
          </a:xfrm>
          <a:prstGeom prst="rect">
            <a:avLst/>
          </a:prstGeom>
          <a:solidFill>
            <a:srgbClr val="B80304"/>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sp>
        <p:nvSpPr>
          <p:cNvPr id="20" name="矩形 6"/>
          <p:cNvSpPr>
            <a:spLocks noChangeArrowheads="1"/>
          </p:cNvSpPr>
          <p:nvPr/>
        </p:nvSpPr>
        <p:spPr bwMode="auto">
          <a:xfrm>
            <a:off x="3814763" y="1995488"/>
            <a:ext cx="1236662" cy="1277937"/>
          </a:xfrm>
          <a:prstGeom prst="rect">
            <a:avLst/>
          </a:prstGeom>
          <a:solidFill>
            <a:schemeClr val="accent4">
              <a:lumMod val="10000"/>
            </a:schemeClr>
          </a:solidFill>
          <a:ln>
            <a:noFill/>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106507" name="矩形 7"/>
          <p:cNvSpPr>
            <a:spLocks noChangeArrowheads="1"/>
          </p:cNvSpPr>
          <p:nvPr/>
        </p:nvSpPr>
        <p:spPr bwMode="auto">
          <a:xfrm>
            <a:off x="5359400" y="1995488"/>
            <a:ext cx="1236663" cy="1277937"/>
          </a:xfrm>
          <a:prstGeom prst="rect">
            <a:avLst/>
          </a:prstGeom>
          <a:solidFill>
            <a:srgbClr val="B80304"/>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sp>
        <p:nvSpPr>
          <p:cNvPr id="22" name="矩形 8"/>
          <p:cNvSpPr>
            <a:spLocks noChangeArrowheads="1"/>
          </p:cNvSpPr>
          <p:nvPr/>
        </p:nvSpPr>
        <p:spPr bwMode="auto">
          <a:xfrm>
            <a:off x="723900" y="3273425"/>
            <a:ext cx="1236663" cy="1468438"/>
          </a:xfrm>
          <a:prstGeom prst="rect">
            <a:avLst/>
          </a:prstGeom>
          <a:solidFill>
            <a:schemeClr val="accent4">
              <a:lumMod val="10000"/>
              <a:alpha val="10000"/>
            </a:schemeClr>
          </a:solidFill>
          <a:ln>
            <a:noFill/>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23" name="矩形 9"/>
          <p:cNvSpPr>
            <a:spLocks noChangeArrowheads="1"/>
          </p:cNvSpPr>
          <p:nvPr/>
        </p:nvSpPr>
        <p:spPr bwMode="auto">
          <a:xfrm>
            <a:off x="2268538" y="3273425"/>
            <a:ext cx="1238250" cy="1468438"/>
          </a:xfrm>
          <a:prstGeom prst="rect">
            <a:avLst/>
          </a:prstGeom>
          <a:solidFill>
            <a:schemeClr val="accent4">
              <a:lumMod val="10000"/>
              <a:alpha val="10000"/>
            </a:schemeClr>
          </a:solidFill>
          <a:ln>
            <a:noFill/>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24" name="矩形 10"/>
          <p:cNvSpPr>
            <a:spLocks noChangeArrowheads="1"/>
          </p:cNvSpPr>
          <p:nvPr/>
        </p:nvSpPr>
        <p:spPr bwMode="auto">
          <a:xfrm>
            <a:off x="3814763" y="3273425"/>
            <a:ext cx="1236662" cy="1468438"/>
          </a:xfrm>
          <a:prstGeom prst="rect">
            <a:avLst/>
          </a:prstGeom>
          <a:solidFill>
            <a:schemeClr val="accent4">
              <a:lumMod val="10000"/>
              <a:alpha val="10000"/>
            </a:schemeClr>
          </a:solidFill>
          <a:ln>
            <a:noFill/>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25" name="矩形 11"/>
          <p:cNvSpPr>
            <a:spLocks noChangeArrowheads="1"/>
          </p:cNvSpPr>
          <p:nvPr/>
        </p:nvSpPr>
        <p:spPr bwMode="auto">
          <a:xfrm>
            <a:off x="5337175" y="3273425"/>
            <a:ext cx="1236663" cy="1468438"/>
          </a:xfrm>
          <a:prstGeom prst="rect">
            <a:avLst/>
          </a:prstGeom>
          <a:solidFill>
            <a:schemeClr val="accent4">
              <a:lumMod val="10000"/>
              <a:alpha val="10000"/>
            </a:schemeClr>
          </a:solidFill>
          <a:ln w="12700">
            <a:noFill/>
            <a:miter lim="800000"/>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pic>
        <p:nvPicPr>
          <p:cNvPr id="106512" name="图片 12"/>
          <p:cNvPicPr>
            <a:picLocks noChangeArrowheads="1" noChangeAspect="1"/>
          </p:cNvPicPr>
          <p:nvPr/>
        </p:nvPicPr>
        <p:blipFill>
          <a:blip r:embed="rId3">
            <a:lum bright="70000" contrast="-70000"/>
            <a:extLst>
              <a:ext uri="{28A0092B-C50C-407E-A947-70E740481C1C}">
                <a14:useLocalDpi val="0"/>
              </a:ext>
            </a:extLst>
          </a:blip>
          <a:stretch>
            <a:fillRect/>
          </a:stretch>
        </p:blipFill>
        <p:spPr bwMode="auto">
          <a:xfrm>
            <a:off x="4194175" y="2168525"/>
            <a:ext cx="590550" cy="592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6513" name="图片 13"/>
          <p:cNvPicPr>
            <a:picLocks noChangeArrowheads="1" noChangeAspect="1"/>
          </p:cNvPicPr>
          <p:nvPr/>
        </p:nvPicPr>
        <p:blipFill>
          <a:blip r:embed="rId4">
            <a:lum bright="70000" contrast="-70000"/>
            <a:extLst>
              <a:ext uri="{28A0092B-C50C-407E-A947-70E740481C1C}">
                <a14:useLocalDpi val="0"/>
              </a:ext>
            </a:extLst>
          </a:blip>
          <a:stretch>
            <a:fillRect/>
          </a:stretch>
        </p:blipFill>
        <p:spPr bwMode="auto">
          <a:xfrm>
            <a:off x="2565400" y="2152650"/>
            <a:ext cx="633413" cy="633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6514" name="图片 14"/>
          <p:cNvPicPr>
            <a:picLocks noChangeArrowheads="1" noChangeAspect="1"/>
          </p:cNvPicPr>
          <p:nvPr/>
        </p:nvPicPr>
        <p:blipFill>
          <a:blip r:embed="rId5">
            <a:lum bright="70000" contrast="-70000"/>
            <a:extLst>
              <a:ext uri="{28A0092B-C50C-407E-A947-70E740481C1C}">
                <a14:useLocalDpi val="0"/>
              </a:ext>
            </a:extLst>
          </a:blip>
          <a:stretch>
            <a:fillRect/>
          </a:stretch>
        </p:blipFill>
        <p:spPr bwMode="auto">
          <a:xfrm>
            <a:off x="1073150" y="2170113"/>
            <a:ext cx="595313" cy="595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6515" name="椭圆 15"/>
          <p:cNvSpPr>
            <a:spLocks noChangeArrowheads="1"/>
          </p:cNvSpPr>
          <p:nvPr/>
        </p:nvSpPr>
        <p:spPr bwMode="auto">
          <a:xfrm>
            <a:off x="1255713" y="2859088"/>
            <a:ext cx="160337" cy="144462"/>
          </a:xfrm>
          <a:prstGeom prst="ellipse">
            <a:avLst/>
          </a:prstGeom>
          <a:solidFill>
            <a:schemeClr val="tx1"/>
          </a:solidFill>
          <a:ln w="9525">
            <a:solidFill>
              <a:schemeClr val="tx1"/>
            </a:solidFill>
            <a:round/>
          </a:ln>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sp>
        <p:nvSpPr>
          <p:cNvPr id="106516" name="椭圆 16"/>
          <p:cNvSpPr>
            <a:spLocks noChangeArrowheads="1"/>
          </p:cNvSpPr>
          <p:nvPr/>
        </p:nvSpPr>
        <p:spPr bwMode="auto">
          <a:xfrm>
            <a:off x="2801938" y="2859088"/>
            <a:ext cx="160337" cy="144462"/>
          </a:xfrm>
          <a:prstGeom prst="ellipse">
            <a:avLst/>
          </a:prstGeom>
          <a:solidFill>
            <a:schemeClr val="tx1"/>
          </a:solidFill>
          <a:ln w="9525">
            <a:solidFill>
              <a:schemeClr val="tx1"/>
            </a:solidFill>
            <a:round/>
          </a:ln>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sp>
        <p:nvSpPr>
          <p:cNvPr id="106517" name="椭圆 17"/>
          <p:cNvSpPr>
            <a:spLocks noChangeArrowheads="1"/>
          </p:cNvSpPr>
          <p:nvPr/>
        </p:nvSpPr>
        <p:spPr bwMode="auto">
          <a:xfrm>
            <a:off x="4352925" y="2855913"/>
            <a:ext cx="160338" cy="144462"/>
          </a:xfrm>
          <a:prstGeom prst="ellipse">
            <a:avLst/>
          </a:prstGeom>
          <a:solidFill>
            <a:schemeClr val="tx1"/>
          </a:solidFill>
          <a:ln w="9525">
            <a:solidFill>
              <a:schemeClr val="tx1"/>
            </a:solidFill>
            <a:round/>
          </a:ln>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sp>
        <p:nvSpPr>
          <p:cNvPr id="106518" name="椭圆 18"/>
          <p:cNvSpPr>
            <a:spLocks noChangeArrowheads="1"/>
          </p:cNvSpPr>
          <p:nvPr/>
        </p:nvSpPr>
        <p:spPr bwMode="auto">
          <a:xfrm>
            <a:off x="5888038" y="2855913"/>
            <a:ext cx="160337" cy="144462"/>
          </a:xfrm>
          <a:prstGeom prst="ellipse">
            <a:avLst/>
          </a:prstGeom>
          <a:solidFill>
            <a:schemeClr val="tx1"/>
          </a:solidFill>
          <a:ln w="9525">
            <a:solidFill>
              <a:schemeClr val="tx1"/>
            </a:solidFill>
            <a:round/>
          </a:ln>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cxnSp>
        <p:nvCxnSpPr>
          <p:cNvPr id="106519" name="直接连接符 19"/>
          <p:cNvCxnSpPr>
            <a:cxnSpLocks noChangeShapeType="1"/>
            <a:stCxn id="106515" idx="6"/>
            <a:endCxn id="106516" idx="2"/>
          </p:cNvCxnSpPr>
          <p:nvPr/>
        </p:nvCxnSpPr>
        <p:spPr bwMode="auto">
          <a:xfrm>
            <a:off x="1416050" y="2930525"/>
            <a:ext cx="1385888" cy="0"/>
          </a:xfrm>
          <a:prstGeom prst="line">
            <a:avLst/>
          </a:prstGeom>
          <a:noFill/>
          <a:ln w="12700">
            <a:solidFill>
              <a:schemeClr val="tx1"/>
            </a:solidFill>
            <a:round/>
          </a:ln>
          <a:extLst>
            <a:ext uri="{909E8E84-426E-40DD-AFC4-6F175D3DCCD1}">
              <a14:hiddenFill>
                <a:noFill/>
              </a14:hiddenFill>
            </a:ext>
          </a:extLst>
        </p:spPr>
      </p:cxnSp>
      <p:cxnSp>
        <p:nvCxnSpPr>
          <p:cNvPr id="106520" name="直接连接符 20"/>
          <p:cNvCxnSpPr>
            <a:cxnSpLocks noChangeShapeType="1"/>
            <a:stCxn id="106516" idx="6"/>
            <a:endCxn id="106517" idx="2"/>
          </p:cNvCxnSpPr>
          <p:nvPr/>
        </p:nvCxnSpPr>
        <p:spPr bwMode="auto">
          <a:xfrm flipV="1">
            <a:off x="2962275" y="2928938"/>
            <a:ext cx="1390650" cy="1587"/>
          </a:xfrm>
          <a:prstGeom prst="line">
            <a:avLst/>
          </a:prstGeom>
          <a:noFill/>
          <a:ln w="12700">
            <a:solidFill>
              <a:schemeClr val="tx1"/>
            </a:solidFill>
            <a:round/>
          </a:ln>
          <a:extLst>
            <a:ext uri="{909E8E84-426E-40DD-AFC4-6F175D3DCCD1}">
              <a14:hiddenFill>
                <a:noFill/>
              </a14:hiddenFill>
            </a:ext>
          </a:extLst>
        </p:spPr>
      </p:cxnSp>
      <p:sp>
        <p:nvSpPr>
          <p:cNvPr id="37" name="矩形 1"/>
          <p:cNvSpPr>
            <a:spLocks noChangeArrowheads="1"/>
          </p:cNvSpPr>
          <p:nvPr/>
        </p:nvSpPr>
        <p:spPr bwMode="auto">
          <a:xfrm>
            <a:off x="771525" y="3344863"/>
            <a:ext cx="118903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defRPr/>
            </a:pPr>
            <a:r>
              <a:rPr altLang="en-US" lang="zh-CN" sz="1200">
                <a:solidFill>
                  <a:schemeClr val="accent4">
                    <a:lumMod val="10000"/>
                  </a:schemeClr>
                </a:solidFill>
                <a:latin typeface="+mn-lt"/>
                <a:ea typeface="+mn-ea"/>
                <a:cs typeface="+mn-ea"/>
                <a:sym typeface="+mn-lt"/>
              </a:rPr>
              <a:t>配件A2的物理特性在顾客的组装工厂里突然失效</a:t>
            </a:r>
          </a:p>
        </p:txBody>
      </p:sp>
      <p:sp>
        <p:nvSpPr>
          <p:cNvPr id="38" name="矩形 1"/>
          <p:cNvSpPr>
            <a:spLocks noChangeArrowheads="1"/>
          </p:cNvSpPr>
          <p:nvPr/>
        </p:nvSpPr>
        <p:spPr bwMode="auto">
          <a:xfrm>
            <a:off x="2316163" y="3357563"/>
            <a:ext cx="11684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defRPr/>
            </a:pPr>
            <a:r>
              <a:rPr altLang="en-US" lang="zh-CN" sz="1200">
                <a:solidFill>
                  <a:schemeClr val="accent4">
                    <a:lumMod val="10000"/>
                  </a:schemeClr>
                </a:solidFill>
                <a:latin typeface="+mn-lt"/>
                <a:ea typeface="+mn-ea"/>
                <a:cs typeface="+mn-ea"/>
                <a:sym typeface="+mn-lt"/>
              </a:rPr>
              <a:t>对A2设计改造</a:t>
            </a:r>
          </a:p>
          <a:p>
            <a:pPr eaLnBrk="1" hangingPunct="1">
              <a:lnSpc>
                <a:spcPct val="150000"/>
              </a:lnSpc>
              <a:defRPr/>
            </a:pPr>
            <a:r>
              <a:rPr altLang="en-US" lang="zh-CN" sz="1200">
                <a:solidFill>
                  <a:schemeClr val="accent4">
                    <a:lumMod val="10000"/>
                  </a:schemeClr>
                </a:solidFill>
                <a:latin typeface="+mn-lt"/>
                <a:ea typeface="+mn-ea"/>
                <a:cs typeface="+mn-ea"/>
                <a:sym typeface="+mn-lt"/>
              </a:rPr>
              <a:t>时没有做到周到细致的工程分析</a:t>
            </a:r>
          </a:p>
        </p:txBody>
      </p:sp>
      <p:sp>
        <p:nvSpPr>
          <p:cNvPr id="39" name="矩形 1"/>
          <p:cNvSpPr>
            <a:spLocks noChangeArrowheads="1"/>
          </p:cNvSpPr>
          <p:nvPr/>
        </p:nvSpPr>
        <p:spPr bwMode="auto">
          <a:xfrm>
            <a:off x="3876675" y="3382963"/>
            <a:ext cx="11684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defRPr/>
            </a:pPr>
            <a:r>
              <a:rPr altLang="en-US" lang="zh-CN" sz="1200">
                <a:solidFill>
                  <a:schemeClr val="accent4">
                    <a:lumMod val="10000"/>
                  </a:schemeClr>
                </a:solidFill>
                <a:latin typeface="+mn-lt"/>
                <a:ea typeface="+mn-ea"/>
                <a:cs typeface="+mn-ea"/>
                <a:sym typeface="+mn-lt"/>
              </a:rPr>
              <a:t>么有适当的内容激励来使工程师们研究和发展全面的</a:t>
            </a:r>
          </a:p>
        </p:txBody>
      </p:sp>
      <p:sp>
        <p:nvSpPr>
          <p:cNvPr id="40" name="矩形 1"/>
          <p:cNvSpPr>
            <a:spLocks noChangeArrowheads="1"/>
          </p:cNvSpPr>
          <p:nvPr/>
        </p:nvSpPr>
        <p:spPr bwMode="auto">
          <a:xfrm>
            <a:off x="5405438" y="3382963"/>
            <a:ext cx="11684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defRPr/>
            </a:pPr>
            <a:r>
              <a:rPr altLang="en-US" lang="zh-CN" sz="1200">
                <a:solidFill>
                  <a:schemeClr val="accent4">
                    <a:lumMod val="10000"/>
                  </a:schemeClr>
                </a:solidFill>
                <a:latin typeface="+mn-lt"/>
                <a:ea typeface="+mn-ea"/>
                <a:cs typeface="+mn-ea"/>
                <a:sym typeface="+mn-lt"/>
              </a:rPr>
              <a:t>没有任何程序要求对某项设计改造进行全面研究</a:t>
            </a:r>
          </a:p>
        </p:txBody>
      </p:sp>
      <p:pic>
        <p:nvPicPr>
          <p:cNvPr id="106525" name="图片 26"/>
          <p:cNvPicPr>
            <a:picLocks noChangeArrowheads="1" noChangeAspect="1"/>
          </p:cNvPicPr>
          <p:nvPr/>
        </p:nvPicPr>
        <p:blipFill>
          <a:blip r:embed="rId6">
            <a:lum bright="70000" contrast="-70000"/>
            <a:extLst>
              <a:ext uri="{28A0092B-C50C-407E-A947-70E740481C1C}">
                <a14:useLocalDpi val="0"/>
              </a:ext>
            </a:extLst>
          </a:blip>
          <a:stretch>
            <a:fillRect/>
          </a:stretch>
        </p:blipFill>
        <p:spPr bwMode="auto">
          <a:xfrm>
            <a:off x="5651500" y="2209800"/>
            <a:ext cx="638175" cy="638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2" name="矩形 7"/>
          <p:cNvSpPr>
            <a:spLocks noChangeArrowheads="1"/>
          </p:cNvSpPr>
          <p:nvPr/>
        </p:nvSpPr>
        <p:spPr bwMode="auto">
          <a:xfrm>
            <a:off x="6897688" y="1995488"/>
            <a:ext cx="1236662" cy="1277937"/>
          </a:xfrm>
          <a:prstGeom prst="rect">
            <a:avLst/>
          </a:prstGeom>
          <a:solidFill>
            <a:schemeClr val="accent4">
              <a:lumMod val="10000"/>
            </a:schemeClr>
          </a:solidFill>
          <a:ln>
            <a:noFill/>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43" name="矩形 11"/>
          <p:cNvSpPr>
            <a:spLocks noChangeArrowheads="1"/>
          </p:cNvSpPr>
          <p:nvPr/>
        </p:nvSpPr>
        <p:spPr bwMode="auto">
          <a:xfrm>
            <a:off x="6875463" y="3273425"/>
            <a:ext cx="1236662" cy="1468438"/>
          </a:xfrm>
          <a:prstGeom prst="rect">
            <a:avLst/>
          </a:prstGeom>
          <a:solidFill>
            <a:schemeClr val="accent4">
              <a:lumMod val="10000"/>
              <a:alpha val="10000"/>
            </a:schemeClr>
          </a:solidFill>
          <a:ln w="12700">
            <a:noFill/>
            <a:miter lim="800000"/>
          </a:ln>
          <a:extLst/>
        </p:spPr>
        <p:txBody>
          <a:bodyPr anchor="ctr"/>
          <a:lstStyle/>
          <a:p>
            <a:pPr algn="ctr" eaLnBrk="1" hangingPunct="1">
              <a:defRPr/>
            </a:pPr>
            <a:endParaRPr altLang="en-US" lang="zh-CN" sz="800">
              <a:solidFill>
                <a:srgbClr val="FFFFFF"/>
              </a:solidFill>
              <a:latin typeface="+mn-lt"/>
              <a:ea typeface="+mn-ea"/>
              <a:cs typeface="+mn-ea"/>
              <a:sym typeface="+mn-lt"/>
            </a:endParaRPr>
          </a:p>
        </p:txBody>
      </p:sp>
      <p:sp>
        <p:nvSpPr>
          <p:cNvPr id="106528" name="椭圆 18"/>
          <p:cNvSpPr>
            <a:spLocks noChangeArrowheads="1"/>
          </p:cNvSpPr>
          <p:nvPr/>
        </p:nvSpPr>
        <p:spPr bwMode="auto">
          <a:xfrm>
            <a:off x="7426325" y="2855913"/>
            <a:ext cx="160338" cy="144462"/>
          </a:xfrm>
          <a:prstGeom prst="ellipse">
            <a:avLst/>
          </a:prstGeom>
          <a:solidFill>
            <a:schemeClr val="tx1"/>
          </a:solidFill>
          <a:ln w="9525">
            <a:solidFill>
              <a:schemeClr val="tx1"/>
            </a:solidFill>
            <a:round/>
          </a:ln>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sz="800">
              <a:solidFill>
                <a:srgbClr val="FFFFFF"/>
              </a:solidFill>
              <a:latin typeface="+mn-lt"/>
              <a:ea typeface="+mn-ea"/>
              <a:cs typeface="+mn-ea"/>
              <a:sym typeface="+mn-lt"/>
            </a:endParaRPr>
          </a:p>
        </p:txBody>
      </p:sp>
      <p:sp>
        <p:nvSpPr>
          <p:cNvPr id="45" name="矩形 1"/>
          <p:cNvSpPr>
            <a:spLocks noChangeArrowheads="1"/>
          </p:cNvSpPr>
          <p:nvPr/>
        </p:nvSpPr>
        <p:spPr bwMode="auto">
          <a:xfrm>
            <a:off x="6943724" y="3382963"/>
            <a:ext cx="11684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50000"/>
              </a:lnSpc>
              <a:defRPr/>
            </a:pPr>
            <a:r>
              <a:rPr altLang="en-US" lang="zh-CN" sz="1200">
                <a:solidFill>
                  <a:schemeClr val="accent4">
                    <a:lumMod val="10000"/>
                  </a:schemeClr>
                </a:solidFill>
                <a:latin typeface="+mn-lt"/>
                <a:ea typeface="+mn-ea"/>
                <a:cs typeface="+mn-ea"/>
                <a:sym typeface="+mn-lt"/>
              </a:rPr>
              <a:t>管理层没有对全面的工程培训和使用完成成本/利润分析</a:t>
            </a:r>
          </a:p>
        </p:txBody>
      </p:sp>
      <p:pic>
        <p:nvPicPr>
          <p:cNvPr id="106530" name="图片 26"/>
          <p:cNvPicPr>
            <a:picLocks noChangeArrowheads="1" noChangeAspect="1"/>
          </p:cNvPicPr>
          <p:nvPr/>
        </p:nvPicPr>
        <p:blipFill>
          <a:blip r:embed="rId7">
            <a:extLst>
              <a:ext uri="{28A0092B-C50C-407E-A947-70E740481C1C}">
                <a14:useLocalDpi val="0"/>
              </a:ext>
            </a:extLst>
          </a:blip>
          <a:stretch>
            <a:fillRect/>
          </a:stretch>
        </p:blipFill>
        <p:spPr bwMode="auto">
          <a:xfrm>
            <a:off x="7167563" y="2151063"/>
            <a:ext cx="696912" cy="696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106531" name="直接连接符 21"/>
          <p:cNvCxnSpPr>
            <a:cxnSpLocks noChangeShapeType="1"/>
            <a:stCxn id="106517" idx="6"/>
            <a:endCxn id="106528" idx="2"/>
          </p:cNvCxnSpPr>
          <p:nvPr/>
        </p:nvCxnSpPr>
        <p:spPr bwMode="auto">
          <a:xfrm>
            <a:off x="4513263" y="2928938"/>
            <a:ext cx="2913062" cy="0"/>
          </a:xfrm>
          <a:prstGeom prst="line">
            <a:avLst/>
          </a:prstGeom>
          <a:noFill/>
          <a:ln w="12700">
            <a:solidFill>
              <a:schemeClr val="tx1"/>
            </a:solidFill>
            <a:round/>
          </a:ln>
          <a:extLst>
            <a:ext uri="{909E8E84-426E-40DD-AFC4-6F175D3DCCD1}">
              <a14:hiddenFill>
                <a:noFill/>
              </a14:hiddenFill>
            </a:ext>
          </a:extLst>
        </p:spPr>
      </p:cxn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8546" name="图片 28"/>
          <p:cNvPicPr>
            <a:picLocks noChangeAspect="1"/>
          </p:cNvPicPr>
          <p:nvPr/>
        </p:nvPicPr>
        <p:blipFill>
          <a:blip r:embed="rId3">
            <a:extLst>
              <a:ext uri="{28A0092B-C50C-407E-A947-70E740481C1C}">
                <a14:useLocalDpi val="0"/>
              </a:ext>
            </a:extLst>
          </a:blip>
          <a:stretch>
            <a:fillRect/>
          </a:stretch>
        </p:blipFill>
        <p:spPr bwMode="auto">
          <a:xfrm>
            <a:off x="-90488" y="117475"/>
            <a:ext cx="4832351" cy="483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a:xfrm>
            <a:off x="3563938" y="1744663"/>
            <a:ext cx="5580062" cy="1938337"/>
          </a:xfrm>
          <a:prstGeom prst="rect">
            <a:avLst/>
          </a:prstGeom>
          <a:solidFill>
            <a:schemeClr val="accent4">
              <a:lumMod val="10000"/>
            </a:schemeClr>
          </a:solidFill>
          <a:ln>
            <a:noFill/>
          </a:ln>
        </p:spPr>
        <p:txBody>
          <a:bodyPr/>
          <a:lstStyle/>
          <a:p>
            <a:pPr algn="ctr">
              <a:defRPr/>
            </a:pPr>
            <a:endParaRPr altLang="en-US" lang="zh-CN">
              <a:latin typeface="+mn-lt"/>
              <a:ea typeface="+mn-ea"/>
              <a:cs typeface="+mn-ea"/>
              <a:sym typeface="+mn-lt"/>
            </a:endParaRPr>
          </a:p>
        </p:txBody>
      </p:sp>
      <p:sp>
        <p:nvSpPr>
          <p:cNvPr id="24" name="TextBox 3"/>
          <p:cNvSpPr>
            <a:spLocks noChangeArrowheads="1"/>
          </p:cNvSpPr>
          <p:nvPr/>
        </p:nvSpPr>
        <p:spPr bwMode="auto">
          <a:xfrm>
            <a:off x="5945188" y="1954213"/>
            <a:ext cx="16433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Part Five</a:t>
            </a:r>
          </a:p>
        </p:txBody>
      </p:sp>
      <p:sp>
        <p:nvSpPr>
          <p:cNvPr id="25" name="TextBox 4"/>
          <p:cNvSpPr>
            <a:spLocks noChangeArrowheads="1"/>
          </p:cNvSpPr>
          <p:nvPr/>
        </p:nvSpPr>
        <p:spPr bwMode="auto">
          <a:xfrm>
            <a:off x="5846762" y="2571750"/>
            <a:ext cx="31178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5Why的精髓</a:t>
            </a:r>
          </a:p>
        </p:txBody>
      </p:sp>
      <p:sp>
        <p:nvSpPr>
          <p:cNvPr id="26" name="TextBox 5"/>
          <p:cNvSpPr>
            <a:spLocks noChangeArrowheads="1"/>
          </p:cNvSpPr>
          <p:nvPr/>
        </p:nvSpPr>
        <p:spPr bwMode="auto">
          <a:xfrm>
            <a:off x="4106862" y="1811338"/>
            <a:ext cx="168783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b="1" lang="en-US" sz="9600">
                <a:latin typeface="+mn-lt"/>
                <a:ea typeface="+mn-ea"/>
                <a:cs typeface="+mn-ea"/>
                <a:sym typeface="+mn-lt"/>
              </a:rPr>
              <a:t>05</a:t>
            </a:r>
          </a:p>
        </p:txBody>
      </p:sp>
    </p:spTree>
  </p:cSld>
  <p:clrMapOvr>
    <a:masterClrMapping/>
  </p:clrMapOvr>
  <p:transition advTm="6666"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
                                      <p:cBhvr>
                                        <p:cTn dur="1000" id="11"/>
                                        <p:tgtEl>
                                          <p:spTgt spid="24"/>
                                        </p:tgtEl>
                                      </p:cBhvr>
                                    </p:animEffect>
                                  </p:childTnLst>
                                </p:cTn>
                              </p:par>
                            </p:childTnLst>
                          </p:cTn>
                        </p:par>
                        <p:par>
                          <p:cTn fill="hold" id="12" nodeType="afterGroup">
                            <p:stCondLst>
                              <p:cond delay="2000"/>
                            </p:stCondLst>
                            <p:childTnLst>
                              <p:par>
                                <p:cTn fill="hold" grpId="0" id="13" nodeType="afterEffect" presetClass="entr" presetID="47"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
                                      <p:cBhvr>
                                        <p:cTn dur="1000" id="15"/>
                                        <p:tgtEl>
                                          <p:spTgt spid="25"/>
                                        </p:tgtEl>
                                      </p:cBhvr>
                                    </p:animEffect>
                                    <p:anim calcmode="lin" valueType="num">
                                      <p:cBhvr>
                                        <p:cTn dur="1000" fill="hold" id="16"/>
                                        <p:tgtEl>
                                          <p:spTgt spid="25"/>
                                        </p:tgtEl>
                                        <p:attrNameLst>
                                          <p:attrName>ppt_x</p:attrName>
                                        </p:attrNameLst>
                                      </p:cBhvr>
                                      <p:tavLst>
                                        <p:tav tm="0">
                                          <p:val>
                                            <p:strVal val="#ppt_x"/>
                                          </p:val>
                                        </p:tav>
                                        <p:tav tm="100000">
                                          <p:val>
                                            <p:strVal val="#ppt_x"/>
                                          </p:val>
                                        </p:tav>
                                      </p:tavLst>
                                    </p:anim>
                                    <p:anim calcmode="lin" valueType="num">
                                      <p:cBhvr>
                                        <p:cTn dur="1000" fill="hold" id="1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5Why的精髓：</a:t>
            </a:r>
          </a:p>
          <a:p>
            <a:r>
              <a:rPr altLang="zh-CN" lang="en-US">
                <a:latin typeface="+mn-lt"/>
                <a:ea typeface="+mn-ea"/>
                <a:cs typeface="+mn-ea"/>
                <a:sym typeface="+mn-lt"/>
              </a:rPr>
              <a:t>：</a:t>
            </a:r>
          </a:p>
        </p:txBody>
      </p:sp>
      <p:sp>
        <p:nvSpPr>
          <p:cNvPr id="27" name="矩形 3"/>
          <p:cNvSpPr>
            <a:spLocks noChangeArrowheads="1"/>
          </p:cNvSpPr>
          <p:nvPr/>
        </p:nvSpPr>
        <p:spPr bwMode="auto">
          <a:xfrm>
            <a:off x="601663" y="920750"/>
            <a:ext cx="598805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10000"/>
                  </a:schemeClr>
                </a:solidFill>
                <a:latin typeface="+mn-lt"/>
                <a:ea typeface="+mn-ea"/>
                <a:cs typeface="+mn-ea"/>
                <a:sym typeface="+mn-lt"/>
              </a:rPr>
              <a:t>简单来说，就是</a:t>
            </a:r>
          </a:p>
        </p:txBody>
      </p:sp>
      <p:sp>
        <p:nvSpPr>
          <p:cNvPr id="16" name="Text Box 2"/>
          <p:cNvSpPr txBox="1">
            <a:spLocks noChangeArrowheads="1"/>
          </p:cNvSpPr>
          <p:nvPr/>
        </p:nvSpPr>
        <p:spPr bwMode="auto">
          <a:xfrm>
            <a:off x="1982789" y="895350"/>
            <a:ext cx="2722562" cy="48768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30000"/>
              </a:lnSpc>
              <a:spcBef>
                <a:spcPct val="0"/>
              </a:spcBef>
              <a:spcAft>
                <a:spcPct val="0"/>
              </a:spcAft>
              <a:defRPr/>
            </a:pPr>
            <a:r>
              <a:rPr altLang="en-US" b="1" kern="0" lang="zh-CN" sz="2000">
                <a:solidFill>
                  <a:srgbClr val="B80304"/>
                </a:solidFill>
                <a:latin typeface="+mn-lt"/>
                <a:ea typeface="+mn-ea"/>
                <a:cs typeface="+mn-ea"/>
                <a:sym typeface="+mn-lt"/>
              </a:rPr>
              <a:t>多问几次为什么？ </a:t>
            </a:r>
          </a:p>
        </p:txBody>
      </p:sp>
      <p:sp>
        <p:nvSpPr>
          <p:cNvPr id="17" name="Text Box 2"/>
          <p:cNvSpPr txBox="1">
            <a:spLocks noChangeArrowheads="1"/>
          </p:cNvSpPr>
          <p:nvPr/>
        </p:nvSpPr>
        <p:spPr bwMode="auto">
          <a:xfrm>
            <a:off x="620713" y="1482725"/>
            <a:ext cx="7956550" cy="1325880"/>
          </a:xfrm>
          <a:prstGeom prst="rect">
            <a:avLst/>
          </a:prstGeom>
          <a:noFill/>
          <a:ln>
            <a:noFill/>
          </a:ln>
          <a:effectLst>
            <a:prstShdw dir="2700000" dist="17961" prst="shdw17">
              <a:srgbClr val="333333">
                <a:gamma/>
                <a:shade val="60000"/>
                <a:invGamma/>
              </a:srgbClr>
            </a:prst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eaLnBrk="1" fontAlgn="auto" hangingPunct="1">
              <a:lnSpc>
                <a:spcPct val="150000"/>
              </a:lnSpc>
              <a:spcBef>
                <a:spcPct val="0"/>
              </a:spcBef>
              <a:spcAft>
                <a:spcPct val="0"/>
              </a:spcAft>
              <a:defRPr/>
            </a:pPr>
            <a:r>
              <a:rPr altLang="en-US" kern="0" lang="zh-CN">
                <a:solidFill>
                  <a:schemeClr val="accent4">
                    <a:lumMod val="25000"/>
                  </a:schemeClr>
                </a:solidFill>
                <a:latin typeface="+mn-lt"/>
                <a:ea typeface="+mn-ea"/>
                <a:cs typeface="+mn-ea"/>
                <a:sym typeface="+mn-lt"/>
              </a:rPr>
              <a:t>通过反复的提问，使解决问题的人避开主观或自负的假设和逻辑陷阱，从结果着手，沿着因果关系链条，顺藤摸瓜，穿越不同的抽象层面，直至找出原有问题的根本原因。</a:t>
            </a:r>
          </a:p>
        </p:txBody>
      </p:sp>
      <p:pic>
        <p:nvPicPr>
          <p:cNvPr id="110601" name="图片 1"/>
          <p:cNvPicPr>
            <a:picLocks noChangeAspect="1"/>
          </p:cNvPicPr>
          <p:nvPr/>
        </p:nvPicPr>
        <p:blipFill>
          <a:blip r:embed="rId3">
            <a:extLst>
              <a:ext uri="{28A0092B-C50C-407E-A947-70E740481C1C}">
                <a14:useLocalDpi val="0"/>
              </a:ext>
            </a:extLst>
          </a:blip>
          <a:stretch>
            <a:fillRect/>
          </a:stretch>
        </p:blipFill>
        <p:spPr bwMode="auto">
          <a:xfrm>
            <a:off x="5534025" y="1708150"/>
            <a:ext cx="3600450" cy="4265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0602" name="图片 2"/>
          <p:cNvPicPr>
            <a:picLocks noChangeAspect="1"/>
          </p:cNvPicPr>
          <p:nvPr/>
        </p:nvPicPr>
        <p:blipFill>
          <a:blip r:embed="rId4">
            <a:extLst>
              <a:ext uri="{28A0092B-C50C-407E-A947-70E740481C1C}">
                <a14:useLocalDpi val="0"/>
              </a:ext>
            </a:extLst>
          </a:blip>
          <a:stretch>
            <a:fillRect/>
          </a:stretch>
        </p:blipFill>
        <p:spPr bwMode="auto">
          <a:xfrm>
            <a:off x="3833813" y="3598863"/>
            <a:ext cx="1625600" cy="1625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
                                      <p:cBhvr>
                                        <p:cTn dur="1000" id="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a:spLocks noChangeArrowheads="1"/>
          </p:cNvSpPr>
          <p:nvPr/>
        </p:nvSpPr>
        <p:spPr bwMode="auto">
          <a:xfrm>
            <a:off x="1588" y="3681413"/>
            <a:ext cx="9144000" cy="974725"/>
          </a:xfrm>
          <a:prstGeom prst="rect">
            <a:avLst/>
          </a:prstGeom>
          <a:solidFill>
            <a:srgbClr val="B80304"/>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a:endParaRPr altLang="en-US" lang="zh-CN">
              <a:latin typeface="+mn-lt"/>
              <a:ea typeface="+mn-ea"/>
              <a:cs typeface="+mn-ea"/>
              <a:sym typeface="+mn-lt"/>
            </a:endParaRPr>
          </a:p>
        </p:txBody>
      </p:sp>
      <p:sp>
        <p:nvSpPr>
          <p:cNvPr id="3079" name="TextBox 64"/>
          <p:cNvSpPr>
            <a:spLocks noChangeArrowheads="1"/>
          </p:cNvSpPr>
          <p:nvPr/>
        </p:nvSpPr>
        <p:spPr bwMode="auto">
          <a:xfrm>
            <a:off x="2611438" y="1651000"/>
            <a:ext cx="598963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tabLst>
                <a:tab pos="2424113"/>
              </a:tabLst>
              <a:defRPr>
                <a:solidFill>
                  <a:schemeClr val="tx1"/>
                </a:solidFill>
                <a:latin charset="-122" pitchFamily="34" typeface="微软雅黑"/>
                <a:ea charset="-122" pitchFamily="34" typeface="微软雅黑"/>
              </a:defRPr>
            </a:lvl1pPr>
            <a:lvl2pPr indent="-285750" marL="742950">
              <a:tabLst>
                <a:tab pos="2424113"/>
              </a:tabLst>
              <a:defRPr>
                <a:solidFill>
                  <a:schemeClr val="tx1"/>
                </a:solidFill>
                <a:latin charset="-122" pitchFamily="34" typeface="微软雅黑"/>
                <a:ea charset="-122" pitchFamily="34" typeface="微软雅黑"/>
              </a:defRPr>
            </a:lvl2pPr>
            <a:lvl3pPr indent="-228600" marL="1143000">
              <a:tabLst>
                <a:tab pos="2424113"/>
              </a:tabLst>
              <a:defRPr>
                <a:solidFill>
                  <a:schemeClr val="tx1"/>
                </a:solidFill>
                <a:latin charset="-122" pitchFamily="34" typeface="微软雅黑"/>
                <a:ea charset="-122" pitchFamily="34" typeface="微软雅黑"/>
              </a:defRPr>
            </a:lvl3pPr>
            <a:lvl4pPr indent="-228600" marL="1600200">
              <a:tabLst>
                <a:tab pos="2424113"/>
              </a:tabLst>
              <a:defRPr>
                <a:solidFill>
                  <a:schemeClr val="tx1"/>
                </a:solidFill>
                <a:latin charset="-122" pitchFamily="34" typeface="微软雅黑"/>
                <a:ea charset="-122" pitchFamily="34" typeface="微软雅黑"/>
              </a:defRPr>
            </a:lvl4pPr>
            <a:lvl5pPr indent="-228600" marL="2057400">
              <a:tabLst>
                <a:tab pos="2424113"/>
              </a:tabLst>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tabLst>
                <a:tab pos="2424113"/>
              </a:tabLs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tabLst>
                <a:tab pos="2424113"/>
              </a:tabLs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tabLst>
                <a:tab pos="2424113"/>
              </a:tabLs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tabLst>
                <a:tab pos="2424113"/>
              </a:tabLs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zh-CN" b="1" lang="en-US" sz="2700">
                <a:solidFill>
                  <a:srgbClr val="161616"/>
                </a:solidFill>
                <a:latin typeface="+mn-lt"/>
                <a:ea typeface="+mn-ea"/>
                <a:cs typeface="+mn-ea"/>
                <a:sym typeface="+mn-lt"/>
              </a:rPr>
              <a:t>—5Why 问题分析法</a:t>
            </a:r>
          </a:p>
        </p:txBody>
      </p:sp>
      <p:sp>
        <p:nvSpPr>
          <p:cNvPr id="3075" name="TextBox 60"/>
          <p:cNvSpPr>
            <a:spLocks noChangeArrowheads="1"/>
          </p:cNvSpPr>
          <p:nvPr/>
        </p:nvSpPr>
        <p:spPr bwMode="auto">
          <a:xfrm>
            <a:off x="2916238" y="854075"/>
            <a:ext cx="566896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en-US" b="1" lang="zh-CN" sz="4500">
                <a:solidFill>
                  <a:srgbClr val="161616"/>
                </a:solidFill>
                <a:latin typeface="+mn-lt"/>
                <a:ea typeface="+mn-ea"/>
                <a:cs typeface="+mn-ea"/>
                <a:sym typeface="+mn-lt"/>
              </a:rPr>
              <a:t>生产培训系列课程</a:t>
            </a:r>
          </a:p>
        </p:txBody>
      </p:sp>
      <p:sp>
        <p:nvSpPr>
          <p:cNvPr id="9" name="TextBox 60"/>
          <p:cNvSpPr>
            <a:spLocks noChangeArrowheads="1"/>
          </p:cNvSpPr>
          <p:nvPr/>
        </p:nvSpPr>
        <p:spPr bwMode="auto">
          <a:xfrm>
            <a:off x="4625975" y="3997325"/>
            <a:ext cx="19589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en-US" lang="zh-CN" sz="1400">
                <a:latin typeface="+mn-lt"/>
                <a:ea typeface="+mn-ea"/>
                <a:cs typeface="+mn-ea"/>
                <a:sym typeface="+mn-lt"/>
              </a:rPr>
              <a:t>部门：设计部</a:t>
            </a:r>
          </a:p>
        </p:txBody>
      </p:sp>
      <p:sp>
        <p:nvSpPr>
          <p:cNvPr id="15" name="TextBox 60"/>
          <p:cNvSpPr>
            <a:spLocks noChangeArrowheads="1"/>
          </p:cNvSpPr>
          <p:nvPr/>
        </p:nvSpPr>
        <p:spPr bwMode="auto">
          <a:xfrm>
            <a:off x="2894013" y="3997325"/>
            <a:ext cx="195738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buFont charset="0" pitchFamily="34" typeface="Arial"/>
              <a:buNone/>
            </a:pPr>
            <a:r>
              <a:rPr altLang="en-US" lang="zh-CN" sz="1400">
                <a:latin typeface="+mn-lt"/>
                <a:ea typeface="+mn-ea"/>
                <a:cs typeface="+mn-ea"/>
                <a:sym typeface="+mn-lt"/>
              </a:rPr>
              <a:t>汇报人：优页PPT</a:t>
            </a:r>
          </a:p>
        </p:txBody>
      </p:sp>
      <p:pic>
        <p:nvPicPr>
          <p:cNvPr id="5" name="图片 4"/>
          <p:cNvPicPr>
            <a:picLocks noChangeAspect="1"/>
          </p:cNvPicPr>
          <p:nvPr/>
        </p:nvPicPr>
        <p:blipFill>
          <a:blip r:embed="rId3">
            <a:extLst>
              <a:ext uri="{28A0092B-C50C-407E-A947-70E740481C1C}">
                <a14:useLocalDpi val="0"/>
              </a:ext>
            </a:extLst>
          </a:blip>
          <a:stretch>
            <a:fillRect/>
          </a:stretch>
        </p:blipFill>
        <p:spPr bwMode="auto">
          <a:xfrm>
            <a:off x="5003800" y="1997075"/>
            <a:ext cx="1855788" cy="185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4696" name="图片 1"/>
          <p:cNvPicPr>
            <a:picLocks noChangeAspect="1"/>
          </p:cNvPicPr>
          <p:nvPr/>
        </p:nvPicPr>
        <p:blipFill>
          <a:blip r:embed="rId4">
            <a:extLst>
              <a:ext uri="{28A0092B-C50C-407E-A947-70E740481C1C}">
                <a14:useLocalDpi val="0"/>
              </a:ext>
            </a:extLst>
          </a:blip>
          <a:stretch>
            <a:fillRect/>
          </a:stretch>
        </p:blipFill>
        <p:spPr bwMode="auto">
          <a:xfrm>
            <a:off x="252413" y="365125"/>
            <a:ext cx="3005137" cy="300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ustDataLst>
      <p:tags r:id="rId5"/>
    </p:custDataLst>
  </p:cSld>
  <p:clrMapOvr>
    <a:masterClrMapping/>
  </p:clrMapOvr>
  <p:transition advTm="477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3079"/>
                                        </p:tgtEl>
                                        <p:attrNameLst>
                                          <p:attrName>style.visibility</p:attrName>
                                        </p:attrNameLst>
                                      </p:cBhvr>
                                      <p:to>
                                        <p:strVal val="visible"/>
                                      </p:to>
                                    </p:set>
                                    <p:anim calcmode="lin" valueType="num">
                                      <p:cBhvr>
                                        <p:cTn dur="1200" fill="hold" id="13"/>
                                        <p:tgtEl>
                                          <p:spTgt spid="3079"/>
                                        </p:tgtEl>
                                        <p:attrNameLst>
                                          <p:attrName>ppt_x</p:attrName>
                                        </p:attrNameLst>
                                      </p:cBhvr>
                                      <p:tavLst>
                                        <p:tav tm="0">
                                          <p:val>
                                            <p:strVal val="#ppt_x"/>
                                          </p:val>
                                        </p:tav>
                                        <p:tav tm="100000">
                                          <p:val>
                                            <p:strVal val="#ppt_x"/>
                                          </p:val>
                                        </p:tav>
                                      </p:tavLst>
                                    </p:anim>
                                    <p:anim calcmode="lin" valueType="num">
                                      <p:cBhvr>
                                        <p:cTn dur="1200" fill="hold" id="14"/>
                                        <p:tgtEl>
                                          <p:spTgt spid="3079"/>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700"/>
                            </p:stCondLst>
                            <p:childTnLst>
                              <p:par>
                                <p:cTn fill="hold" grpId="0" id="16" nodeType="afterEffect" presetClass="entr" presetID="2" presetSubtype="1">
                                  <p:stCondLst>
                                    <p:cond delay="0"/>
                                  </p:stCondLst>
                                  <p:childTnLst>
                                    <p:set>
                                      <p:cBhvr>
                                        <p:cTn dur="1" fill="hold" id="17">
                                          <p:stCondLst>
                                            <p:cond delay="0"/>
                                          </p:stCondLst>
                                        </p:cTn>
                                        <p:tgtEl>
                                          <p:spTgt spid="3075"/>
                                        </p:tgtEl>
                                        <p:attrNameLst>
                                          <p:attrName>style.visibility</p:attrName>
                                        </p:attrNameLst>
                                      </p:cBhvr>
                                      <p:to>
                                        <p:strVal val="visible"/>
                                      </p:to>
                                    </p:set>
                                    <p:anim calcmode="lin" valueType="num">
                                      <p:cBhvr>
                                        <p:cTn dur="600" fill="hold" id="18"/>
                                        <p:tgtEl>
                                          <p:spTgt spid="3075"/>
                                        </p:tgtEl>
                                        <p:attrNameLst>
                                          <p:attrName>ppt_x</p:attrName>
                                        </p:attrNameLst>
                                      </p:cBhvr>
                                      <p:tavLst>
                                        <p:tav tm="0">
                                          <p:val>
                                            <p:strVal val="#ppt_x"/>
                                          </p:val>
                                        </p:tav>
                                        <p:tav tm="100000">
                                          <p:val>
                                            <p:strVal val="#ppt_x"/>
                                          </p:val>
                                        </p:tav>
                                      </p:tavLst>
                                    </p:anim>
                                    <p:anim calcmode="lin" valueType="num">
                                      <p:cBhvr>
                                        <p:cTn dur="600" fill="hold" id="19"/>
                                        <p:tgtEl>
                                          <p:spTgt spid="3075"/>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2300"/>
                            </p:stCondLst>
                            <p:childTnLst>
                              <p:par>
                                <p:cTn fill="hold" grpId="0" id="21" nodeType="afterEffect" presetClass="entr" presetID="2" presetSubtype="8">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fill="hold" id="23"/>
                                        <p:tgtEl>
                                          <p:spTgt spid="16"/>
                                        </p:tgtEl>
                                        <p:attrNameLst>
                                          <p:attrName>ppt_x</p:attrName>
                                        </p:attrNameLst>
                                      </p:cBhvr>
                                      <p:tavLst>
                                        <p:tav tm="0">
                                          <p:val>
                                            <p:strVal val="0-#ppt_w/2"/>
                                          </p:val>
                                        </p:tav>
                                        <p:tav tm="100000">
                                          <p:val>
                                            <p:strVal val="#ppt_x"/>
                                          </p:val>
                                        </p:tav>
                                      </p:tavLst>
                                    </p:anim>
                                    <p:anim calcmode="lin" valueType="num">
                                      <p:cBhvr additive="base">
                                        <p:cTn dur="500" fill="hold" id="24"/>
                                        <p:tgtEl>
                                          <p:spTgt spid="1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800"/>
                            </p:stCondLst>
                            <p:childTnLst>
                              <p:par>
                                <p:cTn fill="hold" grpId="0" id="26" nodeType="afterEffect" presetClass="entr" presetID="2" presetSubtype="1">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10" fill="hold" id="28"/>
                                        <p:tgtEl>
                                          <p:spTgt spid="9"/>
                                        </p:tgtEl>
                                        <p:attrNameLst>
                                          <p:attrName>ppt_x</p:attrName>
                                        </p:attrNameLst>
                                      </p:cBhvr>
                                      <p:tavLst>
                                        <p:tav tm="0">
                                          <p:val>
                                            <p:strVal val="#ppt_x"/>
                                          </p:val>
                                        </p:tav>
                                        <p:tav tm="100000">
                                          <p:val>
                                            <p:strVal val="#ppt_x"/>
                                          </p:val>
                                        </p:tav>
                                      </p:tavLst>
                                    </p:anim>
                                    <p:anim calcmode="lin" valueType="num">
                                      <p:cBhvr>
                                        <p:cTn dur="10" fill="hold" id="29"/>
                                        <p:tgtEl>
                                          <p:spTgt spid="9"/>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2810"/>
                            </p:stCondLst>
                            <p:childTnLst>
                              <p:par>
                                <p:cTn fill="hold" grpId="0" id="31" nodeType="afterEffect" presetClass="entr" presetID="2" presetSubtype="1">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600" fill="hold" id="33"/>
                                        <p:tgtEl>
                                          <p:spTgt spid="15"/>
                                        </p:tgtEl>
                                        <p:attrNameLst>
                                          <p:attrName>ppt_x</p:attrName>
                                        </p:attrNameLst>
                                      </p:cBhvr>
                                      <p:tavLst>
                                        <p:tav tm="0">
                                          <p:val>
                                            <p:strVal val="#ppt_x"/>
                                          </p:val>
                                        </p:tav>
                                        <p:tav tm="100000">
                                          <p:val>
                                            <p:strVal val="#ppt_x"/>
                                          </p:val>
                                        </p:tav>
                                      </p:tavLst>
                                    </p:anim>
                                    <p:anim calcmode="lin" valueType="num">
                                      <p:cBhvr>
                                        <p:cTn dur="600" fill="hold" id="34"/>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079"/>
      <p:bldP grpId="0" spid="3075"/>
      <p:bldP grpId="0" spid="9"/>
      <p:bldP grpId="0" spid="15"/>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eaLnBrk="1" fontAlgn="auto" hangingPunct="1">
              <a:spcBef>
                <a:spcPct val="0"/>
              </a:spcBef>
              <a:spcAft>
                <a:spcPct val="0"/>
              </a:spcAft>
              <a:defRPr/>
            </a:pPr>
            <a:r>
              <a:rPr lang="en-US" altLang="zh-CN" sz="210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Meiryo" panose="020b0604030504040204" pitchFamily="34" charset="-128"/>
              </a:rPr>
              <a:t>                                             www.youyedoc.com</a:t>
            </a: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ct val="0"/>
              </a:spcBef>
              <a:spcAft>
                <a:spcPct val="0"/>
              </a:spcAft>
              <a:defRPr/>
            </a:pPr>
            <a:r>
              <a:rPr lang="zh-CN" altLang="en-US" sz="2100" spc="15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                更多精品PPT资源尽在—优页PPT！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eaLnBrk="1" fontAlgn="auto" hangingPunct="1">
              <a:lnSpc>
                <a:spcPts val="1800"/>
              </a:lnSpc>
              <a:spcBef>
                <a:spcPct val="0"/>
              </a:spcBef>
              <a:spcAft>
                <a:spcPct val="0"/>
              </a:spcAft>
            </a:pPr>
            <a:r>
              <a:rPr lang="en-US" altLang="zh-CN" sz="900" kern="0">
                <a:solidFill>
                  <a:srgbClr val="EEECE1">
                    <a:lumMod val="25000"/>
                  </a:srgbClr>
                </a:solidFill>
              </a:rPr>
              <a:t>PPT模板下载：www.youyedoc.com/moban/         节日PPT模板：www.youyedoc.com/jieri/</a:t>
            </a:r>
          </a:p>
          <a:p>
            <a:pPr eaLnBrk="1" fontAlgn="auto" hangingPunct="1">
              <a:lnSpc>
                <a:spcPts val="1800"/>
              </a:lnSpc>
              <a:spcBef>
                <a:spcPct val="0"/>
              </a:spcBef>
              <a:spcAft>
                <a:spcPct val="0"/>
              </a:spcAft>
            </a:pPr>
            <a:r>
              <a:rPr lang="en-US" altLang="zh-CN" sz="900" kern="0">
                <a:solidFill>
                  <a:srgbClr val="EEECE1">
                    <a:lumMod val="25000"/>
                  </a:srgbClr>
                </a:solidFill>
              </a:rPr>
              <a:t>PPT背景图片：www.youyedoc.com/beijing/          PPT图表下载：www.youyedoc.com/tubiao/</a:t>
            </a:r>
          </a:p>
          <a:p>
            <a:pPr eaLnBrk="1" fontAlgn="auto" hangingPunct="1">
              <a:lnSpc>
                <a:spcPts val="1800"/>
              </a:lnSpc>
              <a:spcBef>
                <a:spcPct val="0"/>
              </a:spcBef>
              <a:spcAft>
                <a:spcPct val="0"/>
              </a:spcAft>
            </a:pPr>
            <a:r>
              <a:rPr lang="en-US" altLang="zh-CN" sz="900" kern="0">
                <a:solidFill>
                  <a:srgbClr val="EEECE1">
                    <a:lumMod val="25000"/>
                  </a:srgbClr>
                </a:solidFill>
              </a:rPr>
              <a:t>PPT素材下载： www.youyedoc.com/sucai/            PPT教程下载：www.youyedoc.com/jiaocheng/</a:t>
            </a:r>
          </a:p>
          <a:p>
            <a:pPr eaLnBrk="1" fontAlgn="auto" hangingPunct="1">
              <a:lnSpc>
                <a:spcPts val="1800"/>
              </a:lnSpc>
              <a:spcBef>
                <a:spcPct val="0"/>
              </a:spcBef>
              <a:spcAft>
                <a:spcPct val="0"/>
              </a:spcAft>
            </a:pPr>
            <a:r>
              <a:rPr lang="en-US" altLang="zh-CN" sz="900" kern="0">
                <a:solidFill>
                  <a:srgbClr val="EEECE1">
                    <a:lumMod val="25000"/>
                  </a:srgbClr>
                </a:solidFill>
              </a:rPr>
              <a:t>字体下载：www.youyedoc.com/ziti/                       绘本故事PPT：www.youyedoc.com/gushi/</a:t>
            </a:r>
          </a:p>
          <a:p>
            <a:pPr eaLnBrk="1" fontAlgn="auto" hangingPunct="1">
              <a:lnSpc>
                <a:spcPts val="1800"/>
              </a:lnSpc>
              <a:spcBef>
                <a:spcPct val="0"/>
              </a:spcBef>
              <a:spcAft>
                <a:spcPct val="0"/>
              </a:spcAft>
            </a:pPr>
            <a:r>
              <a:rPr lang="en-US" altLang="zh-CN" sz="900" kern="0">
                <a:solidFill>
                  <a:srgbClr val="EEECE1">
                    <a:lumMod val="25000"/>
                  </a:srgbClr>
                </a:solidFill>
              </a:rPr>
              <a:t>PPT课件：www.youyedoc.com/kejian/</a:t>
            </a:r>
          </a:p>
        </p:txBody>
      </p:sp>
    </p:spTree>
    <p:extLst>
      <p:ext uri="{BB962C8B-B14F-4D97-AF65-F5344CB8AC3E}">
        <p14:creationId xmlns:p14="http://schemas.microsoft.com/office/powerpoint/2010/main" val="269140840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图片 28"/>
          <p:cNvPicPr>
            <a:picLocks noChangeAspect="1"/>
          </p:cNvPicPr>
          <p:nvPr/>
        </p:nvPicPr>
        <p:blipFill>
          <a:blip r:embed="rId3">
            <a:extLst>
              <a:ext uri="{28A0092B-C50C-407E-A947-70E740481C1C}">
                <a14:useLocalDpi val="0"/>
              </a:ext>
            </a:extLst>
          </a:blip>
          <a:stretch>
            <a:fillRect/>
          </a:stretch>
        </p:blipFill>
        <p:spPr bwMode="auto">
          <a:xfrm>
            <a:off x="-90488" y="117475"/>
            <a:ext cx="4832351" cy="4832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a:xfrm>
            <a:off x="3563938" y="1857375"/>
            <a:ext cx="5580062" cy="1570038"/>
          </a:xfrm>
          <a:prstGeom prst="rect">
            <a:avLst/>
          </a:prstGeom>
          <a:solidFill>
            <a:schemeClr val="accent4">
              <a:lumMod val="10000"/>
            </a:schemeClr>
          </a:solidFill>
          <a:ln>
            <a:noFill/>
          </a:ln>
        </p:spPr>
        <p:txBody>
          <a:bodyPr/>
          <a:lstStyle/>
          <a:p>
            <a:pPr algn="ctr">
              <a:defRPr/>
            </a:pPr>
            <a:endParaRPr altLang="en-US" lang="zh-CN">
              <a:latin typeface="+mn-lt"/>
              <a:ea typeface="+mn-ea"/>
              <a:cs typeface="+mn-ea"/>
              <a:sym typeface="+mn-lt"/>
            </a:endParaRPr>
          </a:p>
        </p:txBody>
      </p:sp>
      <p:sp>
        <p:nvSpPr>
          <p:cNvPr id="24" name="TextBox 3"/>
          <p:cNvSpPr>
            <a:spLocks noChangeArrowheads="1"/>
          </p:cNvSpPr>
          <p:nvPr/>
        </p:nvSpPr>
        <p:spPr bwMode="auto">
          <a:xfrm>
            <a:off x="5945188" y="2066925"/>
            <a:ext cx="1681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lang="en-US" sz="2800">
                <a:latin typeface="+mn-lt"/>
                <a:ea typeface="+mn-ea"/>
                <a:cs typeface="+mn-ea"/>
                <a:sym typeface="+mn-lt"/>
              </a:rPr>
              <a:t>Part One</a:t>
            </a:r>
          </a:p>
        </p:txBody>
      </p:sp>
      <p:sp>
        <p:nvSpPr>
          <p:cNvPr id="25" name="TextBox 4"/>
          <p:cNvSpPr>
            <a:spLocks noChangeArrowheads="1"/>
          </p:cNvSpPr>
          <p:nvPr/>
        </p:nvSpPr>
        <p:spPr bwMode="auto">
          <a:xfrm>
            <a:off x="5846762" y="2684463"/>
            <a:ext cx="30448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lang="en-US" sz="2800">
                <a:latin typeface="+mn-lt"/>
                <a:ea typeface="+mn-ea"/>
                <a:cs typeface="+mn-ea"/>
                <a:sym typeface="+mn-lt"/>
              </a:rPr>
              <a:t>5Why分析法简介</a:t>
            </a:r>
          </a:p>
        </p:txBody>
      </p:sp>
      <p:sp>
        <p:nvSpPr>
          <p:cNvPr id="26" name="TextBox 5"/>
          <p:cNvSpPr>
            <a:spLocks noChangeArrowheads="1"/>
          </p:cNvSpPr>
          <p:nvPr/>
        </p:nvSpPr>
        <p:spPr bwMode="auto">
          <a:xfrm>
            <a:off x="4106862" y="1924050"/>
            <a:ext cx="168783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r>
              <a:rPr altLang="zh-CN" b="1" lang="en-US" sz="9600">
                <a:latin typeface="+mn-lt"/>
                <a:ea typeface="+mn-ea"/>
                <a:cs typeface="+mn-ea"/>
                <a:sym typeface="+mn-lt"/>
              </a:rPr>
              <a:t>01</a:t>
            </a:r>
          </a:p>
        </p:txBody>
      </p:sp>
    </p:spTree>
  </p:cSld>
  <p:clrMapOvr>
    <a:masterClrMapping/>
  </p:clrMapOvr>
  <p:transition advTm="6666"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
                                      <p:cBhvr>
                                        <p:cTn dur="1000" id="11"/>
                                        <p:tgtEl>
                                          <p:spTgt spid="24"/>
                                        </p:tgtEl>
                                      </p:cBhvr>
                                    </p:animEffect>
                                  </p:childTnLst>
                                </p:cTn>
                              </p:par>
                            </p:childTnLst>
                          </p:cTn>
                        </p:par>
                        <p:par>
                          <p:cTn fill="hold" id="12" nodeType="afterGroup">
                            <p:stCondLst>
                              <p:cond delay="2000"/>
                            </p:stCondLst>
                            <p:childTnLst>
                              <p:par>
                                <p:cTn fill="hold" grpId="0" id="13" nodeType="afterEffect" presetClass="entr" presetID="47"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
                                      <p:cBhvr>
                                        <p:cTn dur="1000" id="15"/>
                                        <p:tgtEl>
                                          <p:spTgt spid="25"/>
                                        </p:tgtEl>
                                      </p:cBhvr>
                                    </p:animEffect>
                                    <p:anim calcmode="lin" valueType="num">
                                      <p:cBhvr>
                                        <p:cTn dur="1000" fill="hold" id="16"/>
                                        <p:tgtEl>
                                          <p:spTgt spid="25"/>
                                        </p:tgtEl>
                                        <p:attrNameLst>
                                          <p:attrName>ppt_x</p:attrName>
                                        </p:attrNameLst>
                                      </p:cBhvr>
                                      <p:tavLst>
                                        <p:tav tm="0">
                                          <p:val>
                                            <p:strVal val="#ppt_x"/>
                                          </p:val>
                                        </p:tav>
                                        <p:tav tm="100000">
                                          <p:val>
                                            <p:strVal val="#ppt_x"/>
                                          </p:val>
                                        </p:tav>
                                      </p:tavLst>
                                    </p:anim>
                                    <p:anim calcmode="lin" valueType="num">
                                      <p:cBhvr>
                                        <p:cTn dur="1000" fill="hold" id="1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5Why简介与起源：</a:t>
            </a:r>
          </a:p>
        </p:txBody>
      </p:sp>
      <p:sp>
        <p:nvSpPr>
          <p:cNvPr id="16" name="矩形 3"/>
          <p:cNvSpPr>
            <a:spLocks noChangeArrowheads="1"/>
          </p:cNvSpPr>
          <p:nvPr/>
        </p:nvSpPr>
        <p:spPr bwMode="auto">
          <a:xfrm>
            <a:off x="360363" y="987425"/>
            <a:ext cx="8388350" cy="3611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b="1" lang="zh-CN" noProof="1" sz="1400">
                <a:solidFill>
                  <a:schemeClr val="accent6">
                    <a:lumMod val="25000"/>
                  </a:schemeClr>
                </a:solidFill>
                <a:latin typeface="+mn-lt"/>
                <a:ea typeface="+mn-ea"/>
                <a:cs typeface="+mn-ea"/>
                <a:sym typeface="+mn-lt"/>
              </a:rPr>
              <a:t> 5Why分析法，它是一种诊断性技术，被用来识别和说明因果关系链，它的根源会引起恰当地定义问题。也被称作：为什么—为什么分析、5个为什么分析。</a:t>
            </a:r>
          </a:p>
          <a:p>
            <a:pPr eaLnBrk="1" hangingPunct="1">
              <a:lnSpc>
                <a:spcPct val="150000"/>
              </a:lnSpc>
              <a:defRPr/>
            </a:pPr>
            <a:r>
              <a:rPr altLang="en-US" b="1" lang="zh-CN" noProof="1" sz="1400">
                <a:solidFill>
                  <a:schemeClr val="accent6">
                    <a:lumMod val="25000"/>
                  </a:schemeClr>
                </a:solidFill>
                <a:latin typeface="+mn-lt"/>
                <a:ea typeface="+mn-ea"/>
                <a:cs typeface="+mn-ea"/>
                <a:sym typeface="+mn-lt"/>
              </a:rPr>
              <a:t>    通过不断提问为什么前一个事件会发生，直到回答“没有好的理由”或直到一个新的故障模式被发现时才停止提问。解决根本原因以防止问题重演。文件中所有带有“为什么”的语句都会定义真正的根源（通常需要至少5个“为什么”，但5个Why不是说一定就是5个，可能是1个，也可能是连问10个都没有抓到根源）。 </a:t>
            </a:r>
          </a:p>
          <a:p>
            <a:pPr eaLnBrk="1" hangingPunct="1">
              <a:lnSpc>
                <a:spcPct val="150000"/>
              </a:lnSpc>
              <a:defRPr/>
            </a:pPr>
            <a:r>
              <a:rPr altLang="en-US" b="1" lang="zh-CN" noProof="1" sz="1400">
                <a:solidFill>
                  <a:schemeClr val="accent6">
                    <a:lumMod val="25000"/>
                  </a:schemeClr>
                </a:solidFill>
                <a:latin typeface="+mn-lt"/>
                <a:ea typeface="+mn-ea"/>
                <a:cs typeface="+mn-ea"/>
                <a:sym typeface="+mn-lt"/>
              </a:rPr>
              <a:t>5Why首创自丰田公司的大野耐一，源于一次新闻发布会，有人问：“丰田公司的汽车质量怎么会这么好？”他回答说：“我碰到问题至少要问5个为什么。”</a:t>
            </a:r>
          </a:p>
          <a:p>
            <a:pPr eaLnBrk="1" hangingPunct="1">
              <a:lnSpc>
                <a:spcPct val="150000"/>
              </a:lnSpc>
              <a:defRPr/>
            </a:pPr>
            <a:r>
              <a:rPr altLang="en-US" b="1" lang="zh-CN" noProof="1" sz="1400">
                <a:solidFill>
                  <a:schemeClr val="accent6">
                    <a:lumMod val="25000"/>
                  </a:schemeClr>
                </a:solidFill>
                <a:latin typeface="+mn-lt"/>
                <a:ea typeface="+mn-ea"/>
                <a:cs typeface="+mn-ea"/>
                <a:sym typeface="+mn-lt"/>
              </a:rPr>
              <a:t>    大野耐一总是爱在车间走来走去，停下来向工人发问。他反复地就一个问题，问“为什么”，直到回答令他满意，被他问到的人也心里明白为止——这就是著名的“五个为什么”的起源。所以，5Why也被称为：丰田5问法。</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0" presetSubtype="0">
                                  <p:stCondLst>
                                    <p:cond delay="0"/>
                                  </p:stCondLst>
                                  <p:childTnLst>
                                    <p:set>
                                      <p:cBhvr>
                                        <p:cTn dur="1" fill="hold" id="9">
                                          <p:stCondLst>
                                            <p:cond delay="0"/>
                                          </p:stCondLst>
                                        </p:cTn>
                                        <p:tgtEl>
                                          <p:spTgt spid="16"/>
                                        </p:tgtEl>
                                        <p:attrNameLst>
                                          <p:attrName>style.visibility</p:attrName>
                                        </p:attrNameLst>
                                      </p:cBhvr>
                                      <p:to>
                                        <p:strVal val="visible"/>
                                      </p:to>
                                    </p:set>
                                    <p:animEffect filter="">
                                      <p:cBhvr>
                                        <p:cTn dur="1000" id="1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274478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374823" y="510728"/>
            <a:ext cx="5760000" cy="68263"/>
            <a:chOff x="3461553" y="517741"/>
            <a:chExt cx="6747659" cy="68263"/>
          </a:xfrm>
          <a:solidFill>
            <a:schemeClr val="accent4">
              <a:lumMod val="10000"/>
            </a:schemeClr>
          </a:solidFill>
        </p:grpSpPr>
        <p:cxnSp>
          <p:nvCxnSpPr>
            <p:cNvPr id="13" name="直接连接符 12"/>
            <p:cNvCxnSpPr/>
            <p:nvPr/>
          </p:nvCxnSpPr>
          <p:spPr>
            <a:xfrm flipV="1">
              <a:off x="3495533" y="551874"/>
              <a:ext cx="6713679"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2676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zh-CN" lang="en-US">
                <a:latin typeface="+mn-lt"/>
                <a:ea typeface="+mn-ea"/>
                <a:cs typeface="+mn-ea"/>
                <a:sym typeface="+mn-lt"/>
              </a:rPr>
              <a:t>5Why简介与起源：</a:t>
            </a:r>
          </a:p>
        </p:txBody>
      </p:sp>
      <p:sp>
        <p:nvSpPr>
          <p:cNvPr id="17" name="六边形 2"/>
          <p:cNvSpPr>
            <a:spLocks noChangeArrowheads="1"/>
          </p:cNvSpPr>
          <p:nvPr/>
        </p:nvSpPr>
        <p:spPr bwMode="auto">
          <a:xfrm>
            <a:off x="3738563" y="2001838"/>
            <a:ext cx="1258887" cy="1085850"/>
          </a:xfrm>
          <a:prstGeom prst="hexagon">
            <a:avLst>
              <a:gd fmla="val 24991" name="adj"/>
              <a:gd fmla="val 115470" name="vf"/>
            </a:avLst>
          </a:prstGeom>
          <a:solidFill>
            <a:srgbClr val="B80304"/>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B80304"/>
              </a:solidFill>
              <a:latin typeface="+mn-lt"/>
              <a:ea typeface="+mn-ea"/>
              <a:cs typeface="+mn-ea"/>
              <a:sym typeface="+mn-lt"/>
            </a:endParaRPr>
          </a:p>
        </p:txBody>
      </p:sp>
      <p:sp>
        <p:nvSpPr>
          <p:cNvPr id="18" name="六边形 3"/>
          <p:cNvSpPr>
            <a:spLocks noChangeArrowheads="1"/>
          </p:cNvSpPr>
          <p:nvPr/>
        </p:nvSpPr>
        <p:spPr bwMode="auto">
          <a:xfrm>
            <a:off x="2700338" y="2544763"/>
            <a:ext cx="1258887" cy="1085850"/>
          </a:xfrm>
          <a:prstGeom prst="hexagon">
            <a:avLst>
              <a:gd fmla="val 24991" name="adj"/>
              <a:gd fmla="val 115470" name="vf"/>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latin typeface="+mn-lt"/>
              <a:ea typeface="+mn-ea"/>
              <a:cs typeface="+mn-ea"/>
              <a:sym typeface="+mn-lt"/>
            </a:endParaRPr>
          </a:p>
        </p:txBody>
      </p:sp>
      <p:sp>
        <p:nvSpPr>
          <p:cNvPr id="19" name="六边形 4"/>
          <p:cNvSpPr>
            <a:spLocks noChangeArrowheads="1"/>
          </p:cNvSpPr>
          <p:nvPr/>
        </p:nvSpPr>
        <p:spPr bwMode="auto">
          <a:xfrm>
            <a:off x="3738563" y="3125788"/>
            <a:ext cx="1258887" cy="1085850"/>
          </a:xfrm>
          <a:prstGeom prst="hexagon">
            <a:avLst>
              <a:gd fmla="val 24991" name="adj"/>
              <a:gd fmla="val 115470" name="vf"/>
            </a:avLst>
          </a:prstGeom>
          <a:solidFill>
            <a:srgbClr val="B80304"/>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solidFill>
                <a:srgbClr val="B80304"/>
              </a:solidFill>
              <a:latin typeface="+mn-lt"/>
              <a:ea typeface="+mn-ea"/>
              <a:cs typeface="+mn-ea"/>
              <a:sym typeface="+mn-lt"/>
            </a:endParaRPr>
          </a:p>
        </p:txBody>
      </p:sp>
      <p:sp>
        <p:nvSpPr>
          <p:cNvPr id="20" name="六边形 5"/>
          <p:cNvSpPr>
            <a:spLocks noChangeArrowheads="1"/>
          </p:cNvSpPr>
          <p:nvPr/>
        </p:nvSpPr>
        <p:spPr bwMode="auto">
          <a:xfrm>
            <a:off x="4779963" y="2544763"/>
            <a:ext cx="1258887" cy="1085850"/>
          </a:xfrm>
          <a:prstGeom prst="hexagon">
            <a:avLst>
              <a:gd fmla="val 24991" name="adj"/>
              <a:gd fmla="val 115470" name="vf"/>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endParaRPr altLang="en-US" lang="zh-CN">
              <a:latin typeface="+mn-lt"/>
              <a:ea typeface="+mn-ea"/>
              <a:cs typeface="+mn-ea"/>
              <a:sym typeface="+mn-lt"/>
            </a:endParaRPr>
          </a:p>
        </p:txBody>
      </p:sp>
      <p:sp>
        <p:nvSpPr>
          <p:cNvPr id="21" name="矩形 6"/>
          <p:cNvSpPr>
            <a:spLocks noChangeArrowheads="1"/>
          </p:cNvSpPr>
          <p:nvPr/>
        </p:nvSpPr>
        <p:spPr bwMode="auto">
          <a:xfrm>
            <a:off x="4089242" y="2325688"/>
            <a:ext cx="5575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b="1" lang="en-US" sz="2400">
                <a:latin typeface="+mn-lt"/>
                <a:ea typeface="+mn-ea"/>
                <a:cs typeface="+mn-ea"/>
                <a:sym typeface="+mn-lt"/>
              </a:rPr>
              <a:t>01</a:t>
            </a:r>
          </a:p>
        </p:txBody>
      </p:sp>
      <p:sp>
        <p:nvSpPr>
          <p:cNvPr id="22" name="矩形 7"/>
          <p:cNvSpPr>
            <a:spLocks noChangeArrowheads="1"/>
          </p:cNvSpPr>
          <p:nvPr/>
        </p:nvSpPr>
        <p:spPr bwMode="auto">
          <a:xfrm>
            <a:off x="4089242" y="3449638"/>
            <a:ext cx="5575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b="1" lang="en-US" sz="2400">
                <a:latin typeface="+mn-lt"/>
                <a:ea typeface="+mn-ea"/>
                <a:cs typeface="+mn-ea"/>
                <a:sym typeface="+mn-lt"/>
              </a:rPr>
              <a:t>03</a:t>
            </a:r>
          </a:p>
        </p:txBody>
      </p:sp>
      <p:sp>
        <p:nvSpPr>
          <p:cNvPr id="23" name="矩形 8"/>
          <p:cNvSpPr>
            <a:spLocks noChangeArrowheads="1"/>
          </p:cNvSpPr>
          <p:nvPr/>
        </p:nvSpPr>
        <p:spPr bwMode="auto">
          <a:xfrm>
            <a:off x="3063717" y="2795588"/>
            <a:ext cx="5575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b="1" lang="en-US" sz="2400">
                <a:latin typeface="+mn-lt"/>
                <a:ea typeface="+mn-ea"/>
                <a:cs typeface="+mn-ea"/>
                <a:sym typeface="+mn-lt"/>
              </a:rPr>
              <a:t>04</a:t>
            </a:r>
          </a:p>
        </p:txBody>
      </p:sp>
      <p:sp>
        <p:nvSpPr>
          <p:cNvPr id="24" name="矩形 9"/>
          <p:cNvSpPr>
            <a:spLocks noChangeArrowheads="1"/>
          </p:cNvSpPr>
          <p:nvPr/>
        </p:nvSpPr>
        <p:spPr bwMode="auto">
          <a:xfrm>
            <a:off x="5143342" y="2795588"/>
            <a:ext cx="55753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algn="ctr" eaLnBrk="1" hangingPunct="1"/>
            <a:r>
              <a:rPr altLang="zh-CN" b="1" lang="en-US" sz="2400">
                <a:latin typeface="+mn-lt"/>
                <a:ea typeface="+mn-ea"/>
                <a:cs typeface="+mn-ea"/>
                <a:sym typeface="+mn-lt"/>
              </a:rPr>
              <a:t>02</a:t>
            </a:r>
          </a:p>
        </p:txBody>
      </p:sp>
      <p:sp>
        <p:nvSpPr>
          <p:cNvPr id="25" name="TextBox 10"/>
          <p:cNvSpPr>
            <a:spLocks noChangeArrowheads="1"/>
          </p:cNvSpPr>
          <p:nvPr/>
        </p:nvSpPr>
        <p:spPr bwMode="auto">
          <a:xfrm>
            <a:off x="468313" y="1203325"/>
            <a:ext cx="3138487"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lang="en-US" noProof="1" sz="1400">
                <a:solidFill>
                  <a:schemeClr val="accent4">
                    <a:lumMod val="25000"/>
                  </a:schemeClr>
                </a:solidFill>
                <a:latin typeface="+mn-lt"/>
                <a:ea typeface="+mn-ea"/>
                <a:cs typeface="+mn-ea"/>
                <a:sym typeface="+mn-lt"/>
              </a:rPr>
              <a:t>5Why的关键是鼓励解决问题的人要努力避开主观或自负的假设和逻辑陷阱，从结果着手，沿着因果关系链条，穿越不同的抽象层面，直至找出原有问题的根本原因。</a:t>
            </a:r>
          </a:p>
        </p:txBody>
      </p:sp>
      <p:sp>
        <p:nvSpPr>
          <p:cNvPr id="26" name="TextBox 11"/>
          <p:cNvSpPr>
            <a:spLocks noChangeArrowheads="1"/>
          </p:cNvSpPr>
          <p:nvPr/>
        </p:nvSpPr>
        <p:spPr bwMode="auto">
          <a:xfrm>
            <a:off x="468313" y="3900488"/>
            <a:ext cx="343376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lang="en-US" noProof="1" sz="1400">
                <a:solidFill>
                  <a:schemeClr val="accent4">
                    <a:lumMod val="25000"/>
                  </a:schemeClr>
                </a:solidFill>
                <a:latin typeface="+mn-lt"/>
                <a:ea typeface="+mn-ea"/>
                <a:cs typeface="+mn-ea"/>
                <a:sym typeface="+mn-lt"/>
              </a:rPr>
              <a:t>5Why分析有助于解决零星的品质缺陷引发的问题。</a:t>
            </a:r>
          </a:p>
        </p:txBody>
      </p:sp>
      <p:sp>
        <p:nvSpPr>
          <p:cNvPr id="27" name="TextBox 12"/>
          <p:cNvSpPr>
            <a:spLocks noChangeArrowheads="1"/>
          </p:cNvSpPr>
          <p:nvPr/>
        </p:nvSpPr>
        <p:spPr bwMode="auto">
          <a:xfrm>
            <a:off x="5076825" y="1230313"/>
            <a:ext cx="352742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en-US" lang="zh-CN" noProof="1" sz="1400">
                <a:solidFill>
                  <a:schemeClr val="accent4">
                    <a:lumMod val="25000"/>
                  </a:schemeClr>
                </a:solidFill>
                <a:latin typeface="+mn-lt"/>
                <a:ea typeface="+mn-ea"/>
                <a:cs typeface="+mn-ea"/>
                <a:sym typeface="+mn-lt"/>
              </a:rPr>
              <a:t>用中国古代的成语来说就是：“打破沙锅问到底”的习惯，包含了锲而不舍、不断探索、追本溯源的精神。 </a:t>
            </a:r>
          </a:p>
        </p:txBody>
      </p:sp>
      <p:sp>
        <p:nvSpPr>
          <p:cNvPr id="28" name="TextBox 13"/>
          <p:cNvSpPr>
            <a:spLocks noChangeArrowheads="1"/>
          </p:cNvSpPr>
          <p:nvPr/>
        </p:nvSpPr>
        <p:spPr bwMode="auto">
          <a:xfrm>
            <a:off x="5076825" y="3900488"/>
            <a:ext cx="33655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50000"/>
              </a:lnSpc>
              <a:defRPr/>
            </a:pPr>
            <a:r>
              <a:rPr altLang="zh-CN" lang="en-US" noProof="1" sz="1400">
                <a:solidFill>
                  <a:schemeClr val="accent4">
                    <a:lumMod val="25000"/>
                  </a:schemeClr>
                </a:solidFill>
                <a:latin typeface="+mn-lt"/>
                <a:ea typeface="+mn-ea"/>
                <a:cs typeface="+mn-ea"/>
                <a:sym typeface="+mn-lt"/>
              </a:rPr>
              <a:t>5Why分析被用作一个解决实际问题过程的一部分，即根本原因分析和调查。</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par>
                                <p:cTn fill="hold" grpId="0" id="7" nodeType="withEffect" presetClass="entr" presetID="2" presetSubtype="1">
                                  <p:stCondLst>
                                    <p:cond delay="0"/>
                                  </p:stCondLst>
                                  <p:childTnLst>
                                    <p:set>
                                      <p:cBhvr>
                                        <p:cTn dur="1" fill="hold" id="8">
                                          <p:stCondLst>
                                            <p:cond delay="0"/>
                                          </p:stCondLst>
                                        </p:cTn>
                                        <p:tgtEl>
                                          <p:spTgt spid="17"/>
                                        </p:tgtEl>
                                        <p:attrNameLst>
                                          <p:attrName>style.visibility</p:attrName>
                                        </p:attrNameLst>
                                      </p:cBhvr>
                                      <p:to>
                                        <p:strVal val="visible"/>
                                      </p:to>
                                    </p:set>
                                    <p:anim calcmode="lin" valueType="num">
                                      <p:cBhvr>
                                        <p:cTn dur="750" fill="hold" id="9"/>
                                        <p:tgtEl>
                                          <p:spTgt spid="17"/>
                                        </p:tgtEl>
                                        <p:attrNameLst>
                                          <p:attrName>ppt_x</p:attrName>
                                        </p:attrNameLst>
                                      </p:cBhvr>
                                      <p:tavLst>
                                        <p:tav tm="0">
                                          <p:val>
                                            <p:strVal val="#ppt_x"/>
                                          </p:val>
                                        </p:tav>
                                        <p:tav tm="100000">
                                          <p:val>
                                            <p:strVal val="#ppt_x"/>
                                          </p:val>
                                        </p:tav>
                                      </p:tavLst>
                                    </p:anim>
                                    <p:anim calcmode="lin" valueType="num">
                                      <p:cBhvr>
                                        <p:cTn dur="750" fill="hold" id="10"/>
                                        <p:tgtEl>
                                          <p:spTgt spid="17"/>
                                        </p:tgtEl>
                                        <p:attrNameLst>
                                          <p:attrName>ppt_y</p:attrName>
                                        </p:attrNameLst>
                                      </p:cBhvr>
                                      <p:tavLst>
                                        <p:tav tm="0">
                                          <p:val>
                                            <p:strVal val="0-#ppt_h/2"/>
                                          </p:val>
                                        </p:tav>
                                        <p:tav tm="100000">
                                          <p:val>
                                            <p:strVal val="#ppt_y"/>
                                          </p:val>
                                        </p:tav>
                                      </p:tavLst>
                                    </p:anim>
                                  </p:childTnLst>
                                </p:cTn>
                              </p:par>
                              <p:par>
                                <p:cTn fill="hold" grpId="0" id="11" nodeType="withEffect" presetClass="entr" presetID="2" presetSubtype="8">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750" fill="hold" id="13"/>
                                        <p:tgtEl>
                                          <p:spTgt spid="18"/>
                                        </p:tgtEl>
                                        <p:attrNameLst>
                                          <p:attrName>ppt_x</p:attrName>
                                        </p:attrNameLst>
                                      </p:cBhvr>
                                      <p:tavLst>
                                        <p:tav tm="0">
                                          <p:val>
                                            <p:strVal val="0-#ppt_w/2"/>
                                          </p:val>
                                        </p:tav>
                                        <p:tav tm="100000">
                                          <p:val>
                                            <p:strVal val="#ppt_x"/>
                                          </p:val>
                                        </p:tav>
                                      </p:tavLst>
                                    </p:anim>
                                    <p:anim calcmode="lin" valueType="num">
                                      <p:cBhvr>
                                        <p:cTn dur="750" fill="hold" id="14"/>
                                        <p:tgtEl>
                                          <p:spTgt spid="18"/>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750" fill="hold" id="17"/>
                                        <p:tgtEl>
                                          <p:spTgt spid="20"/>
                                        </p:tgtEl>
                                        <p:attrNameLst>
                                          <p:attrName>ppt_x</p:attrName>
                                        </p:attrNameLst>
                                      </p:cBhvr>
                                      <p:tavLst>
                                        <p:tav tm="0">
                                          <p:val>
                                            <p:strVal val="1+#ppt_w/2"/>
                                          </p:val>
                                        </p:tav>
                                        <p:tav tm="100000">
                                          <p:val>
                                            <p:strVal val="#ppt_x"/>
                                          </p:val>
                                        </p:tav>
                                      </p:tavLst>
                                    </p:anim>
                                    <p:anim calcmode="lin" valueType="num">
                                      <p:cBhvr>
                                        <p:cTn dur="750" fill="hold" id="18"/>
                                        <p:tgtEl>
                                          <p:spTgt spid="20"/>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p:cTn dur="750" fill="hold" id="21"/>
                                        <p:tgtEl>
                                          <p:spTgt spid="19"/>
                                        </p:tgtEl>
                                        <p:attrNameLst>
                                          <p:attrName>ppt_x</p:attrName>
                                        </p:attrNameLst>
                                      </p:cBhvr>
                                      <p:tavLst>
                                        <p:tav tm="0">
                                          <p:val>
                                            <p:strVal val="#ppt_x"/>
                                          </p:val>
                                        </p:tav>
                                        <p:tav tm="100000">
                                          <p:val>
                                            <p:strVal val="#ppt_x"/>
                                          </p:val>
                                        </p:tav>
                                      </p:tavLst>
                                    </p:anim>
                                    <p:anim calcmode="lin" valueType="num">
                                      <p:cBhvr>
                                        <p:cTn dur="750" fill="hold" id="22"/>
                                        <p:tgtEl>
                                          <p:spTgt spid="19"/>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750"/>
                            </p:stCondLst>
                            <p:childTnLst>
                              <p:par>
                                <p:cTn fill="hold" grpId="0" id="24" nodeType="afterEffect" presetClass="entr" presetID="42"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
                                      <p:cBhvr>
                                        <p:cTn dur="750" id="26"/>
                                        <p:tgtEl>
                                          <p:spTgt spid="21"/>
                                        </p:tgtEl>
                                      </p:cBhvr>
                                    </p:animEffect>
                                    <p:anim calcmode="lin" valueType="num">
                                      <p:cBhvr>
                                        <p:cTn dur="750" fill="hold" id="27"/>
                                        <p:tgtEl>
                                          <p:spTgt spid="21"/>
                                        </p:tgtEl>
                                        <p:attrNameLst>
                                          <p:attrName>ppt_x</p:attrName>
                                        </p:attrNameLst>
                                      </p:cBhvr>
                                      <p:tavLst>
                                        <p:tav tm="0">
                                          <p:val>
                                            <p:strVal val="#ppt_x"/>
                                          </p:val>
                                        </p:tav>
                                        <p:tav tm="100000">
                                          <p:val>
                                            <p:strVal val="#ppt_x"/>
                                          </p:val>
                                        </p:tav>
                                      </p:tavLst>
                                    </p:anim>
                                    <p:anim calcmode="lin" valueType="num">
                                      <p:cBhvr>
                                        <p:cTn dur="750" fill="hold" id="28"/>
                                        <p:tgtEl>
                                          <p:spTgt spid="21"/>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
                                      <p:cBhvr>
                                        <p:cTn dur="750" id="31"/>
                                        <p:tgtEl>
                                          <p:spTgt spid="23"/>
                                        </p:tgtEl>
                                      </p:cBhvr>
                                    </p:animEffect>
                                    <p:anim calcmode="lin" valueType="num">
                                      <p:cBhvr>
                                        <p:cTn dur="750" fill="hold" id="32"/>
                                        <p:tgtEl>
                                          <p:spTgt spid="23"/>
                                        </p:tgtEl>
                                        <p:attrNameLst>
                                          <p:attrName>ppt_x</p:attrName>
                                        </p:attrNameLst>
                                      </p:cBhvr>
                                      <p:tavLst>
                                        <p:tav tm="0">
                                          <p:val>
                                            <p:strVal val="#ppt_x"/>
                                          </p:val>
                                        </p:tav>
                                        <p:tav tm="100000">
                                          <p:val>
                                            <p:strVal val="#ppt_x"/>
                                          </p:val>
                                        </p:tav>
                                      </p:tavLst>
                                    </p:anim>
                                    <p:anim calcmode="lin" valueType="num">
                                      <p:cBhvr>
                                        <p:cTn dur="750" fill="hold" id="33"/>
                                        <p:tgtEl>
                                          <p:spTgt spid="23"/>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22"/>
                                        </p:tgtEl>
                                        <p:attrNameLst>
                                          <p:attrName>style.visibility</p:attrName>
                                        </p:attrNameLst>
                                      </p:cBhvr>
                                      <p:to>
                                        <p:strVal val="visible"/>
                                      </p:to>
                                    </p:set>
                                    <p:animEffect filter="">
                                      <p:cBhvr>
                                        <p:cTn dur="750" id="36"/>
                                        <p:tgtEl>
                                          <p:spTgt spid="22"/>
                                        </p:tgtEl>
                                      </p:cBhvr>
                                    </p:animEffect>
                                    <p:anim calcmode="lin" valueType="num">
                                      <p:cBhvr>
                                        <p:cTn dur="750" fill="hold" id="37"/>
                                        <p:tgtEl>
                                          <p:spTgt spid="22"/>
                                        </p:tgtEl>
                                        <p:attrNameLst>
                                          <p:attrName>ppt_x</p:attrName>
                                        </p:attrNameLst>
                                      </p:cBhvr>
                                      <p:tavLst>
                                        <p:tav tm="0">
                                          <p:val>
                                            <p:strVal val="#ppt_x"/>
                                          </p:val>
                                        </p:tav>
                                        <p:tav tm="100000">
                                          <p:val>
                                            <p:strVal val="#ppt_x"/>
                                          </p:val>
                                        </p:tav>
                                      </p:tavLst>
                                    </p:anim>
                                    <p:anim calcmode="lin" valueType="num">
                                      <p:cBhvr>
                                        <p:cTn dur="750" fill="hold" id="38"/>
                                        <p:tgtEl>
                                          <p:spTgt spid="22"/>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24"/>
                                        </p:tgtEl>
                                        <p:attrNameLst>
                                          <p:attrName>style.visibility</p:attrName>
                                        </p:attrNameLst>
                                      </p:cBhvr>
                                      <p:to>
                                        <p:strVal val="visible"/>
                                      </p:to>
                                    </p:set>
                                    <p:animEffect filter="">
                                      <p:cBhvr>
                                        <p:cTn dur="750" id="41"/>
                                        <p:tgtEl>
                                          <p:spTgt spid="24"/>
                                        </p:tgtEl>
                                      </p:cBhvr>
                                    </p:animEffect>
                                    <p:anim calcmode="lin" valueType="num">
                                      <p:cBhvr>
                                        <p:cTn dur="750" fill="hold" id="42"/>
                                        <p:tgtEl>
                                          <p:spTgt spid="24"/>
                                        </p:tgtEl>
                                        <p:attrNameLst>
                                          <p:attrName>ppt_x</p:attrName>
                                        </p:attrNameLst>
                                      </p:cBhvr>
                                      <p:tavLst>
                                        <p:tav tm="0">
                                          <p:val>
                                            <p:strVal val="#ppt_x"/>
                                          </p:val>
                                        </p:tav>
                                        <p:tav tm="100000">
                                          <p:val>
                                            <p:strVal val="#ppt_x"/>
                                          </p:val>
                                        </p:tav>
                                      </p:tavLst>
                                    </p:anim>
                                    <p:anim calcmode="lin" valueType="num">
                                      <p:cBhvr>
                                        <p:cTn dur="750" fill="hold" id="43"/>
                                        <p:tgtEl>
                                          <p:spTgt spid="2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1500"/>
                            </p:stCondLst>
                            <p:childTnLst>
                              <p:par>
                                <p:cTn fill="hold" grpId="0" id="45" nodeType="afterEffect" presetClass="entr" presetID="10"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
                                      <p:cBhvr>
                                        <p:cTn dur="500" id="47"/>
                                        <p:tgtEl>
                                          <p:spTgt spid="25"/>
                                        </p:tgtEl>
                                      </p:cBhvr>
                                    </p:animEffect>
                                  </p:childTnLst>
                                </p:cTn>
                              </p:par>
                            </p:childTnLst>
                          </p:cTn>
                        </p:par>
                        <p:par>
                          <p:cTn fill="hold" id="48" nodeType="afterGroup">
                            <p:stCondLst>
                              <p:cond delay="2000"/>
                            </p:stCondLst>
                            <p:childTnLst>
                              <p:par>
                                <p:cTn fill="hold" grpId="0" id="49" nodeType="afterEffect" presetClass="entr" presetID="10" presetSubtype="0">
                                  <p:stCondLst>
                                    <p:cond delay="0"/>
                                  </p:stCondLst>
                                  <p:childTnLst>
                                    <p:set>
                                      <p:cBhvr>
                                        <p:cTn dur="1" fill="hold" id="50">
                                          <p:stCondLst>
                                            <p:cond delay="0"/>
                                          </p:stCondLst>
                                        </p:cTn>
                                        <p:tgtEl>
                                          <p:spTgt spid="26"/>
                                        </p:tgtEl>
                                        <p:attrNameLst>
                                          <p:attrName>style.visibility</p:attrName>
                                        </p:attrNameLst>
                                      </p:cBhvr>
                                      <p:to>
                                        <p:strVal val="visible"/>
                                      </p:to>
                                    </p:set>
                                    <p:animEffect filter="">
                                      <p:cBhvr>
                                        <p:cTn dur="500" id="51"/>
                                        <p:tgtEl>
                                          <p:spTgt spid="26"/>
                                        </p:tgtEl>
                                      </p:cBhvr>
                                    </p:animEffect>
                                  </p:childTnLst>
                                </p:cTn>
                              </p:par>
                            </p:childTnLst>
                          </p:cTn>
                        </p:par>
                        <p:par>
                          <p:cTn fill="hold" id="52" nodeType="afterGroup">
                            <p:stCondLst>
                              <p:cond delay="2500"/>
                            </p:stCondLst>
                            <p:childTnLst>
                              <p:par>
                                <p:cTn fill="hold" grpId="0" id="53" nodeType="afterEffect" presetClass="entr" presetID="10" presetSubtype="0">
                                  <p:stCondLst>
                                    <p:cond delay="0"/>
                                  </p:stCondLst>
                                  <p:childTnLst>
                                    <p:set>
                                      <p:cBhvr>
                                        <p:cTn dur="1" fill="hold" id="54">
                                          <p:stCondLst>
                                            <p:cond delay="0"/>
                                          </p:stCondLst>
                                        </p:cTn>
                                        <p:tgtEl>
                                          <p:spTgt spid="27"/>
                                        </p:tgtEl>
                                        <p:attrNameLst>
                                          <p:attrName>style.visibility</p:attrName>
                                        </p:attrNameLst>
                                      </p:cBhvr>
                                      <p:to>
                                        <p:strVal val="visible"/>
                                      </p:to>
                                    </p:set>
                                    <p:animEffect filter="">
                                      <p:cBhvr>
                                        <p:cTn dur="500" id="55"/>
                                        <p:tgtEl>
                                          <p:spTgt spid="27"/>
                                        </p:tgtEl>
                                      </p:cBhvr>
                                    </p:animEffect>
                                  </p:childTnLst>
                                </p:cTn>
                              </p:par>
                            </p:childTnLst>
                          </p:cTn>
                        </p:par>
                        <p:par>
                          <p:cTn fill="hold" id="56" nodeType="afterGroup">
                            <p:stCondLst>
                              <p:cond delay="3000"/>
                            </p:stCondLst>
                            <p:childTnLst>
                              <p:par>
                                <p:cTn fill="hold" grpId="0" id="57" nodeType="afterEffect" presetClass="entr" presetID="10"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
                                      <p:cBhvr>
                                        <p:cTn dur="500" id="5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42116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4866993" y="510728"/>
            <a:ext cx="4277007" cy="68263"/>
            <a:chOff x="3461553" y="517741"/>
            <a:chExt cx="5010374" cy="68263"/>
          </a:xfrm>
          <a:solidFill>
            <a:schemeClr val="accent4">
              <a:lumMod val="10000"/>
            </a:schemeClr>
          </a:solidFill>
        </p:grpSpPr>
        <p:cxnSp>
          <p:nvCxnSpPr>
            <p:cNvPr id="13" name="直接连接符 12"/>
            <p:cNvCxnSpPr/>
            <p:nvPr/>
          </p:nvCxnSpPr>
          <p:spPr>
            <a:xfrm flipV="1">
              <a:off x="3495533" y="551874"/>
              <a:ext cx="4976394"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50838"/>
            <a:ext cx="51958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为什么要学习和使用5why：问题冰山</a:t>
            </a:r>
          </a:p>
        </p:txBody>
      </p:sp>
      <p:sp>
        <p:nvSpPr>
          <p:cNvPr id="42" name="Freeform 5"/>
          <p:cNvSpPr/>
          <p:nvPr/>
        </p:nvSpPr>
        <p:spPr bwMode="auto">
          <a:xfrm>
            <a:off x="214313" y="2667000"/>
            <a:ext cx="1390650" cy="1236663"/>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lgn="ctr" cap="flat" cmpd="sng" w="12700">
            <a:noFill/>
            <a:prstDash val="solid"/>
            <a:miter lim="800000"/>
          </a:ln>
          <a:effectLst>
            <a:outerShdw blurRad="241300" dir="5400000" dist="38100" rotWithShape="0" sx="90000" sy="-19000">
              <a:sysClr lastClr="000000" val="windowText">
                <a:alpha val="10000"/>
              </a:sysClr>
            </a:outerShdw>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43" name="Freeform 5"/>
          <p:cNvSpPr/>
          <p:nvPr/>
        </p:nvSpPr>
        <p:spPr bwMode="auto">
          <a:xfrm>
            <a:off x="1441450" y="3284538"/>
            <a:ext cx="1390650" cy="123666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4"/>
            <a:stretch>
              <a:fillRect/>
            </a:stretch>
          </a:blipFill>
          <a:ln algn="ctr" cap="flat" cmpd="sng" w="12700">
            <a:noFill/>
            <a:prstDash val="solid"/>
            <a:miter lim="800000"/>
          </a:ln>
          <a:effectLst>
            <a:outerShdw blurRad="241300" dir="5400000" dist="38100" rotWithShape="0" sx="90000" sy="-19000">
              <a:sysClr lastClr="000000" val="windowText">
                <a:alpha val="10000"/>
              </a:sysClr>
            </a:outerShdw>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44" name="Freeform 5"/>
          <p:cNvSpPr/>
          <p:nvPr/>
        </p:nvSpPr>
        <p:spPr bwMode="auto">
          <a:xfrm>
            <a:off x="2590800" y="1287463"/>
            <a:ext cx="1392238" cy="1235075"/>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5"/>
            <a:stretch>
              <a:fillRect/>
            </a:stretch>
          </a:blipFill>
          <a:ln algn="ctr" cap="flat" cmpd="sng" w="12700">
            <a:noFill/>
            <a:prstDash val="solid"/>
            <a:miter lim="800000"/>
          </a:ln>
          <a:effectLst>
            <a:outerShdw blurRad="241300" dir="5400000" dist="38100" rotWithShape="0" sx="90000" sy="-19000">
              <a:sysClr lastClr="000000" val="windowText">
                <a:alpha val="10000"/>
              </a:sysClr>
            </a:outerShdw>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45" name="Freeform 5"/>
          <p:cNvSpPr/>
          <p:nvPr/>
        </p:nvSpPr>
        <p:spPr bwMode="auto">
          <a:xfrm>
            <a:off x="3752850" y="3284538"/>
            <a:ext cx="1390650" cy="123666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6"/>
            <a:stretch>
              <a:fillRect/>
            </a:stretch>
          </a:blipFill>
          <a:ln algn="ctr" cap="flat" cmpd="sng" w="12700">
            <a:noFill/>
            <a:prstDash val="solid"/>
            <a:miter lim="800000"/>
          </a:ln>
          <a:effectLst>
            <a:outerShdw blurRad="241300" dir="5400000" dist="38100" rotWithShape="0" sx="90000" sy="-19000">
              <a:sysClr lastClr="000000" val="windowText">
                <a:alpha val="10000"/>
              </a:sysClr>
            </a:outerShdw>
          </a:effectLst>
        </p:spPr>
        <p:txBody>
          <a:bodyPr anchor="ctr"/>
          <a:lstStyle/>
          <a:p>
            <a:pPr algn="ctr" eaLnBrk="1" fontAlgn="auto" hangingPunct="1">
              <a:spcBef>
                <a:spcPct val="0"/>
              </a:spcBef>
              <a:spcAft>
                <a:spcPct val="0"/>
              </a:spcAft>
              <a:defRPr/>
            </a:pPr>
            <a:endParaRPr altLang="en-US" kern="0" lang="zh-CN" sz="1600">
              <a:solidFill>
                <a:prstClr val="white"/>
              </a:solidFill>
              <a:latin typeface="+mn-lt"/>
              <a:ea typeface="+mn-ea"/>
              <a:cs typeface="+mn-ea"/>
              <a:sym typeface="+mn-lt"/>
            </a:endParaRPr>
          </a:p>
        </p:txBody>
      </p:sp>
      <p:sp>
        <p:nvSpPr>
          <p:cNvPr id="61" name="Freeform 5"/>
          <p:cNvSpPr/>
          <p:nvPr/>
        </p:nvSpPr>
        <p:spPr bwMode="auto">
          <a:xfrm>
            <a:off x="1403350" y="1905000"/>
            <a:ext cx="1390650" cy="1236663"/>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B80304"/>
          </a:solidFill>
          <a:ln algn="ctr" cap="flat" cmpd="sng" w="25400">
            <a:noFill/>
            <a:prstDash val="solid"/>
            <a:miter lim="800000"/>
          </a:ln>
          <a:effectLst>
            <a:outerShdw blurRad="241300" dir="5400000" dist="38100" rotWithShape="0" sx="90000" sy="-19000">
              <a:sysClr lastClr="000000" val="windowText">
                <a:alpha val="10000"/>
              </a:sysClr>
            </a:outerShdw>
          </a:effectLst>
        </p:spPr>
        <p:txBody>
          <a:bodyPr anchor="ctr"/>
          <a:lstStyle/>
          <a:p>
            <a:pPr algn="ctr" eaLnBrk="1" fontAlgn="auto" hangingPunct="1">
              <a:spcBef>
                <a:spcPct val="0"/>
              </a:spcBef>
              <a:spcAft>
                <a:spcPct val="0"/>
              </a:spcAft>
              <a:defRPr/>
            </a:pPr>
            <a:r>
              <a:rPr altLang="en-US" kern="0" lang="zh-CN">
                <a:solidFill>
                  <a:srgbClr val="F9F9F9"/>
                </a:solidFill>
                <a:latin typeface="+mn-lt"/>
                <a:ea typeface="+mn-ea"/>
                <a:cs typeface="+mn-ea"/>
                <a:sym typeface="+mn-lt"/>
              </a:rPr>
              <a:t>表面问题</a:t>
            </a:r>
          </a:p>
        </p:txBody>
      </p:sp>
      <p:sp>
        <p:nvSpPr>
          <p:cNvPr id="62" name="Freeform 5"/>
          <p:cNvSpPr/>
          <p:nvPr/>
        </p:nvSpPr>
        <p:spPr bwMode="auto">
          <a:xfrm>
            <a:off x="2590800" y="2595563"/>
            <a:ext cx="1392238" cy="123666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404040"/>
          </a:solidFill>
          <a:ln algn="ctr" cap="flat" cmpd="sng" w="25400">
            <a:noFill/>
            <a:prstDash val="solid"/>
            <a:miter lim="800000"/>
          </a:ln>
          <a:effectLst>
            <a:outerShdw blurRad="241300" dir="5400000" dist="38100" rotWithShape="0" sx="90000" sy="-19000">
              <a:sysClr lastClr="000000" val="windowText">
                <a:alpha val="10000"/>
              </a:sysClr>
            </a:outerShdw>
          </a:effectLst>
        </p:spPr>
        <p:txBody>
          <a:bodyPr anchor="ctr"/>
          <a:lstStyle/>
          <a:p>
            <a:pPr algn="ctr" eaLnBrk="1" fontAlgn="auto" hangingPunct="1">
              <a:spcBef>
                <a:spcPct val="0"/>
              </a:spcBef>
              <a:spcAft>
                <a:spcPct val="0"/>
              </a:spcAft>
              <a:defRPr/>
            </a:pPr>
            <a:r>
              <a:rPr altLang="en-US" kern="0" lang="zh-CN">
                <a:solidFill>
                  <a:srgbClr val="F9F9F9"/>
                </a:solidFill>
                <a:latin typeface="+mn-lt"/>
                <a:ea typeface="+mn-ea"/>
                <a:cs typeface="+mn-ea"/>
                <a:sym typeface="+mn-lt"/>
              </a:rPr>
              <a:t>潜在原因</a:t>
            </a:r>
          </a:p>
        </p:txBody>
      </p:sp>
      <p:sp>
        <p:nvSpPr>
          <p:cNvPr id="65" name="TextBox 37"/>
          <p:cNvSpPr txBox="1">
            <a:spLocks noChangeArrowheads="1"/>
          </p:cNvSpPr>
          <p:nvPr/>
        </p:nvSpPr>
        <p:spPr bwMode="auto">
          <a:xfrm>
            <a:off x="5878514" y="1223963"/>
            <a:ext cx="2808287" cy="329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30000"/>
              </a:lnSpc>
            </a:pPr>
            <a:r>
              <a:rPr altLang="en-US" lang="zh-CN" sz="1200">
                <a:solidFill>
                  <a:srgbClr val="7F7F7F"/>
                </a:solidFill>
                <a:latin typeface="+mn-lt"/>
                <a:ea typeface="+mn-ea"/>
                <a:cs typeface="+mn-ea"/>
                <a:sym typeface="+mn-lt"/>
              </a:rPr>
              <a:t>现象(可感觉，可衡量)</a:t>
            </a:r>
          </a:p>
        </p:txBody>
      </p:sp>
      <p:sp>
        <p:nvSpPr>
          <p:cNvPr id="66" name="TextBox 38"/>
          <p:cNvSpPr txBox="1">
            <a:spLocks noChangeArrowheads="1"/>
          </p:cNvSpPr>
          <p:nvPr/>
        </p:nvSpPr>
        <p:spPr bwMode="auto">
          <a:xfrm>
            <a:off x="5878513" y="884238"/>
            <a:ext cx="8940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tIns="0"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50000"/>
              </a:lnSpc>
            </a:pPr>
            <a:r>
              <a:rPr altLang="en-US" lang="zh-CN" sz="1400">
                <a:solidFill>
                  <a:srgbClr val="262626"/>
                </a:solidFill>
                <a:latin typeface="+mn-lt"/>
                <a:ea typeface="+mn-ea"/>
                <a:cs typeface="+mn-ea"/>
                <a:sym typeface="+mn-lt"/>
              </a:rPr>
              <a:t>问题表象</a:t>
            </a:r>
          </a:p>
        </p:txBody>
      </p:sp>
      <p:sp>
        <p:nvSpPr>
          <p:cNvPr id="67" name="TextBox 39"/>
          <p:cNvSpPr txBox="1">
            <a:spLocks noChangeArrowheads="1"/>
          </p:cNvSpPr>
          <p:nvPr/>
        </p:nvSpPr>
        <p:spPr bwMode="auto">
          <a:xfrm>
            <a:off x="5878514" y="2146300"/>
            <a:ext cx="2808287" cy="329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30000"/>
              </a:lnSpc>
            </a:pPr>
            <a:r>
              <a:rPr altLang="en-US" lang="zh-CN" sz="1200">
                <a:solidFill>
                  <a:srgbClr val="7F7F7F"/>
                </a:solidFill>
                <a:latin typeface="+mn-lt"/>
                <a:ea typeface="+mn-ea"/>
                <a:cs typeface="+mn-ea"/>
                <a:sym typeface="+mn-lt"/>
              </a:rPr>
              <a:t>一次因(近因)</a:t>
            </a:r>
          </a:p>
        </p:txBody>
      </p:sp>
      <p:sp>
        <p:nvSpPr>
          <p:cNvPr id="68" name="TextBox 40"/>
          <p:cNvSpPr txBox="1">
            <a:spLocks noChangeArrowheads="1"/>
          </p:cNvSpPr>
          <p:nvPr/>
        </p:nvSpPr>
        <p:spPr bwMode="auto">
          <a:xfrm>
            <a:off x="5878513" y="1806575"/>
            <a:ext cx="8940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tIns="0"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50000"/>
              </a:lnSpc>
            </a:pPr>
            <a:r>
              <a:rPr altLang="en-US" lang="zh-CN" sz="1400">
                <a:solidFill>
                  <a:srgbClr val="262626"/>
                </a:solidFill>
                <a:latin typeface="+mn-lt"/>
                <a:ea typeface="+mn-ea"/>
                <a:cs typeface="+mn-ea"/>
                <a:sym typeface="+mn-lt"/>
              </a:rPr>
              <a:t>直接原因</a:t>
            </a:r>
          </a:p>
        </p:txBody>
      </p:sp>
      <p:sp>
        <p:nvSpPr>
          <p:cNvPr id="69" name="TextBox 55"/>
          <p:cNvSpPr txBox="1">
            <a:spLocks noChangeArrowheads="1"/>
          </p:cNvSpPr>
          <p:nvPr/>
        </p:nvSpPr>
        <p:spPr bwMode="auto">
          <a:xfrm>
            <a:off x="5878514" y="2992439"/>
            <a:ext cx="2808287"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30000"/>
              </a:lnSpc>
            </a:pPr>
            <a:r>
              <a:rPr altLang="en-US" lang="zh-CN" sz="1200">
                <a:solidFill>
                  <a:srgbClr val="7F7F7F"/>
                </a:solidFill>
                <a:latin typeface="+mn-lt"/>
                <a:ea typeface="+mn-ea"/>
                <a:cs typeface="+mn-ea"/>
                <a:sym typeface="+mn-lt"/>
              </a:rPr>
              <a:t>您的内容打在这里，或者通过复制您的文本后，</a:t>
            </a:r>
          </a:p>
        </p:txBody>
      </p:sp>
      <p:sp>
        <p:nvSpPr>
          <p:cNvPr id="70" name="TextBox 56"/>
          <p:cNvSpPr txBox="1">
            <a:spLocks noChangeArrowheads="1"/>
          </p:cNvSpPr>
          <p:nvPr/>
        </p:nvSpPr>
        <p:spPr bwMode="auto">
          <a:xfrm>
            <a:off x="5878513" y="2654300"/>
            <a:ext cx="8940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tIns="0"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50000"/>
              </a:lnSpc>
            </a:pPr>
            <a:r>
              <a:rPr altLang="en-US" lang="zh-CN" sz="1400">
                <a:solidFill>
                  <a:srgbClr val="262626"/>
                </a:solidFill>
                <a:latin typeface="+mn-lt"/>
                <a:ea typeface="+mn-ea"/>
                <a:cs typeface="+mn-ea"/>
                <a:sym typeface="+mn-lt"/>
              </a:rPr>
              <a:t>中间原因</a:t>
            </a:r>
          </a:p>
        </p:txBody>
      </p:sp>
      <p:sp>
        <p:nvSpPr>
          <p:cNvPr id="71" name="TextBox 57"/>
          <p:cNvSpPr txBox="1">
            <a:spLocks noChangeArrowheads="1"/>
          </p:cNvSpPr>
          <p:nvPr/>
        </p:nvSpPr>
        <p:spPr bwMode="auto">
          <a:xfrm>
            <a:off x="5878514" y="4027488"/>
            <a:ext cx="2808287"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30000"/>
              </a:lnSpc>
            </a:pPr>
            <a:r>
              <a:rPr altLang="zh-CN" lang="en-US" sz="1200">
                <a:solidFill>
                  <a:srgbClr val="7F7F7F"/>
                </a:solidFill>
                <a:latin typeface="+mn-lt"/>
                <a:ea typeface="+mn-ea"/>
                <a:cs typeface="+mn-ea"/>
                <a:sym typeface="+mn-lt"/>
              </a:rPr>
              <a:t>N次因(根因)</a:t>
            </a:r>
          </a:p>
          <a:p>
            <a:pPr eaLnBrk="1" hangingPunct="1">
              <a:lnSpc>
                <a:spcPct val="130000"/>
              </a:lnSpc>
            </a:pPr>
            <a:r>
              <a:rPr altLang="zh-CN" lang="en-US" sz="1200">
                <a:solidFill>
                  <a:srgbClr val="7F7F7F"/>
                </a:solidFill>
                <a:latin typeface="+mn-lt"/>
                <a:ea typeface="+mn-ea"/>
                <a:cs typeface="+mn-ea"/>
                <a:sym typeface="+mn-lt"/>
              </a:rPr>
              <a:t>的内容打在这里，或者通过复制您的文本后，</a:t>
            </a:r>
          </a:p>
        </p:txBody>
      </p:sp>
      <p:sp>
        <p:nvSpPr>
          <p:cNvPr id="72" name="TextBox 58"/>
          <p:cNvSpPr txBox="1">
            <a:spLocks noChangeArrowheads="1"/>
          </p:cNvSpPr>
          <p:nvPr/>
        </p:nvSpPr>
        <p:spPr bwMode="auto">
          <a:xfrm>
            <a:off x="5878513" y="3689350"/>
            <a:ext cx="8940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tIns="0" wrap="none">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pPr eaLnBrk="1" hangingPunct="1">
              <a:lnSpc>
                <a:spcPct val="150000"/>
              </a:lnSpc>
            </a:pPr>
            <a:r>
              <a:rPr altLang="en-US" lang="zh-CN" sz="1400">
                <a:solidFill>
                  <a:srgbClr val="262626"/>
                </a:solidFill>
                <a:latin typeface="+mn-lt"/>
                <a:ea typeface="+mn-ea"/>
                <a:cs typeface="+mn-ea"/>
                <a:sym typeface="+mn-lt"/>
              </a:rPr>
              <a:t>根本原因</a:t>
            </a:r>
          </a:p>
        </p:txBody>
      </p:sp>
      <p:pic>
        <p:nvPicPr>
          <p:cNvPr id="30740" name="图片 1"/>
          <p:cNvPicPr>
            <a:picLocks noChangeAspect="1"/>
          </p:cNvPicPr>
          <p:nvPr/>
        </p:nvPicPr>
        <p:blipFill>
          <a:blip r:embed="rId7">
            <a:extLst>
              <a:ext uri="{28A0092B-C50C-407E-A947-70E740481C1C}">
                <a14:useLocalDpi val="0"/>
              </a:ext>
            </a:extLst>
          </a:blip>
          <a:stretch>
            <a:fillRect/>
          </a:stretch>
        </p:blipFill>
        <p:spPr bwMode="auto">
          <a:xfrm>
            <a:off x="3446463" y="1482725"/>
            <a:ext cx="2540000" cy="163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par>
                                <p:cTn fill="hold" id="7" nodeType="withEffect" presetClass="entr" presetID="23" presetSubtype="528">
                                  <p:stCondLst>
                                    <p:cond delay="0"/>
                                  </p:stCondLst>
                                  <p:childTnLst>
                                    <p:set>
                                      <p:cBhvr>
                                        <p:cTn dur="1" fill="hold" id="8">
                                          <p:stCondLst>
                                            <p:cond delay="0"/>
                                          </p:stCondLst>
                                        </p:cTn>
                                        <p:tgtEl>
                                          <p:spTgt spid="42"/>
                                        </p:tgtEl>
                                        <p:attrNameLst>
                                          <p:attrName>style.visibility</p:attrName>
                                        </p:attrNameLst>
                                      </p:cBhvr>
                                      <p:to>
                                        <p:strVal val="visible"/>
                                      </p:to>
                                    </p:set>
                                    <p:anim calcmode="lin" valueType="num">
                                      <p:cBhvr>
                                        <p:cTn dur="300" fill="hold" id="9"/>
                                        <p:tgtEl>
                                          <p:spTgt spid="42"/>
                                        </p:tgtEl>
                                        <p:attrNameLst>
                                          <p:attrName>ppt_w</p:attrName>
                                        </p:attrNameLst>
                                      </p:cBhvr>
                                      <p:tavLst>
                                        <p:tav tm="0">
                                          <p:val>
                                            <p:fltVal val="0"/>
                                          </p:val>
                                        </p:tav>
                                        <p:tav tm="100000">
                                          <p:val>
                                            <p:strVal val="#ppt_w"/>
                                          </p:val>
                                        </p:tav>
                                      </p:tavLst>
                                    </p:anim>
                                    <p:anim calcmode="lin" valueType="num">
                                      <p:cBhvr>
                                        <p:cTn dur="300" fill="hold" id="10"/>
                                        <p:tgtEl>
                                          <p:spTgt spid="42"/>
                                        </p:tgtEl>
                                        <p:attrNameLst>
                                          <p:attrName>ppt_h</p:attrName>
                                        </p:attrNameLst>
                                      </p:cBhvr>
                                      <p:tavLst>
                                        <p:tav tm="0">
                                          <p:val>
                                            <p:fltVal val="0"/>
                                          </p:val>
                                        </p:tav>
                                        <p:tav tm="100000">
                                          <p:val>
                                            <p:strVal val="#ppt_h"/>
                                          </p:val>
                                        </p:tav>
                                      </p:tavLst>
                                    </p:anim>
                                    <p:anim calcmode="lin" valueType="num">
                                      <p:cBhvr>
                                        <p:cTn dur="300" fill="hold" id="11"/>
                                        <p:tgtEl>
                                          <p:spTgt spid="42"/>
                                        </p:tgtEl>
                                        <p:attrNameLst>
                                          <p:attrName>ppt_x</p:attrName>
                                        </p:attrNameLst>
                                      </p:cBhvr>
                                      <p:tavLst>
                                        <p:tav tm="0">
                                          <p:val>
                                            <p:fltVal val="0.5"/>
                                          </p:val>
                                        </p:tav>
                                        <p:tav tm="100000">
                                          <p:val>
                                            <p:strVal val="#ppt_x"/>
                                          </p:val>
                                        </p:tav>
                                      </p:tavLst>
                                    </p:anim>
                                    <p:anim calcmode="lin" valueType="num">
                                      <p:cBhvr>
                                        <p:cTn dur="300" fill="hold" id="12"/>
                                        <p:tgtEl>
                                          <p:spTgt spid="42"/>
                                        </p:tgtEl>
                                        <p:attrNameLst>
                                          <p:attrName>ppt_y</p:attrName>
                                        </p:attrNameLst>
                                      </p:cBhvr>
                                      <p:tavLst>
                                        <p:tav tm="0">
                                          <p:val>
                                            <p:fltVal val="0.5"/>
                                          </p:val>
                                        </p:tav>
                                        <p:tav tm="100000">
                                          <p:val>
                                            <p:strVal val="#ppt_y"/>
                                          </p:val>
                                        </p:tav>
                                      </p:tavLst>
                                    </p:anim>
                                  </p:childTnLst>
                                </p:cTn>
                              </p:par>
                              <p:par>
                                <p:cTn fill="hold" id="13" nodeType="withEffect" presetClass="emph" presetID="26" presetSubtype="0">
                                  <p:stCondLst>
                                    <p:cond delay="300"/>
                                  </p:stCondLst>
                                  <p:childTnLst>
                                    <p:animEffect filter="fade" transition="out">
                                      <p:cBhvr>
                                        <p:cTn dur="300" id="14" tmFilter="0, 0; .2, .5; .8, .5; 1, 0"/>
                                        <p:tgtEl>
                                          <p:spTgt spid="42"/>
                                        </p:tgtEl>
                                      </p:cBhvr>
                                    </p:animEffect>
                                    <p:animScale>
                                      <p:cBhvr>
                                        <p:cTn autoRev="1" dur="150" fill="hold" id="15"/>
                                        <p:tgtEl>
                                          <p:spTgt spid="42"/>
                                        </p:tgtEl>
                                      </p:cBhvr>
                                      <p:by x="105000" y="105000"/>
                                    </p:animScale>
                                  </p:childTnLst>
                                </p:cTn>
                              </p:par>
                              <p:par>
                                <p:cTn fill="hold" grpId="0" id="16" nodeType="withEffect" presetClass="entr" presetID="23" presetSubtype="528">
                                  <p:stCondLst>
                                    <p:cond delay="100"/>
                                  </p:stCondLst>
                                  <p:childTnLst>
                                    <p:set>
                                      <p:cBhvr>
                                        <p:cTn dur="1" fill="hold" id="17">
                                          <p:stCondLst>
                                            <p:cond delay="0"/>
                                          </p:stCondLst>
                                        </p:cTn>
                                        <p:tgtEl>
                                          <p:spTgt spid="61"/>
                                        </p:tgtEl>
                                        <p:attrNameLst>
                                          <p:attrName>style.visibility</p:attrName>
                                        </p:attrNameLst>
                                      </p:cBhvr>
                                      <p:to>
                                        <p:strVal val="visible"/>
                                      </p:to>
                                    </p:set>
                                    <p:anim calcmode="lin" valueType="num">
                                      <p:cBhvr>
                                        <p:cTn dur="300" fill="hold" id="18"/>
                                        <p:tgtEl>
                                          <p:spTgt spid="61"/>
                                        </p:tgtEl>
                                        <p:attrNameLst>
                                          <p:attrName>ppt_w</p:attrName>
                                        </p:attrNameLst>
                                      </p:cBhvr>
                                      <p:tavLst>
                                        <p:tav tm="0">
                                          <p:val>
                                            <p:fltVal val="0"/>
                                          </p:val>
                                        </p:tav>
                                        <p:tav tm="100000">
                                          <p:val>
                                            <p:strVal val="#ppt_w"/>
                                          </p:val>
                                        </p:tav>
                                      </p:tavLst>
                                    </p:anim>
                                    <p:anim calcmode="lin" valueType="num">
                                      <p:cBhvr>
                                        <p:cTn dur="300" fill="hold" id="19"/>
                                        <p:tgtEl>
                                          <p:spTgt spid="61"/>
                                        </p:tgtEl>
                                        <p:attrNameLst>
                                          <p:attrName>ppt_h</p:attrName>
                                        </p:attrNameLst>
                                      </p:cBhvr>
                                      <p:tavLst>
                                        <p:tav tm="0">
                                          <p:val>
                                            <p:fltVal val="0"/>
                                          </p:val>
                                        </p:tav>
                                        <p:tav tm="100000">
                                          <p:val>
                                            <p:strVal val="#ppt_h"/>
                                          </p:val>
                                        </p:tav>
                                      </p:tavLst>
                                    </p:anim>
                                    <p:anim calcmode="lin" valueType="num">
                                      <p:cBhvr>
                                        <p:cTn dur="300" fill="hold" id="20"/>
                                        <p:tgtEl>
                                          <p:spTgt spid="61"/>
                                        </p:tgtEl>
                                        <p:attrNameLst>
                                          <p:attrName>ppt_x</p:attrName>
                                        </p:attrNameLst>
                                      </p:cBhvr>
                                      <p:tavLst>
                                        <p:tav tm="0">
                                          <p:val>
                                            <p:fltVal val="0.5"/>
                                          </p:val>
                                        </p:tav>
                                        <p:tav tm="100000">
                                          <p:val>
                                            <p:strVal val="#ppt_x"/>
                                          </p:val>
                                        </p:tav>
                                      </p:tavLst>
                                    </p:anim>
                                    <p:anim calcmode="lin" valueType="num">
                                      <p:cBhvr>
                                        <p:cTn dur="300" fill="hold" id="21"/>
                                        <p:tgtEl>
                                          <p:spTgt spid="61"/>
                                        </p:tgtEl>
                                        <p:attrNameLst>
                                          <p:attrName>ppt_y</p:attrName>
                                        </p:attrNameLst>
                                      </p:cBhvr>
                                      <p:tavLst>
                                        <p:tav tm="0">
                                          <p:val>
                                            <p:fltVal val="0.5"/>
                                          </p:val>
                                        </p:tav>
                                        <p:tav tm="100000">
                                          <p:val>
                                            <p:strVal val="#ppt_y"/>
                                          </p:val>
                                        </p:tav>
                                      </p:tavLst>
                                    </p:anim>
                                  </p:childTnLst>
                                </p:cTn>
                              </p:par>
                              <p:par>
                                <p:cTn fill="hold" grpId="1" id="22" nodeType="withEffect" presetClass="emph" presetID="26" presetSubtype="0">
                                  <p:stCondLst>
                                    <p:cond delay="400"/>
                                  </p:stCondLst>
                                  <p:childTnLst>
                                    <p:animEffect filter="fade" transition="out">
                                      <p:cBhvr>
                                        <p:cTn dur="300" id="23" tmFilter="0, 0; .2, .5; .8, .5; 1, 0"/>
                                        <p:tgtEl>
                                          <p:spTgt spid="61"/>
                                        </p:tgtEl>
                                      </p:cBhvr>
                                    </p:animEffect>
                                    <p:animScale>
                                      <p:cBhvr>
                                        <p:cTn autoRev="1" dur="150" fill="hold" id="24"/>
                                        <p:tgtEl>
                                          <p:spTgt spid="61"/>
                                        </p:tgtEl>
                                      </p:cBhvr>
                                      <p:by x="105000" y="105000"/>
                                    </p:animScale>
                                  </p:childTnLst>
                                </p:cTn>
                              </p:par>
                              <p:par>
                                <p:cTn fill="hold" id="25" nodeType="withEffect" presetClass="entr" presetID="23" presetSubtype="528">
                                  <p:stCondLst>
                                    <p:cond delay="200"/>
                                  </p:stCondLst>
                                  <p:childTnLst>
                                    <p:set>
                                      <p:cBhvr>
                                        <p:cTn dur="1" fill="hold" id="26">
                                          <p:stCondLst>
                                            <p:cond delay="0"/>
                                          </p:stCondLst>
                                        </p:cTn>
                                        <p:tgtEl>
                                          <p:spTgt spid="44"/>
                                        </p:tgtEl>
                                        <p:attrNameLst>
                                          <p:attrName>style.visibility</p:attrName>
                                        </p:attrNameLst>
                                      </p:cBhvr>
                                      <p:to>
                                        <p:strVal val="visible"/>
                                      </p:to>
                                    </p:set>
                                    <p:anim calcmode="lin" valueType="num">
                                      <p:cBhvr>
                                        <p:cTn dur="300" fill="hold" id="27"/>
                                        <p:tgtEl>
                                          <p:spTgt spid="44"/>
                                        </p:tgtEl>
                                        <p:attrNameLst>
                                          <p:attrName>ppt_w</p:attrName>
                                        </p:attrNameLst>
                                      </p:cBhvr>
                                      <p:tavLst>
                                        <p:tav tm="0">
                                          <p:val>
                                            <p:fltVal val="0"/>
                                          </p:val>
                                        </p:tav>
                                        <p:tav tm="100000">
                                          <p:val>
                                            <p:strVal val="#ppt_w"/>
                                          </p:val>
                                        </p:tav>
                                      </p:tavLst>
                                    </p:anim>
                                    <p:anim calcmode="lin" valueType="num">
                                      <p:cBhvr>
                                        <p:cTn dur="300" fill="hold" id="28"/>
                                        <p:tgtEl>
                                          <p:spTgt spid="44"/>
                                        </p:tgtEl>
                                        <p:attrNameLst>
                                          <p:attrName>ppt_h</p:attrName>
                                        </p:attrNameLst>
                                      </p:cBhvr>
                                      <p:tavLst>
                                        <p:tav tm="0">
                                          <p:val>
                                            <p:fltVal val="0"/>
                                          </p:val>
                                        </p:tav>
                                        <p:tav tm="100000">
                                          <p:val>
                                            <p:strVal val="#ppt_h"/>
                                          </p:val>
                                        </p:tav>
                                      </p:tavLst>
                                    </p:anim>
                                    <p:anim calcmode="lin" valueType="num">
                                      <p:cBhvr>
                                        <p:cTn dur="300" fill="hold" id="29"/>
                                        <p:tgtEl>
                                          <p:spTgt spid="44"/>
                                        </p:tgtEl>
                                        <p:attrNameLst>
                                          <p:attrName>ppt_x</p:attrName>
                                        </p:attrNameLst>
                                      </p:cBhvr>
                                      <p:tavLst>
                                        <p:tav tm="0">
                                          <p:val>
                                            <p:fltVal val="0.5"/>
                                          </p:val>
                                        </p:tav>
                                        <p:tav tm="100000">
                                          <p:val>
                                            <p:strVal val="#ppt_x"/>
                                          </p:val>
                                        </p:tav>
                                      </p:tavLst>
                                    </p:anim>
                                    <p:anim calcmode="lin" valueType="num">
                                      <p:cBhvr>
                                        <p:cTn dur="300" fill="hold" id="30"/>
                                        <p:tgtEl>
                                          <p:spTgt spid="44"/>
                                        </p:tgtEl>
                                        <p:attrNameLst>
                                          <p:attrName>ppt_y</p:attrName>
                                        </p:attrNameLst>
                                      </p:cBhvr>
                                      <p:tavLst>
                                        <p:tav tm="0">
                                          <p:val>
                                            <p:fltVal val="0.5"/>
                                          </p:val>
                                        </p:tav>
                                        <p:tav tm="100000">
                                          <p:val>
                                            <p:strVal val="#ppt_y"/>
                                          </p:val>
                                        </p:tav>
                                      </p:tavLst>
                                    </p:anim>
                                  </p:childTnLst>
                                </p:cTn>
                              </p:par>
                              <p:par>
                                <p:cTn fill="hold" id="31" nodeType="withEffect" presetClass="emph" presetID="26" presetSubtype="0">
                                  <p:stCondLst>
                                    <p:cond delay="500"/>
                                  </p:stCondLst>
                                  <p:childTnLst>
                                    <p:animEffect filter="fade" transition="out">
                                      <p:cBhvr>
                                        <p:cTn dur="300" id="32" tmFilter="0, 0; .2, .5; .8, .5; 1, 0"/>
                                        <p:tgtEl>
                                          <p:spTgt spid="44"/>
                                        </p:tgtEl>
                                      </p:cBhvr>
                                    </p:animEffect>
                                    <p:animScale>
                                      <p:cBhvr>
                                        <p:cTn autoRev="1" dur="150" fill="hold" id="33"/>
                                        <p:tgtEl>
                                          <p:spTgt spid="44"/>
                                        </p:tgtEl>
                                      </p:cBhvr>
                                      <p:by x="105000" y="105000"/>
                                    </p:animScale>
                                  </p:childTnLst>
                                </p:cTn>
                              </p:par>
                              <p:par>
                                <p:cTn fill="hold" id="34" nodeType="withEffect" presetClass="entr" presetID="23" presetSubtype="528">
                                  <p:stCondLst>
                                    <p:cond delay="500"/>
                                  </p:stCondLst>
                                  <p:childTnLst>
                                    <p:set>
                                      <p:cBhvr>
                                        <p:cTn dur="1" fill="hold" id="35">
                                          <p:stCondLst>
                                            <p:cond delay="0"/>
                                          </p:stCondLst>
                                        </p:cTn>
                                        <p:tgtEl>
                                          <p:spTgt spid="43"/>
                                        </p:tgtEl>
                                        <p:attrNameLst>
                                          <p:attrName>style.visibility</p:attrName>
                                        </p:attrNameLst>
                                      </p:cBhvr>
                                      <p:to>
                                        <p:strVal val="visible"/>
                                      </p:to>
                                    </p:set>
                                    <p:anim calcmode="lin" valueType="num">
                                      <p:cBhvr>
                                        <p:cTn dur="300" fill="hold" id="36"/>
                                        <p:tgtEl>
                                          <p:spTgt spid="43"/>
                                        </p:tgtEl>
                                        <p:attrNameLst>
                                          <p:attrName>ppt_w</p:attrName>
                                        </p:attrNameLst>
                                      </p:cBhvr>
                                      <p:tavLst>
                                        <p:tav tm="0">
                                          <p:val>
                                            <p:fltVal val="0"/>
                                          </p:val>
                                        </p:tav>
                                        <p:tav tm="100000">
                                          <p:val>
                                            <p:strVal val="#ppt_w"/>
                                          </p:val>
                                        </p:tav>
                                      </p:tavLst>
                                    </p:anim>
                                    <p:anim calcmode="lin" valueType="num">
                                      <p:cBhvr>
                                        <p:cTn dur="300" fill="hold" id="37"/>
                                        <p:tgtEl>
                                          <p:spTgt spid="43"/>
                                        </p:tgtEl>
                                        <p:attrNameLst>
                                          <p:attrName>ppt_h</p:attrName>
                                        </p:attrNameLst>
                                      </p:cBhvr>
                                      <p:tavLst>
                                        <p:tav tm="0">
                                          <p:val>
                                            <p:fltVal val="0"/>
                                          </p:val>
                                        </p:tav>
                                        <p:tav tm="100000">
                                          <p:val>
                                            <p:strVal val="#ppt_h"/>
                                          </p:val>
                                        </p:tav>
                                      </p:tavLst>
                                    </p:anim>
                                    <p:anim calcmode="lin" valueType="num">
                                      <p:cBhvr>
                                        <p:cTn dur="300" fill="hold" id="38"/>
                                        <p:tgtEl>
                                          <p:spTgt spid="43"/>
                                        </p:tgtEl>
                                        <p:attrNameLst>
                                          <p:attrName>ppt_x</p:attrName>
                                        </p:attrNameLst>
                                      </p:cBhvr>
                                      <p:tavLst>
                                        <p:tav tm="0">
                                          <p:val>
                                            <p:fltVal val="0.5"/>
                                          </p:val>
                                        </p:tav>
                                        <p:tav tm="100000">
                                          <p:val>
                                            <p:strVal val="#ppt_x"/>
                                          </p:val>
                                        </p:tav>
                                      </p:tavLst>
                                    </p:anim>
                                    <p:anim calcmode="lin" valueType="num">
                                      <p:cBhvr>
                                        <p:cTn dur="300" fill="hold" id="39"/>
                                        <p:tgtEl>
                                          <p:spTgt spid="43"/>
                                        </p:tgtEl>
                                        <p:attrNameLst>
                                          <p:attrName>ppt_y</p:attrName>
                                        </p:attrNameLst>
                                      </p:cBhvr>
                                      <p:tavLst>
                                        <p:tav tm="0">
                                          <p:val>
                                            <p:fltVal val="0.5"/>
                                          </p:val>
                                        </p:tav>
                                        <p:tav tm="100000">
                                          <p:val>
                                            <p:strVal val="#ppt_y"/>
                                          </p:val>
                                        </p:tav>
                                      </p:tavLst>
                                    </p:anim>
                                  </p:childTnLst>
                                </p:cTn>
                              </p:par>
                              <p:par>
                                <p:cTn fill="hold" id="40" nodeType="withEffect" presetClass="emph" presetID="26" presetSubtype="0">
                                  <p:stCondLst>
                                    <p:cond delay="800"/>
                                  </p:stCondLst>
                                  <p:childTnLst>
                                    <p:animEffect filter="fade" transition="out">
                                      <p:cBhvr>
                                        <p:cTn dur="300" id="41" tmFilter="0, 0; .2, .5; .8, .5; 1, 0"/>
                                        <p:tgtEl>
                                          <p:spTgt spid="43"/>
                                        </p:tgtEl>
                                      </p:cBhvr>
                                    </p:animEffect>
                                    <p:animScale>
                                      <p:cBhvr>
                                        <p:cTn autoRev="1" dur="150" fill="hold" id="42"/>
                                        <p:tgtEl>
                                          <p:spTgt spid="43"/>
                                        </p:tgtEl>
                                      </p:cBhvr>
                                      <p:by x="105000" y="105000"/>
                                    </p:animScale>
                                  </p:childTnLst>
                                </p:cTn>
                              </p:par>
                              <p:par>
                                <p:cTn fill="hold" grpId="0" id="43" nodeType="withEffect" presetClass="entr" presetID="23" presetSubtype="528">
                                  <p:stCondLst>
                                    <p:cond delay="600"/>
                                  </p:stCondLst>
                                  <p:childTnLst>
                                    <p:set>
                                      <p:cBhvr>
                                        <p:cTn dur="1" fill="hold" id="44">
                                          <p:stCondLst>
                                            <p:cond delay="0"/>
                                          </p:stCondLst>
                                        </p:cTn>
                                        <p:tgtEl>
                                          <p:spTgt spid="62"/>
                                        </p:tgtEl>
                                        <p:attrNameLst>
                                          <p:attrName>style.visibility</p:attrName>
                                        </p:attrNameLst>
                                      </p:cBhvr>
                                      <p:to>
                                        <p:strVal val="visible"/>
                                      </p:to>
                                    </p:set>
                                    <p:anim calcmode="lin" valueType="num">
                                      <p:cBhvr>
                                        <p:cTn dur="300" fill="hold" id="45"/>
                                        <p:tgtEl>
                                          <p:spTgt spid="62"/>
                                        </p:tgtEl>
                                        <p:attrNameLst>
                                          <p:attrName>ppt_w</p:attrName>
                                        </p:attrNameLst>
                                      </p:cBhvr>
                                      <p:tavLst>
                                        <p:tav tm="0">
                                          <p:val>
                                            <p:fltVal val="0"/>
                                          </p:val>
                                        </p:tav>
                                        <p:tav tm="100000">
                                          <p:val>
                                            <p:strVal val="#ppt_w"/>
                                          </p:val>
                                        </p:tav>
                                      </p:tavLst>
                                    </p:anim>
                                    <p:anim calcmode="lin" valueType="num">
                                      <p:cBhvr>
                                        <p:cTn dur="300" fill="hold" id="46"/>
                                        <p:tgtEl>
                                          <p:spTgt spid="62"/>
                                        </p:tgtEl>
                                        <p:attrNameLst>
                                          <p:attrName>ppt_h</p:attrName>
                                        </p:attrNameLst>
                                      </p:cBhvr>
                                      <p:tavLst>
                                        <p:tav tm="0">
                                          <p:val>
                                            <p:fltVal val="0"/>
                                          </p:val>
                                        </p:tav>
                                        <p:tav tm="100000">
                                          <p:val>
                                            <p:strVal val="#ppt_h"/>
                                          </p:val>
                                        </p:tav>
                                      </p:tavLst>
                                    </p:anim>
                                    <p:anim calcmode="lin" valueType="num">
                                      <p:cBhvr>
                                        <p:cTn dur="300" fill="hold" id="47"/>
                                        <p:tgtEl>
                                          <p:spTgt spid="62"/>
                                        </p:tgtEl>
                                        <p:attrNameLst>
                                          <p:attrName>ppt_x</p:attrName>
                                        </p:attrNameLst>
                                      </p:cBhvr>
                                      <p:tavLst>
                                        <p:tav tm="0">
                                          <p:val>
                                            <p:fltVal val="0.5"/>
                                          </p:val>
                                        </p:tav>
                                        <p:tav tm="100000">
                                          <p:val>
                                            <p:strVal val="#ppt_x"/>
                                          </p:val>
                                        </p:tav>
                                      </p:tavLst>
                                    </p:anim>
                                    <p:anim calcmode="lin" valueType="num">
                                      <p:cBhvr>
                                        <p:cTn dur="300" fill="hold" id="48"/>
                                        <p:tgtEl>
                                          <p:spTgt spid="62"/>
                                        </p:tgtEl>
                                        <p:attrNameLst>
                                          <p:attrName>ppt_y</p:attrName>
                                        </p:attrNameLst>
                                      </p:cBhvr>
                                      <p:tavLst>
                                        <p:tav tm="0">
                                          <p:val>
                                            <p:fltVal val="0.5"/>
                                          </p:val>
                                        </p:tav>
                                        <p:tav tm="100000">
                                          <p:val>
                                            <p:strVal val="#ppt_y"/>
                                          </p:val>
                                        </p:tav>
                                      </p:tavLst>
                                    </p:anim>
                                  </p:childTnLst>
                                </p:cTn>
                              </p:par>
                              <p:par>
                                <p:cTn fill="hold" grpId="1" id="49" nodeType="withEffect" presetClass="emph" presetID="26" presetSubtype="0">
                                  <p:stCondLst>
                                    <p:cond delay="900"/>
                                  </p:stCondLst>
                                  <p:childTnLst>
                                    <p:animEffect filter="fade" transition="out">
                                      <p:cBhvr>
                                        <p:cTn dur="300" id="50" tmFilter="0, 0; .2, .5; .8, .5; 1, 0"/>
                                        <p:tgtEl>
                                          <p:spTgt spid="62"/>
                                        </p:tgtEl>
                                      </p:cBhvr>
                                    </p:animEffect>
                                    <p:animScale>
                                      <p:cBhvr>
                                        <p:cTn autoRev="1" dur="150" fill="hold" id="51"/>
                                        <p:tgtEl>
                                          <p:spTgt spid="62"/>
                                        </p:tgtEl>
                                      </p:cBhvr>
                                      <p:by x="105000" y="105000"/>
                                    </p:animScale>
                                  </p:childTnLst>
                                </p:cTn>
                              </p:par>
                              <p:par>
                                <p:cTn fill="hold" id="52" nodeType="withEffect" presetClass="entr" presetID="23" presetSubtype="528">
                                  <p:stCondLst>
                                    <p:cond delay="700"/>
                                  </p:stCondLst>
                                  <p:childTnLst>
                                    <p:set>
                                      <p:cBhvr>
                                        <p:cTn dur="1" fill="hold" id="53">
                                          <p:stCondLst>
                                            <p:cond delay="0"/>
                                          </p:stCondLst>
                                        </p:cTn>
                                        <p:tgtEl>
                                          <p:spTgt spid="45"/>
                                        </p:tgtEl>
                                        <p:attrNameLst>
                                          <p:attrName>style.visibility</p:attrName>
                                        </p:attrNameLst>
                                      </p:cBhvr>
                                      <p:to>
                                        <p:strVal val="visible"/>
                                      </p:to>
                                    </p:set>
                                    <p:anim calcmode="lin" valueType="num">
                                      <p:cBhvr>
                                        <p:cTn dur="300" fill="hold" id="54"/>
                                        <p:tgtEl>
                                          <p:spTgt spid="45"/>
                                        </p:tgtEl>
                                        <p:attrNameLst>
                                          <p:attrName>ppt_w</p:attrName>
                                        </p:attrNameLst>
                                      </p:cBhvr>
                                      <p:tavLst>
                                        <p:tav tm="0">
                                          <p:val>
                                            <p:fltVal val="0"/>
                                          </p:val>
                                        </p:tav>
                                        <p:tav tm="100000">
                                          <p:val>
                                            <p:strVal val="#ppt_w"/>
                                          </p:val>
                                        </p:tav>
                                      </p:tavLst>
                                    </p:anim>
                                    <p:anim calcmode="lin" valueType="num">
                                      <p:cBhvr>
                                        <p:cTn dur="300" fill="hold" id="55"/>
                                        <p:tgtEl>
                                          <p:spTgt spid="45"/>
                                        </p:tgtEl>
                                        <p:attrNameLst>
                                          <p:attrName>ppt_h</p:attrName>
                                        </p:attrNameLst>
                                      </p:cBhvr>
                                      <p:tavLst>
                                        <p:tav tm="0">
                                          <p:val>
                                            <p:fltVal val="0"/>
                                          </p:val>
                                        </p:tav>
                                        <p:tav tm="100000">
                                          <p:val>
                                            <p:strVal val="#ppt_h"/>
                                          </p:val>
                                        </p:tav>
                                      </p:tavLst>
                                    </p:anim>
                                    <p:anim calcmode="lin" valueType="num">
                                      <p:cBhvr>
                                        <p:cTn dur="300" fill="hold" id="56"/>
                                        <p:tgtEl>
                                          <p:spTgt spid="45"/>
                                        </p:tgtEl>
                                        <p:attrNameLst>
                                          <p:attrName>ppt_x</p:attrName>
                                        </p:attrNameLst>
                                      </p:cBhvr>
                                      <p:tavLst>
                                        <p:tav tm="0">
                                          <p:val>
                                            <p:fltVal val="0.5"/>
                                          </p:val>
                                        </p:tav>
                                        <p:tav tm="100000">
                                          <p:val>
                                            <p:strVal val="#ppt_x"/>
                                          </p:val>
                                        </p:tav>
                                      </p:tavLst>
                                    </p:anim>
                                    <p:anim calcmode="lin" valueType="num">
                                      <p:cBhvr>
                                        <p:cTn dur="300" fill="hold" id="57"/>
                                        <p:tgtEl>
                                          <p:spTgt spid="45"/>
                                        </p:tgtEl>
                                        <p:attrNameLst>
                                          <p:attrName>ppt_y</p:attrName>
                                        </p:attrNameLst>
                                      </p:cBhvr>
                                      <p:tavLst>
                                        <p:tav tm="0">
                                          <p:val>
                                            <p:fltVal val="0.5"/>
                                          </p:val>
                                        </p:tav>
                                        <p:tav tm="100000">
                                          <p:val>
                                            <p:strVal val="#ppt_y"/>
                                          </p:val>
                                        </p:tav>
                                      </p:tavLst>
                                    </p:anim>
                                  </p:childTnLst>
                                </p:cTn>
                              </p:par>
                              <p:par>
                                <p:cTn fill="hold" id="58" nodeType="withEffect" presetClass="emph" presetID="26" presetSubtype="0">
                                  <p:stCondLst>
                                    <p:cond delay="1000"/>
                                  </p:stCondLst>
                                  <p:childTnLst>
                                    <p:animEffect filter="fade" transition="out">
                                      <p:cBhvr>
                                        <p:cTn dur="300" id="59" tmFilter="0, 0; .2, .5; .8, .5; 1, 0"/>
                                        <p:tgtEl>
                                          <p:spTgt spid="45"/>
                                        </p:tgtEl>
                                      </p:cBhvr>
                                    </p:animEffect>
                                    <p:animScale>
                                      <p:cBhvr>
                                        <p:cTn autoRev="1" dur="150" fill="hold" id="60"/>
                                        <p:tgtEl>
                                          <p:spTgt spid="45"/>
                                        </p:tgtEl>
                                      </p:cBhvr>
                                      <p:by x="105000" y="105000"/>
                                    </p:animScale>
                                  </p:childTnLst>
                                </p:cTn>
                              </p:par>
                            </p:childTnLst>
                          </p:cTn>
                        </p:par>
                        <p:par>
                          <p:cTn fill="hold" id="61" nodeType="afterGroup">
                            <p:stCondLst>
                              <p:cond delay="1300"/>
                            </p:stCondLst>
                            <p:childTnLst>
                              <p:par>
                                <p:cTn fill="hold" grpId="0" id="62" nodeType="afterEffect" presetClass="entr" presetID="10" presetSubtype="0">
                                  <p:stCondLst>
                                    <p:cond delay="0"/>
                                  </p:stCondLst>
                                  <p:childTnLst>
                                    <p:set>
                                      <p:cBhvr>
                                        <p:cTn dur="1" fill="hold" id="63">
                                          <p:stCondLst>
                                            <p:cond delay="0"/>
                                          </p:stCondLst>
                                        </p:cTn>
                                        <p:tgtEl>
                                          <p:spTgt spid="66"/>
                                        </p:tgtEl>
                                        <p:attrNameLst>
                                          <p:attrName>style.visibility</p:attrName>
                                        </p:attrNameLst>
                                      </p:cBhvr>
                                      <p:to>
                                        <p:strVal val="visible"/>
                                      </p:to>
                                    </p:set>
                                    <p:animEffect filter="fade" transition="in">
                                      <p:cBhvr>
                                        <p:cTn dur="500" id="64"/>
                                        <p:tgtEl>
                                          <p:spTgt spid="66"/>
                                        </p:tgtEl>
                                      </p:cBhvr>
                                    </p:animEffect>
                                  </p:childTnLst>
                                </p:cTn>
                              </p:par>
                              <p:par>
                                <p:cTn fill="hold" grpId="0" id="65" nodeType="withEffect" presetClass="entr" presetID="10" presetSubtype="0">
                                  <p:stCondLst>
                                    <p:cond delay="200"/>
                                  </p:stCondLst>
                                  <p:childTnLst>
                                    <p:set>
                                      <p:cBhvr>
                                        <p:cTn dur="1" fill="hold" id="66">
                                          <p:stCondLst>
                                            <p:cond delay="0"/>
                                          </p:stCondLst>
                                        </p:cTn>
                                        <p:tgtEl>
                                          <p:spTgt spid="68"/>
                                        </p:tgtEl>
                                        <p:attrNameLst>
                                          <p:attrName>style.visibility</p:attrName>
                                        </p:attrNameLst>
                                      </p:cBhvr>
                                      <p:to>
                                        <p:strVal val="visible"/>
                                      </p:to>
                                    </p:set>
                                    <p:animEffect filter="fade" transition="in">
                                      <p:cBhvr>
                                        <p:cTn dur="500" id="67"/>
                                        <p:tgtEl>
                                          <p:spTgt spid="68"/>
                                        </p:tgtEl>
                                      </p:cBhvr>
                                    </p:animEffect>
                                  </p:childTnLst>
                                </p:cTn>
                              </p:par>
                              <p:par>
                                <p:cTn fill="hold" grpId="0" id="68" nodeType="withEffect" presetClass="entr" presetID="10" presetSubtype="0">
                                  <p:stCondLst>
                                    <p:cond delay="400"/>
                                  </p:stCondLst>
                                  <p:childTnLst>
                                    <p:set>
                                      <p:cBhvr>
                                        <p:cTn dur="1" fill="hold" id="69">
                                          <p:stCondLst>
                                            <p:cond delay="0"/>
                                          </p:stCondLst>
                                        </p:cTn>
                                        <p:tgtEl>
                                          <p:spTgt spid="70"/>
                                        </p:tgtEl>
                                        <p:attrNameLst>
                                          <p:attrName>style.visibility</p:attrName>
                                        </p:attrNameLst>
                                      </p:cBhvr>
                                      <p:to>
                                        <p:strVal val="visible"/>
                                      </p:to>
                                    </p:set>
                                    <p:animEffect filter="fade" transition="in">
                                      <p:cBhvr>
                                        <p:cTn dur="500" id="70"/>
                                        <p:tgtEl>
                                          <p:spTgt spid="70"/>
                                        </p:tgtEl>
                                      </p:cBhvr>
                                    </p:animEffect>
                                  </p:childTnLst>
                                </p:cTn>
                              </p:par>
                              <p:par>
                                <p:cTn fill="hold" grpId="0" id="71" nodeType="withEffect" presetClass="entr" presetID="10" presetSubtype="0">
                                  <p:stCondLst>
                                    <p:cond delay="600"/>
                                  </p:stCondLst>
                                  <p:childTnLst>
                                    <p:set>
                                      <p:cBhvr>
                                        <p:cTn dur="1" fill="hold" id="72">
                                          <p:stCondLst>
                                            <p:cond delay="0"/>
                                          </p:stCondLst>
                                        </p:cTn>
                                        <p:tgtEl>
                                          <p:spTgt spid="72"/>
                                        </p:tgtEl>
                                        <p:attrNameLst>
                                          <p:attrName>style.visibility</p:attrName>
                                        </p:attrNameLst>
                                      </p:cBhvr>
                                      <p:to>
                                        <p:strVal val="visible"/>
                                      </p:to>
                                    </p:set>
                                    <p:animEffect filter="fade" transition="in">
                                      <p:cBhvr>
                                        <p:cTn dur="500" id="73"/>
                                        <p:tgtEl>
                                          <p:spTgt spid="72"/>
                                        </p:tgtEl>
                                      </p:cBhvr>
                                    </p:animEffect>
                                  </p:childTnLst>
                                </p:cTn>
                              </p:par>
                            </p:childTnLst>
                          </p:cTn>
                        </p:par>
                        <p:par>
                          <p:cTn fill="hold" id="74" nodeType="afterGroup">
                            <p:stCondLst>
                              <p:cond delay="2400"/>
                            </p:stCondLst>
                            <p:childTnLst>
                              <p:par>
                                <p:cTn decel="100000" fill="hold" grpId="0" id="75" nodeType="afterEffect" presetClass="entr" presetID="2" presetSubtype="2">
                                  <p:stCondLst>
                                    <p:cond delay="0"/>
                                  </p:stCondLst>
                                  <p:childTnLst>
                                    <p:set>
                                      <p:cBhvr>
                                        <p:cTn dur="1" fill="hold" id="76">
                                          <p:stCondLst>
                                            <p:cond delay="0"/>
                                          </p:stCondLst>
                                        </p:cTn>
                                        <p:tgtEl>
                                          <p:spTgt spid="65"/>
                                        </p:tgtEl>
                                        <p:attrNameLst>
                                          <p:attrName>style.visibility</p:attrName>
                                        </p:attrNameLst>
                                      </p:cBhvr>
                                      <p:to>
                                        <p:strVal val="visible"/>
                                      </p:to>
                                    </p:set>
                                    <p:anim calcmode="lin" valueType="num">
                                      <p:cBhvr additive="base">
                                        <p:cTn dur="1000" fill="hold" id="77"/>
                                        <p:tgtEl>
                                          <p:spTgt spid="65"/>
                                        </p:tgtEl>
                                        <p:attrNameLst>
                                          <p:attrName>ppt_x</p:attrName>
                                        </p:attrNameLst>
                                      </p:cBhvr>
                                      <p:tavLst>
                                        <p:tav tm="0">
                                          <p:val>
                                            <p:strVal val="1+#ppt_w/2"/>
                                          </p:val>
                                        </p:tav>
                                        <p:tav tm="100000">
                                          <p:val>
                                            <p:strVal val="#ppt_x"/>
                                          </p:val>
                                        </p:tav>
                                      </p:tavLst>
                                    </p:anim>
                                    <p:anim calcmode="lin" valueType="num">
                                      <p:cBhvr additive="base">
                                        <p:cTn dur="1000" fill="hold" id="78"/>
                                        <p:tgtEl>
                                          <p:spTgt spid="65"/>
                                        </p:tgtEl>
                                        <p:attrNameLst>
                                          <p:attrName>ppt_y</p:attrName>
                                        </p:attrNameLst>
                                      </p:cBhvr>
                                      <p:tavLst>
                                        <p:tav tm="0">
                                          <p:val>
                                            <p:strVal val="#ppt_y"/>
                                          </p:val>
                                        </p:tav>
                                        <p:tav tm="100000">
                                          <p:val>
                                            <p:strVal val="#ppt_y"/>
                                          </p:val>
                                        </p:tav>
                                      </p:tavLst>
                                    </p:anim>
                                  </p:childTnLst>
                                </p:cTn>
                              </p:par>
                              <p:par>
                                <p:cTn decel="100000" fill="hold" grpId="0" id="79" nodeType="withEffect" presetClass="entr" presetID="2" presetSubtype="2">
                                  <p:stCondLst>
                                    <p:cond delay="0"/>
                                  </p:stCondLst>
                                  <p:childTnLst>
                                    <p:set>
                                      <p:cBhvr>
                                        <p:cTn dur="1" fill="hold" id="80">
                                          <p:stCondLst>
                                            <p:cond delay="0"/>
                                          </p:stCondLst>
                                        </p:cTn>
                                        <p:tgtEl>
                                          <p:spTgt spid="67"/>
                                        </p:tgtEl>
                                        <p:attrNameLst>
                                          <p:attrName>style.visibility</p:attrName>
                                        </p:attrNameLst>
                                      </p:cBhvr>
                                      <p:to>
                                        <p:strVal val="visible"/>
                                      </p:to>
                                    </p:set>
                                    <p:anim calcmode="lin" valueType="num">
                                      <p:cBhvr additive="base">
                                        <p:cTn dur="1000" fill="hold" id="81"/>
                                        <p:tgtEl>
                                          <p:spTgt spid="67"/>
                                        </p:tgtEl>
                                        <p:attrNameLst>
                                          <p:attrName>ppt_x</p:attrName>
                                        </p:attrNameLst>
                                      </p:cBhvr>
                                      <p:tavLst>
                                        <p:tav tm="0">
                                          <p:val>
                                            <p:strVal val="1+#ppt_w/2"/>
                                          </p:val>
                                        </p:tav>
                                        <p:tav tm="100000">
                                          <p:val>
                                            <p:strVal val="#ppt_x"/>
                                          </p:val>
                                        </p:tav>
                                      </p:tavLst>
                                    </p:anim>
                                    <p:anim calcmode="lin" valueType="num">
                                      <p:cBhvr additive="base">
                                        <p:cTn dur="1000" fill="hold" id="82"/>
                                        <p:tgtEl>
                                          <p:spTgt spid="67"/>
                                        </p:tgtEl>
                                        <p:attrNameLst>
                                          <p:attrName>ppt_y</p:attrName>
                                        </p:attrNameLst>
                                      </p:cBhvr>
                                      <p:tavLst>
                                        <p:tav tm="0">
                                          <p:val>
                                            <p:strVal val="#ppt_y"/>
                                          </p:val>
                                        </p:tav>
                                        <p:tav tm="100000">
                                          <p:val>
                                            <p:strVal val="#ppt_y"/>
                                          </p:val>
                                        </p:tav>
                                      </p:tavLst>
                                    </p:anim>
                                  </p:childTnLst>
                                </p:cTn>
                              </p:par>
                              <p:par>
                                <p:cTn decel="100000" fill="hold" grpId="0" id="83" nodeType="withEffect" presetClass="entr" presetID="2" presetSubtype="2">
                                  <p:stCondLst>
                                    <p:cond delay="0"/>
                                  </p:stCondLst>
                                  <p:childTnLst>
                                    <p:set>
                                      <p:cBhvr>
                                        <p:cTn dur="1" fill="hold" id="84">
                                          <p:stCondLst>
                                            <p:cond delay="0"/>
                                          </p:stCondLst>
                                        </p:cTn>
                                        <p:tgtEl>
                                          <p:spTgt spid="69"/>
                                        </p:tgtEl>
                                        <p:attrNameLst>
                                          <p:attrName>style.visibility</p:attrName>
                                        </p:attrNameLst>
                                      </p:cBhvr>
                                      <p:to>
                                        <p:strVal val="visible"/>
                                      </p:to>
                                    </p:set>
                                    <p:anim calcmode="lin" valueType="num">
                                      <p:cBhvr additive="base">
                                        <p:cTn dur="1000" fill="hold" id="85"/>
                                        <p:tgtEl>
                                          <p:spTgt spid="69"/>
                                        </p:tgtEl>
                                        <p:attrNameLst>
                                          <p:attrName>ppt_x</p:attrName>
                                        </p:attrNameLst>
                                      </p:cBhvr>
                                      <p:tavLst>
                                        <p:tav tm="0">
                                          <p:val>
                                            <p:strVal val="1+#ppt_w/2"/>
                                          </p:val>
                                        </p:tav>
                                        <p:tav tm="100000">
                                          <p:val>
                                            <p:strVal val="#ppt_x"/>
                                          </p:val>
                                        </p:tav>
                                      </p:tavLst>
                                    </p:anim>
                                    <p:anim calcmode="lin" valueType="num">
                                      <p:cBhvr additive="base">
                                        <p:cTn dur="1000" fill="hold" id="86"/>
                                        <p:tgtEl>
                                          <p:spTgt spid="69"/>
                                        </p:tgtEl>
                                        <p:attrNameLst>
                                          <p:attrName>ppt_y</p:attrName>
                                        </p:attrNameLst>
                                      </p:cBhvr>
                                      <p:tavLst>
                                        <p:tav tm="0">
                                          <p:val>
                                            <p:strVal val="#ppt_y"/>
                                          </p:val>
                                        </p:tav>
                                        <p:tav tm="100000">
                                          <p:val>
                                            <p:strVal val="#ppt_y"/>
                                          </p:val>
                                        </p:tav>
                                      </p:tavLst>
                                    </p:anim>
                                  </p:childTnLst>
                                </p:cTn>
                              </p:par>
                              <p:par>
                                <p:cTn decel="100000" fill="hold" grpId="0" id="87" nodeType="withEffect" presetClass="entr" presetID="2" presetSubtype="2">
                                  <p:stCondLst>
                                    <p:cond delay="0"/>
                                  </p:stCondLst>
                                  <p:childTnLst>
                                    <p:set>
                                      <p:cBhvr>
                                        <p:cTn dur="1" fill="hold" id="88">
                                          <p:stCondLst>
                                            <p:cond delay="0"/>
                                          </p:stCondLst>
                                        </p:cTn>
                                        <p:tgtEl>
                                          <p:spTgt spid="71"/>
                                        </p:tgtEl>
                                        <p:attrNameLst>
                                          <p:attrName>style.visibility</p:attrName>
                                        </p:attrNameLst>
                                      </p:cBhvr>
                                      <p:to>
                                        <p:strVal val="visible"/>
                                      </p:to>
                                    </p:set>
                                    <p:anim calcmode="lin" valueType="num">
                                      <p:cBhvr additive="base">
                                        <p:cTn dur="1000" fill="hold" id="89"/>
                                        <p:tgtEl>
                                          <p:spTgt spid="71"/>
                                        </p:tgtEl>
                                        <p:attrNameLst>
                                          <p:attrName>ppt_x</p:attrName>
                                        </p:attrNameLst>
                                      </p:cBhvr>
                                      <p:tavLst>
                                        <p:tav tm="0">
                                          <p:val>
                                            <p:strVal val="1+#ppt_w/2"/>
                                          </p:val>
                                        </p:tav>
                                        <p:tav tm="100000">
                                          <p:val>
                                            <p:strVal val="#ppt_x"/>
                                          </p:val>
                                        </p:tav>
                                      </p:tavLst>
                                    </p:anim>
                                    <p:anim calcmode="lin" valueType="num">
                                      <p:cBhvr additive="base">
                                        <p:cTn dur="1000" fill="hold" id="90"/>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61"/>
      <p:bldP grpId="1" spid="61"/>
      <p:bldP grpId="0" spid="62"/>
      <p:bldP grpId="1" spid="62"/>
      <p:bldP grpId="0" spid="65"/>
      <p:bldP grpId="0" spid="66"/>
      <p:bldP grpId="0" spid="67"/>
      <p:bldP grpId="0" spid="68"/>
      <p:bldP grpId="0" spid="69"/>
      <p:bldP grpId="0" spid="70"/>
      <p:bldP grpId="0" spid="71"/>
      <p:bldP grpId="0" spid="7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p:cNvSpPr/>
          <p:nvPr/>
        </p:nvSpPr>
        <p:spPr>
          <a:xfrm>
            <a:off x="531813" y="395288"/>
            <a:ext cx="3132137" cy="300037"/>
          </a:xfrm>
          <a:prstGeom prst="homePlate">
            <a:avLst/>
          </a:prstGeom>
          <a:solidFill>
            <a:srgbClr val="B803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cs typeface="+mn-ea"/>
              <a:sym typeface="+mn-lt"/>
            </a:endParaRPr>
          </a:p>
        </p:txBody>
      </p:sp>
      <p:grpSp>
        <p:nvGrpSpPr>
          <p:cNvPr id="9" name="组合 7"/>
          <p:cNvGrpSpPr/>
          <p:nvPr/>
        </p:nvGrpSpPr>
        <p:grpSpPr>
          <a:xfrm rot="5400000">
            <a:off x="144993" y="363090"/>
            <a:ext cx="68263" cy="363538"/>
            <a:chOff x="959" y="1331"/>
            <a:chExt cx="108" cy="572"/>
          </a:xfrm>
          <a:solidFill>
            <a:schemeClr val="accent4">
              <a:lumMod val="10000"/>
            </a:schemeClr>
          </a:solidFill>
        </p:grpSpPr>
        <p:cxnSp>
          <p:nvCxnSpPr>
            <p:cNvPr id="10" name="直接连接符 9"/>
            <p:cNvCxnSpPr/>
            <p:nvPr/>
          </p:nvCxnSpPr>
          <p:spPr>
            <a:xfrm flipH="1">
              <a:off x="1012" y="1363"/>
              <a:ext cx="0" cy="540"/>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9" y="1331"/>
              <a:ext cx="108" cy="107"/>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grpSp>
        <p:nvGrpSpPr>
          <p:cNvPr id="12" name="组合 11"/>
          <p:cNvGrpSpPr/>
          <p:nvPr/>
        </p:nvGrpSpPr>
        <p:grpSpPr>
          <a:xfrm>
            <a:off x="3822993" y="510728"/>
            <a:ext cx="5321007" cy="68263"/>
            <a:chOff x="3461553" y="517741"/>
            <a:chExt cx="6233391" cy="68263"/>
          </a:xfrm>
          <a:solidFill>
            <a:schemeClr val="accent4">
              <a:lumMod val="10000"/>
            </a:schemeClr>
          </a:solidFill>
        </p:grpSpPr>
        <p:cxnSp>
          <p:nvCxnSpPr>
            <p:cNvPr id="13" name="直接连接符 12"/>
            <p:cNvCxnSpPr/>
            <p:nvPr/>
          </p:nvCxnSpPr>
          <p:spPr>
            <a:xfrm flipV="1">
              <a:off x="3495533" y="551874"/>
              <a:ext cx="6199411" cy="1"/>
            </a:xfrm>
            <a:prstGeom prst="line">
              <a:avLst/>
            </a:prstGeom>
            <a:grpFill/>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rot="16200000">
              <a:off x="3461401" y="517893"/>
              <a:ext cx="68263" cy="67960"/>
            </a:xfrm>
            <a:prstGeom prst="ellipse">
              <a:avLst/>
            </a:prstGeom>
            <a:grp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cs typeface="+mn-ea"/>
                <a:sym typeface="+mn-lt"/>
              </a:endParaRPr>
            </a:p>
          </p:txBody>
        </p:sp>
      </p:grpSp>
      <p:sp>
        <p:nvSpPr>
          <p:cNvPr id="15" name="文本框 14"/>
          <p:cNvSpPr txBox="1">
            <a:spLocks noChangeArrowheads="1"/>
          </p:cNvSpPr>
          <p:nvPr/>
        </p:nvSpPr>
        <p:spPr bwMode="auto">
          <a:xfrm>
            <a:off x="600075" y="347663"/>
            <a:ext cx="313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122" pitchFamily="34" typeface="微软雅黑"/>
                <a:ea charset="-122" pitchFamily="34" typeface="微软雅黑"/>
              </a:defRPr>
            </a:lvl1pPr>
            <a:lvl2pPr indent="-285750" marL="742950">
              <a:defRPr>
                <a:solidFill>
                  <a:schemeClr val="tx1"/>
                </a:solidFill>
                <a:latin charset="-122" pitchFamily="34" typeface="微软雅黑"/>
                <a:ea charset="-122" pitchFamily="34" typeface="微软雅黑"/>
              </a:defRPr>
            </a:lvl2pPr>
            <a:lvl3pPr indent="-228600" marL="1143000">
              <a:defRPr>
                <a:solidFill>
                  <a:schemeClr val="tx1"/>
                </a:solidFill>
                <a:latin charset="-122" pitchFamily="34" typeface="微软雅黑"/>
                <a:ea charset="-122" pitchFamily="34" typeface="微软雅黑"/>
              </a:defRPr>
            </a:lvl3pPr>
            <a:lvl4pPr indent="-228600" marL="1600200">
              <a:defRPr>
                <a:solidFill>
                  <a:schemeClr val="tx1"/>
                </a:solidFill>
                <a:latin charset="-122" pitchFamily="34" typeface="微软雅黑"/>
                <a:ea charset="-122" pitchFamily="34" typeface="微软雅黑"/>
              </a:defRPr>
            </a:lvl4pPr>
            <a:lvl5pPr indent="-228600" marL="2057400">
              <a:defRPr>
                <a:solidFill>
                  <a:schemeClr val="tx1"/>
                </a:solidFill>
                <a:latin charset="-122" pitchFamily="34" typeface="微软雅黑"/>
                <a:ea charset="-122" pitchFamily="34" typeface="微软雅黑"/>
              </a:defRPr>
            </a:lvl5pPr>
            <a:lvl6pPr eaLnBrk="0" fontAlgn="base" hangingPunct="0" indent="-228600" marL="2514600">
              <a:spcBef>
                <a:spcPct val="0"/>
              </a:spcBef>
              <a:spcAft>
                <a:spcPct val="0"/>
              </a:spcAft>
              <a:defRPr>
                <a:solidFill>
                  <a:schemeClr val="tx1"/>
                </a:solidFill>
                <a:latin charset="-122" pitchFamily="34" typeface="微软雅黑"/>
                <a:ea charset="-122" pitchFamily="34" typeface="微软雅黑"/>
              </a:defRPr>
            </a:lvl6pPr>
            <a:lvl7pPr eaLnBrk="0" fontAlgn="base" hangingPunct="0" indent="-228600" marL="2971800">
              <a:spcBef>
                <a:spcPct val="0"/>
              </a:spcBef>
              <a:spcAft>
                <a:spcPct val="0"/>
              </a:spcAft>
              <a:defRPr>
                <a:solidFill>
                  <a:schemeClr val="tx1"/>
                </a:solidFill>
                <a:latin charset="-122" pitchFamily="34" typeface="微软雅黑"/>
                <a:ea charset="-122" pitchFamily="34" typeface="微软雅黑"/>
              </a:defRPr>
            </a:lvl7pPr>
            <a:lvl8pPr eaLnBrk="0" fontAlgn="base" hangingPunct="0" indent="-228600" marL="3429000">
              <a:spcBef>
                <a:spcPct val="0"/>
              </a:spcBef>
              <a:spcAft>
                <a:spcPct val="0"/>
              </a:spcAft>
              <a:defRPr>
                <a:solidFill>
                  <a:schemeClr val="tx1"/>
                </a:solidFill>
                <a:latin charset="-122" pitchFamily="34" typeface="微软雅黑"/>
                <a:ea charset="-122" pitchFamily="34" typeface="微软雅黑"/>
              </a:defRPr>
            </a:lvl8pPr>
            <a:lvl9pPr eaLnBrk="0" fontAlgn="base" hangingPunct="0" indent="-228600" marL="3886200">
              <a:spcBef>
                <a:spcPct val="0"/>
              </a:spcBef>
              <a:spcAft>
                <a:spcPct val="0"/>
              </a:spcAft>
              <a:defRPr>
                <a:solidFill>
                  <a:schemeClr val="tx1"/>
                </a:solidFill>
                <a:latin charset="-122" pitchFamily="34" typeface="微软雅黑"/>
                <a:ea charset="-122" pitchFamily="34" typeface="微软雅黑"/>
              </a:defRPr>
            </a:lvl9pPr>
          </a:lstStyle>
          <a:p>
            <a:r>
              <a:rPr altLang="en-US" lang="zh-CN">
                <a:latin typeface="+mn-lt"/>
                <a:ea typeface="+mn-ea"/>
                <a:cs typeface="+mn-ea"/>
                <a:sym typeface="+mn-lt"/>
              </a:rPr>
              <a:t>为什么要学习和使用5why：</a:t>
            </a:r>
          </a:p>
        </p:txBody>
      </p:sp>
      <p:sp>
        <p:nvSpPr>
          <p:cNvPr id="40" name="AutoShape 17"/>
          <p:cNvSpPr>
            <a:spLocks noChangeArrowheads="1"/>
          </p:cNvSpPr>
          <p:nvPr/>
        </p:nvSpPr>
        <p:spPr bwMode="blackWhite">
          <a:xfrm>
            <a:off x="6200775" y="1857375"/>
            <a:ext cx="2187575" cy="2232025"/>
          </a:xfrm>
          <a:prstGeom prst="roundRect">
            <a:avLst>
              <a:gd fmla="val 16667" name="adj"/>
            </a:avLst>
          </a:prstGeom>
          <a:solidFill>
            <a:srgbClr val="B80304"/>
          </a:solidFill>
          <a:ln w="9525">
            <a:noFill/>
            <a:round/>
          </a:ln>
          <a:effectLst>
            <a:outerShdw algn="ctr" dir="18900000" dist="107763" rotWithShape="0">
              <a:srgbClr val="DCDCDC">
                <a:alpha val="50000"/>
              </a:srgbClr>
            </a:outerShdw>
          </a:effectLst>
        </p:spPr>
        <p:txBody>
          <a:bodyPr bIns="40211" lIns="80421" rIns="80421" tIns="40211"/>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fontAlgn="auto">
              <a:spcBef>
                <a:spcPct val="0"/>
              </a:spcBef>
              <a:spcAft>
                <a:spcPct val="0"/>
              </a:spcAft>
              <a:defRPr/>
            </a:pPr>
            <a:endParaRPr altLang="zh-CN" kern="0" lang="en-US" sz="1400">
              <a:solidFill>
                <a:srgbClr val="FFFFFF"/>
              </a:solidFill>
              <a:latin typeface="+mn-lt"/>
              <a:ea typeface="+mn-ea"/>
              <a:cs typeface="+mn-ea"/>
              <a:sym typeface="+mn-lt"/>
            </a:endParaRPr>
          </a:p>
          <a:p>
            <a:pPr fontAlgn="auto">
              <a:spcBef>
                <a:spcPct val="0"/>
              </a:spcBef>
              <a:spcAft>
                <a:spcPct val="0"/>
              </a:spcAft>
              <a:defRPr/>
            </a:pPr>
            <a:r>
              <a:rPr altLang="zh-CN" kern="0" lang="en-US" sz="1400">
                <a:solidFill>
                  <a:srgbClr val="FFFFFF"/>
                </a:solidFill>
                <a:latin typeface="+mn-lt"/>
                <a:ea typeface="+mn-ea"/>
                <a:cs typeface="+mn-ea"/>
                <a:sym typeface="+mn-lt"/>
              </a:rPr>
              <a:t>1、不是所有人都十分精通6个西格码术语</a:t>
            </a:r>
          </a:p>
          <a:p>
            <a:pPr fontAlgn="auto">
              <a:spcBef>
                <a:spcPct val="0"/>
              </a:spcBef>
              <a:spcAft>
                <a:spcPct val="0"/>
              </a:spcAft>
              <a:defRPr/>
            </a:pPr>
            <a:r>
              <a:rPr altLang="zh-CN" kern="0" lang="en-US" sz="1400">
                <a:solidFill>
                  <a:srgbClr val="FFFFFF"/>
                </a:solidFill>
                <a:latin typeface="+mn-lt"/>
                <a:ea typeface="+mn-ea"/>
                <a:cs typeface="+mn-ea"/>
                <a:sym typeface="+mn-lt"/>
              </a:rPr>
              <a:t>2、使将来的参考书和问题指南更容易理解</a:t>
            </a:r>
          </a:p>
          <a:p>
            <a:pPr fontAlgn="auto">
              <a:spcBef>
                <a:spcPct val="0"/>
              </a:spcBef>
              <a:spcAft>
                <a:spcPct val="0"/>
              </a:spcAft>
              <a:defRPr/>
            </a:pPr>
            <a:r>
              <a:rPr altLang="zh-CN" kern="0" lang="en-US" sz="1400">
                <a:solidFill>
                  <a:srgbClr val="FFFFFF"/>
                </a:solidFill>
                <a:latin typeface="+mn-lt"/>
                <a:ea typeface="+mn-ea"/>
                <a:cs typeface="+mn-ea"/>
                <a:sym typeface="+mn-lt"/>
              </a:rPr>
              <a:t>3、既考虑顾客的满意度又兼顾厂商的发展</a:t>
            </a:r>
          </a:p>
        </p:txBody>
      </p:sp>
      <p:sp>
        <p:nvSpPr>
          <p:cNvPr id="41" name="AutoShape 16"/>
          <p:cNvSpPr>
            <a:spLocks noChangeArrowheads="1"/>
          </p:cNvSpPr>
          <p:nvPr/>
        </p:nvSpPr>
        <p:spPr bwMode="blackWhite">
          <a:xfrm>
            <a:off x="3608388" y="1857375"/>
            <a:ext cx="2187575" cy="2232025"/>
          </a:xfrm>
          <a:prstGeom prst="roundRect">
            <a:avLst>
              <a:gd fmla="val 16667" name="adj"/>
            </a:avLst>
          </a:prstGeom>
          <a:solidFill>
            <a:schemeClr val="accent4">
              <a:lumMod val="25000"/>
            </a:schemeClr>
          </a:solidFill>
          <a:ln w="9525">
            <a:noFill/>
            <a:round/>
          </a:ln>
          <a:effectLst>
            <a:outerShdw algn="ctr" dir="18900000" dist="107763" rotWithShape="0">
              <a:srgbClr val="DCDCDC">
                <a:alpha val="50000"/>
              </a:srgbClr>
            </a:outerShdw>
          </a:effectLst>
        </p:spPr>
        <p:txBody>
          <a:bodyPr bIns="40211" lIns="80421" rIns="80421" tIns="40211"/>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fontAlgn="auto">
              <a:spcBef>
                <a:spcPct val="0"/>
              </a:spcBef>
              <a:spcAft>
                <a:spcPct val="0"/>
              </a:spcAft>
              <a:defRPr/>
            </a:pPr>
            <a:endParaRPr altLang="zh-CN" kern="0" lang="en-US" sz="1400">
              <a:solidFill>
                <a:srgbClr val="FFFFFF"/>
              </a:solidFill>
              <a:latin typeface="+mn-lt"/>
              <a:ea typeface="+mn-ea"/>
              <a:cs typeface="+mn-ea"/>
              <a:sym typeface="+mn-lt"/>
            </a:endParaRPr>
          </a:p>
          <a:p>
            <a:pPr fontAlgn="auto">
              <a:spcBef>
                <a:spcPct val="0"/>
              </a:spcBef>
              <a:spcAft>
                <a:spcPct val="0"/>
              </a:spcAft>
              <a:defRPr/>
            </a:pPr>
            <a:r>
              <a:rPr altLang="zh-CN" kern="0" lang="en-US" sz="1400">
                <a:solidFill>
                  <a:srgbClr val="FFFFFF"/>
                </a:solidFill>
                <a:latin typeface="+mn-lt"/>
                <a:ea typeface="+mn-ea"/>
                <a:cs typeface="+mn-ea"/>
                <a:sym typeface="+mn-lt"/>
              </a:rPr>
              <a:t>1、5Why图表会把因果路径简单地呈现出来</a:t>
            </a:r>
          </a:p>
          <a:p>
            <a:pPr fontAlgn="auto">
              <a:spcBef>
                <a:spcPct val="0"/>
              </a:spcBef>
              <a:spcAft>
                <a:spcPct val="0"/>
              </a:spcAft>
              <a:defRPr/>
            </a:pPr>
            <a:endParaRPr altLang="zh-CN" kern="0" lang="en-US" sz="1400">
              <a:solidFill>
                <a:srgbClr val="FFFFFF"/>
              </a:solidFill>
              <a:latin typeface="+mn-lt"/>
              <a:ea typeface="+mn-ea"/>
              <a:cs typeface="+mn-ea"/>
              <a:sym typeface="+mn-lt"/>
            </a:endParaRPr>
          </a:p>
          <a:p>
            <a:pPr fontAlgn="auto">
              <a:spcBef>
                <a:spcPct val="0"/>
              </a:spcBef>
              <a:spcAft>
                <a:spcPct val="0"/>
              </a:spcAft>
              <a:defRPr/>
            </a:pPr>
            <a:r>
              <a:rPr altLang="zh-CN" kern="0" lang="en-US" sz="1400">
                <a:solidFill>
                  <a:srgbClr val="FFFFFF"/>
                </a:solidFill>
                <a:latin typeface="+mn-lt"/>
                <a:ea typeface="+mn-ea"/>
                <a:cs typeface="+mn-ea"/>
                <a:sym typeface="+mn-lt"/>
              </a:rPr>
              <a:t>2、因果会被概括成摘要而不需要技术细节</a:t>
            </a:r>
          </a:p>
        </p:txBody>
      </p:sp>
      <p:sp>
        <p:nvSpPr>
          <p:cNvPr id="42" name="AutoShape 15"/>
          <p:cNvSpPr>
            <a:spLocks noChangeArrowheads="1"/>
          </p:cNvSpPr>
          <p:nvPr/>
        </p:nvSpPr>
        <p:spPr bwMode="blackWhite">
          <a:xfrm>
            <a:off x="944563" y="1857375"/>
            <a:ext cx="2187575" cy="2232025"/>
          </a:xfrm>
          <a:prstGeom prst="roundRect">
            <a:avLst>
              <a:gd fmla="val 16667" name="adj"/>
            </a:avLst>
          </a:prstGeom>
          <a:solidFill>
            <a:srgbClr val="B80304"/>
          </a:solidFill>
          <a:ln w="9525">
            <a:noFill/>
            <a:round/>
          </a:ln>
          <a:effectLst>
            <a:outerShdw algn="ctr" dir="18900000" dist="107763" rotWithShape="0">
              <a:srgbClr val="DCDCDC">
                <a:alpha val="50000"/>
              </a:srgbClr>
            </a:outerShdw>
          </a:effectLst>
        </p:spPr>
        <p:txBody>
          <a:bodyPr bIns="40211" lIns="80421" rIns="80421" tIns="40211"/>
          <a:lstStyle>
            <a:lvl1pPr defTabSz="804863" eaLnBrk="0" hangingPunct="0">
              <a:defRPr>
                <a:solidFill>
                  <a:schemeClr val="tx1"/>
                </a:solidFill>
                <a:latin charset="0" pitchFamily="34" typeface="Arial"/>
                <a:ea charset="-122" panose="02010600030101010101" pitchFamily="2" typeface="宋体"/>
              </a:defRPr>
            </a:lvl1pPr>
            <a:lvl2pPr defTabSz="804863" eaLnBrk="0" hangingPunct="0" marL="401638">
              <a:defRPr>
                <a:solidFill>
                  <a:schemeClr val="tx1"/>
                </a:solidFill>
                <a:latin charset="0" pitchFamily="34" typeface="Arial"/>
                <a:ea charset="-122" panose="02010600030101010101" pitchFamily="2" typeface="宋体"/>
              </a:defRPr>
            </a:lvl2pPr>
            <a:lvl3pPr defTabSz="804863" eaLnBrk="0" hangingPunct="0" marL="804863">
              <a:defRPr>
                <a:solidFill>
                  <a:schemeClr val="tx1"/>
                </a:solidFill>
                <a:latin charset="0" pitchFamily="34" typeface="Arial"/>
                <a:ea charset="-122" panose="02010600030101010101" pitchFamily="2" typeface="宋体"/>
              </a:defRPr>
            </a:lvl3pPr>
            <a:lvl4pPr defTabSz="804863" eaLnBrk="0" hangingPunct="0" marL="1206500">
              <a:defRPr>
                <a:solidFill>
                  <a:schemeClr val="tx1"/>
                </a:solidFill>
                <a:latin charset="0" pitchFamily="34" typeface="Arial"/>
                <a:ea charset="-122" panose="02010600030101010101" pitchFamily="2" typeface="宋体"/>
              </a:defRPr>
            </a:lvl4pPr>
            <a:lvl5pPr defTabSz="804863" eaLnBrk="0" hangingPunct="0" marL="1608138">
              <a:defRPr>
                <a:solidFill>
                  <a:schemeClr val="tx1"/>
                </a:solidFill>
                <a:latin charset="0" pitchFamily="34" typeface="Arial"/>
                <a:ea charset="-122" panose="02010600030101010101" pitchFamily="2" typeface="宋体"/>
              </a:defRPr>
            </a:lvl5pPr>
            <a:lvl6pPr defTabSz="804863" eaLnBrk="0" fontAlgn="base" hangingPunct="0" marL="2065338">
              <a:spcBef>
                <a:spcPct val="0"/>
              </a:spcBef>
              <a:spcAft>
                <a:spcPct val="0"/>
              </a:spcAft>
              <a:defRPr>
                <a:solidFill>
                  <a:schemeClr val="tx1"/>
                </a:solidFill>
                <a:latin charset="0" pitchFamily="34" typeface="Arial"/>
                <a:ea charset="-122" panose="02010600030101010101" pitchFamily="2" typeface="宋体"/>
              </a:defRPr>
            </a:lvl6pPr>
            <a:lvl7pPr defTabSz="804863" eaLnBrk="0" fontAlgn="base" hangingPunct="0" marL="2522538">
              <a:spcBef>
                <a:spcPct val="0"/>
              </a:spcBef>
              <a:spcAft>
                <a:spcPct val="0"/>
              </a:spcAft>
              <a:defRPr>
                <a:solidFill>
                  <a:schemeClr val="tx1"/>
                </a:solidFill>
                <a:latin charset="0" pitchFamily="34" typeface="Arial"/>
                <a:ea charset="-122" panose="02010600030101010101" pitchFamily="2" typeface="宋体"/>
              </a:defRPr>
            </a:lvl7pPr>
            <a:lvl8pPr defTabSz="804863" eaLnBrk="0" fontAlgn="base" hangingPunct="0" marL="2979738">
              <a:spcBef>
                <a:spcPct val="0"/>
              </a:spcBef>
              <a:spcAft>
                <a:spcPct val="0"/>
              </a:spcAft>
              <a:defRPr>
                <a:solidFill>
                  <a:schemeClr val="tx1"/>
                </a:solidFill>
                <a:latin charset="0" pitchFamily="34" typeface="Arial"/>
                <a:ea charset="-122" panose="02010600030101010101" pitchFamily="2" typeface="宋体"/>
              </a:defRPr>
            </a:lvl8pPr>
            <a:lvl9pPr defTabSz="804863" eaLnBrk="0" fontAlgn="base" hangingPunct="0" marL="3436938">
              <a:spcBef>
                <a:spcPct val="0"/>
              </a:spcBef>
              <a:spcAft>
                <a:spcPct val="0"/>
              </a:spcAft>
              <a:defRPr>
                <a:solidFill>
                  <a:schemeClr val="tx1"/>
                </a:solidFill>
                <a:latin charset="0" pitchFamily="34" typeface="Arial"/>
                <a:ea charset="-122" panose="02010600030101010101" pitchFamily="2" typeface="宋体"/>
              </a:defRPr>
            </a:lvl9pPr>
          </a:lstStyle>
          <a:p>
            <a:pPr fontAlgn="auto">
              <a:spcBef>
                <a:spcPct val="0"/>
              </a:spcBef>
              <a:spcAft>
                <a:spcPct val="0"/>
              </a:spcAft>
              <a:defRPr/>
            </a:pPr>
            <a:endParaRPr altLang="zh-CN" kern="0" lang="en-US" sz="1400">
              <a:solidFill>
                <a:srgbClr val="FFFFFF"/>
              </a:solidFill>
              <a:latin typeface="+mn-lt"/>
              <a:ea typeface="+mn-ea"/>
              <a:cs typeface="+mn-ea"/>
              <a:sym typeface="+mn-lt"/>
            </a:endParaRPr>
          </a:p>
          <a:p>
            <a:pPr fontAlgn="auto">
              <a:spcBef>
                <a:spcPct val="0"/>
              </a:spcBef>
              <a:spcAft>
                <a:spcPct val="0"/>
              </a:spcAft>
              <a:defRPr/>
            </a:pPr>
            <a:r>
              <a:rPr altLang="zh-CN" kern="0" lang="en-US" sz="1400">
                <a:solidFill>
                  <a:srgbClr val="FFFFFF"/>
                </a:solidFill>
                <a:latin typeface="+mn-lt"/>
                <a:ea typeface="+mn-ea"/>
                <a:cs typeface="+mn-ea"/>
                <a:sym typeface="+mn-lt"/>
              </a:rPr>
              <a:t>1、对已确定的问题根源做清晰的沟通</a:t>
            </a:r>
          </a:p>
          <a:p>
            <a:pPr fontAlgn="auto">
              <a:spcBef>
                <a:spcPct val="0"/>
              </a:spcBef>
              <a:spcAft>
                <a:spcPct val="0"/>
              </a:spcAft>
              <a:defRPr/>
            </a:pPr>
            <a:endParaRPr altLang="zh-CN" kern="0" lang="en-US" sz="1400">
              <a:solidFill>
                <a:srgbClr val="FFFFFF"/>
              </a:solidFill>
              <a:latin typeface="+mn-lt"/>
              <a:ea typeface="+mn-ea"/>
              <a:cs typeface="+mn-ea"/>
              <a:sym typeface="+mn-lt"/>
            </a:endParaRPr>
          </a:p>
          <a:p>
            <a:pPr fontAlgn="auto">
              <a:spcBef>
                <a:spcPct val="0"/>
              </a:spcBef>
              <a:spcAft>
                <a:spcPct val="0"/>
              </a:spcAft>
              <a:defRPr/>
            </a:pPr>
            <a:r>
              <a:rPr altLang="zh-CN" kern="0" lang="en-US" sz="1400">
                <a:solidFill>
                  <a:srgbClr val="FFFFFF"/>
                </a:solidFill>
                <a:latin typeface="+mn-lt"/>
                <a:ea typeface="+mn-ea"/>
                <a:cs typeface="+mn-ea"/>
                <a:sym typeface="+mn-lt"/>
              </a:rPr>
              <a:t>2、对缺乏的能力作出说明以便发现问题</a:t>
            </a:r>
          </a:p>
          <a:p>
            <a:pPr fontAlgn="auto">
              <a:spcBef>
                <a:spcPct val="0"/>
              </a:spcBef>
              <a:spcAft>
                <a:spcPct val="0"/>
              </a:spcAft>
              <a:defRPr/>
            </a:pPr>
            <a:endParaRPr altLang="zh-CN" kern="0" lang="en-US" sz="1400">
              <a:solidFill>
                <a:srgbClr val="FFFFFF"/>
              </a:solidFill>
              <a:latin typeface="+mn-lt"/>
              <a:ea typeface="+mn-ea"/>
              <a:cs typeface="+mn-ea"/>
              <a:sym typeface="+mn-lt"/>
            </a:endParaRPr>
          </a:p>
          <a:p>
            <a:pPr fontAlgn="auto">
              <a:spcBef>
                <a:spcPct val="0"/>
              </a:spcBef>
              <a:spcAft>
                <a:spcPct val="0"/>
              </a:spcAft>
              <a:defRPr/>
            </a:pPr>
            <a:r>
              <a:rPr altLang="zh-CN" kern="0" lang="en-US" sz="1400">
                <a:solidFill>
                  <a:srgbClr val="FFFFFF"/>
                </a:solidFill>
                <a:latin typeface="+mn-lt"/>
                <a:ea typeface="+mn-ea"/>
                <a:cs typeface="+mn-ea"/>
                <a:sym typeface="+mn-lt"/>
              </a:rPr>
              <a:t>3、重视潜在的系统性问题</a:t>
            </a:r>
          </a:p>
        </p:txBody>
      </p:sp>
      <p:sp>
        <p:nvSpPr>
          <p:cNvPr id="43" name="Oval 4"/>
          <p:cNvSpPr>
            <a:spLocks noChangeArrowheads="1"/>
          </p:cNvSpPr>
          <p:nvPr/>
        </p:nvSpPr>
        <p:spPr bwMode="gray">
          <a:xfrm>
            <a:off x="1314450" y="1179513"/>
            <a:ext cx="1582738" cy="528637"/>
          </a:xfrm>
          <a:prstGeom prst="snip2DiagRect">
            <a:avLst/>
          </a:prstGeom>
        </p:spPr>
        <p:style>
          <a:lnRef idx="3">
            <a:schemeClr val="lt1"/>
          </a:lnRef>
          <a:fillRef idx="1">
            <a:schemeClr val="accent2"/>
          </a:fillRef>
          <a:effectRef idx="1">
            <a:schemeClr val="accent2"/>
          </a:effectRef>
          <a:fontRef idx="minor">
            <a:schemeClr val="lt1"/>
          </a:fontRef>
        </p:style>
        <p:txBody>
          <a:bodyPr anchor="ctr" wrap="none"/>
          <a:lstStyle/>
          <a:p>
            <a:pPr eaLnBrk="1" hangingPunct="1">
              <a:defRPr/>
            </a:pPr>
            <a:endParaRPr altLang="en-US" lang="zh-CN" sz="1400">
              <a:solidFill>
                <a:srgbClr val="000000"/>
              </a:solidFill>
              <a:cs typeface="+mn-ea"/>
              <a:sym typeface="+mn-lt"/>
            </a:endParaRPr>
          </a:p>
        </p:txBody>
      </p:sp>
      <p:sp>
        <p:nvSpPr>
          <p:cNvPr id="44" name="Rectangle 5"/>
          <p:cNvSpPr>
            <a:spLocks noChangeArrowheads="1"/>
          </p:cNvSpPr>
          <p:nvPr/>
        </p:nvSpPr>
        <p:spPr bwMode="gray">
          <a:xfrm>
            <a:off x="1647825" y="1263650"/>
            <a:ext cx="1216025" cy="30480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eaLnBrk="1" hangingPunct="1">
              <a:defRPr/>
            </a:pPr>
            <a:r>
              <a:rPr altLang="en-US" b="1" lang="zh-CN" sz="1400">
                <a:solidFill>
                  <a:srgbClr val="B80304"/>
                </a:solidFill>
                <a:latin typeface="+mn-lt"/>
                <a:ea typeface="+mn-ea"/>
                <a:cs typeface="+mn-ea"/>
                <a:sym typeface="+mn-lt"/>
              </a:rPr>
              <a:t>顾客需求</a:t>
            </a:r>
          </a:p>
        </p:txBody>
      </p:sp>
      <p:sp>
        <p:nvSpPr>
          <p:cNvPr id="45" name="Oval 10"/>
          <p:cNvSpPr>
            <a:spLocks noChangeArrowheads="1"/>
          </p:cNvSpPr>
          <p:nvPr/>
        </p:nvSpPr>
        <p:spPr bwMode="gray">
          <a:xfrm>
            <a:off x="6570663" y="1179513"/>
            <a:ext cx="1582737" cy="530225"/>
          </a:xfrm>
          <a:prstGeom prst="snip2DiagRect">
            <a:avLst/>
          </a:prstGeom>
        </p:spPr>
        <p:style>
          <a:lnRef idx="3">
            <a:schemeClr val="lt1"/>
          </a:lnRef>
          <a:fillRef idx="1">
            <a:schemeClr val="accent2"/>
          </a:fillRef>
          <a:effectRef idx="1">
            <a:schemeClr val="accent2"/>
          </a:effectRef>
          <a:fontRef idx="minor">
            <a:schemeClr val="lt1"/>
          </a:fontRef>
        </p:style>
        <p:txBody>
          <a:bodyPr anchor="ctr" wrap="none"/>
          <a:lstStyle/>
          <a:p>
            <a:pPr eaLnBrk="1" hangingPunct="1">
              <a:defRPr/>
            </a:pPr>
            <a:endParaRPr altLang="en-US" lang="zh-CN" sz="1400">
              <a:solidFill>
                <a:srgbClr val="000000"/>
              </a:solidFill>
              <a:cs typeface="+mn-ea"/>
              <a:sym typeface="+mn-lt"/>
            </a:endParaRPr>
          </a:p>
        </p:txBody>
      </p:sp>
      <p:sp>
        <p:nvSpPr>
          <p:cNvPr id="46" name="Rectangle 11"/>
          <p:cNvSpPr>
            <a:spLocks noChangeArrowheads="1"/>
          </p:cNvSpPr>
          <p:nvPr/>
        </p:nvSpPr>
        <p:spPr bwMode="gray">
          <a:xfrm>
            <a:off x="6904039" y="1263650"/>
            <a:ext cx="1216025" cy="30480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eaLnBrk="1" hangingPunct="1">
              <a:defRPr/>
            </a:pPr>
            <a:r>
              <a:rPr altLang="en-US" b="1" lang="zh-CN" sz="1400">
                <a:solidFill>
                  <a:srgbClr val="B80304"/>
                </a:solidFill>
                <a:latin typeface="+mn-lt"/>
                <a:ea typeface="+mn-ea"/>
                <a:cs typeface="+mn-ea"/>
                <a:sym typeface="+mn-lt"/>
              </a:rPr>
              <a:t>大众语言</a:t>
            </a:r>
          </a:p>
        </p:txBody>
      </p:sp>
      <p:sp>
        <p:nvSpPr>
          <p:cNvPr id="47" name="Oval 7"/>
          <p:cNvSpPr>
            <a:spLocks noChangeArrowheads="1"/>
          </p:cNvSpPr>
          <p:nvPr/>
        </p:nvSpPr>
        <p:spPr bwMode="gray">
          <a:xfrm>
            <a:off x="3976688" y="1179513"/>
            <a:ext cx="1584325" cy="533400"/>
          </a:xfrm>
          <a:prstGeom prst="snip2DiagRect">
            <a:avLst/>
          </a:prstGeom>
        </p:spPr>
        <p:style>
          <a:lnRef idx="3">
            <a:schemeClr val="lt1"/>
          </a:lnRef>
          <a:fillRef idx="1">
            <a:schemeClr val="accent2"/>
          </a:fillRef>
          <a:effectRef idx="1">
            <a:schemeClr val="accent2"/>
          </a:effectRef>
          <a:fontRef idx="minor">
            <a:schemeClr val="lt1"/>
          </a:fontRef>
        </p:style>
        <p:txBody>
          <a:bodyPr anchor="ctr" wrap="none"/>
          <a:lstStyle/>
          <a:p>
            <a:pPr eaLnBrk="1" hangingPunct="1">
              <a:defRPr/>
            </a:pPr>
            <a:endParaRPr altLang="en-US" lang="zh-CN" sz="1400">
              <a:solidFill>
                <a:srgbClr val="000000"/>
              </a:solidFill>
              <a:cs typeface="+mn-ea"/>
              <a:sym typeface="+mn-lt"/>
            </a:endParaRPr>
          </a:p>
        </p:txBody>
      </p:sp>
      <p:sp>
        <p:nvSpPr>
          <p:cNvPr id="48" name="Rectangle 8"/>
          <p:cNvSpPr>
            <a:spLocks noChangeArrowheads="1"/>
          </p:cNvSpPr>
          <p:nvPr/>
        </p:nvSpPr>
        <p:spPr bwMode="gray">
          <a:xfrm>
            <a:off x="4311650" y="1263650"/>
            <a:ext cx="1216025" cy="30480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eaLnBrk="1" hangingPunct="1">
              <a:defRPr/>
            </a:pPr>
            <a:r>
              <a:rPr altLang="en-US" b="1" lang="zh-CN" sz="1400">
                <a:solidFill>
                  <a:srgbClr val="1C1C1C"/>
                </a:solidFill>
                <a:latin typeface="+mn-lt"/>
                <a:ea typeface="+mn-ea"/>
                <a:cs typeface="+mn-ea"/>
                <a:sym typeface="+mn-lt"/>
              </a:rPr>
              <a:t>格式易懂</a:t>
            </a:r>
          </a:p>
        </p:txBody>
      </p:sp>
      <p:sp>
        <p:nvSpPr>
          <p:cNvPr id="49" name="AutoShape 39"/>
          <p:cNvSpPr>
            <a:spLocks noChangeArrowheads="1"/>
          </p:cNvSpPr>
          <p:nvPr/>
        </p:nvSpPr>
        <p:spPr bwMode="gray">
          <a:xfrm>
            <a:off x="1068388" y="4305300"/>
            <a:ext cx="7319962" cy="498475"/>
          </a:xfrm>
          <a:prstGeom prst="snip2DiagRect">
            <a:avLst/>
          </a:prstGeom>
        </p:spPr>
        <p:style>
          <a:lnRef idx="1">
            <a:schemeClr val="accent5"/>
          </a:lnRef>
          <a:fillRef idx="3">
            <a:schemeClr val="accent5"/>
          </a:fillRef>
          <a:effectRef idx="2">
            <a:schemeClr val="accent5"/>
          </a:effectRef>
          <a:fontRef idx="minor">
            <a:schemeClr val="lt1"/>
          </a:fontRef>
        </p:style>
        <p:txBody>
          <a:bodyPr anchor="ctr" wrap="none"/>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hangingPunct="1">
              <a:defRPr/>
            </a:pPr>
            <a:endParaRPr altLang="en-US" lang="zh-CN" sz="1400">
              <a:solidFill>
                <a:srgbClr val="000000"/>
              </a:solidFill>
              <a:latin typeface="+mn-lt"/>
              <a:ea typeface="+mn-ea"/>
              <a:cs typeface="+mn-ea"/>
              <a:sym typeface="+mn-lt"/>
            </a:endParaRPr>
          </a:p>
        </p:txBody>
      </p:sp>
      <p:sp>
        <p:nvSpPr>
          <p:cNvPr id="50" name="Rectangle 41"/>
          <p:cNvSpPr>
            <a:spLocks noChangeArrowheads="1"/>
          </p:cNvSpPr>
          <p:nvPr/>
        </p:nvSpPr>
        <p:spPr bwMode="auto">
          <a:xfrm>
            <a:off x="2863850" y="4400550"/>
            <a:ext cx="4024313" cy="35052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eaLnBrk="1" hangingPunct="1">
              <a:defRPr/>
            </a:pPr>
            <a:r>
              <a:rPr altLang="zh-CN" b="1" lang="en-US" sz="1700">
                <a:solidFill>
                  <a:srgbClr val="B80304"/>
                </a:solidFill>
                <a:latin typeface="+mn-lt"/>
                <a:ea typeface="+mn-ea"/>
                <a:cs typeface="+mn-ea"/>
                <a:sym typeface="+mn-lt"/>
              </a:rPr>
              <a:t>5why分析法的优点</a:t>
            </a:r>
          </a:p>
        </p:txBody>
      </p:sp>
    </p:spTree>
  </p:cSld>
  <p:clrMapOvr>
    <a:masterClrMapping/>
  </p:clrMapOvr>
  <p:transition advTm="3524" spd="slow">
    <p:dissolv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par>
                    <p:cTn fill="hold" id="7" nodeType="clickPar">
                      <p:stCondLst>
                        <p:cond delay="indefinite"/>
                        <p:cond delay="0" evt="onBegin">
                          <p:tn val="6"/>
                        </p:cond>
                      </p:stCondLst>
                      <p:childTnLst>
                        <p:par>
                          <p:cTn fill="hold" id="8" nodeType="afterGroup">
                            <p:stCondLst>
                              <p:cond delay="0"/>
                            </p:stCondLst>
                            <p:childTnLst>
                              <p:par>
                                <p:cTn fill="hold" grpId="0" id="9" nodeType="clickEffect" presetClass="entr" presetID="15" presetSubtype="0">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p:cTn dur="1000" fill="hold" id="11"/>
                                        <p:tgtEl>
                                          <p:spTgt spid="42"/>
                                        </p:tgtEl>
                                        <p:attrNameLst>
                                          <p:attrName>ppt_w</p:attrName>
                                        </p:attrNameLst>
                                      </p:cBhvr>
                                      <p:tavLst>
                                        <p:tav tm="0">
                                          <p:val>
                                            <p:fltVal val="0"/>
                                          </p:val>
                                        </p:tav>
                                        <p:tav tm="100000">
                                          <p:val>
                                            <p:strVal val="#ppt_w"/>
                                          </p:val>
                                        </p:tav>
                                      </p:tavLst>
                                    </p:anim>
                                    <p:anim calcmode="lin" valueType="num">
                                      <p:cBhvr>
                                        <p:cTn dur="1000" fill="hold" id="12"/>
                                        <p:tgtEl>
                                          <p:spTgt spid="42"/>
                                        </p:tgtEl>
                                        <p:attrNameLst>
                                          <p:attrName>ppt_h</p:attrName>
                                        </p:attrNameLst>
                                      </p:cBhvr>
                                      <p:tavLst>
                                        <p:tav tm="0">
                                          <p:val>
                                            <p:fltVal val="0"/>
                                          </p:val>
                                        </p:tav>
                                        <p:tav tm="100000">
                                          <p:val>
                                            <p:strVal val="#ppt_h"/>
                                          </p:val>
                                        </p:tav>
                                      </p:tavLst>
                                    </p:anim>
                                    <p:anim calcmode="lin" valueType="num">
                                      <p:cBhvr>
                                        <p:cTn dur="1000" fill="hold" id="13"/>
                                        <p:tgtEl>
                                          <p:spTgt spid="42"/>
                                        </p:tgtEl>
                                        <p:attrNameLst>
                                          <p:attrName>ppt_x</p:attrName>
                                        </p:attrNameLst>
                                      </p:cBhvr>
                                      <p:tavLst>
                                        <p:tav fmla="#ppt_x+(cos(-2*pi*(1-$))*-#ppt_x-sin(-2*pi*(1-$))*(1-#ppt_y))*(1-$)" tm="0">
                                          <p:val>
                                            <p:fltVal val="0"/>
                                          </p:val>
                                        </p:tav>
                                        <p:tav tm="100000">
                                          <p:val>
                                            <p:fltVal val="1"/>
                                          </p:val>
                                        </p:tav>
                                      </p:tavLst>
                                    </p:anim>
                                    <p:anim calcmode="lin" valueType="num">
                                      <p:cBhvr>
                                        <p:cTn dur="1000" fill="hold" id="14"/>
                                        <p:tgtEl>
                                          <p:spTgt spid="42"/>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15" presetSubtype="0">
                                  <p:stCondLst>
                                    <p:cond delay="0"/>
                                  </p:stCondLst>
                                  <p:childTnLst>
                                    <p:set>
                                      <p:cBhvr>
                                        <p:cTn dur="1" fill="hold" id="18">
                                          <p:stCondLst>
                                            <p:cond delay="0"/>
                                          </p:stCondLst>
                                        </p:cTn>
                                        <p:tgtEl>
                                          <p:spTgt spid="41"/>
                                        </p:tgtEl>
                                        <p:attrNameLst>
                                          <p:attrName>style.visibility</p:attrName>
                                        </p:attrNameLst>
                                      </p:cBhvr>
                                      <p:to>
                                        <p:strVal val="visible"/>
                                      </p:to>
                                    </p:set>
                                    <p:anim calcmode="lin" valueType="num">
                                      <p:cBhvr>
                                        <p:cTn dur="1000" fill="hold" id="19"/>
                                        <p:tgtEl>
                                          <p:spTgt spid="41"/>
                                        </p:tgtEl>
                                        <p:attrNameLst>
                                          <p:attrName>ppt_w</p:attrName>
                                        </p:attrNameLst>
                                      </p:cBhvr>
                                      <p:tavLst>
                                        <p:tav tm="0">
                                          <p:val>
                                            <p:fltVal val="0"/>
                                          </p:val>
                                        </p:tav>
                                        <p:tav tm="100000">
                                          <p:val>
                                            <p:strVal val="#ppt_w"/>
                                          </p:val>
                                        </p:tav>
                                      </p:tavLst>
                                    </p:anim>
                                    <p:anim calcmode="lin" valueType="num">
                                      <p:cBhvr>
                                        <p:cTn dur="1000" fill="hold" id="20"/>
                                        <p:tgtEl>
                                          <p:spTgt spid="41"/>
                                        </p:tgtEl>
                                        <p:attrNameLst>
                                          <p:attrName>ppt_h</p:attrName>
                                        </p:attrNameLst>
                                      </p:cBhvr>
                                      <p:tavLst>
                                        <p:tav tm="0">
                                          <p:val>
                                            <p:fltVal val="0"/>
                                          </p:val>
                                        </p:tav>
                                        <p:tav tm="100000">
                                          <p:val>
                                            <p:strVal val="#ppt_h"/>
                                          </p:val>
                                        </p:tav>
                                      </p:tavLst>
                                    </p:anim>
                                    <p:anim calcmode="lin" valueType="num">
                                      <p:cBhvr>
                                        <p:cTn dur="1000" fill="hold" id="21"/>
                                        <p:tgtEl>
                                          <p:spTgt spid="41"/>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41"/>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15"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1000" fill="hold" id="27"/>
                                        <p:tgtEl>
                                          <p:spTgt spid="40"/>
                                        </p:tgtEl>
                                        <p:attrNameLst>
                                          <p:attrName>ppt_w</p:attrName>
                                        </p:attrNameLst>
                                      </p:cBhvr>
                                      <p:tavLst>
                                        <p:tav tm="0">
                                          <p:val>
                                            <p:fltVal val="0"/>
                                          </p:val>
                                        </p:tav>
                                        <p:tav tm="100000">
                                          <p:val>
                                            <p:strVal val="#ppt_w"/>
                                          </p:val>
                                        </p:tav>
                                      </p:tavLst>
                                    </p:anim>
                                    <p:anim calcmode="lin" valueType="num">
                                      <p:cBhvr>
                                        <p:cTn dur="1000" fill="hold" id="28"/>
                                        <p:tgtEl>
                                          <p:spTgt spid="40"/>
                                        </p:tgtEl>
                                        <p:attrNameLst>
                                          <p:attrName>ppt_h</p:attrName>
                                        </p:attrNameLst>
                                      </p:cBhvr>
                                      <p:tavLst>
                                        <p:tav tm="0">
                                          <p:val>
                                            <p:fltVal val="0"/>
                                          </p:val>
                                        </p:tav>
                                        <p:tav tm="100000">
                                          <p:val>
                                            <p:strVal val="#ppt_h"/>
                                          </p:val>
                                        </p:tav>
                                      </p:tavLst>
                                    </p:anim>
                                    <p:anim calcmode="lin" valueType="num">
                                      <p:cBhvr>
                                        <p:cTn dur="1000" fill="hold" id="29"/>
                                        <p:tgtEl>
                                          <p:spTgt spid="40"/>
                                        </p:tgtEl>
                                        <p:attrNameLst>
                                          <p:attrName>ppt_x</p:attrName>
                                        </p:attrNameLst>
                                      </p:cBhvr>
                                      <p:tavLst>
                                        <p:tav fmla="#ppt_x+(cos(-2*pi*(1-$))*-#ppt_x-sin(-2*pi*(1-$))*(1-#ppt_y))*(1-$)" tm="0">
                                          <p:val>
                                            <p:fltVal val="0"/>
                                          </p:val>
                                        </p:tav>
                                        <p:tav tm="100000">
                                          <p:val>
                                            <p:fltVal val="1"/>
                                          </p:val>
                                        </p:tav>
                                      </p:tavLst>
                                    </p:anim>
                                    <p:anim calcmode="lin" valueType="num">
                                      <p:cBhvr>
                                        <p:cTn dur="1000" fill="hold" id="30"/>
                                        <p:tgtEl>
                                          <p:spTgt spid="40"/>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0"/>
      <p:bldP grpId="0" spid="41"/>
      <p:bldP grpId="0" spid="42"/>
    </p:bldLst>
  </p:timing>
</p:sld>
</file>

<file path=ppt/tags/tag1.xml><?xml version="1.0" encoding="utf-8"?>
<p:tagLst xmlns:p="http://schemas.openxmlformats.org/presentationml/2006/main">
  <p:tag name="TIMING" val="|2.9"/>
</p:tagLst>
</file>

<file path=ppt/tags/tag2.xml><?xml version="1.0" encoding="utf-8"?>
<p:tagLst xmlns:p="http://schemas.openxmlformats.org/presentationml/2006/main">
  <p:tag name="TIMING" val="|2.9"/>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生产培训系列课程—5Why问题分析法ppt"/>
</p:tagLst>
</file>

<file path=ppt/theme/theme1.xml><?xml version="1.0" encoding="utf-8"?>
<a:theme xmlns:r="http://schemas.openxmlformats.org/officeDocument/2006/relationships" xmlns:a="http://schemas.openxmlformats.org/drawingml/2006/main" name="">
  <a:themeElements>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rdqqvil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5D89"/>
        </a:solidFill>
        <a:ln>
          <a:noFill/>
        </a:ln>
      </a:spPr>
      <a:bodyPr vert="horz" wrap="square" lIns="91440" tIns="45720" rIns="91440" bIns="45720" numCol="1" anchor="t" anchorCtr="0" compatLnSpc="1">
        <a:prstTxWarp prst="textNoShape">
          <a:avLst/>
        </a:prstTxWarp>
      </a:bodyPr>
      <a:lstStyle>
        <a:defPPr>
          <a:defRPr>
            <a:solidFill>
              <a:schemeClr val="tx1"/>
            </a:solidFill>
            <a:latin typeface="微软雅黑" pitchFamily="34" charset="-122"/>
            <a:ea typeface="微软雅黑"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564</Paragraphs>
  <Slides>49</Slides>
  <Notes>49</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49</vt:i4>
      </vt:variant>
    </vt:vector>
  </HeadingPairs>
  <TitlesOfParts>
    <vt:vector baseType="lpstr" size="59">
      <vt:lpstr>Arial</vt:lpstr>
      <vt:lpstr>微软雅黑</vt:lpstr>
      <vt:lpstr>Calibri</vt:lpstr>
      <vt:lpstr>宋体</vt:lpstr>
      <vt:lpstr>Calibri Light</vt:lpstr>
      <vt:lpstr>Wingdings</vt:lpstr>
      <vt:lpstr>Meiryo</vt:lpstr>
      <vt:lpstr>Arial Narrow</vt:lpstr>
      <vt:lpstr>Noto Sans S Chinese Regular</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2022-03-20T21:10:55Z</dcterms:created>
  <cp:lastPrinted>2022-03-20T21:10:55Z</cp:lastPrinted>
  <dcterms:modified xsi:type="dcterms:W3CDTF">2022-03-20T13:15:58Z</dcterms:modified>
  <cp:revision>1</cp:revision>
</cp:coreProperties>
</file>