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bookmarkIdSeed="3">
  <p:sldMasterIdLst>
    <p:sldMasterId id="2147483648" r:id="rId1"/>
    <p:sldMasterId id="2147483651" r:id="rId2"/>
    <p:sldMasterId id="2147483663" r:id="rId3"/>
  </p:sldMasterIdLst>
  <p:notesMasterIdLst>
    <p:notesMasterId r:id="rId4"/>
  </p:notesMasterIdLst>
  <p:sldIdLst>
    <p:sldId id="286" r:id="rId5"/>
    <p:sldId id="261" r:id="rId6"/>
    <p:sldId id="263" r:id="rId7"/>
    <p:sldId id="28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3" r:id="rId17"/>
    <p:sldId id="287" r:id="rId18"/>
    <p:sldId id="271" r:id="rId19"/>
    <p:sldId id="275" r:id="rId20"/>
    <p:sldId id="272" r:id="rId21"/>
    <p:sldId id="277" r:id="rId22"/>
    <p:sldId id="279" r:id="rId23"/>
    <p:sldId id="276" r:id="rId24"/>
    <p:sldId id="288" r:id="rId25"/>
    <p:sldId id="274" r:id="rId26"/>
    <p:sldId id="270" r:id="rId27"/>
    <p:sldId id="289" r:id="rId28"/>
    <p:sldId id="29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26F34-65B1-42C1-A78D-65F5EDA89499}" type="datetimeFigureOut">
              <a:rPr lang="zh-CN" altLang="en-US" smtClean="0"/>
              <a:t>2019/1/12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348B-5151-457C-B01A-D935089FED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52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9624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687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0873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3009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3141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570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93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8220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2341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8102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98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7258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4731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6259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7253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64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865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832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662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192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608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224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706332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963411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17447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024809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192602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390697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628948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648005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023393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799128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26734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8931616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898185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696446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748554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633889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136808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720901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30097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260478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01764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524857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498257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099489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055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2019/1/12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930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7.jpe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24.jpeg" Type="http://schemas.openxmlformats.org/officeDocument/2006/relationships/image"/><Relationship Id="rId7" Target="../media/image25.jpeg" Type="http://schemas.openxmlformats.org/officeDocument/2006/relationships/image"/><Relationship Id="rId8" Target="../media/image2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Relationship Id="rId6" Target="../media/image30.jpeg" Type="http://schemas.openxmlformats.org/officeDocument/2006/relationships/image"/><Relationship Id="rId7" Target="../media/image3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3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5.jpe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8.jpe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1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43.jpeg" Type="http://schemas.openxmlformats.org/officeDocument/2006/relationships/image"/><Relationship Id="rId4" Target="../media/image44.jpeg" Type="http://schemas.openxmlformats.org/officeDocument/2006/relationships/image"/><Relationship Id="rId5" Target="../media/image45.jpeg" Type="http://schemas.openxmlformats.org/officeDocument/2006/relationships/image"/><Relationship Id="rId6" Target="../media/image46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47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48.jpeg" Type="http://schemas.openxmlformats.org/officeDocument/2006/relationships/image"/><Relationship Id="rId4" Target="../media/image49.jpeg" Type="http://schemas.openxmlformats.org/officeDocument/2006/relationships/image"/><Relationship Id="rId5" Target="../media/image50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51.jpeg" Type="http://schemas.openxmlformats.org/officeDocument/2006/relationships/image"/><Relationship Id="rId4" Target="../media/image5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5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8"/>
            <a:ext cx="12191760" cy="68578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17191" y="962025"/>
            <a:ext cx="10160793" cy="4933950"/>
            <a:chOff x="1002507" y="962025"/>
            <a:chExt cx="10160793" cy="4933950"/>
          </a:xfrm>
        </p:grpSpPr>
        <p:sp>
          <p:nvSpPr>
            <p:cNvPr id="4" name="矩形 3"/>
            <p:cNvSpPr/>
            <p:nvPr/>
          </p:nvSpPr>
          <p:spPr>
            <a:xfrm>
              <a:off x="6081316" y="962025"/>
              <a:ext cx="5081984" cy="49339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图文框 8"/>
            <p:cNvSpPr/>
            <p:nvPr/>
          </p:nvSpPr>
          <p:spPr>
            <a:xfrm>
              <a:off x="1002507" y="962025"/>
              <a:ext cx="5707459" cy="4933950"/>
            </a:xfrm>
            <a:prstGeom prst="frame">
              <a:avLst>
                <a:gd fmla="val 7481" name="adj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095999" y="1060609"/>
            <a:ext cx="3238500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600">
                <a:latin charset="-122" panose="02010601030101010101" pitchFamily="2" typeface="方正姚体"/>
                <a:ea charset="-122" panose="02010601030101010101" pitchFamily="2" typeface="方正姚体"/>
              </a:rPr>
              <a:t>台</a:t>
            </a:r>
          </a:p>
        </p:txBody>
      </p:sp>
      <p:sp>
        <p:nvSpPr>
          <p:cNvPr id="13" name="椭圆 12"/>
          <p:cNvSpPr/>
          <p:nvPr/>
        </p:nvSpPr>
        <p:spPr>
          <a:xfrm>
            <a:off x="9048750" y="3676650"/>
            <a:ext cx="1440000" cy="1440000"/>
          </a:xfrm>
          <a:prstGeom prst="ellipse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7639049" y="2590800"/>
            <a:ext cx="3238500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600">
                <a:latin charset="-122" panose="02010601030101010101" pitchFamily="2" typeface="方正姚体"/>
                <a:ea charset="-122" panose="02010601030101010101" pitchFamily="2" typeface="方正姚体"/>
              </a:rPr>
              <a:t>湾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196245">
            <a:off x="8783059" y="1676400"/>
            <a:ext cx="1319451" cy="12823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893003" y="3800475"/>
            <a:ext cx="1097280" cy="19526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2000">
                <a:latin charset="-122" panose="02010601030101010101" pitchFamily="2" typeface="方正姚体"/>
                <a:ea charset="-122" panose="02010601030101010101" pitchFamily="2" typeface="方正姚体"/>
              </a:rPr>
              <a:t>这个城市</a:t>
            </a:r>
          </a:p>
          <a:p>
            <a:r>
              <a:rPr altLang="en-US" lang="zh-CN" smtClean="0" sz="2000">
                <a:latin charset="-122" panose="02010601030101010101" pitchFamily="2" typeface="方正姚体"/>
                <a:ea charset="-122" panose="02010601030101010101" pitchFamily="2" typeface="方正姚体"/>
              </a:rPr>
              <a:t>跟你偶像剧中的</a:t>
            </a:r>
          </a:p>
          <a:p>
            <a:r>
              <a:rPr altLang="en-US" lang="zh-CN" smtClean="0" sz="2000">
                <a:latin charset="-122" panose="02010601030101010101" pitchFamily="2" typeface="方正姚体"/>
                <a:ea charset="-122" panose="02010601030101010101" pitchFamily="2" typeface="方正姚体"/>
              </a:rPr>
              <a:t>城市一样吗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4585587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9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0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1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7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9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1"/>
      <p:bldP grpId="0" spid="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DCC67CB-5208-44CD-AC8D-67B5070D5C39}"/>
              </a:ext>
            </a:extLst>
          </p:cNvPr>
          <p:cNvSpPr/>
          <p:nvPr/>
        </p:nvSpPr>
        <p:spPr>
          <a:xfrm>
            <a:off x="474133" y="287867"/>
            <a:ext cx="11243733" cy="314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081605" y="4057152"/>
            <a:ext cx="10028789" cy="1746568"/>
            <a:chOff x="788014" y="1142502"/>
            <a:chExt cx="10028789" cy="174656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1C94C33-5693-4D29-A180-5069BEC151A0}"/>
                </a:ext>
              </a:extLst>
            </p:cNvPr>
            <p:cNvSpPr/>
            <p:nvPr/>
          </p:nvSpPr>
          <p:spPr>
            <a:xfrm>
              <a:off x="4358596" y="1142502"/>
              <a:ext cx="2725096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latin charset="-122" panose="02010601030101010101" pitchFamily="2" typeface="方正姚体"/>
                  <a:ea charset="-122" panose="02010601030101010101" pitchFamily="2" typeface="方正姚体"/>
                </a:rPr>
                <a:t>纪念堂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>
                  <a:latin charset="-122" panose="02010601030101010101" pitchFamily="2" typeface="方正姚体"/>
                  <a:ea charset="-122" panose="02010601030101010101" pitchFamily="2" typeface="方正姚体"/>
                </a:rPr>
                <a:t>中正纪念堂以纪念楼为中心，包围着树木花圃与池墉小桥。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D0E6434-399A-4226-BD03-693161DDA204}"/>
                </a:ext>
              </a:extLst>
            </p:cNvPr>
            <p:cNvSpPr/>
            <p:nvPr/>
          </p:nvSpPr>
          <p:spPr>
            <a:xfrm>
              <a:off x="7852182" y="1142502"/>
              <a:ext cx="2964621" cy="2560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latin charset="-122" panose="02010601030101010101" pitchFamily="2" typeface="方正姚体"/>
                  <a:ea charset="-122" panose="02010601030101010101" pitchFamily="2" typeface="方正姚体"/>
                </a:rPr>
                <a:t>两厅院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>
                  <a:latin charset="-122" panose="02010601030101010101" pitchFamily="2" typeface="方正姚体"/>
                  <a:ea charset="-122" panose="02010601030101010101" pitchFamily="2" typeface="方正姚体"/>
                </a:rPr>
                <a:t>中正纪念堂中央艺文广场两侧，分布着的戏剧院及音乐厅（即两厅院），两厅院共有四座室内表演厅及四个户外广场。等。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0709081-BCB9-43A5-8EEF-64D96246D87C}"/>
                </a:ext>
              </a:extLst>
            </p:cNvPr>
            <p:cNvSpPr/>
            <p:nvPr/>
          </p:nvSpPr>
          <p:spPr>
            <a:xfrm>
              <a:off x="788014" y="1142502"/>
              <a:ext cx="2802094" cy="2560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latin charset="-122" panose="02010601030101010101" pitchFamily="2" typeface="方正姚体"/>
                  <a:ea charset="-122" panose="02010601030101010101" pitchFamily="2" typeface="方正姚体"/>
                </a:rPr>
                <a:t>牌楼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>
                  <a:latin charset="-122" panose="02010601030101010101" pitchFamily="2" typeface="方正姚体"/>
                  <a:ea charset="-122" panose="02010601030101010101" pitchFamily="2" typeface="方正姚体"/>
                </a:rPr>
                <a:t>中正纪念堂外原有“大中至正”四字牌楼，接着是宽长的瞻仰大道，两旁种植花草树木，在尽头可见纪念堂建筑主体。</a:t>
              </a: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4DCC67CB-5208-44CD-AC8D-67B5070D5C39}"/>
              </a:ext>
            </a:extLst>
          </p:cNvPr>
          <p:cNvSpPr/>
          <p:nvPr/>
        </p:nvSpPr>
        <p:spPr>
          <a:xfrm>
            <a:off x="5619750" y="472433"/>
            <a:ext cx="5907616" cy="27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8508" y="472433"/>
            <a:ext cx="4922584" cy="2772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D8F9C7C-BC4C-4E8C-8EDE-81C2BA4CC578}"/>
              </a:ext>
            </a:extLst>
          </p:cNvPr>
          <p:cNvSpPr/>
          <p:nvPr/>
        </p:nvSpPr>
        <p:spPr>
          <a:xfrm>
            <a:off x="6199465" y="818694"/>
            <a:ext cx="3596640" cy="20769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中正纪念堂坐落基地东边，背临杭州南路，坐东向西，遥望大陆。三层台阶高14.5米，主体强高24米，斗拱至宝顶尖高31.5米，合共70米。大门高16米，重75吨，为青铜铸建。建筑以蓝瓦白墙为体，象征着青天白日。正堂分上下两层，上层平面为40米见方，四角各突出7.5米，后方居中立蒋中正坐姿铜像，以供瞻仰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7F8C4E-367C-4550-AF16-098B9C56FF52}"/>
              </a:ext>
            </a:extLst>
          </p:cNvPr>
          <p:cNvSpPr/>
          <p:nvPr/>
        </p:nvSpPr>
        <p:spPr>
          <a:xfrm>
            <a:off x="10138028" y="818694"/>
            <a:ext cx="1036320" cy="10448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2800">
                <a:solidFill>
                  <a:schemeClr val="accent6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中正</a:t>
            </a:r>
          </a:p>
          <a:p>
            <a:r>
              <a:rPr altLang="en-US" lang="zh-CN" sz="2800">
                <a:solidFill>
                  <a:schemeClr val="accent6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纪念堂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62361" y="4893944"/>
            <a:ext cx="1867277" cy="169735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5FE774B-BD01-4B9C-91F8-65FC7DCA5AC1}"/>
              </a:ext>
            </a:extLst>
          </p:cNvPr>
          <p:cNvSpPr/>
          <p:nvPr/>
        </p:nvSpPr>
        <p:spPr>
          <a:xfrm>
            <a:off x="-1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0816973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1983444"/>
            <a:ext cx="12192000" cy="146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BBBD7796-0B1D-4E0B-97D6-6C857A19EFA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58100" y="1638012"/>
            <a:ext cx="3840000" cy="215771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8F888A4-6933-437D-AF38-2EC6059CBC4B}"/>
              </a:ext>
            </a:extLst>
          </p:cNvPr>
          <p:cNvSpPr/>
          <p:nvPr/>
        </p:nvSpPr>
        <p:spPr>
          <a:xfrm>
            <a:off x="1317095" y="4615946"/>
            <a:ext cx="955780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忠烈祠位于圆山饭店东侧，占地约1600坪，气派雄伟的庙堂，奉祀牺牲的烈士，由于景色清幽，整点并有换卫兵仪式，常吸引观光客来观看。民国时期三侠五义流传极广，凡有井水处必有三五书，后被蒋公借鉴成为纪念抗日烈士的陵园在各地广建。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916FDFBC-92E9-4A7A-87D8-51F887AE552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0828" y="1638012"/>
            <a:ext cx="3840000" cy="215771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0AC40ED-E316-44A2-B625-5BC5EB376BBC}"/>
              </a:ext>
            </a:extLst>
          </p:cNvPr>
          <p:cNvSpPr/>
          <p:nvPr/>
        </p:nvSpPr>
        <p:spPr>
          <a:xfrm>
            <a:off x="4747260" y="1337608"/>
            <a:ext cx="2697480" cy="250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6600">
                <a:solidFill>
                  <a:schemeClr val="accent5"/>
                </a:solidFill>
                <a:latin charset="-122" panose="00020600040101010101" pitchFamily="18" typeface="汉仪尚巍手书W"/>
                <a:ea charset="-122" panose="00020600040101010101" pitchFamily="18" typeface="汉仪尚巍手书W"/>
              </a:rPr>
              <a:t>抗战</a:t>
            </a:r>
          </a:p>
          <a:p>
            <a:pPr algn="ctr">
              <a:lnSpc>
                <a:spcPct val="120000"/>
              </a:lnSpc>
            </a:pPr>
            <a:r>
              <a:rPr altLang="en-US" b="1" lang="zh-CN" smtClean="0" sz="6600">
                <a:solidFill>
                  <a:schemeClr val="accent5"/>
                </a:solidFill>
                <a:latin charset="-122" panose="00020600040101010101" pitchFamily="18" typeface="汉仪尚巍手书W"/>
                <a:ea charset="-122" panose="00020600040101010101" pitchFamily="18" typeface="汉仪尚巍手书W"/>
              </a:rPr>
              <a:t>纪念地</a:t>
            </a:r>
          </a:p>
        </p:txBody>
      </p:sp>
      <p:sp>
        <p:nvSpPr>
          <p:cNvPr id="2" name="矩形 1"/>
          <p:cNvSpPr/>
          <p:nvPr/>
        </p:nvSpPr>
        <p:spPr>
          <a:xfrm>
            <a:off x="3693160" y="632243"/>
            <a:ext cx="4805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2800">
                <a:latin charset="-122" panose="02010601030101010101" pitchFamily="2" typeface="方正姚体"/>
                <a:ea charset="-122" panose="02010601030101010101" pitchFamily="2" typeface="方正姚体"/>
              </a:rPr>
              <a:t>台北市国家抗战纪念地忠烈祠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FE774B-BD01-4B9C-91F8-65FC7DCA5AC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8291156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7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4"/>
      <p:bldP grpId="0" spid="5"/>
      <p:bldP grpId="0" spid="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1975" y="1562100"/>
            <a:ext cx="1440000" cy="1440000"/>
          </a:xfrm>
          <a:custGeom>
            <a:gdLst>
              <a:gd fmla="*/ 0 w 1440000" name="connsiteX0"/>
              <a:gd fmla="*/ 0 h 1440000" name="connsiteY0"/>
              <a:gd fmla="*/ 1440000 w 1440000" name="connsiteX1"/>
              <a:gd fmla="*/ 0 h 1440000" name="connsiteY1"/>
              <a:gd fmla="*/ 1440000 w 1440000" name="connsiteX2"/>
              <a:gd fmla="*/ 1440000 h 1440000" name="connsiteY2"/>
              <a:gd fmla="*/ 0 w 1440000" name="connsiteX3"/>
              <a:gd fmla="*/ 1440000 h 1440000" name="connsiteY3"/>
              <a:gd fmla="*/ 0 w 1440000" name="connsiteX4"/>
              <a:gd fmla="*/ 0 h 144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40000" w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22363" y="1581150"/>
            <a:ext cx="1433924" cy="1440000"/>
          </a:xfrm>
          <a:custGeom>
            <a:gdLst>
              <a:gd fmla="*/ 0 w 1440000" name="connsiteX0"/>
              <a:gd fmla="*/ 0 h 1440000" name="connsiteY0"/>
              <a:gd fmla="*/ 1440000 w 1440000" name="connsiteX1"/>
              <a:gd fmla="*/ 0 h 1440000" name="connsiteY1"/>
              <a:gd fmla="*/ 1440000 w 1440000" name="connsiteX2"/>
              <a:gd fmla="*/ 1440000 h 1440000" name="connsiteY2"/>
              <a:gd fmla="*/ 0 w 1440000" name="connsiteX3"/>
              <a:gd fmla="*/ 1440000 h 1440000" name="connsiteY3"/>
              <a:gd fmla="*/ 0 w 1440000" name="connsiteX4"/>
              <a:gd fmla="*/ 0 h 144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40000" w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76675" y="1600200"/>
            <a:ext cx="1440000" cy="1440000"/>
          </a:xfrm>
          <a:custGeom>
            <a:gdLst>
              <a:gd fmla="*/ 0 w 1440000" name="connsiteX0"/>
              <a:gd fmla="*/ 0 h 1440000" name="connsiteY0"/>
              <a:gd fmla="*/ 1440000 w 1440000" name="connsiteX1"/>
              <a:gd fmla="*/ 0 h 1440000" name="connsiteY1"/>
              <a:gd fmla="*/ 1440000 w 1440000" name="connsiteX2"/>
              <a:gd fmla="*/ 1440000 h 1440000" name="connsiteY2"/>
              <a:gd fmla="*/ 0 w 1440000" name="connsiteX3"/>
              <a:gd fmla="*/ 1440000 h 1440000" name="connsiteY3"/>
              <a:gd fmla="*/ 0 w 1440000" name="connsiteX4"/>
              <a:gd fmla="*/ 0 h 144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40000" w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1975" y="3181350"/>
            <a:ext cx="1440000" cy="1440000"/>
          </a:xfrm>
          <a:custGeom>
            <a:gdLst>
              <a:gd fmla="*/ 0 w 1440000" name="connsiteX0"/>
              <a:gd fmla="*/ 0 h 1440000" name="connsiteY0"/>
              <a:gd fmla="*/ 1440000 w 1440000" name="connsiteX1"/>
              <a:gd fmla="*/ 0 h 1440000" name="connsiteY1"/>
              <a:gd fmla="*/ 1440000 w 1440000" name="connsiteX2"/>
              <a:gd fmla="*/ 1440000 h 1440000" name="connsiteY2"/>
              <a:gd fmla="*/ 0 w 1440000" name="connsiteX3"/>
              <a:gd fmla="*/ 1440000 h 1440000" name="connsiteY3"/>
              <a:gd fmla="*/ 0 w 1440000" name="connsiteX4"/>
              <a:gd fmla="*/ 0 h 144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40000" w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9325" y="3200400"/>
            <a:ext cx="1440000" cy="1440000"/>
          </a:xfrm>
          <a:custGeom>
            <a:gdLst>
              <a:gd fmla="*/ 0 w 1440000" name="connsiteX0"/>
              <a:gd fmla="*/ 0 h 1440000" name="connsiteY0"/>
              <a:gd fmla="*/ 1440000 w 1440000" name="connsiteX1"/>
              <a:gd fmla="*/ 0 h 1440000" name="connsiteY1"/>
              <a:gd fmla="*/ 1440000 w 1440000" name="connsiteX2"/>
              <a:gd fmla="*/ 1440000 h 1440000" name="connsiteY2"/>
              <a:gd fmla="*/ 0 w 1440000" name="connsiteX3"/>
              <a:gd fmla="*/ 1440000 h 1440000" name="connsiteY3"/>
              <a:gd fmla="*/ 0 w 1440000" name="connsiteX4"/>
              <a:gd fmla="*/ 0 h 144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40000" w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76675" y="3219450"/>
            <a:ext cx="1440000" cy="1440000"/>
          </a:xfrm>
          <a:custGeom>
            <a:gdLst>
              <a:gd fmla="*/ 0 w 1440000" name="connsiteX0"/>
              <a:gd fmla="*/ 0 h 1440000" name="connsiteY0"/>
              <a:gd fmla="*/ 1440000 w 1440000" name="connsiteX1"/>
              <a:gd fmla="*/ 0 h 1440000" name="connsiteY1"/>
              <a:gd fmla="*/ 1440000 w 1440000" name="connsiteX2"/>
              <a:gd fmla="*/ 1440000 h 1440000" name="connsiteY2"/>
              <a:gd fmla="*/ 0 w 1440000" name="connsiteX3"/>
              <a:gd fmla="*/ 1440000 h 1440000" name="connsiteY3"/>
              <a:gd fmla="*/ 0 w 1440000" name="connsiteX4"/>
              <a:gd fmla="*/ 0 h 144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40000" w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510721" y="5054378"/>
            <a:ext cx="463277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西门町是指由成都路、中华路、汉口街、昆明街卯涵盖的商业娱乐区，为台北市另类次流行文化的代表。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93088" y="262367"/>
            <a:ext cx="2283461" cy="944880"/>
          </a:xfrm>
          <a:prstGeom prst="rect">
            <a:avLst/>
          </a:prstGeom>
        </p:spPr>
        <p:txBody>
          <a:bodyPr anchor="b" wrap="square">
            <a:spAutoFit/>
          </a:bodyPr>
          <a:lstStyle/>
          <a:p>
            <a:r>
              <a:rPr altLang="en-US" b="1" lang="zh-CN" smtClean="0" sz="2800">
                <a:solidFill>
                  <a:schemeClr val="accent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西门町Ximenting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15100" y="1552575"/>
            <a:ext cx="5200650" cy="4243215"/>
            <a:chOff x="6515100" y="1552575"/>
            <a:chExt cx="5200650" cy="4243215"/>
          </a:xfrm>
        </p:grpSpPr>
        <p:sp>
          <p:nvSpPr>
            <p:cNvPr id="16" name="矩形 15"/>
            <p:cNvSpPr/>
            <p:nvPr/>
          </p:nvSpPr>
          <p:spPr>
            <a:xfrm>
              <a:off x="7614857" y="1904932"/>
              <a:ext cx="2743200" cy="241941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latin charset="-122" panose="02010601030101010101" pitchFamily="2" typeface="方正姚体"/>
                  <a:ea charset="-122" panose="02010601030101010101" pitchFamily="2" typeface="方正姚体"/>
                </a:rPr>
                <a:t>这里交通发达，不仅是大台北公车来往密集的地方，台北捷运蓝线和绿线的交会点西门站也于此。同时，西门町是台北著名的流行商圈。最具特色徒步区是台北第一条专为行人设置的区域，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840763" y="4964793"/>
              <a:ext cx="4646386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600">
                  <a:latin charset="-122" panose="02010601030101010101" pitchFamily="2" typeface="方正姚体"/>
                  <a:ea charset="-122" panose="02010601030101010101" pitchFamily="2" typeface="方正姚体"/>
                </a:rPr>
                <a:t>红楼、刺青街、诚品书店和精品小店，是台北民众假日最喜爱的去处之一。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515100" y="1552575"/>
              <a:ext cx="5200650" cy="2880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6762750" y="1552575"/>
              <a:ext cx="540000" cy="28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10915650" y="1552575"/>
              <a:ext cx="540000" cy="28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15FE774B-BD01-4B9C-91F8-65FC7DCA5AC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61342812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815"/>
            <a:ext cx="12192000" cy="6854370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942975" y="247650"/>
            <a:ext cx="10306050" cy="14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8321" y="330687"/>
            <a:ext cx="1940957" cy="129600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3241221" y="717609"/>
            <a:ext cx="741633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1930年代开始，西门町成为台北著名的电影街，40年代起每家戏院门庭若市，仅武昌街二段就连开了十多家戏院，其盛况自此可见一斑。</a:t>
            </a:r>
          </a:p>
        </p:txBody>
      </p:sp>
      <p:sp>
        <p:nvSpPr>
          <p:cNvPr id="32" name="矩形 31"/>
          <p:cNvSpPr/>
          <p:nvPr/>
        </p:nvSpPr>
        <p:spPr>
          <a:xfrm>
            <a:off x="3241222" y="345532"/>
            <a:ext cx="186098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西门町电影街</a:t>
            </a:r>
          </a:p>
        </p:txBody>
      </p:sp>
      <p:sp>
        <p:nvSpPr>
          <p:cNvPr id="28" name="矩形 27"/>
          <p:cNvSpPr/>
          <p:nvPr/>
        </p:nvSpPr>
        <p:spPr>
          <a:xfrm>
            <a:off x="942975" y="1847850"/>
            <a:ext cx="1030605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28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6800" y="1944594"/>
            <a:ext cx="1944000" cy="1291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/>
          <p:cNvSpPr/>
          <p:nvPr/>
        </p:nvSpPr>
        <p:spPr>
          <a:xfrm>
            <a:off x="3241221" y="2400359"/>
            <a:ext cx="74671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华西街夜市位于龙山寺西边的华西街夜市，是观光客来台必到之处。夜市囊括各式风味小吃，从山产至海味，一应俱全。</a:t>
            </a:r>
          </a:p>
        </p:txBody>
      </p:sp>
      <p:sp>
        <p:nvSpPr>
          <p:cNvPr id="34" name="矩形 33"/>
          <p:cNvSpPr/>
          <p:nvPr/>
        </p:nvSpPr>
        <p:spPr>
          <a:xfrm>
            <a:off x="3241222" y="1976048"/>
            <a:ext cx="186098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华西街夜市</a:t>
            </a:r>
          </a:p>
        </p:txBody>
      </p:sp>
      <p:sp>
        <p:nvSpPr>
          <p:cNvPr id="29" name="矩形 28"/>
          <p:cNvSpPr/>
          <p:nvPr/>
        </p:nvSpPr>
        <p:spPr>
          <a:xfrm>
            <a:off x="942975" y="3429000"/>
            <a:ext cx="10306050" cy="14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8321" y="3554439"/>
            <a:ext cx="1940957" cy="1296000"/>
          </a:xfrm>
          <a:prstGeom prst="rect">
            <a:avLst/>
          </a:prstGeom>
          <a:ln w="76200">
            <a:noFill/>
          </a:ln>
        </p:spPr>
      </p:pic>
      <p:sp>
        <p:nvSpPr>
          <p:cNvPr id="35" name="矩形 34"/>
          <p:cNvSpPr/>
          <p:nvPr/>
        </p:nvSpPr>
        <p:spPr>
          <a:xfrm>
            <a:off x="3241221" y="3995438"/>
            <a:ext cx="74671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士林夜市为台北最有名的老夜市，主要消费对象以学生为主，除各式风味小吃外，还有很多最流行之服饰、精品等各式店铺。时髦追新族到此，绝不空手而回。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241222" y="3590177"/>
            <a:ext cx="186098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000">
                <a:latin charset="-122" panose="02010601030101010101" pitchFamily="2" typeface="方正姚体"/>
                <a:ea charset="-122" panose="02010601030101010101" pitchFamily="2" typeface="方正姚体"/>
              </a:rPr>
              <a:t>士林夜市</a:t>
            </a:r>
          </a:p>
        </p:txBody>
      </p:sp>
      <p:sp>
        <p:nvSpPr>
          <p:cNvPr id="30" name="矩形 29"/>
          <p:cNvSpPr/>
          <p:nvPr/>
        </p:nvSpPr>
        <p:spPr>
          <a:xfrm>
            <a:off x="942975" y="5067300"/>
            <a:ext cx="10306050" cy="14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30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8321" y="5166314"/>
            <a:ext cx="1940957" cy="129600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矩形 36"/>
          <p:cNvSpPr/>
          <p:nvPr/>
        </p:nvSpPr>
        <p:spPr>
          <a:xfrm>
            <a:off x="3241221" y="5586006"/>
            <a:ext cx="74671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台北观音山是台北近郊名山，山形犹如横卧的观音像，矗立在淡水河南岸八里地区，与北岸的淡水市镇、大屯火山群相望，为淡水河口的著名地标。</a:t>
            </a:r>
          </a:p>
        </p:txBody>
      </p:sp>
      <p:sp>
        <p:nvSpPr>
          <p:cNvPr id="38" name="矩形 37"/>
          <p:cNvSpPr/>
          <p:nvPr/>
        </p:nvSpPr>
        <p:spPr>
          <a:xfrm>
            <a:off x="3241222" y="5237894"/>
            <a:ext cx="186098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000">
                <a:latin charset="-122" panose="02010601030101010101" pitchFamily="2" typeface="方正姚体"/>
                <a:ea charset="-122" panose="02010601030101010101" pitchFamily="2" typeface="方正姚体"/>
              </a:rPr>
              <a:t>台北观音山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5FE774B-BD01-4B9C-91F8-65FC7DCA5AC1}"/>
              </a:ext>
            </a:extLst>
          </p:cNvPr>
          <p:cNvSpPr/>
          <p:nvPr/>
        </p:nvSpPr>
        <p:spPr>
          <a:xfrm>
            <a:off x="0" y="-2012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61428762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97405" y="0"/>
            <a:ext cx="6644640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9996731" y="1343230"/>
            <a:ext cx="1280160" cy="460037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台湾本岛东部，是台湾最后一个被汉人移居的地方之一。举世闻名的太鲁阁峡谷（太鲁阁公园）就是位于该县秀林乡境内。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7661" y="976389"/>
            <a:ext cx="1200329" cy="4905222"/>
            <a:chOff x="10622261" y="976389"/>
            <a:chExt cx="1200329" cy="4905222"/>
          </a:xfrm>
        </p:grpSpPr>
        <p:sp>
          <p:nvSpPr>
            <p:cNvPr id="19" name="椭圆 18"/>
            <p:cNvSpPr/>
            <p:nvPr/>
          </p:nvSpPr>
          <p:spPr>
            <a:xfrm>
              <a:off x="10706100" y="2979000"/>
              <a:ext cx="900000" cy="900000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628065" y="976389"/>
              <a:ext cx="1188720" cy="49052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/>
              <a:r>
                <a:rPr altLang="en-US" b="1" lang="zh-CN" spc="600" sz="6600">
                  <a:latin charset="-122" panose="02010601030101010101" pitchFamily="2" typeface="方正姚体"/>
                  <a:ea charset="-122" panose="02010601030101010101" pitchFamily="2" typeface="方正姚体"/>
                </a:rPr>
                <a:t>花莲 市</a:t>
              </a:r>
            </a:p>
          </p:txBody>
        </p:sp>
      </p:grpSp>
    </p:spTree>
    <p:extLst>
      <p:ext uri="{BB962C8B-B14F-4D97-AF65-F5344CB8AC3E}">
        <p14:creationId val="301168261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53807" y="375637"/>
            <a:ext cx="2685435" cy="591622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95700" y="380885"/>
            <a:ext cx="2076450" cy="37606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6355437" y="425249"/>
            <a:ext cx="2316480" cy="600750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indent="-285750" marL="285750">
              <a:lnSpc>
                <a:spcPct val="125000"/>
              </a:lnSpc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园内有一条东西横贯公路通过，称为中横公路系统。太鲁阁国家公园的特色为峡谷和断崖。</a:t>
            </a:r>
          </a:p>
          <a:p>
            <a:pPr indent="-285750" marL="285750">
              <a:lnSpc>
                <a:spcPct val="125000"/>
              </a:lnSpc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另外园内的高山保留了许多冰河时期的孓遗生物。太鲁阁亦成为台铁之列车名。其主要的建筑有长春祠、燕子口、靳珩公园、九曲洞、慈母桥、天祥。</a:t>
            </a:r>
          </a:p>
          <a:p>
            <a:pPr indent="-285750" marL="285750">
              <a:lnSpc>
                <a:spcPct val="125000"/>
              </a:lnSpc>
              <a:buFont charset="0" panose="020b0604020202020204" pitchFamily="34" typeface="Arial"/>
              <a:buChar char="•"/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主要的自然景观有锥麓断崖、流芳桥、大禹岭、布洛湾、砂卡礑步道、豁然亭步道、莲花池步道、黄金峡谷。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689184" y="364486"/>
            <a:ext cx="1828800" cy="37690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altLang="en-US" b="1" lang="zh-CN" spc="300" sz="5400">
                <a:solidFill>
                  <a:schemeClr val="accent1"/>
                </a:solidFill>
                <a:latin charset="-122" panose="02010601030101010101" pitchFamily="2" typeface="方正姚体"/>
                <a:ea charset="-122" panose="02010601030101010101" pitchFamily="2" typeface="方正姚体"/>
                <a:cs charset="0" panose="020b0604020202020204" pitchFamily="34" typeface="Arial"/>
              </a:rPr>
              <a:t>惊遇石门洞开</a:t>
            </a:r>
          </a:p>
          <a:p>
            <a:pPr algn="ctr"/>
            <a:r>
              <a:rPr altLang="en-US" b="1" lang="zh-CN" spc="300" sz="5400">
                <a:solidFill>
                  <a:schemeClr val="accent1"/>
                </a:solidFill>
                <a:latin charset="-122" panose="02010601030101010101" pitchFamily="2" typeface="方正姚体"/>
                <a:ea charset="-122" panose="02010601030101010101" pitchFamily="2" typeface="方正姚体"/>
                <a:cs charset="0" panose="020b0604020202020204" pitchFamily="34" typeface="Arial"/>
              </a:rPr>
              <a:t>狭山缝隙初见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511686" y="5795546"/>
            <a:ext cx="2712747" cy="523220"/>
            <a:chOff x="511686" y="5795546"/>
            <a:chExt cx="2712747" cy="523220"/>
          </a:xfrm>
        </p:grpSpPr>
        <p:sp>
          <p:nvSpPr>
            <p:cNvPr id="21" name="矩形 20"/>
            <p:cNvSpPr/>
            <p:nvPr/>
          </p:nvSpPr>
          <p:spPr>
            <a:xfrm>
              <a:off x="511686" y="5795545"/>
              <a:ext cx="19608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800">
                  <a:latin charset="-122" panose="02010601030101010101" pitchFamily="2" typeface="方正姚体"/>
                  <a:ea charset="-122" panose="02010601030101010101" pitchFamily="2" typeface="方正姚体"/>
                </a:rPr>
                <a:t>太鲁阁公园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2581396" y="5958766"/>
              <a:ext cx="0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2671076" y="5949434"/>
              <a:ext cx="59563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chemeClr val="accent1"/>
                  </a:solidFill>
                  <a:latin charset="0" panose="020b0606020202030204" pitchFamily="34" typeface="Arial Narrow"/>
                </a:rPr>
                <a:t>park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169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1282176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193" y="0"/>
            <a:ext cx="6076562" cy="687498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90550" y="800100"/>
            <a:ext cx="5505450" cy="5695950"/>
            <a:chOff x="590550" y="800100"/>
            <a:chExt cx="5505450" cy="5695950"/>
          </a:xfrm>
        </p:grpSpPr>
        <p:sp>
          <p:nvSpPr>
            <p:cNvPr id="14" name="矩形 13"/>
            <p:cNvSpPr/>
            <p:nvPr/>
          </p:nvSpPr>
          <p:spPr>
            <a:xfrm>
              <a:off x="590550" y="800100"/>
              <a:ext cx="5505450" cy="56959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872982" y="2057400"/>
              <a:ext cx="4994417" cy="228600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清水断崖位于台湾花莲县秀林乡的海岸断崖，是苏花公路和仁至崇德路段著名的旅游景点。台湾战后，台湾省政府将其列为台湾八景之一。 约九百万年前欧亚板块与菲律宾板块发生碰撞，而且不断隆起，加上豊沛的雨水，上覆的岩层受风化侵蚀作用剥失，深处的大理岩和片麻岩于是逐渐抬升露出地表。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6276" y="4457701"/>
              <a:ext cx="2885470" cy="1924054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矩形 14"/>
            <p:cNvSpPr/>
            <p:nvPr/>
          </p:nvSpPr>
          <p:spPr>
            <a:xfrm>
              <a:off x="800100" y="1028700"/>
              <a:ext cx="5295900" cy="91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872983" y="1232237"/>
              <a:ext cx="3374629" cy="94488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altLang="en-US" b="1" lang="zh-CN" smtClean="0" sz="2800">
                  <a:latin charset="-122" panose="02010601030101010101" pitchFamily="2" typeface="方正姚体"/>
                  <a:ea charset="-122" panose="02010601030101010101" pitchFamily="2" typeface="方正姚体"/>
                </a:rPr>
                <a:t>清水断崖Qingshui cliff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964585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71682" y="239052"/>
            <a:ext cx="5672667" cy="637989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306388" y="233362"/>
            <a:ext cx="5656262" cy="6391275"/>
            <a:chOff x="306388" y="233362"/>
            <a:chExt cx="5656262" cy="6391275"/>
          </a:xfrm>
        </p:grpSpPr>
        <p:sp>
          <p:nvSpPr>
            <p:cNvPr id="41" name="椭圆 40"/>
            <p:cNvSpPr/>
            <p:nvPr/>
          </p:nvSpPr>
          <p:spPr>
            <a:xfrm>
              <a:off x="2705100" y="940650"/>
              <a:ext cx="720000" cy="720000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306388" y="233362"/>
              <a:ext cx="5656262" cy="63912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81894" y="2675011"/>
              <a:ext cx="3905250" cy="265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600">
                  <a:latin charset="-122" panose="02010601030101010101" pitchFamily="2" typeface="方正姚体"/>
                  <a:ea charset="-122" panose="02010601030101010101" pitchFamily="2" typeface="方正姚体"/>
                </a:rPr>
                <a:t>七星潭位于花莲县新城乡北埔村，在花莲机场的东侧，七星潭是一个突出于美仑鼻一侧的海湾。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1600">
                  <a:latin charset="-122" panose="02010601030101010101" pitchFamily="2" typeface="方正姚体"/>
                  <a:ea charset="-122" panose="02010601030101010101" pitchFamily="2" typeface="方正姚体"/>
                </a:rPr>
                <a:t>七星潭从前是花莲发展定置渔业最兴旺的地方，早年真的有零星湖泊散布，大多都属于砾石滩，让七星潭成为花莲近郊最佳的踏浪捡石好去处。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988514" y="5911335"/>
              <a:ext cx="2292013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1400">
                  <a:solidFill>
                    <a:srgbClr val="333333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台湾花莲县新城乡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447205" y="822696"/>
              <a:ext cx="3374629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6000">
                  <a:latin charset="-122" panose="02010601030101010101" pitchFamily="2" typeface="方正姚体"/>
                  <a:ea charset="-122" panose="02010601030101010101" pitchFamily="2" typeface="方正姚体"/>
                </a:rPr>
                <a:t>七星潭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234769" y="2247900"/>
              <a:ext cx="3799500" cy="180000"/>
              <a:chOff x="3867150" y="-190500"/>
              <a:chExt cx="3799500" cy="180000"/>
            </a:xfrm>
          </p:grpSpPr>
          <p:sp>
            <p:nvSpPr>
              <p:cNvPr id="22" name="菱形 21"/>
              <p:cNvSpPr/>
              <p:nvPr/>
            </p:nvSpPr>
            <p:spPr>
              <a:xfrm>
                <a:off x="3867150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菱形 22"/>
              <p:cNvSpPr/>
              <p:nvPr/>
            </p:nvSpPr>
            <p:spPr>
              <a:xfrm>
                <a:off x="4080062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菱形 23"/>
              <p:cNvSpPr/>
              <p:nvPr/>
            </p:nvSpPr>
            <p:spPr>
              <a:xfrm>
                <a:off x="4292974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菱形 24"/>
              <p:cNvSpPr/>
              <p:nvPr/>
            </p:nvSpPr>
            <p:spPr>
              <a:xfrm>
                <a:off x="4505886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菱形 25"/>
              <p:cNvSpPr/>
              <p:nvPr/>
            </p:nvSpPr>
            <p:spPr>
              <a:xfrm>
                <a:off x="4718798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菱形 26"/>
              <p:cNvSpPr/>
              <p:nvPr/>
            </p:nvSpPr>
            <p:spPr>
              <a:xfrm>
                <a:off x="4931710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菱形 27"/>
              <p:cNvSpPr/>
              <p:nvPr/>
            </p:nvSpPr>
            <p:spPr>
              <a:xfrm>
                <a:off x="5144622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菱形 28"/>
              <p:cNvSpPr/>
              <p:nvPr/>
            </p:nvSpPr>
            <p:spPr>
              <a:xfrm>
                <a:off x="5357534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菱形 29"/>
              <p:cNvSpPr/>
              <p:nvPr/>
            </p:nvSpPr>
            <p:spPr>
              <a:xfrm>
                <a:off x="5570446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菱形 30"/>
              <p:cNvSpPr/>
              <p:nvPr/>
            </p:nvSpPr>
            <p:spPr>
              <a:xfrm>
                <a:off x="5783358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菱形 31"/>
              <p:cNvSpPr/>
              <p:nvPr/>
            </p:nvSpPr>
            <p:spPr>
              <a:xfrm>
                <a:off x="5996270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菱形 32"/>
              <p:cNvSpPr/>
              <p:nvPr/>
            </p:nvSpPr>
            <p:spPr>
              <a:xfrm>
                <a:off x="6209182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菱形 33"/>
              <p:cNvSpPr/>
              <p:nvPr/>
            </p:nvSpPr>
            <p:spPr>
              <a:xfrm>
                <a:off x="6422094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菱形 34"/>
              <p:cNvSpPr/>
              <p:nvPr/>
            </p:nvSpPr>
            <p:spPr>
              <a:xfrm>
                <a:off x="6635006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菱形 35"/>
              <p:cNvSpPr/>
              <p:nvPr/>
            </p:nvSpPr>
            <p:spPr>
              <a:xfrm>
                <a:off x="6847918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菱形 36"/>
              <p:cNvSpPr/>
              <p:nvPr/>
            </p:nvSpPr>
            <p:spPr>
              <a:xfrm>
                <a:off x="7060830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菱形 37"/>
              <p:cNvSpPr/>
              <p:nvPr/>
            </p:nvSpPr>
            <p:spPr>
              <a:xfrm>
                <a:off x="7273742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菱形 38"/>
              <p:cNvSpPr/>
              <p:nvPr/>
            </p:nvSpPr>
            <p:spPr>
              <a:xfrm>
                <a:off x="7486650" y="-190500"/>
                <a:ext cx="180000" cy="180000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71843565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2190750"/>
            <a:ext cx="6096000" cy="70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746464" y="3870375"/>
            <a:ext cx="4675981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charset="-122" panose="02010601030101010101" pitchFamily="2" typeface="方正姚体"/>
                <a:ea charset="-122" panose="02010601030101010101" pitchFamily="2" typeface="方正姚体"/>
              </a:rPr>
              <a:t>白杨瀑布位于三栈溪切入塔次基里溪（立雾溪）的河口处，由于塔次基里溪侵蚀度远远大过三栈溪，河床间形成明显落差，才造就了如此壮观的大瀑布。这里原名“达欧拉斯”，意即高耸的断崖。</a:t>
            </a:r>
          </a:p>
        </p:txBody>
      </p:sp>
      <p:sp>
        <p:nvSpPr>
          <p:cNvPr id="5" name="矩形 4"/>
          <p:cNvSpPr/>
          <p:nvPr/>
        </p:nvSpPr>
        <p:spPr>
          <a:xfrm>
            <a:off x="746464" y="2988685"/>
            <a:ext cx="16052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800">
                <a:solidFill>
                  <a:schemeClr val="accent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白杨瀑布</a:t>
            </a:r>
          </a:p>
        </p:txBody>
      </p:sp>
      <p:sp>
        <p:nvSpPr>
          <p:cNvPr id="10" name="矩形 9"/>
          <p:cNvSpPr/>
          <p:nvPr/>
        </p:nvSpPr>
        <p:spPr>
          <a:xfrm>
            <a:off x="6343650" y="3679592"/>
            <a:ext cx="502920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600">
                <a:latin charset="-122" panose="02010601030101010101" pitchFamily="2" typeface="方正姚体"/>
                <a:ea charset="-122" panose="02010601030101010101" pitchFamily="2" typeface="方正姚体"/>
              </a:rPr>
              <a:t>据说因湖畔山形远眺像鲤鱼而得名，而潭中也盛产鲤鱼，县府每年都会在此放养鱼苗，成为名副其实的“鲤鱼潭”。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311654" y="489035"/>
            <a:ext cx="12496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800">
                <a:solidFill>
                  <a:schemeClr val="accent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鲤鱼潭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05853" y="2190750"/>
            <a:ext cx="6076293" cy="7048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305550" y="5369435"/>
            <a:ext cx="501015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在塔次基里溪的剧烈侵蚀下，形成了深峻的地势，地质学家以“掘凿曲流”称之，有人赋予“外太鲁阁幽峡”的称号，白杨瀑布便是当中的一处景点。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305550" y="1276350"/>
            <a:ext cx="502920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600">
                <a:latin charset="-122" panose="02010601030101010101" pitchFamily="2" typeface="方正姚体"/>
                <a:ea charset="-122" panose="02010601030101010101" pitchFamily="2" typeface="方正姚体"/>
              </a:rPr>
              <a:t>鲤鱼潭静卧寿丰乡西侧鲤鱼山下，面积达104公顷，是花莲县境内最大的湖泊。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311654" y="2988685"/>
            <a:ext cx="12496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800">
                <a:solidFill>
                  <a:schemeClr val="accent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鲤鱼潭</a:t>
            </a:r>
          </a:p>
        </p:txBody>
      </p:sp>
      <p:sp>
        <p:nvSpPr>
          <p:cNvPr id="24" name="矩形 23"/>
          <p:cNvSpPr/>
          <p:nvPr/>
        </p:nvSpPr>
        <p:spPr>
          <a:xfrm>
            <a:off x="6305550" y="4570681"/>
            <a:ext cx="16052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800">
                <a:solidFill>
                  <a:schemeClr val="accent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白杨瀑布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38339" y="247650"/>
            <a:ext cx="1262525" cy="1800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1228" y="247650"/>
            <a:ext cx="1351931" cy="1800000"/>
          </a:xfrm>
          <a:prstGeom prst="rect">
            <a:avLst/>
          </a:prstGeom>
        </p:spPr>
      </p:pic>
    </p:spTree>
    <p:extLst>
      <p:ext uri="{BB962C8B-B14F-4D97-AF65-F5344CB8AC3E}">
        <p14:creationId val="135072263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638" y="0"/>
            <a:ext cx="6094724" cy="69175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280267" y="11750754"/>
            <a:ext cx="11650809" cy="219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b="1" lang="en-US" smtClean="0" sz="13800">
                <a:solidFill>
                  <a:srgbClr val="F6DEDE"/>
                </a:solidFill>
                <a:latin charset="0" panose="03040602040607080904" pitchFamily="66" typeface="Script MT Bold"/>
              </a:rPr>
              <a:t>THE RANCH</a:t>
            </a:r>
          </a:p>
        </p:txBody>
      </p:sp>
      <p:sp>
        <p:nvSpPr>
          <p:cNvPr id="3" name="矩形 2"/>
          <p:cNvSpPr/>
          <p:nvPr/>
        </p:nvSpPr>
        <p:spPr>
          <a:xfrm>
            <a:off x="800100" y="4152900"/>
            <a:ext cx="453390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charset="-122" panose="02010601030101010101" pitchFamily="2" typeface="方正姚体"/>
                <a:ea charset="-122" panose="02010601030101010101" pitchFamily="2" typeface="方正姚体"/>
              </a:rPr>
              <a:t>穗牧场以放牧乳牛、生产乳制品而闻名。牧场上的水皆来自中央山脉的干净水源，政府大力提倡观光休闲农业，到访瑞穗牧场的游客不断增多，瑞穗牧场遂由单纯的草原牧场朝着多元化观光牧场的方向发展。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577773" y="11188184"/>
            <a:ext cx="3018155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pc="300" sz="1000">
                <a:latin charset="0" panose="020b0604020202020204" pitchFamily="34" typeface="Arial"/>
                <a:cs charset="0" panose="020b0604020202020204" pitchFamily="34" typeface="Arial"/>
              </a:rPr>
              <a:t>Introduction to Taiwan tourism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6" y="1271588"/>
            <a:ext cx="6094387" cy="2157413"/>
          </a:xfrm>
          <a:custGeom>
            <a:gdLst>
              <a:gd fmla="*/ 0 w 6096000" name="connsiteX0"/>
              <a:gd fmla="*/ 0 h 2157413" name="connsiteY0"/>
              <a:gd fmla="*/ 6096000 w 6096000" name="connsiteX1"/>
              <a:gd fmla="*/ 0 h 2157413" name="connsiteY1"/>
              <a:gd fmla="*/ 6096000 w 6096000" name="connsiteX2"/>
              <a:gd fmla="*/ 2157413 h 2157413" name="connsiteY2"/>
              <a:gd fmla="*/ 0 w 6096000" name="connsiteX3"/>
              <a:gd fmla="*/ 2157413 h 215741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57413" w="6096000">
                <a:moveTo>
                  <a:pt x="0" y="0"/>
                </a:moveTo>
                <a:lnTo>
                  <a:pt x="6096000" y="0"/>
                </a:lnTo>
                <a:lnTo>
                  <a:pt x="6096000" y="2157413"/>
                </a:lnTo>
                <a:lnTo>
                  <a:pt x="0" y="2157413"/>
                </a:ln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>
            <a:off x="6096000" y="1271587"/>
            <a:ext cx="6096000" cy="2157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8004777" y="2508528"/>
            <a:ext cx="2278444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1600"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Mizuho ranch</a:t>
            </a:r>
          </a:p>
        </p:txBody>
      </p:sp>
      <p:sp>
        <p:nvSpPr>
          <p:cNvPr id="11" name="矩形 10"/>
          <p:cNvSpPr/>
          <p:nvPr/>
        </p:nvSpPr>
        <p:spPr>
          <a:xfrm>
            <a:off x="8076426" y="1863437"/>
            <a:ext cx="2135148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b="1" lang="zh-CN" sz="2800">
                <a:latin charset="-122" panose="02010601030101010101" pitchFamily="2" typeface="方正姚体"/>
                <a:ea charset="-122" panose="02010601030101010101" pitchFamily="2" typeface="方正姚体"/>
              </a:rPr>
              <a:t>瑞穗牧场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489675" y="1569244"/>
            <a:ext cx="5308650" cy="108000"/>
            <a:chOff x="6530669" y="2647950"/>
            <a:chExt cx="5308650" cy="108000"/>
          </a:xfrm>
        </p:grpSpPr>
        <p:sp>
          <p:nvSpPr>
            <p:cNvPr id="20" name="菱形 19"/>
            <p:cNvSpPr/>
            <p:nvPr/>
          </p:nvSpPr>
          <p:spPr>
            <a:xfrm>
              <a:off x="6530669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菱形 20"/>
            <p:cNvSpPr/>
            <p:nvPr/>
          </p:nvSpPr>
          <p:spPr>
            <a:xfrm>
              <a:off x="6836590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菱形 21"/>
            <p:cNvSpPr/>
            <p:nvPr/>
          </p:nvSpPr>
          <p:spPr>
            <a:xfrm>
              <a:off x="7142511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菱形 22"/>
            <p:cNvSpPr/>
            <p:nvPr/>
          </p:nvSpPr>
          <p:spPr>
            <a:xfrm>
              <a:off x="7448432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菱形 23"/>
            <p:cNvSpPr/>
            <p:nvPr/>
          </p:nvSpPr>
          <p:spPr>
            <a:xfrm>
              <a:off x="7754353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菱形 24"/>
            <p:cNvSpPr/>
            <p:nvPr/>
          </p:nvSpPr>
          <p:spPr>
            <a:xfrm>
              <a:off x="8060274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菱形 25"/>
            <p:cNvSpPr/>
            <p:nvPr/>
          </p:nvSpPr>
          <p:spPr>
            <a:xfrm>
              <a:off x="8366195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菱形 26"/>
            <p:cNvSpPr/>
            <p:nvPr/>
          </p:nvSpPr>
          <p:spPr>
            <a:xfrm>
              <a:off x="8672116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菱形 27"/>
            <p:cNvSpPr/>
            <p:nvPr/>
          </p:nvSpPr>
          <p:spPr>
            <a:xfrm>
              <a:off x="8978037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菱形 28"/>
            <p:cNvSpPr/>
            <p:nvPr/>
          </p:nvSpPr>
          <p:spPr>
            <a:xfrm>
              <a:off x="9283958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菱形 29"/>
            <p:cNvSpPr/>
            <p:nvPr/>
          </p:nvSpPr>
          <p:spPr>
            <a:xfrm>
              <a:off x="9589879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菱形 30"/>
            <p:cNvSpPr/>
            <p:nvPr/>
          </p:nvSpPr>
          <p:spPr>
            <a:xfrm>
              <a:off x="9895800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菱形 31"/>
            <p:cNvSpPr/>
            <p:nvPr/>
          </p:nvSpPr>
          <p:spPr>
            <a:xfrm>
              <a:off x="10201721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菱形 32"/>
            <p:cNvSpPr/>
            <p:nvPr/>
          </p:nvSpPr>
          <p:spPr>
            <a:xfrm>
              <a:off x="10507642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菱形 33"/>
            <p:cNvSpPr/>
            <p:nvPr/>
          </p:nvSpPr>
          <p:spPr>
            <a:xfrm>
              <a:off x="10813563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菱形 34"/>
            <p:cNvSpPr/>
            <p:nvPr/>
          </p:nvSpPr>
          <p:spPr>
            <a:xfrm>
              <a:off x="11119484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菱形 35"/>
            <p:cNvSpPr/>
            <p:nvPr/>
          </p:nvSpPr>
          <p:spPr>
            <a:xfrm>
              <a:off x="11425405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菱形 36"/>
            <p:cNvSpPr/>
            <p:nvPr/>
          </p:nvSpPr>
          <p:spPr>
            <a:xfrm>
              <a:off x="11731319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89675" y="3131344"/>
            <a:ext cx="5308650" cy="108000"/>
            <a:chOff x="6530669" y="2647950"/>
            <a:chExt cx="5308650" cy="108000"/>
          </a:xfrm>
        </p:grpSpPr>
        <p:sp>
          <p:nvSpPr>
            <p:cNvPr id="39" name="菱形 38"/>
            <p:cNvSpPr/>
            <p:nvPr/>
          </p:nvSpPr>
          <p:spPr>
            <a:xfrm>
              <a:off x="6530669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菱形 39"/>
            <p:cNvSpPr/>
            <p:nvPr/>
          </p:nvSpPr>
          <p:spPr>
            <a:xfrm>
              <a:off x="6836590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菱形 40"/>
            <p:cNvSpPr/>
            <p:nvPr/>
          </p:nvSpPr>
          <p:spPr>
            <a:xfrm>
              <a:off x="7142511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菱形 41"/>
            <p:cNvSpPr/>
            <p:nvPr/>
          </p:nvSpPr>
          <p:spPr>
            <a:xfrm>
              <a:off x="7448432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菱形 42"/>
            <p:cNvSpPr/>
            <p:nvPr/>
          </p:nvSpPr>
          <p:spPr>
            <a:xfrm>
              <a:off x="7754353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菱形 43"/>
            <p:cNvSpPr/>
            <p:nvPr/>
          </p:nvSpPr>
          <p:spPr>
            <a:xfrm>
              <a:off x="8060274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菱形 44"/>
            <p:cNvSpPr/>
            <p:nvPr/>
          </p:nvSpPr>
          <p:spPr>
            <a:xfrm>
              <a:off x="8366195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菱形 45"/>
            <p:cNvSpPr/>
            <p:nvPr/>
          </p:nvSpPr>
          <p:spPr>
            <a:xfrm>
              <a:off x="8672116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菱形 46"/>
            <p:cNvSpPr/>
            <p:nvPr/>
          </p:nvSpPr>
          <p:spPr>
            <a:xfrm>
              <a:off x="8978037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菱形 47"/>
            <p:cNvSpPr/>
            <p:nvPr/>
          </p:nvSpPr>
          <p:spPr>
            <a:xfrm>
              <a:off x="9283958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菱形 48"/>
            <p:cNvSpPr/>
            <p:nvPr/>
          </p:nvSpPr>
          <p:spPr>
            <a:xfrm>
              <a:off x="9589879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菱形 49"/>
            <p:cNvSpPr/>
            <p:nvPr/>
          </p:nvSpPr>
          <p:spPr>
            <a:xfrm>
              <a:off x="9895800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菱形 50"/>
            <p:cNvSpPr/>
            <p:nvPr/>
          </p:nvSpPr>
          <p:spPr>
            <a:xfrm>
              <a:off x="10201721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菱形 51"/>
            <p:cNvSpPr/>
            <p:nvPr/>
          </p:nvSpPr>
          <p:spPr>
            <a:xfrm>
              <a:off x="10507642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菱形 52"/>
            <p:cNvSpPr/>
            <p:nvPr/>
          </p:nvSpPr>
          <p:spPr>
            <a:xfrm>
              <a:off x="10813563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菱形 53"/>
            <p:cNvSpPr/>
            <p:nvPr/>
          </p:nvSpPr>
          <p:spPr>
            <a:xfrm>
              <a:off x="11119484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菱形 54"/>
            <p:cNvSpPr/>
            <p:nvPr/>
          </p:nvSpPr>
          <p:spPr>
            <a:xfrm>
              <a:off x="11425405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菱形 55"/>
            <p:cNvSpPr/>
            <p:nvPr/>
          </p:nvSpPr>
          <p:spPr>
            <a:xfrm>
              <a:off x="11731319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74275189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800849" y="2687925"/>
            <a:ext cx="4400550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latin charset="-122" panose="02010601030101010101" pitchFamily="2" typeface="方正姚体"/>
                <a:ea charset="-122" panose="02010601030101010101" pitchFamily="2" typeface="方正姚体"/>
              </a:rPr>
              <a:t>位于中国大陆东南方，东临太平洋，西隔台湾海峡与福建省相望。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latin charset="-122" panose="02010601030101010101" pitchFamily="2" typeface="方正姚体"/>
                <a:ea charset="-122" panose="02010601030101010101" pitchFamily="2" typeface="方正姚体"/>
              </a:rPr>
              <a:t>南界巴士海峡与菲律宾群岛相对，包括台湾岛、临近属岛和澎湖列岛等80多个岛屿，总面积3.6万平方公里。 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1600">
                <a:latin charset="-122" panose="02010601030101010101" pitchFamily="2" typeface="方正姚体"/>
                <a:ea charset="-122" panose="02010601030101010101" pitchFamily="2" typeface="方正姚体"/>
              </a:rPr>
              <a:t>人口约2350万，逾7成集中于西部5大都会区，其中以省会台北为中心的台北都会区最大。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800849" y="1664741"/>
            <a:ext cx="304800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800">
                <a:latin charset="-122" panose="02010601030101010101" pitchFamily="2" typeface="方正姚体"/>
                <a:ea charset="-122" panose="02010601030101010101" pitchFamily="2" typeface="方正姚体"/>
              </a:rPr>
              <a:t>台湾概述Taiwan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587088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23850" y="0"/>
            <a:ext cx="11544300" cy="398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4" name="图片 2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33450" y="666750"/>
            <a:ext cx="2340000" cy="2340000"/>
          </a:xfrm>
          <a:custGeom>
            <a:gdLst>
              <a:gd fmla="*/ 0 w 2340000" name="connsiteX0"/>
              <a:gd fmla="*/ 0 h 2340000" name="connsiteY0"/>
              <a:gd fmla="*/ 2340000 w 2340000" name="connsiteX1"/>
              <a:gd fmla="*/ 0 h 2340000" name="connsiteY1"/>
              <a:gd fmla="*/ 2340000 w 2340000" name="connsiteX2"/>
              <a:gd fmla="*/ 2340000 h 2340000" name="connsiteY2"/>
              <a:gd fmla="*/ 0 w 2340000" name="connsiteX3"/>
              <a:gd fmla="*/ 2340000 h 2340000" name="connsiteY3"/>
              <a:gd fmla="*/ 0 w 2340000" name="connsiteX4"/>
              <a:gd fmla="*/ 0 h 234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40000" w="2340000">
                <a:moveTo>
                  <a:pt x="0" y="0"/>
                </a:moveTo>
                <a:lnTo>
                  <a:pt x="2340000" y="0"/>
                </a:lnTo>
                <a:lnTo>
                  <a:pt x="2340000" y="2340000"/>
                </a:lnTo>
                <a:lnTo>
                  <a:pt x="0" y="2340000"/>
                </a:lnTo>
                <a:lnTo>
                  <a:pt x="0" y="0"/>
                </a:lnTo>
                <a:close/>
              </a:path>
            </a:pathLst>
          </a:cu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03497" y="666750"/>
            <a:ext cx="2333906" cy="2340000"/>
          </a:xfrm>
          <a:custGeom>
            <a:gdLst>
              <a:gd fmla="*/ 0 w 2340000" name="connsiteX0"/>
              <a:gd fmla="*/ 0 h 2340000" name="connsiteY0"/>
              <a:gd fmla="*/ 2340000 w 2340000" name="connsiteX1"/>
              <a:gd fmla="*/ 0 h 2340000" name="connsiteY1"/>
              <a:gd fmla="*/ 2340000 w 2340000" name="connsiteX2"/>
              <a:gd fmla="*/ 2340000 h 2340000" name="connsiteY2"/>
              <a:gd fmla="*/ 0 w 2340000" name="connsiteX3"/>
              <a:gd fmla="*/ 2340000 h 2340000" name="connsiteY3"/>
              <a:gd fmla="*/ 0 w 2340000" name="connsiteX4"/>
              <a:gd fmla="*/ 0 h 234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40000" w="2340000">
                <a:moveTo>
                  <a:pt x="0" y="0"/>
                </a:moveTo>
                <a:lnTo>
                  <a:pt x="2340000" y="0"/>
                </a:lnTo>
                <a:lnTo>
                  <a:pt x="2340000" y="2340000"/>
                </a:lnTo>
                <a:lnTo>
                  <a:pt x="0" y="2340000"/>
                </a:lnTo>
                <a:lnTo>
                  <a:pt x="0" y="0"/>
                </a:lnTo>
                <a:close/>
              </a:path>
            </a:pathLst>
          </a:cu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67450" y="666750"/>
            <a:ext cx="2340000" cy="2340000"/>
          </a:xfrm>
          <a:custGeom>
            <a:gdLst>
              <a:gd fmla="*/ 0 w 2340000" name="connsiteX0"/>
              <a:gd fmla="*/ 0 h 2340000" name="connsiteY0"/>
              <a:gd fmla="*/ 2340000 w 2340000" name="connsiteX1"/>
              <a:gd fmla="*/ 0 h 2340000" name="connsiteY1"/>
              <a:gd fmla="*/ 2340000 w 2340000" name="connsiteX2"/>
              <a:gd fmla="*/ 2340000 h 2340000" name="connsiteY2"/>
              <a:gd fmla="*/ 0 w 2340000" name="connsiteX3"/>
              <a:gd fmla="*/ 2340000 h 2340000" name="connsiteY3"/>
              <a:gd fmla="*/ 0 w 2340000" name="connsiteX4"/>
              <a:gd fmla="*/ 0 h 234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40000" w="2340000">
                <a:moveTo>
                  <a:pt x="0" y="0"/>
                </a:moveTo>
                <a:lnTo>
                  <a:pt x="2340000" y="0"/>
                </a:lnTo>
                <a:lnTo>
                  <a:pt x="2340000" y="2340000"/>
                </a:lnTo>
                <a:lnTo>
                  <a:pt x="0" y="2340000"/>
                </a:lnTo>
                <a:lnTo>
                  <a:pt x="0" y="0"/>
                </a:lnTo>
                <a:close/>
              </a:path>
            </a:pathLst>
          </a:cu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37497" y="666750"/>
            <a:ext cx="2333906" cy="2340000"/>
          </a:xfrm>
          <a:custGeom>
            <a:gdLst>
              <a:gd fmla="*/ 0 w 2340000" name="connsiteX0"/>
              <a:gd fmla="*/ 0 h 2340000" name="connsiteY0"/>
              <a:gd fmla="*/ 2340000 w 2340000" name="connsiteX1"/>
              <a:gd fmla="*/ 0 h 2340000" name="connsiteY1"/>
              <a:gd fmla="*/ 2340000 w 2340000" name="connsiteX2"/>
              <a:gd fmla="*/ 2340000 h 2340000" name="connsiteY2"/>
              <a:gd fmla="*/ 0 w 2340000" name="connsiteX3"/>
              <a:gd fmla="*/ 2340000 h 2340000" name="connsiteY3"/>
              <a:gd fmla="*/ 0 w 2340000" name="connsiteX4"/>
              <a:gd fmla="*/ 0 h 2340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40000" w="2340000">
                <a:moveTo>
                  <a:pt x="0" y="0"/>
                </a:moveTo>
                <a:lnTo>
                  <a:pt x="2340000" y="0"/>
                </a:lnTo>
                <a:lnTo>
                  <a:pt x="2340000" y="2340000"/>
                </a:lnTo>
                <a:lnTo>
                  <a:pt x="0" y="2340000"/>
                </a:lnTo>
                <a:lnTo>
                  <a:pt x="0" y="0"/>
                </a:lnTo>
                <a:close/>
              </a:path>
            </a:pathLst>
          </a:cu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257300" y="5087541"/>
            <a:ext cx="96774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10601030101010101" pitchFamily="2" typeface="方正姚体"/>
                <a:ea charset="-122" panose="02010601030101010101" pitchFamily="2" typeface="方正姚体"/>
              </a:rPr>
              <a:t>石梯坪位于花莲县丰滨乡港口村以北约2公里处，因地形呈梯状而得名，是台湾东海岸地区最著名的旅游景点之一。石梯坪是一间天然的户外地质教室，这里的地质主要是安山砾岩，若白色凝灰岩夹杂铁质受到氧化时，色泽呈现褐红色。</a:t>
            </a:r>
          </a:p>
        </p:txBody>
      </p:sp>
      <p:sp>
        <p:nvSpPr>
          <p:cNvPr id="6" name="矩形 5"/>
          <p:cNvSpPr/>
          <p:nvPr/>
        </p:nvSpPr>
        <p:spPr>
          <a:xfrm>
            <a:off x="4076700" y="3283118"/>
            <a:ext cx="403860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6000">
                <a:latin charset="-122" panose="02010601030101010101" pitchFamily="2" typeface="方正姚体"/>
                <a:ea charset="-122" panose="02010601030101010101" pitchFamily="2" typeface="方正姚体"/>
              </a:rPr>
              <a:t>石shi梯ti坪ping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1613028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3"/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97357" y="0"/>
            <a:ext cx="6650736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9996731" y="1343230"/>
            <a:ext cx="914400" cy="460037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南投，位于台湾岛中部，是台湾省唯一不靠海岸的内陆县、山区县。名胜有著名的日月潭，以及合欢山瀑布等。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7661" y="976389"/>
            <a:ext cx="1200329" cy="4905222"/>
            <a:chOff x="10622261" y="976389"/>
            <a:chExt cx="1200329" cy="4905222"/>
          </a:xfrm>
        </p:grpSpPr>
        <p:sp>
          <p:nvSpPr>
            <p:cNvPr id="19" name="椭圆 18"/>
            <p:cNvSpPr/>
            <p:nvPr/>
          </p:nvSpPr>
          <p:spPr>
            <a:xfrm>
              <a:off x="10706100" y="2979000"/>
              <a:ext cx="900000" cy="900000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628065" y="976389"/>
              <a:ext cx="1188720" cy="49052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/>
              <a:r>
                <a:rPr altLang="en-US" b="1" lang="zh-CN" spc="600" sz="6600">
                  <a:latin charset="-122" panose="02010601030101010101" pitchFamily="2" typeface="方正姚体"/>
                  <a:ea charset="-122" panose="02010601030101010101" pitchFamily="2" typeface="方正姚体"/>
                </a:rPr>
                <a:t>南投市</a:t>
              </a:r>
            </a:p>
          </p:txBody>
        </p:sp>
      </p:grpSp>
    </p:spTree>
    <p:extLst>
      <p:ext uri="{BB962C8B-B14F-4D97-AF65-F5344CB8AC3E}">
        <p14:creationId val="300444557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3775" y="836516"/>
            <a:ext cx="2700000" cy="179796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657350" y="4248150"/>
            <a:ext cx="443865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charset="-122" panose="02010601030101010101" pitchFamily="2" typeface="方正姚体"/>
                <a:ea charset="-122" panose="02010601030101010101" pitchFamily="2" typeface="方正姚体"/>
              </a:rPr>
              <a:t>日月潭位于台湾省阿里山以北、能高山之南的南投县鱼池乡水社村，旧称水沙连、龙湖、水社大湖、珠潭、双潭，亦名水里社。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6375" y="2719500"/>
            <a:ext cx="2696949" cy="1800000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6434849" y="835500"/>
            <a:ext cx="27000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6343650" y="4821525"/>
            <a:ext cx="485775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日月潭四周，点缀着许多亭台楼阁和寺庙古塔。山腰的玄奘寺内存放着唐僧玄奘的部分遗骨。当地气候四季宜人，冬季平均气温在15℃以上，夏季7月份只有22℃左右，是避暑胜地。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66851" y="838200"/>
            <a:ext cx="4629150" cy="3086100"/>
          </a:xfrm>
          <a:prstGeom prst="rect">
            <a:avLst/>
          </a:prstGeom>
        </p:spPr>
      </p:pic>
      <p:sp>
        <p:nvSpPr>
          <p:cNvPr id="16" name="矩形 15"/>
          <p:cNvSpPr>
            <a:spLocks noChangeAspect="1"/>
          </p:cNvSpPr>
          <p:nvPr/>
        </p:nvSpPr>
        <p:spPr>
          <a:xfrm>
            <a:off x="9263775" y="2719500"/>
            <a:ext cx="2700000" cy="1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6762749" y="1326802"/>
            <a:ext cx="215265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pc="600" sz="2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台湾</a:t>
            </a:r>
          </a:p>
        </p:txBody>
      </p:sp>
      <p:sp>
        <p:nvSpPr>
          <p:cNvPr id="8" name="矩形 7"/>
          <p:cNvSpPr/>
          <p:nvPr/>
        </p:nvSpPr>
        <p:spPr>
          <a:xfrm>
            <a:off x="9563099" y="3246942"/>
            <a:ext cx="215265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pc="600" sz="2800">
                <a:latin charset="-122" panose="02010601030101010101" pitchFamily="2" typeface="方正姚体"/>
                <a:ea charset="-122" panose="02010601030101010101" pitchFamily="2" typeface="方正姚体"/>
              </a:rPr>
              <a:t>日月潭</a:t>
            </a:r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0" y="3276600"/>
            <a:ext cx="1238251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1536674" y="388144"/>
            <a:ext cx="7188225" cy="126206"/>
            <a:chOff x="6530669" y="2647950"/>
            <a:chExt cx="5308650" cy="108000"/>
          </a:xfrm>
        </p:grpSpPr>
        <p:sp>
          <p:nvSpPr>
            <p:cNvPr id="20" name="菱形 19"/>
            <p:cNvSpPr/>
            <p:nvPr/>
          </p:nvSpPr>
          <p:spPr>
            <a:xfrm>
              <a:off x="6530669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菱形 20"/>
            <p:cNvSpPr/>
            <p:nvPr/>
          </p:nvSpPr>
          <p:spPr>
            <a:xfrm>
              <a:off x="6836590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菱形 21"/>
            <p:cNvSpPr/>
            <p:nvPr/>
          </p:nvSpPr>
          <p:spPr>
            <a:xfrm>
              <a:off x="7142511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菱形 22"/>
            <p:cNvSpPr/>
            <p:nvPr/>
          </p:nvSpPr>
          <p:spPr>
            <a:xfrm>
              <a:off x="7448432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菱形 23"/>
            <p:cNvSpPr/>
            <p:nvPr/>
          </p:nvSpPr>
          <p:spPr>
            <a:xfrm>
              <a:off x="7754353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菱形 24"/>
            <p:cNvSpPr/>
            <p:nvPr/>
          </p:nvSpPr>
          <p:spPr>
            <a:xfrm>
              <a:off x="8060274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菱形 25"/>
            <p:cNvSpPr/>
            <p:nvPr/>
          </p:nvSpPr>
          <p:spPr>
            <a:xfrm>
              <a:off x="8366195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菱形 26"/>
            <p:cNvSpPr/>
            <p:nvPr/>
          </p:nvSpPr>
          <p:spPr>
            <a:xfrm>
              <a:off x="8672116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菱形 27"/>
            <p:cNvSpPr/>
            <p:nvPr/>
          </p:nvSpPr>
          <p:spPr>
            <a:xfrm>
              <a:off x="8978037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菱形 28"/>
            <p:cNvSpPr/>
            <p:nvPr/>
          </p:nvSpPr>
          <p:spPr>
            <a:xfrm>
              <a:off x="9283958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菱形 29"/>
            <p:cNvSpPr/>
            <p:nvPr/>
          </p:nvSpPr>
          <p:spPr>
            <a:xfrm>
              <a:off x="9589879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菱形 30"/>
            <p:cNvSpPr/>
            <p:nvPr/>
          </p:nvSpPr>
          <p:spPr>
            <a:xfrm>
              <a:off x="9895800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菱形 31"/>
            <p:cNvSpPr/>
            <p:nvPr/>
          </p:nvSpPr>
          <p:spPr>
            <a:xfrm>
              <a:off x="10201721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菱形 32"/>
            <p:cNvSpPr/>
            <p:nvPr/>
          </p:nvSpPr>
          <p:spPr>
            <a:xfrm>
              <a:off x="10507642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菱形 33"/>
            <p:cNvSpPr/>
            <p:nvPr/>
          </p:nvSpPr>
          <p:spPr>
            <a:xfrm>
              <a:off x="10813563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菱形 34"/>
            <p:cNvSpPr/>
            <p:nvPr/>
          </p:nvSpPr>
          <p:spPr>
            <a:xfrm>
              <a:off x="11119484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菱形 35"/>
            <p:cNvSpPr/>
            <p:nvPr/>
          </p:nvSpPr>
          <p:spPr>
            <a:xfrm>
              <a:off x="11425405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菱形 36"/>
            <p:cNvSpPr/>
            <p:nvPr/>
          </p:nvSpPr>
          <p:spPr>
            <a:xfrm>
              <a:off x="11731319" y="2647950"/>
              <a:ext cx="108000" cy="1080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4387835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709"/>
            <a:ext cx="12192000" cy="3859731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69952" y="4957287"/>
            <a:ext cx="67818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charset="-122" panose="02010601030101010101" pitchFamily="2" typeface="方正姚体"/>
                <a:ea charset="-122" panose="02010601030101010101" pitchFamily="2" typeface="方正姚体"/>
              </a:rPr>
              <a:t>原是台湾退辅会所经营的公营事业，原名“见晴农场”。 1967年，时任退辅会主委的蒋经国到农场视察，认为此地“清新空气任君取，境地优雅是仙居”，退辅会将此地更名为“清境农场”，并沿用至今。</a:t>
            </a:r>
          </a:p>
        </p:txBody>
      </p:sp>
      <p:sp>
        <p:nvSpPr>
          <p:cNvPr id="5" name="矩形 4"/>
          <p:cNvSpPr/>
          <p:nvPr/>
        </p:nvSpPr>
        <p:spPr>
          <a:xfrm>
            <a:off x="569952" y="4292085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latin charset="-122" panose="02010601030101010101" pitchFamily="2" typeface="方正姚体"/>
                <a:ea charset="-122" panose="02010601030101010101" pitchFamily="2" typeface="方正姚体"/>
              </a:rPr>
              <a:t>清境农场</a:t>
            </a:r>
          </a:p>
        </p:txBody>
      </p:sp>
      <p:sp>
        <p:nvSpPr>
          <p:cNvPr id="14" name="矩形 13"/>
          <p:cNvSpPr/>
          <p:nvPr/>
        </p:nvSpPr>
        <p:spPr>
          <a:xfrm>
            <a:off x="2164557" y="4463535"/>
            <a:ext cx="1397793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b="1" lang="en-US" smtClean="0" sz="1600">
                <a:solidFill>
                  <a:schemeClr val="accent1"/>
                </a:solidFill>
                <a:latin charset="0" panose="020b0604020202020204" pitchFamily="34" typeface="arial"/>
              </a:rPr>
              <a:t>TICKETS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410700" y="2990850"/>
            <a:ext cx="2419350" cy="2990850"/>
            <a:chOff x="9410700" y="2990850"/>
            <a:chExt cx="2419350" cy="2990850"/>
          </a:xfrm>
        </p:grpSpPr>
        <p:sp>
          <p:nvSpPr>
            <p:cNvPr id="12" name="矩形 11"/>
            <p:cNvSpPr/>
            <p:nvPr/>
          </p:nvSpPr>
          <p:spPr>
            <a:xfrm>
              <a:off x="9410700" y="2990850"/>
              <a:ext cx="2419350" cy="299085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9982202" y="4844535"/>
              <a:ext cx="1638300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zh-CN" lang="en-US" smtClean="0" sz="2800">
                  <a:solidFill>
                    <a:schemeClr val="accent1"/>
                  </a:solidFill>
                  <a:latin charset="0" panose="020b0604020202020204" pitchFamily="34" typeface="arial"/>
                </a:rPr>
                <a:t>Dynasty</a:t>
              </a:r>
            </a:p>
            <a:p>
              <a:pPr algn="dist"/>
              <a:r>
                <a:rPr altLang="zh-CN" lang="en-US" smtClean="0" sz="2800">
                  <a:solidFill>
                    <a:schemeClr val="accent1"/>
                  </a:solidFill>
                  <a:latin charset="0" panose="020b0604020202020204" pitchFamily="34" typeface="arial"/>
                </a:rPr>
                <a:t>Farm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610850" y="3943350"/>
              <a:ext cx="907544" cy="907544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329573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1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8"/>
            <a:ext cx="12191760" cy="685786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17191" y="962025"/>
            <a:ext cx="10160793" cy="4933950"/>
            <a:chOff x="1017191" y="962025"/>
            <a:chExt cx="10160793" cy="4933950"/>
          </a:xfrm>
        </p:grpSpPr>
        <p:grpSp>
          <p:nvGrpSpPr>
            <p:cNvPr id="10" name="组合 9"/>
            <p:cNvGrpSpPr/>
            <p:nvPr/>
          </p:nvGrpSpPr>
          <p:grpSpPr>
            <a:xfrm>
              <a:off x="1017191" y="962025"/>
              <a:ext cx="10160793" cy="4933950"/>
              <a:chOff x="1002507" y="962025"/>
              <a:chExt cx="10160793" cy="493395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081316" y="962025"/>
                <a:ext cx="5081984" cy="49339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图文框 8"/>
              <p:cNvSpPr/>
              <p:nvPr/>
            </p:nvSpPr>
            <p:spPr>
              <a:xfrm>
                <a:off x="1002507" y="962025"/>
                <a:ext cx="5707459" cy="4933950"/>
              </a:xfrm>
              <a:prstGeom prst="frame">
                <a:avLst>
                  <a:gd fmla="val 7481" name="adj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6095999" y="1060609"/>
              <a:ext cx="3238500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6600">
                  <a:latin charset="-122" panose="02010601030101010101" pitchFamily="2" typeface="方正姚体"/>
                  <a:ea charset="-122" panose="02010601030101010101" pitchFamily="2" typeface="方正姚体"/>
                </a:rPr>
                <a:t>欢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9048750" y="3676650"/>
              <a:ext cx="1440000" cy="1440000"/>
            </a:xfrm>
            <a:prstGeom prst="ellipse">
              <a:avLst/>
            </a:prstGeom>
            <a:solidFill>
              <a:schemeClr val="accent3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39049" y="2590800"/>
              <a:ext cx="3238500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6600">
                  <a:latin charset="-122" panose="02010601030101010101" pitchFamily="2" typeface="方正姚体"/>
                  <a:ea charset="-122" panose="02010601030101010101" pitchFamily="2" typeface="方正姚体"/>
                </a:rPr>
                <a:t>迎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196245">
              <a:off x="8783059" y="1676400"/>
              <a:ext cx="1319451" cy="128237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893003" y="3800475"/>
              <a:ext cx="1097280" cy="195262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z="2000">
                  <a:latin charset="-122" panose="02010601030101010101" pitchFamily="2" typeface="方正姚体"/>
                  <a:ea charset="-122" panose="02010601030101010101" pitchFamily="2" typeface="方正姚体"/>
                </a:rPr>
                <a:t>这个城市</a:t>
              </a:r>
            </a:p>
            <a:p>
              <a:r>
                <a:rPr altLang="en-US" lang="zh-CN" smtClean="0" sz="2000">
                  <a:latin charset="-122" panose="02010601030101010101" pitchFamily="2" typeface="方正姚体"/>
                  <a:ea charset="-122" panose="02010601030101010101" pitchFamily="2" typeface="方正姚体"/>
                </a:rPr>
                <a:t>跟你偶像剧中的</a:t>
              </a:r>
            </a:p>
            <a:p>
              <a:r>
                <a:rPr altLang="en-US" lang="zh-CN" smtClean="0" sz="2000">
                  <a:latin charset="-122" panose="02010601030101010101" pitchFamily="2" typeface="方正姚体"/>
                  <a:ea charset="-122" panose="02010601030101010101" pitchFamily="2" typeface="方正姚体"/>
                </a:rPr>
                <a:t>城市一样吗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433079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http://www.youyedoc.com/article/2017/3582.html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1" y="1395191"/>
            <a:ext cx="1591194" cy="646232"/>
          </a:xfrm>
          <a:prstGeom prst="rect">
            <a:avLst/>
          </a:prstGeom>
        </p:spPr>
      </p:pic>
    </p:spTree>
    <p:extLst>
      <p:ext uri="{BB962C8B-B14F-4D97-AF65-F5344CB8AC3E}">
        <p14:creationId val="173951701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164296550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333375" y="247650"/>
            <a:ext cx="11525250" cy="6362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9920823" y="1089000"/>
            <a:ext cx="1280160" cy="4680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台湾面积并不大，但蕴藏的自然资源和人文风貌却非常可观。可以探访太鲁阁气势磅礡的险峻高山峡谷；乘坐登山铁道小火车，穿梭林间观看阿里山的日出、云海；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90925" y="923925"/>
            <a:ext cx="5010150" cy="5010150"/>
            <a:chOff x="3590925" y="923925"/>
            <a:chExt cx="5010150" cy="50101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6944" l="19168" r="32129"/>
            <a:stretch>
              <a:fillRect/>
            </a:stretch>
          </p:blipFill>
          <p:spPr>
            <a:xfrm>
              <a:off x="3590925" y="923925"/>
              <a:ext cx="5010150" cy="5010150"/>
            </a:xfrm>
            <a:prstGeom prst="ellipse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348089" y="2705725"/>
              <a:ext cx="3495821" cy="1432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4400">
                  <a:solidFill>
                    <a:schemeClr val="accent2"/>
                  </a:solidFill>
                  <a:latin charset="0" panose="03040602040607080904" pitchFamily="66" typeface="Script MT Bold"/>
                </a:rPr>
                <a:t>Island of the</a:t>
              </a:r>
            </a:p>
            <a:p>
              <a:pPr algn="ctr"/>
              <a:r>
                <a:rPr altLang="en-US" b="1" lang="zh-CN" sz="4400">
                  <a:solidFill>
                    <a:schemeClr val="accent2"/>
                  </a:solidFill>
                  <a:latin charset="0" panose="03040602040607080904" pitchFamily="66" typeface="Script MT Bold"/>
                </a:rPr>
                <a:t>motherland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33450" y="1089000"/>
            <a:ext cx="1885950" cy="4680000"/>
          </a:xfrm>
          <a:prstGeom prst="rect">
            <a:avLst/>
          </a:prstGeom>
        </p:spPr>
        <p:txBody>
          <a:bodyPr vert="eaVert">
            <a:no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抑或攀登东北亚*高峰——玉山，见证雄伟山岳和四季景致之变幻；享有“亚洲夏威夷”美誉的垦丁，浓厚的海洋渡假气息让人感到轻松自在；日月潭湖山共融的景色叫人叹绝。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2081129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7"/>
      <p:bldP grpId="0" spid="1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98598" y="0"/>
            <a:ext cx="6623203" cy="686177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996731" y="1343230"/>
            <a:ext cx="1280160" cy="460037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台北市是台湾北部的游览中心，有阳明山、北投风景区，台北公园、木栅动物园。剑潭、北安、福寿、双溪等公园，也都是游览的好地方。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44811" y="976389"/>
            <a:ext cx="1200329" cy="4905222"/>
            <a:chOff x="10679411" y="976389"/>
            <a:chExt cx="1200329" cy="4905222"/>
          </a:xfrm>
        </p:grpSpPr>
        <p:sp>
          <p:nvSpPr>
            <p:cNvPr id="19" name="椭圆 18"/>
            <p:cNvSpPr/>
            <p:nvPr/>
          </p:nvSpPr>
          <p:spPr>
            <a:xfrm>
              <a:off x="10706100" y="2979000"/>
              <a:ext cx="900000" cy="900000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685215" y="976389"/>
              <a:ext cx="1188720" cy="49052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/>
              <a:r>
                <a:rPr altLang="en-US" b="1" lang="zh-CN" smtClean="0" spc="600" sz="6600">
                  <a:latin charset="-122" panose="02010601030101010101" pitchFamily="2" typeface="方正姚体"/>
                  <a:ea charset="-122" panose="02010601030101010101" pitchFamily="2" typeface="方正姚体"/>
                </a:rPr>
                <a:t>台 北 市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9301583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4714875" y="3524250"/>
            <a:ext cx="6200775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台北市除阳明山、北投风景区外，还有岛内最大、建成最早占地8.9万平方米的台北公园和规模最大的木栅动物园。此外，由私人经营的荣星花园规模也相当可观。剑潭、北安、福寿、双溪等公园，也都是游览的好地方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台北市名胜古迹颇多，其中台北城门、龙山寺、保安宫、孔庙、指南宫、圆山文化遗址等处，均为风景优美，适宜游览的好地方。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714875" y="2851488"/>
            <a:ext cx="375285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latin charset="-122" panose="02010601030101010101" pitchFamily="2" typeface="方正姚体"/>
                <a:ea charset="-122" panose="02010601030101010101" pitchFamily="2" typeface="方正姚体"/>
              </a:rPr>
              <a:t>台北市总体概况及主要景点介绍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7792" y="413088"/>
            <a:ext cx="13402508" cy="523220"/>
            <a:chOff x="427792" y="413088"/>
            <a:chExt cx="13402508" cy="523220"/>
          </a:xfrm>
        </p:grpSpPr>
        <p:sp>
          <p:nvSpPr>
            <p:cNvPr id="16" name="矩形 15"/>
            <p:cNvSpPr/>
            <p:nvPr/>
          </p:nvSpPr>
          <p:spPr>
            <a:xfrm>
              <a:off x="427792" y="413088"/>
              <a:ext cx="1915358" cy="51816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altLang="en-US" b="1" lang="zh-CN" spc="600" sz="2800">
                  <a:latin charset="-122" panose="02010601030101010101" pitchFamily="2" typeface="方正姚体"/>
                  <a:ea charset="-122" panose="02010601030101010101" pitchFamily="2" typeface="方正姚体"/>
                </a:rPr>
                <a:t>台北市</a:t>
              </a:r>
            </a:p>
          </p:txBody>
        </p:sp>
        <p:cxnSp>
          <p:nvCxnSpPr>
            <p:cNvPr id="6" name="直接连接符 5"/>
            <p:cNvCxnSpPr>
              <a:stCxn id="16" idx="3"/>
            </p:cNvCxnSpPr>
            <p:nvPr/>
          </p:nvCxnSpPr>
          <p:spPr>
            <a:xfrm>
              <a:off x="2343150" y="672168"/>
              <a:ext cx="1148715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2572" y="4019550"/>
            <a:ext cx="3236957" cy="216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051" y="1604278"/>
            <a:ext cx="3240000" cy="21559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50246" y="342900"/>
            <a:ext cx="1938846" cy="3443123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8709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2505942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6591300" y="438150"/>
            <a:ext cx="4533900" cy="5581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13900" y="591566"/>
            <a:ext cx="2700000" cy="179796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62000" y="1874609"/>
            <a:ext cx="450000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台北故宫博物院博物馆</a:t>
            </a:r>
          </a:p>
          <a:p>
            <a:pPr>
              <a:lnSpc>
                <a:spcPct val="150000"/>
              </a:lnSpc>
            </a:pPr>
            <a:r>
              <a:rPr altLang="en-US" b="1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外观仿北京故宫博物院，采用中国宫廷式设计，气势宏徫，美轮美奂。博物院收藏品共70万余件，其中以陶瓷、书画、青铜器、玉器、漆器、雕刻、织绣、买卖茶、满蒙档案文献最为丰富。</a:t>
            </a:r>
          </a:p>
        </p:txBody>
      </p:sp>
      <p:pic>
        <p:nvPicPr>
          <p:cNvPr id="102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13900" y="4530144"/>
            <a:ext cx="2700000" cy="179796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13900" y="2560855"/>
            <a:ext cx="2700000" cy="179796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62000" y="4072235"/>
            <a:ext cx="450000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台北总统府</a:t>
            </a:r>
          </a:p>
          <a:p>
            <a:pPr>
              <a:lnSpc>
                <a:spcPct val="150000"/>
              </a:lnSpc>
            </a:pPr>
            <a:r>
              <a:rPr altLang="en-US" b="1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建于1919年，其建筑是当时流行的文艺复兴维多利亚风格，造型对称五层楼建筑物中央，立起一座象征权威的高塔。是台湾地区领导人接见宾客、办公的地方。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680107" y="755735"/>
            <a:ext cx="1005840" cy="40829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300">
                <a:latin charset="-122" panose="02010601030101010101" pitchFamily="2" typeface="方正姚体"/>
                <a:ea charset="-122" panose="02010601030101010101" pitchFamily="2" typeface="方正姚体"/>
              </a:rPr>
              <a:t>台北故宫博物院博物馆和台北总统府是台湾著名景点</a:t>
            </a:r>
          </a:p>
        </p:txBody>
      </p:sp>
      <p:sp>
        <p:nvSpPr>
          <p:cNvPr id="15" name="矩形 14"/>
          <p:cNvSpPr/>
          <p:nvPr/>
        </p:nvSpPr>
        <p:spPr>
          <a:xfrm>
            <a:off x="762000" y="826859"/>
            <a:ext cx="450000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2800">
                <a:latin charset="-122" panose="02010601030101010101" pitchFamily="2" typeface="方正姚体"/>
                <a:ea charset="-122" panose="02010601030101010101" pitchFamily="2" typeface="方正姚体"/>
              </a:rPr>
              <a:t>台北景点介绍Taiwan</a:t>
            </a:r>
          </a:p>
        </p:txBody>
      </p:sp>
    </p:spTree>
    <p:extLst>
      <p:ext uri="{BB962C8B-B14F-4D97-AF65-F5344CB8AC3E}">
        <p14:creationId val="384843815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3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4"/>
      <p:bldP grpId="0" spid="6"/>
      <p:bldP grpId="0" spid="9"/>
      <p:bldP grpId="0" spid="1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8976" y="212723"/>
            <a:ext cx="9664271" cy="6445251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039349" y="2880836"/>
            <a:ext cx="194310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国父纪念馆为纪念中华民国国父孙中山先生，是一座仿宫殿式设计，巍峨宏徫，内有一座可容纳3000名观众的多功能大会堂。另外还有藏书30万余册的孙逸仙博士图书馆及中山公园。</a:t>
            </a:r>
          </a:p>
        </p:txBody>
      </p:sp>
      <p:sp>
        <p:nvSpPr>
          <p:cNvPr id="7" name="矩形 6"/>
          <p:cNvSpPr/>
          <p:nvPr/>
        </p:nvSpPr>
        <p:spPr>
          <a:xfrm>
            <a:off x="11090850" y="781050"/>
            <a:ext cx="792480" cy="191034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altLang="en-US" b="1" lang="zh-CN" smtClean="0" spc="600" sz="4000">
                <a:solidFill>
                  <a:schemeClr val="accent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纪念馆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10710210" y="1753423"/>
            <a:ext cx="548640" cy="6362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altLang="en-US" lang="zh-CN" smtClean="0" spc="600" sz="2400">
                <a:latin charset="-122" panose="02010601030101010101" pitchFamily="2" typeface="方正姚体"/>
                <a:ea charset="-122" panose="02010601030101010101" pitchFamily="2" typeface="方正姚体"/>
              </a:rPr>
              <a:t>国父</a:t>
            </a:r>
          </a:p>
        </p:txBody>
      </p:sp>
    </p:spTree>
    <p:extLst>
      <p:ext uri="{BB962C8B-B14F-4D97-AF65-F5344CB8AC3E}">
        <p14:creationId val="144133301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1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13525" y="5067300"/>
            <a:ext cx="1774450" cy="14859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5D2906-E53B-49A5-ACA5-85A46E91C31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0050" y="339778"/>
            <a:ext cx="2142550" cy="61784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388578B-CAE1-44E0-A0DC-06852810BA53}"/>
              </a:ext>
            </a:extLst>
          </p:cNvPr>
          <p:cNvSpPr/>
          <p:nvPr/>
        </p:nvSpPr>
        <p:spPr>
          <a:xfrm>
            <a:off x="3718558" y="823158"/>
            <a:ext cx="1645920" cy="5040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龙山寺古称艋舺的万华是台北市与大稻埕齐名开发最早的地方，清中期与台南、鹿港并称为“一府、二鹿、三艋舺”。而龙山寺创建于艋舺开拓之初，主祀观世音菩萨，是台北市香火最旺的寺庙之一。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1F0D92C-0386-4500-9480-871763A5D6C3}"/>
              </a:ext>
            </a:extLst>
          </p:cNvPr>
          <p:cNvSpPr/>
          <p:nvPr/>
        </p:nvSpPr>
        <p:spPr>
          <a:xfrm>
            <a:off x="2938490" y="823158"/>
            <a:ext cx="609600" cy="10448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2800">
                <a:latin charset="-122" panose="02010601030101010101" pitchFamily="2" typeface="方正姚体"/>
                <a:ea charset="-122" panose="02010601030101010101" pitchFamily="2" typeface="方正姚体"/>
              </a:rPr>
              <a:t>龙山寺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46400D6-5123-428C-90E9-0596D1A99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58350" y="359369"/>
            <a:ext cx="2142550" cy="613926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E118086-18E0-487F-A8D6-BFF4D135FEF0}"/>
              </a:ext>
            </a:extLst>
          </p:cNvPr>
          <p:cNvSpPr/>
          <p:nvPr/>
        </p:nvSpPr>
        <p:spPr>
          <a:xfrm>
            <a:off x="6899508" y="823158"/>
            <a:ext cx="1280160" cy="5040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1030101010101" pitchFamily="2" typeface="方正姚体"/>
                <a:ea charset="-122" panose="02010601030101010101" pitchFamily="2" typeface="方正姚体"/>
              </a:rPr>
              <a:t>位于台北盆地的东北方，公园主要以大屯和七星火山群为中心，因此各种特殊火山地形景观及地质构造便成为一大特色。因崁脚断层造就很多温泉如。每逢春季，园内各山植物开花遍野。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2EA7E8E-8E72-4747-9C3C-EBB36F16E83B}"/>
              </a:ext>
            </a:extLst>
          </p:cNvPr>
          <p:cNvSpPr/>
          <p:nvPr/>
        </p:nvSpPr>
        <p:spPr>
          <a:xfrm>
            <a:off x="8666835" y="823158"/>
            <a:ext cx="609600" cy="231616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 sz="2800">
                <a:latin charset="-122" panose="02010601030101010101" pitchFamily="2" typeface="方正姚体"/>
                <a:ea charset="-122" panose="02010601030101010101" pitchFamily="2" typeface="方正姚体"/>
              </a:rPr>
              <a:t>阳明山国家公园</a:t>
            </a:r>
          </a:p>
        </p:txBody>
      </p:sp>
      <p:sp>
        <p:nvSpPr>
          <p:cNvPr id="13" name="矩形 12"/>
          <p:cNvSpPr/>
          <p:nvPr/>
        </p:nvSpPr>
        <p:spPr>
          <a:xfrm>
            <a:off x="4475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6198182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10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0E915DF-3821-4875-BA6E-B7619A5EF61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2901" y="369839"/>
            <a:ext cx="5753100" cy="6106321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096000" y="361950"/>
            <a:ext cx="5713200" cy="61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5556000" y="2889000"/>
            <a:ext cx="1080000" cy="10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4000">
                <a:latin charset="-122" panose="02010601030101010101" pitchFamily="2" typeface="方正姚体"/>
                <a:ea charset="-122" panose="02010601030101010101" pitchFamily="2" typeface="方正姚体"/>
              </a:rPr>
              <a:t>邸</a:t>
            </a:r>
          </a:p>
        </p:txBody>
      </p:sp>
      <p:sp>
        <p:nvSpPr>
          <p:cNvPr id="8" name="矩形 7"/>
          <p:cNvSpPr/>
          <p:nvPr/>
        </p:nvSpPr>
        <p:spPr>
          <a:xfrm>
            <a:off x="704850" y="4914900"/>
            <a:ext cx="1440000" cy="46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accent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士林官邸</a:t>
            </a:r>
          </a:p>
        </p:txBody>
      </p:sp>
      <p:sp>
        <p:nvSpPr>
          <p:cNvPr id="13" name="矩形 12"/>
          <p:cNvSpPr/>
          <p:nvPr/>
        </p:nvSpPr>
        <p:spPr>
          <a:xfrm>
            <a:off x="723900" y="5619750"/>
            <a:ext cx="1980000" cy="46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>
                <a:solidFill>
                  <a:schemeClr val="accent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总 督 府 园 艺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27A7C05-6BA4-4D9D-A2BB-38EC3A324696}"/>
              </a:ext>
            </a:extLst>
          </p:cNvPr>
          <p:cNvSpPr/>
          <p:nvPr/>
        </p:nvSpPr>
        <p:spPr>
          <a:xfrm>
            <a:off x="7124700" y="3137866"/>
            <a:ext cx="4210049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士林官邸占地5.2顷，原属日本殖民统治时代总督府园艺支所用地，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国民政府迁台后乃选是作为台湾地区领导人官邸，至1996年台北市政府收回官邸用地，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开放给市民参观。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官邸内公馆为蒋中正及其夫人居住、办公、宴客地方，他俩在此共住了26年。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27A7C05-6BA4-4D9D-A2BB-38EC3A324696}"/>
              </a:ext>
            </a:extLst>
          </p:cNvPr>
          <p:cNvSpPr/>
          <p:nvPr/>
        </p:nvSpPr>
        <p:spPr>
          <a:xfrm>
            <a:off x="7505700" y="2299666"/>
            <a:ext cx="3733799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b="1" lang="zh-CN" sz="2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士林官邸 Official Residence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5FE774B-BD01-4B9C-91F8-65FC7DCA5AC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9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</a:gradFill>
          <a:ln>
            <a:noFill/>
          </a:ln>
          <a:effectLst>
            <a:outerShdw algn="l" blurRad="101600" dist="38100" rotWithShape="0" sx="101000" sy="10100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5242963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E001D"/>
      </a:accent1>
      <a:accent2>
        <a:srgbClr val="64000E"/>
      </a:accent2>
      <a:accent3>
        <a:srgbClr val="01879F"/>
      </a:accent3>
      <a:accent4>
        <a:srgbClr val="003E48"/>
      </a:accent4>
      <a:accent5>
        <a:srgbClr val="F1AA6F"/>
      </a:accent5>
      <a:accent6>
        <a:srgbClr val="85430D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122</Paragraphs>
  <Slides>26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0">
      <vt:lpstr>Arial</vt:lpstr>
      <vt:lpstr>Calibri Light</vt:lpstr>
      <vt:lpstr>Calibri</vt:lpstr>
      <vt:lpstr>等线 Light</vt:lpstr>
      <vt:lpstr>等线</vt:lpstr>
      <vt:lpstr>方正姚体</vt:lpstr>
      <vt:lpstr>Script MT Bold</vt:lpstr>
      <vt:lpstr>Arial Narrow</vt:lpstr>
      <vt:lpstr>汉仪尚巍手书W</vt:lpstr>
      <vt:lpstr>arial</vt:lpstr>
      <vt:lpstr>微软雅黑</vt:lpstr>
      <vt:lpstr>Meiryo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2022-03-20T21:10:22Z</dcterms:created>
  <cp:lastPrinted>2022-03-20T21:10:22Z</cp:lastPrinted>
  <dcterms:modified xsi:type="dcterms:W3CDTF">2022-03-20T13:15:48Z</dcterms:modified>
  <cp:revision>1</cp:revision>
</cp:coreProperties>
</file>