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1" r:id="rId2"/>
    <p:sldMasterId id="2147483665" r:id="rId3"/>
  </p:sldMasterIdLst>
  <p:notesMasterIdLst>
    <p:notesMasterId r:id="rId4"/>
  </p:notesMasterIdLst>
  <p:sldIdLst>
    <p:sldId id="340" r:id="rId5"/>
    <p:sldId id="338" r:id="rId6"/>
    <p:sldId id="341" r:id="rId7"/>
    <p:sldId id="348" r:id="rId8"/>
    <p:sldId id="355" r:id="rId9"/>
    <p:sldId id="356" r:id="rId10"/>
    <p:sldId id="357" r:id="rId11"/>
    <p:sldId id="358" r:id="rId12"/>
    <p:sldId id="359" r:id="rId13"/>
    <p:sldId id="360" r:id="rId14"/>
    <p:sldId id="361" r:id="rId15"/>
    <p:sldId id="362" r:id="rId16"/>
    <p:sldId id="363" r:id="rId17"/>
    <p:sldId id="342" r:id="rId18"/>
    <p:sldId id="349" r:id="rId19"/>
    <p:sldId id="350" r:id="rId20"/>
    <p:sldId id="351" r:id="rId21"/>
    <p:sldId id="352" r:id="rId22"/>
    <p:sldId id="353" r:id="rId23"/>
    <p:sldId id="354" r:id="rId24"/>
    <p:sldId id="343" r:id="rId25"/>
    <p:sldId id="347" r:id="rId26"/>
    <p:sldId id="344" r:id="rId27"/>
    <p:sldId id="346" r:id="rId28"/>
    <p:sldId id="345" r:id="rId29"/>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63" autoAdjust="0"/>
    <p:restoredTop sz="96314" autoAdjust="0"/>
  </p:normalViewPr>
  <p:slideViewPr>
    <p:cSldViewPr snapToGrid="0">
      <p:cViewPr varScale="1">
        <p:scale>
          <a:sx n="108" d="100"/>
          <a:sy n="108" d="100"/>
        </p:scale>
        <p:origin x="756" y="11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3.xml" Type="http://schemas.openxmlformats.org/officeDocument/2006/relationships/slideMaster"/><Relationship Id="rId31" Target="tags/tag1.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C7C8D6-8378-491C-A88C-F5C0F1DDB3DF}" type="datetimeFigureOut">
              <a:rPr lang="zh-CN" altLang="en-US" smtClean="0"/>
              <a:t>2022/3/6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681912-8CC0-4B9F-BE2A-5B54BD796BF3}" type="slidenum">
              <a:rPr lang="zh-CN" altLang="en-US" smtClean="0"/>
              <a:t>‹#›</a:t>
            </a:fld>
            <a:endParaRPr lang="zh-CN" altLang="en-US"/>
          </a:p>
        </p:txBody>
      </p:sp>
    </p:spTree>
    <p:extLst>
      <p:ext uri="{BB962C8B-B14F-4D97-AF65-F5344CB8AC3E}">
        <p14:creationId val="2003606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48724479"/>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优品</a:t>
            </a:r>
            <a:r>
              <a:rPr lang="en-US" altLang="zh-CN" smtClean="0"/>
              <a:t>PPT</a:t>
            </a:r>
            <a:r>
              <a:rPr lang="zh-CN" altLang="en-US" smtClean="0"/>
              <a:t> </a:t>
            </a:r>
            <a:r>
              <a:rPr lang="en-US" altLang="zh-CN" smtClean="0"/>
              <a:t>https://www.ypppt.com/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itchFamily="34" charset="0"/>
              <a:ea typeface="宋体" pitchFamily="2" charset="-122"/>
            </a:endParaRPr>
          </a:p>
        </p:txBody>
      </p:sp>
    </p:spTree>
    <p:extLst>
      <p:ext uri="{BB962C8B-B14F-4D97-AF65-F5344CB8AC3E}">
        <p14:creationId xmlns:p14="http://schemas.microsoft.com/office/powerpoint/2010/main" val="8493638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http://www.1ppt.com/xiazai/" TargetMode="External" Type="http://schemas.openxmlformats.org/officeDocument/2006/relationships/hyperlink"/><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5A70607A-EB09-4464-B9F9-BBAE9FEA899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F884A62-FE00-4E3D-ADA0-E22F86BE88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D06559F-931E-4C1C-BAA3-CE3BB96CAAE2}"/>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5" name="页脚占位符 4">
            <a:extLst>
              <a:ext uri="{FF2B5EF4-FFF2-40B4-BE49-F238E27FC236}">
                <a16:creationId xmlns:a16="http://schemas.microsoft.com/office/drawing/2014/main" id="{010C8357-4EE7-434F-8F1D-EB72F50A22E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863E9BA-C35D-4623-8AEC-12CBA17658E0}"/>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3283912439"/>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5DC113AC-DF3C-45F8-8376-712B7F9BF21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B9E7EF9C-8988-4176-8DA2-5346BDB810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4872ECB9-BC6A-47B2-9484-8779389266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C7DA26D-1083-4E20-8433-3EACB78127E1}"/>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6" name="页脚占位符 5">
            <a:extLst>
              <a:ext uri="{FF2B5EF4-FFF2-40B4-BE49-F238E27FC236}">
                <a16:creationId xmlns:a16="http://schemas.microsoft.com/office/drawing/2014/main" id="{D8488704-F74A-430C-9177-1F6D5133846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EEC994E-AAE0-4342-820B-14F521FAD6DD}"/>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17282172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7581F35A-5862-461C-A776-246D30F82EF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FAA2EDF-8154-4C55-8E92-834173DDF784}"/>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1806EFA-9976-4A7A-810D-76C7047B74B1}"/>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5" name="页脚占位符 4">
            <a:extLst>
              <a:ext uri="{FF2B5EF4-FFF2-40B4-BE49-F238E27FC236}">
                <a16:creationId xmlns:a16="http://schemas.microsoft.com/office/drawing/2014/main" id="{428A798A-BE9A-4072-A93C-D1D1E20307C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9DD673F-0533-4515-9B56-B753621D6232}"/>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96250983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99D47182-1EDE-4FA1-B130-E58222460D2E}"/>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DFE14DC1-ED6B-47BE-A195-B8D73B1D8BDA}"/>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3C965E7-1B02-43B7-BFDC-37294AFC8E7E}"/>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5" name="页脚占位符 4">
            <a:extLst>
              <a:ext uri="{FF2B5EF4-FFF2-40B4-BE49-F238E27FC236}">
                <a16:creationId xmlns:a16="http://schemas.microsoft.com/office/drawing/2014/main" id="{1C516B03-A310-4DD8-90FD-D6C9AA68ECA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174A88E-0943-4A05-8AAD-3E4E90A9726C}"/>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4143062088"/>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2022/3/6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65323603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2022/3/6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40182853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36793839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1018727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3617839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7379104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5726519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3D461D68-9D60-45C1-84CF-8694F122A09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3A4BDC1-FF73-432D-AC47-8EEEC5E0921A}"/>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DCF9B87-024B-4A06-BA78-956CBBDA0354}"/>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5" name="页脚占位符 4">
            <a:extLst>
              <a:ext uri="{FF2B5EF4-FFF2-40B4-BE49-F238E27FC236}">
                <a16:creationId xmlns:a16="http://schemas.microsoft.com/office/drawing/2014/main" id="{6157915F-D67C-484A-9A5C-333C71D1995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58CB9FE-E585-479C-9939-C1DF8EC97B1F}"/>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284614483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47470557"/>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7391249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03811339"/>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73641664"/>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88788051"/>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9841292"/>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9998373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AA1C1372-734A-4296-9FB4-2B237227A9DC}"/>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E2504FB-3962-4ABB-8F21-3B1297384B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873F61E-C842-45A9-9C07-EC60B6A6DBA4}"/>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5" name="页脚占位符 4">
            <a:extLst>
              <a:ext uri="{FF2B5EF4-FFF2-40B4-BE49-F238E27FC236}">
                <a16:creationId xmlns:a16="http://schemas.microsoft.com/office/drawing/2014/main" id="{C4C42772-006F-42F3-A53C-D6F9334C565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DE654AF-4882-4FA1-A3C1-F88A71FB25A7}"/>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1753270494"/>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FC3E3B72-32AE-40DB-856E-1F79DC1CCF8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86AB566-0A02-47B8-B36A-57903E92C824}"/>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2F0B06DF-2A5D-49B6-940D-1C73553E32B4}"/>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D1D9A042-4577-4206-93A8-735631107E03}"/>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6" name="页脚占位符 5">
            <a:extLst>
              <a:ext uri="{FF2B5EF4-FFF2-40B4-BE49-F238E27FC236}">
                <a16:creationId xmlns:a16="http://schemas.microsoft.com/office/drawing/2014/main" id="{51D834B9-AC17-4E4F-9973-2C6080B73C9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1C0070B-569D-4FDB-83D2-2831B39FBD88}"/>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3869458519"/>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47FA247E-FC99-4DEE-9659-A61E58CA1AC4}"/>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7EFF825-A106-4C43-96EC-00D9D7D29F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C2506D75-1984-4130-BBE1-66A0B2075AD2}"/>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405EF971-1A5F-4FCD-A849-5068EEBFA0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B74A3C7F-A504-486F-AC52-BAFC7D2EE70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CF8FD0D-2A45-42AA-9F3A-D4BBA2C3F372}"/>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8" name="页脚占位符 7">
            <a:extLst>
              <a:ext uri="{FF2B5EF4-FFF2-40B4-BE49-F238E27FC236}">
                <a16:creationId xmlns:a16="http://schemas.microsoft.com/office/drawing/2014/main" id="{CE9B8A7F-BFA8-4329-AFC8-89D05783C636}"/>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2C94869-7BF3-4FFD-812C-03E8CEB5C852}"/>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132926188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1_比较">
    <p:spTree>
      <p:nvGrpSpPr>
        <p:cNvPr id="1" name=""/>
        <p:cNvGrpSpPr/>
        <p:nvPr/>
      </p:nvGrpSpPr>
      <p:grpSpPr>
        <a:xfrm>
          <a:off x="0" y="0"/>
          <a:ext cx="0" cy="0"/>
        </a:xfrm>
      </p:grpSpPr>
      <p:sp>
        <p:nvSpPr>
          <p:cNvPr id="2" name="标题 1">
            <a:extLst>
              <a:ext uri="{FF2B5EF4-FFF2-40B4-BE49-F238E27FC236}">
                <a16:creationId xmlns:a16="http://schemas.microsoft.com/office/drawing/2014/main" id="{47FA247E-FC99-4DEE-9659-A61E58CA1AC4}"/>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7EFF825-A106-4C43-96EC-00D9D7D29F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C2506D75-1984-4130-BBE1-66A0B2075AD2}"/>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405EF971-1A5F-4FCD-A849-5068EEBFA0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B74A3C7F-A504-486F-AC52-BAFC7D2EE70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CF8FD0D-2A45-42AA-9F3A-D4BBA2C3F372}"/>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8" name="页脚占位符 7">
            <a:extLst>
              <a:ext uri="{FF2B5EF4-FFF2-40B4-BE49-F238E27FC236}">
                <a16:creationId xmlns:a16="http://schemas.microsoft.com/office/drawing/2014/main" id="{CE9B8A7F-BFA8-4329-AFC8-89D05783C636}"/>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2C94869-7BF3-4FFD-812C-03E8CEB5C852}"/>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
        <p:nvSpPr>
          <p:cNvPr id="11" name="TextBox 10"/>
          <p:cNvSpPr txBox="1"/>
          <p:nvPr userDrawn="1"/>
        </p:nvSpPr>
        <p:spPr>
          <a:xfrm>
            <a:off x="1171104" y="6724309"/>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black"/>
                </a:solidFill>
                <a:effectLst/>
                <a:uLnTx/>
                <a:uFillTx/>
                <a:hlinkClick r:id="rId1"/>
              </a:rPr>
              <a:t>PPT</a:t>
            </a:r>
            <a:r>
              <a:rPr kumimoji="0" lang="zh-CN" altLang="en-US" sz="100" b="0" i="0" u="none" strike="noStrike" kern="0" cap="none" spc="0" normalizeH="0" baseline="0" noProof="0" smtClean="0">
                <a:ln>
                  <a:noFill/>
                </a:ln>
                <a:solidFill>
                  <a:prstClr val="black"/>
                </a:solidFill>
                <a:effectLst/>
                <a:uLnTx/>
                <a:uFillTx/>
                <a:hlinkClick r:id="rId1"/>
              </a:rPr>
              <a:t>下载</a:t>
            </a:r>
            <a:r>
              <a:rPr kumimoji="0" lang="zh-CN" altLang="en-US" sz="100" b="0" i="0" u="none" strike="noStrike" kern="0" cap="none" spc="0" normalizeH="0" baseline="0" noProof="0" smtClean="0">
                <a:ln>
                  <a:noFill/>
                </a:ln>
                <a:solidFill>
                  <a:prstClr val="black"/>
                </a:solidFill>
                <a:effectLst/>
                <a:uLnTx/>
                <a:uFillTx/>
              </a:rPr>
              <a:t> </a:t>
            </a:r>
            <a:r>
              <a:rPr kumimoji="0" lang="en-US" altLang="zh-CN" sz="100" b="0" i="0" u="none" strike="noStrike" kern="0" cap="none" spc="0" normalizeH="0" baseline="0" noProof="0" smtClean="0">
                <a:ln>
                  <a:noFill/>
                </a:ln>
                <a:solidFill>
                  <a:prstClr val="black"/>
                </a:solidFill>
                <a:effectLst/>
                <a:uLnTx/>
                <a:uFillTx/>
              </a:rPr>
              <a:t>http://www.1ppt.com/xiazai/</a:t>
            </a:r>
          </a:p>
        </p:txBody>
      </p:sp>
    </p:spTree>
    <p:extLst>
      <p:ext uri="{BB962C8B-B14F-4D97-AF65-F5344CB8AC3E}">
        <p14:creationId val="3892168474"/>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117CC1BC-64C9-4962-A764-37E770FBC64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638FC6B-45DE-432B-B145-F8D8AB2AC5BB}"/>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4" name="页脚占位符 3">
            <a:extLst>
              <a:ext uri="{FF2B5EF4-FFF2-40B4-BE49-F238E27FC236}">
                <a16:creationId xmlns:a16="http://schemas.microsoft.com/office/drawing/2014/main" id="{E413F784-0D7C-43D2-A802-629BA7317F6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48781AAF-B2A9-4052-BD38-326FE4C13E14}"/>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3178845582"/>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A5BCC6E6-411E-4830-BEE1-1A626801803D}"/>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3" name="页脚占位符 2">
            <a:extLst>
              <a:ext uri="{FF2B5EF4-FFF2-40B4-BE49-F238E27FC236}">
                <a16:creationId xmlns:a16="http://schemas.microsoft.com/office/drawing/2014/main" id="{FF4BA76C-B531-4C6F-850E-214EA4DF328D}"/>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85662A71-4ED7-4C0E-AF3B-EACBFA4681E4}"/>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227726273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EE2B54FA-E333-4D04-A18F-7D50B83F6BD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672AD769-544A-47A1-A306-AEDAED2938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8514AB2-F4D7-4383-B3E7-D0F7163789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5D2DB71-2A42-4C00-9449-CA0DA297B2F2}"/>
              </a:ext>
            </a:extLst>
          </p:cNvPr>
          <p:cNvSpPr>
            <a:spLocks noGrp="1"/>
          </p:cNvSpPr>
          <p:nvPr>
            <p:ph type="dt" sz="half" idx="10"/>
          </p:nvPr>
        </p:nvSpPr>
        <p:spPr/>
        <p:txBody>
          <a:bodyPr/>
          <a:lstStyle/>
          <a:p>
            <a:fld id="{EE4C556E-D11A-48D7-81C0-B1B5323EC136}" type="datetimeFigureOut">
              <a:rPr lang="zh-CN" altLang="en-US" smtClean="0"/>
              <a:t>2022/3/6</a:t>
            </a:fld>
            <a:endParaRPr lang="zh-CN" altLang="en-US"/>
          </a:p>
        </p:txBody>
      </p:sp>
      <p:sp>
        <p:nvSpPr>
          <p:cNvPr id="6" name="页脚占位符 5">
            <a:extLst>
              <a:ext uri="{FF2B5EF4-FFF2-40B4-BE49-F238E27FC236}">
                <a16:creationId xmlns:a16="http://schemas.microsoft.com/office/drawing/2014/main" id="{ADC5D84D-5127-4599-9769-61D2E695573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55A3411-124D-4AEE-9E12-7E3048799D7A}"/>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val="2583435412"/>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media/image1.png" Type="http://schemas.openxmlformats.org/officeDocument/2006/relationships/image"/><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6.xml" Type="http://schemas.openxmlformats.org/officeDocument/2006/relationships/slideLayout"/><Relationship Id="rId10" Target="../slideLayouts/slideLayout25.xml" Type="http://schemas.openxmlformats.org/officeDocument/2006/relationships/slideLayout"/><Relationship Id="rId11" Target="../slideLayouts/slideLayout26.xml" Type="http://schemas.openxmlformats.org/officeDocument/2006/relationships/slideLayout"/><Relationship Id="rId12" Target="../theme/theme3.xml" Type="http://schemas.openxmlformats.org/officeDocument/2006/relationships/theme"/><Relationship Id="rId2" Target="../slideLayouts/slideLayout17.xml" Type="http://schemas.openxmlformats.org/officeDocument/2006/relationships/slideLayout"/><Relationship Id="rId3" Target="../slideLayouts/slideLayout18.xml" Type="http://schemas.openxmlformats.org/officeDocument/2006/relationships/slideLayout"/><Relationship Id="rId4" Target="../slideLayouts/slideLayout19.xml" Type="http://schemas.openxmlformats.org/officeDocument/2006/relationships/slideLayout"/><Relationship Id="rId5" Target="../slideLayouts/slideLayout20.xml" Type="http://schemas.openxmlformats.org/officeDocument/2006/relationships/slideLayout"/><Relationship Id="rId6" Target="../slideLayouts/slideLayout21.xml" Type="http://schemas.openxmlformats.org/officeDocument/2006/relationships/slideLayout"/><Relationship Id="rId7" Target="../slideLayouts/slideLayout22.xml" Type="http://schemas.openxmlformats.org/officeDocument/2006/relationships/slideLayout"/><Relationship Id="rId8" Target="../slideLayouts/slideLayout23.xml" Type="http://schemas.openxmlformats.org/officeDocument/2006/relationships/slideLayout"/><Relationship Id="rId9" Target="../slideLayouts/slideLayout24.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3">
            <a:alphaModFix amt="15000"/>
            <a:lum/>
          </a:blip>
          <a:stretch>
            <a:fillRect l="-1000" r="-1000"/>
          </a:stretch>
        </a:blipFill>
        <a:effectLst/>
      </p:bgPr>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5A2F3B47-B08B-4181-88A1-0D61C596FF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9D1A009-55AC-40B1-BECE-C8E17CE742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94A7723-30C6-41D1-B39D-85DF3D3995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C556E-D11A-48D7-81C0-B1B5323EC136}" type="datetimeFigureOut">
              <a:rPr lang="zh-CN" altLang="en-US" smtClean="0"/>
              <a:t>2022/3/6</a:t>
            </a:fld>
            <a:endParaRPr lang="zh-CN" altLang="en-US"/>
          </a:p>
        </p:txBody>
      </p:sp>
      <p:sp>
        <p:nvSpPr>
          <p:cNvPr id="5" name="页脚占位符 4">
            <a:extLst>
              <a:ext uri="{FF2B5EF4-FFF2-40B4-BE49-F238E27FC236}">
                <a16:creationId xmlns:a16="http://schemas.microsoft.com/office/drawing/2014/main" id="{A16D8014-D4F0-4B30-B629-8D6D50AFBF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8F5A88B7-1EF5-48FA-988D-161EF7D69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5263E-7865-4889-9FDE-7A423744D6BB}" type="slidenum">
              <a:rPr lang="zh-CN" altLang="en-US" smtClean="0"/>
              <a:t>‹#›</a:t>
            </a:fld>
            <a:endParaRPr lang="zh-CN" altLang="en-US"/>
          </a:p>
        </p:txBody>
      </p:sp>
    </p:spTree>
    <p:extLst>
      <p:ext uri="{BB962C8B-B14F-4D97-AF65-F5344CB8AC3E}">
        <p14:creationId val="2815638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246921779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3474974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22.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a:extLst>
              <a:ext uri="{FF2B5EF4-FFF2-40B4-BE49-F238E27FC236}">
                <a16:creationId xmlns:a16="http://schemas.microsoft.com/office/drawing/2014/main" id="{6B29CD14-E7B1-452F-A76C-94AA0CB209D2}"/>
              </a:ext>
            </a:extLst>
          </p:cNvPr>
          <p:cNvSpPr/>
          <p:nvPr/>
        </p:nvSpPr>
        <p:spPr>
          <a:xfrm>
            <a:off x="233362" y="245872"/>
            <a:ext cx="11725276" cy="6366256"/>
          </a:xfrm>
          <a:prstGeom prst="rect">
            <a:avLst/>
          </a:prstGeom>
          <a:noFill/>
          <a:ln>
            <a:solidFill>
              <a:srgbClr val="F74B2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a:extLst>
              <a:ext uri="{FF2B5EF4-FFF2-40B4-BE49-F238E27FC236}">
                <a16:creationId xmlns:a16="http://schemas.microsoft.com/office/drawing/2014/main" id="{CE7DD72D-2EEF-4644-9C50-6B57B0C817E4}"/>
              </a:ext>
            </a:extLst>
          </p:cNvPr>
          <p:cNvSpPr/>
          <p:nvPr/>
        </p:nvSpPr>
        <p:spPr>
          <a:xfrm>
            <a:off x="0" y="1771650"/>
            <a:ext cx="12192000" cy="3314700"/>
          </a:xfrm>
          <a:prstGeom prst="rect">
            <a:avLst/>
          </a:prstGeom>
          <a:gradFill>
            <a:gsLst>
              <a:gs pos="77000">
                <a:srgbClr val="FE532B"/>
              </a:gs>
              <a:gs pos="0">
                <a:srgbClr val="FB6928"/>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文本框 6">
            <a:extLst>
              <a:ext uri="{FF2B5EF4-FFF2-40B4-BE49-F238E27FC236}">
                <a16:creationId xmlns:a16="http://schemas.microsoft.com/office/drawing/2014/main" id="{C9146C76-1F76-4716-811C-BCE7B676FBD0}"/>
              </a:ext>
            </a:extLst>
          </p:cNvPr>
          <p:cNvSpPr txBox="1"/>
          <p:nvPr/>
        </p:nvSpPr>
        <p:spPr>
          <a:xfrm>
            <a:off x="2578893" y="2467934"/>
            <a:ext cx="7034213" cy="1234440"/>
          </a:xfrm>
          <a:prstGeom prst="rect">
            <a:avLst/>
          </a:prstGeom>
          <a:noFill/>
        </p:spPr>
        <p:txBody>
          <a:bodyPr rtlCol="0" wrap="square">
            <a:spAutoFit/>
          </a:bodyPr>
          <a:lstStyle/>
          <a:p>
            <a:pPr algn="dist"/>
            <a:r>
              <a:rPr altLang="en-US" lang="zh-CN" sz="7500">
                <a:solidFill>
                  <a:schemeClr val="bg1"/>
                </a:solidFill>
                <a:effectLst>
                  <a:outerShdw algn="tl" blurRad="127000" dir="4200000" dist="76200" sx="102000" sy="102000">
                    <a:srgbClr val="000000">
                      <a:alpha val="25000"/>
                    </a:srgbClr>
                  </a:outerShdw>
                </a:effectLst>
                <a:cs typeface="+mn-ea"/>
                <a:sym typeface="+mn-lt"/>
              </a:rPr>
              <a:t>销售技巧培训</a:t>
            </a:r>
          </a:p>
        </p:txBody>
      </p:sp>
      <p:sp>
        <p:nvSpPr>
          <p:cNvPr id="8" name="椭圆 7">
            <a:extLst>
              <a:ext uri="{FF2B5EF4-FFF2-40B4-BE49-F238E27FC236}">
                <a16:creationId xmlns:a16="http://schemas.microsoft.com/office/drawing/2014/main" id="{314656F9-E32F-4336-8609-B1F441BC4252}"/>
              </a:ext>
            </a:extLst>
          </p:cNvPr>
          <p:cNvSpPr/>
          <p:nvPr/>
        </p:nvSpPr>
        <p:spPr>
          <a:xfrm>
            <a:off x="7779026" y="596007"/>
            <a:ext cx="477078" cy="477078"/>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 name="文本框 8">
            <a:extLst>
              <a:ext uri="{FF2B5EF4-FFF2-40B4-BE49-F238E27FC236}">
                <a16:creationId xmlns:a16="http://schemas.microsoft.com/office/drawing/2014/main" id="{46B66755-D269-43C6-948F-1E3B09C8416F}"/>
              </a:ext>
            </a:extLst>
          </p:cNvPr>
          <p:cNvSpPr txBox="1"/>
          <p:nvPr/>
        </p:nvSpPr>
        <p:spPr>
          <a:xfrm>
            <a:off x="4659634" y="4447587"/>
            <a:ext cx="2872732" cy="396240"/>
          </a:xfrm>
          <a:prstGeom prst="rect">
            <a:avLst/>
          </a:prstGeom>
          <a:noFill/>
          <a:ln>
            <a:solidFill>
              <a:schemeClr val="bg1"/>
            </a:solidFill>
          </a:ln>
        </p:spPr>
        <p:txBody>
          <a:bodyPr rtlCol="0" wrap="square">
            <a:spAutoFit/>
          </a:bodyPr>
          <a:lstStyle/>
          <a:p>
            <a:pPr algn="ctr"/>
            <a:r>
              <a:rPr altLang="en-US" lang="zh-CN" sz="2000">
                <a:solidFill>
                  <a:schemeClr val="bg1"/>
                </a:solidFill>
                <a:cs typeface="+mn-ea"/>
                <a:sym typeface="+mn-lt"/>
              </a:rPr>
              <a:t>演讲人：优页PPT</a:t>
            </a:r>
          </a:p>
        </p:txBody>
      </p:sp>
      <p:sp>
        <p:nvSpPr>
          <p:cNvPr id="10" name="文本框 9">
            <a:extLst>
              <a:ext uri="{FF2B5EF4-FFF2-40B4-BE49-F238E27FC236}">
                <a16:creationId xmlns:a16="http://schemas.microsoft.com/office/drawing/2014/main" id="{2E8F49C5-8289-471E-9D8E-91FCB9B16914}"/>
              </a:ext>
            </a:extLst>
          </p:cNvPr>
          <p:cNvSpPr txBox="1"/>
          <p:nvPr/>
        </p:nvSpPr>
        <p:spPr>
          <a:xfrm>
            <a:off x="3392556" y="3687581"/>
            <a:ext cx="5406886" cy="457200"/>
          </a:xfrm>
          <a:prstGeom prst="rect">
            <a:avLst/>
          </a:prstGeom>
          <a:noFill/>
          <a:ln>
            <a:noFill/>
          </a:ln>
        </p:spPr>
        <p:txBody>
          <a:bodyPr rtlCol="0" wrap="square">
            <a:spAutoFit/>
          </a:bodyPr>
          <a:lstStyle/>
          <a:p>
            <a:pPr algn="dist"/>
            <a:r>
              <a:rPr altLang="en-US" lang="zh-CN" sz="2400">
                <a:solidFill>
                  <a:schemeClr val="bg1"/>
                </a:solidFill>
                <a:cs typeface="+mn-ea"/>
                <a:sym typeface="+mn-lt"/>
              </a:rPr>
              <a:t>销售是从被别人拒绝开始的</a:t>
            </a:r>
          </a:p>
        </p:txBody>
      </p:sp>
      <p:sp>
        <p:nvSpPr>
          <p:cNvPr id="11" name="文本框 10">
            <a:extLst>
              <a:ext uri="{FF2B5EF4-FFF2-40B4-BE49-F238E27FC236}">
                <a16:creationId xmlns:a16="http://schemas.microsoft.com/office/drawing/2014/main" id="{84F7A855-1924-42E8-8FC3-09CA292A8FBF}"/>
              </a:ext>
            </a:extLst>
          </p:cNvPr>
          <p:cNvSpPr txBox="1"/>
          <p:nvPr/>
        </p:nvSpPr>
        <p:spPr>
          <a:xfrm>
            <a:off x="5234608" y="1960637"/>
            <a:ext cx="1722782" cy="579120"/>
          </a:xfrm>
          <a:prstGeom prst="rect">
            <a:avLst/>
          </a:prstGeom>
          <a:noFill/>
          <a:ln>
            <a:noFill/>
          </a:ln>
        </p:spPr>
        <p:txBody>
          <a:bodyPr rtlCol="0" wrap="square">
            <a:spAutoFit/>
          </a:bodyPr>
          <a:lstStyle/>
          <a:p>
            <a:pPr algn="dist"/>
            <a:r>
              <a:rPr altLang="zh-CN" b="1" lang="en-US" sz="3200">
                <a:solidFill>
                  <a:schemeClr val="bg1"/>
                </a:solidFill>
                <a:cs typeface="+mn-ea"/>
                <a:sym typeface="+mn-lt"/>
              </a:rPr>
              <a:t>LOGO</a:t>
            </a:r>
          </a:p>
        </p:txBody>
      </p:sp>
      <p:sp>
        <p:nvSpPr>
          <p:cNvPr id="12" name="箭头: V 形 11">
            <a:extLst>
              <a:ext uri="{FF2B5EF4-FFF2-40B4-BE49-F238E27FC236}">
                <a16:creationId xmlns:a16="http://schemas.microsoft.com/office/drawing/2014/main" id="{CC60F697-27DA-41D1-BF26-9CB375EC22AC}"/>
              </a:ext>
            </a:extLst>
          </p:cNvPr>
          <p:cNvSpPr/>
          <p:nvPr/>
        </p:nvSpPr>
        <p:spPr>
          <a:xfrm>
            <a:off x="11012557" y="3135338"/>
            <a:ext cx="360294" cy="587324"/>
          </a:xfrm>
          <a:prstGeom prst="chevron">
            <a:avLst>
              <a:gd fmla="val 72508"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13" name="箭头: V 形 12">
            <a:extLst>
              <a:ext uri="{FF2B5EF4-FFF2-40B4-BE49-F238E27FC236}">
                <a16:creationId xmlns:a16="http://schemas.microsoft.com/office/drawing/2014/main" id="{2752F6E4-C439-4401-BA55-6B815CA90FE2}"/>
              </a:ext>
            </a:extLst>
          </p:cNvPr>
          <p:cNvSpPr/>
          <p:nvPr/>
        </p:nvSpPr>
        <p:spPr>
          <a:xfrm flipH="1">
            <a:off x="819147" y="3135338"/>
            <a:ext cx="360294" cy="587324"/>
          </a:xfrm>
          <a:prstGeom prst="chevron">
            <a:avLst>
              <a:gd fmla="val 72508"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14" name="椭圆 13">
            <a:extLst>
              <a:ext uri="{FF2B5EF4-FFF2-40B4-BE49-F238E27FC236}">
                <a16:creationId xmlns:a16="http://schemas.microsoft.com/office/drawing/2014/main" id="{A9D7D3F8-7470-4B64-9A64-02527E201E11}"/>
              </a:ext>
            </a:extLst>
          </p:cNvPr>
          <p:cNvSpPr/>
          <p:nvPr/>
        </p:nvSpPr>
        <p:spPr>
          <a:xfrm>
            <a:off x="3975653" y="5544095"/>
            <a:ext cx="477078" cy="477078"/>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椭圆 15">
            <a:extLst>
              <a:ext uri="{FF2B5EF4-FFF2-40B4-BE49-F238E27FC236}">
                <a16:creationId xmlns:a16="http://schemas.microsoft.com/office/drawing/2014/main" id="{505576F5-5373-4683-8E3F-18A7525B35D8}"/>
              </a:ext>
            </a:extLst>
          </p:cNvPr>
          <p:cNvSpPr/>
          <p:nvPr/>
        </p:nvSpPr>
        <p:spPr>
          <a:xfrm>
            <a:off x="7779026" y="6170990"/>
            <a:ext cx="132522" cy="13252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椭圆 16">
            <a:extLst>
              <a:ext uri="{FF2B5EF4-FFF2-40B4-BE49-F238E27FC236}">
                <a16:creationId xmlns:a16="http://schemas.microsoft.com/office/drawing/2014/main" id="{B4254305-38B4-4EDE-8320-E0655266FDA9}"/>
              </a:ext>
            </a:extLst>
          </p:cNvPr>
          <p:cNvSpPr/>
          <p:nvPr/>
        </p:nvSpPr>
        <p:spPr>
          <a:xfrm>
            <a:off x="1325217" y="770222"/>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椭圆 17">
            <a:extLst>
              <a:ext uri="{FF2B5EF4-FFF2-40B4-BE49-F238E27FC236}">
                <a16:creationId xmlns:a16="http://schemas.microsoft.com/office/drawing/2014/main" id="{65BBD569-F251-4463-894E-D87B63AAA88F}"/>
              </a:ext>
            </a:extLst>
          </p:cNvPr>
          <p:cNvSpPr/>
          <p:nvPr/>
        </p:nvSpPr>
        <p:spPr>
          <a:xfrm>
            <a:off x="10177670" y="1388782"/>
            <a:ext cx="185530" cy="18553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椭圆 18">
            <a:extLst>
              <a:ext uri="{FF2B5EF4-FFF2-40B4-BE49-F238E27FC236}">
                <a16:creationId xmlns:a16="http://schemas.microsoft.com/office/drawing/2014/main" id="{7333DAB8-3725-4250-A6E4-F8D6B60FE6CB}"/>
              </a:ext>
            </a:extLst>
          </p:cNvPr>
          <p:cNvSpPr/>
          <p:nvPr/>
        </p:nvSpPr>
        <p:spPr>
          <a:xfrm>
            <a:off x="3089464" y="1202263"/>
            <a:ext cx="303092" cy="30309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椭圆 19">
            <a:extLst>
              <a:ext uri="{FF2B5EF4-FFF2-40B4-BE49-F238E27FC236}">
                <a16:creationId xmlns:a16="http://schemas.microsoft.com/office/drawing/2014/main" id="{647926EF-9AE6-41A0-8BCF-208D7035844C}"/>
              </a:ext>
            </a:extLst>
          </p:cNvPr>
          <p:cNvSpPr/>
          <p:nvPr/>
        </p:nvSpPr>
        <p:spPr>
          <a:xfrm>
            <a:off x="6877877" y="425892"/>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椭圆 20">
            <a:extLst>
              <a:ext uri="{FF2B5EF4-FFF2-40B4-BE49-F238E27FC236}">
                <a16:creationId xmlns:a16="http://schemas.microsoft.com/office/drawing/2014/main" id="{8EB2BDD7-7EB1-450F-92B6-DFE057C7FFB1}"/>
              </a:ext>
            </a:extLst>
          </p:cNvPr>
          <p:cNvSpPr/>
          <p:nvPr/>
        </p:nvSpPr>
        <p:spPr>
          <a:xfrm>
            <a:off x="813763" y="6223999"/>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椭圆 21">
            <a:extLst>
              <a:ext uri="{FF2B5EF4-FFF2-40B4-BE49-F238E27FC236}">
                <a16:creationId xmlns:a16="http://schemas.microsoft.com/office/drawing/2014/main" id="{71206C19-1965-4552-A63B-D83AC05A4B50}"/>
              </a:ext>
            </a:extLst>
          </p:cNvPr>
          <p:cNvSpPr/>
          <p:nvPr/>
        </p:nvSpPr>
        <p:spPr>
          <a:xfrm>
            <a:off x="10853531" y="5820149"/>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椭圆 22">
            <a:extLst>
              <a:ext uri="{FF2B5EF4-FFF2-40B4-BE49-F238E27FC236}">
                <a16:creationId xmlns:a16="http://schemas.microsoft.com/office/drawing/2014/main" id="{8432A504-005D-4F3E-96F8-79D73BCC6DB2}"/>
              </a:ext>
            </a:extLst>
          </p:cNvPr>
          <p:cNvSpPr/>
          <p:nvPr/>
        </p:nvSpPr>
        <p:spPr>
          <a:xfrm>
            <a:off x="2273735" y="5533771"/>
            <a:ext cx="98403" cy="98403"/>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椭圆 23">
            <a:extLst>
              <a:ext uri="{FF2B5EF4-FFF2-40B4-BE49-F238E27FC236}">
                <a16:creationId xmlns:a16="http://schemas.microsoft.com/office/drawing/2014/main" id="{224BAA84-EAC3-44E2-BBFB-0C980997DD78}"/>
              </a:ext>
            </a:extLst>
          </p:cNvPr>
          <p:cNvSpPr/>
          <p:nvPr/>
        </p:nvSpPr>
        <p:spPr>
          <a:xfrm flipH="1">
            <a:off x="4810538" y="873961"/>
            <a:ext cx="108295" cy="108295"/>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椭圆 25">
            <a:extLst>
              <a:ext uri="{FF2B5EF4-FFF2-40B4-BE49-F238E27FC236}">
                <a16:creationId xmlns:a16="http://schemas.microsoft.com/office/drawing/2014/main" id="{36CB6E49-986C-4781-83A8-16FA18FA071E}"/>
              </a:ext>
            </a:extLst>
          </p:cNvPr>
          <p:cNvSpPr/>
          <p:nvPr/>
        </p:nvSpPr>
        <p:spPr>
          <a:xfrm>
            <a:off x="9428558" y="4899605"/>
            <a:ext cx="369096" cy="36909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3641302313"/>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6"/>
                                        </p:tgtEl>
                                        <p:attrNameLst>
                                          <p:attrName>style.visibility</p:attrName>
                                        </p:attrNameLst>
                                      </p:cBhvr>
                                      <p:to>
                                        <p:strVal val="visible"/>
                                      </p:to>
                                    </p:set>
                                    <p:animEffect filter="wipe(left)" transition="in">
                                      <p:cBhvr>
                                        <p:cTn dur="500" id="7"/>
                                        <p:tgtEl>
                                          <p:spTgt spid="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31" presetSubtype="0">
                                  <p:stCondLst>
                                    <p:cond delay="0"/>
                                  </p:stCondLst>
                                  <p:childTnLst>
                                    <p:set>
                                      <p:cBhvr>
                                        <p:cTn dur="1" fill="hold" id="11">
                                          <p:stCondLst>
                                            <p:cond delay="0"/>
                                          </p:stCondLst>
                                        </p:cTn>
                                        <p:tgtEl>
                                          <p:spTgt spid="11"/>
                                        </p:tgtEl>
                                        <p:attrNameLst>
                                          <p:attrName>style.visibility</p:attrName>
                                        </p:attrNameLst>
                                      </p:cBhvr>
                                      <p:to>
                                        <p:strVal val="visible"/>
                                      </p:to>
                                    </p:set>
                                    <p:anim calcmode="lin" valueType="num">
                                      <p:cBhvr>
                                        <p:cTn dur="1000" fill="hold" id="12"/>
                                        <p:tgtEl>
                                          <p:spTgt spid="11"/>
                                        </p:tgtEl>
                                        <p:attrNameLst>
                                          <p:attrName>ppt_w</p:attrName>
                                        </p:attrNameLst>
                                      </p:cBhvr>
                                      <p:tavLst>
                                        <p:tav tm="0">
                                          <p:val>
                                            <p:fltVal val="0"/>
                                          </p:val>
                                        </p:tav>
                                        <p:tav tm="100000">
                                          <p:val>
                                            <p:strVal val="#ppt_w"/>
                                          </p:val>
                                        </p:tav>
                                      </p:tavLst>
                                    </p:anim>
                                    <p:anim calcmode="lin" valueType="num">
                                      <p:cBhvr>
                                        <p:cTn dur="1000" fill="hold" id="13"/>
                                        <p:tgtEl>
                                          <p:spTgt spid="11"/>
                                        </p:tgtEl>
                                        <p:attrNameLst>
                                          <p:attrName>ppt_h</p:attrName>
                                        </p:attrNameLst>
                                      </p:cBhvr>
                                      <p:tavLst>
                                        <p:tav tm="0">
                                          <p:val>
                                            <p:fltVal val="0"/>
                                          </p:val>
                                        </p:tav>
                                        <p:tav tm="100000">
                                          <p:val>
                                            <p:strVal val="#ppt_h"/>
                                          </p:val>
                                        </p:tav>
                                      </p:tavLst>
                                    </p:anim>
                                    <p:anim calcmode="lin" valueType="num">
                                      <p:cBhvr>
                                        <p:cTn dur="1000" fill="hold" id="14"/>
                                        <p:tgtEl>
                                          <p:spTgt spid="11"/>
                                        </p:tgtEl>
                                        <p:attrNameLst>
                                          <p:attrName>style.rotation</p:attrName>
                                        </p:attrNameLst>
                                      </p:cBhvr>
                                      <p:tavLst>
                                        <p:tav tm="0">
                                          <p:val>
                                            <p:fltVal val="90"/>
                                          </p:val>
                                        </p:tav>
                                        <p:tav tm="100000">
                                          <p:val>
                                            <p:fltVal val="0"/>
                                          </p:val>
                                        </p:tav>
                                      </p:tavLst>
                                    </p:anim>
                                    <p:animEffect filter="fade" transition="in">
                                      <p:cBhvr>
                                        <p:cTn dur="1000" id="15"/>
                                        <p:tgtEl>
                                          <p:spTgt spid="11"/>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14" presetSubtype="10">
                                  <p:stCondLst>
                                    <p:cond delay="0"/>
                                  </p:stCondLst>
                                  <p:childTnLst>
                                    <p:set>
                                      <p:cBhvr>
                                        <p:cTn dur="1" fill="hold" id="19">
                                          <p:stCondLst>
                                            <p:cond delay="0"/>
                                          </p:stCondLst>
                                        </p:cTn>
                                        <p:tgtEl>
                                          <p:spTgt spid="7"/>
                                        </p:tgtEl>
                                        <p:attrNameLst>
                                          <p:attrName>style.visibility</p:attrName>
                                        </p:attrNameLst>
                                      </p:cBhvr>
                                      <p:to>
                                        <p:strVal val="visible"/>
                                      </p:to>
                                    </p:set>
                                    <p:animEffect filter="randombar(horizontal)" transition="in">
                                      <p:cBhvr>
                                        <p:cTn dur="500" id="20"/>
                                        <p:tgtEl>
                                          <p:spTgt spid="7"/>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8">
                                  <p:stCondLst>
                                    <p:cond delay="0"/>
                                  </p:stCondLst>
                                  <p:childTnLst>
                                    <p:set>
                                      <p:cBhvr>
                                        <p:cTn dur="1" fill="hold" id="24">
                                          <p:stCondLst>
                                            <p:cond delay="0"/>
                                          </p:stCondLst>
                                        </p:cTn>
                                        <p:tgtEl>
                                          <p:spTgt spid="10"/>
                                        </p:tgtEl>
                                        <p:attrNameLst>
                                          <p:attrName>style.visibility</p:attrName>
                                        </p:attrNameLst>
                                      </p:cBhvr>
                                      <p:to>
                                        <p:strVal val="visible"/>
                                      </p:to>
                                    </p:set>
                                    <p:animEffect filter="wipe(left)" transition="in">
                                      <p:cBhvr>
                                        <p:cTn dur="500" id="25"/>
                                        <p:tgtEl>
                                          <p:spTgt spid="10"/>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42" presetSubtype="0">
                                  <p:stCondLst>
                                    <p:cond delay="0"/>
                                  </p:stCondLst>
                                  <p:childTnLst>
                                    <p:set>
                                      <p:cBhvr>
                                        <p:cTn dur="1" fill="hold" id="29">
                                          <p:stCondLst>
                                            <p:cond delay="0"/>
                                          </p:stCondLst>
                                        </p:cTn>
                                        <p:tgtEl>
                                          <p:spTgt spid="9"/>
                                        </p:tgtEl>
                                        <p:attrNameLst>
                                          <p:attrName>style.visibility</p:attrName>
                                        </p:attrNameLst>
                                      </p:cBhvr>
                                      <p:to>
                                        <p:strVal val="visible"/>
                                      </p:to>
                                    </p:set>
                                    <p:animEffect filter="fade" transition="in">
                                      <p:cBhvr>
                                        <p:cTn dur="1000" id="30"/>
                                        <p:tgtEl>
                                          <p:spTgt spid="9"/>
                                        </p:tgtEl>
                                      </p:cBhvr>
                                    </p:animEffect>
                                    <p:anim calcmode="lin" valueType="num">
                                      <p:cBhvr>
                                        <p:cTn dur="1000" fill="hold" id="31"/>
                                        <p:tgtEl>
                                          <p:spTgt spid="9"/>
                                        </p:tgtEl>
                                        <p:attrNameLst>
                                          <p:attrName>ppt_x</p:attrName>
                                        </p:attrNameLst>
                                      </p:cBhvr>
                                      <p:tavLst>
                                        <p:tav tm="0">
                                          <p:val>
                                            <p:strVal val="#ppt_x"/>
                                          </p:val>
                                        </p:tav>
                                        <p:tav tm="100000">
                                          <p:val>
                                            <p:strVal val="#ppt_x"/>
                                          </p:val>
                                        </p:tav>
                                      </p:tavLst>
                                    </p:anim>
                                    <p:anim calcmode="lin" valueType="num">
                                      <p:cBhvr>
                                        <p:cTn dur="1000" fill="hold" id="32"/>
                                        <p:tgtEl>
                                          <p:spTgt spid="9"/>
                                        </p:tgtEl>
                                        <p:attrNameLst>
                                          <p:attrName>ppt_y</p:attrName>
                                        </p:attrNameLst>
                                      </p:cBhvr>
                                      <p:tavLst>
                                        <p:tav tm="0">
                                          <p:val>
                                            <p:strVal val="#ppt_y+.1"/>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10" presetSubtype="0">
                                  <p:stCondLst>
                                    <p:cond delay="0"/>
                                  </p:stCondLst>
                                  <p:childTnLst>
                                    <p:set>
                                      <p:cBhvr>
                                        <p:cTn dur="1" fill="hold" id="36">
                                          <p:stCondLst>
                                            <p:cond delay="0"/>
                                          </p:stCondLst>
                                        </p:cTn>
                                        <p:tgtEl>
                                          <p:spTgt spid="8"/>
                                        </p:tgtEl>
                                        <p:attrNameLst>
                                          <p:attrName>style.visibility</p:attrName>
                                        </p:attrNameLst>
                                      </p:cBhvr>
                                      <p:to>
                                        <p:strVal val="visible"/>
                                      </p:to>
                                    </p:set>
                                    <p:animEffect filter="fade" transition="in">
                                      <p:cBhvr>
                                        <p:cTn dur="500" id="37"/>
                                        <p:tgtEl>
                                          <p:spTgt spid="8"/>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17"/>
                                        </p:tgtEl>
                                        <p:attrNameLst>
                                          <p:attrName>style.visibility</p:attrName>
                                        </p:attrNameLst>
                                      </p:cBhvr>
                                      <p:to>
                                        <p:strVal val="visible"/>
                                      </p:to>
                                    </p:set>
                                    <p:animEffect filter="fade" transition="in">
                                      <p:cBhvr>
                                        <p:cTn dur="500" id="40"/>
                                        <p:tgtEl>
                                          <p:spTgt spid="17"/>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18"/>
                                        </p:tgtEl>
                                        <p:attrNameLst>
                                          <p:attrName>style.visibility</p:attrName>
                                        </p:attrNameLst>
                                      </p:cBhvr>
                                      <p:to>
                                        <p:strVal val="visible"/>
                                      </p:to>
                                    </p:set>
                                    <p:animEffect filter="fade" transition="in">
                                      <p:cBhvr>
                                        <p:cTn dur="500" id="43"/>
                                        <p:tgtEl>
                                          <p:spTgt spid="18"/>
                                        </p:tgtEl>
                                      </p:cBhvr>
                                    </p:animEffect>
                                  </p:childTnLst>
                                </p:cTn>
                              </p:par>
                              <p:par>
                                <p:cTn fill="hold" grpId="0" id="44" nodeType="withEffect" presetClass="entr" presetID="10" presetSubtype="0">
                                  <p:stCondLst>
                                    <p:cond delay="0"/>
                                  </p:stCondLst>
                                  <p:childTnLst>
                                    <p:set>
                                      <p:cBhvr>
                                        <p:cTn dur="1" fill="hold" id="45">
                                          <p:stCondLst>
                                            <p:cond delay="0"/>
                                          </p:stCondLst>
                                        </p:cTn>
                                        <p:tgtEl>
                                          <p:spTgt spid="19"/>
                                        </p:tgtEl>
                                        <p:attrNameLst>
                                          <p:attrName>style.visibility</p:attrName>
                                        </p:attrNameLst>
                                      </p:cBhvr>
                                      <p:to>
                                        <p:strVal val="visible"/>
                                      </p:to>
                                    </p:set>
                                    <p:animEffect filter="fade" transition="in">
                                      <p:cBhvr>
                                        <p:cTn dur="500" id="46"/>
                                        <p:tgtEl>
                                          <p:spTgt spid="19"/>
                                        </p:tgtEl>
                                      </p:cBhvr>
                                    </p:animEffect>
                                  </p:childTnLst>
                                </p:cTn>
                              </p:par>
                              <p:par>
                                <p:cTn fill="hold" grpId="0" id="47" nodeType="withEffect" presetClass="entr" presetID="10" presetSubtype="0">
                                  <p:stCondLst>
                                    <p:cond delay="0"/>
                                  </p:stCondLst>
                                  <p:childTnLst>
                                    <p:set>
                                      <p:cBhvr>
                                        <p:cTn dur="1" fill="hold" id="48">
                                          <p:stCondLst>
                                            <p:cond delay="0"/>
                                          </p:stCondLst>
                                        </p:cTn>
                                        <p:tgtEl>
                                          <p:spTgt spid="20"/>
                                        </p:tgtEl>
                                        <p:attrNameLst>
                                          <p:attrName>style.visibility</p:attrName>
                                        </p:attrNameLst>
                                      </p:cBhvr>
                                      <p:to>
                                        <p:strVal val="visible"/>
                                      </p:to>
                                    </p:set>
                                    <p:animEffect filter="fade" transition="in">
                                      <p:cBhvr>
                                        <p:cTn dur="500" id="49"/>
                                        <p:tgtEl>
                                          <p:spTgt spid="20"/>
                                        </p:tgtEl>
                                      </p:cBhvr>
                                    </p:animEffect>
                                  </p:childTnLst>
                                </p:cTn>
                              </p:par>
                              <p:par>
                                <p:cTn fill="hold" grpId="0" id="50" nodeType="withEffect" presetClass="entr" presetID="10" presetSubtype="0">
                                  <p:stCondLst>
                                    <p:cond delay="0"/>
                                  </p:stCondLst>
                                  <p:childTnLst>
                                    <p:set>
                                      <p:cBhvr>
                                        <p:cTn dur="1" fill="hold" id="51">
                                          <p:stCondLst>
                                            <p:cond delay="0"/>
                                          </p:stCondLst>
                                        </p:cTn>
                                        <p:tgtEl>
                                          <p:spTgt spid="24"/>
                                        </p:tgtEl>
                                        <p:attrNameLst>
                                          <p:attrName>style.visibility</p:attrName>
                                        </p:attrNameLst>
                                      </p:cBhvr>
                                      <p:to>
                                        <p:strVal val="visible"/>
                                      </p:to>
                                    </p:set>
                                    <p:animEffect filter="fade" transition="in">
                                      <p:cBhvr>
                                        <p:cTn dur="500" id="52"/>
                                        <p:tgtEl>
                                          <p:spTgt spid="24"/>
                                        </p:tgtEl>
                                      </p:cBhvr>
                                    </p:animEffect>
                                  </p:childTnLst>
                                </p:cTn>
                              </p:par>
                              <p:par>
                                <p:cTn fill="hold" grpId="0" id="53" nodeType="withEffect" presetClass="entr" presetID="10" presetSubtype="0">
                                  <p:stCondLst>
                                    <p:cond delay="0"/>
                                  </p:stCondLst>
                                  <p:childTnLst>
                                    <p:set>
                                      <p:cBhvr>
                                        <p:cTn dur="1" fill="hold" id="54">
                                          <p:stCondLst>
                                            <p:cond delay="0"/>
                                          </p:stCondLst>
                                        </p:cTn>
                                        <p:tgtEl>
                                          <p:spTgt spid="14"/>
                                        </p:tgtEl>
                                        <p:attrNameLst>
                                          <p:attrName>style.visibility</p:attrName>
                                        </p:attrNameLst>
                                      </p:cBhvr>
                                      <p:to>
                                        <p:strVal val="visible"/>
                                      </p:to>
                                    </p:set>
                                    <p:animEffect filter="fade" transition="in">
                                      <p:cBhvr>
                                        <p:cTn dur="500" id="55"/>
                                        <p:tgtEl>
                                          <p:spTgt spid="14"/>
                                        </p:tgtEl>
                                      </p:cBhvr>
                                    </p:animEffect>
                                  </p:childTnLst>
                                </p:cTn>
                              </p:par>
                              <p:par>
                                <p:cTn fill="hold" grpId="0" id="56" nodeType="withEffect" presetClass="entr" presetID="10" presetSubtype="0">
                                  <p:stCondLst>
                                    <p:cond delay="0"/>
                                  </p:stCondLst>
                                  <p:childTnLst>
                                    <p:set>
                                      <p:cBhvr>
                                        <p:cTn dur="1" fill="hold" id="57">
                                          <p:stCondLst>
                                            <p:cond delay="0"/>
                                          </p:stCondLst>
                                        </p:cTn>
                                        <p:tgtEl>
                                          <p:spTgt spid="16"/>
                                        </p:tgtEl>
                                        <p:attrNameLst>
                                          <p:attrName>style.visibility</p:attrName>
                                        </p:attrNameLst>
                                      </p:cBhvr>
                                      <p:to>
                                        <p:strVal val="visible"/>
                                      </p:to>
                                    </p:set>
                                    <p:animEffect filter="fade" transition="in">
                                      <p:cBhvr>
                                        <p:cTn dur="500" id="58"/>
                                        <p:tgtEl>
                                          <p:spTgt spid="16"/>
                                        </p:tgtEl>
                                      </p:cBhvr>
                                    </p:animEffect>
                                  </p:childTnLst>
                                </p:cTn>
                              </p:par>
                              <p:par>
                                <p:cTn fill="hold" grpId="0" id="59" nodeType="withEffect" presetClass="entr" presetID="10" presetSubtype="0">
                                  <p:stCondLst>
                                    <p:cond delay="0"/>
                                  </p:stCondLst>
                                  <p:childTnLst>
                                    <p:set>
                                      <p:cBhvr>
                                        <p:cTn dur="1" fill="hold" id="60">
                                          <p:stCondLst>
                                            <p:cond delay="0"/>
                                          </p:stCondLst>
                                        </p:cTn>
                                        <p:tgtEl>
                                          <p:spTgt spid="21"/>
                                        </p:tgtEl>
                                        <p:attrNameLst>
                                          <p:attrName>style.visibility</p:attrName>
                                        </p:attrNameLst>
                                      </p:cBhvr>
                                      <p:to>
                                        <p:strVal val="visible"/>
                                      </p:to>
                                    </p:set>
                                    <p:animEffect filter="fade" transition="in">
                                      <p:cBhvr>
                                        <p:cTn dur="500" id="61"/>
                                        <p:tgtEl>
                                          <p:spTgt spid="21"/>
                                        </p:tgtEl>
                                      </p:cBhvr>
                                    </p:animEffect>
                                  </p:childTnLst>
                                </p:cTn>
                              </p:par>
                              <p:par>
                                <p:cTn fill="hold" grpId="0" id="62" nodeType="withEffect" presetClass="entr" presetID="10" presetSubtype="0">
                                  <p:stCondLst>
                                    <p:cond delay="0"/>
                                  </p:stCondLst>
                                  <p:childTnLst>
                                    <p:set>
                                      <p:cBhvr>
                                        <p:cTn dur="1" fill="hold" id="63">
                                          <p:stCondLst>
                                            <p:cond delay="0"/>
                                          </p:stCondLst>
                                        </p:cTn>
                                        <p:tgtEl>
                                          <p:spTgt spid="22"/>
                                        </p:tgtEl>
                                        <p:attrNameLst>
                                          <p:attrName>style.visibility</p:attrName>
                                        </p:attrNameLst>
                                      </p:cBhvr>
                                      <p:to>
                                        <p:strVal val="visible"/>
                                      </p:to>
                                    </p:set>
                                    <p:animEffect filter="fade" transition="in">
                                      <p:cBhvr>
                                        <p:cTn dur="500" id="64"/>
                                        <p:tgtEl>
                                          <p:spTgt spid="22"/>
                                        </p:tgtEl>
                                      </p:cBhvr>
                                    </p:animEffect>
                                  </p:childTnLst>
                                </p:cTn>
                              </p:par>
                              <p:par>
                                <p:cTn fill="hold" grpId="0" id="65" nodeType="withEffect" presetClass="entr" presetID="10" presetSubtype="0">
                                  <p:stCondLst>
                                    <p:cond delay="0"/>
                                  </p:stCondLst>
                                  <p:childTnLst>
                                    <p:set>
                                      <p:cBhvr>
                                        <p:cTn dur="1" fill="hold" id="66">
                                          <p:stCondLst>
                                            <p:cond delay="0"/>
                                          </p:stCondLst>
                                        </p:cTn>
                                        <p:tgtEl>
                                          <p:spTgt spid="23"/>
                                        </p:tgtEl>
                                        <p:attrNameLst>
                                          <p:attrName>style.visibility</p:attrName>
                                        </p:attrNameLst>
                                      </p:cBhvr>
                                      <p:to>
                                        <p:strVal val="visible"/>
                                      </p:to>
                                    </p:set>
                                    <p:animEffect filter="fade" transition="in">
                                      <p:cBhvr>
                                        <p:cTn dur="500" id="67"/>
                                        <p:tgtEl>
                                          <p:spTgt spid="23"/>
                                        </p:tgtEl>
                                      </p:cBhvr>
                                    </p:animEffect>
                                  </p:childTnLst>
                                </p:cTn>
                              </p:par>
                            </p:childTnLst>
                          </p:cTn>
                        </p:par>
                      </p:childTnLst>
                    </p:cTn>
                  </p:par>
                  <p:par>
                    <p:cTn fill="hold" id="68" nodeType="clickPar">
                      <p:stCondLst>
                        <p:cond delay="indefinite"/>
                      </p:stCondLst>
                      <p:childTnLst>
                        <p:par>
                          <p:cTn fill="hold" id="69" nodeType="afterGroup">
                            <p:stCondLst>
                              <p:cond delay="0"/>
                            </p:stCondLst>
                            <p:childTnLst>
                              <p:par>
                                <p:cTn fill="hold" grpId="0" id="70" nodeType="clickEffect" presetClass="entr" presetID="42" presetSubtype="0">
                                  <p:stCondLst>
                                    <p:cond delay="0"/>
                                  </p:stCondLst>
                                  <p:childTnLst>
                                    <p:set>
                                      <p:cBhvr>
                                        <p:cTn dur="1" fill="hold" id="71">
                                          <p:stCondLst>
                                            <p:cond delay="0"/>
                                          </p:stCondLst>
                                        </p:cTn>
                                        <p:tgtEl>
                                          <p:spTgt spid="26"/>
                                        </p:tgtEl>
                                        <p:attrNameLst>
                                          <p:attrName>style.visibility</p:attrName>
                                        </p:attrNameLst>
                                      </p:cBhvr>
                                      <p:to>
                                        <p:strVal val="visible"/>
                                      </p:to>
                                    </p:set>
                                    <p:animEffect filter="fade" transition="in">
                                      <p:cBhvr>
                                        <p:cTn dur="1000" id="72"/>
                                        <p:tgtEl>
                                          <p:spTgt spid="26"/>
                                        </p:tgtEl>
                                      </p:cBhvr>
                                    </p:animEffect>
                                    <p:anim calcmode="lin" valueType="num">
                                      <p:cBhvr>
                                        <p:cTn dur="1000" fill="hold" id="73"/>
                                        <p:tgtEl>
                                          <p:spTgt spid="26"/>
                                        </p:tgtEl>
                                        <p:attrNameLst>
                                          <p:attrName>ppt_x</p:attrName>
                                        </p:attrNameLst>
                                      </p:cBhvr>
                                      <p:tavLst>
                                        <p:tav tm="0">
                                          <p:val>
                                            <p:strVal val="#ppt_x"/>
                                          </p:val>
                                        </p:tav>
                                        <p:tav tm="100000">
                                          <p:val>
                                            <p:strVal val="#ppt_x"/>
                                          </p:val>
                                        </p:tav>
                                      </p:tavLst>
                                    </p:anim>
                                    <p:anim calcmode="lin" valueType="num">
                                      <p:cBhvr>
                                        <p:cTn dur="1000" fill="hold" id="74"/>
                                        <p:tgtEl>
                                          <p:spTgt spid="26"/>
                                        </p:tgtEl>
                                        <p:attrNameLst>
                                          <p:attrName>ppt_y</p:attrName>
                                        </p:attrNameLst>
                                      </p:cBhvr>
                                      <p:tavLst>
                                        <p:tav tm="0">
                                          <p:val>
                                            <p:strVal val="#ppt_y+.1"/>
                                          </p:val>
                                        </p:tav>
                                        <p:tav tm="100000">
                                          <p:val>
                                            <p:strVal val="#ppt_y"/>
                                          </p:val>
                                        </p:tav>
                                      </p:tavLst>
                                    </p:anim>
                                  </p:childTnLst>
                                </p:cTn>
                              </p:par>
                            </p:childTnLst>
                          </p:cTn>
                        </p:par>
                      </p:childTnLst>
                    </p:cTn>
                  </p:par>
                  <p:par>
                    <p:cTn fill="hold" id="75" nodeType="clickPar">
                      <p:stCondLst>
                        <p:cond delay="indefinite"/>
                      </p:stCondLst>
                      <p:childTnLst>
                        <p:par>
                          <p:cTn fill="hold" id="76" nodeType="afterGroup">
                            <p:stCondLst>
                              <p:cond delay="0"/>
                            </p:stCondLst>
                            <p:childTnLst>
                              <p:par>
                                <p:cTn fill="hold" grpId="0" id="77" nodeType="clickEffect" presetClass="entr" presetID="10" presetSubtype="0">
                                  <p:stCondLst>
                                    <p:cond delay="0"/>
                                  </p:stCondLst>
                                  <p:childTnLst>
                                    <p:set>
                                      <p:cBhvr>
                                        <p:cTn dur="1" fill="hold" id="78">
                                          <p:stCondLst>
                                            <p:cond delay="0"/>
                                          </p:stCondLst>
                                        </p:cTn>
                                        <p:tgtEl>
                                          <p:spTgt spid="13"/>
                                        </p:tgtEl>
                                        <p:attrNameLst>
                                          <p:attrName>style.visibility</p:attrName>
                                        </p:attrNameLst>
                                      </p:cBhvr>
                                      <p:to>
                                        <p:strVal val="visible"/>
                                      </p:to>
                                    </p:set>
                                    <p:animEffect filter="fade" transition="in">
                                      <p:cBhvr>
                                        <p:cTn dur="500" id="79"/>
                                        <p:tgtEl>
                                          <p:spTgt spid="13"/>
                                        </p:tgtEl>
                                      </p:cBhvr>
                                    </p:animEffect>
                                  </p:childTnLst>
                                </p:cTn>
                              </p:par>
                              <p:par>
                                <p:cTn fill="hold" grpId="0" id="80" nodeType="withEffect" presetClass="entr" presetID="10" presetSubtype="0">
                                  <p:stCondLst>
                                    <p:cond delay="0"/>
                                  </p:stCondLst>
                                  <p:childTnLst>
                                    <p:set>
                                      <p:cBhvr>
                                        <p:cTn dur="1" fill="hold" id="81">
                                          <p:stCondLst>
                                            <p:cond delay="0"/>
                                          </p:stCondLst>
                                        </p:cTn>
                                        <p:tgtEl>
                                          <p:spTgt spid="12"/>
                                        </p:tgtEl>
                                        <p:attrNameLst>
                                          <p:attrName>style.visibility</p:attrName>
                                        </p:attrNameLst>
                                      </p:cBhvr>
                                      <p:to>
                                        <p:strVal val="visible"/>
                                      </p:to>
                                    </p:set>
                                    <p:animEffect filter="fade" transition="in">
                                      <p:cBhvr>
                                        <p:cTn dur="500" id="82"/>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10"/>
      <p:bldP grpId="0" spid="11"/>
      <p:bldP grpId="0" spid="12"/>
      <p:bldP grpId="0" spid="13"/>
      <p:bldP grpId="0" spid="14"/>
      <p:bldP grpId="0" spid="16"/>
      <p:bldP grpId="0" spid="17"/>
      <p:bldP grpId="0" spid="18"/>
      <p:bldP grpId="0" spid="19"/>
      <p:bldP grpId="0" spid="20"/>
      <p:bldP grpId="0" spid="21"/>
      <p:bldP grpId="0" spid="22"/>
      <p:bldP grpId="0" spid="23"/>
      <p:bldP grpId="0" spid="24"/>
      <p:bldP grpId="0" spid="26"/>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a:extLst>
              <a:ext uri="{FF2B5EF4-FFF2-40B4-BE49-F238E27FC236}">
                <a16:creationId xmlns:a16="http://schemas.microsoft.com/office/drawing/2014/main" id="{B654F0DD-6961-4A8C-BBC2-A75257D1D1FE}"/>
              </a:ext>
            </a:extLst>
          </p:cNvPr>
          <p:cNvSpPr/>
          <p:nvPr/>
        </p:nvSpPr>
        <p:spPr>
          <a:xfrm rot="16200000">
            <a:off x="405390" y="2621052"/>
            <a:ext cx="4930726" cy="3543170"/>
          </a:xfrm>
          <a:prstGeom prst="rect">
            <a:avLst/>
          </a:prstGeom>
          <a:gradFill>
            <a:gsLst>
              <a:gs pos="77000">
                <a:srgbClr val="FE532B"/>
              </a:gs>
              <a:gs pos="0">
                <a:srgbClr val="FB6928"/>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C34AA9A3-B634-4EB7-B318-080DEC7D9C67}"/>
              </a:ext>
            </a:extLst>
          </p:cNvPr>
          <p:cNvSpPr/>
          <p:nvPr/>
        </p:nvSpPr>
        <p:spPr>
          <a:xfrm>
            <a:off x="956462" y="264534"/>
            <a:ext cx="2621280" cy="579120"/>
          </a:xfrm>
          <a:prstGeom prst="rect">
            <a:avLst/>
          </a:prstGeom>
        </p:spPr>
        <p:txBody>
          <a:bodyPr wrap="none">
            <a:spAutoFit/>
          </a:bodyPr>
          <a:lstStyle/>
          <a:p>
            <a:r>
              <a:rPr altLang="en-US" lang="zh-CN" sz="3200">
                <a:solidFill>
                  <a:schemeClr val="tx1">
                    <a:lumMod val="75000"/>
                    <a:lumOff val="25000"/>
                  </a:schemeClr>
                </a:solidFill>
                <a:cs typeface="+mn-ea"/>
                <a:sym typeface="+mn-lt"/>
              </a:rPr>
              <a:t>销售成功技巧</a:t>
            </a:r>
          </a:p>
        </p:txBody>
      </p:sp>
      <p:sp>
        <p:nvSpPr>
          <p:cNvPr id="9" name="矩形 8">
            <a:extLst>
              <a:ext uri="{FF2B5EF4-FFF2-40B4-BE49-F238E27FC236}">
                <a16:creationId xmlns:a16="http://schemas.microsoft.com/office/drawing/2014/main" id="{E0409965-6EC3-4AFE-A097-191386C5C5FF}"/>
              </a:ext>
            </a:extLst>
          </p:cNvPr>
          <p:cNvSpPr/>
          <p:nvPr/>
        </p:nvSpPr>
        <p:spPr>
          <a:xfrm>
            <a:off x="956462" y="1203395"/>
            <a:ext cx="4805680" cy="518160"/>
          </a:xfrm>
          <a:prstGeom prst="rect">
            <a:avLst/>
          </a:prstGeom>
        </p:spPr>
        <p:txBody>
          <a:bodyPr wrap="none">
            <a:spAutoFit/>
          </a:bodyPr>
          <a:lstStyle/>
          <a:p>
            <a:r>
              <a:rPr altLang="en-US" b="1" lang="zh-CN" sz="2800">
                <a:gradFill>
                  <a:gsLst>
                    <a:gs pos="84000">
                      <a:srgbClr val="FE532B"/>
                    </a:gs>
                    <a:gs pos="0">
                      <a:srgbClr val="FA6D27"/>
                    </a:gs>
                  </a:gsLst>
                  <a:lin ang="10500000" scaled="0"/>
                </a:gradFill>
                <a:cs typeface="+mn-ea"/>
                <a:sym typeface="+mn-lt"/>
              </a:rPr>
              <a:t>技巧五：给他一个危机的理由</a:t>
            </a:r>
          </a:p>
        </p:txBody>
      </p:sp>
      <p:sp>
        <p:nvSpPr>
          <p:cNvPr id="10" name="矩形 9">
            <a:extLst>
              <a:ext uri="{FF2B5EF4-FFF2-40B4-BE49-F238E27FC236}">
                <a16:creationId xmlns:a16="http://schemas.microsoft.com/office/drawing/2014/main" id="{99945D96-9B6A-4CD2-B761-284409AC00F8}"/>
              </a:ext>
            </a:extLst>
          </p:cNvPr>
          <p:cNvSpPr/>
          <p:nvPr/>
        </p:nvSpPr>
        <p:spPr>
          <a:xfrm>
            <a:off x="1340635" y="2526064"/>
            <a:ext cx="3174666" cy="3291840"/>
          </a:xfrm>
          <a:prstGeom prst="rect">
            <a:avLst/>
          </a:prstGeom>
        </p:spPr>
        <p:txBody>
          <a:bodyPr wrap="square">
            <a:spAutoFit/>
          </a:bodyPr>
          <a:lstStyle/>
          <a:p>
            <a:pPr>
              <a:lnSpc>
                <a:spcPct val="150000"/>
              </a:lnSpc>
            </a:pPr>
            <a:r>
              <a:rPr altLang="en-US" b="1" lang="zh-CN" sz="2000">
                <a:solidFill>
                  <a:schemeClr val="bg1"/>
                </a:solidFill>
                <a:cs typeface="+mn-ea"/>
                <a:sym typeface="+mn-lt"/>
              </a:rPr>
              <a:t>面对所有明天再说，后天再说，下星期再说顾客，你永远记住：所有的成交，绝技中的绝技。十大绝技中你绝对不能忽略的一个绝技，就是给客户危急的理由，让他马上成交。</a:t>
            </a:r>
          </a:p>
        </p:txBody>
      </p:sp>
      <p:sp>
        <p:nvSpPr>
          <p:cNvPr id="12" name="矩形 11">
            <a:extLst>
              <a:ext uri="{FF2B5EF4-FFF2-40B4-BE49-F238E27FC236}">
                <a16:creationId xmlns:a16="http://schemas.microsoft.com/office/drawing/2014/main" id="{95198B55-E4B0-4B36-A959-F98CCD10AF85}"/>
              </a:ext>
            </a:extLst>
          </p:cNvPr>
          <p:cNvSpPr/>
          <p:nvPr/>
        </p:nvSpPr>
        <p:spPr>
          <a:xfrm>
            <a:off x="4883807" y="2311042"/>
            <a:ext cx="6610745" cy="2011680"/>
          </a:xfrm>
          <a:prstGeom prst="rect">
            <a:avLst/>
          </a:prstGeom>
        </p:spPr>
        <p:txBody>
          <a:bodyPr wrap="square">
            <a:spAutoFit/>
          </a:bodyPr>
          <a:lstStyle/>
          <a:p>
            <a:r>
              <a:rPr altLang="en-US" lang="zh-CN">
                <a:solidFill>
                  <a:schemeClr val="tx1">
                    <a:lumMod val="65000"/>
                    <a:lumOff val="35000"/>
                  </a:schemeClr>
                </a:solidFill>
                <a:cs typeface="+mn-ea"/>
                <a:sym typeface="+mn-lt"/>
              </a:rPr>
              <a:t>给顾客非得今天买的理由，让他现在行动。你永远要创造急迫感而不是明天再说。</a:t>
            </a:r>
          </a:p>
          <a:p>
            <a:endParaRPr altLang="en-US" lang="zh-CN">
              <a:solidFill>
                <a:schemeClr val="tx1">
                  <a:lumMod val="65000"/>
                  <a:lumOff val="35000"/>
                </a:schemeClr>
              </a:solidFill>
              <a:cs typeface="+mn-ea"/>
              <a:sym typeface="+mn-lt"/>
            </a:endParaRPr>
          </a:p>
          <a:p>
            <a:r>
              <a:rPr altLang="en-US" lang="zh-CN">
                <a:solidFill>
                  <a:schemeClr val="tx1">
                    <a:lumMod val="65000"/>
                    <a:lumOff val="35000"/>
                  </a:schemeClr>
                </a:solidFill>
                <a:cs typeface="+mn-ea"/>
                <a:sym typeface="+mn-lt"/>
              </a:rPr>
              <a:t>如果你确定你给顾客的是最低的价格的，你就可以跟他讲，你必须现在买，要不然我就会涨价。</a:t>
            </a:r>
          </a:p>
          <a:p>
            <a:r>
              <a:rPr altLang="en-US" lang="zh-CN">
                <a:solidFill>
                  <a:schemeClr val="tx1">
                    <a:lumMod val="65000"/>
                    <a:lumOff val="35000"/>
                  </a:schemeClr>
                </a:solidFill>
                <a:cs typeface="+mn-ea"/>
                <a:sym typeface="+mn-lt"/>
              </a:rPr>
              <a:t>如果你确定他到别家买不到，你就可以跟他讲，你必须现在买，否则我就卖给别人了。</a:t>
            </a:r>
          </a:p>
        </p:txBody>
      </p:sp>
      <p:sp>
        <p:nvSpPr>
          <p:cNvPr id="19" name="矩形 18">
            <a:extLst>
              <a:ext uri="{FF2B5EF4-FFF2-40B4-BE49-F238E27FC236}">
                <a16:creationId xmlns:a16="http://schemas.microsoft.com/office/drawing/2014/main" id="{DDB42AFA-71F3-49E3-A03D-99D9AF6AE69A}"/>
              </a:ext>
            </a:extLst>
          </p:cNvPr>
          <p:cNvSpPr/>
          <p:nvPr/>
        </p:nvSpPr>
        <p:spPr>
          <a:xfrm>
            <a:off x="5653724" y="5441505"/>
            <a:ext cx="2926080" cy="457200"/>
          </a:xfrm>
          <a:prstGeom prst="rect">
            <a:avLst/>
          </a:prstGeom>
        </p:spPr>
        <p:txBody>
          <a:bodyPr wrap="none">
            <a:spAutoFit/>
          </a:bodyPr>
          <a:lstStyle/>
          <a:p>
            <a:pPr lvl="0"/>
            <a:r>
              <a:rPr altLang="en-US" b="1" lang="zh-CN" sz="2400">
                <a:solidFill>
                  <a:schemeClr val="tx1">
                    <a:lumMod val="65000"/>
                    <a:lumOff val="35000"/>
                  </a:schemeClr>
                </a:solidFill>
                <a:cs typeface="+mn-ea"/>
                <a:sym typeface="+mn-lt"/>
              </a:rPr>
              <a:t>拖延会有哪些坏处？</a:t>
            </a:r>
          </a:p>
        </p:txBody>
      </p:sp>
      <p:sp>
        <p:nvSpPr>
          <p:cNvPr id="22" name="矩形 21">
            <a:extLst>
              <a:ext uri="{FF2B5EF4-FFF2-40B4-BE49-F238E27FC236}">
                <a16:creationId xmlns:a16="http://schemas.microsoft.com/office/drawing/2014/main" id="{AAEB22BE-5D61-44C6-AC82-8D8131A141FA}"/>
              </a:ext>
            </a:extLst>
          </p:cNvPr>
          <p:cNvSpPr/>
          <p:nvPr/>
        </p:nvSpPr>
        <p:spPr>
          <a:xfrm>
            <a:off x="5653724" y="4894670"/>
            <a:ext cx="2926080" cy="457200"/>
          </a:xfrm>
          <a:prstGeom prst="rect">
            <a:avLst/>
          </a:prstGeom>
        </p:spPr>
        <p:txBody>
          <a:bodyPr wrap="none">
            <a:spAutoFit/>
          </a:bodyPr>
          <a:lstStyle/>
          <a:p>
            <a:pPr lvl="0"/>
            <a:r>
              <a:rPr altLang="en-US" b="1" lang="zh-CN" sz="2400">
                <a:solidFill>
                  <a:schemeClr val="tx1">
                    <a:lumMod val="65000"/>
                    <a:lumOff val="35000"/>
                  </a:schemeClr>
                </a:solidFill>
                <a:cs typeface="+mn-ea"/>
                <a:sym typeface="+mn-lt"/>
              </a:rPr>
              <a:t>现在买有哪些好处？</a:t>
            </a:r>
          </a:p>
        </p:txBody>
      </p:sp>
      <p:sp>
        <p:nvSpPr>
          <p:cNvPr id="24" name="Freeform 45">
            <a:extLst>
              <a:ext uri="{FF2B5EF4-FFF2-40B4-BE49-F238E27FC236}">
                <a16:creationId xmlns:a16="http://schemas.microsoft.com/office/drawing/2014/main" id="{C56C1328-0CB0-4247-8C94-E7C522991089}"/>
              </a:ext>
            </a:extLst>
          </p:cNvPr>
          <p:cNvSpPr>
            <a:spLocks noEditPoints="1"/>
          </p:cNvSpPr>
          <p:nvPr/>
        </p:nvSpPr>
        <p:spPr bwMode="auto">
          <a:xfrm>
            <a:off x="5276922" y="5012531"/>
            <a:ext cx="278328" cy="278328"/>
          </a:xfrm>
          <a:custGeom>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b="b" l="0" r="r" t="0"/>
            <a:pathLst>
              <a:path h="55" w="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gradFill>
            <a:gsLst>
              <a:gs pos="84000">
                <a:srgbClr val="FE532B"/>
              </a:gs>
              <a:gs pos="0">
                <a:srgbClr val="FA6D27"/>
              </a:gs>
            </a:gsLst>
            <a:lin ang="10500000" scaled="0"/>
          </a:gradFill>
          <a:ln w="9525">
            <a:noFill/>
            <a:round/>
          </a:ln>
        </p:spPr>
        <p:txBody>
          <a:bodyPr anchor="t" anchorCtr="0" bIns="60960" compatLnSpc="1" lIns="121920" numCol="1" rIns="121920" tIns="60960" vert="horz" wrap="square">
            <a:prstTxWarp prst="textNoShape">
              <a:avLst/>
            </a:prstTxWarp>
          </a:bodyPr>
          <a:lstStyle/>
          <a:p>
            <a:endParaRPr lang="en-US" sz="2400">
              <a:solidFill>
                <a:schemeClr val="tx1">
                  <a:lumMod val="75000"/>
                  <a:lumOff val="25000"/>
                </a:schemeClr>
              </a:solidFill>
              <a:cs typeface="+mn-ea"/>
              <a:sym typeface="+mn-lt"/>
            </a:endParaRPr>
          </a:p>
        </p:txBody>
      </p:sp>
      <p:sp>
        <p:nvSpPr>
          <p:cNvPr id="25" name="Freeform 45">
            <a:extLst>
              <a:ext uri="{FF2B5EF4-FFF2-40B4-BE49-F238E27FC236}">
                <a16:creationId xmlns:a16="http://schemas.microsoft.com/office/drawing/2014/main" id="{393A29AF-9EFE-4E5E-AB4B-C1670F4570BF}"/>
              </a:ext>
            </a:extLst>
          </p:cNvPr>
          <p:cNvSpPr>
            <a:spLocks noEditPoints="1"/>
          </p:cNvSpPr>
          <p:nvPr/>
        </p:nvSpPr>
        <p:spPr bwMode="auto">
          <a:xfrm>
            <a:off x="5276922" y="5556181"/>
            <a:ext cx="278328" cy="278328"/>
          </a:xfrm>
          <a:custGeom>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b="b" l="0" r="r" t="0"/>
            <a:pathLst>
              <a:path h="55" w="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gradFill>
            <a:gsLst>
              <a:gs pos="84000">
                <a:srgbClr val="FE532B"/>
              </a:gs>
              <a:gs pos="0">
                <a:srgbClr val="FA6D27"/>
              </a:gs>
            </a:gsLst>
            <a:lin ang="10500000" scaled="0"/>
          </a:gradFill>
          <a:ln w="9525">
            <a:noFill/>
            <a:round/>
          </a:ln>
        </p:spPr>
        <p:txBody>
          <a:bodyPr anchor="t" anchorCtr="0" bIns="60960" compatLnSpc="1" lIns="121920" numCol="1" rIns="121920" tIns="60960" vert="horz" wrap="square">
            <a:prstTxWarp prst="textNoShape">
              <a:avLst/>
            </a:prstTxWarp>
          </a:bodyPr>
          <a:lstStyle/>
          <a:p>
            <a:endParaRPr lang="en-US" sz="2400">
              <a:solidFill>
                <a:schemeClr val="tx1">
                  <a:lumMod val="75000"/>
                  <a:lumOff val="25000"/>
                </a:schemeClr>
              </a:solidFill>
              <a:cs typeface="+mn-ea"/>
              <a:sym typeface="+mn-lt"/>
            </a:endParaRPr>
          </a:p>
        </p:txBody>
      </p:sp>
    </p:spTree>
    <p:extLst>
      <p:ext uri="{BB962C8B-B14F-4D97-AF65-F5344CB8AC3E}">
        <p14:creationId val="1496110889"/>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6"/>
                                        </p:tgtEl>
                                        <p:attrNameLst>
                                          <p:attrName>style.visibility</p:attrName>
                                        </p:attrNameLst>
                                      </p:cBhvr>
                                      <p:to>
                                        <p:strVal val="visible"/>
                                      </p:to>
                                    </p:set>
                                    <p:animEffect filter="randombar(horizontal)" transition="in">
                                      <p:cBhvr>
                                        <p:cTn dur="500" id="7"/>
                                        <p:tgtEl>
                                          <p:spTgt spid="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4">
                                  <p:stCondLst>
                                    <p:cond delay="0"/>
                                  </p:stCondLst>
                                  <p:childTnLst>
                                    <p:set>
                                      <p:cBhvr>
                                        <p:cTn dur="1" fill="hold" id="11">
                                          <p:stCondLst>
                                            <p:cond delay="0"/>
                                          </p:stCondLst>
                                        </p:cTn>
                                        <p:tgtEl>
                                          <p:spTgt spid="11"/>
                                        </p:tgtEl>
                                        <p:attrNameLst>
                                          <p:attrName>style.visibility</p:attrName>
                                        </p:attrNameLst>
                                      </p:cBhvr>
                                      <p:to>
                                        <p:strVal val="visible"/>
                                      </p:to>
                                    </p:set>
                                    <p:animEffect filter="wipe(down)" transition="in">
                                      <p:cBhvr>
                                        <p:cTn dur="500" id="12"/>
                                        <p:tgtEl>
                                          <p:spTgt spid="11"/>
                                        </p:tgtEl>
                                      </p:cBhvr>
                                    </p:animEffect>
                                  </p:childTnLst>
                                </p:cTn>
                              </p:par>
                            </p:childTnLst>
                          </p:cTn>
                        </p:par>
                        <p:par>
                          <p:cTn fill="hold" id="13" nodeType="afterGroup">
                            <p:stCondLst>
                              <p:cond delay="500"/>
                            </p:stCondLst>
                            <p:childTnLst>
                              <p:par>
                                <p:cTn fill="hold" grpId="0" id="14" nodeType="afterEffect" presetClass="entr" presetID="53" presetSubtype="0">
                                  <p:stCondLst>
                                    <p:cond delay="0"/>
                                  </p:stCondLst>
                                  <p:childTnLst>
                                    <p:set>
                                      <p:cBhvr>
                                        <p:cTn dur="1" fill="hold" id="15">
                                          <p:stCondLst>
                                            <p:cond delay="0"/>
                                          </p:stCondLst>
                                        </p:cTn>
                                        <p:tgtEl>
                                          <p:spTgt spid="12"/>
                                        </p:tgtEl>
                                        <p:attrNameLst>
                                          <p:attrName>style.visibility</p:attrName>
                                        </p:attrNameLst>
                                      </p:cBhvr>
                                      <p:to>
                                        <p:strVal val="visible"/>
                                      </p:to>
                                    </p:set>
                                    <p:anim calcmode="lin" valueType="num">
                                      <p:cBhvr>
                                        <p:cTn dur="500" fill="hold" id="16"/>
                                        <p:tgtEl>
                                          <p:spTgt spid="12"/>
                                        </p:tgtEl>
                                        <p:attrNameLst>
                                          <p:attrName>ppt_w</p:attrName>
                                        </p:attrNameLst>
                                      </p:cBhvr>
                                      <p:tavLst>
                                        <p:tav tm="0">
                                          <p:val>
                                            <p:fltVal val="0"/>
                                          </p:val>
                                        </p:tav>
                                        <p:tav tm="100000">
                                          <p:val>
                                            <p:strVal val="#ppt_w"/>
                                          </p:val>
                                        </p:tav>
                                      </p:tavLst>
                                    </p:anim>
                                    <p:anim calcmode="lin" valueType="num">
                                      <p:cBhvr>
                                        <p:cTn dur="500" fill="hold" id="17"/>
                                        <p:tgtEl>
                                          <p:spTgt spid="12"/>
                                        </p:tgtEl>
                                        <p:attrNameLst>
                                          <p:attrName>ppt_h</p:attrName>
                                        </p:attrNameLst>
                                      </p:cBhvr>
                                      <p:tavLst>
                                        <p:tav tm="0">
                                          <p:val>
                                            <p:fltVal val="0"/>
                                          </p:val>
                                        </p:tav>
                                        <p:tav tm="100000">
                                          <p:val>
                                            <p:strVal val="#ppt_h"/>
                                          </p:val>
                                        </p:tav>
                                      </p:tavLst>
                                    </p:anim>
                                    <p:animEffect filter="fade" transition="in">
                                      <p:cBhvr>
                                        <p:cTn dur="500" id="18"/>
                                        <p:tgtEl>
                                          <p:spTgt spid="12"/>
                                        </p:tgtEl>
                                      </p:cBhvr>
                                    </p:animEffect>
                                  </p:childTnLst>
                                </p:cTn>
                              </p:par>
                            </p:childTnLst>
                          </p:cTn>
                        </p:par>
                        <p:par>
                          <p:cTn fill="hold" id="19" nodeType="afterGroup">
                            <p:stCondLst>
                              <p:cond delay="1000"/>
                            </p:stCondLst>
                            <p:childTnLst>
                              <p:par>
                                <p:cTn fill="hold" grpId="0" id="20" nodeType="afterEffect" presetClass="entr" presetID="53" presetSubtype="0">
                                  <p:stCondLst>
                                    <p:cond delay="0"/>
                                  </p:stCondLst>
                                  <p:childTnLst>
                                    <p:set>
                                      <p:cBhvr>
                                        <p:cTn dur="1" fill="hold" id="21">
                                          <p:stCondLst>
                                            <p:cond delay="0"/>
                                          </p:stCondLst>
                                        </p:cTn>
                                        <p:tgtEl>
                                          <p:spTgt spid="24"/>
                                        </p:tgtEl>
                                        <p:attrNameLst>
                                          <p:attrName>style.visibility</p:attrName>
                                        </p:attrNameLst>
                                      </p:cBhvr>
                                      <p:to>
                                        <p:strVal val="visible"/>
                                      </p:to>
                                    </p:set>
                                    <p:anim calcmode="lin" valueType="num">
                                      <p:cBhvr>
                                        <p:cTn dur="500" fill="hold" id="22"/>
                                        <p:tgtEl>
                                          <p:spTgt spid="24"/>
                                        </p:tgtEl>
                                        <p:attrNameLst>
                                          <p:attrName>ppt_w</p:attrName>
                                        </p:attrNameLst>
                                      </p:cBhvr>
                                      <p:tavLst>
                                        <p:tav tm="0">
                                          <p:val>
                                            <p:fltVal val="0"/>
                                          </p:val>
                                        </p:tav>
                                        <p:tav tm="100000">
                                          <p:val>
                                            <p:strVal val="#ppt_w"/>
                                          </p:val>
                                        </p:tav>
                                      </p:tavLst>
                                    </p:anim>
                                    <p:anim calcmode="lin" valueType="num">
                                      <p:cBhvr>
                                        <p:cTn dur="500" fill="hold" id="23"/>
                                        <p:tgtEl>
                                          <p:spTgt spid="24"/>
                                        </p:tgtEl>
                                        <p:attrNameLst>
                                          <p:attrName>ppt_h</p:attrName>
                                        </p:attrNameLst>
                                      </p:cBhvr>
                                      <p:tavLst>
                                        <p:tav tm="0">
                                          <p:val>
                                            <p:fltVal val="0"/>
                                          </p:val>
                                        </p:tav>
                                        <p:tav tm="100000">
                                          <p:val>
                                            <p:strVal val="#ppt_h"/>
                                          </p:val>
                                        </p:tav>
                                      </p:tavLst>
                                    </p:anim>
                                    <p:animEffect filter="fade" transition="in">
                                      <p:cBhvr>
                                        <p:cTn dur="500" id="24"/>
                                        <p:tgtEl>
                                          <p:spTgt spid="24"/>
                                        </p:tgtEl>
                                      </p:cBhvr>
                                    </p:animEffect>
                                  </p:childTnLst>
                                </p:cTn>
                              </p:par>
                            </p:childTnLst>
                          </p:cTn>
                        </p:par>
                        <p:par>
                          <p:cTn fill="hold" id="25" nodeType="afterGroup">
                            <p:stCondLst>
                              <p:cond delay="1500"/>
                            </p:stCondLst>
                            <p:childTnLst>
                              <p:par>
                                <p:cTn fill="hold" grpId="0" id="26" nodeType="afterEffect" presetClass="entr" presetID="53" presetSubtype="0">
                                  <p:stCondLst>
                                    <p:cond delay="0"/>
                                  </p:stCondLst>
                                  <p:childTnLst>
                                    <p:set>
                                      <p:cBhvr>
                                        <p:cTn dur="1" fill="hold" id="27">
                                          <p:stCondLst>
                                            <p:cond delay="0"/>
                                          </p:stCondLst>
                                        </p:cTn>
                                        <p:tgtEl>
                                          <p:spTgt spid="25"/>
                                        </p:tgtEl>
                                        <p:attrNameLst>
                                          <p:attrName>style.visibility</p:attrName>
                                        </p:attrNameLst>
                                      </p:cBhvr>
                                      <p:to>
                                        <p:strVal val="visible"/>
                                      </p:to>
                                    </p:set>
                                    <p:anim calcmode="lin" valueType="num">
                                      <p:cBhvr>
                                        <p:cTn dur="500" fill="hold" id="28"/>
                                        <p:tgtEl>
                                          <p:spTgt spid="25"/>
                                        </p:tgtEl>
                                        <p:attrNameLst>
                                          <p:attrName>ppt_w</p:attrName>
                                        </p:attrNameLst>
                                      </p:cBhvr>
                                      <p:tavLst>
                                        <p:tav tm="0">
                                          <p:val>
                                            <p:fltVal val="0"/>
                                          </p:val>
                                        </p:tav>
                                        <p:tav tm="100000">
                                          <p:val>
                                            <p:strVal val="#ppt_w"/>
                                          </p:val>
                                        </p:tav>
                                      </p:tavLst>
                                    </p:anim>
                                    <p:anim calcmode="lin" valueType="num">
                                      <p:cBhvr>
                                        <p:cTn dur="500" fill="hold" id="29"/>
                                        <p:tgtEl>
                                          <p:spTgt spid="25"/>
                                        </p:tgtEl>
                                        <p:attrNameLst>
                                          <p:attrName>ppt_h</p:attrName>
                                        </p:attrNameLst>
                                      </p:cBhvr>
                                      <p:tavLst>
                                        <p:tav tm="0">
                                          <p:val>
                                            <p:fltVal val="0"/>
                                          </p:val>
                                        </p:tav>
                                        <p:tav tm="100000">
                                          <p:val>
                                            <p:strVal val="#ppt_h"/>
                                          </p:val>
                                        </p:tav>
                                      </p:tavLst>
                                    </p:anim>
                                    <p:animEffect filter="fade" transition="in">
                                      <p:cBhvr>
                                        <p:cTn dur="500" id="30"/>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6"/>
      <p:bldP grpId="0" spid="12"/>
      <p:bldP grpId="0" spid="24"/>
      <p:bldP grpId="0" spid="2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E7C5551D-EEE5-4330-89DE-CF4B2492F5C2}"/>
              </a:ext>
            </a:extLst>
          </p:cNvPr>
          <p:cNvSpPr/>
          <p:nvPr/>
        </p:nvSpPr>
        <p:spPr>
          <a:xfrm>
            <a:off x="956462" y="264534"/>
            <a:ext cx="2621280" cy="579120"/>
          </a:xfrm>
          <a:prstGeom prst="rect">
            <a:avLst/>
          </a:prstGeom>
        </p:spPr>
        <p:txBody>
          <a:bodyPr wrap="none">
            <a:spAutoFit/>
          </a:bodyPr>
          <a:lstStyle/>
          <a:p>
            <a:r>
              <a:rPr altLang="en-US" lang="zh-CN" sz="3200">
                <a:solidFill>
                  <a:schemeClr val="tx1">
                    <a:lumMod val="75000"/>
                    <a:lumOff val="25000"/>
                  </a:schemeClr>
                </a:solidFill>
                <a:cs typeface="+mn-ea"/>
                <a:sym typeface="+mn-lt"/>
              </a:rPr>
              <a:t>销售成功技巧</a:t>
            </a:r>
          </a:p>
        </p:txBody>
      </p:sp>
      <p:sp>
        <p:nvSpPr>
          <p:cNvPr id="9" name="矩形 8">
            <a:extLst>
              <a:ext uri="{FF2B5EF4-FFF2-40B4-BE49-F238E27FC236}">
                <a16:creationId xmlns:a16="http://schemas.microsoft.com/office/drawing/2014/main" id="{0433E991-C798-47CB-855E-315E4ACE9645}"/>
              </a:ext>
            </a:extLst>
          </p:cNvPr>
          <p:cNvSpPr/>
          <p:nvPr/>
        </p:nvSpPr>
        <p:spPr>
          <a:xfrm>
            <a:off x="956462" y="1203395"/>
            <a:ext cx="4094480" cy="518160"/>
          </a:xfrm>
          <a:prstGeom prst="rect">
            <a:avLst/>
          </a:prstGeom>
        </p:spPr>
        <p:txBody>
          <a:bodyPr wrap="none">
            <a:spAutoFit/>
          </a:bodyPr>
          <a:lstStyle/>
          <a:p>
            <a:r>
              <a:rPr altLang="en-US" b="1" lang="zh-CN" sz="2800">
                <a:gradFill>
                  <a:gsLst>
                    <a:gs pos="84000">
                      <a:srgbClr val="FE532B"/>
                    </a:gs>
                    <a:gs pos="0">
                      <a:srgbClr val="FA6D27"/>
                    </a:gs>
                  </a:gsLst>
                  <a:lin ang="10500000" scaled="0"/>
                </a:gradFill>
                <a:cs typeface="+mn-ea"/>
                <a:sym typeface="+mn-lt"/>
              </a:rPr>
              <a:t>技巧六：区别价格和价值</a:t>
            </a:r>
          </a:p>
        </p:txBody>
      </p:sp>
      <p:sp>
        <p:nvSpPr>
          <p:cNvPr id="10" name="矩形 9">
            <a:extLst>
              <a:ext uri="{FF2B5EF4-FFF2-40B4-BE49-F238E27FC236}">
                <a16:creationId xmlns:a16="http://schemas.microsoft.com/office/drawing/2014/main" id="{ABB10A23-F81C-4108-8535-5EEFD2DC84DD}"/>
              </a:ext>
            </a:extLst>
          </p:cNvPr>
          <p:cNvSpPr/>
          <p:nvPr/>
        </p:nvSpPr>
        <p:spPr>
          <a:xfrm>
            <a:off x="956462" y="1770690"/>
            <a:ext cx="10403964" cy="1005840"/>
          </a:xfrm>
          <a:prstGeom prst="rect">
            <a:avLst/>
          </a:prstGeom>
        </p:spPr>
        <p:txBody>
          <a:bodyPr wrap="square">
            <a:spAutoFit/>
          </a:bodyPr>
          <a:lstStyle/>
          <a:p>
            <a:pPr>
              <a:lnSpc>
                <a:spcPct val="150000"/>
              </a:lnSpc>
            </a:pPr>
            <a:r>
              <a:rPr altLang="en-US" lang="zh-CN" sz="2000">
                <a:solidFill>
                  <a:schemeClr val="tx1">
                    <a:lumMod val="65000"/>
                    <a:lumOff val="35000"/>
                  </a:schemeClr>
                </a:solidFill>
                <a:cs typeface="+mn-ea"/>
                <a:sym typeface="+mn-lt"/>
              </a:rPr>
              <a:t>如果有人还在那边说真的太贵了，他很在乎钱，他很小气的人。他很舍不得的人，怎么办呢？这时候你只好用反问来问他，啊！太贵了，你是指价格贵还是价值贵？</a:t>
            </a:r>
          </a:p>
        </p:txBody>
      </p:sp>
      <p:cxnSp>
        <p:nvCxnSpPr>
          <p:cNvPr id="11" name="MH_Other_1">
            <a:extLst>
              <a:ext uri="{FF2B5EF4-FFF2-40B4-BE49-F238E27FC236}">
                <a16:creationId xmlns:a16="http://schemas.microsoft.com/office/drawing/2014/main" id="{160D56CE-9D0C-486F-9799-24CC4A732A6F}"/>
              </a:ext>
            </a:extLst>
          </p:cNvPr>
          <p:cNvCxnSpPr/>
          <p:nvPr/>
        </p:nvCxnSpPr>
        <p:spPr>
          <a:xfrm flipH="1">
            <a:off x="7818867" y="5680767"/>
            <a:ext cx="4848" cy="547098"/>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MH_Other_2">
            <a:extLst>
              <a:ext uri="{FF2B5EF4-FFF2-40B4-BE49-F238E27FC236}">
                <a16:creationId xmlns:a16="http://schemas.microsoft.com/office/drawing/2014/main" id="{32CCB7CB-39C7-41A3-A181-6F9DBE008301}"/>
              </a:ext>
            </a:extLst>
          </p:cNvPr>
          <p:cNvCxnSpPr/>
          <p:nvPr/>
        </p:nvCxnSpPr>
        <p:spPr>
          <a:xfrm flipH="1">
            <a:off x="4391427" y="3182220"/>
            <a:ext cx="1090" cy="68098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3" name="MH_Other_4">
            <a:extLst>
              <a:ext uri="{FF2B5EF4-FFF2-40B4-BE49-F238E27FC236}">
                <a16:creationId xmlns:a16="http://schemas.microsoft.com/office/drawing/2014/main" id="{7A90BAE2-4A8C-4199-9E03-0D5F856A456B}"/>
              </a:ext>
            </a:extLst>
          </p:cNvPr>
          <p:cNvSpPr/>
          <p:nvPr/>
        </p:nvSpPr>
        <p:spPr bwMode="gray">
          <a:xfrm flipH="1" rot="5235986">
            <a:off x="4487813" y="3384352"/>
            <a:ext cx="389334" cy="542925"/>
          </a:xfrm>
          <a:custGeom>
            <a:gdLst>
              <a:gd fmla="*/ 0 w 618" name="T0"/>
              <a:gd fmla="*/ 0 h 654" name="T1"/>
              <a:gd fmla="*/ 2147483647 w 618" name="T2"/>
              <a:gd fmla="*/ 2147483647 h 654" name="T3"/>
              <a:gd fmla="*/ 0 60000 65536" name="T4"/>
              <a:gd fmla="*/ 0 60000 65536" name="T5"/>
              <a:gd fmla="*/ 0 w 618" name="T6"/>
              <a:gd fmla="*/ 0 h 654" name="T7"/>
              <a:gd fmla="*/ 618 w 618" name="T8"/>
              <a:gd fmla="*/ 654 h 654" name="T9"/>
            </a:gdLst>
            <a:cxnLst>
              <a:cxn ang="T4">
                <a:pos x="T0" y="T1"/>
              </a:cxn>
              <a:cxn ang="T5">
                <a:pos x="T2" y="T3"/>
              </a:cxn>
            </a:cxnLst>
            <a:rect b="T9" l="T6" r="T8" t="T7"/>
            <a:pathLst>
              <a:path h="654" w="618">
                <a:moveTo>
                  <a:pt x="0" y="0"/>
                </a:moveTo>
                <a:cubicBezTo>
                  <a:pt x="0" y="0"/>
                  <a:pt x="486" y="192"/>
                  <a:pt x="618" y="654"/>
                </a:cubicBezTo>
              </a:path>
            </a:pathLst>
          </a:custGeom>
          <a:noFill/>
          <a:ln cap="flat" w="25400">
            <a:solidFill>
              <a:schemeClr val="tx1">
                <a:lumMod val="50000"/>
                <a:lumOff val="50000"/>
              </a:schemeClr>
            </a:solidFill>
            <a:prstDash val="solid"/>
            <a:miter lim="800000"/>
            <a:tailEnd len="lg" type="triangle" w="med"/>
          </a:ln>
          <a:extLst>
            <a:ext uri="{909E8E84-426E-40DD-AFC4-6F175D3DCCD1}">
              <a14:hiddenFill>
                <a:solidFill>
                  <a:srgbClr val="FFFFFF"/>
                </a:solidFill>
              </a14:hiddenFill>
            </a:ext>
          </a:extLst>
        </p:spPr>
        <p:txBody>
          <a:bodyPr/>
          <a:lstStyle/>
          <a:p>
            <a:endParaRPr altLang="en-US" lang="zh-CN" sz="1350">
              <a:solidFill>
                <a:schemeClr val="tx1">
                  <a:lumMod val="65000"/>
                  <a:lumOff val="35000"/>
                </a:schemeClr>
              </a:solidFill>
              <a:cs typeface="+mn-ea"/>
              <a:sym typeface="+mn-lt"/>
            </a:endParaRPr>
          </a:p>
        </p:txBody>
      </p:sp>
      <p:sp>
        <p:nvSpPr>
          <p:cNvPr id="14" name="MH_Other_8">
            <a:extLst>
              <a:ext uri="{FF2B5EF4-FFF2-40B4-BE49-F238E27FC236}">
                <a16:creationId xmlns:a16="http://schemas.microsoft.com/office/drawing/2014/main" id="{5E2DAD82-5117-47D9-8764-03B69D24E73F}"/>
              </a:ext>
            </a:extLst>
          </p:cNvPr>
          <p:cNvSpPr/>
          <p:nvPr/>
        </p:nvSpPr>
        <p:spPr bwMode="gray">
          <a:xfrm flipV="1" rot="5235986">
            <a:off x="7296497" y="5467945"/>
            <a:ext cx="389334" cy="542925"/>
          </a:xfrm>
          <a:custGeom>
            <a:gdLst>
              <a:gd fmla="*/ 0 w 618" name="T0"/>
              <a:gd fmla="*/ 0 h 654" name="T1"/>
              <a:gd fmla="*/ 2147483647 w 618" name="T2"/>
              <a:gd fmla="*/ 2147483647 h 654" name="T3"/>
              <a:gd fmla="*/ 0 60000 65536" name="T4"/>
              <a:gd fmla="*/ 0 60000 65536" name="T5"/>
              <a:gd fmla="*/ 0 w 618" name="T6"/>
              <a:gd fmla="*/ 0 h 654" name="T7"/>
              <a:gd fmla="*/ 618 w 618" name="T8"/>
              <a:gd fmla="*/ 654 h 654" name="T9"/>
            </a:gdLst>
            <a:cxnLst>
              <a:cxn ang="T4">
                <a:pos x="T0" y="T1"/>
              </a:cxn>
              <a:cxn ang="T5">
                <a:pos x="T2" y="T3"/>
              </a:cxn>
            </a:cxnLst>
            <a:rect b="T9" l="T6" r="T8" t="T7"/>
            <a:pathLst>
              <a:path h="654" w="618">
                <a:moveTo>
                  <a:pt x="0" y="0"/>
                </a:moveTo>
                <a:cubicBezTo>
                  <a:pt x="0" y="0"/>
                  <a:pt x="486" y="192"/>
                  <a:pt x="618" y="654"/>
                </a:cubicBezTo>
              </a:path>
            </a:pathLst>
          </a:custGeom>
          <a:noFill/>
          <a:ln cap="flat" w="25400">
            <a:solidFill>
              <a:schemeClr val="tx1">
                <a:lumMod val="50000"/>
                <a:lumOff val="50000"/>
              </a:schemeClr>
            </a:solidFill>
            <a:prstDash val="solid"/>
            <a:miter lim="800000"/>
            <a:tailEnd len="lg" type="triangle" w="med"/>
          </a:ln>
          <a:extLst>
            <a:ext uri="{909E8E84-426E-40DD-AFC4-6F175D3DCCD1}">
              <a14:hiddenFill>
                <a:solidFill>
                  <a:srgbClr val="FFFFFF"/>
                </a:solidFill>
              </a14:hiddenFill>
            </a:ext>
          </a:extLst>
        </p:spPr>
        <p:txBody>
          <a:bodyPr/>
          <a:lstStyle/>
          <a:p>
            <a:endParaRPr altLang="en-US" lang="zh-CN" sz="1350">
              <a:solidFill>
                <a:schemeClr val="tx1">
                  <a:lumMod val="65000"/>
                  <a:lumOff val="35000"/>
                </a:schemeClr>
              </a:solidFill>
              <a:cs typeface="+mn-ea"/>
              <a:sym typeface="+mn-lt"/>
            </a:endParaRPr>
          </a:p>
        </p:txBody>
      </p:sp>
      <p:sp>
        <p:nvSpPr>
          <p:cNvPr id="15" name="MH_Text_2">
            <a:extLst>
              <a:ext uri="{FF2B5EF4-FFF2-40B4-BE49-F238E27FC236}">
                <a16:creationId xmlns:a16="http://schemas.microsoft.com/office/drawing/2014/main" id="{6926EEA4-16AE-425F-A9B0-25FD746759AB}"/>
              </a:ext>
            </a:extLst>
          </p:cNvPr>
          <p:cNvSpPr txBox="1">
            <a:spLocks noChangeArrowheads="1"/>
          </p:cNvSpPr>
          <p:nvPr/>
        </p:nvSpPr>
        <p:spPr bwMode="gray">
          <a:xfrm>
            <a:off x="7896963" y="5656556"/>
            <a:ext cx="3461674" cy="551689"/>
          </a:xfrm>
          <a:prstGeom prst="rect">
            <a:avLst/>
          </a:prstGeom>
          <a:noFill/>
          <a:ln w="9525">
            <a:noFill/>
            <a:miter lim="800000"/>
          </a:ln>
        </p:spPr>
        <p:txBody>
          <a:bodyPr anchor="ctr" bIns="0" lIns="0" rIns="0" tIns="0" wrap="square">
            <a:noAutofit/>
          </a:bodyPr>
          <a:lstStyle>
            <a:lvl1pPr defTabSz="802005">
              <a:defRPr>
                <a:solidFill>
                  <a:schemeClr val="tx1"/>
                </a:solidFill>
                <a:latin charset="0" panose="020b0604020202020204" pitchFamily="34" typeface="Arial"/>
              </a:defRPr>
            </a:lvl1pPr>
            <a:lvl2pPr defTabSz="802005" indent="-285750" marL="742950">
              <a:defRPr>
                <a:solidFill>
                  <a:schemeClr val="tx1"/>
                </a:solidFill>
                <a:latin charset="0" panose="020b0604020202020204" pitchFamily="34" typeface="Arial"/>
              </a:defRPr>
            </a:lvl2pPr>
            <a:lvl3pPr defTabSz="802005" indent="-228600" marL="1143000">
              <a:defRPr>
                <a:solidFill>
                  <a:schemeClr val="tx1"/>
                </a:solidFill>
                <a:latin charset="0" panose="020b0604020202020204" pitchFamily="34" typeface="Arial"/>
              </a:defRPr>
            </a:lvl3pPr>
            <a:lvl4pPr defTabSz="802005" indent="-228600" marL="1600200">
              <a:defRPr>
                <a:solidFill>
                  <a:schemeClr val="tx1"/>
                </a:solidFill>
                <a:latin charset="0" panose="020b0604020202020204" pitchFamily="34" typeface="Arial"/>
              </a:defRPr>
            </a:lvl4pPr>
            <a:lvl5pPr defTabSz="802005" indent="-228600" marL="2057400">
              <a:defRPr>
                <a:solidFill>
                  <a:schemeClr val="tx1"/>
                </a:solidFill>
                <a:latin charset="0" panose="020b0604020202020204" pitchFamily="34" typeface="Arial"/>
              </a:defRPr>
            </a:lvl5pPr>
            <a:lvl6pPr defTabSz="802005" fontAlgn="base" indent="-228600" marL="2514600">
              <a:spcBef>
                <a:spcPct val="0"/>
              </a:spcBef>
              <a:spcAft>
                <a:spcPct val="0"/>
              </a:spcAft>
              <a:defRPr>
                <a:solidFill>
                  <a:schemeClr val="tx1"/>
                </a:solidFill>
                <a:latin charset="0" panose="020b0604020202020204" pitchFamily="34" typeface="Arial"/>
              </a:defRPr>
            </a:lvl6pPr>
            <a:lvl7pPr defTabSz="802005" fontAlgn="base" indent="-228600" marL="2971800">
              <a:spcBef>
                <a:spcPct val="0"/>
              </a:spcBef>
              <a:spcAft>
                <a:spcPct val="0"/>
              </a:spcAft>
              <a:defRPr>
                <a:solidFill>
                  <a:schemeClr val="tx1"/>
                </a:solidFill>
                <a:latin charset="0" panose="020b0604020202020204" pitchFamily="34" typeface="Arial"/>
              </a:defRPr>
            </a:lvl7pPr>
            <a:lvl8pPr defTabSz="802005" fontAlgn="base" indent="-228600" marL="3429000">
              <a:spcBef>
                <a:spcPct val="0"/>
              </a:spcBef>
              <a:spcAft>
                <a:spcPct val="0"/>
              </a:spcAft>
              <a:defRPr>
                <a:solidFill>
                  <a:schemeClr val="tx1"/>
                </a:solidFill>
                <a:latin charset="0" panose="020b0604020202020204" pitchFamily="34" typeface="Arial"/>
              </a:defRPr>
            </a:lvl8pPr>
            <a:lvl9pPr defTabSz="802005" fontAlgn="base" indent="-228600" marL="3886200">
              <a:spcBef>
                <a:spcPct val="0"/>
              </a:spcBef>
              <a:spcAft>
                <a:spcPct val="0"/>
              </a:spcAft>
              <a:defRPr>
                <a:solidFill>
                  <a:schemeClr val="tx1"/>
                </a:solidFill>
                <a:latin charset="0" panose="020b0604020202020204" pitchFamily="34" typeface="Arial"/>
              </a:defRPr>
            </a:lvl9pPr>
          </a:lstStyle>
          <a:p>
            <a:pPr>
              <a:lnSpc>
                <a:spcPct val="120000"/>
              </a:lnSpc>
              <a:spcAft>
                <a:spcPct val="40000"/>
              </a:spcAft>
            </a:pPr>
            <a:r>
              <a:rPr altLang="en-US" lang="zh-CN" noProof="1">
                <a:solidFill>
                  <a:schemeClr val="tx1">
                    <a:lumMod val="65000"/>
                    <a:lumOff val="35000"/>
                  </a:schemeClr>
                </a:solidFill>
                <a:latin typeface="+mn-lt"/>
                <a:cs typeface="+mn-ea"/>
                <a:sym typeface="+mn-lt"/>
              </a:rPr>
              <a:t>你买回去以后它为你带来的回报，这是长久性的</a:t>
            </a:r>
          </a:p>
        </p:txBody>
      </p:sp>
      <p:sp>
        <p:nvSpPr>
          <p:cNvPr id="16" name="MH_Text_1">
            <a:extLst>
              <a:ext uri="{FF2B5EF4-FFF2-40B4-BE49-F238E27FC236}">
                <a16:creationId xmlns:a16="http://schemas.microsoft.com/office/drawing/2014/main" id="{AEA4D130-DEEB-4FAE-8E59-9E238EF7E007}"/>
              </a:ext>
            </a:extLst>
          </p:cNvPr>
          <p:cNvSpPr txBox="1">
            <a:spLocks noChangeArrowheads="1"/>
          </p:cNvSpPr>
          <p:nvPr/>
        </p:nvSpPr>
        <p:spPr bwMode="gray">
          <a:xfrm>
            <a:off x="1063633" y="3132786"/>
            <a:ext cx="3066895" cy="551689"/>
          </a:xfrm>
          <a:prstGeom prst="rect">
            <a:avLst/>
          </a:prstGeom>
          <a:noFill/>
          <a:ln w="9525">
            <a:noFill/>
            <a:miter lim="800000"/>
          </a:ln>
        </p:spPr>
        <p:txBody>
          <a:bodyPr anchor="ctr" bIns="0" lIns="0" rIns="0" tIns="0" wrap="square">
            <a:noAutofit/>
          </a:bodyPr>
          <a:lstStyle>
            <a:lvl1pPr defTabSz="802005">
              <a:defRPr>
                <a:solidFill>
                  <a:schemeClr val="tx1"/>
                </a:solidFill>
                <a:latin charset="0" panose="020b0604020202020204" pitchFamily="34" typeface="Arial"/>
              </a:defRPr>
            </a:lvl1pPr>
            <a:lvl2pPr defTabSz="802005" indent="-285750" marL="742950">
              <a:defRPr>
                <a:solidFill>
                  <a:schemeClr val="tx1"/>
                </a:solidFill>
                <a:latin charset="0" panose="020b0604020202020204" pitchFamily="34" typeface="Arial"/>
              </a:defRPr>
            </a:lvl2pPr>
            <a:lvl3pPr defTabSz="802005" indent="-228600" marL="1143000">
              <a:defRPr>
                <a:solidFill>
                  <a:schemeClr val="tx1"/>
                </a:solidFill>
                <a:latin charset="0" panose="020b0604020202020204" pitchFamily="34" typeface="Arial"/>
              </a:defRPr>
            </a:lvl3pPr>
            <a:lvl4pPr defTabSz="802005" indent="-228600" marL="1600200">
              <a:defRPr>
                <a:solidFill>
                  <a:schemeClr val="tx1"/>
                </a:solidFill>
                <a:latin charset="0" panose="020b0604020202020204" pitchFamily="34" typeface="Arial"/>
              </a:defRPr>
            </a:lvl4pPr>
            <a:lvl5pPr defTabSz="802005" indent="-228600" marL="2057400">
              <a:defRPr>
                <a:solidFill>
                  <a:schemeClr val="tx1"/>
                </a:solidFill>
                <a:latin charset="0" panose="020b0604020202020204" pitchFamily="34" typeface="Arial"/>
              </a:defRPr>
            </a:lvl5pPr>
            <a:lvl6pPr defTabSz="802005" fontAlgn="base" indent="-228600" marL="2514600">
              <a:spcBef>
                <a:spcPct val="0"/>
              </a:spcBef>
              <a:spcAft>
                <a:spcPct val="0"/>
              </a:spcAft>
              <a:defRPr>
                <a:solidFill>
                  <a:schemeClr val="tx1"/>
                </a:solidFill>
                <a:latin charset="0" panose="020b0604020202020204" pitchFamily="34" typeface="Arial"/>
              </a:defRPr>
            </a:lvl6pPr>
            <a:lvl7pPr defTabSz="802005" fontAlgn="base" indent="-228600" marL="2971800">
              <a:spcBef>
                <a:spcPct val="0"/>
              </a:spcBef>
              <a:spcAft>
                <a:spcPct val="0"/>
              </a:spcAft>
              <a:defRPr>
                <a:solidFill>
                  <a:schemeClr val="tx1"/>
                </a:solidFill>
                <a:latin charset="0" panose="020b0604020202020204" pitchFamily="34" typeface="Arial"/>
              </a:defRPr>
            </a:lvl7pPr>
            <a:lvl8pPr defTabSz="802005" fontAlgn="base" indent="-228600" marL="3429000">
              <a:spcBef>
                <a:spcPct val="0"/>
              </a:spcBef>
              <a:spcAft>
                <a:spcPct val="0"/>
              </a:spcAft>
              <a:defRPr>
                <a:solidFill>
                  <a:schemeClr val="tx1"/>
                </a:solidFill>
                <a:latin charset="0" panose="020b0604020202020204" pitchFamily="34" typeface="Arial"/>
              </a:defRPr>
            </a:lvl8pPr>
            <a:lvl9pPr defTabSz="802005" fontAlgn="base" indent="-228600" marL="3886200">
              <a:spcBef>
                <a:spcPct val="0"/>
              </a:spcBef>
              <a:spcAft>
                <a:spcPct val="0"/>
              </a:spcAft>
              <a:defRPr>
                <a:solidFill>
                  <a:schemeClr val="tx1"/>
                </a:solidFill>
                <a:latin charset="0" panose="020b0604020202020204" pitchFamily="34" typeface="Arial"/>
              </a:defRPr>
            </a:lvl9pPr>
          </a:lstStyle>
          <a:p>
            <a:pPr>
              <a:lnSpc>
                <a:spcPct val="120000"/>
              </a:lnSpc>
              <a:spcAft>
                <a:spcPct val="40000"/>
              </a:spcAft>
            </a:pPr>
            <a:r>
              <a:rPr altLang="en-US" lang="zh-CN" noProof="1">
                <a:solidFill>
                  <a:schemeClr val="tx1">
                    <a:lumMod val="65000"/>
                    <a:lumOff val="35000"/>
                  </a:schemeClr>
                </a:solidFill>
                <a:latin typeface="+mn-lt"/>
                <a:cs typeface="+mn-ea"/>
                <a:sym typeface="+mn-lt"/>
              </a:rPr>
              <a:t>价格是你买它的时候所要付出的金钱，只是一次性的。</a:t>
            </a:r>
          </a:p>
        </p:txBody>
      </p:sp>
      <p:grpSp>
        <p:nvGrpSpPr>
          <p:cNvPr id="17" name="组合 16">
            <a:extLst>
              <a:ext uri="{FF2B5EF4-FFF2-40B4-BE49-F238E27FC236}">
                <a16:creationId xmlns:a16="http://schemas.microsoft.com/office/drawing/2014/main" id="{F5E09A61-36C2-4C7A-81CC-CD77C82F2FB5}"/>
              </a:ext>
            </a:extLst>
          </p:cNvPr>
          <p:cNvGrpSpPr/>
          <p:nvPr/>
        </p:nvGrpSpPr>
        <p:grpSpPr>
          <a:xfrm>
            <a:off x="4772968" y="3429000"/>
            <a:ext cx="2607468" cy="2606277"/>
            <a:chOff x="4769908" y="3292219"/>
            <a:chExt cx="2607468" cy="2606277"/>
          </a:xfrm>
        </p:grpSpPr>
        <p:sp>
          <p:nvSpPr>
            <p:cNvPr id="18" name="MH_Other_3">
              <a:extLst>
                <a:ext uri="{FF2B5EF4-FFF2-40B4-BE49-F238E27FC236}">
                  <a16:creationId xmlns:a16="http://schemas.microsoft.com/office/drawing/2014/main" id="{CDF29AFD-5F3A-4211-A165-9743404ECD81}"/>
                </a:ext>
              </a:extLst>
            </p:cNvPr>
            <p:cNvSpPr/>
            <p:nvPr/>
          </p:nvSpPr>
          <p:spPr bwMode="gray">
            <a:xfrm>
              <a:off x="4769909" y="3292219"/>
              <a:ext cx="1297781" cy="1345406"/>
            </a:xfrm>
            <a:custGeom>
              <a:gdLst>
                <a:gd fmla="*/ 0 w 846" name="T0"/>
                <a:gd fmla="*/ 2354 h 875" name="T1"/>
                <a:gd fmla="*/ 1 w 846" name="T2"/>
                <a:gd fmla="*/ 2433 h 875" name="T3"/>
                <a:gd fmla="*/ 828 w 846" name="T4"/>
                <a:gd fmla="*/ 2433 h 875" name="T5"/>
                <a:gd fmla="*/ 2331 w 846" name="T6"/>
                <a:gd fmla="*/ 783 h 875" name="T7"/>
                <a:gd fmla="*/ 2331 w 846" name="T8"/>
                <a:gd fmla="*/ 0 h 875" name="T9"/>
                <a:gd fmla="*/ 0 w 846" name="T10"/>
                <a:gd fmla="*/ 2354 h 875" name="T11"/>
                <a:gd fmla="*/ 0 60000 65536" name="T12"/>
                <a:gd fmla="*/ 0 60000 65536" name="T13"/>
                <a:gd fmla="*/ 0 60000 65536" name="T14"/>
                <a:gd fmla="*/ 0 60000 65536" name="T15"/>
                <a:gd fmla="*/ 0 60000 65536" name="T16"/>
                <a:gd fmla="*/ 0 60000 65536" name="T17"/>
                <a:gd fmla="*/ 0 w 846" name="T18"/>
                <a:gd fmla="*/ 0 h 875" name="T19"/>
                <a:gd fmla="*/ 846 w 846" name="T20"/>
                <a:gd fmla="*/ 875 h 875" name="T21"/>
              </a:gdLst>
              <a:cxnLst>
                <a:cxn ang="T12">
                  <a:pos x="T0" y="T1"/>
                </a:cxn>
                <a:cxn ang="T13">
                  <a:pos x="T2" y="T3"/>
                </a:cxn>
                <a:cxn ang="T14">
                  <a:pos x="T4" y="T5"/>
                </a:cxn>
                <a:cxn ang="T15">
                  <a:pos x="T6" y="T7"/>
                </a:cxn>
                <a:cxn ang="T16">
                  <a:pos x="T8" y="T9"/>
                </a:cxn>
                <a:cxn ang="T17">
                  <a:pos x="T10" y="T11"/>
                </a:cxn>
              </a:cxnLst>
              <a:rect b="T21" l="T18" r="T20" t="T19"/>
              <a:pathLst>
                <a:path h="875" w="845">
                  <a:moveTo>
                    <a:pt x="0" y="846"/>
                  </a:moveTo>
                  <a:cubicBezTo>
                    <a:pt x="0" y="855"/>
                    <a:pt x="0" y="865"/>
                    <a:pt x="1" y="875"/>
                  </a:cubicBezTo>
                  <a:cubicBezTo>
                    <a:pt x="300" y="875"/>
                    <a:pt x="300" y="875"/>
                    <a:pt x="300" y="875"/>
                  </a:cubicBezTo>
                  <a:cubicBezTo>
                    <a:pt x="317" y="269"/>
                    <a:pt x="846" y="281"/>
                    <a:pt x="846" y="281"/>
                  </a:cubicBezTo>
                  <a:cubicBezTo>
                    <a:pt x="846" y="0"/>
                    <a:pt x="846" y="0"/>
                    <a:pt x="846" y="0"/>
                  </a:cubicBezTo>
                  <a:cubicBezTo>
                    <a:pt x="379" y="0"/>
                    <a:pt x="0" y="378"/>
                    <a:pt x="0" y="846"/>
                  </a:cubicBezTo>
                  <a:close/>
                </a:path>
              </a:pathLst>
            </a:custGeom>
            <a:gradFill>
              <a:gsLst>
                <a:gs pos="84000">
                  <a:srgbClr val="FE532B"/>
                </a:gs>
                <a:gs pos="0">
                  <a:srgbClr val="FA6D27"/>
                </a:gs>
              </a:gsLst>
              <a:lin ang="10500000" scaled="0"/>
            </a:gradFill>
            <a:ln cap="flat" cmpd="sng" w="1270">
              <a:noFill/>
              <a:prstDash val="solid"/>
              <a:miter lim="800000"/>
              <a:headEnd len="med" type="none" w="med"/>
              <a:tailEnd len="med" type="none" w="med"/>
            </a:ln>
          </p:spPr>
          <p:txBody>
            <a:bodyPr/>
            <a:lstStyle/>
            <a:p>
              <a:endParaRPr altLang="en-US" lang="zh-CN" sz="1350">
                <a:solidFill>
                  <a:schemeClr val="tx1">
                    <a:lumMod val="65000"/>
                    <a:lumOff val="35000"/>
                  </a:schemeClr>
                </a:solidFill>
                <a:cs typeface="+mn-ea"/>
                <a:sym typeface="+mn-lt"/>
              </a:endParaRPr>
            </a:p>
          </p:txBody>
        </p:sp>
        <p:sp>
          <p:nvSpPr>
            <p:cNvPr id="19" name="MH_Other_5">
              <a:extLst>
                <a:ext uri="{FF2B5EF4-FFF2-40B4-BE49-F238E27FC236}">
                  <a16:creationId xmlns:a16="http://schemas.microsoft.com/office/drawing/2014/main" id="{6B33CE44-4D72-4A85-AB14-956671C1739E}"/>
                </a:ext>
              </a:extLst>
            </p:cNvPr>
            <p:cNvSpPr/>
            <p:nvPr/>
          </p:nvSpPr>
          <p:spPr bwMode="gray">
            <a:xfrm>
              <a:off x="6074832" y="3292219"/>
              <a:ext cx="1302544" cy="1345406"/>
            </a:xfrm>
            <a:custGeom>
              <a:gdLst>
                <a:gd fmla="*/ 0 w 845" name="T0"/>
                <a:gd fmla="*/ 0 h 875" name="T1"/>
                <a:gd fmla="*/ 0 w 845" name="T2"/>
                <a:gd fmla="*/ 783 h 875" name="T3"/>
                <a:gd fmla="*/ 1611 w 845" name="T4"/>
                <a:gd fmla="*/ 2433 h 875" name="T5"/>
                <a:gd fmla="*/ 2373 w 845" name="T6"/>
                <a:gd fmla="*/ 2433 h 875" name="T7"/>
                <a:gd fmla="*/ 2373 w 845" name="T8"/>
                <a:gd fmla="*/ 2354 h 875" name="T9"/>
                <a:gd fmla="*/ 0 w 845" name="T10"/>
                <a:gd fmla="*/ 0 h 875" name="T11"/>
                <a:gd fmla="*/ 0 60000 65536" name="T12"/>
                <a:gd fmla="*/ 0 60000 65536" name="T13"/>
                <a:gd fmla="*/ 0 60000 65536" name="T14"/>
                <a:gd fmla="*/ 0 60000 65536" name="T15"/>
                <a:gd fmla="*/ 0 60000 65536" name="T16"/>
                <a:gd fmla="*/ 0 60000 65536" name="T17"/>
                <a:gd fmla="*/ 0 w 845" name="T18"/>
                <a:gd fmla="*/ 0 h 875" name="T19"/>
                <a:gd fmla="*/ 845 w 845" name="T20"/>
                <a:gd fmla="*/ 875 h 875" name="T21"/>
              </a:gdLst>
              <a:cxnLst>
                <a:cxn ang="T12">
                  <a:pos x="T0" y="T1"/>
                </a:cxn>
                <a:cxn ang="T13">
                  <a:pos x="T2" y="T3"/>
                </a:cxn>
                <a:cxn ang="T14">
                  <a:pos x="T4" y="T5"/>
                </a:cxn>
                <a:cxn ang="T15">
                  <a:pos x="T6" y="T7"/>
                </a:cxn>
                <a:cxn ang="T16">
                  <a:pos x="T8" y="T9"/>
                </a:cxn>
                <a:cxn ang="T17">
                  <a:pos x="T10" y="T11"/>
                </a:cxn>
              </a:cxnLst>
              <a:rect b="T21" l="T18" r="T20" t="T19"/>
              <a:pathLst>
                <a:path h="875" w="845">
                  <a:moveTo>
                    <a:pt x="0" y="0"/>
                  </a:moveTo>
                  <a:cubicBezTo>
                    <a:pt x="0" y="281"/>
                    <a:pt x="0" y="281"/>
                    <a:pt x="0" y="281"/>
                  </a:cubicBezTo>
                  <a:cubicBezTo>
                    <a:pt x="605" y="336"/>
                    <a:pt x="573" y="875"/>
                    <a:pt x="573" y="875"/>
                  </a:cubicBezTo>
                  <a:cubicBezTo>
                    <a:pt x="845" y="875"/>
                    <a:pt x="845" y="875"/>
                    <a:pt x="845" y="875"/>
                  </a:cubicBezTo>
                  <a:cubicBezTo>
                    <a:pt x="845" y="865"/>
                    <a:pt x="845" y="856"/>
                    <a:pt x="845" y="846"/>
                  </a:cubicBezTo>
                  <a:cubicBezTo>
                    <a:pt x="845" y="379"/>
                    <a:pt x="467" y="0"/>
                    <a:pt x="0" y="0"/>
                  </a:cubicBezTo>
                  <a:close/>
                </a:path>
              </a:pathLst>
            </a:custGeom>
            <a:solidFill>
              <a:schemeClr val="bg1">
                <a:lumMod val="95000"/>
              </a:schemeClr>
            </a:solidFill>
            <a:ln cap="flat" w="1270">
              <a:noFill/>
              <a:prstDash val="solid"/>
              <a:miter lim="800000"/>
            </a:ln>
          </p:spPr>
          <p:txBody>
            <a:bodyPr/>
            <a:lstStyle/>
            <a:p>
              <a:endParaRPr altLang="en-US" lang="zh-CN" sz="1350">
                <a:solidFill>
                  <a:schemeClr val="tx1">
                    <a:lumMod val="65000"/>
                    <a:lumOff val="35000"/>
                  </a:schemeClr>
                </a:solidFill>
                <a:cs typeface="+mn-ea"/>
                <a:sym typeface="+mn-lt"/>
              </a:endParaRPr>
            </a:p>
          </p:txBody>
        </p:sp>
        <p:sp>
          <p:nvSpPr>
            <p:cNvPr id="20" name="MH_Other_6">
              <a:extLst>
                <a:ext uri="{FF2B5EF4-FFF2-40B4-BE49-F238E27FC236}">
                  <a16:creationId xmlns:a16="http://schemas.microsoft.com/office/drawing/2014/main" id="{7221DCEA-AE46-4585-ACBD-1A5E67169D25}"/>
                </a:ext>
              </a:extLst>
            </p:cNvPr>
            <p:cNvSpPr/>
            <p:nvPr/>
          </p:nvSpPr>
          <p:spPr bwMode="gray">
            <a:xfrm>
              <a:off x="4769908" y="4641196"/>
              <a:ext cx="1301353" cy="1257300"/>
            </a:xfrm>
            <a:custGeom>
              <a:gdLst>
                <a:gd fmla="*/ 833 w 846" name="T0"/>
                <a:gd fmla="*/ 0 h 817" name="T1"/>
                <a:gd fmla="*/ 0 w 846" name="T2"/>
                <a:gd fmla="*/ 0 h 817" name="T3"/>
                <a:gd fmla="*/ 2357 w 846" name="T4"/>
                <a:gd fmla="*/ 2280 h 817" name="T5"/>
                <a:gd fmla="*/ 2357 w 846" name="T6"/>
                <a:gd fmla="*/ 1479 h 817" name="T7"/>
                <a:gd fmla="*/ 833 w 846" name="T8"/>
                <a:gd fmla="*/ 0 h 817" name="T9"/>
                <a:gd fmla="*/ 0 60000 65536" name="T10"/>
                <a:gd fmla="*/ 0 60000 65536" name="T11"/>
                <a:gd fmla="*/ 0 60000 65536" name="T12"/>
                <a:gd fmla="*/ 0 60000 65536" name="T13"/>
                <a:gd fmla="*/ 0 60000 65536" name="T14"/>
                <a:gd fmla="*/ 0 w 846" name="T15"/>
                <a:gd fmla="*/ 0 h 817" name="T16"/>
                <a:gd fmla="*/ 846 w 846" name="T17"/>
                <a:gd fmla="*/ 817 h 817" name="T18"/>
              </a:gdLst>
              <a:cxnLst>
                <a:cxn ang="T10">
                  <a:pos x="T0" y="T1"/>
                </a:cxn>
                <a:cxn ang="T11">
                  <a:pos x="T2" y="T3"/>
                </a:cxn>
                <a:cxn ang="T12">
                  <a:pos x="T4" y="T5"/>
                </a:cxn>
                <a:cxn ang="T13">
                  <a:pos x="T6" y="T7"/>
                </a:cxn>
                <a:cxn ang="T14">
                  <a:pos x="T8" y="T9"/>
                </a:cxn>
              </a:cxnLst>
              <a:rect b="T18" l="T15" r="T17" t="T16"/>
              <a:pathLst>
                <a:path h="817" w="845">
                  <a:moveTo>
                    <a:pt x="299" y="0"/>
                  </a:moveTo>
                  <a:cubicBezTo>
                    <a:pt x="0" y="0"/>
                    <a:pt x="0" y="0"/>
                    <a:pt x="0" y="0"/>
                  </a:cubicBezTo>
                  <a:cubicBezTo>
                    <a:pt x="16" y="454"/>
                    <a:pt x="388" y="817"/>
                    <a:pt x="846" y="817"/>
                  </a:cubicBezTo>
                  <a:cubicBezTo>
                    <a:pt x="846" y="530"/>
                    <a:pt x="846" y="530"/>
                    <a:pt x="846" y="530"/>
                  </a:cubicBezTo>
                  <a:cubicBezTo>
                    <a:pt x="310" y="476"/>
                    <a:pt x="299" y="0"/>
                    <a:pt x="299" y="0"/>
                  </a:cubicBezTo>
                  <a:close/>
                </a:path>
              </a:pathLst>
            </a:custGeom>
            <a:solidFill>
              <a:schemeClr val="bg1">
                <a:lumMod val="95000"/>
              </a:schemeClr>
            </a:solidFill>
            <a:ln cap="flat" cmpd="sng" w="1270">
              <a:noFill/>
              <a:prstDash val="solid"/>
              <a:miter lim="800000"/>
              <a:headEnd len="med" type="none" w="med"/>
              <a:tailEnd len="med" type="none" w="med"/>
            </a:ln>
          </p:spPr>
          <p:txBody>
            <a:bodyPr/>
            <a:lstStyle/>
            <a:p>
              <a:endParaRPr altLang="en-US" lang="zh-CN" sz="1350">
                <a:solidFill>
                  <a:schemeClr val="tx1">
                    <a:lumMod val="65000"/>
                    <a:lumOff val="35000"/>
                  </a:schemeClr>
                </a:solidFill>
                <a:cs typeface="+mn-ea"/>
                <a:sym typeface="+mn-lt"/>
              </a:endParaRPr>
            </a:p>
          </p:txBody>
        </p:sp>
        <p:sp>
          <p:nvSpPr>
            <p:cNvPr id="21" name="MH_Other_7">
              <a:extLst>
                <a:ext uri="{FF2B5EF4-FFF2-40B4-BE49-F238E27FC236}">
                  <a16:creationId xmlns:a16="http://schemas.microsoft.com/office/drawing/2014/main" id="{9B035618-BC57-4048-B2B1-4A78F2C16B02}"/>
                </a:ext>
              </a:extLst>
            </p:cNvPr>
            <p:cNvSpPr/>
            <p:nvPr/>
          </p:nvSpPr>
          <p:spPr bwMode="gray">
            <a:xfrm>
              <a:off x="6077214" y="4641196"/>
              <a:ext cx="1300162" cy="1257300"/>
            </a:xfrm>
            <a:custGeom>
              <a:gdLst>
                <a:gd fmla="*/ 1595 w 845" name="T0"/>
                <a:gd fmla="*/ 0 h 817" name="T1"/>
                <a:gd fmla="*/ 0 w 845" name="T2"/>
                <a:gd fmla="*/ 1479 h 817" name="T3"/>
                <a:gd fmla="*/ 0 w 845" name="T4"/>
                <a:gd fmla="*/ 2280 h 817" name="T5"/>
                <a:gd fmla="*/ 2356 w 845" name="T6"/>
                <a:gd fmla="*/ 0 h 817" name="T7"/>
                <a:gd fmla="*/ 1595 w 845" name="T8"/>
                <a:gd fmla="*/ 0 h 817" name="T9"/>
                <a:gd fmla="*/ 0 60000 65536" name="T10"/>
                <a:gd fmla="*/ 0 60000 65536" name="T11"/>
                <a:gd fmla="*/ 0 60000 65536" name="T12"/>
                <a:gd fmla="*/ 0 60000 65536" name="T13"/>
                <a:gd fmla="*/ 0 60000 65536" name="T14"/>
                <a:gd fmla="*/ 0 w 845" name="T15"/>
                <a:gd fmla="*/ 0 h 817" name="T16"/>
                <a:gd fmla="*/ 845 w 845" name="T17"/>
                <a:gd fmla="*/ 817 h 817" name="T18"/>
              </a:gdLst>
              <a:cxnLst>
                <a:cxn ang="T10">
                  <a:pos x="T0" y="T1"/>
                </a:cxn>
                <a:cxn ang="T11">
                  <a:pos x="T2" y="T3"/>
                </a:cxn>
                <a:cxn ang="T12">
                  <a:pos x="T4" y="T5"/>
                </a:cxn>
                <a:cxn ang="T13">
                  <a:pos x="T6" y="T7"/>
                </a:cxn>
                <a:cxn ang="T14">
                  <a:pos x="T8" y="T9"/>
                </a:cxn>
              </a:cxnLst>
              <a:rect b="T18" l="T15" r="T17" t="T16"/>
              <a:pathLst>
                <a:path h="817" w="845">
                  <a:moveTo>
                    <a:pt x="572" y="0"/>
                  </a:moveTo>
                  <a:cubicBezTo>
                    <a:pt x="517" y="536"/>
                    <a:pt x="0" y="530"/>
                    <a:pt x="0" y="530"/>
                  </a:cubicBezTo>
                  <a:cubicBezTo>
                    <a:pt x="0" y="817"/>
                    <a:pt x="0" y="817"/>
                    <a:pt x="0" y="817"/>
                  </a:cubicBezTo>
                  <a:cubicBezTo>
                    <a:pt x="457" y="817"/>
                    <a:pt x="830" y="454"/>
                    <a:pt x="845" y="0"/>
                  </a:cubicBezTo>
                  <a:lnTo>
                    <a:pt x="572" y="0"/>
                  </a:lnTo>
                  <a:close/>
                </a:path>
              </a:pathLst>
            </a:custGeom>
            <a:gradFill>
              <a:gsLst>
                <a:gs pos="84000">
                  <a:srgbClr val="FE532B"/>
                </a:gs>
                <a:gs pos="0">
                  <a:srgbClr val="FA6D27"/>
                </a:gs>
              </a:gsLst>
              <a:lin ang="10500000" scaled="0"/>
            </a:gradFill>
            <a:ln cap="flat" cmpd="sng" w="1270">
              <a:noFill/>
              <a:prstDash val="solid"/>
              <a:miter lim="800000"/>
              <a:headEnd len="med" type="none" w="med"/>
              <a:tailEnd len="med" type="none" w="med"/>
            </a:ln>
            <a:effectLst/>
          </p:spPr>
          <p:txBody>
            <a:bodyPr/>
            <a:lstStyle/>
            <a:p>
              <a:endParaRPr altLang="en-US" lang="zh-CN" sz="1350">
                <a:solidFill>
                  <a:schemeClr val="tx1">
                    <a:lumMod val="65000"/>
                    <a:lumOff val="35000"/>
                  </a:schemeClr>
                </a:solidFill>
                <a:cs typeface="+mn-ea"/>
                <a:sym typeface="+mn-lt"/>
              </a:endParaRPr>
            </a:p>
          </p:txBody>
        </p:sp>
        <p:sp>
          <p:nvSpPr>
            <p:cNvPr id="22" name="MH_SubTitle_2">
              <a:extLst>
                <a:ext uri="{FF2B5EF4-FFF2-40B4-BE49-F238E27FC236}">
                  <a16:creationId xmlns:a16="http://schemas.microsoft.com/office/drawing/2014/main" id="{94EE2D16-F82F-4B35-BC21-E6C3425F3118}"/>
                </a:ext>
              </a:extLst>
            </p:cNvPr>
            <p:cNvSpPr txBox="1">
              <a:spLocks noChangeArrowheads="1"/>
            </p:cNvSpPr>
            <p:nvPr/>
          </p:nvSpPr>
          <p:spPr bwMode="gray">
            <a:xfrm rot="19334592">
              <a:off x="5758363" y="4162031"/>
              <a:ext cx="1440000" cy="1440000"/>
            </a:xfrm>
            <a:prstGeom prst="rect">
              <a:avLst/>
            </a:prstGeom>
            <a:noFill/>
            <a:ln>
              <a:noFill/>
            </a:ln>
            <a:extLst>
              <a:ext uri="{909E8E84-426E-40DD-AFC4-6F175D3DCCD1}">
                <a14:hiddenFill>
                  <a:solidFill>
                    <a:srgbClr val="FFFFFF"/>
                  </a:solidFill>
                </a14:hiddenFill>
              </a:ext>
              <a:ext uri="{91240B29-F687-4F45-9708-019B960494DF}">
                <a14:hiddenLine w="9525">
                  <a:solidFill>
                    <a:srgbClr val="AEAEAE"/>
                  </a:solidFill>
                  <a:miter lim="800000"/>
                  <a:headEnd/>
                  <a:tailEnd/>
                </a14:hiddenLine>
              </a:ext>
            </a:extLst>
          </p:spPr>
          <p:txBody>
            <a:bodyPr bIns="0" lIns="0" numCol="1" rIns="0" spcFirstLastPara="1" tIns="0" wrap="none">
              <a:prstTxWarp prst="textArchDown">
                <a:avLst/>
              </a:prstTxWarp>
            </a:bodyPr>
            <a:lstStyle>
              <a:defPPr>
                <a:defRPr lang="zh-CN"/>
              </a:defPPr>
              <a:lvl1pPr algn="ctr" defTabSz="802005">
                <a:spcAft>
                  <a:spcPct val="40000"/>
                </a:spcAft>
                <a:defRPr b="1">
                  <a:solidFill>
                    <a:schemeClr val="bg1">
                      <a:lumMod val="50000"/>
                    </a:schemeClr>
                  </a:solidFill>
                  <a:latin charset="-122" panose="020b0503020204020204" pitchFamily="34" typeface="微软雅黑"/>
                  <a:ea charset="-122" panose="020b0503020204020204" pitchFamily="34" typeface="微软雅黑"/>
                  <a:cs charset="0" panose="020b0604020202020204" pitchFamily="34" typeface="Arial"/>
                </a:defRPr>
              </a:lvl1pPr>
              <a:lvl2pPr defTabSz="802005" indent="-285750" marL="742950">
                <a:defRPr>
                  <a:latin charset="0" panose="020b0604020202020204" pitchFamily="34" typeface="Arial"/>
                </a:defRPr>
              </a:lvl2pPr>
              <a:lvl3pPr defTabSz="802005" indent="-228600" marL="1143000">
                <a:defRPr>
                  <a:latin charset="0" panose="020b0604020202020204" pitchFamily="34" typeface="Arial"/>
                </a:defRPr>
              </a:lvl3pPr>
              <a:lvl4pPr defTabSz="802005" indent="-228600" marL="1600200">
                <a:defRPr>
                  <a:latin charset="0" panose="020b0604020202020204" pitchFamily="34" typeface="Arial"/>
                </a:defRPr>
              </a:lvl4pPr>
              <a:lvl5pPr defTabSz="802005" indent="-228600" marL="2057400">
                <a:defRPr>
                  <a:latin charset="0" panose="020b0604020202020204" pitchFamily="34" typeface="Arial"/>
                </a:defRPr>
              </a:lvl5pPr>
              <a:lvl6pPr defTabSz="802005" fontAlgn="base" indent="-228600" marL="2514600">
                <a:spcBef>
                  <a:spcPct val="0"/>
                </a:spcBef>
                <a:spcAft>
                  <a:spcPct val="0"/>
                </a:spcAft>
                <a:defRPr>
                  <a:latin charset="0" panose="020b0604020202020204" pitchFamily="34" typeface="Arial"/>
                </a:defRPr>
              </a:lvl6pPr>
              <a:lvl7pPr defTabSz="802005" fontAlgn="base" indent="-228600" marL="2971800">
                <a:spcBef>
                  <a:spcPct val="0"/>
                </a:spcBef>
                <a:spcAft>
                  <a:spcPct val="0"/>
                </a:spcAft>
                <a:defRPr>
                  <a:latin charset="0" panose="020b0604020202020204" pitchFamily="34" typeface="Arial"/>
                </a:defRPr>
              </a:lvl7pPr>
              <a:lvl8pPr defTabSz="802005" fontAlgn="base" indent="-228600" marL="3429000">
                <a:spcBef>
                  <a:spcPct val="0"/>
                </a:spcBef>
                <a:spcAft>
                  <a:spcPct val="0"/>
                </a:spcAft>
                <a:defRPr>
                  <a:latin charset="0" panose="020b0604020202020204" pitchFamily="34" typeface="Arial"/>
                </a:defRPr>
              </a:lvl8pPr>
              <a:lvl9pPr defTabSz="802005" fontAlgn="base" indent="-228600" marL="3886200">
                <a:spcBef>
                  <a:spcPct val="0"/>
                </a:spcBef>
                <a:spcAft>
                  <a:spcPct val="0"/>
                </a:spcAft>
                <a:defRPr>
                  <a:latin charset="0" panose="020b0604020202020204" pitchFamily="34" typeface="Arial"/>
                </a:defRPr>
              </a:lvl9pPr>
            </a:lstStyle>
            <a:p>
              <a:r>
                <a:rPr altLang="en-US" lang="zh-CN" noProof="1">
                  <a:solidFill>
                    <a:schemeClr val="bg1"/>
                  </a:solidFill>
                  <a:latin typeface="+mn-lt"/>
                  <a:ea typeface="+mn-ea"/>
                  <a:cs typeface="+mn-ea"/>
                  <a:sym typeface="+mn-lt"/>
                </a:rPr>
                <a:t>价 值</a:t>
              </a:r>
            </a:p>
          </p:txBody>
        </p:sp>
        <p:sp>
          <p:nvSpPr>
            <p:cNvPr id="23" name="MH_SubTitle_1">
              <a:extLst>
                <a:ext uri="{FF2B5EF4-FFF2-40B4-BE49-F238E27FC236}">
                  <a16:creationId xmlns:a16="http://schemas.microsoft.com/office/drawing/2014/main" id="{0FF5E702-EF2E-43AC-8929-9149C10B47A8}"/>
                </a:ext>
              </a:extLst>
            </p:cNvPr>
            <p:cNvSpPr txBox="1">
              <a:spLocks noChangeArrowheads="1"/>
            </p:cNvSpPr>
            <p:nvPr/>
          </p:nvSpPr>
          <p:spPr bwMode="gray">
            <a:xfrm rot="18722312">
              <a:off x="5185354" y="3679357"/>
              <a:ext cx="1440000" cy="1440000"/>
            </a:xfrm>
            <a:prstGeom prst="rect">
              <a:avLst/>
            </a:prstGeom>
            <a:noFill/>
            <a:ln>
              <a:noFill/>
            </a:ln>
            <a:extLst>
              <a:ext uri="{909E8E84-426E-40DD-AFC4-6F175D3DCCD1}">
                <a14:hiddenFill>
                  <a:solidFill>
                    <a:srgbClr val="FFFFFF"/>
                  </a:solidFill>
                </a14:hiddenFill>
              </a:ext>
              <a:ext uri="{91240B29-F687-4F45-9708-019B960494DF}">
                <a14:hiddenLine w="9525">
                  <a:solidFill>
                    <a:srgbClr val="AEAEAE"/>
                  </a:solidFill>
                  <a:miter lim="800000"/>
                  <a:headEnd/>
                  <a:tailEnd/>
                </a14:hiddenLine>
              </a:ext>
            </a:extLst>
          </p:spPr>
          <p:txBody>
            <a:bodyPr bIns="0" lIns="0" numCol="1" rIns="0" spcFirstLastPara="1" tIns="0" wrap="none">
              <a:prstTxWarp prst="textArchUp">
                <a:avLst/>
              </a:prstTxWarp>
            </a:bodyPr>
            <a:lstStyle>
              <a:lvl1pPr defTabSz="802005">
                <a:defRPr>
                  <a:solidFill>
                    <a:schemeClr val="tx1"/>
                  </a:solidFill>
                  <a:latin charset="0" panose="020b0604020202020204" pitchFamily="34" typeface="Arial"/>
                </a:defRPr>
              </a:lvl1pPr>
              <a:lvl2pPr defTabSz="802005" indent="-285750" marL="742950">
                <a:defRPr>
                  <a:solidFill>
                    <a:schemeClr val="tx1"/>
                  </a:solidFill>
                  <a:latin charset="0" panose="020b0604020202020204" pitchFamily="34" typeface="Arial"/>
                </a:defRPr>
              </a:lvl2pPr>
              <a:lvl3pPr defTabSz="802005" indent="-228600" marL="1143000">
                <a:defRPr>
                  <a:solidFill>
                    <a:schemeClr val="tx1"/>
                  </a:solidFill>
                  <a:latin charset="0" panose="020b0604020202020204" pitchFamily="34" typeface="Arial"/>
                </a:defRPr>
              </a:lvl3pPr>
              <a:lvl4pPr defTabSz="802005" indent="-228600" marL="1600200">
                <a:defRPr>
                  <a:solidFill>
                    <a:schemeClr val="tx1"/>
                  </a:solidFill>
                  <a:latin charset="0" panose="020b0604020202020204" pitchFamily="34" typeface="Arial"/>
                </a:defRPr>
              </a:lvl4pPr>
              <a:lvl5pPr defTabSz="802005" indent="-228600" marL="2057400">
                <a:defRPr>
                  <a:solidFill>
                    <a:schemeClr val="tx1"/>
                  </a:solidFill>
                  <a:latin charset="0" panose="020b0604020202020204" pitchFamily="34" typeface="Arial"/>
                </a:defRPr>
              </a:lvl5pPr>
              <a:lvl6pPr defTabSz="802005" fontAlgn="base" indent="-228600" marL="2514600">
                <a:spcBef>
                  <a:spcPct val="0"/>
                </a:spcBef>
                <a:spcAft>
                  <a:spcPct val="0"/>
                </a:spcAft>
                <a:defRPr>
                  <a:solidFill>
                    <a:schemeClr val="tx1"/>
                  </a:solidFill>
                  <a:latin charset="0" panose="020b0604020202020204" pitchFamily="34" typeface="Arial"/>
                </a:defRPr>
              </a:lvl6pPr>
              <a:lvl7pPr defTabSz="802005" fontAlgn="base" indent="-228600" marL="2971800">
                <a:spcBef>
                  <a:spcPct val="0"/>
                </a:spcBef>
                <a:spcAft>
                  <a:spcPct val="0"/>
                </a:spcAft>
                <a:defRPr>
                  <a:solidFill>
                    <a:schemeClr val="tx1"/>
                  </a:solidFill>
                  <a:latin charset="0" panose="020b0604020202020204" pitchFamily="34" typeface="Arial"/>
                </a:defRPr>
              </a:lvl7pPr>
              <a:lvl8pPr defTabSz="802005" fontAlgn="base" indent="-228600" marL="3429000">
                <a:spcBef>
                  <a:spcPct val="0"/>
                </a:spcBef>
                <a:spcAft>
                  <a:spcPct val="0"/>
                </a:spcAft>
                <a:defRPr>
                  <a:solidFill>
                    <a:schemeClr val="tx1"/>
                  </a:solidFill>
                  <a:latin charset="0" panose="020b0604020202020204" pitchFamily="34" typeface="Arial"/>
                </a:defRPr>
              </a:lvl8pPr>
              <a:lvl9pPr defTabSz="802005" fontAlgn="base" indent="-228600" marL="3886200">
                <a:spcBef>
                  <a:spcPct val="0"/>
                </a:spcBef>
                <a:spcAft>
                  <a:spcPct val="0"/>
                </a:spcAft>
                <a:defRPr>
                  <a:solidFill>
                    <a:schemeClr val="tx1"/>
                  </a:solidFill>
                  <a:latin charset="0" panose="020b0604020202020204" pitchFamily="34" typeface="Arial"/>
                </a:defRPr>
              </a:lvl9pPr>
            </a:lstStyle>
            <a:p>
              <a:pPr algn="ctr">
                <a:spcAft>
                  <a:spcPct val="40000"/>
                </a:spcAft>
              </a:pPr>
              <a:r>
                <a:rPr altLang="en-US" b="1" lang="zh-CN" noProof="1">
                  <a:solidFill>
                    <a:schemeClr val="bg1"/>
                  </a:solidFill>
                  <a:latin typeface="+mn-lt"/>
                  <a:cs typeface="+mn-ea"/>
                  <a:sym typeface="+mn-lt"/>
                </a:rPr>
                <a:t>价格</a:t>
              </a:r>
            </a:p>
          </p:txBody>
        </p:sp>
        <p:sp>
          <p:nvSpPr>
            <p:cNvPr id="24" name="矩形 23">
              <a:extLst>
                <a:ext uri="{FF2B5EF4-FFF2-40B4-BE49-F238E27FC236}">
                  <a16:creationId xmlns:a16="http://schemas.microsoft.com/office/drawing/2014/main" id="{7E256323-17D3-486B-91E1-83DD92D20931}"/>
                </a:ext>
              </a:extLst>
            </p:cNvPr>
            <p:cNvSpPr/>
            <p:nvPr/>
          </p:nvSpPr>
          <p:spPr>
            <a:xfrm>
              <a:off x="5337338" y="4337417"/>
              <a:ext cx="1402080" cy="579120"/>
            </a:xfrm>
            <a:prstGeom prst="rect">
              <a:avLst/>
            </a:prstGeom>
          </p:spPr>
          <p:txBody>
            <a:bodyPr wrap="none">
              <a:spAutoFit/>
            </a:bodyPr>
            <a:lstStyle/>
            <a:p>
              <a:pPr algn="ctr"/>
              <a:r>
                <a:rPr altLang="en-US" lang="zh-CN" sz="1600">
                  <a:solidFill>
                    <a:schemeClr val="tx1">
                      <a:lumMod val="65000"/>
                      <a:lumOff val="35000"/>
                    </a:schemeClr>
                  </a:solidFill>
                  <a:cs typeface="+mn-ea"/>
                  <a:sym typeface="+mn-lt"/>
                </a:rPr>
                <a:t>关心的是价格</a:t>
              </a:r>
            </a:p>
            <a:p>
              <a:pPr algn="ctr"/>
              <a:r>
                <a:rPr altLang="en-US" lang="zh-CN" sz="1600">
                  <a:solidFill>
                    <a:schemeClr val="tx1">
                      <a:lumMod val="65000"/>
                      <a:lumOff val="35000"/>
                    </a:schemeClr>
                  </a:solidFill>
                  <a:cs typeface="+mn-ea"/>
                  <a:sym typeface="+mn-lt"/>
                </a:rPr>
                <a:t>还是价值</a:t>
              </a:r>
            </a:p>
          </p:txBody>
        </p:sp>
      </p:grpSp>
      <p:sp>
        <p:nvSpPr>
          <p:cNvPr id="27" name="矩形 26">
            <a:extLst>
              <a:ext uri="{FF2B5EF4-FFF2-40B4-BE49-F238E27FC236}">
                <a16:creationId xmlns:a16="http://schemas.microsoft.com/office/drawing/2014/main" id="{89088B63-7121-463A-A59D-F72DC9728088}"/>
              </a:ext>
            </a:extLst>
          </p:cNvPr>
          <p:cNvSpPr/>
          <p:nvPr/>
        </p:nvSpPr>
        <p:spPr>
          <a:xfrm>
            <a:off x="911732" y="4959045"/>
            <a:ext cx="3490310" cy="914400"/>
          </a:xfrm>
          <a:prstGeom prst="rect">
            <a:avLst/>
          </a:prstGeom>
        </p:spPr>
        <p:txBody>
          <a:bodyPr wrap="square">
            <a:spAutoFit/>
          </a:bodyPr>
          <a:lstStyle/>
          <a:p>
            <a:pPr lvl="0"/>
            <a:r>
              <a:rPr altLang="en-US" lang="zh-CN">
                <a:solidFill>
                  <a:schemeClr val="tx1">
                    <a:lumMod val="65000"/>
                    <a:lumOff val="35000"/>
                  </a:schemeClr>
                </a:solidFill>
                <a:cs typeface="+mn-ea"/>
                <a:sym typeface="+mn-lt"/>
              </a:rPr>
              <a:t>在给顾客分析完价值和价格之后，就直接讲购买我们的产品能给他带来哪些回报和利润。</a:t>
            </a:r>
          </a:p>
        </p:txBody>
      </p:sp>
      <p:grpSp>
        <p:nvGrpSpPr>
          <p:cNvPr id="28" name="组合 27">
            <a:extLst>
              <a:ext uri="{FF2B5EF4-FFF2-40B4-BE49-F238E27FC236}">
                <a16:creationId xmlns:a16="http://schemas.microsoft.com/office/drawing/2014/main" id="{9088CFAC-09E8-499E-BFDA-8742638BD7E5}"/>
              </a:ext>
            </a:extLst>
          </p:cNvPr>
          <p:cNvGrpSpPr/>
          <p:nvPr/>
        </p:nvGrpSpPr>
        <p:grpSpPr>
          <a:xfrm>
            <a:off x="813840" y="3448051"/>
            <a:ext cx="10520774" cy="2510775"/>
            <a:chOff x="839652" y="3587115"/>
            <a:chExt cx="10520774" cy="2510775"/>
          </a:xfrm>
        </p:grpSpPr>
        <p:grpSp>
          <p:nvGrpSpPr>
            <p:cNvPr id="29" name="组合 28">
              <a:extLst>
                <a:ext uri="{FF2B5EF4-FFF2-40B4-BE49-F238E27FC236}">
                  <a16:creationId xmlns:a16="http://schemas.microsoft.com/office/drawing/2014/main" id="{476116FE-0D5F-49E0-A18C-226BCEFA99FA}"/>
                </a:ext>
              </a:extLst>
            </p:cNvPr>
            <p:cNvGrpSpPr/>
            <p:nvPr/>
          </p:nvGrpSpPr>
          <p:grpSpPr>
            <a:xfrm>
              <a:off x="839652" y="3587115"/>
              <a:ext cx="10520774" cy="2510775"/>
              <a:chOff x="839652" y="3587115"/>
              <a:chExt cx="10520774" cy="2510775"/>
            </a:xfrm>
          </p:grpSpPr>
          <p:sp>
            <p:nvSpPr>
              <p:cNvPr id="31" name="矩形 30">
                <a:extLst>
                  <a:ext uri="{FF2B5EF4-FFF2-40B4-BE49-F238E27FC236}">
                    <a16:creationId xmlns:a16="http://schemas.microsoft.com/office/drawing/2014/main" id="{F5CBC99F-7ACE-4E98-839E-5EA436BF2F2A}"/>
                  </a:ext>
                </a:extLst>
              </p:cNvPr>
              <p:cNvSpPr/>
              <p:nvPr/>
            </p:nvSpPr>
            <p:spPr>
              <a:xfrm>
                <a:off x="7668773" y="3699825"/>
                <a:ext cx="3491373" cy="579120"/>
              </a:xfrm>
              <a:prstGeom prst="rect">
                <a:avLst/>
              </a:prstGeom>
            </p:spPr>
            <p:txBody>
              <a:bodyPr wrap="square">
                <a:spAutoFit/>
              </a:bodyPr>
              <a:lstStyle/>
              <a:p>
                <a:r>
                  <a:rPr altLang="en-US" b="1" lang="zh-CN" sz="1600">
                    <a:solidFill>
                      <a:schemeClr val="tx1">
                        <a:lumMod val="65000"/>
                        <a:lumOff val="35000"/>
                      </a:schemeClr>
                    </a:solidFill>
                    <a:cs typeface="+mn-ea"/>
                    <a:sym typeface="+mn-lt"/>
                  </a:rPr>
                  <a:t>让顾客联想到物超所值，价值贵那价格不是问题，价格贵那就是问题了。</a:t>
                </a:r>
              </a:p>
            </p:txBody>
          </p:sp>
          <p:sp>
            <p:nvSpPr>
              <p:cNvPr id="32" name="圆角矩形 14">
                <a:extLst>
                  <a:ext uri="{FF2B5EF4-FFF2-40B4-BE49-F238E27FC236}">
                    <a16:creationId xmlns:a16="http://schemas.microsoft.com/office/drawing/2014/main" id="{8E81376F-33A9-4570-A15F-3CCB6B20B381}"/>
                  </a:ext>
                </a:extLst>
              </p:cNvPr>
              <p:cNvSpPr/>
              <p:nvPr/>
            </p:nvSpPr>
            <p:spPr>
              <a:xfrm>
                <a:off x="7557678" y="3587115"/>
                <a:ext cx="3802748" cy="812242"/>
              </a:xfrm>
              <a:prstGeom prst="roundRect">
                <a:avLst>
                  <a:gd fmla="val 7690" name="adj"/>
                </a:avLst>
              </a:prstGeom>
              <a:noFill/>
              <a:ln>
                <a:solidFill>
                  <a:srgbClr val="DE781B"/>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65000"/>
                      <a:lumOff val="35000"/>
                    </a:schemeClr>
                  </a:solidFill>
                  <a:cs typeface="+mn-ea"/>
                  <a:sym typeface="+mn-lt"/>
                </a:endParaRPr>
              </a:p>
            </p:txBody>
          </p:sp>
          <p:sp>
            <p:nvSpPr>
              <p:cNvPr id="33" name="圆角矩形 14">
                <a:extLst>
                  <a:ext uri="{FF2B5EF4-FFF2-40B4-BE49-F238E27FC236}">
                    <a16:creationId xmlns:a16="http://schemas.microsoft.com/office/drawing/2014/main" id="{0BAE0DE6-395C-4048-BEAF-04110E08B919}"/>
                  </a:ext>
                </a:extLst>
              </p:cNvPr>
              <p:cNvSpPr/>
              <p:nvPr/>
            </p:nvSpPr>
            <p:spPr>
              <a:xfrm>
                <a:off x="839652" y="5021658"/>
                <a:ext cx="3503980" cy="1076232"/>
              </a:xfrm>
              <a:prstGeom prst="roundRect">
                <a:avLst>
                  <a:gd fmla="val 7690" name="adj"/>
                </a:avLst>
              </a:prstGeom>
              <a:noFill/>
              <a:ln>
                <a:solidFill>
                  <a:srgbClr val="DE781B"/>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65000"/>
                      <a:lumOff val="35000"/>
                    </a:schemeClr>
                  </a:solidFill>
                  <a:cs typeface="+mn-ea"/>
                  <a:sym typeface="+mn-lt"/>
                </a:endParaRPr>
              </a:p>
            </p:txBody>
          </p:sp>
        </p:grpSp>
        <p:cxnSp>
          <p:nvCxnSpPr>
            <p:cNvPr id="30" name="直接箭头连接符 29">
              <a:extLst>
                <a:ext uri="{FF2B5EF4-FFF2-40B4-BE49-F238E27FC236}">
                  <a16:creationId xmlns:a16="http://schemas.microsoft.com/office/drawing/2014/main" id="{158DEB8E-EE8C-46E0-9294-5C9B2CC7CB47}"/>
                </a:ext>
              </a:extLst>
            </p:cNvPr>
            <p:cNvCxnSpPr>
              <a:stCxn id="32" idx="2"/>
            </p:cNvCxnSpPr>
            <p:nvPr/>
          </p:nvCxnSpPr>
          <p:spPr>
            <a:xfrm flipH="1">
              <a:off x="9459052" y="4399357"/>
              <a:ext cx="0" cy="1271722"/>
            </a:xfrm>
            <a:prstGeom prst="straightConnector1">
              <a:avLst/>
            </a:prstGeom>
            <a:ln>
              <a:solidFill>
                <a:srgbClr val="DE781B"/>
              </a:solidFill>
              <a:prstDash val="dash"/>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2447451719"/>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6"/>
                                        </p:tgtEl>
                                        <p:attrNameLst>
                                          <p:attrName>style.visibility</p:attrName>
                                        </p:attrNameLst>
                                      </p:cBhvr>
                                      <p:to>
                                        <p:strVal val="visible"/>
                                      </p:to>
                                    </p:set>
                                    <p:animEffect filter="randombar(horizontal)"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14" presetSubtype="10">
                                  <p:stCondLst>
                                    <p:cond delay="0"/>
                                  </p:stCondLst>
                                  <p:childTnLst>
                                    <p:set>
                                      <p:cBhvr>
                                        <p:cTn dur="1" fill="hold" id="10">
                                          <p:stCondLst>
                                            <p:cond delay="0"/>
                                          </p:stCondLst>
                                        </p:cTn>
                                        <p:tgtEl>
                                          <p:spTgt spid="10"/>
                                        </p:tgtEl>
                                        <p:attrNameLst>
                                          <p:attrName>style.visibility</p:attrName>
                                        </p:attrNameLst>
                                      </p:cBhvr>
                                      <p:to>
                                        <p:strVal val="visible"/>
                                      </p:to>
                                    </p:set>
                                    <p:animEffect filter="randombar(horizontal)" transition="in">
                                      <p:cBhvr>
                                        <p:cTn dur="500" id="11"/>
                                        <p:tgtEl>
                                          <p:spTgt spid="10"/>
                                        </p:tgtEl>
                                      </p:cBhvr>
                                    </p:animEffect>
                                  </p:childTnLst>
                                </p:cTn>
                              </p:par>
                            </p:childTnLst>
                          </p:cTn>
                        </p:par>
                        <p:par>
                          <p:cTn fill="hold" id="12" nodeType="afterGroup">
                            <p:stCondLst>
                              <p:cond delay="1000"/>
                            </p:stCondLst>
                            <p:childTnLst>
                              <p:par>
                                <p:cTn fill="hold" id="13" nodeType="afterEffect" presetClass="entr" presetID="31" presetSubtype="0">
                                  <p:stCondLst>
                                    <p:cond delay="0"/>
                                  </p:stCondLst>
                                  <p:childTnLst>
                                    <p:set>
                                      <p:cBhvr>
                                        <p:cTn dur="1" fill="hold" id="14">
                                          <p:stCondLst>
                                            <p:cond delay="0"/>
                                          </p:stCondLst>
                                        </p:cTn>
                                        <p:tgtEl>
                                          <p:spTgt spid="17"/>
                                        </p:tgtEl>
                                        <p:attrNameLst>
                                          <p:attrName>style.visibility</p:attrName>
                                        </p:attrNameLst>
                                      </p:cBhvr>
                                      <p:to>
                                        <p:strVal val="visible"/>
                                      </p:to>
                                    </p:set>
                                    <p:anim calcmode="lin" valueType="num">
                                      <p:cBhvr>
                                        <p:cTn dur="1000" fill="hold" id="15"/>
                                        <p:tgtEl>
                                          <p:spTgt spid="17"/>
                                        </p:tgtEl>
                                        <p:attrNameLst>
                                          <p:attrName>ppt_w</p:attrName>
                                        </p:attrNameLst>
                                      </p:cBhvr>
                                      <p:tavLst>
                                        <p:tav tm="0">
                                          <p:val>
                                            <p:fltVal val="0"/>
                                          </p:val>
                                        </p:tav>
                                        <p:tav tm="100000">
                                          <p:val>
                                            <p:strVal val="#ppt_w"/>
                                          </p:val>
                                        </p:tav>
                                      </p:tavLst>
                                    </p:anim>
                                    <p:anim calcmode="lin" valueType="num">
                                      <p:cBhvr>
                                        <p:cTn dur="1000" fill="hold" id="16"/>
                                        <p:tgtEl>
                                          <p:spTgt spid="17"/>
                                        </p:tgtEl>
                                        <p:attrNameLst>
                                          <p:attrName>ppt_h</p:attrName>
                                        </p:attrNameLst>
                                      </p:cBhvr>
                                      <p:tavLst>
                                        <p:tav tm="0">
                                          <p:val>
                                            <p:fltVal val="0"/>
                                          </p:val>
                                        </p:tav>
                                        <p:tav tm="100000">
                                          <p:val>
                                            <p:strVal val="#ppt_h"/>
                                          </p:val>
                                        </p:tav>
                                      </p:tavLst>
                                    </p:anim>
                                    <p:anim calcmode="lin" valueType="num">
                                      <p:cBhvr>
                                        <p:cTn dur="1000" fill="hold" id="17"/>
                                        <p:tgtEl>
                                          <p:spTgt spid="17"/>
                                        </p:tgtEl>
                                        <p:attrNameLst>
                                          <p:attrName>style.rotation</p:attrName>
                                        </p:attrNameLst>
                                      </p:cBhvr>
                                      <p:tavLst>
                                        <p:tav tm="0">
                                          <p:val>
                                            <p:fltVal val="90"/>
                                          </p:val>
                                        </p:tav>
                                        <p:tav tm="100000">
                                          <p:val>
                                            <p:fltVal val="0"/>
                                          </p:val>
                                        </p:tav>
                                      </p:tavLst>
                                    </p:anim>
                                    <p:animEffect filter="fade" transition="in">
                                      <p:cBhvr>
                                        <p:cTn dur="1000" id="18"/>
                                        <p:tgtEl>
                                          <p:spTgt spid="17"/>
                                        </p:tgtEl>
                                      </p:cBhvr>
                                    </p:animEffect>
                                  </p:childTnLst>
                                </p:cTn>
                              </p:par>
                            </p:childTnLst>
                          </p:cTn>
                        </p:par>
                        <p:par>
                          <p:cTn fill="hold" id="19" nodeType="afterGroup">
                            <p:stCondLst>
                              <p:cond delay="2000"/>
                            </p:stCondLst>
                            <p:childTnLst>
                              <p:par>
                                <p:cTn fill="hold" grpId="0" id="20" nodeType="afterEffect" presetClass="entr" presetID="22" presetSubtype="2">
                                  <p:stCondLst>
                                    <p:cond delay="0"/>
                                  </p:stCondLst>
                                  <p:childTnLst>
                                    <p:set>
                                      <p:cBhvr>
                                        <p:cTn dur="1" fill="hold" id="21">
                                          <p:stCondLst>
                                            <p:cond delay="0"/>
                                          </p:stCondLst>
                                        </p:cTn>
                                        <p:tgtEl>
                                          <p:spTgt spid="13"/>
                                        </p:tgtEl>
                                        <p:attrNameLst>
                                          <p:attrName>style.visibility</p:attrName>
                                        </p:attrNameLst>
                                      </p:cBhvr>
                                      <p:to>
                                        <p:strVal val="visible"/>
                                      </p:to>
                                    </p:set>
                                    <p:animEffect filter="wipe(right)" transition="in">
                                      <p:cBhvr>
                                        <p:cTn dur="500" id="22"/>
                                        <p:tgtEl>
                                          <p:spTgt spid="13"/>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14"/>
                                        </p:tgtEl>
                                        <p:attrNameLst>
                                          <p:attrName>style.visibility</p:attrName>
                                        </p:attrNameLst>
                                      </p:cBhvr>
                                      <p:to>
                                        <p:strVal val="visible"/>
                                      </p:to>
                                    </p:set>
                                    <p:animEffect filter="wipe(left)" transition="in">
                                      <p:cBhvr>
                                        <p:cTn dur="500" id="25"/>
                                        <p:tgtEl>
                                          <p:spTgt spid="14"/>
                                        </p:tgtEl>
                                      </p:cBhvr>
                                    </p:animEffect>
                                  </p:childTnLst>
                                </p:cTn>
                              </p:par>
                            </p:childTnLst>
                          </p:cTn>
                        </p:par>
                        <p:par>
                          <p:cTn fill="hold" id="26" nodeType="afterGroup">
                            <p:stCondLst>
                              <p:cond delay="2500"/>
                            </p:stCondLst>
                            <p:childTnLst>
                              <p:par>
                                <p:cTn fill="hold" id="27" nodeType="afterEffect" presetClass="entr" presetID="16" presetSubtype="42">
                                  <p:stCondLst>
                                    <p:cond delay="0"/>
                                  </p:stCondLst>
                                  <p:childTnLst>
                                    <p:set>
                                      <p:cBhvr>
                                        <p:cTn dur="1" fill="hold" id="28">
                                          <p:stCondLst>
                                            <p:cond delay="0"/>
                                          </p:stCondLst>
                                        </p:cTn>
                                        <p:tgtEl>
                                          <p:spTgt spid="12"/>
                                        </p:tgtEl>
                                        <p:attrNameLst>
                                          <p:attrName>style.visibility</p:attrName>
                                        </p:attrNameLst>
                                      </p:cBhvr>
                                      <p:to>
                                        <p:strVal val="visible"/>
                                      </p:to>
                                    </p:set>
                                    <p:animEffect filter="barn(outHorizontal)" transition="in">
                                      <p:cBhvr>
                                        <p:cTn dur="500" id="29"/>
                                        <p:tgtEl>
                                          <p:spTgt spid="12"/>
                                        </p:tgtEl>
                                      </p:cBhvr>
                                    </p:animEffect>
                                  </p:childTnLst>
                                </p:cTn>
                              </p:par>
                              <p:par>
                                <p:cTn fill="hold" id="30" nodeType="withEffect" presetClass="entr" presetID="16" presetSubtype="42">
                                  <p:stCondLst>
                                    <p:cond delay="0"/>
                                  </p:stCondLst>
                                  <p:childTnLst>
                                    <p:set>
                                      <p:cBhvr>
                                        <p:cTn dur="1" fill="hold" id="31">
                                          <p:stCondLst>
                                            <p:cond delay="0"/>
                                          </p:stCondLst>
                                        </p:cTn>
                                        <p:tgtEl>
                                          <p:spTgt spid="11"/>
                                        </p:tgtEl>
                                        <p:attrNameLst>
                                          <p:attrName>style.visibility</p:attrName>
                                        </p:attrNameLst>
                                      </p:cBhvr>
                                      <p:to>
                                        <p:strVal val="visible"/>
                                      </p:to>
                                    </p:set>
                                    <p:animEffect filter="barn(outHorizontal)" transition="in">
                                      <p:cBhvr>
                                        <p:cTn dur="500" id="32"/>
                                        <p:tgtEl>
                                          <p:spTgt spid="11"/>
                                        </p:tgtEl>
                                      </p:cBhvr>
                                    </p:animEffect>
                                  </p:childTnLst>
                                </p:cTn>
                              </p:par>
                            </p:childTnLst>
                          </p:cTn>
                        </p:par>
                        <p:par>
                          <p:cTn fill="hold" id="33" nodeType="afterGroup">
                            <p:stCondLst>
                              <p:cond delay="3000"/>
                            </p:stCondLst>
                            <p:childTnLst>
                              <p:par>
                                <p:cTn fill="hold" grpId="0" id="34" nodeType="afterEffect" presetClass="entr" presetID="53" presetSubtype="0">
                                  <p:stCondLst>
                                    <p:cond delay="0"/>
                                  </p:stCondLst>
                                  <p:childTnLst>
                                    <p:set>
                                      <p:cBhvr>
                                        <p:cTn dur="1" fill="hold" id="35">
                                          <p:stCondLst>
                                            <p:cond delay="0"/>
                                          </p:stCondLst>
                                        </p:cTn>
                                        <p:tgtEl>
                                          <p:spTgt spid="16"/>
                                        </p:tgtEl>
                                        <p:attrNameLst>
                                          <p:attrName>style.visibility</p:attrName>
                                        </p:attrNameLst>
                                      </p:cBhvr>
                                      <p:to>
                                        <p:strVal val="visible"/>
                                      </p:to>
                                    </p:set>
                                    <p:anim calcmode="lin" valueType="num">
                                      <p:cBhvr>
                                        <p:cTn dur="500" fill="hold" id="36"/>
                                        <p:tgtEl>
                                          <p:spTgt spid="16"/>
                                        </p:tgtEl>
                                        <p:attrNameLst>
                                          <p:attrName>ppt_w</p:attrName>
                                        </p:attrNameLst>
                                      </p:cBhvr>
                                      <p:tavLst>
                                        <p:tav tm="0">
                                          <p:val>
                                            <p:fltVal val="0"/>
                                          </p:val>
                                        </p:tav>
                                        <p:tav tm="100000">
                                          <p:val>
                                            <p:strVal val="#ppt_w"/>
                                          </p:val>
                                        </p:tav>
                                      </p:tavLst>
                                    </p:anim>
                                    <p:anim calcmode="lin" valueType="num">
                                      <p:cBhvr>
                                        <p:cTn dur="500" fill="hold" id="37"/>
                                        <p:tgtEl>
                                          <p:spTgt spid="16"/>
                                        </p:tgtEl>
                                        <p:attrNameLst>
                                          <p:attrName>ppt_h</p:attrName>
                                        </p:attrNameLst>
                                      </p:cBhvr>
                                      <p:tavLst>
                                        <p:tav tm="0">
                                          <p:val>
                                            <p:fltVal val="0"/>
                                          </p:val>
                                        </p:tav>
                                        <p:tav tm="100000">
                                          <p:val>
                                            <p:strVal val="#ppt_h"/>
                                          </p:val>
                                        </p:tav>
                                      </p:tavLst>
                                    </p:anim>
                                    <p:animEffect filter="fade" transition="in">
                                      <p:cBhvr>
                                        <p:cTn dur="500" id="38"/>
                                        <p:tgtEl>
                                          <p:spTgt spid="16"/>
                                        </p:tgtEl>
                                      </p:cBhvr>
                                    </p:animEffect>
                                  </p:childTnLst>
                                </p:cTn>
                              </p:par>
                              <p:par>
                                <p:cTn fill="hold" grpId="0" id="39" nodeType="withEffect" presetClass="entr" presetID="53" presetSubtype="0">
                                  <p:stCondLst>
                                    <p:cond delay="0"/>
                                  </p:stCondLst>
                                  <p:childTnLst>
                                    <p:set>
                                      <p:cBhvr>
                                        <p:cTn dur="1" fill="hold" id="40">
                                          <p:stCondLst>
                                            <p:cond delay="0"/>
                                          </p:stCondLst>
                                        </p:cTn>
                                        <p:tgtEl>
                                          <p:spTgt spid="15"/>
                                        </p:tgtEl>
                                        <p:attrNameLst>
                                          <p:attrName>style.visibility</p:attrName>
                                        </p:attrNameLst>
                                      </p:cBhvr>
                                      <p:to>
                                        <p:strVal val="visible"/>
                                      </p:to>
                                    </p:set>
                                    <p:anim calcmode="lin" valueType="num">
                                      <p:cBhvr>
                                        <p:cTn dur="500" fill="hold" id="41"/>
                                        <p:tgtEl>
                                          <p:spTgt spid="15"/>
                                        </p:tgtEl>
                                        <p:attrNameLst>
                                          <p:attrName>ppt_w</p:attrName>
                                        </p:attrNameLst>
                                      </p:cBhvr>
                                      <p:tavLst>
                                        <p:tav tm="0">
                                          <p:val>
                                            <p:fltVal val="0"/>
                                          </p:val>
                                        </p:tav>
                                        <p:tav tm="100000">
                                          <p:val>
                                            <p:strVal val="#ppt_w"/>
                                          </p:val>
                                        </p:tav>
                                      </p:tavLst>
                                    </p:anim>
                                    <p:anim calcmode="lin" valueType="num">
                                      <p:cBhvr>
                                        <p:cTn dur="500" fill="hold" id="42"/>
                                        <p:tgtEl>
                                          <p:spTgt spid="15"/>
                                        </p:tgtEl>
                                        <p:attrNameLst>
                                          <p:attrName>ppt_h</p:attrName>
                                        </p:attrNameLst>
                                      </p:cBhvr>
                                      <p:tavLst>
                                        <p:tav tm="0">
                                          <p:val>
                                            <p:fltVal val="0"/>
                                          </p:val>
                                        </p:tav>
                                        <p:tav tm="100000">
                                          <p:val>
                                            <p:strVal val="#ppt_h"/>
                                          </p:val>
                                        </p:tav>
                                      </p:tavLst>
                                    </p:anim>
                                    <p:animEffect filter="fade" transition="in">
                                      <p:cBhvr>
                                        <p:cTn dur="500" id="43"/>
                                        <p:tgtEl>
                                          <p:spTgt spid="15"/>
                                        </p:tgtEl>
                                      </p:cBhvr>
                                    </p:animEffect>
                                  </p:childTnLst>
                                </p:cTn>
                              </p:par>
                            </p:childTnLst>
                          </p:cTn>
                        </p:par>
                        <p:par>
                          <p:cTn fill="hold" id="44" nodeType="afterGroup">
                            <p:stCondLst>
                              <p:cond delay="3500"/>
                            </p:stCondLst>
                            <p:childTnLst>
                              <p:par>
                                <p:cTn fill="hold" id="45" nodeType="afterEffect" presetClass="entr" presetID="2" presetSubtype="1">
                                  <p:stCondLst>
                                    <p:cond delay="0"/>
                                  </p:stCondLst>
                                  <p:childTnLst>
                                    <p:set>
                                      <p:cBhvr>
                                        <p:cTn dur="1" fill="hold" id="46">
                                          <p:stCondLst>
                                            <p:cond delay="0"/>
                                          </p:stCondLst>
                                        </p:cTn>
                                        <p:tgtEl>
                                          <p:spTgt spid="28"/>
                                        </p:tgtEl>
                                        <p:attrNameLst>
                                          <p:attrName>style.visibility</p:attrName>
                                        </p:attrNameLst>
                                      </p:cBhvr>
                                      <p:to>
                                        <p:strVal val="visible"/>
                                      </p:to>
                                    </p:set>
                                    <p:anim calcmode="lin" valueType="num">
                                      <p:cBhvr additive="base">
                                        <p:cTn dur="500" fill="hold" id="47"/>
                                        <p:tgtEl>
                                          <p:spTgt spid="28"/>
                                        </p:tgtEl>
                                        <p:attrNameLst>
                                          <p:attrName>ppt_x</p:attrName>
                                        </p:attrNameLst>
                                      </p:cBhvr>
                                      <p:tavLst>
                                        <p:tav tm="0">
                                          <p:val>
                                            <p:strVal val="#ppt_x"/>
                                          </p:val>
                                        </p:tav>
                                        <p:tav tm="100000">
                                          <p:val>
                                            <p:strVal val="#ppt_x"/>
                                          </p:val>
                                        </p:tav>
                                      </p:tavLst>
                                    </p:anim>
                                    <p:anim calcmode="lin" valueType="num">
                                      <p:cBhvr additive="base">
                                        <p:cTn dur="500" fill="hold" id="48"/>
                                        <p:tgtEl>
                                          <p:spTgt spid="28"/>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0"/>
      <p:bldP grpId="0" spid="13"/>
      <p:bldP grpId="0" spid="14"/>
      <p:bldP grpId="0" spid="15"/>
      <p:bldP grpId="0" spid="16"/>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9" name="矩形 8">
            <a:extLst>
              <a:ext uri="{FF2B5EF4-FFF2-40B4-BE49-F238E27FC236}">
                <a16:creationId xmlns:a16="http://schemas.microsoft.com/office/drawing/2014/main" id="{59D905B9-E517-417E-84EF-9A22B128EE2E}"/>
              </a:ext>
            </a:extLst>
          </p:cNvPr>
          <p:cNvSpPr/>
          <p:nvPr/>
        </p:nvSpPr>
        <p:spPr>
          <a:xfrm>
            <a:off x="956462" y="264534"/>
            <a:ext cx="2621280" cy="579120"/>
          </a:xfrm>
          <a:prstGeom prst="rect">
            <a:avLst/>
          </a:prstGeom>
        </p:spPr>
        <p:txBody>
          <a:bodyPr wrap="none">
            <a:spAutoFit/>
          </a:bodyPr>
          <a:lstStyle/>
          <a:p>
            <a:r>
              <a:rPr altLang="en-US" lang="zh-CN" sz="3200">
                <a:solidFill>
                  <a:schemeClr val="tx1">
                    <a:lumMod val="75000"/>
                    <a:lumOff val="25000"/>
                  </a:schemeClr>
                </a:solidFill>
                <a:cs typeface="+mn-ea"/>
                <a:sym typeface="+mn-lt"/>
              </a:rPr>
              <a:t>销售成功技巧</a:t>
            </a:r>
          </a:p>
        </p:txBody>
      </p:sp>
      <p:sp>
        <p:nvSpPr>
          <p:cNvPr id="10" name="矩形 9">
            <a:extLst>
              <a:ext uri="{FF2B5EF4-FFF2-40B4-BE49-F238E27FC236}">
                <a16:creationId xmlns:a16="http://schemas.microsoft.com/office/drawing/2014/main" id="{E1F33021-29EC-4675-A351-7DB1C14C36B4}"/>
              </a:ext>
            </a:extLst>
          </p:cNvPr>
          <p:cNvSpPr/>
          <p:nvPr/>
        </p:nvSpPr>
        <p:spPr>
          <a:xfrm>
            <a:off x="956462" y="1203395"/>
            <a:ext cx="3383280" cy="518160"/>
          </a:xfrm>
          <a:prstGeom prst="rect">
            <a:avLst/>
          </a:prstGeom>
        </p:spPr>
        <p:txBody>
          <a:bodyPr wrap="none">
            <a:spAutoFit/>
          </a:bodyPr>
          <a:lstStyle/>
          <a:p>
            <a:r>
              <a:rPr altLang="en-US" b="1" lang="zh-CN" sz="2800">
                <a:gradFill>
                  <a:gsLst>
                    <a:gs pos="84000">
                      <a:srgbClr val="FE532B"/>
                    </a:gs>
                    <a:gs pos="0">
                      <a:srgbClr val="FA6D27"/>
                    </a:gs>
                  </a:gsLst>
                  <a:lin ang="10500000" scaled="0"/>
                </a:gradFill>
                <a:cs typeface="+mn-ea"/>
                <a:sym typeface="+mn-lt"/>
              </a:rPr>
              <a:t>技巧七：情境推销法</a:t>
            </a:r>
          </a:p>
        </p:txBody>
      </p:sp>
      <p:sp>
        <p:nvSpPr>
          <p:cNvPr id="11" name="矩形 10">
            <a:extLst>
              <a:ext uri="{FF2B5EF4-FFF2-40B4-BE49-F238E27FC236}">
                <a16:creationId xmlns:a16="http://schemas.microsoft.com/office/drawing/2014/main" id="{66852624-69FA-4BB2-8E2F-4C1110C016EC}"/>
              </a:ext>
            </a:extLst>
          </p:cNvPr>
          <p:cNvSpPr/>
          <p:nvPr/>
        </p:nvSpPr>
        <p:spPr>
          <a:xfrm>
            <a:off x="4903979" y="4227918"/>
            <a:ext cx="6270368" cy="1463040"/>
          </a:xfrm>
          <a:prstGeom prst="rect">
            <a:avLst/>
          </a:prstGeom>
        </p:spPr>
        <p:txBody>
          <a:bodyPr wrap="square">
            <a:spAutoFit/>
          </a:bodyPr>
          <a:lstStyle/>
          <a:p>
            <a:pPr>
              <a:lnSpc>
                <a:spcPct val="150000"/>
              </a:lnSpc>
            </a:pPr>
            <a:r>
              <a:rPr altLang="en-US" lang="zh-CN" sz="2000">
                <a:solidFill>
                  <a:schemeClr val="tx1">
                    <a:lumMod val="75000"/>
                    <a:lumOff val="25000"/>
                  </a:schemeClr>
                </a:solidFill>
                <a:cs typeface="+mn-ea"/>
                <a:sym typeface="+mn-lt"/>
              </a:rPr>
              <a:t>给顾客描述拥有典典瓷砖后的生动场景。情境推销法就是让故事在顾客面前发生，让顾客成为故事中的主角。成交的一个关键技巧，要善长说故事。</a:t>
            </a:r>
          </a:p>
        </p:txBody>
      </p:sp>
      <p:grpSp>
        <p:nvGrpSpPr>
          <p:cNvPr id="12" name="组合 11">
            <a:extLst>
              <a:ext uri="{FF2B5EF4-FFF2-40B4-BE49-F238E27FC236}">
                <a16:creationId xmlns:a16="http://schemas.microsoft.com/office/drawing/2014/main" id="{BACFD500-6727-4761-9141-8263686BBB08}"/>
              </a:ext>
            </a:extLst>
          </p:cNvPr>
          <p:cNvGrpSpPr/>
          <p:nvPr/>
        </p:nvGrpSpPr>
        <p:grpSpPr>
          <a:xfrm>
            <a:off x="4903979" y="2413895"/>
            <a:ext cx="6125818" cy="1451114"/>
            <a:chOff x="1187937" y="2574234"/>
            <a:chExt cx="6125818" cy="1451114"/>
          </a:xfrm>
        </p:grpSpPr>
        <p:sp>
          <p:nvSpPr>
            <p:cNvPr id="13" name="矩形 12">
              <a:extLst>
                <a:ext uri="{FF2B5EF4-FFF2-40B4-BE49-F238E27FC236}">
                  <a16:creationId xmlns:a16="http://schemas.microsoft.com/office/drawing/2014/main" id="{3073CBAD-C2B2-4B60-ACF1-E0760640DA0A}"/>
                </a:ext>
              </a:extLst>
            </p:cNvPr>
            <p:cNvSpPr/>
            <p:nvPr/>
          </p:nvSpPr>
          <p:spPr>
            <a:xfrm>
              <a:off x="1187937" y="2728736"/>
              <a:ext cx="6125818" cy="1188720"/>
            </a:xfrm>
            <a:prstGeom prst="rect">
              <a:avLst/>
            </a:prstGeom>
          </p:spPr>
          <p:txBody>
            <a:bodyPr wrap="square">
              <a:spAutoFit/>
            </a:bodyPr>
            <a:lstStyle/>
            <a:p>
              <a:pPr algn="ctr" lvl="0">
                <a:lnSpc>
                  <a:spcPct val="150000"/>
                </a:lnSpc>
              </a:pPr>
              <a:r>
                <a:rPr altLang="en-US" b="1" lang="zh-CN" sz="2400">
                  <a:gradFill>
                    <a:gsLst>
                      <a:gs pos="84000">
                        <a:srgbClr val="FE532B"/>
                      </a:gs>
                      <a:gs pos="0">
                        <a:srgbClr val="FA6D27"/>
                      </a:gs>
                    </a:gsLst>
                    <a:lin ang="10500000" scaled="0"/>
                  </a:gradFill>
                  <a:cs typeface="+mn-ea"/>
                  <a:sym typeface="+mn-lt"/>
                </a:rPr>
                <a:t>你要会说故事，让顾客成为顾客中的主角</a:t>
              </a:r>
            </a:p>
            <a:p>
              <a:pPr algn="ctr" lvl="0">
                <a:lnSpc>
                  <a:spcPct val="150000"/>
                </a:lnSpc>
              </a:pPr>
              <a:r>
                <a:rPr altLang="en-US" b="1" lang="zh-CN" sz="2400">
                  <a:gradFill>
                    <a:gsLst>
                      <a:gs pos="84000">
                        <a:srgbClr val="FE532B"/>
                      </a:gs>
                      <a:gs pos="0">
                        <a:srgbClr val="FA6D27"/>
                      </a:gs>
                    </a:gsLst>
                    <a:lin ang="10500000" scaled="0"/>
                  </a:gradFill>
                  <a:cs typeface="+mn-ea"/>
                  <a:sym typeface="+mn-lt"/>
                </a:rPr>
                <a:t>你要说故事，你要成为说故事的高手</a:t>
              </a:r>
            </a:p>
          </p:txBody>
        </p:sp>
        <p:sp>
          <p:nvSpPr>
            <p:cNvPr id="14" name="左中括号 13">
              <a:extLst>
                <a:ext uri="{FF2B5EF4-FFF2-40B4-BE49-F238E27FC236}">
                  <a16:creationId xmlns:a16="http://schemas.microsoft.com/office/drawing/2014/main" id="{9EA291E0-5918-4EBF-9535-CAF4FCAAD510}"/>
                </a:ext>
              </a:extLst>
            </p:cNvPr>
            <p:cNvSpPr/>
            <p:nvPr/>
          </p:nvSpPr>
          <p:spPr>
            <a:xfrm>
              <a:off x="1232452" y="2574235"/>
              <a:ext cx="314739" cy="1451113"/>
            </a:xfrm>
            <a:prstGeom prst="leftBracket">
              <a:avLst>
                <a:gd fmla="val 0" name="adj"/>
              </a:avLst>
            </a:prstGeom>
            <a:ln w="6985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cs typeface="+mn-ea"/>
                <a:sym typeface="+mn-lt"/>
              </a:endParaRPr>
            </a:p>
          </p:txBody>
        </p:sp>
        <p:sp>
          <p:nvSpPr>
            <p:cNvPr id="15" name="左中括号 14">
              <a:extLst>
                <a:ext uri="{FF2B5EF4-FFF2-40B4-BE49-F238E27FC236}">
                  <a16:creationId xmlns:a16="http://schemas.microsoft.com/office/drawing/2014/main" id="{DA2658AF-B73C-4262-87C1-2DF78006E37D}"/>
                </a:ext>
              </a:extLst>
            </p:cNvPr>
            <p:cNvSpPr/>
            <p:nvPr/>
          </p:nvSpPr>
          <p:spPr>
            <a:xfrm flipH="1">
              <a:off x="6958751" y="2574234"/>
              <a:ext cx="314739" cy="1451113"/>
            </a:xfrm>
            <a:prstGeom prst="leftBracket">
              <a:avLst>
                <a:gd fmla="val 0" name="adj"/>
              </a:avLst>
            </a:prstGeom>
            <a:ln w="6985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cs typeface="+mn-ea"/>
                <a:sym typeface="+mn-lt"/>
              </a:endParaRPr>
            </a:p>
          </p:txBody>
        </p:sp>
      </p:grpSp>
      <p:sp>
        <p:nvSpPr>
          <p:cNvPr id="16" name="Picture Placeholder 1">
            <a:extLst>
              <a:ext uri="{FF2B5EF4-FFF2-40B4-BE49-F238E27FC236}">
                <a16:creationId xmlns:a16="http://schemas.microsoft.com/office/drawing/2014/main" id="{909CEF44-7F64-47DD-BB15-D1E4E35DBF3F}"/>
              </a:ext>
            </a:extLst>
          </p:cNvPr>
          <p:cNvSpPr txBox="1"/>
          <p:nvPr/>
        </p:nvSpPr>
        <p:spPr>
          <a:xfrm>
            <a:off x="1308294" y="2151102"/>
            <a:ext cx="2883877" cy="3503503"/>
          </a:xfrm>
          <a:custGeom>
            <a:gdLst>
              <a:gd fmla="*/ 0 w 3181350" name="connsiteX0"/>
              <a:gd fmla="*/ 0 h 3181350" name="connsiteY0"/>
              <a:gd fmla="*/ 3181350 w 3181350" name="connsiteX1"/>
              <a:gd fmla="*/ 0 h 3181350" name="connsiteY1"/>
              <a:gd fmla="*/ 3181350 w 3181350" name="connsiteX2"/>
              <a:gd fmla="*/ 3181350 h 3181350" name="connsiteY2"/>
              <a:gd fmla="*/ 0 w 3181350" name="connsiteX3"/>
              <a:gd fmla="*/ 3181350 h 3181350" name="connsiteY3"/>
            </a:gdLst>
            <a:cxnLst>
              <a:cxn ang="0">
                <a:pos x="connsiteX0" y="connsiteY0"/>
              </a:cxn>
              <a:cxn ang="0">
                <a:pos x="connsiteX1" y="connsiteY1"/>
              </a:cxn>
              <a:cxn ang="0">
                <a:pos x="connsiteX2" y="connsiteY2"/>
              </a:cxn>
              <a:cxn ang="0">
                <a:pos x="connsiteX3" y="connsiteY3"/>
              </a:cxn>
            </a:cxnLst>
            <a:rect b="b" l="l" r="r" t="t"/>
            <a:pathLst>
              <a:path h="3181350" w="3181350">
                <a:moveTo>
                  <a:pt x="0" y="0"/>
                </a:moveTo>
                <a:lnTo>
                  <a:pt x="3181350" y="0"/>
                </a:lnTo>
                <a:lnTo>
                  <a:pt x="3181350" y="3181350"/>
                </a:lnTo>
                <a:lnTo>
                  <a:pt x="0" y="3181350"/>
                </a:lnTo>
                <a:close/>
              </a:path>
            </a:pathLst>
          </a:custGeom>
          <a:blipFill>
            <a:blip r:embed="rId2">
              <a:extLst>
                <a:ext uri="{BEBA8EAE-BF5A-486C-A8C5-ECC9F3942E4B}">
                  <a14:imgProps>
                    <a14:imgLayer xmlns:d3p1="http://schemas.openxmlformats.org/officeDocument/2006/relationships" d3p1:embed="">
                      <a14:imgEffect>
                        <a14:saturation sat="33000"/>
                      </a14:imgEffect>
                    </a14:imgLayer>
                  </a14:imgProps>
                </a:ext>
              </a:extLst>
            </a:blip>
            <a:stretch>
              <a:fillRect l="-2800" r="-1377"/>
            </a:stretch>
          </a:blipFill>
        </p:spPr>
        <p:txBody>
          <a:bodyPr/>
          <a:lstStyle/>
          <a:p>
            <a:endParaRPr altLang="en-US" lang="zh-CN">
              <a:cs typeface="+mn-ea"/>
              <a:sym typeface="+mn-lt"/>
            </a:endParaRPr>
          </a:p>
        </p:txBody>
      </p:sp>
    </p:spTree>
    <p:extLst>
      <p:ext uri="{BB962C8B-B14F-4D97-AF65-F5344CB8AC3E}">
        <p14:creationId val="748092045"/>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9"/>
                                        </p:tgtEl>
                                        <p:attrNameLst>
                                          <p:attrName>style.visibility</p:attrName>
                                        </p:attrNameLst>
                                      </p:cBhvr>
                                      <p:to>
                                        <p:strVal val="visible"/>
                                      </p:to>
                                    </p:set>
                                    <p:animEffect filter="randombar(horizontal)" transition="in">
                                      <p:cBhvr>
                                        <p:cTn dur="500" id="7"/>
                                        <p:tgtEl>
                                          <p:spTgt spid="9"/>
                                        </p:tgtEl>
                                      </p:cBhvr>
                                    </p:animEffect>
                                  </p:childTnLst>
                                </p:cTn>
                              </p:par>
                            </p:childTnLst>
                          </p:cTn>
                        </p:par>
                        <p:par>
                          <p:cTn fill="hold" id="8" nodeType="afterGroup">
                            <p:stCondLst>
                              <p:cond delay="500"/>
                            </p:stCondLst>
                            <p:childTnLst>
                              <p:par>
                                <p:cTn fill="hold" id="9" nodeType="afterEffect" presetClass="entr" presetID="53" presetSubtype="0">
                                  <p:stCondLst>
                                    <p:cond delay="0"/>
                                  </p:stCondLst>
                                  <p:childTnLst>
                                    <p:set>
                                      <p:cBhvr>
                                        <p:cTn dur="1" fill="hold" id="10">
                                          <p:stCondLst>
                                            <p:cond delay="0"/>
                                          </p:stCondLst>
                                        </p:cTn>
                                        <p:tgtEl>
                                          <p:spTgt spid="12"/>
                                        </p:tgtEl>
                                        <p:attrNameLst>
                                          <p:attrName>style.visibility</p:attrName>
                                        </p:attrNameLst>
                                      </p:cBhvr>
                                      <p:to>
                                        <p:strVal val="visible"/>
                                      </p:to>
                                    </p:set>
                                    <p:anim calcmode="lin" valueType="num">
                                      <p:cBhvr>
                                        <p:cTn dur="500" fill="hold" id="11"/>
                                        <p:tgtEl>
                                          <p:spTgt spid="12"/>
                                        </p:tgtEl>
                                        <p:attrNameLst>
                                          <p:attrName>ppt_w</p:attrName>
                                        </p:attrNameLst>
                                      </p:cBhvr>
                                      <p:tavLst>
                                        <p:tav tm="0">
                                          <p:val>
                                            <p:fltVal val="0"/>
                                          </p:val>
                                        </p:tav>
                                        <p:tav tm="100000">
                                          <p:val>
                                            <p:strVal val="#ppt_w"/>
                                          </p:val>
                                        </p:tav>
                                      </p:tavLst>
                                    </p:anim>
                                    <p:anim calcmode="lin" valueType="num">
                                      <p:cBhvr>
                                        <p:cTn dur="500" fill="hold" id="12"/>
                                        <p:tgtEl>
                                          <p:spTgt spid="12"/>
                                        </p:tgtEl>
                                        <p:attrNameLst>
                                          <p:attrName>ppt_h</p:attrName>
                                        </p:attrNameLst>
                                      </p:cBhvr>
                                      <p:tavLst>
                                        <p:tav tm="0">
                                          <p:val>
                                            <p:fltVal val="0"/>
                                          </p:val>
                                        </p:tav>
                                        <p:tav tm="100000">
                                          <p:val>
                                            <p:strVal val="#ppt_h"/>
                                          </p:val>
                                        </p:tav>
                                      </p:tavLst>
                                    </p:anim>
                                    <p:animEffect filter="fade" transition="in">
                                      <p:cBhvr>
                                        <p:cTn dur="500" id="13"/>
                                        <p:tgtEl>
                                          <p:spTgt spid="12"/>
                                        </p:tgtEl>
                                      </p:cBhvr>
                                    </p:animEffect>
                                  </p:childTnLst>
                                </p:cTn>
                              </p:par>
                            </p:childTnLst>
                          </p:cTn>
                        </p:par>
                        <p:par>
                          <p:cTn fill="hold" id="14" nodeType="afterGroup">
                            <p:stCondLst>
                              <p:cond delay="1000"/>
                            </p:stCondLst>
                            <p:childTnLst>
                              <p:par>
                                <p:cTn fill="hold" grpId="0" id="15" nodeType="afterEffect" presetClass="entr" presetID="10" presetSubtype="0">
                                  <p:stCondLst>
                                    <p:cond delay="0"/>
                                  </p:stCondLst>
                                  <p:childTnLst>
                                    <p:set>
                                      <p:cBhvr>
                                        <p:cTn dur="1" fill="hold" id="16">
                                          <p:stCondLst>
                                            <p:cond delay="0"/>
                                          </p:stCondLst>
                                        </p:cTn>
                                        <p:tgtEl>
                                          <p:spTgt spid="11"/>
                                        </p:tgtEl>
                                        <p:attrNameLst>
                                          <p:attrName>style.visibility</p:attrName>
                                        </p:attrNameLst>
                                      </p:cBhvr>
                                      <p:to>
                                        <p:strVal val="visible"/>
                                      </p:to>
                                    </p:set>
                                    <p:animEffect filter="fade" transition="in">
                                      <p:cBhvr>
                                        <p:cTn dur="500" id="17"/>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1"/>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9" name="矩形 8">
            <a:extLst>
              <a:ext uri="{FF2B5EF4-FFF2-40B4-BE49-F238E27FC236}">
                <a16:creationId xmlns:a16="http://schemas.microsoft.com/office/drawing/2014/main" id="{50660360-CC51-4976-9E38-A88C9E66F659}"/>
              </a:ext>
            </a:extLst>
          </p:cNvPr>
          <p:cNvSpPr/>
          <p:nvPr/>
        </p:nvSpPr>
        <p:spPr>
          <a:xfrm>
            <a:off x="956462" y="264534"/>
            <a:ext cx="3027680" cy="579120"/>
          </a:xfrm>
          <a:prstGeom prst="rect">
            <a:avLst/>
          </a:prstGeom>
        </p:spPr>
        <p:txBody>
          <a:bodyPr wrap="none">
            <a:spAutoFit/>
          </a:bodyPr>
          <a:lstStyle/>
          <a:p>
            <a:r>
              <a:rPr altLang="en-US" lang="zh-CN" sz="3200">
                <a:solidFill>
                  <a:schemeClr val="tx1">
                    <a:lumMod val="75000"/>
                    <a:lumOff val="25000"/>
                  </a:schemeClr>
                </a:solidFill>
                <a:cs typeface="+mn-ea"/>
                <a:sym typeface="+mn-lt"/>
              </a:rPr>
              <a:t>有效沟通的技巧</a:t>
            </a:r>
          </a:p>
        </p:txBody>
      </p:sp>
      <p:sp>
        <p:nvSpPr>
          <p:cNvPr id="10" name="矩形 9">
            <a:extLst>
              <a:ext uri="{FF2B5EF4-FFF2-40B4-BE49-F238E27FC236}">
                <a16:creationId xmlns:a16="http://schemas.microsoft.com/office/drawing/2014/main" id="{2C058B9E-DB2E-4B44-B6A9-B3F0F9DE0910}"/>
              </a:ext>
            </a:extLst>
          </p:cNvPr>
          <p:cNvSpPr/>
          <p:nvPr/>
        </p:nvSpPr>
        <p:spPr>
          <a:xfrm>
            <a:off x="956462" y="1429820"/>
            <a:ext cx="4450080" cy="518160"/>
          </a:xfrm>
          <a:prstGeom prst="rect">
            <a:avLst/>
          </a:prstGeom>
        </p:spPr>
        <p:txBody>
          <a:bodyPr wrap="none">
            <a:spAutoFit/>
          </a:bodyPr>
          <a:lstStyle/>
          <a:p>
            <a:r>
              <a:rPr altLang="en-US" lang="zh-CN" sz="2800">
                <a:solidFill>
                  <a:schemeClr val="tx1">
                    <a:lumMod val="75000"/>
                    <a:lumOff val="25000"/>
                  </a:schemeClr>
                </a:solidFill>
                <a:cs typeface="+mn-ea"/>
                <a:sym typeface="+mn-lt"/>
              </a:rPr>
              <a:t>与客户达成协议的金科玉律</a:t>
            </a:r>
          </a:p>
        </p:txBody>
      </p:sp>
      <p:sp>
        <p:nvSpPr>
          <p:cNvPr id="11" name="矩形 10">
            <a:extLst>
              <a:ext uri="{FF2B5EF4-FFF2-40B4-BE49-F238E27FC236}">
                <a16:creationId xmlns:a16="http://schemas.microsoft.com/office/drawing/2014/main" id="{86151404-43D1-49A5-A474-88D443FD1BDF}"/>
              </a:ext>
            </a:extLst>
          </p:cNvPr>
          <p:cNvSpPr/>
          <p:nvPr/>
        </p:nvSpPr>
        <p:spPr>
          <a:xfrm>
            <a:off x="942394" y="2215671"/>
            <a:ext cx="5345430" cy="518160"/>
          </a:xfrm>
          <a:prstGeom prst="rect">
            <a:avLst/>
          </a:prstGeom>
        </p:spPr>
        <p:txBody>
          <a:bodyPr wrap="none">
            <a:spAutoFit/>
          </a:bodyPr>
          <a:lstStyle/>
          <a:p>
            <a:r>
              <a:rPr altLang="zh-CN" b="1" lang="en-US" sz="2800">
                <a:gradFill>
                  <a:gsLst>
                    <a:gs pos="84000">
                      <a:srgbClr val="FE532B"/>
                    </a:gs>
                    <a:gs pos="0">
                      <a:srgbClr val="FA6D27"/>
                    </a:gs>
                  </a:gsLst>
                  <a:lin ang="10500000" scaled="0"/>
                </a:gradFill>
                <a:cs typeface="+mn-ea"/>
                <a:sym typeface="+mn-lt"/>
              </a:rPr>
              <a:t>01.如何用客户喜欢的方式去沟通</a:t>
            </a:r>
          </a:p>
        </p:txBody>
      </p:sp>
      <p:sp>
        <p:nvSpPr>
          <p:cNvPr id="2" name="矩形 1">
            <a:extLst>
              <a:ext uri="{FF2B5EF4-FFF2-40B4-BE49-F238E27FC236}">
                <a16:creationId xmlns:a16="http://schemas.microsoft.com/office/drawing/2014/main" id="{23E1C8BC-4305-4341-9271-64950388E7CD}"/>
              </a:ext>
            </a:extLst>
          </p:cNvPr>
          <p:cNvSpPr/>
          <p:nvPr/>
        </p:nvSpPr>
        <p:spPr>
          <a:xfrm>
            <a:off x="1303606" y="2753242"/>
            <a:ext cx="10189698" cy="914400"/>
          </a:xfrm>
          <a:prstGeom prst="rect">
            <a:avLst/>
          </a:prstGeom>
        </p:spPr>
        <p:txBody>
          <a:bodyPr wrap="square">
            <a:spAutoFit/>
          </a:bodyPr>
          <a:lstStyle/>
          <a:p>
            <a:pPr>
              <a:lnSpc>
                <a:spcPct val="150000"/>
              </a:lnSpc>
            </a:pPr>
            <a:r>
              <a:rPr altLang="en-US" lang="zh-CN">
                <a:solidFill>
                  <a:schemeClr val="tx1">
                    <a:lumMod val="65000"/>
                    <a:lumOff val="35000"/>
                  </a:schemeClr>
                </a:solidFill>
                <a:cs typeface="+mn-ea"/>
                <a:sym typeface="+mn-lt"/>
              </a:rPr>
              <a:t>做大客户销售，一个很重要的环节就是沟通，用什么样的营销话术、什么样的沟通技巧，具体的事情需要具体而定。但是有一些比较普遍意义的沟通技巧是大多数典典的销售必须共同遵守的。</a:t>
            </a:r>
          </a:p>
        </p:txBody>
      </p:sp>
      <p:sp>
        <p:nvSpPr>
          <p:cNvPr id="12" name="矩形 11">
            <a:extLst>
              <a:ext uri="{FF2B5EF4-FFF2-40B4-BE49-F238E27FC236}">
                <a16:creationId xmlns:a16="http://schemas.microsoft.com/office/drawing/2014/main" id="{3CAD2221-2BE2-4841-8C9B-888C8B092A81}"/>
              </a:ext>
            </a:extLst>
          </p:cNvPr>
          <p:cNvSpPr/>
          <p:nvPr/>
        </p:nvSpPr>
        <p:spPr>
          <a:xfrm>
            <a:off x="942394" y="4121591"/>
            <a:ext cx="6056630" cy="518160"/>
          </a:xfrm>
          <a:prstGeom prst="rect">
            <a:avLst/>
          </a:prstGeom>
        </p:spPr>
        <p:txBody>
          <a:bodyPr wrap="none">
            <a:spAutoFit/>
          </a:bodyPr>
          <a:lstStyle/>
          <a:p>
            <a:r>
              <a:rPr altLang="zh-CN" b="1" lang="en-US" sz="2800">
                <a:gradFill>
                  <a:gsLst>
                    <a:gs pos="84000">
                      <a:srgbClr val="FE532B"/>
                    </a:gs>
                    <a:gs pos="0">
                      <a:srgbClr val="FA6D27"/>
                    </a:gs>
                  </a:gsLst>
                  <a:lin ang="10500000" scaled="0"/>
                </a:gradFill>
                <a:cs typeface="+mn-ea"/>
                <a:sym typeface="+mn-lt"/>
              </a:rPr>
              <a:t>02.倾听是与客户有效沟通的重要途径</a:t>
            </a:r>
          </a:p>
        </p:txBody>
      </p:sp>
      <p:sp>
        <p:nvSpPr>
          <p:cNvPr id="13" name="矩形 12">
            <a:extLst>
              <a:ext uri="{FF2B5EF4-FFF2-40B4-BE49-F238E27FC236}">
                <a16:creationId xmlns:a16="http://schemas.microsoft.com/office/drawing/2014/main" id="{20788A11-CE8A-4AAD-A8B6-E6950B304AF8}"/>
              </a:ext>
            </a:extLst>
          </p:cNvPr>
          <p:cNvSpPr/>
          <p:nvPr/>
        </p:nvSpPr>
        <p:spPr>
          <a:xfrm>
            <a:off x="1303605" y="4644811"/>
            <a:ext cx="10189697" cy="914400"/>
          </a:xfrm>
          <a:prstGeom prst="rect">
            <a:avLst/>
          </a:prstGeom>
        </p:spPr>
        <p:txBody>
          <a:bodyPr wrap="square">
            <a:spAutoFit/>
          </a:bodyPr>
          <a:lstStyle/>
          <a:p>
            <a:pPr>
              <a:lnSpc>
                <a:spcPct val="150000"/>
              </a:lnSpc>
            </a:pPr>
            <a:r>
              <a:rPr altLang="en-US" lang="zh-CN">
                <a:solidFill>
                  <a:schemeClr val="tx1">
                    <a:lumMod val="65000"/>
                    <a:lumOff val="35000"/>
                  </a:schemeClr>
                </a:solidFill>
                <a:cs typeface="+mn-ea"/>
                <a:sym typeface="+mn-lt"/>
              </a:rPr>
              <a:t>做大客户销售，一个很重要的环节就是沟通，用什么样的营销话术、什么样的沟通技巧，具体的事情需要具体而定。但是有一些比较普遍意义的沟通技巧是大多数典典的销售必须共同遵守的。</a:t>
            </a:r>
          </a:p>
        </p:txBody>
      </p:sp>
    </p:spTree>
    <p:extLst>
      <p:ext uri="{BB962C8B-B14F-4D97-AF65-F5344CB8AC3E}">
        <p14:creationId val="1581223551"/>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9"/>
                                        </p:tgtEl>
                                        <p:attrNameLst>
                                          <p:attrName>style.visibility</p:attrName>
                                        </p:attrNameLst>
                                      </p:cBhvr>
                                      <p:to>
                                        <p:strVal val="visible"/>
                                      </p:to>
                                    </p:set>
                                    <p:animEffect filter="randombar(horizontal)" transition="in">
                                      <p:cBhvr>
                                        <p:cTn dur="500" id="7"/>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2802EA6B-99F6-4C50-8C99-A79E360C6569}"/>
              </a:ext>
            </a:extLst>
          </p:cNvPr>
          <p:cNvSpPr/>
          <p:nvPr/>
        </p:nvSpPr>
        <p:spPr>
          <a:xfrm>
            <a:off x="233362" y="245872"/>
            <a:ext cx="11725276" cy="6366256"/>
          </a:xfrm>
          <a:prstGeom prst="rect">
            <a:avLst/>
          </a:prstGeom>
          <a:noFill/>
          <a:ln>
            <a:solidFill>
              <a:srgbClr val="F74B2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椭圆 4">
            <a:extLst>
              <a:ext uri="{FF2B5EF4-FFF2-40B4-BE49-F238E27FC236}">
                <a16:creationId xmlns:a16="http://schemas.microsoft.com/office/drawing/2014/main" id="{A170D15F-981C-4296-BC4E-B7ED449F3150}"/>
              </a:ext>
            </a:extLst>
          </p:cNvPr>
          <p:cNvSpPr/>
          <p:nvPr/>
        </p:nvSpPr>
        <p:spPr>
          <a:xfrm>
            <a:off x="5003408" y="831203"/>
            <a:ext cx="2185182" cy="218518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a:extLst>
              <a:ext uri="{FF2B5EF4-FFF2-40B4-BE49-F238E27FC236}">
                <a16:creationId xmlns:a16="http://schemas.microsoft.com/office/drawing/2014/main" id="{28B872E1-DA60-4C1B-AF86-0E2D5045709A}"/>
              </a:ext>
            </a:extLst>
          </p:cNvPr>
          <p:cNvSpPr/>
          <p:nvPr/>
        </p:nvSpPr>
        <p:spPr>
          <a:xfrm>
            <a:off x="2092957" y="3584511"/>
            <a:ext cx="8006080" cy="1432560"/>
          </a:xfrm>
          <a:prstGeom prst="rect">
            <a:avLst/>
          </a:prstGeom>
        </p:spPr>
        <p:txBody>
          <a:bodyPr wrap="none">
            <a:spAutoFit/>
          </a:bodyPr>
          <a:lstStyle/>
          <a:p>
            <a:pPr algn="ctr"/>
            <a:r>
              <a:rPr altLang="en-US" lang="zh-CN" sz="4400">
                <a:solidFill>
                  <a:schemeClr val="tx1">
                    <a:lumMod val="75000"/>
                    <a:lumOff val="25000"/>
                  </a:schemeClr>
                </a:solidFill>
                <a:cs typeface="+mn-ea"/>
                <a:sym typeface="+mn-lt"/>
              </a:rPr>
              <a:t>了解顾客需求信息</a:t>
            </a:r>
          </a:p>
          <a:p>
            <a:pPr algn="ctr"/>
            <a:r>
              <a:rPr altLang="en-US" lang="zh-CN" sz="4400">
                <a:solidFill>
                  <a:schemeClr val="tx1">
                    <a:lumMod val="75000"/>
                    <a:lumOff val="25000"/>
                  </a:schemeClr>
                </a:solidFill>
                <a:cs typeface="+mn-ea"/>
                <a:sym typeface="+mn-lt"/>
              </a:rPr>
              <a:t>收集和反馈市场及竞争对手信息</a:t>
            </a:r>
          </a:p>
        </p:txBody>
      </p:sp>
      <p:sp>
        <p:nvSpPr>
          <p:cNvPr id="7" name="箭头: V 形 6">
            <a:extLst>
              <a:ext uri="{FF2B5EF4-FFF2-40B4-BE49-F238E27FC236}">
                <a16:creationId xmlns:a16="http://schemas.microsoft.com/office/drawing/2014/main" id="{72C941B3-6167-4048-95D2-1C34DC13C341}"/>
              </a:ext>
            </a:extLst>
          </p:cNvPr>
          <p:cNvSpPr/>
          <p:nvPr/>
        </p:nvSpPr>
        <p:spPr>
          <a:xfrm flipH="1" rot="16200000">
            <a:off x="5828062" y="5097845"/>
            <a:ext cx="535875" cy="975360"/>
          </a:xfrm>
          <a:prstGeom prst="chevron">
            <a:avLst>
              <a:gd fmla="val 72508"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8" name="文本框 7">
            <a:extLst>
              <a:ext uri="{FF2B5EF4-FFF2-40B4-BE49-F238E27FC236}">
                <a16:creationId xmlns:a16="http://schemas.microsoft.com/office/drawing/2014/main" id="{A1955955-DD10-469B-86B0-121DEB2671FF}"/>
              </a:ext>
            </a:extLst>
          </p:cNvPr>
          <p:cNvSpPr txBox="1"/>
          <p:nvPr/>
        </p:nvSpPr>
        <p:spPr>
          <a:xfrm>
            <a:off x="5341032" y="1259996"/>
            <a:ext cx="1509934" cy="1188720"/>
          </a:xfrm>
          <a:prstGeom prst="rect">
            <a:avLst/>
          </a:prstGeom>
          <a:noFill/>
        </p:spPr>
        <p:txBody>
          <a:bodyPr rtlCol="0" wrap="square">
            <a:spAutoFit/>
          </a:bodyPr>
          <a:lstStyle/>
          <a:p>
            <a:pPr algn="ctr"/>
            <a:r>
              <a:rPr altLang="zh-CN" lang="en-US" sz="7200">
                <a:solidFill>
                  <a:schemeClr val="bg1"/>
                </a:solidFill>
                <a:cs typeface="+mn-ea"/>
                <a:sym typeface="+mn-lt"/>
              </a:rPr>
              <a:t>02</a:t>
            </a:r>
          </a:p>
        </p:txBody>
      </p:sp>
      <p:sp>
        <p:nvSpPr>
          <p:cNvPr id="10" name="椭圆 9">
            <a:extLst>
              <a:ext uri="{FF2B5EF4-FFF2-40B4-BE49-F238E27FC236}">
                <a16:creationId xmlns:a16="http://schemas.microsoft.com/office/drawing/2014/main" id="{A6BE628C-B17A-4536-A2A2-07911FC51FCD}"/>
              </a:ext>
            </a:extLst>
          </p:cNvPr>
          <p:cNvSpPr/>
          <p:nvPr/>
        </p:nvSpPr>
        <p:spPr>
          <a:xfrm>
            <a:off x="10719174" y="3045706"/>
            <a:ext cx="132522" cy="13252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椭圆 10">
            <a:extLst>
              <a:ext uri="{FF2B5EF4-FFF2-40B4-BE49-F238E27FC236}">
                <a16:creationId xmlns:a16="http://schemas.microsoft.com/office/drawing/2014/main" id="{F3B69637-6629-4AAA-A63C-49931F2763DA}"/>
              </a:ext>
            </a:extLst>
          </p:cNvPr>
          <p:cNvSpPr/>
          <p:nvPr/>
        </p:nvSpPr>
        <p:spPr>
          <a:xfrm>
            <a:off x="2711992" y="833192"/>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椭圆 11">
            <a:extLst>
              <a:ext uri="{FF2B5EF4-FFF2-40B4-BE49-F238E27FC236}">
                <a16:creationId xmlns:a16="http://schemas.microsoft.com/office/drawing/2014/main" id="{A9DEC223-8831-4C3E-B668-D5D73B5ADB96}"/>
              </a:ext>
            </a:extLst>
          </p:cNvPr>
          <p:cNvSpPr/>
          <p:nvPr/>
        </p:nvSpPr>
        <p:spPr>
          <a:xfrm>
            <a:off x="8517682" y="1326335"/>
            <a:ext cx="185530" cy="18553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椭圆 12">
            <a:extLst>
              <a:ext uri="{FF2B5EF4-FFF2-40B4-BE49-F238E27FC236}">
                <a16:creationId xmlns:a16="http://schemas.microsoft.com/office/drawing/2014/main" id="{ECDA3895-3A95-47BE-AF9F-76438CD56B4C}"/>
              </a:ext>
            </a:extLst>
          </p:cNvPr>
          <p:cNvSpPr/>
          <p:nvPr/>
        </p:nvSpPr>
        <p:spPr>
          <a:xfrm>
            <a:off x="4015448" y="2458804"/>
            <a:ext cx="303092" cy="30309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椭圆 13">
            <a:extLst>
              <a:ext uri="{FF2B5EF4-FFF2-40B4-BE49-F238E27FC236}">
                <a16:creationId xmlns:a16="http://schemas.microsoft.com/office/drawing/2014/main" id="{703FBCA0-FBC6-453E-8B84-E44398400483}"/>
              </a:ext>
            </a:extLst>
          </p:cNvPr>
          <p:cNvSpPr/>
          <p:nvPr/>
        </p:nvSpPr>
        <p:spPr>
          <a:xfrm>
            <a:off x="2273735" y="5533771"/>
            <a:ext cx="98403" cy="98403"/>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椭圆 14">
            <a:extLst>
              <a:ext uri="{FF2B5EF4-FFF2-40B4-BE49-F238E27FC236}">
                <a16:creationId xmlns:a16="http://schemas.microsoft.com/office/drawing/2014/main" id="{6E0E1BF6-A655-4AE1-846D-54C0CCAE1E1F}"/>
              </a:ext>
            </a:extLst>
          </p:cNvPr>
          <p:cNvSpPr/>
          <p:nvPr/>
        </p:nvSpPr>
        <p:spPr>
          <a:xfrm>
            <a:off x="9045119" y="4153897"/>
            <a:ext cx="369096" cy="36909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4250103885"/>
      </p:ext>
    </p:extLst>
  </p:cSld>
  <p:clrMapOvr>
    <a:masterClrMapping/>
  </p:clrMapOvr>
  <mc:AlternateContent>
    <mc:Choice Requires="p14">
      <p:transition p14:dur="150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2">
                                  <p:stCondLst>
                                    <p:cond delay="0"/>
                                  </p:stCondLst>
                                  <p:childTnLst>
                                    <p:set>
                                      <p:cBhvr>
                                        <p:cTn dur="1" fill="hold" id="6">
                                          <p:stCondLst>
                                            <p:cond delay="0"/>
                                          </p:stCondLst>
                                        </p:cTn>
                                        <p:tgtEl>
                                          <p:spTgt spid="8"/>
                                        </p:tgtEl>
                                        <p:attrNameLst>
                                          <p:attrName>style.visibility</p:attrName>
                                        </p:attrNameLst>
                                      </p:cBhvr>
                                      <p:to>
                                        <p:strVal val="visible"/>
                                      </p:to>
                                    </p:set>
                                    <p:animEffect filter="wipe(right)" transition="in">
                                      <p:cBhvr>
                                        <p:cTn dur="500" id="7"/>
                                        <p:tgtEl>
                                          <p:spTgt spid="8"/>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42" presetSubtype="0">
                                  <p:stCondLst>
                                    <p:cond delay="0"/>
                                  </p:stCondLst>
                                  <p:childTnLst>
                                    <p:set>
                                      <p:cBhvr>
                                        <p:cTn dur="1" fill="hold" id="11">
                                          <p:stCondLst>
                                            <p:cond delay="0"/>
                                          </p:stCondLst>
                                        </p:cTn>
                                        <p:tgtEl>
                                          <p:spTgt spid="5"/>
                                        </p:tgtEl>
                                        <p:attrNameLst>
                                          <p:attrName>style.visibility</p:attrName>
                                        </p:attrNameLst>
                                      </p:cBhvr>
                                      <p:to>
                                        <p:strVal val="visible"/>
                                      </p:to>
                                    </p:set>
                                    <p:animEffect filter="fade" transition="in">
                                      <p:cBhvr>
                                        <p:cTn dur="1000" id="12"/>
                                        <p:tgtEl>
                                          <p:spTgt spid="5"/>
                                        </p:tgtEl>
                                      </p:cBhvr>
                                    </p:animEffect>
                                    <p:anim calcmode="lin" valueType="num">
                                      <p:cBhvr>
                                        <p:cTn dur="1000" fill="hold" id="13"/>
                                        <p:tgtEl>
                                          <p:spTgt spid="5"/>
                                        </p:tgtEl>
                                        <p:attrNameLst>
                                          <p:attrName>ppt_x</p:attrName>
                                        </p:attrNameLst>
                                      </p:cBhvr>
                                      <p:tavLst>
                                        <p:tav tm="0">
                                          <p:val>
                                            <p:strVal val="#ppt_x"/>
                                          </p:val>
                                        </p:tav>
                                        <p:tav tm="100000">
                                          <p:val>
                                            <p:strVal val="#ppt_x"/>
                                          </p:val>
                                        </p:tav>
                                      </p:tavLst>
                                    </p:anim>
                                    <p:anim calcmode="lin" valueType="num">
                                      <p:cBhvr>
                                        <p:cTn dur="1000" fill="hold" id="14"/>
                                        <p:tgtEl>
                                          <p:spTgt spid="5"/>
                                        </p:tgtEl>
                                        <p:attrNameLst>
                                          <p:attrName>ppt_y</p:attrName>
                                        </p:attrNameLst>
                                      </p:cBhvr>
                                      <p:tavLst>
                                        <p:tav tm="0">
                                          <p:val>
                                            <p:strVal val="#ppt_y+.1"/>
                                          </p:val>
                                        </p:tav>
                                        <p:tav tm="100000">
                                          <p:val>
                                            <p:strVal val="#ppt_y"/>
                                          </p:val>
                                        </p:tav>
                                      </p:tavLst>
                                    </p:anim>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14" presetSubtype="10">
                                  <p:stCondLst>
                                    <p:cond delay="0"/>
                                  </p:stCondLst>
                                  <p:childTnLst>
                                    <p:set>
                                      <p:cBhvr>
                                        <p:cTn dur="1" fill="hold" id="18">
                                          <p:stCondLst>
                                            <p:cond delay="0"/>
                                          </p:stCondLst>
                                        </p:cTn>
                                        <p:tgtEl>
                                          <p:spTgt spid="6"/>
                                        </p:tgtEl>
                                        <p:attrNameLst>
                                          <p:attrName>style.visibility</p:attrName>
                                        </p:attrNameLst>
                                      </p:cBhvr>
                                      <p:to>
                                        <p:strVal val="visible"/>
                                      </p:to>
                                    </p:set>
                                    <p:animEffect filter="randombar(horizontal)" transition="in">
                                      <p:cBhvr>
                                        <p:cTn dur="500" id="19"/>
                                        <p:tgtEl>
                                          <p:spTgt spid="6"/>
                                        </p:tgtEl>
                                      </p:cBhvr>
                                    </p:animEffect>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grpId="0" id="22" nodeType="clickEffect" presetClass="entr" presetID="47" presetSubtype="0">
                                  <p:stCondLst>
                                    <p:cond delay="0"/>
                                  </p:stCondLst>
                                  <p:childTnLst>
                                    <p:set>
                                      <p:cBhvr>
                                        <p:cTn dur="1" fill="hold" id="23">
                                          <p:stCondLst>
                                            <p:cond delay="0"/>
                                          </p:stCondLst>
                                        </p:cTn>
                                        <p:tgtEl>
                                          <p:spTgt spid="7"/>
                                        </p:tgtEl>
                                        <p:attrNameLst>
                                          <p:attrName>style.visibility</p:attrName>
                                        </p:attrNameLst>
                                      </p:cBhvr>
                                      <p:to>
                                        <p:strVal val="visible"/>
                                      </p:to>
                                    </p:set>
                                    <p:animEffect filter="fade" transition="in">
                                      <p:cBhvr>
                                        <p:cTn dur="1000" id="24"/>
                                        <p:tgtEl>
                                          <p:spTgt spid="7"/>
                                        </p:tgtEl>
                                      </p:cBhvr>
                                    </p:animEffect>
                                    <p:anim calcmode="lin" valueType="num">
                                      <p:cBhvr>
                                        <p:cTn dur="1000" fill="hold" id="25"/>
                                        <p:tgtEl>
                                          <p:spTgt spid="7"/>
                                        </p:tgtEl>
                                        <p:attrNameLst>
                                          <p:attrName>ppt_x</p:attrName>
                                        </p:attrNameLst>
                                      </p:cBhvr>
                                      <p:tavLst>
                                        <p:tav tm="0">
                                          <p:val>
                                            <p:strVal val="#ppt_x"/>
                                          </p:val>
                                        </p:tav>
                                        <p:tav tm="100000">
                                          <p:val>
                                            <p:strVal val="#ppt_x"/>
                                          </p:val>
                                        </p:tav>
                                      </p:tavLst>
                                    </p:anim>
                                    <p:anim calcmode="lin" valueType="num">
                                      <p:cBhvr>
                                        <p:cTn dur="1000" fill="hold" id="2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grpId="0" id="29" nodeType="clickEffect" presetClass="entr" presetID="10"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fade" transition="in">
                                      <p:cBhvr>
                                        <p:cTn dur="500" id="31"/>
                                        <p:tgtEl>
                                          <p:spTgt spid="11"/>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3"/>
                                        </p:tgtEl>
                                        <p:attrNameLst>
                                          <p:attrName>style.visibility</p:attrName>
                                        </p:attrNameLst>
                                      </p:cBhvr>
                                      <p:to>
                                        <p:strVal val="visible"/>
                                      </p:to>
                                    </p:set>
                                    <p:animEffect filter="fade" transition="in">
                                      <p:cBhvr>
                                        <p:cTn dur="500" id="34"/>
                                        <p:tgtEl>
                                          <p:spTgt spid="13"/>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10"/>
                                        </p:tgtEl>
                                        <p:attrNameLst>
                                          <p:attrName>style.visibility</p:attrName>
                                        </p:attrNameLst>
                                      </p:cBhvr>
                                      <p:to>
                                        <p:strVal val="visible"/>
                                      </p:to>
                                    </p:set>
                                    <p:animEffect filter="fade" transition="in">
                                      <p:cBhvr>
                                        <p:cTn dur="500" id="37"/>
                                        <p:tgtEl>
                                          <p:spTgt spid="10"/>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12"/>
                                        </p:tgtEl>
                                        <p:attrNameLst>
                                          <p:attrName>style.visibility</p:attrName>
                                        </p:attrNameLst>
                                      </p:cBhvr>
                                      <p:to>
                                        <p:strVal val="visible"/>
                                      </p:to>
                                    </p:set>
                                    <p:animEffect filter="fade" transition="in">
                                      <p:cBhvr>
                                        <p:cTn dur="500" id="40"/>
                                        <p:tgtEl>
                                          <p:spTgt spid="12"/>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15"/>
                                        </p:tgtEl>
                                        <p:attrNameLst>
                                          <p:attrName>style.visibility</p:attrName>
                                        </p:attrNameLst>
                                      </p:cBhvr>
                                      <p:to>
                                        <p:strVal val="visible"/>
                                      </p:to>
                                    </p:set>
                                    <p:animEffect filter="fade" transition="in">
                                      <p:cBhvr>
                                        <p:cTn dur="500" id="43"/>
                                        <p:tgtEl>
                                          <p:spTgt spid="15"/>
                                        </p:tgtEl>
                                      </p:cBhvr>
                                    </p:animEffect>
                                  </p:childTnLst>
                                </p:cTn>
                              </p:par>
                              <p:par>
                                <p:cTn fill="hold" grpId="0" id="44" nodeType="withEffect" presetClass="entr" presetID="10" presetSubtype="0">
                                  <p:stCondLst>
                                    <p:cond delay="0"/>
                                  </p:stCondLst>
                                  <p:childTnLst>
                                    <p:set>
                                      <p:cBhvr>
                                        <p:cTn dur="1" fill="hold" id="45">
                                          <p:stCondLst>
                                            <p:cond delay="0"/>
                                          </p:stCondLst>
                                        </p:cTn>
                                        <p:tgtEl>
                                          <p:spTgt spid="14"/>
                                        </p:tgtEl>
                                        <p:attrNameLst>
                                          <p:attrName>style.visibility</p:attrName>
                                        </p:attrNameLst>
                                      </p:cBhvr>
                                      <p:to>
                                        <p:strVal val="visible"/>
                                      </p:to>
                                    </p:set>
                                    <p:animEffect filter="fade" transition="in">
                                      <p:cBhvr>
                                        <p:cTn dur="500" id="46"/>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10"/>
      <p:bldP grpId="0" spid="11"/>
      <p:bldP grpId="0" spid="12"/>
      <p:bldP grpId="0" spid="13"/>
      <p:bldP grpId="0" spid="14"/>
      <p:bldP grpId="0" spid="15"/>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C184AF2F-CB11-43F7-8A33-F5F4E51E49F6}"/>
              </a:ext>
            </a:extLst>
          </p:cNvPr>
          <p:cNvSpPr/>
          <p:nvPr/>
        </p:nvSpPr>
        <p:spPr>
          <a:xfrm>
            <a:off x="916959" y="264534"/>
            <a:ext cx="3434080" cy="579120"/>
          </a:xfrm>
          <a:prstGeom prst="rect">
            <a:avLst/>
          </a:prstGeom>
        </p:spPr>
        <p:txBody>
          <a:bodyPr wrap="none">
            <a:spAutoFit/>
          </a:bodyPr>
          <a:lstStyle/>
          <a:p>
            <a:pPr algn="ctr"/>
            <a:r>
              <a:rPr altLang="en-US" lang="zh-CN" sz="3200">
                <a:solidFill>
                  <a:schemeClr val="tx1">
                    <a:lumMod val="75000"/>
                    <a:lumOff val="25000"/>
                  </a:schemeClr>
                </a:solidFill>
                <a:cs typeface="+mn-ea"/>
                <a:sym typeface="+mn-lt"/>
              </a:rPr>
              <a:t>了解顾客需求信息</a:t>
            </a: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8DCC8667-ACD8-4DDB-BE0F-E4236897F48C}"/>
              </a:ext>
            </a:extLst>
          </p:cNvPr>
          <p:cNvSpPr/>
          <p:nvPr/>
        </p:nvSpPr>
        <p:spPr>
          <a:xfrm>
            <a:off x="1164760" y="1650283"/>
            <a:ext cx="2873692" cy="457200"/>
          </a:xfrm>
          <a:prstGeom prst="rect">
            <a:avLst/>
          </a:prstGeom>
          <a:solidFill>
            <a:srgbClr val="FA6B27"/>
          </a:solidFill>
        </p:spPr>
        <p:txBody>
          <a:bodyPr wrap="none">
            <a:spAutoFit/>
          </a:bodyPr>
          <a:lstStyle/>
          <a:p>
            <a:r>
              <a:rPr altLang="zh-CN" lang="en-US" sz="2400">
                <a:solidFill>
                  <a:schemeClr val="bg1"/>
                </a:solidFill>
                <a:cs typeface="+mn-ea"/>
                <a:sym typeface="+mn-lt"/>
              </a:rPr>
              <a:t>1.收集信息充分道歉</a:t>
            </a:r>
          </a:p>
        </p:txBody>
      </p:sp>
      <p:sp>
        <p:nvSpPr>
          <p:cNvPr id="9" name="矩形 8">
            <a:extLst>
              <a:ext uri="{FF2B5EF4-FFF2-40B4-BE49-F238E27FC236}">
                <a16:creationId xmlns:a16="http://schemas.microsoft.com/office/drawing/2014/main" id="{CAC07D63-FFE0-4731-B3C7-49FAE528005B}"/>
              </a:ext>
            </a:extLst>
          </p:cNvPr>
          <p:cNvSpPr/>
          <p:nvPr/>
        </p:nvSpPr>
        <p:spPr>
          <a:xfrm>
            <a:off x="1074251" y="2190766"/>
            <a:ext cx="10214141" cy="1463040"/>
          </a:xfrm>
          <a:prstGeom prst="rect">
            <a:avLst/>
          </a:prstGeom>
        </p:spPr>
        <p:txBody>
          <a:bodyPr wrap="square">
            <a:spAutoFit/>
          </a:bodyPr>
          <a:lstStyle/>
          <a:p>
            <a:pPr algn="just">
              <a:lnSpc>
                <a:spcPct val="150000"/>
              </a:lnSpc>
            </a:pPr>
            <a:r>
              <a:rPr altLang="en-US" lang="zh-CN" sz="2000">
                <a:solidFill>
                  <a:schemeClr val="tx1">
                    <a:lumMod val="75000"/>
                    <a:lumOff val="25000"/>
                  </a:schemeClr>
                </a:solidFill>
                <a:cs typeface="+mn-ea"/>
                <a:sym typeface="+mn-lt"/>
              </a:rPr>
              <a:t>真正的销售从异议开始。在实际的销售过程中，销售员经常会遇到各种异议。许多销售员会认为应对异议是一件困难的事情。其实，异议不仅仅是销售工作中的一个障碍，同时也是一个积极的因素。</a:t>
            </a:r>
          </a:p>
        </p:txBody>
      </p:sp>
      <p:grpSp>
        <p:nvGrpSpPr>
          <p:cNvPr id="10" name="组合 9">
            <a:extLst>
              <a:ext uri="{FF2B5EF4-FFF2-40B4-BE49-F238E27FC236}">
                <a16:creationId xmlns:a16="http://schemas.microsoft.com/office/drawing/2014/main" id="{6D975514-03BF-492B-AC94-1E4D274ECD15}"/>
              </a:ext>
            </a:extLst>
          </p:cNvPr>
          <p:cNvGrpSpPr/>
          <p:nvPr/>
        </p:nvGrpSpPr>
        <p:grpSpPr>
          <a:xfrm>
            <a:off x="1164760" y="4048370"/>
            <a:ext cx="5756545" cy="2022231"/>
            <a:chOff x="902466" y="3404874"/>
            <a:chExt cx="6120405" cy="2022231"/>
          </a:xfrm>
        </p:grpSpPr>
        <p:sp>
          <p:nvSpPr>
            <p:cNvPr id="11" name="矩形 10">
              <a:extLst>
                <a:ext uri="{FF2B5EF4-FFF2-40B4-BE49-F238E27FC236}">
                  <a16:creationId xmlns:a16="http://schemas.microsoft.com/office/drawing/2014/main" id="{C4358DEC-041D-4E2E-B191-867A229423E3}"/>
                </a:ext>
              </a:extLst>
            </p:cNvPr>
            <p:cNvSpPr/>
            <p:nvPr/>
          </p:nvSpPr>
          <p:spPr>
            <a:xfrm>
              <a:off x="986017" y="3538920"/>
              <a:ext cx="5953302" cy="1737360"/>
            </a:xfrm>
            <a:prstGeom prst="rect">
              <a:avLst/>
            </a:prstGeom>
          </p:spPr>
          <p:txBody>
            <a:bodyPr wrap="square">
              <a:spAutoFit/>
            </a:bodyPr>
            <a:lstStyle/>
            <a:p>
              <a:pPr algn="just" lvl="0">
                <a:lnSpc>
                  <a:spcPct val="150000"/>
                </a:lnSpc>
              </a:pPr>
              <a:r>
                <a:rPr altLang="en-US" lang="zh-CN">
                  <a:solidFill>
                    <a:schemeClr val="tx1">
                      <a:lumMod val="75000"/>
                      <a:lumOff val="25000"/>
                    </a:schemeClr>
                  </a:solidFill>
                  <a:cs typeface="+mn-ea"/>
                  <a:sym typeface="+mn-lt"/>
                </a:rPr>
                <a:t>作为一个专业的销售员，一定要有这样一个心态：异议是销售的真正开始。如果客户连异议都没有就购买了产品，那销售员的价值还怎么体现？针对异议向顾客道歉，拿出诚意，表明态度。</a:t>
              </a:r>
            </a:p>
          </p:txBody>
        </p:sp>
        <p:cxnSp>
          <p:nvCxnSpPr>
            <p:cNvPr id="12" name="直接连接符 11">
              <a:extLst>
                <a:ext uri="{FF2B5EF4-FFF2-40B4-BE49-F238E27FC236}">
                  <a16:creationId xmlns:a16="http://schemas.microsoft.com/office/drawing/2014/main" id="{CE663848-30E9-45AF-B759-524461DDEAA0}"/>
                </a:ext>
              </a:extLst>
            </p:cNvPr>
            <p:cNvCxnSpPr/>
            <p:nvPr/>
          </p:nvCxnSpPr>
          <p:spPr>
            <a:xfrm>
              <a:off x="902466" y="3404874"/>
              <a:ext cx="6120405" cy="0"/>
            </a:xfrm>
            <a:prstGeom prst="line">
              <a:avLst/>
            </a:prstGeom>
            <a:ln>
              <a:solidFill>
                <a:schemeClr val="bg1">
                  <a:lumMod val="75000"/>
                </a:schemeClr>
              </a:solidFill>
              <a:prstDash val="sysDash"/>
              <a:headEnd type="diamond"/>
              <a:tailEnd type="diamond"/>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D0328E58-81B4-4977-91D2-FA7854716159}"/>
                </a:ext>
              </a:extLst>
            </p:cNvPr>
            <p:cNvCxnSpPr/>
            <p:nvPr/>
          </p:nvCxnSpPr>
          <p:spPr>
            <a:xfrm>
              <a:off x="902466" y="5427105"/>
              <a:ext cx="6120405" cy="0"/>
            </a:xfrm>
            <a:prstGeom prst="line">
              <a:avLst/>
            </a:prstGeom>
            <a:ln>
              <a:solidFill>
                <a:schemeClr val="bg1">
                  <a:lumMod val="75000"/>
                </a:schemeClr>
              </a:solidFill>
              <a:prstDash val="sysDash"/>
              <a:headEnd type="diamond"/>
              <a:tailEnd type="diamond"/>
            </a:ln>
          </p:spPr>
          <p:style>
            <a:lnRef idx="1">
              <a:schemeClr val="accent1"/>
            </a:lnRef>
            <a:fillRef idx="0">
              <a:schemeClr val="accent1"/>
            </a:fillRef>
            <a:effectRef idx="0">
              <a:schemeClr val="accent1"/>
            </a:effectRef>
            <a:fontRef idx="minor">
              <a:schemeClr val="tx1"/>
            </a:fontRef>
          </p:style>
        </p:cxnSp>
      </p:grpSp>
      <p:sp>
        <p:nvSpPr>
          <p:cNvPr id="14" name="文本框 13">
            <a:extLst>
              <a:ext uri="{FF2B5EF4-FFF2-40B4-BE49-F238E27FC236}">
                <a16:creationId xmlns:a16="http://schemas.microsoft.com/office/drawing/2014/main" id="{9FA63781-8ED5-4389-9437-035D363235A9}"/>
              </a:ext>
            </a:extLst>
          </p:cNvPr>
          <p:cNvSpPr txBox="1"/>
          <p:nvPr/>
        </p:nvSpPr>
        <p:spPr>
          <a:xfrm>
            <a:off x="7716424" y="3851092"/>
            <a:ext cx="1594340" cy="2194560"/>
          </a:xfrm>
          <a:prstGeom prst="rect">
            <a:avLst/>
          </a:prstGeom>
          <a:noFill/>
        </p:spPr>
        <p:txBody>
          <a:bodyPr rtlCol="0" wrap="square">
            <a:spAutoFit/>
          </a:bodyPr>
          <a:lstStyle/>
          <a:p>
            <a:pPr algn="ctr"/>
            <a:r>
              <a:rPr altLang="zh-CN" lang="en-US" sz="13800">
                <a:gradFill>
                  <a:gsLst>
                    <a:gs pos="84000">
                      <a:srgbClr val="FE532B"/>
                    </a:gs>
                    <a:gs pos="0">
                      <a:srgbClr val="FA6D27"/>
                    </a:gs>
                  </a:gsLst>
                  <a:lin ang="10500000" scaled="0"/>
                </a:gradFill>
                <a:cs typeface="+mn-ea"/>
                <a:sym typeface="+mn-lt"/>
              </a:rPr>
              <a:t>S</a:t>
            </a:r>
          </a:p>
        </p:txBody>
      </p:sp>
      <p:sp>
        <p:nvSpPr>
          <p:cNvPr id="15" name="文本框 14">
            <a:extLst>
              <a:ext uri="{FF2B5EF4-FFF2-40B4-BE49-F238E27FC236}">
                <a16:creationId xmlns:a16="http://schemas.microsoft.com/office/drawing/2014/main" id="{B7444076-91DC-4295-B5FF-5B5CCA6FAC28}"/>
              </a:ext>
            </a:extLst>
          </p:cNvPr>
          <p:cNvSpPr txBox="1"/>
          <p:nvPr/>
        </p:nvSpPr>
        <p:spPr>
          <a:xfrm>
            <a:off x="8887379" y="4459912"/>
            <a:ext cx="2139861" cy="2773680"/>
          </a:xfrm>
          <a:prstGeom prst="rect">
            <a:avLst/>
          </a:prstGeom>
          <a:noFill/>
        </p:spPr>
        <p:txBody>
          <a:bodyPr rtlCol="0" wrap="square">
            <a:spAutoFit/>
          </a:bodyPr>
          <a:lstStyle/>
          <a:p>
            <a:pPr algn="ctr"/>
            <a:r>
              <a:rPr altLang="zh-CN" lang="en-US" sz="8800">
                <a:gradFill>
                  <a:gsLst>
                    <a:gs pos="84000">
                      <a:srgbClr val="FE532B"/>
                    </a:gs>
                    <a:gs pos="0">
                      <a:srgbClr val="FA6D27"/>
                    </a:gs>
                  </a:gsLst>
                  <a:lin ang="10500000" scaled="0"/>
                </a:gradFill>
                <a:cs typeface="+mn-ea"/>
                <a:sym typeface="+mn-lt"/>
              </a:rPr>
              <a:t>ales</a:t>
            </a:r>
          </a:p>
        </p:txBody>
      </p:sp>
    </p:spTree>
    <p:extLst>
      <p:ext uri="{BB962C8B-B14F-4D97-AF65-F5344CB8AC3E}">
        <p14:creationId val="4108386019"/>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55" presetSubtype="0">
                                  <p:stCondLst>
                                    <p:cond delay="0"/>
                                  </p:stCondLst>
                                  <p:childTnLst>
                                    <p:set>
                                      <p:cBhvr>
                                        <p:cTn dur="1" fill="hold" id="10">
                                          <p:stCondLst>
                                            <p:cond delay="0"/>
                                          </p:stCondLst>
                                        </p:cTn>
                                        <p:tgtEl>
                                          <p:spTgt spid="9"/>
                                        </p:tgtEl>
                                        <p:attrNameLst>
                                          <p:attrName>style.visibility</p:attrName>
                                        </p:attrNameLst>
                                      </p:cBhvr>
                                      <p:to>
                                        <p:strVal val="visible"/>
                                      </p:to>
                                    </p:set>
                                    <p:anim calcmode="lin" valueType="num">
                                      <p:cBhvr>
                                        <p:cTn dur="1000" fill="hold" id="11"/>
                                        <p:tgtEl>
                                          <p:spTgt spid="9"/>
                                        </p:tgtEl>
                                        <p:attrNameLst>
                                          <p:attrName>ppt_w</p:attrName>
                                        </p:attrNameLst>
                                      </p:cBhvr>
                                      <p:tavLst>
                                        <p:tav tm="0">
                                          <p:val>
                                            <p:strVal val="#ppt_w*0.70"/>
                                          </p:val>
                                        </p:tav>
                                        <p:tav tm="100000">
                                          <p:val>
                                            <p:strVal val="#ppt_w"/>
                                          </p:val>
                                        </p:tav>
                                      </p:tavLst>
                                    </p:anim>
                                    <p:anim calcmode="lin" valueType="num">
                                      <p:cBhvr>
                                        <p:cTn dur="1000" fill="hold" id="12"/>
                                        <p:tgtEl>
                                          <p:spTgt spid="9"/>
                                        </p:tgtEl>
                                        <p:attrNameLst>
                                          <p:attrName>ppt_h</p:attrName>
                                        </p:attrNameLst>
                                      </p:cBhvr>
                                      <p:tavLst>
                                        <p:tav tm="0">
                                          <p:val>
                                            <p:strVal val="#ppt_h"/>
                                          </p:val>
                                        </p:tav>
                                        <p:tav tm="100000">
                                          <p:val>
                                            <p:strVal val="#ppt_h"/>
                                          </p:val>
                                        </p:tav>
                                      </p:tavLst>
                                    </p:anim>
                                    <p:animEffect filter="fade" transition="in">
                                      <p:cBhvr>
                                        <p:cTn dur="1000" id="13"/>
                                        <p:tgtEl>
                                          <p:spTgt spid="9"/>
                                        </p:tgtEl>
                                      </p:cBhvr>
                                    </p:animEffect>
                                  </p:childTnLst>
                                </p:cTn>
                              </p:par>
                            </p:childTnLst>
                          </p:cTn>
                        </p:par>
                        <p:par>
                          <p:cTn fill="hold" id="14" nodeType="afterGroup">
                            <p:stCondLst>
                              <p:cond delay="1500"/>
                            </p:stCondLst>
                            <p:childTnLst>
                              <p:par>
                                <p:cTn fill="hold" id="15" nodeType="afterEffect" presetClass="entr" presetID="55" presetSubtype="0">
                                  <p:stCondLst>
                                    <p:cond delay="0"/>
                                  </p:stCondLst>
                                  <p:childTnLst>
                                    <p:set>
                                      <p:cBhvr>
                                        <p:cTn dur="1" fill="hold" id="16">
                                          <p:stCondLst>
                                            <p:cond delay="0"/>
                                          </p:stCondLst>
                                        </p:cTn>
                                        <p:tgtEl>
                                          <p:spTgt spid="10"/>
                                        </p:tgtEl>
                                        <p:attrNameLst>
                                          <p:attrName>style.visibility</p:attrName>
                                        </p:attrNameLst>
                                      </p:cBhvr>
                                      <p:to>
                                        <p:strVal val="visible"/>
                                      </p:to>
                                    </p:set>
                                    <p:anim calcmode="lin" valueType="num">
                                      <p:cBhvr>
                                        <p:cTn dur="1000" fill="hold" id="17"/>
                                        <p:tgtEl>
                                          <p:spTgt spid="10"/>
                                        </p:tgtEl>
                                        <p:attrNameLst>
                                          <p:attrName>ppt_w</p:attrName>
                                        </p:attrNameLst>
                                      </p:cBhvr>
                                      <p:tavLst>
                                        <p:tav tm="0">
                                          <p:val>
                                            <p:strVal val="#ppt_w*0.70"/>
                                          </p:val>
                                        </p:tav>
                                        <p:tav tm="100000">
                                          <p:val>
                                            <p:strVal val="#ppt_w"/>
                                          </p:val>
                                        </p:tav>
                                      </p:tavLst>
                                    </p:anim>
                                    <p:anim calcmode="lin" valueType="num">
                                      <p:cBhvr>
                                        <p:cTn dur="1000" fill="hold" id="18"/>
                                        <p:tgtEl>
                                          <p:spTgt spid="10"/>
                                        </p:tgtEl>
                                        <p:attrNameLst>
                                          <p:attrName>ppt_h</p:attrName>
                                        </p:attrNameLst>
                                      </p:cBhvr>
                                      <p:tavLst>
                                        <p:tav tm="0">
                                          <p:val>
                                            <p:strVal val="#ppt_h"/>
                                          </p:val>
                                        </p:tav>
                                        <p:tav tm="100000">
                                          <p:val>
                                            <p:strVal val="#ppt_h"/>
                                          </p:val>
                                        </p:tav>
                                      </p:tavLst>
                                    </p:anim>
                                    <p:animEffect filter="fade" transition="in">
                                      <p:cBhvr>
                                        <p:cTn dur="1000" id="19"/>
                                        <p:tgtEl>
                                          <p:spTgt spid="10"/>
                                        </p:tgtEl>
                                      </p:cBhvr>
                                    </p:animEffect>
                                  </p:childTnLst>
                                </p:cTn>
                              </p:par>
                            </p:childTnLst>
                          </p:cTn>
                        </p:par>
                        <p:par>
                          <p:cTn fill="hold" id="20" nodeType="afterGroup">
                            <p:stCondLst>
                              <p:cond delay="2500"/>
                            </p:stCondLst>
                            <p:childTnLst>
                              <p:par>
                                <p:cTn fill="hold" grpId="0" id="21" nodeType="afterEffect" presetClass="entr" presetID="22" presetSubtype="2">
                                  <p:stCondLst>
                                    <p:cond delay="0"/>
                                  </p:stCondLst>
                                  <p:childTnLst>
                                    <p:set>
                                      <p:cBhvr>
                                        <p:cTn dur="1" fill="hold" id="22">
                                          <p:stCondLst>
                                            <p:cond delay="0"/>
                                          </p:stCondLst>
                                        </p:cTn>
                                        <p:tgtEl>
                                          <p:spTgt spid="14"/>
                                        </p:tgtEl>
                                        <p:attrNameLst>
                                          <p:attrName>style.visibility</p:attrName>
                                        </p:attrNameLst>
                                      </p:cBhvr>
                                      <p:to>
                                        <p:strVal val="visible"/>
                                      </p:to>
                                    </p:set>
                                    <p:animEffect filter="wipe(right)" transition="in">
                                      <p:cBhvr>
                                        <p:cTn dur="500" id="23"/>
                                        <p:tgtEl>
                                          <p:spTgt spid="14"/>
                                        </p:tgtEl>
                                      </p:cBhvr>
                                    </p:animEffect>
                                  </p:childTnLst>
                                </p:cTn>
                              </p:par>
                            </p:childTnLst>
                          </p:cTn>
                        </p:par>
                        <p:par>
                          <p:cTn fill="hold" id="24" nodeType="afterGroup">
                            <p:stCondLst>
                              <p:cond delay="3000"/>
                            </p:stCondLst>
                            <p:childTnLst>
                              <p:par>
                                <p:cTn fill="hold" grpId="0" id="25" nodeType="afterEffect" presetClass="entr" presetID="22" presetSubtype="2">
                                  <p:stCondLst>
                                    <p:cond delay="0"/>
                                  </p:stCondLst>
                                  <p:childTnLst>
                                    <p:set>
                                      <p:cBhvr>
                                        <p:cTn dur="1" fill="hold" id="26">
                                          <p:stCondLst>
                                            <p:cond delay="0"/>
                                          </p:stCondLst>
                                        </p:cTn>
                                        <p:tgtEl>
                                          <p:spTgt spid="15"/>
                                        </p:tgtEl>
                                        <p:attrNameLst>
                                          <p:attrName>style.visibility</p:attrName>
                                        </p:attrNameLst>
                                      </p:cBhvr>
                                      <p:to>
                                        <p:strVal val="visible"/>
                                      </p:to>
                                    </p:set>
                                    <p:animEffect filter="wipe(right)" transition="in">
                                      <p:cBhvr>
                                        <p:cTn dur="500" id="27"/>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P grpId="0" spid="14"/>
      <p:bldP grpId="0" spid="15"/>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C184AF2F-CB11-43F7-8A33-F5F4E51E49F6}"/>
              </a:ext>
            </a:extLst>
          </p:cNvPr>
          <p:cNvSpPr/>
          <p:nvPr/>
        </p:nvSpPr>
        <p:spPr>
          <a:xfrm>
            <a:off x="916959" y="264534"/>
            <a:ext cx="3434080" cy="579120"/>
          </a:xfrm>
          <a:prstGeom prst="rect">
            <a:avLst/>
          </a:prstGeom>
        </p:spPr>
        <p:txBody>
          <a:bodyPr wrap="none">
            <a:spAutoFit/>
          </a:bodyPr>
          <a:lstStyle/>
          <a:p>
            <a:pPr algn="ctr"/>
            <a:r>
              <a:rPr altLang="en-US" lang="zh-CN" sz="3200">
                <a:solidFill>
                  <a:schemeClr val="tx1">
                    <a:lumMod val="75000"/>
                    <a:lumOff val="25000"/>
                  </a:schemeClr>
                </a:solidFill>
                <a:cs typeface="+mn-ea"/>
                <a:sym typeface="+mn-lt"/>
              </a:rPr>
              <a:t>了解顾客需求信息</a:t>
            </a: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6FC6EEB5-7C4D-4406-9C71-547516687C10}"/>
              </a:ext>
            </a:extLst>
          </p:cNvPr>
          <p:cNvSpPr/>
          <p:nvPr/>
        </p:nvSpPr>
        <p:spPr>
          <a:xfrm>
            <a:off x="1164761" y="1650283"/>
            <a:ext cx="2928938" cy="457200"/>
          </a:xfrm>
          <a:prstGeom prst="rect">
            <a:avLst/>
          </a:prstGeom>
          <a:solidFill>
            <a:srgbClr val="FA6B27"/>
          </a:solidFill>
        </p:spPr>
        <p:txBody>
          <a:bodyPr wrap="square">
            <a:spAutoFit/>
          </a:bodyPr>
          <a:lstStyle/>
          <a:p>
            <a:r>
              <a:rPr altLang="zh-CN" lang="en-US" sz="2400">
                <a:solidFill>
                  <a:schemeClr val="bg1"/>
                </a:solidFill>
                <a:cs typeface="+mn-ea"/>
                <a:sym typeface="+mn-lt"/>
              </a:rPr>
              <a:t>2.再次征求顾客意见</a:t>
            </a:r>
          </a:p>
        </p:txBody>
      </p:sp>
      <p:sp>
        <p:nvSpPr>
          <p:cNvPr id="9" name="矩形 8">
            <a:extLst>
              <a:ext uri="{FF2B5EF4-FFF2-40B4-BE49-F238E27FC236}">
                <a16:creationId xmlns:a16="http://schemas.microsoft.com/office/drawing/2014/main" id="{81B42700-3DF9-4E06-84A8-2ECEC2E7E82C}"/>
              </a:ext>
            </a:extLst>
          </p:cNvPr>
          <p:cNvSpPr/>
          <p:nvPr/>
        </p:nvSpPr>
        <p:spPr>
          <a:xfrm>
            <a:off x="1074251" y="2190766"/>
            <a:ext cx="10214141" cy="1463040"/>
          </a:xfrm>
          <a:prstGeom prst="rect">
            <a:avLst/>
          </a:prstGeom>
        </p:spPr>
        <p:txBody>
          <a:bodyPr wrap="square">
            <a:spAutoFit/>
          </a:bodyPr>
          <a:lstStyle/>
          <a:p>
            <a:pPr algn="just">
              <a:lnSpc>
                <a:spcPct val="150000"/>
              </a:lnSpc>
            </a:pPr>
            <a:r>
              <a:rPr altLang="en-US" lang="zh-CN" sz="2000">
                <a:solidFill>
                  <a:schemeClr val="tx1">
                    <a:lumMod val="75000"/>
                    <a:lumOff val="25000"/>
                  </a:schemeClr>
                </a:solidFill>
                <a:cs typeface="+mn-ea"/>
                <a:sym typeface="+mn-lt"/>
              </a:rPr>
              <a:t>从异议征求客户意见，实际上任何产品都有不足之处，都不可能完美，客户肯定会对它有一定的异议，异议提醒销售员在销售的过程中，可能没有完全了解某些需求，或者某些表达没有被客户理解。</a:t>
            </a:r>
          </a:p>
        </p:txBody>
      </p:sp>
      <p:sp>
        <p:nvSpPr>
          <p:cNvPr id="10" name="矩形 9">
            <a:extLst>
              <a:ext uri="{FF2B5EF4-FFF2-40B4-BE49-F238E27FC236}">
                <a16:creationId xmlns:a16="http://schemas.microsoft.com/office/drawing/2014/main" id="{0B1128B6-0D5A-49E5-87AB-3E6B5405285B}"/>
              </a:ext>
            </a:extLst>
          </p:cNvPr>
          <p:cNvSpPr/>
          <p:nvPr/>
        </p:nvSpPr>
        <p:spPr>
          <a:xfrm>
            <a:off x="4642338" y="4130271"/>
            <a:ext cx="5373859" cy="1554480"/>
          </a:xfrm>
          <a:prstGeom prst="rect">
            <a:avLst/>
          </a:prstGeom>
        </p:spPr>
        <p:txBody>
          <a:bodyPr wrap="square">
            <a:spAutoFit/>
          </a:bodyPr>
          <a:lstStyle/>
          <a:p>
            <a:pPr algn="just" lvl="0">
              <a:lnSpc>
                <a:spcPct val="120000"/>
              </a:lnSpc>
            </a:pPr>
            <a:r>
              <a:rPr altLang="en-US" lang="zh-CN" sz="4000">
                <a:gradFill>
                  <a:gsLst>
                    <a:gs pos="84000">
                      <a:srgbClr val="FE532B"/>
                    </a:gs>
                    <a:gs pos="0">
                      <a:srgbClr val="FA6D27"/>
                    </a:gs>
                  </a:gsLst>
                  <a:lin ang="10500000" scaled="0"/>
                </a:gradFill>
                <a:cs typeface="+mn-ea"/>
                <a:sym typeface="+mn-lt"/>
              </a:rPr>
              <a:t>异议也是进行下一步销售工作的一个指导思想</a:t>
            </a:r>
          </a:p>
        </p:txBody>
      </p:sp>
      <p:sp>
        <p:nvSpPr>
          <p:cNvPr id="2" name="箭头: 虚尾 1">
            <a:extLst>
              <a:ext uri="{FF2B5EF4-FFF2-40B4-BE49-F238E27FC236}">
                <a16:creationId xmlns:a16="http://schemas.microsoft.com/office/drawing/2014/main" id="{48DCF815-3679-4FF7-B502-68C8244CD359}"/>
              </a:ext>
            </a:extLst>
          </p:cNvPr>
          <p:cNvSpPr/>
          <p:nvPr/>
        </p:nvSpPr>
        <p:spPr>
          <a:xfrm>
            <a:off x="1723081" y="4272939"/>
            <a:ext cx="2370618" cy="1376146"/>
          </a:xfrm>
          <a:prstGeom prst="stripedRightArrow">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1931142261"/>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55" presetSubtype="0">
                                  <p:stCondLst>
                                    <p:cond delay="0"/>
                                  </p:stCondLst>
                                  <p:childTnLst>
                                    <p:set>
                                      <p:cBhvr>
                                        <p:cTn dur="1" fill="hold" id="10">
                                          <p:stCondLst>
                                            <p:cond delay="0"/>
                                          </p:stCondLst>
                                        </p:cTn>
                                        <p:tgtEl>
                                          <p:spTgt spid="9"/>
                                        </p:tgtEl>
                                        <p:attrNameLst>
                                          <p:attrName>style.visibility</p:attrName>
                                        </p:attrNameLst>
                                      </p:cBhvr>
                                      <p:to>
                                        <p:strVal val="visible"/>
                                      </p:to>
                                    </p:set>
                                    <p:anim calcmode="lin" valueType="num">
                                      <p:cBhvr>
                                        <p:cTn dur="1000" fill="hold" id="11"/>
                                        <p:tgtEl>
                                          <p:spTgt spid="9"/>
                                        </p:tgtEl>
                                        <p:attrNameLst>
                                          <p:attrName>ppt_w</p:attrName>
                                        </p:attrNameLst>
                                      </p:cBhvr>
                                      <p:tavLst>
                                        <p:tav tm="0">
                                          <p:val>
                                            <p:strVal val="#ppt_w*0.70"/>
                                          </p:val>
                                        </p:tav>
                                        <p:tav tm="100000">
                                          <p:val>
                                            <p:strVal val="#ppt_w"/>
                                          </p:val>
                                        </p:tav>
                                      </p:tavLst>
                                    </p:anim>
                                    <p:anim calcmode="lin" valueType="num">
                                      <p:cBhvr>
                                        <p:cTn dur="1000" fill="hold" id="12"/>
                                        <p:tgtEl>
                                          <p:spTgt spid="9"/>
                                        </p:tgtEl>
                                        <p:attrNameLst>
                                          <p:attrName>ppt_h</p:attrName>
                                        </p:attrNameLst>
                                      </p:cBhvr>
                                      <p:tavLst>
                                        <p:tav tm="0">
                                          <p:val>
                                            <p:strVal val="#ppt_h"/>
                                          </p:val>
                                        </p:tav>
                                        <p:tav tm="100000">
                                          <p:val>
                                            <p:strVal val="#ppt_h"/>
                                          </p:val>
                                        </p:tav>
                                      </p:tavLst>
                                    </p:anim>
                                    <p:animEffect filter="fade" transition="in">
                                      <p:cBhvr>
                                        <p:cTn dur="1000" id="13"/>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C184AF2F-CB11-43F7-8A33-F5F4E51E49F6}"/>
              </a:ext>
            </a:extLst>
          </p:cNvPr>
          <p:cNvSpPr/>
          <p:nvPr/>
        </p:nvSpPr>
        <p:spPr>
          <a:xfrm>
            <a:off x="916959" y="264534"/>
            <a:ext cx="3434080" cy="579120"/>
          </a:xfrm>
          <a:prstGeom prst="rect">
            <a:avLst/>
          </a:prstGeom>
        </p:spPr>
        <p:txBody>
          <a:bodyPr wrap="none">
            <a:spAutoFit/>
          </a:bodyPr>
          <a:lstStyle/>
          <a:p>
            <a:pPr algn="ctr"/>
            <a:r>
              <a:rPr altLang="en-US" lang="zh-CN" sz="3200">
                <a:solidFill>
                  <a:schemeClr val="tx1">
                    <a:lumMod val="75000"/>
                    <a:lumOff val="25000"/>
                  </a:schemeClr>
                </a:solidFill>
                <a:cs typeface="+mn-ea"/>
                <a:sym typeface="+mn-lt"/>
              </a:rPr>
              <a:t>了解顾客需求信息</a:t>
            </a: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4F6E51E2-963C-4FB8-9ED3-25843651C321}"/>
              </a:ext>
            </a:extLst>
          </p:cNvPr>
          <p:cNvSpPr/>
          <p:nvPr/>
        </p:nvSpPr>
        <p:spPr>
          <a:xfrm>
            <a:off x="1164761" y="1650283"/>
            <a:ext cx="1690981" cy="457200"/>
          </a:xfrm>
          <a:prstGeom prst="rect">
            <a:avLst/>
          </a:prstGeom>
          <a:solidFill>
            <a:srgbClr val="FA6B27"/>
          </a:solidFill>
        </p:spPr>
        <p:txBody>
          <a:bodyPr wrap="square">
            <a:spAutoFit/>
          </a:bodyPr>
          <a:lstStyle/>
          <a:p>
            <a:r>
              <a:rPr altLang="zh-CN" lang="en-US" sz="2400">
                <a:solidFill>
                  <a:schemeClr val="bg1"/>
                </a:solidFill>
                <a:cs typeface="+mn-ea"/>
                <a:sym typeface="+mn-lt"/>
              </a:rPr>
              <a:t>3.跟踪服务</a:t>
            </a:r>
          </a:p>
        </p:txBody>
      </p:sp>
      <p:sp>
        <p:nvSpPr>
          <p:cNvPr id="9" name="矩形 8">
            <a:extLst>
              <a:ext uri="{FF2B5EF4-FFF2-40B4-BE49-F238E27FC236}">
                <a16:creationId xmlns:a16="http://schemas.microsoft.com/office/drawing/2014/main" id="{2FCCACC8-1E20-4701-A559-4E40A10D0C2E}"/>
              </a:ext>
            </a:extLst>
          </p:cNvPr>
          <p:cNvSpPr/>
          <p:nvPr/>
        </p:nvSpPr>
        <p:spPr>
          <a:xfrm>
            <a:off x="1148409" y="2094706"/>
            <a:ext cx="10142890" cy="822960"/>
          </a:xfrm>
          <a:prstGeom prst="rect">
            <a:avLst/>
          </a:prstGeom>
        </p:spPr>
        <p:txBody>
          <a:bodyPr wrap="square">
            <a:spAutoFit/>
          </a:bodyPr>
          <a:lstStyle/>
          <a:p>
            <a:pPr>
              <a:lnSpc>
                <a:spcPct val="120000"/>
              </a:lnSpc>
            </a:pPr>
            <a:r>
              <a:rPr altLang="en-US" lang="zh-CN" sz="2000">
                <a:solidFill>
                  <a:schemeClr val="tx1">
                    <a:lumMod val="75000"/>
                    <a:lumOff val="25000"/>
                  </a:schemeClr>
                </a:solidFill>
                <a:cs typeface="+mn-ea"/>
                <a:sym typeface="+mn-lt"/>
              </a:rPr>
              <a:t>成交后，销售人员的工作并没有结束，还必须给顾客提供各种各样的服务和支持，以确保他们的满意和重复购买。优秀的售后服务能够提高顾客的忠诚。</a:t>
            </a:r>
          </a:p>
        </p:txBody>
      </p:sp>
      <p:sp>
        <p:nvSpPr>
          <p:cNvPr id="13" name="矩形 12">
            <a:extLst>
              <a:ext uri="{FF2B5EF4-FFF2-40B4-BE49-F238E27FC236}">
                <a16:creationId xmlns:a16="http://schemas.microsoft.com/office/drawing/2014/main" id="{953D826B-E63A-40B5-9DDE-C934D7678015}"/>
              </a:ext>
            </a:extLst>
          </p:cNvPr>
          <p:cNvSpPr/>
          <p:nvPr/>
        </p:nvSpPr>
        <p:spPr>
          <a:xfrm>
            <a:off x="3727937" y="4452739"/>
            <a:ext cx="7449613" cy="1408176"/>
          </a:xfrm>
          <a:prstGeom prst="rect">
            <a:avLst/>
          </a:prstGeom>
        </p:spPr>
        <p:txBody>
          <a:bodyPr wrap="square">
            <a:spAutoFit/>
          </a:bodyPr>
          <a:lstStyle/>
          <a:p>
            <a:pPr indent="-285750" lvl="0" marL="285750">
              <a:lnSpc>
                <a:spcPct val="120000"/>
              </a:lnSpc>
              <a:buFont charset="0" panose="020b0604020202020204" pitchFamily="34" typeface="Arial"/>
              <a:buChar char="•"/>
            </a:pPr>
            <a:r>
              <a:rPr altLang="en-US" lang="zh-CN">
                <a:solidFill>
                  <a:schemeClr val="tx1">
                    <a:lumMod val="75000"/>
                    <a:lumOff val="25000"/>
                  </a:schemeClr>
                </a:solidFill>
                <a:cs typeface="+mn-ea"/>
                <a:sym typeface="+mn-lt"/>
              </a:rPr>
              <a:t>销售人员必须跟踪每笔销售以确保运输安排、产品质量或顾客的账单没有问题。</a:t>
            </a:r>
          </a:p>
          <a:p>
            <a:pPr indent="-285750" lvl="0" marL="285750">
              <a:lnSpc>
                <a:spcPct val="120000"/>
              </a:lnSpc>
              <a:buFont charset="0" panose="020b0604020202020204" pitchFamily="34" typeface="Arial"/>
              <a:buChar char="•"/>
            </a:pPr>
            <a:r>
              <a:rPr altLang="en-US" lang="zh-CN">
                <a:solidFill>
                  <a:schemeClr val="tx1">
                    <a:lumMod val="75000"/>
                    <a:lumOff val="25000"/>
                  </a:schemeClr>
                </a:solidFill>
                <a:cs typeface="+mn-ea"/>
                <a:sym typeface="+mn-lt"/>
              </a:rPr>
              <a:t>除此之外，销售人员或销售团队的成员，要经常监督瓷砖的安装工作，并确保适当的维护，以此减少可能导致顾客不满意的问题。</a:t>
            </a:r>
          </a:p>
        </p:txBody>
      </p:sp>
      <p:grpSp>
        <p:nvGrpSpPr>
          <p:cNvPr id="14" name="组合 13">
            <a:extLst>
              <a:ext uri="{FF2B5EF4-FFF2-40B4-BE49-F238E27FC236}">
                <a16:creationId xmlns:a16="http://schemas.microsoft.com/office/drawing/2014/main" id="{0934264F-5ABB-4375-B67D-FE528C977F1E}"/>
              </a:ext>
            </a:extLst>
          </p:cNvPr>
          <p:cNvGrpSpPr/>
          <p:nvPr/>
        </p:nvGrpSpPr>
        <p:grpSpPr>
          <a:xfrm>
            <a:off x="1389844" y="3612616"/>
            <a:ext cx="2017465" cy="2017465"/>
            <a:chOff x="1158705" y="3159020"/>
            <a:chExt cx="1451872" cy="1451872"/>
          </a:xfrm>
        </p:grpSpPr>
        <p:sp>
          <p:nvSpPr>
            <p:cNvPr id="15" name="椭圆 14">
              <a:extLst>
                <a:ext uri="{FF2B5EF4-FFF2-40B4-BE49-F238E27FC236}">
                  <a16:creationId xmlns:a16="http://schemas.microsoft.com/office/drawing/2014/main" id="{7FF8A67D-3654-4B33-BBE2-5B55863A1521}"/>
                </a:ext>
              </a:extLst>
            </p:cNvPr>
            <p:cNvSpPr/>
            <p:nvPr/>
          </p:nvSpPr>
          <p:spPr>
            <a:xfrm>
              <a:off x="1158705" y="3159020"/>
              <a:ext cx="1451872" cy="1451872"/>
            </a:xfrm>
            <a:prstGeom prst="ellipse">
              <a:avLst/>
            </a:prstGeom>
            <a:ln cap="rnd"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3600">
                <a:solidFill>
                  <a:schemeClr val="tx1">
                    <a:lumMod val="75000"/>
                    <a:lumOff val="25000"/>
                  </a:schemeClr>
                </a:solidFill>
                <a:cs typeface="+mn-ea"/>
                <a:sym typeface="+mn-lt"/>
              </a:endParaRPr>
            </a:p>
          </p:txBody>
        </p:sp>
        <p:sp>
          <p:nvSpPr>
            <p:cNvPr id="16" name="矩形 15">
              <a:extLst>
                <a:ext uri="{FF2B5EF4-FFF2-40B4-BE49-F238E27FC236}">
                  <a16:creationId xmlns:a16="http://schemas.microsoft.com/office/drawing/2014/main" id="{3B6DAE1D-A33B-4C87-A4AB-0338B0F38DF1}"/>
                </a:ext>
              </a:extLst>
            </p:cNvPr>
            <p:cNvSpPr/>
            <p:nvPr/>
          </p:nvSpPr>
          <p:spPr>
            <a:xfrm>
              <a:off x="1369115" y="3531383"/>
              <a:ext cx="1148388" cy="658049"/>
            </a:xfrm>
            <a:prstGeom prst="rect">
              <a:avLst/>
            </a:prstGeom>
          </p:spPr>
          <p:txBody>
            <a:bodyPr wrap="none">
              <a:spAutoFit/>
            </a:bodyPr>
            <a:lstStyle/>
            <a:p>
              <a:r>
                <a:rPr altLang="zh-CN" lang="en-US" sz="5400">
                  <a:solidFill>
                    <a:schemeClr val="tx1">
                      <a:lumMod val="75000"/>
                      <a:lumOff val="25000"/>
                    </a:schemeClr>
                  </a:solidFill>
                  <a:cs typeface="+mn-ea"/>
                  <a:sym typeface="+mn-lt"/>
                </a:rPr>
                <a:t>60%</a:t>
              </a:r>
            </a:p>
          </p:txBody>
        </p:sp>
        <p:sp>
          <p:nvSpPr>
            <p:cNvPr id="17" name="弧形 16">
              <a:extLst>
                <a:ext uri="{FF2B5EF4-FFF2-40B4-BE49-F238E27FC236}">
                  <a16:creationId xmlns:a16="http://schemas.microsoft.com/office/drawing/2014/main" id="{0B7F71CB-BE76-4176-9B98-137268884258}"/>
                </a:ext>
              </a:extLst>
            </p:cNvPr>
            <p:cNvSpPr/>
            <p:nvPr/>
          </p:nvSpPr>
          <p:spPr>
            <a:xfrm>
              <a:off x="1158705" y="3159020"/>
              <a:ext cx="1451872" cy="1451872"/>
            </a:xfrm>
            <a:prstGeom prst="arc">
              <a:avLst>
                <a:gd fmla="val 4901660" name="adj1"/>
                <a:gd fmla="val 19680017" name="adj2"/>
              </a:avLst>
            </a:prstGeom>
            <a:ln cap="rnd" w="57150">
              <a:solidFill>
                <a:srgbClr val="FE532B"/>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3600">
                <a:solidFill>
                  <a:schemeClr val="tx1">
                    <a:lumMod val="75000"/>
                    <a:lumOff val="25000"/>
                  </a:schemeClr>
                </a:solidFill>
                <a:cs typeface="+mn-ea"/>
                <a:sym typeface="+mn-lt"/>
              </a:endParaRPr>
            </a:p>
          </p:txBody>
        </p:sp>
      </p:grpSp>
      <p:sp>
        <p:nvSpPr>
          <p:cNvPr id="18" name="矩形 17">
            <a:extLst>
              <a:ext uri="{FF2B5EF4-FFF2-40B4-BE49-F238E27FC236}">
                <a16:creationId xmlns:a16="http://schemas.microsoft.com/office/drawing/2014/main" id="{F0960CB7-EED6-4016-8EB9-BF92B8BB7100}"/>
              </a:ext>
            </a:extLst>
          </p:cNvPr>
          <p:cNvSpPr/>
          <p:nvPr/>
        </p:nvSpPr>
        <p:spPr>
          <a:xfrm>
            <a:off x="3727937" y="3411415"/>
            <a:ext cx="7563361" cy="914400"/>
          </a:xfrm>
          <a:prstGeom prst="rect">
            <a:avLst/>
          </a:prstGeom>
        </p:spPr>
        <p:txBody>
          <a:bodyPr wrap="square">
            <a:spAutoFit/>
          </a:bodyPr>
          <a:lstStyle/>
          <a:p>
            <a:pPr>
              <a:lnSpc>
                <a:spcPct val="150000"/>
              </a:lnSpc>
            </a:pPr>
            <a:r>
              <a:rPr altLang="en-US" lang="zh-CN">
                <a:solidFill>
                  <a:schemeClr val="tx1">
                    <a:lumMod val="75000"/>
                    <a:lumOff val="25000"/>
                  </a:schemeClr>
                </a:solidFill>
                <a:cs typeface="+mn-ea"/>
                <a:sym typeface="+mn-lt"/>
              </a:rPr>
              <a:t>有人估计当顾客停止从某个公司购买时，60%的情况是因为顾客认为销售公司的销售人员在产品售出后，态度变得冷淡。</a:t>
            </a:r>
          </a:p>
        </p:txBody>
      </p:sp>
    </p:spTree>
    <p:extLst>
      <p:ext uri="{BB962C8B-B14F-4D97-AF65-F5344CB8AC3E}">
        <p14:creationId val="874855680"/>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14" presetSubtype="10">
                                  <p:stCondLst>
                                    <p:cond delay="0"/>
                                  </p:stCondLst>
                                  <p:childTnLst>
                                    <p:set>
                                      <p:cBhvr>
                                        <p:cTn dur="1" fill="hold" id="10">
                                          <p:stCondLst>
                                            <p:cond delay="0"/>
                                          </p:stCondLst>
                                        </p:cTn>
                                        <p:tgtEl>
                                          <p:spTgt spid="9"/>
                                        </p:tgtEl>
                                        <p:attrNameLst>
                                          <p:attrName>style.visibility</p:attrName>
                                        </p:attrNameLst>
                                      </p:cBhvr>
                                      <p:to>
                                        <p:strVal val="visible"/>
                                      </p:to>
                                    </p:set>
                                    <p:animEffect filter="randombar(horizontal)" transition="in">
                                      <p:cBhvr>
                                        <p:cTn dur="500" id="11"/>
                                        <p:tgtEl>
                                          <p:spTgt spid="9"/>
                                        </p:tgtEl>
                                      </p:cBhvr>
                                    </p:animEffect>
                                  </p:childTnLst>
                                </p:cTn>
                              </p:par>
                            </p:childTnLst>
                          </p:cTn>
                        </p:par>
                        <p:par>
                          <p:cTn fill="hold" id="12" nodeType="afterGroup">
                            <p:stCondLst>
                              <p:cond delay="1000"/>
                            </p:stCondLst>
                            <p:childTnLst>
                              <p:par>
                                <p:cTn fill="hold" id="13" nodeType="afterEffect" presetClass="entr" presetID="31" presetSubtype="0">
                                  <p:stCondLst>
                                    <p:cond delay="0"/>
                                  </p:stCondLst>
                                  <p:childTnLst>
                                    <p:set>
                                      <p:cBhvr>
                                        <p:cTn dur="1" fill="hold" id="14">
                                          <p:stCondLst>
                                            <p:cond delay="0"/>
                                          </p:stCondLst>
                                        </p:cTn>
                                        <p:tgtEl>
                                          <p:spTgt spid="14"/>
                                        </p:tgtEl>
                                        <p:attrNameLst>
                                          <p:attrName>style.visibility</p:attrName>
                                        </p:attrNameLst>
                                      </p:cBhvr>
                                      <p:to>
                                        <p:strVal val="visible"/>
                                      </p:to>
                                    </p:set>
                                    <p:anim calcmode="lin" valueType="num">
                                      <p:cBhvr>
                                        <p:cTn dur="1000" fill="hold" id="15"/>
                                        <p:tgtEl>
                                          <p:spTgt spid="14"/>
                                        </p:tgtEl>
                                        <p:attrNameLst>
                                          <p:attrName>ppt_w</p:attrName>
                                        </p:attrNameLst>
                                      </p:cBhvr>
                                      <p:tavLst>
                                        <p:tav tm="0">
                                          <p:val>
                                            <p:fltVal val="0"/>
                                          </p:val>
                                        </p:tav>
                                        <p:tav tm="100000">
                                          <p:val>
                                            <p:strVal val="#ppt_w"/>
                                          </p:val>
                                        </p:tav>
                                      </p:tavLst>
                                    </p:anim>
                                    <p:anim calcmode="lin" valueType="num">
                                      <p:cBhvr>
                                        <p:cTn dur="1000" fill="hold" id="16"/>
                                        <p:tgtEl>
                                          <p:spTgt spid="14"/>
                                        </p:tgtEl>
                                        <p:attrNameLst>
                                          <p:attrName>ppt_h</p:attrName>
                                        </p:attrNameLst>
                                      </p:cBhvr>
                                      <p:tavLst>
                                        <p:tav tm="0">
                                          <p:val>
                                            <p:fltVal val="0"/>
                                          </p:val>
                                        </p:tav>
                                        <p:tav tm="100000">
                                          <p:val>
                                            <p:strVal val="#ppt_h"/>
                                          </p:val>
                                        </p:tav>
                                      </p:tavLst>
                                    </p:anim>
                                    <p:anim calcmode="lin" valueType="num">
                                      <p:cBhvr>
                                        <p:cTn dur="1000" fill="hold" id="17"/>
                                        <p:tgtEl>
                                          <p:spTgt spid="14"/>
                                        </p:tgtEl>
                                        <p:attrNameLst>
                                          <p:attrName>style.rotation</p:attrName>
                                        </p:attrNameLst>
                                      </p:cBhvr>
                                      <p:tavLst>
                                        <p:tav tm="0">
                                          <p:val>
                                            <p:fltVal val="90"/>
                                          </p:val>
                                        </p:tav>
                                        <p:tav tm="100000">
                                          <p:val>
                                            <p:fltVal val="0"/>
                                          </p:val>
                                        </p:tav>
                                      </p:tavLst>
                                    </p:anim>
                                    <p:animEffect filter="fade" transition="in">
                                      <p:cBhvr>
                                        <p:cTn dur="1000" id="18"/>
                                        <p:tgtEl>
                                          <p:spTgt spid="14"/>
                                        </p:tgtEl>
                                      </p:cBhvr>
                                    </p:animEffect>
                                  </p:childTnLst>
                                </p:cTn>
                              </p:par>
                            </p:childTnLst>
                          </p:cTn>
                        </p:par>
                        <p:par>
                          <p:cTn fill="hold" id="19" nodeType="afterGroup">
                            <p:stCondLst>
                              <p:cond delay="2000"/>
                            </p:stCondLst>
                            <p:childTnLst>
                              <p:par>
                                <p:cTn fill="hold" grpId="0" id="20" nodeType="afterEffect" presetClass="entr" presetID="14" presetSubtype="10">
                                  <p:stCondLst>
                                    <p:cond delay="0"/>
                                  </p:stCondLst>
                                  <p:childTnLst>
                                    <p:set>
                                      <p:cBhvr>
                                        <p:cTn dur="1" fill="hold" id="21">
                                          <p:stCondLst>
                                            <p:cond delay="0"/>
                                          </p:stCondLst>
                                        </p:cTn>
                                        <p:tgtEl>
                                          <p:spTgt spid="18"/>
                                        </p:tgtEl>
                                        <p:attrNameLst>
                                          <p:attrName>style.visibility</p:attrName>
                                        </p:attrNameLst>
                                      </p:cBhvr>
                                      <p:to>
                                        <p:strVal val="visible"/>
                                      </p:to>
                                    </p:set>
                                    <p:animEffect filter="randombar(horizontal)" transition="in">
                                      <p:cBhvr>
                                        <p:cTn dur="500" id="22"/>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P grpId="0" spid="1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C184AF2F-CB11-43F7-8A33-F5F4E51E49F6}"/>
              </a:ext>
            </a:extLst>
          </p:cNvPr>
          <p:cNvSpPr/>
          <p:nvPr/>
        </p:nvSpPr>
        <p:spPr>
          <a:xfrm>
            <a:off x="1001189" y="278602"/>
            <a:ext cx="6278880" cy="579120"/>
          </a:xfrm>
          <a:prstGeom prst="rect">
            <a:avLst/>
          </a:prstGeom>
        </p:spPr>
        <p:txBody>
          <a:bodyPr wrap="none">
            <a:spAutoFit/>
          </a:bodyPr>
          <a:lstStyle/>
          <a:p>
            <a:pPr algn="ctr"/>
            <a:r>
              <a:rPr altLang="en-US" lang="zh-CN" sz="3200">
                <a:solidFill>
                  <a:schemeClr val="tx1">
                    <a:lumMod val="75000"/>
                    <a:lumOff val="25000"/>
                  </a:schemeClr>
                </a:solidFill>
                <a:cs typeface="+mn-ea"/>
                <a:sym typeface="+mn-lt"/>
              </a:rPr>
              <a:t>如何让老客户主动大量为你转介绍</a:t>
            </a: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cs typeface="+mn-ea"/>
                <a:sym typeface="+mn-lt"/>
              </a:endParaRPr>
            </a:p>
          </p:txBody>
        </p:sp>
      </p:grpSp>
      <p:sp>
        <p:nvSpPr>
          <p:cNvPr id="2" name="箭头: 燕尾形 1">
            <a:extLst>
              <a:ext uri="{FF2B5EF4-FFF2-40B4-BE49-F238E27FC236}">
                <a16:creationId xmlns:a16="http://schemas.microsoft.com/office/drawing/2014/main" id="{C1E71973-CE7F-4034-A146-88A51676D904}"/>
              </a:ext>
            </a:extLst>
          </p:cNvPr>
          <p:cNvSpPr/>
          <p:nvPr/>
        </p:nvSpPr>
        <p:spPr>
          <a:xfrm>
            <a:off x="2779117" y="1818092"/>
            <a:ext cx="4406819" cy="1091484"/>
          </a:xfrm>
          <a:prstGeom prst="notchedRightArrow">
            <a:avLst/>
          </a:prstGeom>
          <a:gradFill>
            <a:gsLst>
              <a:gs pos="0">
                <a:srgbClr val="F54A05"/>
              </a:gs>
              <a:gs pos="100000">
                <a:srgbClr val="FB692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cs typeface="+mn-ea"/>
              <a:sym typeface="+mn-lt"/>
            </a:endParaRPr>
          </a:p>
        </p:txBody>
      </p:sp>
      <p:sp>
        <p:nvSpPr>
          <p:cNvPr id="10" name="箭头: 燕尾形 9">
            <a:extLst>
              <a:ext uri="{FF2B5EF4-FFF2-40B4-BE49-F238E27FC236}">
                <a16:creationId xmlns:a16="http://schemas.microsoft.com/office/drawing/2014/main" id="{191160B2-18C8-4A98-905E-2697A3A95757}"/>
              </a:ext>
            </a:extLst>
          </p:cNvPr>
          <p:cNvSpPr/>
          <p:nvPr/>
        </p:nvSpPr>
        <p:spPr>
          <a:xfrm flipH="1">
            <a:off x="4808274" y="3402683"/>
            <a:ext cx="1735016" cy="1091484"/>
          </a:xfrm>
          <a:prstGeom prst="notchedRightArrow">
            <a:avLst/>
          </a:prstGeom>
          <a:gradFill>
            <a:gsLst>
              <a:gs pos="0">
                <a:srgbClr val="F54A05"/>
              </a:gs>
              <a:gs pos="100000">
                <a:srgbClr val="FB692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cs typeface="+mn-ea"/>
              <a:sym typeface="+mn-lt"/>
            </a:endParaRPr>
          </a:p>
        </p:txBody>
      </p:sp>
      <p:sp>
        <p:nvSpPr>
          <p:cNvPr id="11" name="矩形 10">
            <a:extLst>
              <a:ext uri="{FF2B5EF4-FFF2-40B4-BE49-F238E27FC236}">
                <a16:creationId xmlns:a16="http://schemas.microsoft.com/office/drawing/2014/main" id="{8D5DE605-F248-43B3-BD84-32D0517B8829}"/>
              </a:ext>
            </a:extLst>
          </p:cNvPr>
          <p:cNvSpPr/>
          <p:nvPr/>
        </p:nvSpPr>
        <p:spPr>
          <a:xfrm>
            <a:off x="690082" y="3609126"/>
            <a:ext cx="4019868" cy="457200"/>
          </a:xfrm>
          <a:prstGeom prst="rect">
            <a:avLst/>
          </a:prstGeom>
        </p:spPr>
        <p:txBody>
          <a:bodyPr wrap="none">
            <a:spAutoFit/>
          </a:bodyPr>
          <a:lstStyle/>
          <a:p>
            <a:pPr lvl="0"/>
            <a:r>
              <a:rPr altLang="en-US" lang="zh-CN" sz="2400">
                <a:solidFill>
                  <a:schemeClr val="tx1">
                    <a:lumMod val="75000"/>
                    <a:lumOff val="25000"/>
                  </a:schemeClr>
                </a:solidFill>
                <a:cs typeface="+mn-ea"/>
                <a:sym typeface="+mn-lt"/>
              </a:rPr>
              <a:t>规则1：小心接触，做好准备</a:t>
            </a:r>
          </a:p>
        </p:txBody>
      </p:sp>
      <p:sp>
        <p:nvSpPr>
          <p:cNvPr id="12" name="矩形 11">
            <a:extLst>
              <a:ext uri="{FF2B5EF4-FFF2-40B4-BE49-F238E27FC236}">
                <a16:creationId xmlns:a16="http://schemas.microsoft.com/office/drawing/2014/main" id="{211E623B-2134-4159-A6C1-CB622003D61E}"/>
              </a:ext>
            </a:extLst>
          </p:cNvPr>
          <p:cNvSpPr/>
          <p:nvPr/>
        </p:nvSpPr>
        <p:spPr>
          <a:xfrm>
            <a:off x="714123" y="4197422"/>
            <a:ext cx="4094151" cy="2148841"/>
          </a:xfrm>
          <a:prstGeom prst="rect">
            <a:avLst/>
          </a:prstGeom>
        </p:spPr>
        <p:txBody>
          <a:bodyPr wrap="square">
            <a:spAutoFit/>
          </a:bodyPr>
          <a:lstStyle/>
          <a:p>
            <a:pPr algn="just" lvl="0">
              <a:lnSpc>
                <a:spcPct val="150000"/>
              </a:lnSpc>
            </a:pPr>
            <a:r>
              <a:rPr altLang="en-US" b="1" lang="zh-CN">
                <a:solidFill>
                  <a:schemeClr val="tx1">
                    <a:lumMod val="75000"/>
                    <a:lumOff val="25000"/>
                  </a:schemeClr>
                </a:solidFill>
                <a:cs typeface="+mn-ea"/>
                <a:sym typeface="+mn-lt"/>
              </a:rPr>
              <a:t>不要操之过急，时机胜于一切，不要表现出一付急着想得到业务（赚到钱）的猴急样儿。适当的规划可以培养出长期的关系（赚更多的钱），而不只是一件行销而已。 </a:t>
            </a:r>
          </a:p>
        </p:txBody>
      </p:sp>
      <p:sp>
        <p:nvSpPr>
          <p:cNvPr id="13" name="矩形 12">
            <a:extLst>
              <a:ext uri="{FF2B5EF4-FFF2-40B4-BE49-F238E27FC236}">
                <a16:creationId xmlns:a16="http://schemas.microsoft.com/office/drawing/2014/main" id="{33459C9A-46ED-4D08-BF99-8B3018E35E9F}"/>
              </a:ext>
            </a:extLst>
          </p:cNvPr>
          <p:cNvSpPr/>
          <p:nvPr/>
        </p:nvSpPr>
        <p:spPr>
          <a:xfrm>
            <a:off x="3080325" y="2133001"/>
            <a:ext cx="4110355" cy="457200"/>
          </a:xfrm>
          <a:prstGeom prst="rect">
            <a:avLst/>
          </a:prstGeom>
        </p:spPr>
        <p:txBody>
          <a:bodyPr wrap="none">
            <a:spAutoFit/>
          </a:bodyPr>
          <a:lstStyle/>
          <a:p>
            <a:pPr lvl="0"/>
            <a:r>
              <a:rPr altLang="en-US" lang="zh-CN" sz="2400">
                <a:solidFill>
                  <a:schemeClr val="bg1"/>
                </a:solidFill>
                <a:cs typeface="+mn-ea"/>
                <a:sym typeface="+mn-lt"/>
              </a:rPr>
              <a:t>规则2：安排一次三方会谈。 </a:t>
            </a:r>
          </a:p>
        </p:txBody>
      </p:sp>
      <p:sp>
        <p:nvSpPr>
          <p:cNvPr id="14" name="矩形 13">
            <a:extLst>
              <a:ext uri="{FF2B5EF4-FFF2-40B4-BE49-F238E27FC236}">
                <a16:creationId xmlns:a16="http://schemas.microsoft.com/office/drawing/2014/main" id="{27B3269A-95D7-4C25-9869-E9372CA57802}"/>
              </a:ext>
            </a:extLst>
          </p:cNvPr>
          <p:cNvSpPr/>
          <p:nvPr/>
        </p:nvSpPr>
        <p:spPr>
          <a:xfrm>
            <a:off x="7185937" y="1908584"/>
            <a:ext cx="4262091" cy="3794761"/>
          </a:xfrm>
          <a:prstGeom prst="rect">
            <a:avLst/>
          </a:prstGeom>
        </p:spPr>
        <p:txBody>
          <a:bodyPr wrap="square">
            <a:spAutoFit/>
          </a:bodyPr>
          <a:lstStyle/>
          <a:p>
            <a:pPr>
              <a:lnSpc>
                <a:spcPct val="150000"/>
              </a:lnSpc>
            </a:pPr>
            <a:r>
              <a:rPr altLang="en-US" b="1" lang="zh-CN">
                <a:solidFill>
                  <a:schemeClr val="tx1">
                    <a:lumMod val="75000"/>
                    <a:lumOff val="25000"/>
                  </a:schemeClr>
                </a:solidFill>
                <a:cs typeface="+mn-ea"/>
                <a:sym typeface="+mn-lt"/>
              </a:rPr>
              <a:t>用有意思的方式为第一次约谈或沟通先进行筹备工作。</a:t>
            </a:r>
          </a:p>
          <a:p>
            <a:pPr>
              <a:lnSpc>
                <a:spcPct val="150000"/>
              </a:lnSpc>
            </a:pPr>
            <a:r>
              <a:rPr altLang="en-US" b="1" lang="zh-CN">
                <a:solidFill>
                  <a:schemeClr val="tx1">
                    <a:lumMod val="75000"/>
                    <a:lumOff val="25000"/>
                  </a:schemeClr>
                </a:solidFill>
                <a:cs typeface="+mn-ea"/>
                <a:sym typeface="+mn-lt"/>
              </a:rPr>
              <a:t>在社交活动上见面，比如剧院、足球场。安排在一起用餐，比如早餐的费用比较低、午餐的商业味较浓、晚餐比较自由，不那么拘束。</a:t>
            </a:r>
          </a:p>
          <a:p>
            <a:pPr>
              <a:lnSpc>
                <a:spcPct val="150000"/>
              </a:lnSpc>
            </a:pPr>
            <a:r>
              <a:rPr altLang="en-US" b="1" lang="zh-CN">
                <a:solidFill>
                  <a:schemeClr val="tx1">
                    <a:lumMod val="75000"/>
                    <a:lumOff val="25000"/>
                  </a:schemeClr>
                </a:solidFill>
                <a:cs typeface="+mn-ea"/>
                <a:sym typeface="+mn-lt"/>
              </a:rPr>
              <a:t>拜托你的客户打电话给这位转介绍客户，告诉他你很快会打电话给他。取得一份介绍信。邮寄一张转介绍卡。</a:t>
            </a:r>
          </a:p>
        </p:txBody>
      </p:sp>
    </p:spTree>
    <p:extLst>
      <p:ext uri="{BB962C8B-B14F-4D97-AF65-F5344CB8AC3E}">
        <p14:creationId val="1997898624"/>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14" presetSubtype="10">
                                  <p:stCondLst>
                                    <p:cond delay="0"/>
                                  </p:stCondLst>
                                  <p:childTnLst>
                                    <p:set>
                                      <p:cBhvr>
                                        <p:cTn dur="1" fill="hold" id="10">
                                          <p:stCondLst>
                                            <p:cond delay="0"/>
                                          </p:stCondLst>
                                        </p:cTn>
                                        <p:tgtEl>
                                          <p:spTgt spid="12"/>
                                        </p:tgtEl>
                                        <p:attrNameLst>
                                          <p:attrName>style.visibility</p:attrName>
                                        </p:attrNameLst>
                                      </p:cBhvr>
                                      <p:to>
                                        <p:strVal val="visible"/>
                                      </p:to>
                                    </p:set>
                                    <p:animEffect filter="randombar(horizontal)" transition="in">
                                      <p:cBhvr>
                                        <p:cTn dur="500" id="11"/>
                                        <p:tgtEl>
                                          <p:spTgt spid="12"/>
                                        </p:tgtEl>
                                      </p:cBhvr>
                                    </p:animEffect>
                                  </p:childTnLst>
                                </p:cTn>
                              </p:par>
                            </p:childTnLst>
                          </p:cTn>
                        </p:par>
                        <p:par>
                          <p:cTn fill="hold" id="12" nodeType="afterGroup">
                            <p:stCondLst>
                              <p:cond delay="1000"/>
                            </p:stCondLst>
                            <p:childTnLst>
                              <p:par>
                                <p:cTn fill="hold" grpId="0" id="13" nodeType="afterEffect" presetClass="entr" presetID="14" presetSubtype="10">
                                  <p:stCondLst>
                                    <p:cond delay="0"/>
                                  </p:stCondLst>
                                  <p:childTnLst>
                                    <p:set>
                                      <p:cBhvr>
                                        <p:cTn dur="1" fill="hold" id="14">
                                          <p:stCondLst>
                                            <p:cond delay="0"/>
                                          </p:stCondLst>
                                        </p:cTn>
                                        <p:tgtEl>
                                          <p:spTgt spid="14"/>
                                        </p:tgtEl>
                                        <p:attrNameLst>
                                          <p:attrName>style.visibility</p:attrName>
                                        </p:attrNameLst>
                                      </p:cBhvr>
                                      <p:to>
                                        <p:strVal val="visible"/>
                                      </p:to>
                                    </p:set>
                                    <p:animEffect filter="randombar(horizontal)" transition="in">
                                      <p:cBhvr>
                                        <p:cTn dur="500" id="15"/>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2"/>
      <p:bldP grpId="0" spid="14"/>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C184AF2F-CB11-43F7-8A33-F5F4E51E49F6}"/>
              </a:ext>
            </a:extLst>
          </p:cNvPr>
          <p:cNvSpPr/>
          <p:nvPr/>
        </p:nvSpPr>
        <p:spPr>
          <a:xfrm>
            <a:off x="1001189" y="278602"/>
            <a:ext cx="6278880" cy="579120"/>
          </a:xfrm>
          <a:prstGeom prst="rect">
            <a:avLst/>
          </a:prstGeom>
        </p:spPr>
        <p:txBody>
          <a:bodyPr wrap="none">
            <a:spAutoFit/>
          </a:bodyPr>
          <a:lstStyle/>
          <a:p>
            <a:pPr algn="ctr"/>
            <a:r>
              <a:rPr altLang="en-US" lang="zh-CN" sz="3200">
                <a:solidFill>
                  <a:schemeClr val="tx1">
                    <a:lumMod val="75000"/>
                    <a:lumOff val="25000"/>
                  </a:schemeClr>
                </a:solidFill>
                <a:cs typeface="+mn-ea"/>
                <a:sym typeface="+mn-lt"/>
              </a:rPr>
              <a:t>如何让老客户主动大量为你转介绍</a:t>
            </a: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CE3247D0-CDDE-4900-B1DB-12F0102B6405}"/>
              </a:ext>
            </a:extLst>
          </p:cNvPr>
          <p:cNvSpPr/>
          <p:nvPr/>
        </p:nvSpPr>
        <p:spPr>
          <a:xfrm>
            <a:off x="1317347" y="4540567"/>
            <a:ext cx="6687170" cy="914400"/>
          </a:xfrm>
          <a:prstGeom prst="rect">
            <a:avLst/>
          </a:prstGeom>
        </p:spPr>
        <p:txBody>
          <a:bodyPr wrap="square">
            <a:spAutoFit/>
          </a:bodyPr>
          <a:lstStyle/>
          <a:p>
            <a:pPr>
              <a:lnSpc>
                <a:spcPct val="150000"/>
              </a:lnSpc>
            </a:pPr>
            <a:r>
              <a:rPr altLang="en-US" lang="zh-CN">
                <a:solidFill>
                  <a:schemeClr val="tx1">
                    <a:lumMod val="75000"/>
                    <a:lumOff val="25000"/>
                  </a:schemeClr>
                </a:solidFill>
                <a:cs typeface="+mn-ea"/>
                <a:sym typeface="+mn-lt"/>
              </a:rPr>
              <a:t>事实上，一开始你的行销动作做得愈少，获得的信赖度可能就愈高。你只要建立好关系，取得对方的信任，再进行下面的动作。</a:t>
            </a:r>
          </a:p>
        </p:txBody>
      </p:sp>
      <p:sp>
        <p:nvSpPr>
          <p:cNvPr id="9" name="矩形 8">
            <a:extLst>
              <a:ext uri="{FF2B5EF4-FFF2-40B4-BE49-F238E27FC236}">
                <a16:creationId xmlns:a16="http://schemas.microsoft.com/office/drawing/2014/main" id="{BD9EC0CF-CFB8-4D8C-AEC6-10F9EAC83B40}"/>
              </a:ext>
            </a:extLst>
          </p:cNvPr>
          <p:cNvSpPr/>
          <p:nvPr/>
        </p:nvSpPr>
        <p:spPr>
          <a:xfrm>
            <a:off x="1317347" y="2198502"/>
            <a:ext cx="9536129" cy="1325880"/>
          </a:xfrm>
          <a:prstGeom prst="rect">
            <a:avLst/>
          </a:prstGeom>
        </p:spPr>
        <p:txBody>
          <a:bodyPr wrap="square">
            <a:spAutoFit/>
          </a:bodyPr>
          <a:lstStyle/>
          <a:p>
            <a:pPr algn="just" lvl="0">
              <a:lnSpc>
                <a:spcPct val="150000"/>
              </a:lnSpc>
            </a:pPr>
            <a:r>
              <a:rPr altLang="en-US" lang="zh-CN">
                <a:solidFill>
                  <a:schemeClr val="tx1">
                    <a:lumMod val="75000"/>
                    <a:lumOff val="25000"/>
                  </a:schemeClr>
                </a:solidFill>
                <a:cs typeface="+mn-ea"/>
                <a:sym typeface="+mn-lt"/>
              </a:rPr>
              <a:t>这些资料包括公司资料、个人资料、家庭情况、最近一次成功的事、嗜好等。特别可以关注一些细节方面的资料收集，如：上一次度假、孩子们就读的学校、家乡……诸如此类。有了这些个人资料是很好的优势，也便于接下来的面对面接触。</a:t>
            </a:r>
          </a:p>
        </p:txBody>
      </p:sp>
      <p:sp>
        <p:nvSpPr>
          <p:cNvPr id="10" name="矩形 9">
            <a:extLst>
              <a:ext uri="{FF2B5EF4-FFF2-40B4-BE49-F238E27FC236}">
                <a16:creationId xmlns:a16="http://schemas.microsoft.com/office/drawing/2014/main" id="{13F333EB-EDD4-4FDE-AC40-7616298FA717}"/>
              </a:ext>
            </a:extLst>
          </p:cNvPr>
          <p:cNvSpPr/>
          <p:nvPr/>
        </p:nvSpPr>
        <p:spPr>
          <a:xfrm>
            <a:off x="970530" y="1653496"/>
            <a:ext cx="8325168" cy="457200"/>
          </a:xfrm>
          <a:prstGeom prst="rect">
            <a:avLst/>
          </a:prstGeom>
        </p:spPr>
        <p:txBody>
          <a:bodyPr wrap="none">
            <a:spAutoFit/>
          </a:bodyPr>
          <a:lstStyle/>
          <a:p>
            <a:pPr indent="-342900" lvl="0" marL="342900">
              <a:buFont charset="2" panose="05000000000000000000" pitchFamily="2" typeface="Wingdings"/>
              <a:buChar char="l"/>
            </a:pPr>
            <a:r>
              <a:rPr altLang="en-US" lang="zh-CN" sz="2400">
                <a:solidFill>
                  <a:schemeClr val="tx1">
                    <a:lumMod val="75000"/>
                    <a:lumOff val="25000"/>
                  </a:schemeClr>
                </a:solidFill>
                <a:cs typeface="+mn-ea"/>
                <a:sym typeface="+mn-lt"/>
              </a:rPr>
              <a:t>规则3：做第一次接触以前，先取得转介绍客户的个人资料</a:t>
            </a:r>
          </a:p>
        </p:txBody>
      </p:sp>
      <p:sp>
        <p:nvSpPr>
          <p:cNvPr id="11" name="矩形 10">
            <a:extLst>
              <a:ext uri="{FF2B5EF4-FFF2-40B4-BE49-F238E27FC236}">
                <a16:creationId xmlns:a16="http://schemas.microsoft.com/office/drawing/2014/main" id="{11EEA883-51EE-45F4-BE25-A679D097AFDA}"/>
              </a:ext>
            </a:extLst>
          </p:cNvPr>
          <p:cNvSpPr/>
          <p:nvPr/>
        </p:nvSpPr>
        <p:spPr>
          <a:xfrm>
            <a:off x="970530" y="4041728"/>
            <a:ext cx="6801168" cy="457200"/>
          </a:xfrm>
          <a:prstGeom prst="rect">
            <a:avLst/>
          </a:prstGeom>
        </p:spPr>
        <p:txBody>
          <a:bodyPr wrap="none">
            <a:spAutoFit/>
          </a:bodyPr>
          <a:lstStyle/>
          <a:p>
            <a:pPr indent="-342900" lvl="0" marL="342900">
              <a:buFont charset="2" panose="05000000000000000000" pitchFamily="2" typeface="Wingdings"/>
              <a:buChar char="l"/>
            </a:pPr>
            <a:r>
              <a:rPr altLang="en-US" lang="zh-CN" sz="2400">
                <a:solidFill>
                  <a:schemeClr val="tx1">
                    <a:lumMod val="75000"/>
                    <a:lumOff val="25000"/>
                  </a:schemeClr>
                </a:solidFill>
                <a:cs typeface="+mn-ea"/>
                <a:sym typeface="+mn-lt"/>
              </a:rPr>
              <a:t>规则4：如果客户也在场，第一次见面不必行销。</a:t>
            </a:r>
          </a:p>
        </p:txBody>
      </p:sp>
    </p:spTree>
    <p:extLst>
      <p:ext uri="{BB962C8B-B14F-4D97-AF65-F5344CB8AC3E}">
        <p14:creationId val="3810565695"/>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14" presetSubtype="10">
                                  <p:stCondLst>
                                    <p:cond delay="0"/>
                                  </p:stCondLst>
                                  <p:childTnLst>
                                    <p:set>
                                      <p:cBhvr>
                                        <p:cTn dur="1" fill="hold" id="10">
                                          <p:stCondLst>
                                            <p:cond delay="0"/>
                                          </p:stCondLst>
                                        </p:cTn>
                                        <p:tgtEl>
                                          <p:spTgt spid="9"/>
                                        </p:tgtEl>
                                        <p:attrNameLst>
                                          <p:attrName>style.visibility</p:attrName>
                                        </p:attrNameLst>
                                      </p:cBhvr>
                                      <p:to>
                                        <p:strVal val="visible"/>
                                      </p:to>
                                    </p:set>
                                    <p:animEffect filter="randombar(horizontal)" transition="in">
                                      <p:cBhvr>
                                        <p:cTn dur="500" id="11"/>
                                        <p:tgtEl>
                                          <p:spTgt spid="9"/>
                                        </p:tgtEl>
                                      </p:cBhvr>
                                    </p:animEffect>
                                  </p:childTnLst>
                                </p:cTn>
                              </p:par>
                            </p:childTnLst>
                          </p:cTn>
                        </p:par>
                        <p:par>
                          <p:cTn fill="hold" id="12" nodeType="afterGroup">
                            <p:stCondLst>
                              <p:cond delay="1000"/>
                            </p:stCondLst>
                            <p:childTnLst>
                              <p:par>
                                <p:cTn fill="hold" grpId="0" id="13" nodeType="afterEffect" presetClass="entr" presetID="14" presetSubtype="10">
                                  <p:stCondLst>
                                    <p:cond delay="0"/>
                                  </p:stCondLst>
                                  <p:childTnLst>
                                    <p:set>
                                      <p:cBhvr>
                                        <p:cTn dur="1" fill="hold" id="14">
                                          <p:stCondLst>
                                            <p:cond delay="0"/>
                                          </p:stCondLst>
                                        </p:cTn>
                                        <p:tgtEl>
                                          <p:spTgt spid="6"/>
                                        </p:tgtEl>
                                        <p:attrNameLst>
                                          <p:attrName>style.visibility</p:attrName>
                                        </p:attrNameLst>
                                      </p:cBhvr>
                                      <p:to>
                                        <p:strVal val="visible"/>
                                      </p:to>
                                    </p:set>
                                    <p:animEffect filter="randombar(horizontal)" transition="in">
                                      <p:cBhvr>
                                        <p:cTn dur="500" id="15"/>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9"/>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17">
            <a:extLst>
              <a:ext uri="{FF2B5EF4-FFF2-40B4-BE49-F238E27FC236}">
                <a16:creationId xmlns:a16="http://schemas.microsoft.com/office/drawing/2014/main" id="{44A6BBFE-9AAF-4E6D-8EF5-65F409C3323E}"/>
              </a:ext>
            </a:extLst>
          </p:cNvPr>
          <p:cNvSpPr/>
          <p:nvPr/>
        </p:nvSpPr>
        <p:spPr>
          <a:xfrm rot="16200000">
            <a:off x="-973919" y="2493227"/>
            <a:ext cx="6858000" cy="1871540"/>
          </a:xfrm>
          <a:prstGeom prst="rect">
            <a:avLst/>
          </a:prstGeom>
          <a:gradFill>
            <a:gsLst>
              <a:gs pos="77000">
                <a:srgbClr val="FE532B"/>
              </a:gs>
              <a:gs pos="0">
                <a:srgbClr val="FB6928"/>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矩形 2">
            <a:extLst>
              <a:ext uri="{FF2B5EF4-FFF2-40B4-BE49-F238E27FC236}">
                <a16:creationId xmlns:a16="http://schemas.microsoft.com/office/drawing/2014/main" id="{0A5F92DD-6F5E-4B1D-9AE5-828E895E97C3}"/>
              </a:ext>
            </a:extLst>
          </p:cNvPr>
          <p:cNvSpPr/>
          <p:nvPr/>
        </p:nvSpPr>
        <p:spPr>
          <a:xfrm>
            <a:off x="5476787" y="1371292"/>
            <a:ext cx="4660486" cy="742124"/>
          </a:xfrm>
          <a:prstGeom prst="rect">
            <a:avLst/>
          </a:prstGeom>
          <a:noFill/>
          <a:ln>
            <a:solidFill>
              <a:srgbClr val="F74B2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文本框 5">
            <a:extLst>
              <a:ext uri="{FF2B5EF4-FFF2-40B4-BE49-F238E27FC236}">
                <a16:creationId xmlns:a16="http://schemas.microsoft.com/office/drawing/2014/main" id="{BF62DC6A-5F64-46FB-9676-D9B1A30CBED6}"/>
              </a:ext>
            </a:extLst>
          </p:cNvPr>
          <p:cNvSpPr txBox="1"/>
          <p:nvPr/>
        </p:nvSpPr>
        <p:spPr>
          <a:xfrm>
            <a:off x="1266093" y="2610738"/>
            <a:ext cx="2377976" cy="2286000"/>
          </a:xfrm>
          <a:prstGeom prst="rect">
            <a:avLst/>
          </a:prstGeom>
          <a:solidFill>
            <a:srgbClr val="FEFEFE"/>
          </a:solidFill>
        </p:spPr>
        <p:txBody>
          <a:bodyPr rtlCol="0" wrap="square">
            <a:spAutoFit/>
          </a:bodyPr>
          <a:lstStyle/>
          <a:p>
            <a:pPr algn="ctr"/>
            <a:r>
              <a:rPr altLang="en-US" lang="zh-CN" sz="4800">
                <a:gradFill>
                  <a:gsLst>
                    <a:gs pos="100000">
                      <a:srgbClr val="ED4023"/>
                    </a:gs>
                    <a:gs pos="0">
                      <a:srgbClr val="FE532B"/>
                    </a:gs>
                  </a:gsLst>
                  <a:lin ang="5400000" scaled="0"/>
                </a:gradFill>
                <a:cs typeface="+mn-ea"/>
                <a:sym typeface="+mn-lt"/>
              </a:rPr>
              <a:t>目录</a:t>
            </a:r>
          </a:p>
          <a:p>
            <a:pPr algn="ctr"/>
            <a:r>
              <a:rPr altLang="en-US" lang="zh-CN" sz="4800">
                <a:gradFill>
                  <a:gsLst>
                    <a:gs pos="100000">
                      <a:srgbClr val="ED4023"/>
                    </a:gs>
                    <a:gs pos="0">
                      <a:srgbClr val="FE532B"/>
                    </a:gs>
                  </a:gsLst>
                  <a:lin ang="5400000" scaled="0"/>
                </a:gradFill>
                <a:cs typeface="+mn-ea"/>
                <a:sym typeface="+mn-lt"/>
              </a:rPr>
              <a:t>Content</a:t>
            </a:r>
          </a:p>
        </p:txBody>
      </p:sp>
      <p:sp>
        <p:nvSpPr>
          <p:cNvPr id="7" name="椭圆 6">
            <a:extLst>
              <a:ext uri="{FF2B5EF4-FFF2-40B4-BE49-F238E27FC236}">
                <a16:creationId xmlns:a16="http://schemas.microsoft.com/office/drawing/2014/main" id="{73D60D67-40E2-47E0-B47E-24CB1793AC7A}"/>
              </a:ext>
            </a:extLst>
          </p:cNvPr>
          <p:cNvSpPr/>
          <p:nvPr/>
        </p:nvSpPr>
        <p:spPr>
          <a:xfrm>
            <a:off x="5105725" y="1323285"/>
            <a:ext cx="874645" cy="874645"/>
          </a:xfrm>
          <a:prstGeom prst="ellipse">
            <a:avLst/>
          </a:prstGeom>
          <a:gradFill>
            <a:gsLst>
              <a:gs pos="98000">
                <a:srgbClr val="FB6928"/>
              </a:gs>
              <a:gs pos="19000">
                <a:srgbClr val="F54A05"/>
              </a:gs>
            </a:gsLst>
            <a:lin ang="27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cs typeface="+mn-ea"/>
              <a:sym typeface="+mn-lt"/>
            </a:endParaRPr>
          </a:p>
        </p:txBody>
      </p:sp>
      <p:sp>
        <p:nvSpPr>
          <p:cNvPr id="8" name="矩形 7">
            <a:extLst>
              <a:ext uri="{FF2B5EF4-FFF2-40B4-BE49-F238E27FC236}">
                <a16:creationId xmlns:a16="http://schemas.microsoft.com/office/drawing/2014/main" id="{7A796BAC-0C23-4A7C-BF54-B0A0FA62E784}"/>
              </a:ext>
            </a:extLst>
          </p:cNvPr>
          <p:cNvSpPr/>
          <p:nvPr/>
        </p:nvSpPr>
        <p:spPr>
          <a:xfrm>
            <a:off x="6072408" y="1411048"/>
            <a:ext cx="2011680" cy="640080"/>
          </a:xfrm>
          <a:prstGeom prst="rect">
            <a:avLst/>
          </a:prstGeom>
        </p:spPr>
        <p:txBody>
          <a:bodyPr wrap="none">
            <a:spAutoFit/>
          </a:bodyPr>
          <a:lstStyle/>
          <a:p>
            <a:r>
              <a:rPr altLang="en-US" lang="zh-CN" sz="3600">
                <a:solidFill>
                  <a:schemeClr val="tx1">
                    <a:lumMod val="75000"/>
                    <a:lumOff val="25000"/>
                  </a:schemeClr>
                </a:solidFill>
                <a:cs typeface="+mn-ea"/>
                <a:sym typeface="+mn-lt"/>
              </a:rPr>
              <a:t>客情维护</a:t>
            </a:r>
          </a:p>
        </p:txBody>
      </p:sp>
      <p:sp>
        <p:nvSpPr>
          <p:cNvPr id="9" name="矩形 8">
            <a:extLst>
              <a:ext uri="{FF2B5EF4-FFF2-40B4-BE49-F238E27FC236}">
                <a16:creationId xmlns:a16="http://schemas.microsoft.com/office/drawing/2014/main" id="{FF85DC66-2B21-4E40-B109-4255E1A36DDF}"/>
              </a:ext>
            </a:extLst>
          </p:cNvPr>
          <p:cNvSpPr/>
          <p:nvPr/>
        </p:nvSpPr>
        <p:spPr>
          <a:xfrm>
            <a:off x="5476787" y="2518801"/>
            <a:ext cx="4660486" cy="742124"/>
          </a:xfrm>
          <a:prstGeom prst="rect">
            <a:avLst/>
          </a:prstGeom>
          <a:noFill/>
          <a:ln>
            <a:solidFill>
              <a:srgbClr val="F74B2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椭圆 9">
            <a:extLst>
              <a:ext uri="{FF2B5EF4-FFF2-40B4-BE49-F238E27FC236}">
                <a16:creationId xmlns:a16="http://schemas.microsoft.com/office/drawing/2014/main" id="{60C00273-1C3F-4E72-A30F-D6A57ED6B527}"/>
              </a:ext>
            </a:extLst>
          </p:cNvPr>
          <p:cNvSpPr/>
          <p:nvPr/>
        </p:nvSpPr>
        <p:spPr>
          <a:xfrm>
            <a:off x="5105725" y="2470794"/>
            <a:ext cx="874645" cy="874645"/>
          </a:xfrm>
          <a:prstGeom prst="ellipse">
            <a:avLst/>
          </a:prstGeom>
          <a:gradFill>
            <a:gsLst>
              <a:gs pos="98000">
                <a:srgbClr val="FB6928"/>
              </a:gs>
              <a:gs pos="19000">
                <a:srgbClr val="F54A05"/>
              </a:gs>
            </a:gsLst>
            <a:lin ang="27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cs typeface="+mn-ea"/>
              <a:sym typeface="+mn-lt"/>
            </a:endParaRPr>
          </a:p>
        </p:txBody>
      </p:sp>
      <p:sp>
        <p:nvSpPr>
          <p:cNvPr id="11" name="矩形 10">
            <a:extLst>
              <a:ext uri="{FF2B5EF4-FFF2-40B4-BE49-F238E27FC236}">
                <a16:creationId xmlns:a16="http://schemas.microsoft.com/office/drawing/2014/main" id="{FE1963F9-2E96-4BD1-94A8-930D5391398C}"/>
              </a:ext>
            </a:extLst>
          </p:cNvPr>
          <p:cNvSpPr/>
          <p:nvPr/>
        </p:nvSpPr>
        <p:spPr>
          <a:xfrm>
            <a:off x="6072408" y="2558557"/>
            <a:ext cx="3840480" cy="640080"/>
          </a:xfrm>
          <a:prstGeom prst="rect">
            <a:avLst/>
          </a:prstGeom>
        </p:spPr>
        <p:txBody>
          <a:bodyPr wrap="none">
            <a:spAutoFit/>
          </a:bodyPr>
          <a:lstStyle/>
          <a:p>
            <a:r>
              <a:rPr altLang="en-US" lang="zh-CN" sz="3600">
                <a:solidFill>
                  <a:schemeClr val="tx1">
                    <a:lumMod val="75000"/>
                    <a:lumOff val="25000"/>
                  </a:schemeClr>
                </a:solidFill>
                <a:cs typeface="+mn-ea"/>
                <a:sym typeface="+mn-lt"/>
              </a:rPr>
              <a:t>了解顾客需求信息</a:t>
            </a:r>
          </a:p>
        </p:txBody>
      </p:sp>
      <p:sp>
        <p:nvSpPr>
          <p:cNvPr id="12" name="矩形 11">
            <a:extLst>
              <a:ext uri="{FF2B5EF4-FFF2-40B4-BE49-F238E27FC236}">
                <a16:creationId xmlns:a16="http://schemas.microsoft.com/office/drawing/2014/main" id="{A140D02D-0FD0-4B19-93A3-A1B7813BFBBC}"/>
              </a:ext>
            </a:extLst>
          </p:cNvPr>
          <p:cNvSpPr/>
          <p:nvPr/>
        </p:nvSpPr>
        <p:spPr>
          <a:xfrm>
            <a:off x="5476787" y="3626554"/>
            <a:ext cx="4660486" cy="742124"/>
          </a:xfrm>
          <a:prstGeom prst="rect">
            <a:avLst/>
          </a:prstGeom>
          <a:noFill/>
          <a:ln>
            <a:solidFill>
              <a:srgbClr val="F74B2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椭圆 12">
            <a:extLst>
              <a:ext uri="{FF2B5EF4-FFF2-40B4-BE49-F238E27FC236}">
                <a16:creationId xmlns:a16="http://schemas.microsoft.com/office/drawing/2014/main" id="{7F922443-398D-4B58-AA7A-3E4137A8F160}"/>
              </a:ext>
            </a:extLst>
          </p:cNvPr>
          <p:cNvSpPr/>
          <p:nvPr/>
        </p:nvSpPr>
        <p:spPr>
          <a:xfrm>
            <a:off x="5105725" y="3578547"/>
            <a:ext cx="874645" cy="874645"/>
          </a:xfrm>
          <a:prstGeom prst="ellipse">
            <a:avLst/>
          </a:prstGeom>
          <a:gradFill>
            <a:gsLst>
              <a:gs pos="98000">
                <a:srgbClr val="FB6928"/>
              </a:gs>
              <a:gs pos="19000">
                <a:srgbClr val="F54A05"/>
              </a:gs>
            </a:gsLst>
            <a:lin ang="27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cs typeface="+mn-ea"/>
              <a:sym typeface="+mn-lt"/>
            </a:endParaRPr>
          </a:p>
        </p:txBody>
      </p:sp>
      <p:sp>
        <p:nvSpPr>
          <p:cNvPr id="14" name="矩形 13">
            <a:extLst>
              <a:ext uri="{FF2B5EF4-FFF2-40B4-BE49-F238E27FC236}">
                <a16:creationId xmlns:a16="http://schemas.microsoft.com/office/drawing/2014/main" id="{5BB06B57-D382-4C2B-8963-F948A68D28B7}"/>
              </a:ext>
            </a:extLst>
          </p:cNvPr>
          <p:cNvSpPr/>
          <p:nvPr/>
        </p:nvSpPr>
        <p:spPr>
          <a:xfrm>
            <a:off x="6072408" y="3666310"/>
            <a:ext cx="3383280" cy="640080"/>
          </a:xfrm>
          <a:prstGeom prst="rect">
            <a:avLst/>
          </a:prstGeom>
        </p:spPr>
        <p:txBody>
          <a:bodyPr wrap="none">
            <a:spAutoFit/>
          </a:bodyPr>
          <a:lstStyle/>
          <a:p>
            <a:r>
              <a:rPr altLang="en-US" lang="zh-CN" sz="3600">
                <a:solidFill>
                  <a:schemeClr val="tx1">
                    <a:lumMod val="75000"/>
                    <a:lumOff val="25000"/>
                  </a:schemeClr>
                </a:solidFill>
                <a:cs typeface="+mn-ea"/>
                <a:sym typeface="+mn-lt"/>
              </a:rPr>
              <a:t>导购的工作任务</a:t>
            </a:r>
          </a:p>
        </p:txBody>
      </p:sp>
      <p:sp>
        <p:nvSpPr>
          <p:cNvPr id="15" name="矩形 14">
            <a:extLst>
              <a:ext uri="{FF2B5EF4-FFF2-40B4-BE49-F238E27FC236}">
                <a16:creationId xmlns:a16="http://schemas.microsoft.com/office/drawing/2014/main" id="{E6C846E8-21D9-45D0-8620-7A2173726912}"/>
              </a:ext>
            </a:extLst>
          </p:cNvPr>
          <p:cNvSpPr/>
          <p:nvPr/>
        </p:nvSpPr>
        <p:spPr>
          <a:xfrm>
            <a:off x="5476787" y="4774063"/>
            <a:ext cx="4660486" cy="742124"/>
          </a:xfrm>
          <a:prstGeom prst="rect">
            <a:avLst/>
          </a:prstGeom>
          <a:noFill/>
          <a:ln>
            <a:solidFill>
              <a:srgbClr val="F74B2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椭圆 15">
            <a:extLst>
              <a:ext uri="{FF2B5EF4-FFF2-40B4-BE49-F238E27FC236}">
                <a16:creationId xmlns:a16="http://schemas.microsoft.com/office/drawing/2014/main" id="{9B9F5898-DA6D-4021-8215-16DF7FC7A739}"/>
              </a:ext>
            </a:extLst>
          </p:cNvPr>
          <p:cNvSpPr/>
          <p:nvPr/>
        </p:nvSpPr>
        <p:spPr>
          <a:xfrm>
            <a:off x="5105725" y="4726056"/>
            <a:ext cx="874645" cy="874645"/>
          </a:xfrm>
          <a:prstGeom prst="ellipse">
            <a:avLst/>
          </a:prstGeom>
          <a:gradFill>
            <a:gsLst>
              <a:gs pos="98000">
                <a:srgbClr val="FB6928"/>
              </a:gs>
              <a:gs pos="19000">
                <a:srgbClr val="F54A05"/>
              </a:gs>
            </a:gsLst>
            <a:lin ang="27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cs typeface="+mn-ea"/>
              <a:sym typeface="+mn-lt"/>
            </a:endParaRPr>
          </a:p>
        </p:txBody>
      </p:sp>
      <p:sp>
        <p:nvSpPr>
          <p:cNvPr id="17" name="矩形 16">
            <a:extLst>
              <a:ext uri="{FF2B5EF4-FFF2-40B4-BE49-F238E27FC236}">
                <a16:creationId xmlns:a16="http://schemas.microsoft.com/office/drawing/2014/main" id="{C539A51E-A582-4CAC-9652-866CCC445C97}"/>
              </a:ext>
            </a:extLst>
          </p:cNvPr>
          <p:cNvSpPr/>
          <p:nvPr/>
        </p:nvSpPr>
        <p:spPr>
          <a:xfrm>
            <a:off x="6072408" y="4813819"/>
            <a:ext cx="1367155" cy="640080"/>
          </a:xfrm>
          <a:prstGeom prst="rect">
            <a:avLst/>
          </a:prstGeom>
        </p:spPr>
        <p:txBody>
          <a:bodyPr wrap="none">
            <a:spAutoFit/>
          </a:bodyPr>
          <a:lstStyle/>
          <a:p>
            <a:r>
              <a:rPr altLang="en-US" lang="zh-CN" sz="3600">
                <a:solidFill>
                  <a:schemeClr val="tx1">
                    <a:lumMod val="75000"/>
                    <a:lumOff val="25000"/>
                  </a:schemeClr>
                </a:solidFill>
                <a:cs typeface="+mn-ea"/>
                <a:sym typeface="+mn-lt"/>
              </a:rPr>
              <a:t>后  续</a:t>
            </a:r>
          </a:p>
        </p:txBody>
      </p:sp>
      <p:sp>
        <p:nvSpPr>
          <p:cNvPr id="20" name="文本框 19">
            <a:extLst>
              <a:ext uri="{FF2B5EF4-FFF2-40B4-BE49-F238E27FC236}">
                <a16:creationId xmlns:a16="http://schemas.microsoft.com/office/drawing/2014/main" id="{D1B4D3E7-96F8-4E7E-9860-56851A743C61}"/>
              </a:ext>
            </a:extLst>
          </p:cNvPr>
          <p:cNvSpPr txBox="1"/>
          <p:nvPr/>
        </p:nvSpPr>
        <p:spPr>
          <a:xfrm>
            <a:off x="5174069" y="1376298"/>
            <a:ext cx="732404" cy="701040"/>
          </a:xfrm>
          <a:prstGeom prst="rect">
            <a:avLst/>
          </a:prstGeom>
          <a:noFill/>
        </p:spPr>
        <p:txBody>
          <a:bodyPr rtlCol="0" wrap="square">
            <a:spAutoFit/>
          </a:bodyPr>
          <a:lstStyle/>
          <a:p>
            <a:pPr algn="ctr"/>
            <a:r>
              <a:rPr altLang="zh-CN" lang="en-US" sz="4000">
                <a:solidFill>
                  <a:schemeClr val="bg1"/>
                </a:solidFill>
                <a:cs typeface="+mn-ea"/>
                <a:sym typeface="+mn-lt"/>
              </a:rPr>
              <a:t>1</a:t>
            </a:r>
          </a:p>
        </p:txBody>
      </p:sp>
      <p:sp>
        <p:nvSpPr>
          <p:cNvPr id="21" name="文本框 20">
            <a:extLst>
              <a:ext uri="{FF2B5EF4-FFF2-40B4-BE49-F238E27FC236}">
                <a16:creationId xmlns:a16="http://schemas.microsoft.com/office/drawing/2014/main" id="{23836785-77C1-492E-8B70-D9A3500A8199}"/>
              </a:ext>
            </a:extLst>
          </p:cNvPr>
          <p:cNvSpPr txBox="1"/>
          <p:nvPr/>
        </p:nvSpPr>
        <p:spPr>
          <a:xfrm>
            <a:off x="5174069" y="2479045"/>
            <a:ext cx="732404" cy="701040"/>
          </a:xfrm>
          <a:prstGeom prst="rect">
            <a:avLst/>
          </a:prstGeom>
          <a:noFill/>
        </p:spPr>
        <p:txBody>
          <a:bodyPr rtlCol="0" wrap="square">
            <a:spAutoFit/>
          </a:bodyPr>
          <a:lstStyle/>
          <a:p>
            <a:pPr algn="ctr"/>
            <a:r>
              <a:rPr altLang="zh-CN" lang="en-US" sz="4000">
                <a:solidFill>
                  <a:schemeClr val="bg1"/>
                </a:solidFill>
                <a:cs typeface="+mn-ea"/>
                <a:sym typeface="+mn-lt"/>
              </a:rPr>
              <a:t>2</a:t>
            </a:r>
          </a:p>
        </p:txBody>
      </p:sp>
      <p:sp>
        <p:nvSpPr>
          <p:cNvPr id="22" name="文本框 21">
            <a:extLst>
              <a:ext uri="{FF2B5EF4-FFF2-40B4-BE49-F238E27FC236}">
                <a16:creationId xmlns:a16="http://schemas.microsoft.com/office/drawing/2014/main" id="{4B819F79-4239-49FE-BF4E-B69CA088CCB7}"/>
              </a:ext>
            </a:extLst>
          </p:cNvPr>
          <p:cNvSpPr txBox="1"/>
          <p:nvPr/>
        </p:nvSpPr>
        <p:spPr>
          <a:xfrm>
            <a:off x="5174069" y="3604754"/>
            <a:ext cx="732404" cy="701040"/>
          </a:xfrm>
          <a:prstGeom prst="rect">
            <a:avLst/>
          </a:prstGeom>
          <a:noFill/>
        </p:spPr>
        <p:txBody>
          <a:bodyPr rtlCol="0" wrap="square">
            <a:spAutoFit/>
          </a:bodyPr>
          <a:lstStyle/>
          <a:p>
            <a:pPr algn="ctr"/>
            <a:r>
              <a:rPr altLang="zh-CN" lang="en-US" sz="4000">
                <a:solidFill>
                  <a:schemeClr val="bg1"/>
                </a:solidFill>
                <a:cs typeface="+mn-ea"/>
                <a:sym typeface="+mn-lt"/>
              </a:rPr>
              <a:t>3</a:t>
            </a:r>
          </a:p>
        </p:txBody>
      </p:sp>
      <p:sp>
        <p:nvSpPr>
          <p:cNvPr id="23" name="文本框 22">
            <a:extLst>
              <a:ext uri="{FF2B5EF4-FFF2-40B4-BE49-F238E27FC236}">
                <a16:creationId xmlns:a16="http://schemas.microsoft.com/office/drawing/2014/main" id="{F46D7873-D231-4EC8-AB5D-6C5E36124CFE}"/>
              </a:ext>
            </a:extLst>
          </p:cNvPr>
          <p:cNvSpPr txBox="1"/>
          <p:nvPr/>
        </p:nvSpPr>
        <p:spPr>
          <a:xfrm>
            <a:off x="5154473" y="4746056"/>
            <a:ext cx="732404" cy="701040"/>
          </a:xfrm>
          <a:prstGeom prst="rect">
            <a:avLst/>
          </a:prstGeom>
          <a:noFill/>
        </p:spPr>
        <p:txBody>
          <a:bodyPr rtlCol="0" wrap="square">
            <a:spAutoFit/>
          </a:bodyPr>
          <a:lstStyle/>
          <a:p>
            <a:pPr algn="ctr"/>
            <a:r>
              <a:rPr altLang="zh-CN" lang="en-US" sz="4000">
                <a:solidFill>
                  <a:schemeClr val="bg1"/>
                </a:solidFill>
                <a:cs typeface="+mn-ea"/>
                <a:sym typeface="+mn-lt"/>
              </a:rPr>
              <a:t>4</a:t>
            </a:r>
          </a:p>
        </p:txBody>
      </p:sp>
      <p:sp>
        <p:nvSpPr>
          <p:cNvPr id="24" name="椭圆 23">
            <a:extLst>
              <a:ext uri="{FF2B5EF4-FFF2-40B4-BE49-F238E27FC236}">
                <a16:creationId xmlns:a16="http://schemas.microsoft.com/office/drawing/2014/main" id="{B6B08753-FF58-445C-A8D6-CEA96E46C3C2}"/>
              </a:ext>
            </a:extLst>
          </p:cNvPr>
          <p:cNvSpPr/>
          <p:nvPr/>
        </p:nvSpPr>
        <p:spPr>
          <a:xfrm>
            <a:off x="11108787" y="2407011"/>
            <a:ext cx="303092" cy="30309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椭圆 24">
            <a:extLst>
              <a:ext uri="{FF2B5EF4-FFF2-40B4-BE49-F238E27FC236}">
                <a16:creationId xmlns:a16="http://schemas.microsoft.com/office/drawing/2014/main" id="{3AD5C54E-CCEA-46CC-A8A5-9824FAFE12A2}"/>
              </a:ext>
            </a:extLst>
          </p:cNvPr>
          <p:cNvSpPr/>
          <p:nvPr/>
        </p:nvSpPr>
        <p:spPr>
          <a:xfrm flipH="1">
            <a:off x="4768335" y="789555"/>
            <a:ext cx="108295" cy="108295"/>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椭圆 25">
            <a:extLst>
              <a:ext uri="{FF2B5EF4-FFF2-40B4-BE49-F238E27FC236}">
                <a16:creationId xmlns:a16="http://schemas.microsoft.com/office/drawing/2014/main" id="{94A1DBC2-2572-4340-AB31-A426E1B39B00}"/>
              </a:ext>
            </a:extLst>
          </p:cNvPr>
          <p:cNvSpPr/>
          <p:nvPr/>
        </p:nvSpPr>
        <p:spPr>
          <a:xfrm>
            <a:off x="712763" y="5662354"/>
            <a:ext cx="232009" cy="232009"/>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椭圆 26">
            <a:extLst>
              <a:ext uri="{FF2B5EF4-FFF2-40B4-BE49-F238E27FC236}">
                <a16:creationId xmlns:a16="http://schemas.microsoft.com/office/drawing/2014/main" id="{17719647-2874-4004-B141-D8E1C005E9AC}"/>
              </a:ext>
            </a:extLst>
          </p:cNvPr>
          <p:cNvSpPr/>
          <p:nvPr/>
        </p:nvSpPr>
        <p:spPr>
          <a:xfrm>
            <a:off x="9488729" y="4675481"/>
            <a:ext cx="200518" cy="200518"/>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 name="文本框 1"/>
          <p:cNvSpPr txBox="1"/>
          <p:nvPr/>
        </p:nvSpPr>
        <p:spPr>
          <a:xfrm>
            <a:off x="7679183" y="310718"/>
            <a:ext cx="2010063" cy="457200"/>
          </a:xfrm>
          <a:prstGeom prst="rect">
            <a:avLst/>
          </a:prstGeom>
          <a:noFill/>
        </p:spPr>
        <p:txBody>
          <a:bodyPr rtlCol="0" wrap="square">
            <a:spAutoFit/>
          </a:bodyPr>
          <a:lstStyle/>
          <a:p>
            <a:r>
              <a:rPr altLang="zh-CN" lang="en-US" sz="1200">
                <a:solidFill>
                  <a:srgbClr val="FAFAFA"/>
                </a:solidFill>
              </a:rPr>
              <a:t>https://www.youyedoc.com/</a:t>
            </a:r>
          </a:p>
        </p:txBody>
      </p:sp>
    </p:spTree>
    <p:extLst>
      <p:ext uri="{BB962C8B-B14F-4D97-AF65-F5344CB8AC3E}">
        <p14:creationId val="3125057227"/>
      </p:ext>
    </p:extLst>
  </p:cSld>
  <p:clrMapOvr>
    <a:masterClrMapping/>
  </p:clrMapOvr>
  <p:transition spd="slow">
    <p:wipe dir="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6"/>
                                        </p:tgtEl>
                                        <p:attrNameLst>
                                          <p:attrName>style.visibility</p:attrName>
                                        </p:attrNameLst>
                                      </p:cBhvr>
                                      <p:to>
                                        <p:strVal val="visible"/>
                                      </p:to>
                                    </p:set>
                                    <p:animEffect filter="randombar(horizontal)" transition="in">
                                      <p:cBhvr>
                                        <p:cTn dur="500" id="7"/>
                                        <p:tgtEl>
                                          <p:spTgt spid="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4">
                                  <p:stCondLst>
                                    <p:cond delay="0"/>
                                  </p:stCondLst>
                                  <p:childTnLst>
                                    <p:set>
                                      <p:cBhvr>
                                        <p:cTn dur="1" fill="hold" id="11">
                                          <p:stCondLst>
                                            <p:cond delay="0"/>
                                          </p:stCondLst>
                                        </p:cTn>
                                        <p:tgtEl>
                                          <p:spTgt spid="18"/>
                                        </p:tgtEl>
                                        <p:attrNameLst>
                                          <p:attrName>style.visibility</p:attrName>
                                        </p:attrNameLst>
                                      </p:cBhvr>
                                      <p:to>
                                        <p:strVal val="visible"/>
                                      </p:to>
                                    </p:set>
                                    <p:animEffect filter="wipe(down)" transition="in">
                                      <p:cBhvr>
                                        <p:cTn dur="500" id="12"/>
                                        <p:tgtEl>
                                          <p:spTgt spid="1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53" presetSubtype="0">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p:cTn dur="500" fill="hold" id="17"/>
                                        <p:tgtEl>
                                          <p:spTgt spid="7"/>
                                        </p:tgtEl>
                                        <p:attrNameLst>
                                          <p:attrName>ppt_w</p:attrName>
                                        </p:attrNameLst>
                                      </p:cBhvr>
                                      <p:tavLst>
                                        <p:tav tm="0">
                                          <p:val>
                                            <p:fltVal val="0"/>
                                          </p:val>
                                        </p:tav>
                                        <p:tav tm="100000">
                                          <p:val>
                                            <p:strVal val="#ppt_w"/>
                                          </p:val>
                                        </p:tav>
                                      </p:tavLst>
                                    </p:anim>
                                    <p:anim calcmode="lin" valueType="num">
                                      <p:cBhvr>
                                        <p:cTn dur="500" fill="hold" id="18"/>
                                        <p:tgtEl>
                                          <p:spTgt spid="7"/>
                                        </p:tgtEl>
                                        <p:attrNameLst>
                                          <p:attrName>ppt_h</p:attrName>
                                        </p:attrNameLst>
                                      </p:cBhvr>
                                      <p:tavLst>
                                        <p:tav tm="0">
                                          <p:val>
                                            <p:fltVal val="0"/>
                                          </p:val>
                                        </p:tav>
                                        <p:tav tm="100000">
                                          <p:val>
                                            <p:strVal val="#ppt_h"/>
                                          </p:val>
                                        </p:tav>
                                      </p:tavLst>
                                    </p:anim>
                                    <p:animEffect filter="fade" transition="in">
                                      <p:cBhvr>
                                        <p:cTn dur="500" id="19"/>
                                        <p:tgtEl>
                                          <p:spTgt spid="7"/>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20"/>
                                        </p:tgtEl>
                                        <p:attrNameLst>
                                          <p:attrName>style.visibility</p:attrName>
                                        </p:attrNameLst>
                                      </p:cBhvr>
                                      <p:to>
                                        <p:strVal val="visible"/>
                                      </p:to>
                                    </p:set>
                                    <p:anim calcmode="lin" valueType="num">
                                      <p:cBhvr>
                                        <p:cTn dur="500" fill="hold" id="22"/>
                                        <p:tgtEl>
                                          <p:spTgt spid="20"/>
                                        </p:tgtEl>
                                        <p:attrNameLst>
                                          <p:attrName>ppt_w</p:attrName>
                                        </p:attrNameLst>
                                      </p:cBhvr>
                                      <p:tavLst>
                                        <p:tav tm="0">
                                          <p:val>
                                            <p:fltVal val="0"/>
                                          </p:val>
                                        </p:tav>
                                        <p:tav tm="100000">
                                          <p:val>
                                            <p:strVal val="#ppt_w"/>
                                          </p:val>
                                        </p:tav>
                                      </p:tavLst>
                                    </p:anim>
                                    <p:anim calcmode="lin" valueType="num">
                                      <p:cBhvr>
                                        <p:cTn dur="500" fill="hold" id="23"/>
                                        <p:tgtEl>
                                          <p:spTgt spid="20"/>
                                        </p:tgtEl>
                                        <p:attrNameLst>
                                          <p:attrName>ppt_h</p:attrName>
                                        </p:attrNameLst>
                                      </p:cBhvr>
                                      <p:tavLst>
                                        <p:tav tm="0">
                                          <p:val>
                                            <p:fltVal val="0"/>
                                          </p:val>
                                        </p:tav>
                                        <p:tav tm="100000">
                                          <p:val>
                                            <p:strVal val="#ppt_h"/>
                                          </p:val>
                                        </p:tav>
                                      </p:tavLst>
                                    </p:anim>
                                    <p:animEffect filter="fade" transition="in">
                                      <p:cBhvr>
                                        <p:cTn dur="500" id="24"/>
                                        <p:tgtEl>
                                          <p:spTgt spid="20"/>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2" presetSubtype="8">
                                  <p:stCondLst>
                                    <p:cond delay="0"/>
                                  </p:stCondLst>
                                  <p:childTnLst>
                                    <p:set>
                                      <p:cBhvr>
                                        <p:cTn dur="1" fill="hold" id="28">
                                          <p:stCondLst>
                                            <p:cond delay="0"/>
                                          </p:stCondLst>
                                        </p:cTn>
                                        <p:tgtEl>
                                          <p:spTgt spid="8"/>
                                        </p:tgtEl>
                                        <p:attrNameLst>
                                          <p:attrName>style.visibility</p:attrName>
                                        </p:attrNameLst>
                                      </p:cBhvr>
                                      <p:to>
                                        <p:strVal val="visible"/>
                                      </p:to>
                                    </p:set>
                                    <p:animEffect filter="wipe(left)" transition="in">
                                      <p:cBhvr>
                                        <p:cTn dur="500" id="29"/>
                                        <p:tgtEl>
                                          <p:spTgt spid="8"/>
                                        </p:tgtEl>
                                      </p:cBhvr>
                                    </p:animEffect>
                                  </p:childTnLst>
                                </p:cTn>
                              </p:par>
                              <p:par>
                                <p:cTn fill="hold" grpId="0" id="30" nodeType="withEffect" presetClass="entr" presetID="22" presetSubtype="8">
                                  <p:stCondLst>
                                    <p:cond delay="0"/>
                                  </p:stCondLst>
                                  <p:childTnLst>
                                    <p:set>
                                      <p:cBhvr>
                                        <p:cTn dur="1" fill="hold" id="31">
                                          <p:stCondLst>
                                            <p:cond delay="0"/>
                                          </p:stCondLst>
                                        </p:cTn>
                                        <p:tgtEl>
                                          <p:spTgt spid="3"/>
                                        </p:tgtEl>
                                        <p:attrNameLst>
                                          <p:attrName>style.visibility</p:attrName>
                                        </p:attrNameLst>
                                      </p:cBhvr>
                                      <p:to>
                                        <p:strVal val="visible"/>
                                      </p:to>
                                    </p:set>
                                    <p:animEffect filter="wipe(left)" transition="in">
                                      <p:cBhvr>
                                        <p:cTn dur="500" id="32"/>
                                        <p:tgtEl>
                                          <p:spTgt spid="3"/>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53" presetSubtype="0">
                                  <p:stCondLst>
                                    <p:cond delay="0"/>
                                  </p:stCondLst>
                                  <p:childTnLst>
                                    <p:set>
                                      <p:cBhvr>
                                        <p:cTn dur="1" fill="hold" id="36">
                                          <p:stCondLst>
                                            <p:cond delay="0"/>
                                          </p:stCondLst>
                                        </p:cTn>
                                        <p:tgtEl>
                                          <p:spTgt spid="10"/>
                                        </p:tgtEl>
                                        <p:attrNameLst>
                                          <p:attrName>style.visibility</p:attrName>
                                        </p:attrNameLst>
                                      </p:cBhvr>
                                      <p:to>
                                        <p:strVal val="visible"/>
                                      </p:to>
                                    </p:set>
                                    <p:anim calcmode="lin" valueType="num">
                                      <p:cBhvr>
                                        <p:cTn dur="500" fill="hold" id="37"/>
                                        <p:tgtEl>
                                          <p:spTgt spid="10"/>
                                        </p:tgtEl>
                                        <p:attrNameLst>
                                          <p:attrName>ppt_w</p:attrName>
                                        </p:attrNameLst>
                                      </p:cBhvr>
                                      <p:tavLst>
                                        <p:tav tm="0">
                                          <p:val>
                                            <p:fltVal val="0"/>
                                          </p:val>
                                        </p:tav>
                                        <p:tav tm="100000">
                                          <p:val>
                                            <p:strVal val="#ppt_w"/>
                                          </p:val>
                                        </p:tav>
                                      </p:tavLst>
                                    </p:anim>
                                    <p:anim calcmode="lin" valueType="num">
                                      <p:cBhvr>
                                        <p:cTn dur="500" fill="hold" id="38"/>
                                        <p:tgtEl>
                                          <p:spTgt spid="10"/>
                                        </p:tgtEl>
                                        <p:attrNameLst>
                                          <p:attrName>ppt_h</p:attrName>
                                        </p:attrNameLst>
                                      </p:cBhvr>
                                      <p:tavLst>
                                        <p:tav tm="0">
                                          <p:val>
                                            <p:fltVal val="0"/>
                                          </p:val>
                                        </p:tav>
                                        <p:tav tm="100000">
                                          <p:val>
                                            <p:strVal val="#ppt_h"/>
                                          </p:val>
                                        </p:tav>
                                      </p:tavLst>
                                    </p:anim>
                                    <p:animEffect filter="fade" transition="in">
                                      <p:cBhvr>
                                        <p:cTn dur="500" id="39"/>
                                        <p:tgtEl>
                                          <p:spTgt spid="10"/>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21"/>
                                        </p:tgtEl>
                                        <p:attrNameLst>
                                          <p:attrName>style.visibility</p:attrName>
                                        </p:attrNameLst>
                                      </p:cBhvr>
                                      <p:to>
                                        <p:strVal val="visible"/>
                                      </p:to>
                                    </p:set>
                                    <p:anim calcmode="lin" valueType="num">
                                      <p:cBhvr>
                                        <p:cTn dur="500" fill="hold" id="42"/>
                                        <p:tgtEl>
                                          <p:spTgt spid="21"/>
                                        </p:tgtEl>
                                        <p:attrNameLst>
                                          <p:attrName>ppt_w</p:attrName>
                                        </p:attrNameLst>
                                      </p:cBhvr>
                                      <p:tavLst>
                                        <p:tav tm="0">
                                          <p:val>
                                            <p:fltVal val="0"/>
                                          </p:val>
                                        </p:tav>
                                        <p:tav tm="100000">
                                          <p:val>
                                            <p:strVal val="#ppt_w"/>
                                          </p:val>
                                        </p:tav>
                                      </p:tavLst>
                                    </p:anim>
                                    <p:anim calcmode="lin" valueType="num">
                                      <p:cBhvr>
                                        <p:cTn dur="500" fill="hold" id="43"/>
                                        <p:tgtEl>
                                          <p:spTgt spid="21"/>
                                        </p:tgtEl>
                                        <p:attrNameLst>
                                          <p:attrName>ppt_h</p:attrName>
                                        </p:attrNameLst>
                                      </p:cBhvr>
                                      <p:tavLst>
                                        <p:tav tm="0">
                                          <p:val>
                                            <p:fltVal val="0"/>
                                          </p:val>
                                        </p:tav>
                                        <p:tav tm="100000">
                                          <p:val>
                                            <p:strVal val="#ppt_h"/>
                                          </p:val>
                                        </p:tav>
                                      </p:tavLst>
                                    </p:anim>
                                    <p:animEffect filter="fade" transition="in">
                                      <p:cBhvr>
                                        <p:cTn dur="500" id="44"/>
                                        <p:tgtEl>
                                          <p:spTgt spid="21"/>
                                        </p:tgtEl>
                                      </p:cBhvr>
                                    </p:animEffect>
                                  </p:childTnLst>
                                </p:cTn>
                              </p:par>
                            </p:childTnLst>
                          </p:cTn>
                        </p:par>
                      </p:childTnLst>
                    </p:cTn>
                  </p:par>
                  <p:par>
                    <p:cTn fill="hold" id="45" nodeType="clickPar">
                      <p:stCondLst>
                        <p:cond delay="indefinite"/>
                      </p:stCondLst>
                      <p:childTnLst>
                        <p:par>
                          <p:cTn fill="hold" id="46" nodeType="afterGroup">
                            <p:stCondLst>
                              <p:cond delay="0"/>
                            </p:stCondLst>
                            <p:childTnLst>
                              <p:par>
                                <p:cTn fill="hold" grpId="0" id="47" nodeType="clickEffect" presetClass="entr" presetID="22" presetSubtype="8">
                                  <p:stCondLst>
                                    <p:cond delay="0"/>
                                  </p:stCondLst>
                                  <p:childTnLst>
                                    <p:set>
                                      <p:cBhvr>
                                        <p:cTn dur="1" fill="hold" id="48">
                                          <p:stCondLst>
                                            <p:cond delay="0"/>
                                          </p:stCondLst>
                                        </p:cTn>
                                        <p:tgtEl>
                                          <p:spTgt spid="11"/>
                                        </p:tgtEl>
                                        <p:attrNameLst>
                                          <p:attrName>style.visibility</p:attrName>
                                        </p:attrNameLst>
                                      </p:cBhvr>
                                      <p:to>
                                        <p:strVal val="visible"/>
                                      </p:to>
                                    </p:set>
                                    <p:animEffect filter="wipe(left)" transition="in">
                                      <p:cBhvr>
                                        <p:cTn dur="500" id="49"/>
                                        <p:tgtEl>
                                          <p:spTgt spid="11"/>
                                        </p:tgtEl>
                                      </p:cBhvr>
                                    </p:animEffect>
                                  </p:childTnLst>
                                </p:cTn>
                              </p:par>
                              <p:par>
                                <p:cTn fill="hold" grpId="0" id="50" nodeType="withEffect" presetClass="entr" presetID="22" presetSubtype="8">
                                  <p:stCondLst>
                                    <p:cond delay="0"/>
                                  </p:stCondLst>
                                  <p:childTnLst>
                                    <p:set>
                                      <p:cBhvr>
                                        <p:cTn dur="1" fill="hold" id="51">
                                          <p:stCondLst>
                                            <p:cond delay="0"/>
                                          </p:stCondLst>
                                        </p:cTn>
                                        <p:tgtEl>
                                          <p:spTgt spid="9"/>
                                        </p:tgtEl>
                                        <p:attrNameLst>
                                          <p:attrName>style.visibility</p:attrName>
                                        </p:attrNameLst>
                                      </p:cBhvr>
                                      <p:to>
                                        <p:strVal val="visible"/>
                                      </p:to>
                                    </p:set>
                                    <p:animEffect filter="wipe(left)" transition="in">
                                      <p:cBhvr>
                                        <p:cTn dur="500" id="52"/>
                                        <p:tgtEl>
                                          <p:spTgt spid="9"/>
                                        </p:tgtEl>
                                      </p:cBhvr>
                                    </p:animEffect>
                                  </p:childTnLst>
                                </p:cTn>
                              </p:par>
                            </p:childTnLst>
                          </p:cTn>
                        </p:par>
                      </p:childTnLst>
                    </p:cTn>
                  </p:par>
                  <p:par>
                    <p:cTn fill="hold" id="53" nodeType="clickPar">
                      <p:stCondLst>
                        <p:cond delay="indefinite"/>
                      </p:stCondLst>
                      <p:childTnLst>
                        <p:par>
                          <p:cTn fill="hold" id="54" nodeType="afterGroup">
                            <p:stCondLst>
                              <p:cond delay="0"/>
                            </p:stCondLst>
                            <p:childTnLst>
                              <p:par>
                                <p:cTn fill="hold" grpId="0" id="55" nodeType="clickEffect" presetClass="entr" presetID="53" presetSubtype="0">
                                  <p:stCondLst>
                                    <p:cond delay="0"/>
                                  </p:stCondLst>
                                  <p:childTnLst>
                                    <p:set>
                                      <p:cBhvr>
                                        <p:cTn dur="1" fill="hold" id="56">
                                          <p:stCondLst>
                                            <p:cond delay="0"/>
                                          </p:stCondLst>
                                        </p:cTn>
                                        <p:tgtEl>
                                          <p:spTgt spid="13"/>
                                        </p:tgtEl>
                                        <p:attrNameLst>
                                          <p:attrName>style.visibility</p:attrName>
                                        </p:attrNameLst>
                                      </p:cBhvr>
                                      <p:to>
                                        <p:strVal val="visible"/>
                                      </p:to>
                                    </p:set>
                                    <p:anim calcmode="lin" valueType="num">
                                      <p:cBhvr>
                                        <p:cTn dur="500" fill="hold" id="57"/>
                                        <p:tgtEl>
                                          <p:spTgt spid="13"/>
                                        </p:tgtEl>
                                        <p:attrNameLst>
                                          <p:attrName>ppt_w</p:attrName>
                                        </p:attrNameLst>
                                      </p:cBhvr>
                                      <p:tavLst>
                                        <p:tav tm="0">
                                          <p:val>
                                            <p:fltVal val="0"/>
                                          </p:val>
                                        </p:tav>
                                        <p:tav tm="100000">
                                          <p:val>
                                            <p:strVal val="#ppt_w"/>
                                          </p:val>
                                        </p:tav>
                                      </p:tavLst>
                                    </p:anim>
                                    <p:anim calcmode="lin" valueType="num">
                                      <p:cBhvr>
                                        <p:cTn dur="500" fill="hold" id="58"/>
                                        <p:tgtEl>
                                          <p:spTgt spid="13"/>
                                        </p:tgtEl>
                                        <p:attrNameLst>
                                          <p:attrName>ppt_h</p:attrName>
                                        </p:attrNameLst>
                                      </p:cBhvr>
                                      <p:tavLst>
                                        <p:tav tm="0">
                                          <p:val>
                                            <p:fltVal val="0"/>
                                          </p:val>
                                        </p:tav>
                                        <p:tav tm="100000">
                                          <p:val>
                                            <p:strVal val="#ppt_h"/>
                                          </p:val>
                                        </p:tav>
                                      </p:tavLst>
                                    </p:anim>
                                    <p:animEffect filter="fade" transition="in">
                                      <p:cBhvr>
                                        <p:cTn dur="500" id="59"/>
                                        <p:tgtEl>
                                          <p:spTgt spid="13"/>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22"/>
                                        </p:tgtEl>
                                        <p:attrNameLst>
                                          <p:attrName>style.visibility</p:attrName>
                                        </p:attrNameLst>
                                      </p:cBhvr>
                                      <p:to>
                                        <p:strVal val="visible"/>
                                      </p:to>
                                    </p:set>
                                    <p:anim calcmode="lin" valueType="num">
                                      <p:cBhvr>
                                        <p:cTn dur="500" fill="hold" id="62"/>
                                        <p:tgtEl>
                                          <p:spTgt spid="22"/>
                                        </p:tgtEl>
                                        <p:attrNameLst>
                                          <p:attrName>ppt_w</p:attrName>
                                        </p:attrNameLst>
                                      </p:cBhvr>
                                      <p:tavLst>
                                        <p:tav tm="0">
                                          <p:val>
                                            <p:fltVal val="0"/>
                                          </p:val>
                                        </p:tav>
                                        <p:tav tm="100000">
                                          <p:val>
                                            <p:strVal val="#ppt_w"/>
                                          </p:val>
                                        </p:tav>
                                      </p:tavLst>
                                    </p:anim>
                                    <p:anim calcmode="lin" valueType="num">
                                      <p:cBhvr>
                                        <p:cTn dur="500" fill="hold" id="63"/>
                                        <p:tgtEl>
                                          <p:spTgt spid="22"/>
                                        </p:tgtEl>
                                        <p:attrNameLst>
                                          <p:attrName>ppt_h</p:attrName>
                                        </p:attrNameLst>
                                      </p:cBhvr>
                                      <p:tavLst>
                                        <p:tav tm="0">
                                          <p:val>
                                            <p:fltVal val="0"/>
                                          </p:val>
                                        </p:tav>
                                        <p:tav tm="100000">
                                          <p:val>
                                            <p:strVal val="#ppt_h"/>
                                          </p:val>
                                        </p:tav>
                                      </p:tavLst>
                                    </p:anim>
                                    <p:animEffect filter="fade" transition="in">
                                      <p:cBhvr>
                                        <p:cTn dur="500" id="64"/>
                                        <p:tgtEl>
                                          <p:spTgt spid="22"/>
                                        </p:tgtEl>
                                      </p:cBhvr>
                                    </p:animEffect>
                                  </p:childTnLst>
                                </p:cTn>
                              </p:par>
                            </p:childTnLst>
                          </p:cTn>
                        </p:par>
                      </p:childTnLst>
                    </p:cTn>
                  </p:par>
                  <p:par>
                    <p:cTn fill="hold" id="65" nodeType="clickPar">
                      <p:stCondLst>
                        <p:cond delay="indefinite"/>
                      </p:stCondLst>
                      <p:childTnLst>
                        <p:par>
                          <p:cTn fill="hold" id="66" nodeType="afterGroup">
                            <p:stCondLst>
                              <p:cond delay="0"/>
                            </p:stCondLst>
                            <p:childTnLst>
                              <p:par>
                                <p:cTn fill="hold" grpId="0" id="67" nodeType="clickEffect" presetClass="entr" presetID="22" presetSubtype="8">
                                  <p:stCondLst>
                                    <p:cond delay="0"/>
                                  </p:stCondLst>
                                  <p:childTnLst>
                                    <p:set>
                                      <p:cBhvr>
                                        <p:cTn dur="1" fill="hold" id="68">
                                          <p:stCondLst>
                                            <p:cond delay="0"/>
                                          </p:stCondLst>
                                        </p:cTn>
                                        <p:tgtEl>
                                          <p:spTgt spid="14"/>
                                        </p:tgtEl>
                                        <p:attrNameLst>
                                          <p:attrName>style.visibility</p:attrName>
                                        </p:attrNameLst>
                                      </p:cBhvr>
                                      <p:to>
                                        <p:strVal val="visible"/>
                                      </p:to>
                                    </p:set>
                                    <p:animEffect filter="wipe(left)" transition="in">
                                      <p:cBhvr>
                                        <p:cTn dur="500" id="69"/>
                                        <p:tgtEl>
                                          <p:spTgt spid="14"/>
                                        </p:tgtEl>
                                      </p:cBhvr>
                                    </p:animEffect>
                                  </p:childTnLst>
                                </p:cTn>
                              </p:par>
                              <p:par>
                                <p:cTn fill="hold" grpId="0" id="70" nodeType="withEffect" presetClass="entr" presetID="22" presetSubtype="8">
                                  <p:stCondLst>
                                    <p:cond delay="0"/>
                                  </p:stCondLst>
                                  <p:childTnLst>
                                    <p:set>
                                      <p:cBhvr>
                                        <p:cTn dur="1" fill="hold" id="71">
                                          <p:stCondLst>
                                            <p:cond delay="0"/>
                                          </p:stCondLst>
                                        </p:cTn>
                                        <p:tgtEl>
                                          <p:spTgt spid="12"/>
                                        </p:tgtEl>
                                        <p:attrNameLst>
                                          <p:attrName>style.visibility</p:attrName>
                                        </p:attrNameLst>
                                      </p:cBhvr>
                                      <p:to>
                                        <p:strVal val="visible"/>
                                      </p:to>
                                    </p:set>
                                    <p:animEffect filter="wipe(left)" transition="in">
                                      <p:cBhvr>
                                        <p:cTn dur="500" id="72"/>
                                        <p:tgtEl>
                                          <p:spTgt spid="12"/>
                                        </p:tgtEl>
                                      </p:cBhvr>
                                    </p:animEffect>
                                  </p:childTnLst>
                                </p:cTn>
                              </p:par>
                            </p:childTnLst>
                          </p:cTn>
                        </p:par>
                      </p:childTnLst>
                    </p:cTn>
                  </p:par>
                  <p:par>
                    <p:cTn fill="hold" id="73" nodeType="clickPar">
                      <p:stCondLst>
                        <p:cond delay="indefinite"/>
                      </p:stCondLst>
                      <p:childTnLst>
                        <p:par>
                          <p:cTn fill="hold" id="74" nodeType="afterGroup">
                            <p:stCondLst>
                              <p:cond delay="0"/>
                            </p:stCondLst>
                            <p:childTnLst>
                              <p:par>
                                <p:cTn fill="hold" grpId="0" id="75" nodeType="clickEffect" presetClass="entr" presetID="53" presetSubtype="0">
                                  <p:stCondLst>
                                    <p:cond delay="0"/>
                                  </p:stCondLst>
                                  <p:childTnLst>
                                    <p:set>
                                      <p:cBhvr>
                                        <p:cTn dur="1" fill="hold" id="76">
                                          <p:stCondLst>
                                            <p:cond delay="0"/>
                                          </p:stCondLst>
                                        </p:cTn>
                                        <p:tgtEl>
                                          <p:spTgt spid="16"/>
                                        </p:tgtEl>
                                        <p:attrNameLst>
                                          <p:attrName>style.visibility</p:attrName>
                                        </p:attrNameLst>
                                      </p:cBhvr>
                                      <p:to>
                                        <p:strVal val="visible"/>
                                      </p:to>
                                    </p:set>
                                    <p:anim calcmode="lin" valueType="num">
                                      <p:cBhvr>
                                        <p:cTn dur="500" fill="hold" id="77"/>
                                        <p:tgtEl>
                                          <p:spTgt spid="16"/>
                                        </p:tgtEl>
                                        <p:attrNameLst>
                                          <p:attrName>ppt_w</p:attrName>
                                        </p:attrNameLst>
                                      </p:cBhvr>
                                      <p:tavLst>
                                        <p:tav tm="0">
                                          <p:val>
                                            <p:fltVal val="0"/>
                                          </p:val>
                                        </p:tav>
                                        <p:tav tm="100000">
                                          <p:val>
                                            <p:strVal val="#ppt_w"/>
                                          </p:val>
                                        </p:tav>
                                      </p:tavLst>
                                    </p:anim>
                                    <p:anim calcmode="lin" valueType="num">
                                      <p:cBhvr>
                                        <p:cTn dur="500" fill="hold" id="78"/>
                                        <p:tgtEl>
                                          <p:spTgt spid="16"/>
                                        </p:tgtEl>
                                        <p:attrNameLst>
                                          <p:attrName>ppt_h</p:attrName>
                                        </p:attrNameLst>
                                      </p:cBhvr>
                                      <p:tavLst>
                                        <p:tav tm="0">
                                          <p:val>
                                            <p:fltVal val="0"/>
                                          </p:val>
                                        </p:tav>
                                        <p:tav tm="100000">
                                          <p:val>
                                            <p:strVal val="#ppt_h"/>
                                          </p:val>
                                        </p:tav>
                                      </p:tavLst>
                                    </p:anim>
                                    <p:animEffect filter="fade" transition="in">
                                      <p:cBhvr>
                                        <p:cTn dur="500" id="79"/>
                                        <p:tgtEl>
                                          <p:spTgt spid="16"/>
                                        </p:tgtEl>
                                      </p:cBhvr>
                                    </p:animEffect>
                                  </p:childTnLst>
                                </p:cTn>
                              </p:par>
                              <p:par>
                                <p:cTn fill="hold" grpId="0" id="80" nodeType="withEffect" presetClass="entr" presetID="53" presetSubtype="0">
                                  <p:stCondLst>
                                    <p:cond delay="0"/>
                                  </p:stCondLst>
                                  <p:childTnLst>
                                    <p:set>
                                      <p:cBhvr>
                                        <p:cTn dur="1" fill="hold" id="81">
                                          <p:stCondLst>
                                            <p:cond delay="0"/>
                                          </p:stCondLst>
                                        </p:cTn>
                                        <p:tgtEl>
                                          <p:spTgt spid="23"/>
                                        </p:tgtEl>
                                        <p:attrNameLst>
                                          <p:attrName>style.visibility</p:attrName>
                                        </p:attrNameLst>
                                      </p:cBhvr>
                                      <p:to>
                                        <p:strVal val="visible"/>
                                      </p:to>
                                    </p:set>
                                    <p:anim calcmode="lin" valueType="num">
                                      <p:cBhvr>
                                        <p:cTn dur="500" fill="hold" id="82"/>
                                        <p:tgtEl>
                                          <p:spTgt spid="23"/>
                                        </p:tgtEl>
                                        <p:attrNameLst>
                                          <p:attrName>ppt_w</p:attrName>
                                        </p:attrNameLst>
                                      </p:cBhvr>
                                      <p:tavLst>
                                        <p:tav tm="0">
                                          <p:val>
                                            <p:fltVal val="0"/>
                                          </p:val>
                                        </p:tav>
                                        <p:tav tm="100000">
                                          <p:val>
                                            <p:strVal val="#ppt_w"/>
                                          </p:val>
                                        </p:tav>
                                      </p:tavLst>
                                    </p:anim>
                                    <p:anim calcmode="lin" valueType="num">
                                      <p:cBhvr>
                                        <p:cTn dur="500" fill="hold" id="83"/>
                                        <p:tgtEl>
                                          <p:spTgt spid="23"/>
                                        </p:tgtEl>
                                        <p:attrNameLst>
                                          <p:attrName>ppt_h</p:attrName>
                                        </p:attrNameLst>
                                      </p:cBhvr>
                                      <p:tavLst>
                                        <p:tav tm="0">
                                          <p:val>
                                            <p:fltVal val="0"/>
                                          </p:val>
                                        </p:tav>
                                        <p:tav tm="100000">
                                          <p:val>
                                            <p:strVal val="#ppt_h"/>
                                          </p:val>
                                        </p:tav>
                                      </p:tavLst>
                                    </p:anim>
                                    <p:animEffect filter="fade" transition="in">
                                      <p:cBhvr>
                                        <p:cTn dur="500" id="84"/>
                                        <p:tgtEl>
                                          <p:spTgt spid="23"/>
                                        </p:tgtEl>
                                      </p:cBhvr>
                                    </p:animEffect>
                                  </p:childTnLst>
                                </p:cTn>
                              </p:par>
                            </p:childTnLst>
                          </p:cTn>
                        </p:par>
                      </p:childTnLst>
                    </p:cTn>
                  </p:par>
                  <p:par>
                    <p:cTn fill="hold" id="85" nodeType="clickPar">
                      <p:stCondLst>
                        <p:cond delay="indefinite"/>
                      </p:stCondLst>
                      <p:childTnLst>
                        <p:par>
                          <p:cTn fill="hold" id="86" nodeType="afterGroup">
                            <p:stCondLst>
                              <p:cond delay="0"/>
                            </p:stCondLst>
                            <p:childTnLst>
                              <p:par>
                                <p:cTn fill="hold" grpId="0" id="87" nodeType="clickEffect" presetClass="entr" presetID="22" presetSubtype="8">
                                  <p:stCondLst>
                                    <p:cond delay="0"/>
                                  </p:stCondLst>
                                  <p:childTnLst>
                                    <p:set>
                                      <p:cBhvr>
                                        <p:cTn dur="1" fill="hold" id="88">
                                          <p:stCondLst>
                                            <p:cond delay="0"/>
                                          </p:stCondLst>
                                        </p:cTn>
                                        <p:tgtEl>
                                          <p:spTgt spid="17"/>
                                        </p:tgtEl>
                                        <p:attrNameLst>
                                          <p:attrName>style.visibility</p:attrName>
                                        </p:attrNameLst>
                                      </p:cBhvr>
                                      <p:to>
                                        <p:strVal val="visible"/>
                                      </p:to>
                                    </p:set>
                                    <p:animEffect filter="wipe(left)" transition="in">
                                      <p:cBhvr>
                                        <p:cTn dur="500" id="89"/>
                                        <p:tgtEl>
                                          <p:spTgt spid="17"/>
                                        </p:tgtEl>
                                      </p:cBhvr>
                                    </p:animEffect>
                                  </p:childTnLst>
                                </p:cTn>
                              </p:par>
                              <p:par>
                                <p:cTn fill="hold" grpId="0" id="90" nodeType="withEffect" presetClass="entr" presetID="22" presetSubtype="8">
                                  <p:stCondLst>
                                    <p:cond delay="0"/>
                                  </p:stCondLst>
                                  <p:childTnLst>
                                    <p:set>
                                      <p:cBhvr>
                                        <p:cTn dur="1" fill="hold" id="91">
                                          <p:stCondLst>
                                            <p:cond delay="0"/>
                                          </p:stCondLst>
                                        </p:cTn>
                                        <p:tgtEl>
                                          <p:spTgt spid="15"/>
                                        </p:tgtEl>
                                        <p:attrNameLst>
                                          <p:attrName>style.visibility</p:attrName>
                                        </p:attrNameLst>
                                      </p:cBhvr>
                                      <p:to>
                                        <p:strVal val="visible"/>
                                      </p:to>
                                    </p:set>
                                    <p:animEffect filter="wipe(left)" transition="in">
                                      <p:cBhvr>
                                        <p:cTn dur="500" id="92"/>
                                        <p:tgtEl>
                                          <p:spTgt spid="15"/>
                                        </p:tgtEl>
                                      </p:cBhvr>
                                    </p:animEffect>
                                  </p:childTnLst>
                                </p:cTn>
                              </p:par>
                            </p:childTnLst>
                          </p:cTn>
                        </p:par>
                      </p:childTnLst>
                    </p:cTn>
                  </p:par>
                  <p:par>
                    <p:cTn fill="hold" id="93" nodeType="clickPar">
                      <p:stCondLst>
                        <p:cond delay="indefinite"/>
                      </p:stCondLst>
                      <p:childTnLst>
                        <p:par>
                          <p:cTn fill="hold" id="94" nodeType="afterGroup">
                            <p:stCondLst>
                              <p:cond delay="0"/>
                            </p:stCondLst>
                            <p:childTnLst>
                              <p:par>
                                <p:cTn fill="hold" grpId="0" id="95" nodeType="clickEffect" presetClass="entr" presetID="10" presetSubtype="0">
                                  <p:stCondLst>
                                    <p:cond delay="0"/>
                                  </p:stCondLst>
                                  <p:childTnLst>
                                    <p:set>
                                      <p:cBhvr>
                                        <p:cTn dur="1" fill="hold" id="96">
                                          <p:stCondLst>
                                            <p:cond delay="0"/>
                                          </p:stCondLst>
                                        </p:cTn>
                                        <p:tgtEl>
                                          <p:spTgt spid="25"/>
                                        </p:tgtEl>
                                        <p:attrNameLst>
                                          <p:attrName>style.visibility</p:attrName>
                                        </p:attrNameLst>
                                      </p:cBhvr>
                                      <p:to>
                                        <p:strVal val="visible"/>
                                      </p:to>
                                    </p:set>
                                    <p:animEffect filter="fade" transition="in">
                                      <p:cBhvr>
                                        <p:cTn dur="500" id="97"/>
                                        <p:tgtEl>
                                          <p:spTgt spid="25"/>
                                        </p:tgtEl>
                                      </p:cBhvr>
                                    </p:animEffect>
                                  </p:childTnLst>
                                </p:cTn>
                              </p:par>
                              <p:par>
                                <p:cTn fill="hold" grpId="0" id="98" nodeType="withEffect" presetClass="entr" presetID="10" presetSubtype="0">
                                  <p:stCondLst>
                                    <p:cond delay="0"/>
                                  </p:stCondLst>
                                  <p:childTnLst>
                                    <p:set>
                                      <p:cBhvr>
                                        <p:cTn dur="1" fill="hold" id="99">
                                          <p:stCondLst>
                                            <p:cond delay="0"/>
                                          </p:stCondLst>
                                        </p:cTn>
                                        <p:tgtEl>
                                          <p:spTgt spid="27"/>
                                        </p:tgtEl>
                                        <p:attrNameLst>
                                          <p:attrName>style.visibility</p:attrName>
                                        </p:attrNameLst>
                                      </p:cBhvr>
                                      <p:to>
                                        <p:strVal val="visible"/>
                                      </p:to>
                                    </p:set>
                                    <p:animEffect filter="fade" transition="in">
                                      <p:cBhvr>
                                        <p:cTn dur="500" id="100"/>
                                        <p:tgtEl>
                                          <p:spTgt spid="27"/>
                                        </p:tgtEl>
                                      </p:cBhvr>
                                    </p:animEffect>
                                  </p:childTnLst>
                                </p:cTn>
                              </p:par>
                              <p:par>
                                <p:cTn fill="hold" grpId="0" id="101" nodeType="withEffect" presetClass="entr" presetID="10" presetSubtype="0">
                                  <p:stCondLst>
                                    <p:cond delay="0"/>
                                  </p:stCondLst>
                                  <p:childTnLst>
                                    <p:set>
                                      <p:cBhvr>
                                        <p:cTn dur="1" fill="hold" id="102">
                                          <p:stCondLst>
                                            <p:cond delay="0"/>
                                          </p:stCondLst>
                                        </p:cTn>
                                        <p:tgtEl>
                                          <p:spTgt spid="24"/>
                                        </p:tgtEl>
                                        <p:attrNameLst>
                                          <p:attrName>style.visibility</p:attrName>
                                        </p:attrNameLst>
                                      </p:cBhvr>
                                      <p:to>
                                        <p:strVal val="visible"/>
                                      </p:to>
                                    </p:set>
                                    <p:animEffect filter="fade" transition="in">
                                      <p:cBhvr>
                                        <p:cTn dur="500" id="103"/>
                                        <p:tgtEl>
                                          <p:spTgt spid="24"/>
                                        </p:tgtEl>
                                      </p:cBhvr>
                                    </p:animEffect>
                                  </p:childTnLst>
                                </p:cTn>
                              </p:par>
                              <p:par>
                                <p:cTn fill="hold" grpId="0" id="104" nodeType="withEffect" presetClass="entr" presetID="10" presetSubtype="0">
                                  <p:stCondLst>
                                    <p:cond delay="0"/>
                                  </p:stCondLst>
                                  <p:childTnLst>
                                    <p:set>
                                      <p:cBhvr>
                                        <p:cTn dur="1" fill="hold" id="105">
                                          <p:stCondLst>
                                            <p:cond delay="0"/>
                                          </p:stCondLst>
                                        </p:cTn>
                                        <p:tgtEl>
                                          <p:spTgt spid="26"/>
                                        </p:tgtEl>
                                        <p:attrNameLst>
                                          <p:attrName>style.visibility</p:attrName>
                                        </p:attrNameLst>
                                      </p:cBhvr>
                                      <p:to>
                                        <p:strVal val="visible"/>
                                      </p:to>
                                    </p:set>
                                    <p:animEffect filter="fade" transition="in">
                                      <p:cBhvr>
                                        <p:cTn dur="500" id="106"/>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3"/>
      <p:bldP grpId="0" spid="6"/>
      <p:bldP grpId="0" spid="7"/>
      <p:bldP grpId="0" spid="8"/>
      <p:bldP grpId="0" spid="9"/>
      <p:bldP grpId="0" spid="10"/>
      <p:bldP grpId="0" spid="11"/>
      <p:bldP grpId="0" spid="12"/>
      <p:bldP grpId="0" spid="13"/>
      <p:bldP grpId="0" spid="14"/>
      <p:bldP grpId="0" spid="15"/>
      <p:bldP grpId="0" spid="16"/>
      <p:bldP grpId="0" spid="17"/>
      <p:bldP grpId="0" spid="20"/>
      <p:bldP grpId="0" spid="21"/>
      <p:bldP grpId="0" spid="22"/>
      <p:bldP grpId="0" spid="23"/>
      <p:bldP grpId="0" spid="24"/>
      <p:bldP grpId="0" spid="25"/>
      <p:bldP grpId="0" spid="26"/>
      <p:bldP grpId="0" spid="27"/>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C184AF2F-CB11-43F7-8A33-F5F4E51E49F6}"/>
              </a:ext>
            </a:extLst>
          </p:cNvPr>
          <p:cNvSpPr/>
          <p:nvPr/>
        </p:nvSpPr>
        <p:spPr>
          <a:xfrm>
            <a:off x="1001189" y="278602"/>
            <a:ext cx="6278880" cy="579120"/>
          </a:xfrm>
          <a:prstGeom prst="rect">
            <a:avLst/>
          </a:prstGeom>
        </p:spPr>
        <p:txBody>
          <a:bodyPr wrap="none">
            <a:spAutoFit/>
          </a:bodyPr>
          <a:lstStyle/>
          <a:p>
            <a:pPr algn="ctr"/>
            <a:r>
              <a:rPr altLang="en-US" lang="zh-CN" sz="3200">
                <a:solidFill>
                  <a:schemeClr val="tx1">
                    <a:lumMod val="75000"/>
                    <a:lumOff val="25000"/>
                  </a:schemeClr>
                </a:solidFill>
                <a:cs typeface="+mn-ea"/>
                <a:sym typeface="+mn-lt"/>
              </a:rPr>
              <a:t>如何让老客户主动大量为你转介绍</a:t>
            </a: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512C5CA2-7CC4-43B6-9641-7A1D24A77AA1}"/>
              </a:ext>
            </a:extLst>
          </p:cNvPr>
          <p:cNvSpPr/>
          <p:nvPr/>
        </p:nvSpPr>
        <p:spPr>
          <a:xfrm>
            <a:off x="1411318" y="3340226"/>
            <a:ext cx="6171167" cy="749808"/>
          </a:xfrm>
          <a:prstGeom prst="rect">
            <a:avLst/>
          </a:prstGeom>
        </p:spPr>
        <p:txBody>
          <a:bodyPr wrap="square">
            <a:spAutoFit/>
          </a:bodyPr>
          <a:lstStyle/>
          <a:p>
            <a:pPr>
              <a:lnSpc>
                <a:spcPct val="120000"/>
              </a:lnSpc>
            </a:pPr>
            <a:r>
              <a:rPr altLang="en-US" lang="zh-CN">
                <a:solidFill>
                  <a:schemeClr val="tx1">
                    <a:lumMod val="75000"/>
                    <a:lumOff val="25000"/>
                  </a:schemeClr>
                </a:solidFill>
                <a:cs typeface="+mn-ea"/>
                <a:sym typeface="+mn-lt"/>
              </a:rPr>
              <a:t>如果你有办法让准客户帮你搜集资料，就等于得到了一个对你的销售感兴趣的准客户，他会很乐意谈话与聆听。</a:t>
            </a:r>
          </a:p>
        </p:txBody>
      </p:sp>
      <p:sp>
        <p:nvSpPr>
          <p:cNvPr id="9" name="矩形 8">
            <a:extLst>
              <a:ext uri="{FF2B5EF4-FFF2-40B4-BE49-F238E27FC236}">
                <a16:creationId xmlns:a16="http://schemas.microsoft.com/office/drawing/2014/main" id="{6D177AA7-8757-487D-9B10-0BE291BF796F}"/>
              </a:ext>
            </a:extLst>
          </p:cNvPr>
          <p:cNvSpPr/>
          <p:nvPr/>
        </p:nvSpPr>
        <p:spPr>
          <a:xfrm>
            <a:off x="1432089" y="2168962"/>
            <a:ext cx="2061427" cy="749808"/>
          </a:xfrm>
          <a:prstGeom prst="rect">
            <a:avLst/>
          </a:prstGeom>
        </p:spPr>
        <p:txBody>
          <a:bodyPr wrap="square">
            <a:spAutoFit/>
          </a:bodyPr>
          <a:lstStyle/>
          <a:p>
            <a:pPr algn="just" lvl="0">
              <a:lnSpc>
                <a:spcPct val="120000"/>
              </a:lnSpc>
            </a:pPr>
            <a:r>
              <a:rPr altLang="en-US" lang="zh-CN">
                <a:solidFill>
                  <a:schemeClr val="tx1">
                    <a:lumMod val="75000"/>
                    <a:lumOff val="25000"/>
                  </a:schemeClr>
                </a:solidFill>
                <a:cs typeface="+mn-ea"/>
                <a:sym typeface="+mn-lt"/>
              </a:rPr>
              <a:t>开门见山谈业务 。</a:t>
            </a:r>
          </a:p>
        </p:txBody>
      </p:sp>
      <p:sp>
        <p:nvSpPr>
          <p:cNvPr id="10" name="矩形 9">
            <a:extLst>
              <a:ext uri="{FF2B5EF4-FFF2-40B4-BE49-F238E27FC236}">
                <a16:creationId xmlns:a16="http://schemas.microsoft.com/office/drawing/2014/main" id="{E0737577-5E82-4430-AF93-B909189BD6C9}"/>
              </a:ext>
            </a:extLst>
          </p:cNvPr>
          <p:cNvSpPr/>
          <p:nvPr/>
        </p:nvSpPr>
        <p:spPr>
          <a:xfrm>
            <a:off x="1411318" y="4905853"/>
            <a:ext cx="9997580" cy="1078992"/>
          </a:xfrm>
          <a:prstGeom prst="rect">
            <a:avLst/>
          </a:prstGeom>
        </p:spPr>
        <p:txBody>
          <a:bodyPr wrap="square">
            <a:spAutoFit/>
          </a:bodyPr>
          <a:lstStyle/>
          <a:p>
            <a:pPr algn="just" lvl="0">
              <a:lnSpc>
                <a:spcPct val="120000"/>
              </a:lnSpc>
            </a:pPr>
            <a:r>
              <a:rPr altLang="en-US" lang="zh-CN">
                <a:solidFill>
                  <a:schemeClr val="tx1">
                    <a:lumMod val="75000"/>
                    <a:lumOff val="25000"/>
                  </a:schemeClr>
                </a:solidFill>
                <a:cs typeface="+mn-ea"/>
                <a:sym typeface="+mn-lt"/>
              </a:rPr>
              <a:t>资料就像电话一样，是不可能完成销售的，它只是工具而已，因此，只要寄足够引起对方兴趣的资料就可以了。简短，但是积极。不要洋洋洒洒写了一大堆感谢的话。你只要告诉他，很高兴认识他，期待下一次见面就好了。 </a:t>
            </a:r>
          </a:p>
        </p:txBody>
      </p:sp>
      <p:sp>
        <p:nvSpPr>
          <p:cNvPr id="11" name="矩形 10">
            <a:extLst>
              <a:ext uri="{FF2B5EF4-FFF2-40B4-BE49-F238E27FC236}">
                <a16:creationId xmlns:a16="http://schemas.microsoft.com/office/drawing/2014/main" id="{EE0A7B7B-A29D-4A2B-9E19-C86CC6213C63}"/>
              </a:ext>
            </a:extLst>
          </p:cNvPr>
          <p:cNvSpPr/>
          <p:nvPr/>
        </p:nvSpPr>
        <p:spPr>
          <a:xfrm>
            <a:off x="1118075" y="1628284"/>
            <a:ext cx="5399405" cy="457200"/>
          </a:xfrm>
          <a:prstGeom prst="rect">
            <a:avLst/>
          </a:prstGeom>
        </p:spPr>
        <p:txBody>
          <a:bodyPr wrap="none">
            <a:spAutoFit/>
          </a:bodyPr>
          <a:lstStyle/>
          <a:p>
            <a:pPr indent="-285750" lvl="0" marL="285750">
              <a:buFont charset="2" panose="05000000000000000000" pitchFamily="2" typeface="Wingdings"/>
              <a:buChar char="l"/>
            </a:pPr>
            <a:r>
              <a:rPr altLang="en-US" lang="zh-CN" sz="2400">
                <a:solidFill>
                  <a:schemeClr val="tx1">
                    <a:lumMod val="75000"/>
                    <a:lumOff val="25000"/>
                  </a:schemeClr>
                </a:solidFill>
                <a:cs typeface="+mn-ea"/>
                <a:sym typeface="+mn-lt"/>
              </a:rPr>
              <a:t>规则5：安排1分钟私下里商谈的时间。</a:t>
            </a:r>
          </a:p>
        </p:txBody>
      </p:sp>
      <p:sp>
        <p:nvSpPr>
          <p:cNvPr id="12" name="矩形 11">
            <a:extLst>
              <a:ext uri="{FF2B5EF4-FFF2-40B4-BE49-F238E27FC236}">
                <a16:creationId xmlns:a16="http://schemas.microsoft.com/office/drawing/2014/main" id="{9EA2516B-7C9C-4F1B-B790-2CD7DB576149}"/>
              </a:ext>
            </a:extLst>
          </p:cNvPr>
          <p:cNvSpPr/>
          <p:nvPr/>
        </p:nvSpPr>
        <p:spPr>
          <a:xfrm>
            <a:off x="1106816" y="2861459"/>
            <a:ext cx="6439218" cy="457200"/>
          </a:xfrm>
          <a:prstGeom prst="rect">
            <a:avLst/>
          </a:prstGeom>
        </p:spPr>
        <p:txBody>
          <a:bodyPr wrap="none">
            <a:spAutoFit/>
          </a:bodyPr>
          <a:lstStyle/>
          <a:p>
            <a:pPr indent="-285750" lvl="0" marL="285750">
              <a:buFont charset="2" panose="05000000000000000000" pitchFamily="2" typeface="Wingdings"/>
              <a:buChar char="l"/>
            </a:pPr>
            <a:r>
              <a:rPr altLang="en-US" lang="zh-CN" sz="2400">
                <a:solidFill>
                  <a:schemeClr val="tx1">
                    <a:lumMod val="75000"/>
                    <a:lumOff val="25000"/>
                  </a:schemeClr>
                </a:solidFill>
                <a:cs typeface="+mn-ea"/>
                <a:sym typeface="+mn-lt"/>
              </a:rPr>
              <a:t>规则6：试着让准客户为你们的约谈准备资料。</a:t>
            </a:r>
          </a:p>
        </p:txBody>
      </p:sp>
      <p:sp>
        <p:nvSpPr>
          <p:cNvPr id="13" name="矩形 12">
            <a:extLst>
              <a:ext uri="{FF2B5EF4-FFF2-40B4-BE49-F238E27FC236}">
                <a16:creationId xmlns:a16="http://schemas.microsoft.com/office/drawing/2014/main" id="{FD8D6D1F-A016-47BD-8B3E-FDC545BABCC9}"/>
              </a:ext>
            </a:extLst>
          </p:cNvPr>
          <p:cNvSpPr/>
          <p:nvPr/>
        </p:nvSpPr>
        <p:spPr>
          <a:xfrm>
            <a:off x="1118075" y="4444188"/>
            <a:ext cx="3696018" cy="457200"/>
          </a:xfrm>
          <a:prstGeom prst="rect">
            <a:avLst/>
          </a:prstGeom>
        </p:spPr>
        <p:txBody>
          <a:bodyPr wrap="none">
            <a:spAutoFit/>
          </a:bodyPr>
          <a:lstStyle/>
          <a:p>
            <a:pPr indent="-285750" lvl="0" marL="285750">
              <a:buFont charset="2" panose="05000000000000000000" pitchFamily="2" typeface="Wingdings"/>
              <a:buChar char="l"/>
            </a:pPr>
            <a:r>
              <a:rPr altLang="en-US" lang="zh-CN" sz="2400">
                <a:solidFill>
                  <a:schemeClr val="tx1">
                    <a:lumMod val="75000"/>
                    <a:lumOff val="25000"/>
                  </a:schemeClr>
                </a:solidFill>
                <a:cs typeface="+mn-ea"/>
                <a:sym typeface="+mn-lt"/>
              </a:rPr>
              <a:t>规则7：不要寄太多资料</a:t>
            </a:r>
          </a:p>
        </p:txBody>
      </p:sp>
      <p:sp>
        <p:nvSpPr>
          <p:cNvPr id="14" name="Freeform 14">
            <a:extLst>
              <a:ext uri="{FF2B5EF4-FFF2-40B4-BE49-F238E27FC236}">
                <a16:creationId xmlns:a16="http://schemas.microsoft.com/office/drawing/2014/main" id="{7CE68734-4216-4CF5-82DF-8468D3D0F2A4}"/>
              </a:ext>
            </a:extLst>
          </p:cNvPr>
          <p:cNvSpPr>
            <a:spLocks noEditPoints="1"/>
          </p:cNvSpPr>
          <p:nvPr/>
        </p:nvSpPr>
        <p:spPr bwMode="auto">
          <a:xfrm>
            <a:off x="8974380" y="1923274"/>
            <a:ext cx="1507658" cy="2058461"/>
          </a:xfrm>
          <a:custGeom>
            <a:gdLst>
              <a:gd fmla="*/ 95 w 723" name="T0"/>
              <a:gd fmla="*/ 160 h 986" name="T1"/>
              <a:gd fmla="*/ 80 w 723" name="T2"/>
              <a:gd fmla="*/ 986 h 986" name="T3"/>
              <a:gd fmla="*/ 723 w 723" name="T4"/>
              <a:gd fmla="*/ 242 h 986" name="T5"/>
              <a:gd fmla="*/ 668 w 723" name="T6"/>
              <a:gd fmla="*/ 260 h 986" name="T7"/>
              <a:gd fmla="*/ 83 w 723" name="T8"/>
              <a:gd fmla="*/ 929 h 986" name="T9"/>
              <a:gd fmla="*/ 313 w 723" name="T10"/>
              <a:gd fmla="*/ 105 h 986" name="T11"/>
              <a:gd fmla="*/ 410 w 723" name="T12"/>
              <a:gd fmla="*/ 105 h 986" name="T13"/>
              <a:gd fmla="*/ 360 w 723" name="T14"/>
              <a:gd fmla="*/ 157 h 986" name="T15"/>
              <a:gd fmla="*/ 253 w 723" name="T16"/>
              <a:gd fmla="*/ 107 h 986" name="T17"/>
              <a:gd fmla="*/ 133 w 723" name="T18"/>
              <a:gd fmla="*/ 250 h 986" name="T19"/>
              <a:gd fmla="*/ 590 w 723" name="T20"/>
              <a:gd fmla="*/ 250 h 986" name="T21"/>
              <a:gd fmla="*/ 470 w 723" name="T22"/>
              <a:gd fmla="*/ 107 h 986" name="T23"/>
              <a:gd fmla="*/ 253 w 723" name="T24"/>
              <a:gd fmla="*/ 107 h 986" name="T25"/>
              <a:gd fmla="*/ 255 w 723" name="T26"/>
              <a:gd fmla="*/ 749 h 986" name="T27"/>
              <a:gd fmla="*/ 175 w 723" name="T28"/>
              <a:gd fmla="*/ 771 h 986" name="T29"/>
              <a:gd fmla="*/ 158 w 723" name="T30"/>
              <a:gd fmla="*/ 789 h 986" name="T31"/>
              <a:gd fmla="*/ 255 w 723" name="T32"/>
              <a:gd fmla="*/ 796 h 986" name="T33"/>
              <a:gd fmla="*/ 153 w 723" name="T34"/>
              <a:gd fmla="*/ 846 h 986" name="T35"/>
              <a:gd fmla="*/ 280 w 723" name="T36"/>
              <a:gd fmla="*/ 784 h 986" name="T37"/>
              <a:gd fmla="*/ 280 w 723" name="T38"/>
              <a:gd fmla="*/ 744 h 986" name="T39"/>
              <a:gd fmla="*/ 128 w 723" name="T40"/>
              <a:gd fmla="*/ 751 h 986" name="T41"/>
              <a:gd fmla="*/ 248 w 723" name="T42"/>
              <a:gd fmla="*/ 879 h 986" name="T43"/>
              <a:gd fmla="*/ 248 w 723" name="T44"/>
              <a:gd fmla="*/ 387 h 986" name="T45"/>
              <a:gd fmla="*/ 175 w 723" name="T46"/>
              <a:gd fmla="*/ 409 h 986" name="T47"/>
              <a:gd fmla="*/ 200 w 723" name="T48"/>
              <a:gd fmla="*/ 474 h 986" name="T49"/>
              <a:gd fmla="*/ 153 w 723" name="T50"/>
              <a:gd fmla="*/ 492 h 986" name="T51"/>
              <a:gd fmla="*/ 248 w 723" name="T52"/>
              <a:gd fmla="*/ 362 h 986" name="T53"/>
              <a:gd fmla="*/ 128 w 723" name="T54"/>
              <a:gd fmla="*/ 489 h 986" name="T55"/>
              <a:gd fmla="*/ 279 w 723" name="T56"/>
              <a:gd fmla="*/ 416 h 986" name="T57"/>
              <a:gd fmla="*/ 278 w 723" name="T58"/>
              <a:gd fmla="*/ 382 h 986" name="T59"/>
              <a:gd fmla="*/ 255 w 723" name="T60"/>
              <a:gd fmla="*/ 582 h 986" name="T61"/>
              <a:gd fmla="*/ 158 w 723" name="T62"/>
              <a:gd fmla="*/ 607 h 986" name="T63"/>
              <a:gd fmla="*/ 255 w 723" name="T64"/>
              <a:gd fmla="*/ 672 h 986" name="T65"/>
              <a:gd fmla="*/ 280 w 723" name="T66"/>
              <a:gd fmla="*/ 563 h 986" name="T67"/>
              <a:gd fmla="*/ 128 w 723" name="T68"/>
              <a:gd fmla="*/ 569 h 986" name="T69"/>
              <a:gd fmla="*/ 255 w 723" name="T70"/>
              <a:gd fmla="*/ 696 h 986" name="T71"/>
              <a:gd fmla="*/ 334 w 723" name="T72"/>
              <a:gd fmla="*/ 538 h 986" name="T73"/>
              <a:gd fmla="*/ 378 w 723" name="T74"/>
              <a:gd fmla="*/ 836 h 986" name="T75"/>
              <a:gd fmla="*/ 580 w 723" name="T76"/>
              <a:gd fmla="*/ 774 h 986" name="T77"/>
              <a:gd fmla="*/ 370 w 723" name="T78"/>
              <a:gd fmla="*/ 829 h 986" name="T79"/>
              <a:gd fmla="*/ 580 w 723" name="T80"/>
              <a:gd fmla="*/ 587 h 986" name="T81"/>
              <a:gd fmla="*/ 370 w 723" name="T82"/>
              <a:gd fmla="*/ 474 h 986" name="T83"/>
              <a:gd fmla="*/ 370 w 723" name="T84"/>
              <a:gd fmla="*/ 407 h 98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984" w="723">
                <a:moveTo>
                  <a:pt x="55" y="260"/>
                </a:moveTo>
                <a:cubicBezTo>
                  <a:pt x="55" y="232"/>
                  <a:pt x="68" y="218"/>
                  <a:pt x="95" y="217"/>
                </a:cubicBezTo>
                <a:lnTo>
                  <a:pt x="95" y="160"/>
                </a:lnTo>
                <a:cubicBezTo>
                  <a:pt x="45" y="161"/>
                  <a:pt x="0" y="193"/>
                  <a:pt x="0" y="242"/>
                </a:cubicBezTo>
                <a:lnTo>
                  <a:pt x="0" y="906"/>
                </a:lnTo>
                <a:cubicBezTo>
                  <a:pt x="0" y="947"/>
                  <a:pt x="40" y="986"/>
                  <a:pt x="80" y="986"/>
                </a:cubicBezTo>
                <a:lnTo>
                  <a:pt x="643" y="986"/>
                </a:lnTo>
                <a:cubicBezTo>
                  <a:pt x="683" y="986"/>
                  <a:pt x="723" y="947"/>
                  <a:pt x="723" y="906"/>
                </a:cubicBezTo>
                <a:lnTo>
                  <a:pt x="723" y="242"/>
                </a:lnTo>
                <a:cubicBezTo>
                  <a:pt x="723" y="193"/>
                  <a:pt x="678" y="161"/>
                  <a:pt x="628" y="160"/>
                </a:cubicBezTo>
                <a:lnTo>
                  <a:pt x="628" y="217"/>
                </a:lnTo>
                <a:cubicBezTo>
                  <a:pt x="655" y="218"/>
                  <a:pt x="668" y="232"/>
                  <a:pt x="668" y="260"/>
                </a:cubicBezTo>
                <a:lnTo>
                  <a:pt x="668" y="889"/>
                </a:lnTo>
                <a:cubicBezTo>
                  <a:pt x="668" y="908"/>
                  <a:pt x="659" y="929"/>
                  <a:pt x="640" y="929"/>
                </a:cubicBezTo>
                <a:lnTo>
                  <a:pt x="83" y="929"/>
                </a:lnTo>
                <a:cubicBezTo>
                  <a:pt x="61" y="929"/>
                  <a:pt x="55" y="906"/>
                  <a:pt x="55" y="884"/>
                </a:cubicBezTo>
                <a:lnTo>
                  <a:pt x="55" y="260"/>
                </a:lnTo>
                <a:close/>
                <a:moveTo>
                  <a:pt x="313" y="105"/>
                </a:moveTo>
                <a:cubicBezTo>
                  <a:pt x="313" y="82"/>
                  <a:pt x="335" y="60"/>
                  <a:pt x="358" y="60"/>
                </a:cubicBezTo>
                <a:lnTo>
                  <a:pt x="365" y="60"/>
                </a:lnTo>
                <a:cubicBezTo>
                  <a:pt x="388" y="60"/>
                  <a:pt x="410" y="82"/>
                  <a:pt x="410" y="105"/>
                </a:cubicBezTo>
                <a:lnTo>
                  <a:pt x="410" y="110"/>
                </a:lnTo>
                <a:cubicBezTo>
                  <a:pt x="410" y="135"/>
                  <a:pt x="388" y="157"/>
                  <a:pt x="363" y="157"/>
                </a:cubicBezTo>
                <a:lnTo>
                  <a:pt x="360" y="157"/>
                </a:lnTo>
                <a:cubicBezTo>
                  <a:pt x="335" y="157"/>
                  <a:pt x="313" y="135"/>
                  <a:pt x="313" y="110"/>
                </a:cubicBezTo>
                <a:lnTo>
                  <a:pt x="313" y="105"/>
                </a:lnTo>
                <a:close/>
                <a:moveTo>
                  <a:pt x="253" y="107"/>
                </a:moveTo>
                <a:lnTo>
                  <a:pt x="173" y="107"/>
                </a:lnTo>
                <a:cubicBezTo>
                  <a:pt x="145" y="107"/>
                  <a:pt x="133" y="120"/>
                  <a:pt x="133" y="147"/>
                </a:cubicBezTo>
                <a:lnTo>
                  <a:pt x="133" y="250"/>
                </a:lnTo>
                <a:cubicBezTo>
                  <a:pt x="133" y="267"/>
                  <a:pt x="144" y="285"/>
                  <a:pt x="160" y="285"/>
                </a:cubicBezTo>
                <a:lnTo>
                  <a:pt x="563" y="285"/>
                </a:lnTo>
                <a:cubicBezTo>
                  <a:pt x="579" y="285"/>
                  <a:pt x="590" y="267"/>
                  <a:pt x="590" y="250"/>
                </a:cubicBezTo>
                <a:lnTo>
                  <a:pt x="590" y="147"/>
                </a:lnTo>
                <a:cubicBezTo>
                  <a:pt x="590" y="120"/>
                  <a:pt x="578" y="107"/>
                  <a:pt x="550" y="107"/>
                </a:cubicBezTo>
                <a:lnTo>
                  <a:pt x="470" y="107"/>
                </a:lnTo>
                <a:cubicBezTo>
                  <a:pt x="470" y="52"/>
                  <a:pt x="423" y="0"/>
                  <a:pt x="370" y="0"/>
                </a:cubicBezTo>
                <a:lnTo>
                  <a:pt x="353" y="0"/>
                </a:lnTo>
                <a:cubicBezTo>
                  <a:pt x="300" y="0"/>
                  <a:pt x="253" y="52"/>
                  <a:pt x="253" y="107"/>
                </a:cubicBezTo>
                <a:close/>
                <a:moveTo>
                  <a:pt x="153" y="756"/>
                </a:moveTo>
                <a:cubicBezTo>
                  <a:pt x="153" y="751"/>
                  <a:pt x="154" y="749"/>
                  <a:pt x="160" y="749"/>
                </a:cubicBezTo>
                <a:lnTo>
                  <a:pt x="255" y="749"/>
                </a:lnTo>
                <a:lnTo>
                  <a:pt x="255" y="756"/>
                </a:lnTo>
                <a:cubicBezTo>
                  <a:pt x="255" y="764"/>
                  <a:pt x="216" y="787"/>
                  <a:pt x="208" y="791"/>
                </a:cubicBezTo>
                <a:cubicBezTo>
                  <a:pt x="201" y="786"/>
                  <a:pt x="186" y="771"/>
                  <a:pt x="175" y="771"/>
                </a:cubicBezTo>
                <a:lnTo>
                  <a:pt x="173" y="771"/>
                </a:lnTo>
                <a:cubicBezTo>
                  <a:pt x="167" y="771"/>
                  <a:pt x="158" y="780"/>
                  <a:pt x="158" y="786"/>
                </a:cubicBezTo>
                <a:lnTo>
                  <a:pt x="158" y="789"/>
                </a:lnTo>
                <a:cubicBezTo>
                  <a:pt x="158" y="795"/>
                  <a:pt x="193" y="834"/>
                  <a:pt x="200" y="834"/>
                </a:cubicBezTo>
                <a:lnTo>
                  <a:pt x="203" y="834"/>
                </a:lnTo>
                <a:cubicBezTo>
                  <a:pt x="208" y="834"/>
                  <a:pt x="247" y="802"/>
                  <a:pt x="255" y="796"/>
                </a:cubicBezTo>
                <a:cubicBezTo>
                  <a:pt x="255" y="810"/>
                  <a:pt x="261" y="854"/>
                  <a:pt x="248" y="854"/>
                </a:cubicBezTo>
                <a:lnTo>
                  <a:pt x="160" y="854"/>
                </a:lnTo>
                <a:cubicBezTo>
                  <a:pt x="154" y="854"/>
                  <a:pt x="153" y="852"/>
                  <a:pt x="153" y="846"/>
                </a:cubicBezTo>
                <a:lnTo>
                  <a:pt x="153" y="756"/>
                </a:lnTo>
                <a:close/>
                <a:moveTo>
                  <a:pt x="248" y="879"/>
                </a:moveTo>
                <a:cubicBezTo>
                  <a:pt x="295" y="879"/>
                  <a:pt x="277" y="827"/>
                  <a:pt x="280" y="784"/>
                </a:cubicBezTo>
                <a:cubicBezTo>
                  <a:pt x="282" y="762"/>
                  <a:pt x="337" y="742"/>
                  <a:pt x="343" y="721"/>
                </a:cubicBezTo>
                <a:lnTo>
                  <a:pt x="335" y="721"/>
                </a:lnTo>
                <a:cubicBezTo>
                  <a:pt x="318" y="721"/>
                  <a:pt x="293" y="737"/>
                  <a:pt x="280" y="744"/>
                </a:cubicBezTo>
                <a:cubicBezTo>
                  <a:pt x="274" y="735"/>
                  <a:pt x="268" y="724"/>
                  <a:pt x="253" y="724"/>
                </a:cubicBezTo>
                <a:lnTo>
                  <a:pt x="155" y="724"/>
                </a:lnTo>
                <a:cubicBezTo>
                  <a:pt x="141" y="724"/>
                  <a:pt x="128" y="737"/>
                  <a:pt x="128" y="751"/>
                </a:cubicBezTo>
                <a:lnTo>
                  <a:pt x="128" y="851"/>
                </a:lnTo>
                <a:cubicBezTo>
                  <a:pt x="128" y="868"/>
                  <a:pt x="143" y="879"/>
                  <a:pt x="160" y="879"/>
                </a:cubicBezTo>
                <a:lnTo>
                  <a:pt x="248" y="879"/>
                </a:lnTo>
                <a:close/>
                <a:moveTo>
                  <a:pt x="153" y="394"/>
                </a:moveTo>
                <a:cubicBezTo>
                  <a:pt x="153" y="389"/>
                  <a:pt x="154" y="387"/>
                  <a:pt x="160" y="387"/>
                </a:cubicBezTo>
                <a:lnTo>
                  <a:pt x="248" y="387"/>
                </a:lnTo>
                <a:cubicBezTo>
                  <a:pt x="253" y="387"/>
                  <a:pt x="255" y="389"/>
                  <a:pt x="255" y="394"/>
                </a:cubicBezTo>
                <a:cubicBezTo>
                  <a:pt x="255" y="401"/>
                  <a:pt x="213" y="429"/>
                  <a:pt x="208" y="429"/>
                </a:cubicBezTo>
                <a:cubicBezTo>
                  <a:pt x="203" y="429"/>
                  <a:pt x="190" y="409"/>
                  <a:pt x="175" y="409"/>
                </a:cubicBezTo>
                <a:cubicBezTo>
                  <a:pt x="168" y="409"/>
                  <a:pt x="158" y="417"/>
                  <a:pt x="158" y="424"/>
                </a:cubicBezTo>
                <a:lnTo>
                  <a:pt x="158" y="427"/>
                </a:lnTo>
                <a:cubicBezTo>
                  <a:pt x="158" y="437"/>
                  <a:pt x="192" y="470"/>
                  <a:pt x="200" y="474"/>
                </a:cubicBezTo>
                <a:lnTo>
                  <a:pt x="255" y="434"/>
                </a:lnTo>
                <a:lnTo>
                  <a:pt x="255" y="492"/>
                </a:lnTo>
                <a:lnTo>
                  <a:pt x="153" y="492"/>
                </a:lnTo>
                <a:lnTo>
                  <a:pt x="153" y="394"/>
                </a:lnTo>
                <a:close/>
                <a:moveTo>
                  <a:pt x="278" y="382"/>
                </a:moveTo>
                <a:cubicBezTo>
                  <a:pt x="275" y="369"/>
                  <a:pt x="264" y="362"/>
                  <a:pt x="248" y="362"/>
                </a:cubicBezTo>
                <a:lnTo>
                  <a:pt x="160" y="362"/>
                </a:lnTo>
                <a:cubicBezTo>
                  <a:pt x="143" y="362"/>
                  <a:pt x="128" y="373"/>
                  <a:pt x="128" y="390"/>
                </a:cubicBezTo>
                <a:lnTo>
                  <a:pt x="128" y="489"/>
                </a:lnTo>
                <a:cubicBezTo>
                  <a:pt x="128" y="504"/>
                  <a:pt x="141" y="517"/>
                  <a:pt x="155" y="517"/>
                </a:cubicBezTo>
                <a:lnTo>
                  <a:pt x="253" y="517"/>
                </a:lnTo>
                <a:cubicBezTo>
                  <a:pt x="292" y="517"/>
                  <a:pt x="280" y="455"/>
                  <a:pt x="279" y="416"/>
                </a:cubicBezTo>
                <a:lnTo>
                  <a:pt x="343" y="362"/>
                </a:lnTo>
                <a:cubicBezTo>
                  <a:pt x="343" y="362"/>
                  <a:pt x="338" y="360"/>
                  <a:pt x="338" y="360"/>
                </a:cubicBezTo>
                <a:cubicBezTo>
                  <a:pt x="313" y="360"/>
                  <a:pt x="293" y="381"/>
                  <a:pt x="278" y="382"/>
                </a:cubicBezTo>
                <a:close/>
                <a:moveTo>
                  <a:pt x="153" y="569"/>
                </a:moveTo>
                <a:lnTo>
                  <a:pt x="255" y="569"/>
                </a:lnTo>
                <a:lnTo>
                  <a:pt x="255" y="582"/>
                </a:lnTo>
                <a:lnTo>
                  <a:pt x="208" y="612"/>
                </a:lnTo>
                <a:lnTo>
                  <a:pt x="176" y="588"/>
                </a:lnTo>
                <a:cubicBezTo>
                  <a:pt x="168" y="593"/>
                  <a:pt x="158" y="595"/>
                  <a:pt x="158" y="607"/>
                </a:cubicBezTo>
                <a:cubicBezTo>
                  <a:pt x="158" y="614"/>
                  <a:pt x="193" y="654"/>
                  <a:pt x="200" y="654"/>
                </a:cubicBezTo>
                <a:cubicBezTo>
                  <a:pt x="212" y="654"/>
                  <a:pt x="242" y="620"/>
                  <a:pt x="255" y="617"/>
                </a:cubicBezTo>
                <a:lnTo>
                  <a:pt x="255" y="672"/>
                </a:lnTo>
                <a:lnTo>
                  <a:pt x="153" y="672"/>
                </a:lnTo>
                <a:lnTo>
                  <a:pt x="153" y="569"/>
                </a:lnTo>
                <a:close/>
                <a:moveTo>
                  <a:pt x="280" y="563"/>
                </a:moveTo>
                <a:cubicBezTo>
                  <a:pt x="275" y="555"/>
                  <a:pt x="269" y="544"/>
                  <a:pt x="255" y="544"/>
                </a:cubicBezTo>
                <a:lnTo>
                  <a:pt x="153" y="544"/>
                </a:lnTo>
                <a:cubicBezTo>
                  <a:pt x="140" y="544"/>
                  <a:pt x="128" y="557"/>
                  <a:pt x="128" y="569"/>
                </a:cubicBezTo>
                <a:lnTo>
                  <a:pt x="128" y="672"/>
                </a:lnTo>
                <a:cubicBezTo>
                  <a:pt x="128" y="684"/>
                  <a:pt x="140" y="696"/>
                  <a:pt x="153" y="696"/>
                </a:cubicBezTo>
                <a:lnTo>
                  <a:pt x="255" y="696"/>
                </a:lnTo>
                <a:cubicBezTo>
                  <a:pt x="291" y="696"/>
                  <a:pt x="280" y="632"/>
                  <a:pt x="279" y="596"/>
                </a:cubicBezTo>
                <a:lnTo>
                  <a:pt x="343" y="542"/>
                </a:lnTo>
                <a:lnTo>
                  <a:pt x="334" y="538"/>
                </a:lnTo>
                <a:lnTo>
                  <a:pt x="280" y="563"/>
                </a:lnTo>
                <a:close/>
                <a:moveTo>
                  <a:pt x="370" y="829"/>
                </a:moveTo>
                <a:cubicBezTo>
                  <a:pt x="370" y="834"/>
                  <a:pt x="372" y="836"/>
                  <a:pt x="378" y="836"/>
                </a:cubicBezTo>
                <a:lnTo>
                  <a:pt x="573" y="836"/>
                </a:lnTo>
                <a:cubicBezTo>
                  <a:pt x="579" y="836"/>
                  <a:pt x="580" y="834"/>
                  <a:pt x="580" y="829"/>
                </a:cubicBezTo>
                <a:lnTo>
                  <a:pt x="580" y="774"/>
                </a:lnTo>
                <a:cubicBezTo>
                  <a:pt x="580" y="768"/>
                  <a:pt x="579" y="766"/>
                  <a:pt x="573" y="766"/>
                </a:cubicBezTo>
                <a:lnTo>
                  <a:pt x="370" y="766"/>
                </a:lnTo>
                <a:lnTo>
                  <a:pt x="370" y="829"/>
                </a:lnTo>
                <a:close/>
                <a:moveTo>
                  <a:pt x="370" y="654"/>
                </a:moveTo>
                <a:lnTo>
                  <a:pt x="580" y="654"/>
                </a:lnTo>
                <a:lnTo>
                  <a:pt x="580" y="587"/>
                </a:lnTo>
                <a:lnTo>
                  <a:pt x="370" y="587"/>
                </a:lnTo>
                <a:lnTo>
                  <a:pt x="370" y="654"/>
                </a:lnTo>
                <a:close/>
                <a:moveTo>
                  <a:pt x="370" y="474"/>
                </a:moveTo>
                <a:lnTo>
                  <a:pt x="523" y="474"/>
                </a:lnTo>
                <a:lnTo>
                  <a:pt x="523" y="407"/>
                </a:lnTo>
                <a:lnTo>
                  <a:pt x="370" y="407"/>
                </a:lnTo>
                <a:lnTo>
                  <a:pt x="370" y="474"/>
                </a:lnTo>
                <a:close/>
              </a:path>
            </a:pathLst>
          </a:custGeom>
          <a:gradFill>
            <a:gsLst>
              <a:gs pos="0">
                <a:srgbClr val="FE532B"/>
              </a:gs>
              <a:gs pos="100000">
                <a:srgbClr val="F54A05"/>
              </a:gs>
            </a:gsLst>
            <a:lin ang="5400000" scaled="1"/>
          </a:gradFill>
          <a:ln>
            <a:noFill/>
          </a:ln>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Tree>
    <p:extLst>
      <p:ext uri="{BB962C8B-B14F-4D97-AF65-F5344CB8AC3E}">
        <p14:creationId val="56432742"/>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14" presetSubtype="10">
                                  <p:stCondLst>
                                    <p:cond delay="0"/>
                                  </p:stCondLst>
                                  <p:childTnLst>
                                    <p:set>
                                      <p:cBhvr>
                                        <p:cTn dur="1" fill="hold" id="10">
                                          <p:stCondLst>
                                            <p:cond delay="0"/>
                                          </p:stCondLst>
                                        </p:cTn>
                                        <p:tgtEl>
                                          <p:spTgt spid="9"/>
                                        </p:tgtEl>
                                        <p:attrNameLst>
                                          <p:attrName>style.visibility</p:attrName>
                                        </p:attrNameLst>
                                      </p:cBhvr>
                                      <p:to>
                                        <p:strVal val="visible"/>
                                      </p:to>
                                    </p:set>
                                    <p:animEffect filter="randombar(horizontal)" transition="in">
                                      <p:cBhvr>
                                        <p:cTn dur="500" id="11"/>
                                        <p:tgtEl>
                                          <p:spTgt spid="9"/>
                                        </p:tgtEl>
                                      </p:cBhvr>
                                    </p:animEffect>
                                  </p:childTnLst>
                                </p:cTn>
                              </p:par>
                            </p:childTnLst>
                          </p:cTn>
                        </p:par>
                        <p:par>
                          <p:cTn fill="hold" id="12" nodeType="afterGroup">
                            <p:stCondLst>
                              <p:cond delay="1000"/>
                            </p:stCondLst>
                            <p:childTnLst>
                              <p:par>
                                <p:cTn fill="hold" grpId="0" id="13" nodeType="afterEffect" presetClass="entr" presetID="14" presetSubtype="10">
                                  <p:stCondLst>
                                    <p:cond delay="0"/>
                                  </p:stCondLst>
                                  <p:childTnLst>
                                    <p:set>
                                      <p:cBhvr>
                                        <p:cTn dur="1" fill="hold" id="14">
                                          <p:stCondLst>
                                            <p:cond delay="0"/>
                                          </p:stCondLst>
                                        </p:cTn>
                                        <p:tgtEl>
                                          <p:spTgt spid="6"/>
                                        </p:tgtEl>
                                        <p:attrNameLst>
                                          <p:attrName>style.visibility</p:attrName>
                                        </p:attrNameLst>
                                      </p:cBhvr>
                                      <p:to>
                                        <p:strVal val="visible"/>
                                      </p:to>
                                    </p:set>
                                    <p:animEffect filter="randombar(horizontal)" transition="in">
                                      <p:cBhvr>
                                        <p:cTn dur="500" id="15"/>
                                        <p:tgtEl>
                                          <p:spTgt spid="6"/>
                                        </p:tgtEl>
                                      </p:cBhvr>
                                    </p:animEffect>
                                  </p:childTnLst>
                                </p:cTn>
                              </p:par>
                            </p:childTnLst>
                          </p:cTn>
                        </p:par>
                        <p:par>
                          <p:cTn fill="hold" id="16" nodeType="afterGroup">
                            <p:stCondLst>
                              <p:cond delay="1500"/>
                            </p:stCondLst>
                            <p:childTnLst>
                              <p:par>
                                <p:cTn fill="hold" grpId="0" id="17" nodeType="afterEffect" presetClass="entr" presetID="14" presetSubtype="10">
                                  <p:stCondLst>
                                    <p:cond delay="0"/>
                                  </p:stCondLst>
                                  <p:childTnLst>
                                    <p:set>
                                      <p:cBhvr>
                                        <p:cTn dur="1" fill="hold" id="18">
                                          <p:stCondLst>
                                            <p:cond delay="0"/>
                                          </p:stCondLst>
                                        </p:cTn>
                                        <p:tgtEl>
                                          <p:spTgt spid="10"/>
                                        </p:tgtEl>
                                        <p:attrNameLst>
                                          <p:attrName>style.visibility</p:attrName>
                                        </p:attrNameLst>
                                      </p:cBhvr>
                                      <p:to>
                                        <p:strVal val="visible"/>
                                      </p:to>
                                    </p:set>
                                    <p:animEffect filter="randombar(horizontal)" transition="in">
                                      <p:cBhvr>
                                        <p:cTn dur="500" id="19"/>
                                        <p:tgtEl>
                                          <p:spTgt spid="10"/>
                                        </p:tgtEl>
                                      </p:cBhvr>
                                    </p:animEffect>
                                  </p:childTnLst>
                                </p:cTn>
                              </p:par>
                            </p:childTnLst>
                          </p:cTn>
                        </p:par>
                        <p:par>
                          <p:cTn fill="hold" id="20" nodeType="afterGroup">
                            <p:stCondLst>
                              <p:cond delay="2000"/>
                            </p:stCondLst>
                            <p:childTnLst>
                              <p:par>
                                <p:cTn fill="hold" grpId="0" id="21" nodeType="afterEffect" presetClass="entr" presetID="3" presetSubtype="10">
                                  <p:stCondLst>
                                    <p:cond delay="0"/>
                                  </p:stCondLst>
                                  <p:childTnLst>
                                    <p:set>
                                      <p:cBhvr>
                                        <p:cTn dur="1" fill="hold" id="22">
                                          <p:stCondLst>
                                            <p:cond delay="0"/>
                                          </p:stCondLst>
                                        </p:cTn>
                                        <p:tgtEl>
                                          <p:spTgt spid="14"/>
                                        </p:tgtEl>
                                        <p:attrNameLst>
                                          <p:attrName>style.visibility</p:attrName>
                                        </p:attrNameLst>
                                      </p:cBhvr>
                                      <p:to>
                                        <p:strVal val="visible"/>
                                      </p:to>
                                    </p:set>
                                    <p:animEffect filter="blinds(horizontal)" transition="in">
                                      <p:cBhvr>
                                        <p:cTn dur="500" id="23"/>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9"/>
      <p:bldP grpId="0" spid="10"/>
      <p:bldP grpId="0" spid="14"/>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2802EA6B-99F6-4C50-8C99-A79E360C6569}"/>
              </a:ext>
            </a:extLst>
          </p:cNvPr>
          <p:cNvSpPr/>
          <p:nvPr/>
        </p:nvSpPr>
        <p:spPr>
          <a:xfrm>
            <a:off x="233362" y="245872"/>
            <a:ext cx="11725276" cy="6366256"/>
          </a:xfrm>
          <a:prstGeom prst="rect">
            <a:avLst/>
          </a:prstGeom>
          <a:noFill/>
          <a:ln>
            <a:solidFill>
              <a:srgbClr val="F74B2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椭圆 4">
            <a:extLst>
              <a:ext uri="{FF2B5EF4-FFF2-40B4-BE49-F238E27FC236}">
                <a16:creationId xmlns:a16="http://schemas.microsoft.com/office/drawing/2014/main" id="{A170D15F-981C-4296-BC4E-B7ED449F3150}"/>
              </a:ext>
            </a:extLst>
          </p:cNvPr>
          <p:cNvSpPr/>
          <p:nvPr/>
        </p:nvSpPr>
        <p:spPr>
          <a:xfrm>
            <a:off x="5003408" y="831203"/>
            <a:ext cx="2185182" cy="218518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a:extLst>
              <a:ext uri="{FF2B5EF4-FFF2-40B4-BE49-F238E27FC236}">
                <a16:creationId xmlns:a16="http://schemas.microsoft.com/office/drawing/2014/main" id="{28B872E1-DA60-4C1B-AF86-0E2D5045709A}"/>
              </a:ext>
            </a:extLst>
          </p:cNvPr>
          <p:cNvSpPr/>
          <p:nvPr/>
        </p:nvSpPr>
        <p:spPr>
          <a:xfrm>
            <a:off x="4048758" y="3584510"/>
            <a:ext cx="4094480" cy="762000"/>
          </a:xfrm>
          <a:prstGeom prst="rect">
            <a:avLst/>
          </a:prstGeom>
        </p:spPr>
        <p:txBody>
          <a:bodyPr wrap="none">
            <a:spAutoFit/>
          </a:bodyPr>
          <a:lstStyle/>
          <a:p>
            <a:pPr algn="ctr"/>
            <a:r>
              <a:rPr altLang="en-US" lang="zh-CN" sz="4400">
                <a:solidFill>
                  <a:schemeClr val="tx1">
                    <a:lumMod val="75000"/>
                    <a:lumOff val="25000"/>
                  </a:schemeClr>
                </a:solidFill>
                <a:cs typeface="+mn-ea"/>
                <a:sym typeface="+mn-lt"/>
              </a:rPr>
              <a:t>导购的工作任务</a:t>
            </a:r>
          </a:p>
        </p:txBody>
      </p:sp>
      <p:sp>
        <p:nvSpPr>
          <p:cNvPr id="7" name="箭头: V 形 6">
            <a:extLst>
              <a:ext uri="{FF2B5EF4-FFF2-40B4-BE49-F238E27FC236}">
                <a16:creationId xmlns:a16="http://schemas.microsoft.com/office/drawing/2014/main" id="{72C941B3-6167-4048-95D2-1C34DC13C341}"/>
              </a:ext>
            </a:extLst>
          </p:cNvPr>
          <p:cNvSpPr/>
          <p:nvPr/>
        </p:nvSpPr>
        <p:spPr>
          <a:xfrm flipH="1" rot="16200000">
            <a:off x="5828062" y="5097845"/>
            <a:ext cx="535875" cy="975360"/>
          </a:xfrm>
          <a:prstGeom prst="chevron">
            <a:avLst>
              <a:gd fmla="val 72508"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8" name="文本框 7">
            <a:extLst>
              <a:ext uri="{FF2B5EF4-FFF2-40B4-BE49-F238E27FC236}">
                <a16:creationId xmlns:a16="http://schemas.microsoft.com/office/drawing/2014/main" id="{A1955955-DD10-469B-86B0-121DEB2671FF}"/>
              </a:ext>
            </a:extLst>
          </p:cNvPr>
          <p:cNvSpPr txBox="1"/>
          <p:nvPr/>
        </p:nvSpPr>
        <p:spPr>
          <a:xfrm>
            <a:off x="5355100" y="1259996"/>
            <a:ext cx="1481798" cy="1188720"/>
          </a:xfrm>
          <a:prstGeom prst="rect">
            <a:avLst/>
          </a:prstGeom>
          <a:noFill/>
        </p:spPr>
        <p:txBody>
          <a:bodyPr rtlCol="0" wrap="square">
            <a:spAutoFit/>
          </a:bodyPr>
          <a:lstStyle/>
          <a:p>
            <a:pPr algn="ctr"/>
            <a:r>
              <a:rPr altLang="zh-CN" lang="en-US" sz="7200">
                <a:solidFill>
                  <a:schemeClr val="bg1"/>
                </a:solidFill>
                <a:cs typeface="+mn-ea"/>
                <a:sym typeface="+mn-lt"/>
              </a:rPr>
              <a:t>03</a:t>
            </a:r>
          </a:p>
        </p:txBody>
      </p:sp>
      <p:sp>
        <p:nvSpPr>
          <p:cNvPr id="10" name="椭圆 9">
            <a:extLst>
              <a:ext uri="{FF2B5EF4-FFF2-40B4-BE49-F238E27FC236}">
                <a16:creationId xmlns:a16="http://schemas.microsoft.com/office/drawing/2014/main" id="{A6BE628C-B17A-4536-A2A2-07911FC51FCD}"/>
              </a:ext>
            </a:extLst>
          </p:cNvPr>
          <p:cNvSpPr/>
          <p:nvPr/>
        </p:nvSpPr>
        <p:spPr>
          <a:xfrm>
            <a:off x="10719174" y="3045706"/>
            <a:ext cx="132522" cy="13252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椭圆 10">
            <a:extLst>
              <a:ext uri="{FF2B5EF4-FFF2-40B4-BE49-F238E27FC236}">
                <a16:creationId xmlns:a16="http://schemas.microsoft.com/office/drawing/2014/main" id="{F3B69637-6629-4AAA-A63C-49931F2763DA}"/>
              </a:ext>
            </a:extLst>
          </p:cNvPr>
          <p:cNvSpPr/>
          <p:nvPr/>
        </p:nvSpPr>
        <p:spPr>
          <a:xfrm>
            <a:off x="2711992" y="833192"/>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椭圆 11">
            <a:extLst>
              <a:ext uri="{FF2B5EF4-FFF2-40B4-BE49-F238E27FC236}">
                <a16:creationId xmlns:a16="http://schemas.microsoft.com/office/drawing/2014/main" id="{A9DEC223-8831-4C3E-B668-D5D73B5ADB96}"/>
              </a:ext>
            </a:extLst>
          </p:cNvPr>
          <p:cNvSpPr/>
          <p:nvPr/>
        </p:nvSpPr>
        <p:spPr>
          <a:xfrm>
            <a:off x="8517682" y="1326335"/>
            <a:ext cx="185530" cy="18553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椭圆 12">
            <a:extLst>
              <a:ext uri="{FF2B5EF4-FFF2-40B4-BE49-F238E27FC236}">
                <a16:creationId xmlns:a16="http://schemas.microsoft.com/office/drawing/2014/main" id="{ECDA3895-3A95-47BE-AF9F-76438CD56B4C}"/>
              </a:ext>
            </a:extLst>
          </p:cNvPr>
          <p:cNvSpPr/>
          <p:nvPr/>
        </p:nvSpPr>
        <p:spPr>
          <a:xfrm>
            <a:off x="4015448" y="2458804"/>
            <a:ext cx="303092" cy="30309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椭圆 13">
            <a:extLst>
              <a:ext uri="{FF2B5EF4-FFF2-40B4-BE49-F238E27FC236}">
                <a16:creationId xmlns:a16="http://schemas.microsoft.com/office/drawing/2014/main" id="{703FBCA0-FBC6-453E-8B84-E44398400483}"/>
              </a:ext>
            </a:extLst>
          </p:cNvPr>
          <p:cNvSpPr/>
          <p:nvPr/>
        </p:nvSpPr>
        <p:spPr>
          <a:xfrm>
            <a:off x="2273735" y="5533771"/>
            <a:ext cx="98403" cy="98403"/>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椭圆 14">
            <a:extLst>
              <a:ext uri="{FF2B5EF4-FFF2-40B4-BE49-F238E27FC236}">
                <a16:creationId xmlns:a16="http://schemas.microsoft.com/office/drawing/2014/main" id="{6E0E1BF6-A655-4AE1-846D-54C0CCAE1E1F}"/>
              </a:ext>
            </a:extLst>
          </p:cNvPr>
          <p:cNvSpPr/>
          <p:nvPr/>
        </p:nvSpPr>
        <p:spPr>
          <a:xfrm>
            <a:off x="9639574" y="4353952"/>
            <a:ext cx="369096" cy="36909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3425296782"/>
      </p:ext>
    </p:extLst>
  </p:cSld>
  <p:clrMapOvr>
    <a:masterClrMapping/>
  </p:clrMapOvr>
  <mc:AlternateContent>
    <mc:Choice Requires="p14">
      <p:transition p14:dur="150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2">
                                  <p:stCondLst>
                                    <p:cond delay="0"/>
                                  </p:stCondLst>
                                  <p:childTnLst>
                                    <p:set>
                                      <p:cBhvr>
                                        <p:cTn dur="1" fill="hold" id="6">
                                          <p:stCondLst>
                                            <p:cond delay="0"/>
                                          </p:stCondLst>
                                        </p:cTn>
                                        <p:tgtEl>
                                          <p:spTgt spid="8"/>
                                        </p:tgtEl>
                                        <p:attrNameLst>
                                          <p:attrName>style.visibility</p:attrName>
                                        </p:attrNameLst>
                                      </p:cBhvr>
                                      <p:to>
                                        <p:strVal val="visible"/>
                                      </p:to>
                                    </p:set>
                                    <p:animEffect filter="wipe(right)" transition="in">
                                      <p:cBhvr>
                                        <p:cTn dur="500" id="7"/>
                                        <p:tgtEl>
                                          <p:spTgt spid="8"/>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42" presetSubtype="0">
                                  <p:stCondLst>
                                    <p:cond delay="0"/>
                                  </p:stCondLst>
                                  <p:childTnLst>
                                    <p:set>
                                      <p:cBhvr>
                                        <p:cTn dur="1" fill="hold" id="11">
                                          <p:stCondLst>
                                            <p:cond delay="0"/>
                                          </p:stCondLst>
                                        </p:cTn>
                                        <p:tgtEl>
                                          <p:spTgt spid="5"/>
                                        </p:tgtEl>
                                        <p:attrNameLst>
                                          <p:attrName>style.visibility</p:attrName>
                                        </p:attrNameLst>
                                      </p:cBhvr>
                                      <p:to>
                                        <p:strVal val="visible"/>
                                      </p:to>
                                    </p:set>
                                    <p:animEffect filter="fade" transition="in">
                                      <p:cBhvr>
                                        <p:cTn dur="1000" id="12"/>
                                        <p:tgtEl>
                                          <p:spTgt spid="5"/>
                                        </p:tgtEl>
                                      </p:cBhvr>
                                    </p:animEffect>
                                    <p:anim calcmode="lin" valueType="num">
                                      <p:cBhvr>
                                        <p:cTn dur="1000" fill="hold" id="13"/>
                                        <p:tgtEl>
                                          <p:spTgt spid="5"/>
                                        </p:tgtEl>
                                        <p:attrNameLst>
                                          <p:attrName>ppt_x</p:attrName>
                                        </p:attrNameLst>
                                      </p:cBhvr>
                                      <p:tavLst>
                                        <p:tav tm="0">
                                          <p:val>
                                            <p:strVal val="#ppt_x"/>
                                          </p:val>
                                        </p:tav>
                                        <p:tav tm="100000">
                                          <p:val>
                                            <p:strVal val="#ppt_x"/>
                                          </p:val>
                                        </p:tav>
                                      </p:tavLst>
                                    </p:anim>
                                    <p:anim calcmode="lin" valueType="num">
                                      <p:cBhvr>
                                        <p:cTn dur="1000" fill="hold" id="14"/>
                                        <p:tgtEl>
                                          <p:spTgt spid="5"/>
                                        </p:tgtEl>
                                        <p:attrNameLst>
                                          <p:attrName>ppt_y</p:attrName>
                                        </p:attrNameLst>
                                      </p:cBhvr>
                                      <p:tavLst>
                                        <p:tav tm="0">
                                          <p:val>
                                            <p:strVal val="#ppt_y+.1"/>
                                          </p:val>
                                        </p:tav>
                                        <p:tav tm="100000">
                                          <p:val>
                                            <p:strVal val="#ppt_y"/>
                                          </p:val>
                                        </p:tav>
                                      </p:tavLst>
                                    </p:anim>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14" presetSubtype="10">
                                  <p:stCondLst>
                                    <p:cond delay="0"/>
                                  </p:stCondLst>
                                  <p:childTnLst>
                                    <p:set>
                                      <p:cBhvr>
                                        <p:cTn dur="1" fill="hold" id="18">
                                          <p:stCondLst>
                                            <p:cond delay="0"/>
                                          </p:stCondLst>
                                        </p:cTn>
                                        <p:tgtEl>
                                          <p:spTgt spid="6"/>
                                        </p:tgtEl>
                                        <p:attrNameLst>
                                          <p:attrName>style.visibility</p:attrName>
                                        </p:attrNameLst>
                                      </p:cBhvr>
                                      <p:to>
                                        <p:strVal val="visible"/>
                                      </p:to>
                                    </p:set>
                                    <p:animEffect filter="randombar(horizontal)" transition="in">
                                      <p:cBhvr>
                                        <p:cTn dur="500" id="19"/>
                                        <p:tgtEl>
                                          <p:spTgt spid="6"/>
                                        </p:tgtEl>
                                      </p:cBhvr>
                                    </p:animEffect>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grpId="0" id="22" nodeType="clickEffect" presetClass="entr" presetID="47" presetSubtype="0">
                                  <p:stCondLst>
                                    <p:cond delay="0"/>
                                  </p:stCondLst>
                                  <p:childTnLst>
                                    <p:set>
                                      <p:cBhvr>
                                        <p:cTn dur="1" fill="hold" id="23">
                                          <p:stCondLst>
                                            <p:cond delay="0"/>
                                          </p:stCondLst>
                                        </p:cTn>
                                        <p:tgtEl>
                                          <p:spTgt spid="7"/>
                                        </p:tgtEl>
                                        <p:attrNameLst>
                                          <p:attrName>style.visibility</p:attrName>
                                        </p:attrNameLst>
                                      </p:cBhvr>
                                      <p:to>
                                        <p:strVal val="visible"/>
                                      </p:to>
                                    </p:set>
                                    <p:animEffect filter="fade" transition="in">
                                      <p:cBhvr>
                                        <p:cTn dur="1000" id="24"/>
                                        <p:tgtEl>
                                          <p:spTgt spid="7"/>
                                        </p:tgtEl>
                                      </p:cBhvr>
                                    </p:animEffect>
                                    <p:anim calcmode="lin" valueType="num">
                                      <p:cBhvr>
                                        <p:cTn dur="1000" fill="hold" id="25"/>
                                        <p:tgtEl>
                                          <p:spTgt spid="7"/>
                                        </p:tgtEl>
                                        <p:attrNameLst>
                                          <p:attrName>ppt_x</p:attrName>
                                        </p:attrNameLst>
                                      </p:cBhvr>
                                      <p:tavLst>
                                        <p:tav tm="0">
                                          <p:val>
                                            <p:strVal val="#ppt_x"/>
                                          </p:val>
                                        </p:tav>
                                        <p:tav tm="100000">
                                          <p:val>
                                            <p:strVal val="#ppt_x"/>
                                          </p:val>
                                        </p:tav>
                                      </p:tavLst>
                                    </p:anim>
                                    <p:anim calcmode="lin" valueType="num">
                                      <p:cBhvr>
                                        <p:cTn dur="1000" fill="hold" id="2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grpId="0" id="29" nodeType="clickEffect" presetClass="entr" presetID="10"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fade" transition="in">
                                      <p:cBhvr>
                                        <p:cTn dur="500" id="31"/>
                                        <p:tgtEl>
                                          <p:spTgt spid="11"/>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3"/>
                                        </p:tgtEl>
                                        <p:attrNameLst>
                                          <p:attrName>style.visibility</p:attrName>
                                        </p:attrNameLst>
                                      </p:cBhvr>
                                      <p:to>
                                        <p:strVal val="visible"/>
                                      </p:to>
                                    </p:set>
                                    <p:animEffect filter="fade" transition="in">
                                      <p:cBhvr>
                                        <p:cTn dur="500" id="34"/>
                                        <p:tgtEl>
                                          <p:spTgt spid="13"/>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10"/>
                                        </p:tgtEl>
                                        <p:attrNameLst>
                                          <p:attrName>style.visibility</p:attrName>
                                        </p:attrNameLst>
                                      </p:cBhvr>
                                      <p:to>
                                        <p:strVal val="visible"/>
                                      </p:to>
                                    </p:set>
                                    <p:animEffect filter="fade" transition="in">
                                      <p:cBhvr>
                                        <p:cTn dur="500" id="37"/>
                                        <p:tgtEl>
                                          <p:spTgt spid="10"/>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12"/>
                                        </p:tgtEl>
                                        <p:attrNameLst>
                                          <p:attrName>style.visibility</p:attrName>
                                        </p:attrNameLst>
                                      </p:cBhvr>
                                      <p:to>
                                        <p:strVal val="visible"/>
                                      </p:to>
                                    </p:set>
                                    <p:animEffect filter="fade" transition="in">
                                      <p:cBhvr>
                                        <p:cTn dur="500" id="40"/>
                                        <p:tgtEl>
                                          <p:spTgt spid="12"/>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15"/>
                                        </p:tgtEl>
                                        <p:attrNameLst>
                                          <p:attrName>style.visibility</p:attrName>
                                        </p:attrNameLst>
                                      </p:cBhvr>
                                      <p:to>
                                        <p:strVal val="visible"/>
                                      </p:to>
                                    </p:set>
                                    <p:animEffect filter="fade" transition="in">
                                      <p:cBhvr>
                                        <p:cTn dur="500" id="43"/>
                                        <p:tgtEl>
                                          <p:spTgt spid="15"/>
                                        </p:tgtEl>
                                      </p:cBhvr>
                                    </p:animEffect>
                                  </p:childTnLst>
                                </p:cTn>
                              </p:par>
                              <p:par>
                                <p:cTn fill="hold" grpId="0" id="44" nodeType="withEffect" presetClass="entr" presetID="10" presetSubtype="0">
                                  <p:stCondLst>
                                    <p:cond delay="0"/>
                                  </p:stCondLst>
                                  <p:childTnLst>
                                    <p:set>
                                      <p:cBhvr>
                                        <p:cTn dur="1" fill="hold" id="45">
                                          <p:stCondLst>
                                            <p:cond delay="0"/>
                                          </p:stCondLst>
                                        </p:cTn>
                                        <p:tgtEl>
                                          <p:spTgt spid="14"/>
                                        </p:tgtEl>
                                        <p:attrNameLst>
                                          <p:attrName>style.visibility</p:attrName>
                                        </p:attrNameLst>
                                      </p:cBhvr>
                                      <p:to>
                                        <p:strVal val="visible"/>
                                      </p:to>
                                    </p:set>
                                    <p:animEffect filter="fade" transition="in">
                                      <p:cBhvr>
                                        <p:cTn dur="500" id="46"/>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10"/>
      <p:bldP grpId="0" spid="11"/>
      <p:bldP grpId="0" spid="12"/>
      <p:bldP grpId="0" spid="13"/>
      <p:bldP grpId="0" spid="14"/>
      <p:bldP grpId="0" spid="1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C184AF2F-CB11-43F7-8A33-F5F4E51E49F6}"/>
              </a:ext>
            </a:extLst>
          </p:cNvPr>
          <p:cNvSpPr/>
          <p:nvPr/>
        </p:nvSpPr>
        <p:spPr>
          <a:xfrm>
            <a:off x="971246" y="264534"/>
            <a:ext cx="3027680" cy="579120"/>
          </a:xfrm>
          <a:prstGeom prst="rect">
            <a:avLst/>
          </a:prstGeom>
        </p:spPr>
        <p:txBody>
          <a:bodyPr wrap="none">
            <a:spAutoFit/>
          </a:bodyPr>
          <a:lstStyle/>
          <a:p>
            <a:pPr algn="ctr"/>
            <a:r>
              <a:rPr altLang="en-US" lang="zh-CN" sz="3200">
                <a:solidFill>
                  <a:schemeClr val="tx1">
                    <a:lumMod val="75000"/>
                    <a:lumOff val="25000"/>
                  </a:schemeClr>
                </a:solidFill>
                <a:cs typeface="+mn-ea"/>
                <a:sym typeface="+mn-lt"/>
              </a:rPr>
              <a:t>导购的工作任务</a:t>
            </a: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BFC52E5E-92A6-4642-A0A3-25B6EB446A0B}"/>
              </a:ext>
            </a:extLst>
          </p:cNvPr>
          <p:cNvSpPr/>
          <p:nvPr/>
        </p:nvSpPr>
        <p:spPr>
          <a:xfrm>
            <a:off x="956462" y="1205579"/>
            <a:ext cx="9794789" cy="365760"/>
          </a:xfrm>
          <a:prstGeom prst="rect">
            <a:avLst/>
          </a:prstGeom>
        </p:spPr>
        <p:txBody>
          <a:bodyPr wrap="square">
            <a:spAutoFit/>
          </a:bodyPr>
          <a:lstStyle/>
          <a:p>
            <a:pPr lvl="0"/>
            <a:r>
              <a:rPr altLang="en-US" b="1" lang="zh-CN">
                <a:solidFill>
                  <a:schemeClr val="tx1">
                    <a:lumMod val="75000"/>
                    <a:lumOff val="25000"/>
                  </a:schemeClr>
                </a:solidFill>
                <a:cs typeface="+mn-ea"/>
                <a:sym typeface="+mn-lt"/>
              </a:rPr>
              <a:t>作为导购必须按以下要求向工程、业务部客户提供接待。作为导购需要做到以下几点：</a:t>
            </a:r>
          </a:p>
        </p:txBody>
      </p:sp>
      <p:sp>
        <p:nvSpPr>
          <p:cNvPr id="9" name="Freeform 6">
            <a:extLst>
              <a:ext uri="{FF2B5EF4-FFF2-40B4-BE49-F238E27FC236}">
                <a16:creationId xmlns:a16="http://schemas.microsoft.com/office/drawing/2014/main" id="{975D2893-F879-4CA7-AF8B-47FFCAE4F826}"/>
              </a:ext>
            </a:extLst>
          </p:cNvPr>
          <p:cNvSpPr/>
          <p:nvPr/>
        </p:nvSpPr>
        <p:spPr bwMode="auto">
          <a:xfrm>
            <a:off x="6471546" y="3429384"/>
            <a:ext cx="1032048" cy="1190993"/>
          </a:xfrm>
          <a:custGeom>
            <a:gdLst>
              <a:gd fmla="*/ 1130 w 2260" name="T0"/>
              <a:gd fmla="*/ 0 h 2610" name="T1"/>
              <a:gd fmla="*/ 1695 w 2260" name="T2"/>
              <a:gd fmla="*/ 326 h 2610" name="T3"/>
              <a:gd fmla="*/ 2260 w 2260" name="T4"/>
              <a:gd fmla="*/ 652 h 2610" name="T5"/>
              <a:gd fmla="*/ 2260 w 2260" name="T6"/>
              <a:gd fmla="*/ 1305 h 2610" name="T7"/>
              <a:gd fmla="*/ 2260 w 2260" name="T8"/>
              <a:gd fmla="*/ 1957 h 2610" name="T9"/>
              <a:gd fmla="*/ 1695 w 2260" name="T10"/>
              <a:gd fmla="*/ 2283 h 2610" name="T11"/>
              <a:gd fmla="*/ 1130 w 2260" name="T12"/>
              <a:gd fmla="*/ 2610 h 2610" name="T13"/>
              <a:gd fmla="*/ 565 w 2260" name="T14"/>
              <a:gd fmla="*/ 2283 h 2610" name="T15"/>
              <a:gd fmla="*/ 0 w 2260" name="T16"/>
              <a:gd fmla="*/ 1957 h 2610" name="T17"/>
              <a:gd fmla="*/ 0 w 2260" name="T18"/>
              <a:gd fmla="*/ 1305 h 2610" name="T19"/>
              <a:gd fmla="*/ 0 w 2260" name="T20"/>
              <a:gd fmla="*/ 652 h 2610" name="T21"/>
              <a:gd fmla="*/ 565 w 2260" name="T22"/>
              <a:gd fmla="*/ 326 h 2610" name="T23"/>
              <a:gd fmla="*/ 1130 w 2260" name="T24"/>
              <a:gd fmla="*/ 0 h 261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10" w="226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noFill/>
          <a:ln>
            <a:gradFill>
              <a:gsLst>
                <a:gs pos="0">
                  <a:srgbClr val="F54A05"/>
                </a:gs>
                <a:gs pos="100000">
                  <a:srgbClr val="FE532B"/>
                </a:gs>
              </a:gsLst>
              <a:lin ang="5400000" scaled="1"/>
            </a:gradFill>
          </a:ln>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10" name="Freeform 7">
            <a:extLst>
              <a:ext uri="{FF2B5EF4-FFF2-40B4-BE49-F238E27FC236}">
                <a16:creationId xmlns:a16="http://schemas.microsoft.com/office/drawing/2014/main" id="{15FFE30C-F885-426A-9BB6-14BF25EA63D2}"/>
              </a:ext>
            </a:extLst>
          </p:cNvPr>
          <p:cNvSpPr/>
          <p:nvPr/>
        </p:nvSpPr>
        <p:spPr bwMode="auto">
          <a:xfrm>
            <a:off x="4331267" y="3429384"/>
            <a:ext cx="1030858" cy="1190993"/>
          </a:xfrm>
          <a:custGeom>
            <a:gdLst>
              <a:gd fmla="*/ 1130 w 2260" name="T0"/>
              <a:gd fmla="*/ 0 h 2610" name="T1"/>
              <a:gd fmla="*/ 1695 w 2260" name="T2"/>
              <a:gd fmla="*/ 326 h 2610" name="T3"/>
              <a:gd fmla="*/ 2260 w 2260" name="T4"/>
              <a:gd fmla="*/ 652 h 2610" name="T5"/>
              <a:gd fmla="*/ 2260 w 2260" name="T6"/>
              <a:gd fmla="*/ 1305 h 2610" name="T7"/>
              <a:gd fmla="*/ 2260 w 2260" name="T8"/>
              <a:gd fmla="*/ 1957 h 2610" name="T9"/>
              <a:gd fmla="*/ 1695 w 2260" name="T10"/>
              <a:gd fmla="*/ 2283 h 2610" name="T11"/>
              <a:gd fmla="*/ 1130 w 2260" name="T12"/>
              <a:gd fmla="*/ 2610 h 2610" name="T13"/>
              <a:gd fmla="*/ 565 w 2260" name="T14"/>
              <a:gd fmla="*/ 2283 h 2610" name="T15"/>
              <a:gd fmla="*/ 0 w 2260" name="T16"/>
              <a:gd fmla="*/ 1957 h 2610" name="T17"/>
              <a:gd fmla="*/ 0 w 2260" name="T18"/>
              <a:gd fmla="*/ 1305 h 2610" name="T19"/>
              <a:gd fmla="*/ 0 w 2260" name="T20"/>
              <a:gd fmla="*/ 652 h 2610" name="T21"/>
              <a:gd fmla="*/ 565 w 2260" name="T22"/>
              <a:gd fmla="*/ 326 h 2610" name="T23"/>
              <a:gd fmla="*/ 1130 w 2260" name="T24"/>
              <a:gd fmla="*/ 0 h 261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10" w="226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noFill/>
          <a:ln>
            <a:gradFill>
              <a:gsLst>
                <a:gs pos="0">
                  <a:srgbClr val="F54A05"/>
                </a:gs>
                <a:gs pos="100000">
                  <a:srgbClr val="FE532B"/>
                </a:gs>
              </a:gsLst>
              <a:lin ang="5400000" scaled="1"/>
            </a:gradFill>
          </a:ln>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11" name="Freeform 8">
            <a:extLst>
              <a:ext uri="{FF2B5EF4-FFF2-40B4-BE49-F238E27FC236}">
                <a16:creationId xmlns:a16="http://schemas.microsoft.com/office/drawing/2014/main" id="{249EA90A-BD60-4AC0-8B26-04D50F6DCC18}"/>
              </a:ext>
            </a:extLst>
          </p:cNvPr>
          <p:cNvSpPr/>
          <p:nvPr/>
        </p:nvSpPr>
        <p:spPr bwMode="auto">
          <a:xfrm>
            <a:off x="4865742" y="2499218"/>
            <a:ext cx="1030858" cy="1192184"/>
          </a:xfrm>
          <a:custGeom>
            <a:gdLst>
              <a:gd fmla="*/ 1130 w 2260" name="T0"/>
              <a:gd fmla="*/ 0 h 2610" name="T1"/>
              <a:gd fmla="*/ 1695 w 2260" name="T2"/>
              <a:gd fmla="*/ 326 h 2610" name="T3"/>
              <a:gd fmla="*/ 2260 w 2260" name="T4"/>
              <a:gd fmla="*/ 652 h 2610" name="T5"/>
              <a:gd fmla="*/ 2260 w 2260" name="T6"/>
              <a:gd fmla="*/ 1305 h 2610" name="T7"/>
              <a:gd fmla="*/ 2260 w 2260" name="T8"/>
              <a:gd fmla="*/ 1957 h 2610" name="T9"/>
              <a:gd fmla="*/ 1695 w 2260" name="T10"/>
              <a:gd fmla="*/ 2283 h 2610" name="T11"/>
              <a:gd fmla="*/ 1130 w 2260" name="T12"/>
              <a:gd fmla="*/ 2610 h 2610" name="T13"/>
              <a:gd fmla="*/ 565 w 2260" name="T14"/>
              <a:gd fmla="*/ 2283 h 2610" name="T15"/>
              <a:gd fmla="*/ 0 w 2260" name="T16"/>
              <a:gd fmla="*/ 1957 h 2610" name="T17"/>
              <a:gd fmla="*/ 0 w 2260" name="T18"/>
              <a:gd fmla="*/ 1305 h 2610" name="T19"/>
              <a:gd fmla="*/ 0 w 2260" name="T20"/>
              <a:gd fmla="*/ 652 h 2610" name="T21"/>
              <a:gd fmla="*/ 565 w 2260" name="T22"/>
              <a:gd fmla="*/ 326 h 2610" name="T23"/>
              <a:gd fmla="*/ 1130 w 2260" name="T24"/>
              <a:gd fmla="*/ 0 h 261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10" w="226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noFill/>
          <a:ln>
            <a:gradFill>
              <a:gsLst>
                <a:gs pos="0">
                  <a:srgbClr val="FE532B"/>
                </a:gs>
                <a:gs pos="100000">
                  <a:srgbClr val="F54A05"/>
                </a:gs>
              </a:gsLst>
              <a:lin ang="5400000" scaled="1"/>
            </a:gradFill>
          </a:ln>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12" name="Freeform 9">
            <a:extLst>
              <a:ext uri="{FF2B5EF4-FFF2-40B4-BE49-F238E27FC236}">
                <a16:creationId xmlns:a16="http://schemas.microsoft.com/office/drawing/2014/main" id="{E1672BFE-A1E7-4918-B6FB-353D741D1644}"/>
              </a:ext>
            </a:extLst>
          </p:cNvPr>
          <p:cNvSpPr/>
          <p:nvPr/>
        </p:nvSpPr>
        <p:spPr bwMode="auto">
          <a:xfrm>
            <a:off x="5938262" y="2499218"/>
            <a:ext cx="1030858" cy="1192184"/>
          </a:xfrm>
          <a:custGeom>
            <a:gdLst>
              <a:gd fmla="*/ 1130 w 2260" name="T0"/>
              <a:gd fmla="*/ 0 h 2610" name="T1"/>
              <a:gd fmla="*/ 1695 w 2260" name="T2"/>
              <a:gd fmla="*/ 326 h 2610" name="T3"/>
              <a:gd fmla="*/ 2260 w 2260" name="T4"/>
              <a:gd fmla="*/ 652 h 2610" name="T5"/>
              <a:gd fmla="*/ 2260 w 2260" name="T6"/>
              <a:gd fmla="*/ 1305 h 2610" name="T7"/>
              <a:gd fmla="*/ 2260 w 2260" name="T8"/>
              <a:gd fmla="*/ 1957 h 2610" name="T9"/>
              <a:gd fmla="*/ 1695 w 2260" name="T10"/>
              <a:gd fmla="*/ 2283 h 2610" name="T11"/>
              <a:gd fmla="*/ 1130 w 2260" name="T12"/>
              <a:gd fmla="*/ 2610 h 2610" name="T13"/>
              <a:gd fmla="*/ 565 w 2260" name="T14"/>
              <a:gd fmla="*/ 2283 h 2610" name="T15"/>
              <a:gd fmla="*/ 0 w 2260" name="T16"/>
              <a:gd fmla="*/ 1957 h 2610" name="T17"/>
              <a:gd fmla="*/ 0 w 2260" name="T18"/>
              <a:gd fmla="*/ 1305 h 2610" name="T19"/>
              <a:gd fmla="*/ 0 w 2260" name="T20"/>
              <a:gd fmla="*/ 652 h 2610" name="T21"/>
              <a:gd fmla="*/ 565 w 2260" name="T22"/>
              <a:gd fmla="*/ 326 h 2610" name="T23"/>
              <a:gd fmla="*/ 1130 w 2260" name="T24"/>
              <a:gd fmla="*/ 0 h 261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10" w="226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noFill/>
          <a:ln>
            <a:gradFill>
              <a:gsLst>
                <a:gs pos="0">
                  <a:srgbClr val="F54A05"/>
                </a:gs>
                <a:gs pos="100000">
                  <a:srgbClr val="FE532B"/>
                </a:gs>
              </a:gsLst>
              <a:lin ang="5400000" scaled="1"/>
            </a:gradFill>
          </a:ln>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13" name="Freeform 10">
            <a:extLst>
              <a:ext uri="{FF2B5EF4-FFF2-40B4-BE49-F238E27FC236}">
                <a16:creationId xmlns:a16="http://schemas.microsoft.com/office/drawing/2014/main" id="{C72B69C0-A8F9-47E2-BCA5-5C0B8FD95C00}"/>
              </a:ext>
            </a:extLst>
          </p:cNvPr>
          <p:cNvSpPr/>
          <p:nvPr/>
        </p:nvSpPr>
        <p:spPr bwMode="auto">
          <a:xfrm>
            <a:off x="4865742" y="4353594"/>
            <a:ext cx="1030858" cy="1192184"/>
          </a:xfrm>
          <a:custGeom>
            <a:gdLst>
              <a:gd fmla="*/ 1130 w 2260" name="T0"/>
              <a:gd fmla="*/ 0 h 2609" name="T1"/>
              <a:gd fmla="*/ 1695 w 2260" name="T2"/>
              <a:gd fmla="*/ 326 h 2609" name="T3"/>
              <a:gd fmla="*/ 2260 w 2260" name="T4"/>
              <a:gd fmla="*/ 652 h 2609" name="T5"/>
              <a:gd fmla="*/ 2260 w 2260" name="T6"/>
              <a:gd fmla="*/ 1305 h 2609" name="T7"/>
              <a:gd fmla="*/ 2260 w 2260" name="T8"/>
              <a:gd fmla="*/ 1957 h 2609" name="T9"/>
              <a:gd fmla="*/ 1695 w 2260" name="T10"/>
              <a:gd fmla="*/ 2283 h 2609" name="T11"/>
              <a:gd fmla="*/ 1130 w 2260" name="T12"/>
              <a:gd fmla="*/ 2609 h 2609" name="T13"/>
              <a:gd fmla="*/ 565 w 2260" name="T14"/>
              <a:gd fmla="*/ 2283 h 2609" name="T15"/>
              <a:gd fmla="*/ 0 w 2260" name="T16"/>
              <a:gd fmla="*/ 1957 h 2609" name="T17"/>
              <a:gd fmla="*/ 0 w 2260" name="T18"/>
              <a:gd fmla="*/ 1305 h 2609" name="T19"/>
              <a:gd fmla="*/ 0 w 2260" name="T20"/>
              <a:gd fmla="*/ 652 h 2609" name="T21"/>
              <a:gd fmla="*/ 565 w 2260" name="T22"/>
              <a:gd fmla="*/ 326 h 2609" name="T23"/>
              <a:gd fmla="*/ 1130 w 2260" name="T24"/>
              <a:gd fmla="*/ 0 h 260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09" w="2260">
                <a:moveTo>
                  <a:pt x="1130" y="0"/>
                </a:moveTo>
                <a:lnTo>
                  <a:pt x="1695" y="326"/>
                </a:lnTo>
                <a:lnTo>
                  <a:pt x="2260" y="652"/>
                </a:lnTo>
                <a:lnTo>
                  <a:pt x="2260" y="1305"/>
                </a:lnTo>
                <a:lnTo>
                  <a:pt x="2260" y="1957"/>
                </a:lnTo>
                <a:lnTo>
                  <a:pt x="1695" y="2283"/>
                </a:lnTo>
                <a:lnTo>
                  <a:pt x="1130" y="2609"/>
                </a:lnTo>
                <a:lnTo>
                  <a:pt x="565" y="2283"/>
                </a:lnTo>
                <a:lnTo>
                  <a:pt x="0" y="1957"/>
                </a:lnTo>
                <a:lnTo>
                  <a:pt x="0" y="1305"/>
                </a:lnTo>
                <a:lnTo>
                  <a:pt x="0" y="652"/>
                </a:lnTo>
                <a:lnTo>
                  <a:pt x="565" y="326"/>
                </a:lnTo>
                <a:lnTo>
                  <a:pt x="1130" y="0"/>
                </a:lnTo>
                <a:close/>
              </a:path>
            </a:pathLst>
          </a:custGeom>
          <a:noFill/>
          <a:ln>
            <a:gradFill>
              <a:gsLst>
                <a:gs pos="0">
                  <a:srgbClr val="F54A05"/>
                </a:gs>
                <a:gs pos="100000">
                  <a:srgbClr val="FE532B"/>
                </a:gs>
              </a:gsLst>
              <a:lin ang="5400000" scaled="1"/>
            </a:gradFill>
          </a:ln>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14" name="Freeform 11">
            <a:extLst>
              <a:ext uri="{FF2B5EF4-FFF2-40B4-BE49-F238E27FC236}">
                <a16:creationId xmlns:a16="http://schemas.microsoft.com/office/drawing/2014/main" id="{8939CF74-3EE0-427C-BFBF-8C43D255A85A}"/>
              </a:ext>
            </a:extLst>
          </p:cNvPr>
          <p:cNvSpPr/>
          <p:nvPr/>
        </p:nvSpPr>
        <p:spPr bwMode="auto">
          <a:xfrm>
            <a:off x="5938262" y="4353594"/>
            <a:ext cx="1030858" cy="1192184"/>
          </a:xfrm>
          <a:custGeom>
            <a:gdLst>
              <a:gd fmla="*/ 1130 w 2260" name="T0"/>
              <a:gd fmla="*/ 0 h 2609" name="T1"/>
              <a:gd fmla="*/ 1695 w 2260" name="T2"/>
              <a:gd fmla="*/ 326 h 2609" name="T3"/>
              <a:gd fmla="*/ 2260 w 2260" name="T4"/>
              <a:gd fmla="*/ 652 h 2609" name="T5"/>
              <a:gd fmla="*/ 2260 w 2260" name="T6"/>
              <a:gd fmla="*/ 1305 h 2609" name="T7"/>
              <a:gd fmla="*/ 2260 w 2260" name="T8"/>
              <a:gd fmla="*/ 1957 h 2609" name="T9"/>
              <a:gd fmla="*/ 1695 w 2260" name="T10"/>
              <a:gd fmla="*/ 2283 h 2609" name="T11"/>
              <a:gd fmla="*/ 1130 w 2260" name="T12"/>
              <a:gd fmla="*/ 2609 h 2609" name="T13"/>
              <a:gd fmla="*/ 565 w 2260" name="T14"/>
              <a:gd fmla="*/ 2283 h 2609" name="T15"/>
              <a:gd fmla="*/ 0 w 2260" name="T16"/>
              <a:gd fmla="*/ 1957 h 2609" name="T17"/>
              <a:gd fmla="*/ 0 w 2260" name="T18"/>
              <a:gd fmla="*/ 1305 h 2609" name="T19"/>
              <a:gd fmla="*/ 0 w 2260" name="T20"/>
              <a:gd fmla="*/ 652 h 2609" name="T21"/>
              <a:gd fmla="*/ 565 w 2260" name="T22"/>
              <a:gd fmla="*/ 326 h 2609" name="T23"/>
              <a:gd fmla="*/ 1130 w 2260" name="T24"/>
              <a:gd fmla="*/ 0 h 260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09" w="2260">
                <a:moveTo>
                  <a:pt x="1130" y="0"/>
                </a:moveTo>
                <a:lnTo>
                  <a:pt x="1695" y="326"/>
                </a:lnTo>
                <a:lnTo>
                  <a:pt x="2260" y="652"/>
                </a:lnTo>
                <a:lnTo>
                  <a:pt x="2260" y="1305"/>
                </a:lnTo>
                <a:lnTo>
                  <a:pt x="2260" y="1957"/>
                </a:lnTo>
                <a:lnTo>
                  <a:pt x="1695" y="2283"/>
                </a:lnTo>
                <a:lnTo>
                  <a:pt x="1130" y="2609"/>
                </a:lnTo>
                <a:lnTo>
                  <a:pt x="565" y="2283"/>
                </a:lnTo>
                <a:lnTo>
                  <a:pt x="0" y="1957"/>
                </a:lnTo>
                <a:lnTo>
                  <a:pt x="0" y="1305"/>
                </a:lnTo>
                <a:lnTo>
                  <a:pt x="0" y="652"/>
                </a:lnTo>
                <a:lnTo>
                  <a:pt x="565" y="326"/>
                </a:lnTo>
                <a:lnTo>
                  <a:pt x="1130" y="0"/>
                </a:lnTo>
                <a:close/>
              </a:path>
            </a:pathLst>
          </a:custGeom>
          <a:noFill/>
          <a:ln>
            <a:gradFill>
              <a:gsLst>
                <a:gs pos="0">
                  <a:srgbClr val="F54A05"/>
                </a:gs>
                <a:gs pos="100000">
                  <a:srgbClr val="FE532B"/>
                </a:gs>
              </a:gsLst>
              <a:lin ang="5400000" scaled="1"/>
            </a:gradFill>
          </a:ln>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15" name="Freeform 13">
            <a:extLst>
              <a:ext uri="{FF2B5EF4-FFF2-40B4-BE49-F238E27FC236}">
                <a16:creationId xmlns:a16="http://schemas.microsoft.com/office/drawing/2014/main" id="{D7A9F12B-68BF-493B-A008-C1AA461BEC90}"/>
              </a:ext>
            </a:extLst>
          </p:cNvPr>
          <p:cNvSpPr>
            <a:spLocks noEditPoints="1"/>
          </p:cNvSpPr>
          <p:nvPr/>
        </p:nvSpPr>
        <p:spPr bwMode="auto">
          <a:xfrm>
            <a:off x="4636001" y="3799782"/>
            <a:ext cx="459482" cy="453769"/>
          </a:xfrm>
          <a:custGeom>
            <a:gdLst>
              <a:gd fmla="*/ 909 w 1006" name="T0"/>
              <a:gd fmla="*/ 858 h 995" name="T1"/>
              <a:gd fmla="*/ 805 w 1006" name="T2"/>
              <a:gd fmla="*/ 858 h 995" name="T3"/>
              <a:gd fmla="*/ 969 w 1006" name="T4"/>
              <a:gd fmla="*/ 97 h 995" name="T5"/>
              <a:gd fmla="*/ 834 w 1006" name="T6"/>
              <a:gd fmla="*/ 0 h 995" name="T7"/>
              <a:gd fmla="*/ 472 w 1006" name="T8"/>
              <a:gd fmla="*/ 323 h 995" name="T9"/>
              <a:gd fmla="*/ 421 w 1006" name="T10"/>
              <a:gd fmla="*/ 397 h 995" name="T11"/>
              <a:gd fmla="*/ 376 w 1006" name="T12"/>
              <a:gd fmla="*/ 419 h 995" name="T13"/>
              <a:gd fmla="*/ 381 w 1006" name="T14"/>
              <a:gd fmla="*/ 556 h 995" name="T15"/>
              <a:gd fmla="*/ 89 w 1006" name="T16"/>
              <a:gd fmla="*/ 810 h 995" name="T17"/>
              <a:gd fmla="*/ 57 w 1006" name="T18"/>
              <a:gd fmla="*/ 995 h 995" name="T19"/>
              <a:gd fmla="*/ 208 w 1006" name="T20"/>
              <a:gd fmla="*/ 844 h 995" name="T21"/>
              <a:gd fmla="*/ 445 w 1006" name="T22"/>
              <a:gd fmla="*/ 621 h 995" name="T23"/>
              <a:gd fmla="*/ 578 w 1006" name="T24"/>
              <a:gd fmla="*/ 621 h 995" name="T25"/>
              <a:gd fmla="*/ 616 w 1006" name="T26"/>
              <a:gd fmla="*/ 537 h 995" name="T27"/>
              <a:gd fmla="*/ 674 w 1006" name="T28"/>
              <a:gd fmla="*/ 525 h 995" name="T29"/>
              <a:gd fmla="*/ 969 w 1006" name="T30"/>
              <a:gd fmla="*/ 97 h 995" name="T31"/>
              <a:gd fmla="*/ 392 w 1006" name="T32"/>
              <a:gd fmla="*/ 325 h 995" name="T33"/>
              <a:gd fmla="*/ 404 w 1006" name="T34"/>
              <a:gd fmla="*/ 312 h 995" name="T35"/>
              <a:gd fmla="*/ 436 w 1006" name="T36"/>
              <a:gd fmla="*/ 281 h 995" name="T37"/>
              <a:gd fmla="*/ 215 w 1006" name="T38"/>
              <a:gd fmla="*/ 1 h 995" name="T39"/>
              <a:gd fmla="*/ 280 w 1006" name="T40"/>
              <a:gd fmla="*/ 160 h 995" name="T41"/>
              <a:gd fmla="*/ 21 w 1006" name="T42"/>
              <a:gd fmla="*/ 195 h 995" name="T43"/>
              <a:gd fmla="*/ 232 w 1006" name="T44"/>
              <a:gd fmla="*/ 447 h 995" name="T45"/>
              <a:gd fmla="*/ 303 w 1006" name="T46"/>
              <a:gd fmla="*/ 433 h 995" name="T47"/>
              <a:gd fmla="*/ 363 w 1006" name="T48"/>
              <a:gd fmla="*/ 354 h 995" name="T49"/>
              <a:gd fmla="*/ 672 w 1006" name="T50"/>
              <a:gd fmla="*/ 606 h 995" name="T51"/>
              <a:gd fmla="*/ 617 w 1006" name="T52"/>
              <a:gd fmla="*/ 660 h 995" name="T53"/>
              <a:gd fmla="*/ 741 w 1006" name="T54"/>
              <a:gd fmla="*/ 871 h 995" name="T55"/>
              <a:gd fmla="*/ 869 w 1006" name="T56"/>
              <a:gd fmla="*/ 995 h 995" name="T57"/>
              <a:gd fmla="*/ 980 w 1006" name="T58"/>
              <a:gd fmla="*/ 825 h 995" name="T59"/>
              <a:gd fmla="*/ 702 w 1006" name="T60"/>
              <a:gd fmla="*/ 576 h 995" name="T61"/>
              <a:gd fmla="*/ 658 w 1006" name="T62"/>
              <a:gd fmla="*/ 579 h 995"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995" w="1004">
                <a:moveTo>
                  <a:pt x="857" y="806"/>
                </a:moveTo>
                <a:cubicBezTo>
                  <a:pt x="886" y="806"/>
                  <a:pt x="909" y="829"/>
                  <a:pt x="909" y="858"/>
                </a:cubicBezTo>
                <a:cubicBezTo>
                  <a:pt x="909" y="887"/>
                  <a:pt x="886" y="910"/>
                  <a:pt x="857" y="910"/>
                </a:cubicBezTo>
                <a:cubicBezTo>
                  <a:pt x="828" y="910"/>
                  <a:pt x="805" y="887"/>
                  <a:pt x="805" y="858"/>
                </a:cubicBezTo>
                <a:cubicBezTo>
                  <a:pt x="805" y="829"/>
                  <a:pt x="828" y="806"/>
                  <a:pt x="857" y="806"/>
                </a:cubicBezTo>
                <a:close/>
                <a:moveTo>
                  <a:pt x="969" y="97"/>
                </a:moveTo>
                <a:lnTo>
                  <a:pt x="900" y="28"/>
                </a:lnTo>
                <a:cubicBezTo>
                  <a:pt x="882" y="9"/>
                  <a:pt x="858" y="0"/>
                  <a:pt x="834" y="0"/>
                </a:cubicBezTo>
                <a:cubicBezTo>
                  <a:pt x="810" y="0"/>
                  <a:pt x="786" y="9"/>
                  <a:pt x="767" y="28"/>
                </a:cubicBezTo>
                <a:lnTo>
                  <a:pt x="472" y="323"/>
                </a:lnTo>
                <a:cubicBezTo>
                  <a:pt x="481" y="340"/>
                  <a:pt x="475" y="367"/>
                  <a:pt x="460" y="381"/>
                </a:cubicBezTo>
                <a:cubicBezTo>
                  <a:pt x="451" y="391"/>
                  <a:pt x="435" y="397"/>
                  <a:pt x="421" y="397"/>
                </a:cubicBezTo>
                <a:cubicBezTo>
                  <a:pt x="414" y="397"/>
                  <a:pt x="408" y="396"/>
                  <a:pt x="402" y="393"/>
                </a:cubicBezTo>
                <a:lnTo>
                  <a:pt x="376" y="419"/>
                </a:lnTo>
                <a:cubicBezTo>
                  <a:pt x="340" y="455"/>
                  <a:pt x="340" y="515"/>
                  <a:pt x="376" y="552"/>
                </a:cubicBezTo>
                <a:lnTo>
                  <a:pt x="381" y="556"/>
                </a:lnTo>
                <a:lnTo>
                  <a:pt x="151" y="787"/>
                </a:lnTo>
                <a:lnTo>
                  <a:pt x="89" y="810"/>
                </a:lnTo>
                <a:lnTo>
                  <a:pt x="0" y="938"/>
                </a:lnTo>
                <a:lnTo>
                  <a:pt x="57" y="995"/>
                </a:lnTo>
                <a:lnTo>
                  <a:pt x="185" y="906"/>
                </a:lnTo>
                <a:lnTo>
                  <a:pt x="208" y="844"/>
                </a:lnTo>
                <a:lnTo>
                  <a:pt x="439" y="614"/>
                </a:lnTo>
                <a:lnTo>
                  <a:pt x="445" y="621"/>
                </a:lnTo>
                <a:cubicBezTo>
                  <a:pt x="464" y="639"/>
                  <a:pt x="488" y="648"/>
                  <a:pt x="512" y="648"/>
                </a:cubicBezTo>
                <a:cubicBezTo>
                  <a:pt x="536" y="648"/>
                  <a:pt x="560" y="639"/>
                  <a:pt x="578" y="621"/>
                </a:cubicBezTo>
                <a:lnTo>
                  <a:pt x="604" y="595"/>
                </a:lnTo>
                <a:cubicBezTo>
                  <a:pt x="596" y="577"/>
                  <a:pt x="602" y="551"/>
                  <a:pt x="616" y="537"/>
                </a:cubicBezTo>
                <a:cubicBezTo>
                  <a:pt x="626" y="527"/>
                  <a:pt x="642" y="521"/>
                  <a:pt x="656" y="521"/>
                </a:cubicBezTo>
                <a:cubicBezTo>
                  <a:pt x="662" y="521"/>
                  <a:pt x="669" y="522"/>
                  <a:pt x="674" y="525"/>
                </a:cubicBezTo>
                <a:lnTo>
                  <a:pt x="969" y="230"/>
                </a:lnTo>
                <a:cubicBezTo>
                  <a:pt x="1006" y="193"/>
                  <a:pt x="1006" y="133"/>
                  <a:pt x="969" y="97"/>
                </a:cubicBezTo>
                <a:close/>
                <a:moveTo>
                  <a:pt x="363" y="354"/>
                </a:moveTo>
                <a:lnTo>
                  <a:pt x="392" y="325"/>
                </a:lnTo>
                <a:lnTo>
                  <a:pt x="418" y="338"/>
                </a:lnTo>
                <a:lnTo>
                  <a:pt x="404" y="312"/>
                </a:lnTo>
                <a:lnTo>
                  <a:pt x="433" y="284"/>
                </a:lnTo>
                <a:lnTo>
                  <a:pt x="436" y="281"/>
                </a:lnTo>
                <a:cubicBezTo>
                  <a:pt x="442" y="264"/>
                  <a:pt x="446" y="248"/>
                  <a:pt x="446" y="233"/>
                </a:cubicBezTo>
                <a:cubicBezTo>
                  <a:pt x="446" y="115"/>
                  <a:pt x="333" y="0"/>
                  <a:pt x="215" y="1"/>
                </a:cubicBezTo>
                <a:cubicBezTo>
                  <a:pt x="214" y="1"/>
                  <a:pt x="201" y="15"/>
                  <a:pt x="193" y="22"/>
                </a:cubicBezTo>
                <a:cubicBezTo>
                  <a:pt x="288" y="117"/>
                  <a:pt x="280" y="102"/>
                  <a:pt x="280" y="160"/>
                </a:cubicBezTo>
                <a:cubicBezTo>
                  <a:pt x="280" y="207"/>
                  <a:pt x="205" y="282"/>
                  <a:pt x="159" y="282"/>
                </a:cubicBezTo>
                <a:cubicBezTo>
                  <a:pt x="99" y="282"/>
                  <a:pt x="118" y="291"/>
                  <a:pt x="21" y="195"/>
                </a:cubicBezTo>
                <a:cubicBezTo>
                  <a:pt x="14" y="202"/>
                  <a:pt x="0" y="215"/>
                  <a:pt x="0" y="216"/>
                </a:cubicBezTo>
                <a:cubicBezTo>
                  <a:pt x="2" y="334"/>
                  <a:pt x="113" y="447"/>
                  <a:pt x="232" y="447"/>
                </a:cubicBezTo>
                <a:cubicBezTo>
                  <a:pt x="253" y="447"/>
                  <a:pt x="276" y="440"/>
                  <a:pt x="299" y="429"/>
                </a:cubicBezTo>
                <a:lnTo>
                  <a:pt x="303" y="433"/>
                </a:lnTo>
                <a:cubicBezTo>
                  <a:pt x="310" y="414"/>
                  <a:pt x="322" y="395"/>
                  <a:pt x="337" y="380"/>
                </a:cubicBezTo>
                <a:lnTo>
                  <a:pt x="363" y="354"/>
                </a:lnTo>
                <a:close/>
                <a:moveTo>
                  <a:pt x="658" y="579"/>
                </a:moveTo>
                <a:lnTo>
                  <a:pt x="672" y="606"/>
                </a:lnTo>
                <a:lnTo>
                  <a:pt x="644" y="634"/>
                </a:lnTo>
                <a:lnTo>
                  <a:pt x="617" y="660"/>
                </a:lnTo>
                <a:cubicBezTo>
                  <a:pt x="602" y="675"/>
                  <a:pt x="584" y="687"/>
                  <a:pt x="564" y="694"/>
                </a:cubicBezTo>
                <a:lnTo>
                  <a:pt x="741" y="871"/>
                </a:lnTo>
                <a:lnTo>
                  <a:pt x="824" y="983"/>
                </a:lnTo>
                <a:lnTo>
                  <a:pt x="869" y="995"/>
                </a:lnTo>
                <a:lnTo>
                  <a:pt x="992" y="871"/>
                </a:lnTo>
                <a:lnTo>
                  <a:pt x="980" y="825"/>
                </a:lnTo>
                <a:lnTo>
                  <a:pt x="869" y="743"/>
                </a:lnTo>
                <a:lnTo>
                  <a:pt x="702" y="576"/>
                </a:lnTo>
                <a:lnTo>
                  <a:pt x="685" y="592"/>
                </a:lnTo>
                <a:lnTo>
                  <a:pt x="658" y="579"/>
                </a:lnTo>
                <a:close/>
              </a:path>
            </a:pathLst>
          </a:custGeom>
          <a:gradFill>
            <a:gsLst>
              <a:gs pos="0">
                <a:srgbClr val="F54A05"/>
              </a:gs>
              <a:gs pos="100000">
                <a:srgbClr val="FA6B27"/>
              </a:gs>
            </a:gsLst>
            <a:lin ang="5400000" scaled="1"/>
          </a:gradFill>
          <a:ln>
            <a:noFill/>
          </a:ln>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16" name="Freeform 14">
            <a:extLst>
              <a:ext uri="{FF2B5EF4-FFF2-40B4-BE49-F238E27FC236}">
                <a16:creationId xmlns:a16="http://schemas.microsoft.com/office/drawing/2014/main" id="{40210592-F561-48F9-B376-34B7A818E673}"/>
              </a:ext>
            </a:extLst>
          </p:cNvPr>
          <p:cNvSpPr>
            <a:spLocks noEditPoints="1"/>
          </p:cNvSpPr>
          <p:nvPr/>
        </p:nvSpPr>
        <p:spPr bwMode="auto">
          <a:xfrm>
            <a:off x="5232374" y="2821978"/>
            <a:ext cx="329732" cy="450195"/>
          </a:xfrm>
          <a:custGeom>
            <a:gdLst>
              <a:gd fmla="*/ 95 w 723" name="T0"/>
              <a:gd fmla="*/ 160 h 986" name="T1"/>
              <a:gd fmla="*/ 80 w 723" name="T2"/>
              <a:gd fmla="*/ 986 h 986" name="T3"/>
              <a:gd fmla="*/ 723 w 723" name="T4"/>
              <a:gd fmla="*/ 242 h 986" name="T5"/>
              <a:gd fmla="*/ 668 w 723" name="T6"/>
              <a:gd fmla="*/ 260 h 986" name="T7"/>
              <a:gd fmla="*/ 83 w 723" name="T8"/>
              <a:gd fmla="*/ 929 h 986" name="T9"/>
              <a:gd fmla="*/ 313 w 723" name="T10"/>
              <a:gd fmla="*/ 105 h 986" name="T11"/>
              <a:gd fmla="*/ 410 w 723" name="T12"/>
              <a:gd fmla="*/ 105 h 986" name="T13"/>
              <a:gd fmla="*/ 360 w 723" name="T14"/>
              <a:gd fmla="*/ 157 h 986" name="T15"/>
              <a:gd fmla="*/ 253 w 723" name="T16"/>
              <a:gd fmla="*/ 107 h 986" name="T17"/>
              <a:gd fmla="*/ 133 w 723" name="T18"/>
              <a:gd fmla="*/ 250 h 986" name="T19"/>
              <a:gd fmla="*/ 590 w 723" name="T20"/>
              <a:gd fmla="*/ 250 h 986" name="T21"/>
              <a:gd fmla="*/ 470 w 723" name="T22"/>
              <a:gd fmla="*/ 107 h 986" name="T23"/>
              <a:gd fmla="*/ 253 w 723" name="T24"/>
              <a:gd fmla="*/ 107 h 986" name="T25"/>
              <a:gd fmla="*/ 255 w 723" name="T26"/>
              <a:gd fmla="*/ 749 h 986" name="T27"/>
              <a:gd fmla="*/ 175 w 723" name="T28"/>
              <a:gd fmla="*/ 771 h 986" name="T29"/>
              <a:gd fmla="*/ 158 w 723" name="T30"/>
              <a:gd fmla="*/ 789 h 986" name="T31"/>
              <a:gd fmla="*/ 255 w 723" name="T32"/>
              <a:gd fmla="*/ 796 h 986" name="T33"/>
              <a:gd fmla="*/ 153 w 723" name="T34"/>
              <a:gd fmla="*/ 846 h 986" name="T35"/>
              <a:gd fmla="*/ 280 w 723" name="T36"/>
              <a:gd fmla="*/ 784 h 986" name="T37"/>
              <a:gd fmla="*/ 280 w 723" name="T38"/>
              <a:gd fmla="*/ 744 h 986" name="T39"/>
              <a:gd fmla="*/ 128 w 723" name="T40"/>
              <a:gd fmla="*/ 751 h 986" name="T41"/>
              <a:gd fmla="*/ 248 w 723" name="T42"/>
              <a:gd fmla="*/ 879 h 986" name="T43"/>
              <a:gd fmla="*/ 248 w 723" name="T44"/>
              <a:gd fmla="*/ 387 h 986" name="T45"/>
              <a:gd fmla="*/ 175 w 723" name="T46"/>
              <a:gd fmla="*/ 409 h 986" name="T47"/>
              <a:gd fmla="*/ 200 w 723" name="T48"/>
              <a:gd fmla="*/ 474 h 986" name="T49"/>
              <a:gd fmla="*/ 153 w 723" name="T50"/>
              <a:gd fmla="*/ 492 h 986" name="T51"/>
              <a:gd fmla="*/ 248 w 723" name="T52"/>
              <a:gd fmla="*/ 362 h 986" name="T53"/>
              <a:gd fmla="*/ 128 w 723" name="T54"/>
              <a:gd fmla="*/ 489 h 986" name="T55"/>
              <a:gd fmla="*/ 279 w 723" name="T56"/>
              <a:gd fmla="*/ 416 h 986" name="T57"/>
              <a:gd fmla="*/ 278 w 723" name="T58"/>
              <a:gd fmla="*/ 382 h 986" name="T59"/>
              <a:gd fmla="*/ 255 w 723" name="T60"/>
              <a:gd fmla="*/ 582 h 986" name="T61"/>
              <a:gd fmla="*/ 158 w 723" name="T62"/>
              <a:gd fmla="*/ 607 h 986" name="T63"/>
              <a:gd fmla="*/ 255 w 723" name="T64"/>
              <a:gd fmla="*/ 672 h 986" name="T65"/>
              <a:gd fmla="*/ 280 w 723" name="T66"/>
              <a:gd fmla="*/ 563 h 986" name="T67"/>
              <a:gd fmla="*/ 128 w 723" name="T68"/>
              <a:gd fmla="*/ 569 h 986" name="T69"/>
              <a:gd fmla="*/ 255 w 723" name="T70"/>
              <a:gd fmla="*/ 696 h 986" name="T71"/>
              <a:gd fmla="*/ 334 w 723" name="T72"/>
              <a:gd fmla="*/ 538 h 986" name="T73"/>
              <a:gd fmla="*/ 378 w 723" name="T74"/>
              <a:gd fmla="*/ 836 h 986" name="T75"/>
              <a:gd fmla="*/ 580 w 723" name="T76"/>
              <a:gd fmla="*/ 774 h 986" name="T77"/>
              <a:gd fmla="*/ 370 w 723" name="T78"/>
              <a:gd fmla="*/ 829 h 986" name="T79"/>
              <a:gd fmla="*/ 580 w 723" name="T80"/>
              <a:gd fmla="*/ 587 h 986" name="T81"/>
              <a:gd fmla="*/ 370 w 723" name="T82"/>
              <a:gd fmla="*/ 474 h 986" name="T83"/>
              <a:gd fmla="*/ 370 w 723" name="T84"/>
              <a:gd fmla="*/ 407 h 98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984" w="723">
                <a:moveTo>
                  <a:pt x="55" y="260"/>
                </a:moveTo>
                <a:cubicBezTo>
                  <a:pt x="55" y="232"/>
                  <a:pt x="68" y="218"/>
                  <a:pt x="95" y="217"/>
                </a:cubicBezTo>
                <a:lnTo>
                  <a:pt x="95" y="160"/>
                </a:lnTo>
                <a:cubicBezTo>
                  <a:pt x="45" y="161"/>
                  <a:pt x="0" y="193"/>
                  <a:pt x="0" y="242"/>
                </a:cubicBezTo>
                <a:lnTo>
                  <a:pt x="0" y="906"/>
                </a:lnTo>
                <a:cubicBezTo>
                  <a:pt x="0" y="947"/>
                  <a:pt x="40" y="986"/>
                  <a:pt x="80" y="986"/>
                </a:cubicBezTo>
                <a:lnTo>
                  <a:pt x="643" y="986"/>
                </a:lnTo>
                <a:cubicBezTo>
                  <a:pt x="683" y="986"/>
                  <a:pt x="723" y="947"/>
                  <a:pt x="723" y="906"/>
                </a:cubicBezTo>
                <a:lnTo>
                  <a:pt x="723" y="242"/>
                </a:lnTo>
                <a:cubicBezTo>
                  <a:pt x="723" y="193"/>
                  <a:pt x="678" y="161"/>
                  <a:pt x="628" y="160"/>
                </a:cubicBezTo>
                <a:lnTo>
                  <a:pt x="628" y="217"/>
                </a:lnTo>
                <a:cubicBezTo>
                  <a:pt x="655" y="218"/>
                  <a:pt x="668" y="232"/>
                  <a:pt x="668" y="260"/>
                </a:cubicBezTo>
                <a:lnTo>
                  <a:pt x="668" y="889"/>
                </a:lnTo>
                <a:cubicBezTo>
                  <a:pt x="668" y="908"/>
                  <a:pt x="659" y="929"/>
                  <a:pt x="640" y="929"/>
                </a:cubicBezTo>
                <a:lnTo>
                  <a:pt x="83" y="929"/>
                </a:lnTo>
                <a:cubicBezTo>
                  <a:pt x="61" y="929"/>
                  <a:pt x="55" y="906"/>
                  <a:pt x="55" y="884"/>
                </a:cubicBezTo>
                <a:lnTo>
                  <a:pt x="55" y="260"/>
                </a:lnTo>
                <a:close/>
                <a:moveTo>
                  <a:pt x="313" y="105"/>
                </a:moveTo>
                <a:cubicBezTo>
                  <a:pt x="313" y="82"/>
                  <a:pt x="335" y="60"/>
                  <a:pt x="358" y="60"/>
                </a:cubicBezTo>
                <a:lnTo>
                  <a:pt x="365" y="60"/>
                </a:lnTo>
                <a:cubicBezTo>
                  <a:pt x="388" y="60"/>
                  <a:pt x="410" y="82"/>
                  <a:pt x="410" y="105"/>
                </a:cubicBezTo>
                <a:lnTo>
                  <a:pt x="410" y="110"/>
                </a:lnTo>
                <a:cubicBezTo>
                  <a:pt x="410" y="135"/>
                  <a:pt x="388" y="157"/>
                  <a:pt x="363" y="157"/>
                </a:cubicBezTo>
                <a:lnTo>
                  <a:pt x="360" y="157"/>
                </a:lnTo>
                <a:cubicBezTo>
                  <a:pt x="335" y="157"/>
                  <a:pt x="313" y="135"/>
                  <a:pt x="313" y="110"/>
                </a:cubicBezTo>
                <a:lnTo>
                  <a:pt x="313" y="105"/>
                </a:lnTo>
                <a:close/>
                <a:moveTo>
                  <a:pt x="253" y="107"/>
                </a:moveTo>
                <a:lnTo>
                  <a:pt x="173" y="107"/>
                </a:lnTo>
                <a:cubicBezTo>
                  <a:pt x="145" y="107"/>
                  <a:pt x="133" y="120"/>
                  <a:pt x="133" y="147"/>
                </a:cubicBezTo>
                <a:lnTo>
                  <a:pt x="133" y="250"/>
                </a:lnTo>
                <a:cubicBezTo>
                  <a:pt x="133" y="267"/>
                  <a:pt x="144" y="285"/>
                  <a:pt x="160" y="285"/>
                </a:cubicBezTo>
                <a:lnTo>
                  <a:pt x="563" y="285"/>
                </a:lnTo>
                <a:cubicBezTo>
                  <a:pt x="579" y="285"/>
                  <a:pt x="590" y="267"/>
                  <a:pt x="590" y="250"/>
                </a:cubicBezTo>
                <a:lnTo>
                  <a:pt x="590" y="147"/>
                </a:lnTo>
                <a:cubicBezTo>
                  <a:pt x="590" y="120"/>
                  <a:pt x="578" y="107"/>
                  <a:pt x="550" y="107"/>
                </a:cubicBezTo>
                <a:lnTo>
                  <a:pt x="470" y="107"/>
                </a:lnTo>
                <a:cubicBezTo>
                  <a:pt x="470" y="52"/>
                  <a:pt x="423" y="0"/>
                  <a:pt x="370" y="0"/>
                </a:cubicBezTo>
                <a:lnTo>
                  <a:pt x="353" y="0"/>
                </a:lnTo>
                <a:cubicBezTo>
                  <a:pt x="300" y="0"/>
                  <a:pt x="253" y="52"/>
                  <a:pt x="253" y="107"/>
                </a:cubicBezTo>
                <a:close/>
                <a:moveTo>
                  <a:pt x="153" y="756"/>
                </a:moveTo>
                <a:cubicBezTo>
                  <a:pt x="153" y="751"/>
                  <a:pt x="154" y="749"/>
                  <a:pt x="160" y="749"/>
                </a:cubicBezTo>
                <a:lnTo>
                  <a:pt x="255" y="749"/>
                </a:lnTo>
                <a:lnTo>
                  <a:pt x="255" y="756"/>
                </a:lnTo>
                <a:cubicBezTo>
                  <a:pt x="255" y="764"/>
                  <a:pt x="216" y="787"/>
                  <a:pt x="208" y="791"/>
                </a:cubicBezTo>
                <a:cubicBezTo>
                  <a:pt x="201" y="786"/>
                  <a:pt x="186" y="771"/>
                  <a:pt x="175" y="771"/>
                </a:cubicBezTo>
                <a:lnTo>
                  <a:pt x="173" y="771"/>
                </a:lnTo>
                <a:cubicBezTo>
                  <a:pt x="167" y="771"/>
                  <a:pt x="158" y="780"/>
                  <a:pt x="158" y="786"/>
                </a:cubicBezTo>
                <a:lnTo>
                  <a:pt x="158" y="789"/>
                </a:lnTo>
                <a:cubicBezTo>
                  <a:pt x="158" y="795"/>
                  <a:pt x="193" y="834"/>
                  <a:pt x="200" y="834"/>
                </a:cubicBezTo>
                <a:lnTo>
                  <a:pt x="203" y="834"/>
                </a:lnTo>
                <a:cubicBezTo>
                  <a:pt x="208" y="834"/>
                  <a:pt x="247" y="802"/>
                  <a:pt x="255" y="796"/>
                </a:cubicBezTo>
                <a:cubicBezTo>
                  <a:pt x="255" y="810"/>
                  <a:pt x="261" y="854"/>
                  <a:pt x="248" y="854"/>
                </a:cubicBezTo>
                <a:lnTo>
                  <a:pt x="160" y="854"/>
                </a:lnTo>
                <a:cubicBezTo>
                  <a:pt x="154" y="854"/>
                  <a:pt x="153" y="852"/>
                  <a:pt x="153" y="846"/>
                </a:cubicBezTo>
                <a:lnTo>
                  <a:pt x="153" y="756"/>
                </a:lnTo>
                <a:close/>
                <a:moveTo>
                  <a:pt x="248" y="879"/>
                </a:moveTo>
                <a:cubicBezTo>
                  <a:pt x="295" y="879"/>
                  <a:pt x="277" y="827"/>
                  <a:pt x="280" y="784"/>
                </a:cubicBezTo>
                <a:cubicBezTo>
                  <a:pt x="282" y="762"/>
                  <a:pt x="337" y="742"/>
                  <a:pt x="343" y="721"/>
                </a:cubicBezTo>
                <a:lnTo>
                  <a:pt x="335" y="721"/>
                </a:lnTo>
                <a:cubicBezTo>
                  <a:pt x="318" y="721"/>
                  <a:pt x="293" y="737"/>
                  <a:pt x="280" y="744"/>
                </a:cubicBezTo>
                <a:cubicBezTo>
                  <a:pt x="274" y="735"/>
                  <a:pt x="268" y="724"/>
                  <a:pt x="253" y="724"/>
                </a:cubicBezTo>
                <a:lnTo>
                  <a:pt x="155" y="724"/>
                </a:lnTo>
                <a:cubicBezTo>
                  <a:pt x="141" y="724"/>
                  <a:pt x="128" y="737"/>
                  <a:pt x="128" y="751"/>
                </a:cubicBezTo>
                <a:lnTo>
                  <a:pt x="128" y="851"/>
                </a:lnTo>
                <a:cubicBezTo>
                  <a:pt x="128" y="868"/>
                  <a:pt x="143" y="879"/>
                  <a:pt x="160" y="879"/>
                </a:cubicBezTo>
                <a:lnTo>
                  <a:pt x="248" y="879"/>
                </a:lnTo>
                <a:close/>
                <a:moveTo>
                  <a:pt x="153" y="394"/>
                </a:moveTo>
                <a:cubicBezTo>
                  <a:pt x="153" y="389"/>
                  <a:pt x="154" y="387"/>
                  <a:pt x="160" y="387"/>
                </a:cubicBezTo>
                <a:lnTo>
                  <a:pt x="248" y="387"/>
                </a:lnTo>
                <a:cubicBezTo>
                  <a:pt x="253" y="387"/>
                  <a:pt x="255" y="389"/>
                  <a:pt x="255" y="394"/>
                </a:cubicBezTo>
                <a:cubicBezTo>
                  <a:pt x="255" y="401"/>
                  <a:pt x="213" y="429"/>
                  <a:pt x="208" y="429"/>
                </a:cubicBezTo>
                <a:cubicBezTo>
                  <a:pt x="203" y="429"/>
                  <a:pt x="190" y="409"/>
                  <a:pt x="175" y="409"/>
                </a:cubicBezTo>
                <a:cubicBezTo>
                  <a:pt x="168" y="409"/>
                  <a:pt x="158" y="417"/>
                  <a:pt x="158" y="424"/>
                </a:cubicBezTo>
                <a:lnTo>
                  <a:pt x="158" y="427"/>
                </a:lnTo>
                <a:cubicBezTo>
                  <a:pt x="158" y="437"/>
                  <a:pt x="192" y="470"/>
                  <a:pt x="200" y="474"/>
                </a:cubicBezTo>
                <a:lnTo>
                  <a:pt x="255" y="434"/>
                </a:lnTo>
                <a:lnTo>
                  <a:pt x="255" y="492"/>
                </a:lnTo>
                <a:lnTo>
                  <a:pt x="153" y="492"/>
                </a:lnTo>
                <a:lnTo>
                  <a:pt x="153" y="394"/>
                </a:lnTo>
                <a:close/>
                <a:moveTo>
                  <a:pt x="278" y="382"/>
                </a:moveTo>
                <a:cubicBezTo>
                  <a:pt x="275" y="369"/>
                  <a:pt x="264" y="362"/>
                  <a:pt x="248" y="362"/>
                </a:cubicBezTo>
                <a:lnTo>
                  <a:pt x="160" y="362"/>
                </a:lnTo>
                <a:cubicBezTo>
                  <a:pt x="143" y="362"/>
                  <a:pt x="128" y="373"/>
                  <a:pt x="128" y="390"/>
                </a:cubicBezTo>
                <a:lnTo>
                  <a:pt x="128" y="489"/>
                </a:lnTo>
                <a:cubicBezTo>
                  <a:pt x="128" y="504"/>
                  <a:pt x="141" y="517"/>
                  <a:pt x="155" y="517"/>
                </a:cubicBezTo>
                <a:lnTo>
                  <a:pt x="253" y="517"/>
                </a:lnTo>
                <a:cubicBezTo>
                  <a:pt x="292" y="517"/>
                  <a:pt x="280" y="455"/>
                  <a:pt x="279" y="416"/>
                </a:cubicBezTo>
                <a:lnTo>
                  <a:pt x="343" y="362"/>
                </a:lnTo>
                <a:cubicBezTo>
                  <a:pt x="343" y="362"/>
                  <a:pt x="338" y="360"/>
                  <a:pt x="338" y="360"/>
                </a:cubicBezTo>
                <a:cubicBezTo>
                  <a:pt x="313" y="360"/>
                  <a:pt x="293" y="381"/>
                  <a:pt x="278" y="382"/>
                </a:cubicBezTo>
                <a:close/>
                <a:moveTo>
                  <a:pt x="153" y="569"/>
                </a:moveTo>
                <a:lnTo>
                  <a:pt x="255" y="569"/>
                </a:lnTo>
                <a:lnTo>
                  <a:pt x="255" y="582"/>
                </a:lnTo>
                <a:lnTo>
                  <a:pt x="208" y="612"/>
                </a:lnTo>
                <a:lnTo>
                  <a:pt x="176" y="588"/>
                </a:lnTo>
                <a:cubicBezTo>
                  <a:pt x="168" y="593"/>
                  <a:pt x="158" y="595"/>
                  <a:pt x="158" y="607"/>
                </a:cubicBezTo>
                <a:cubicBezTo>
                  <a:pt x="158" y="614"/>
                  <a:pt x="193" y="654"/>
                  <a:pt x="200" y="654"/>
                </a:cubicBezTo>
                <a:cubicBezTo>
                  <a:pt x="212" y="654"/>
                  <a:pt x="242" y="620"/>
                  <a:pt x="255" y="617"/>
                </a:cubicBezTo>
                <a:lnTo>
                  <a:pt x="255" y="672"/>
                </a:lnTo>
                <a:lnTo>
                  <a:pt x="153" y="672"/>
                </a:lnTo>
                <a:lnTo>
                  <a:pt x="153" y="569"/>
                </a:lnTo>
                <a:close/>
                <a:moveTo>
                  <a:pt x="280" y="563"/>
                </a:moveTo>
                <a:cubicBezTo>
                  <a:pt x="275" y="555"/>
                  <a:pt x="269" y="544"/>
                  <a:pt x="255" y="544"/>
                </a:cubicBezTo>
                <a:lnTo>
                  <a:pt x="153" y="544"/>
                </a:lnTo>
                <a:cubicBezTo>
                  <a:pt x="140" y="544"/>
                  <a:pt x="128" y="557"/>
                  <a:pt x="128" y="569"/>
                </a:cubicBezTo>
                <a:lnTo>
                  <a:pt x="128" y="672"/>
                </a:lnTo>
                <a:cubicBezTo>
                  <a:pt x="128" y="684"/>
                  <a:pt x="140" y="696"/>
                  <a:pt x="153" y="696"/>
                </a:cubicBezTo>
                <a:lnTo>
                  <a:pt x="255" y="696"/>
                </a:lnTo>
                <a:cubicBezTo>
                  <a:pt x="291" y="696"/>
                  <a:pt x="280" y="632"/>
                  <a:pt x="279" y="596"/>
                </a:cubicBezTo>
                <a:lnTo>
                  <a:pt x="343" y="542"/>
                </a:lnTo>
                <a:lnTo>
                  <a:pt x="334" y="538"/>
                </a:lnTo>
                <a:lnTo>
                  <a:pt x="280" y="563"/>
                </a:lnTo>
                <a:close/>
                <a:moveTo>
                  <a:pt x="370" y="829"/>
                </a:moveTo>
                <a:cubicBezTo>
                  <a:pt x="370" y="834"/>
                  <a:pt x="372" y="836"/>
                  <a:pt x="378" y="836"/>
                </a:cubicBezTo>
                <a:lnTo>
                  <a:pt x="573" y="836"/>
                </a:lnTo>
                <a:cubicBezTo>
                  <a:pt x="579" y="836"/>
                  <a:pt x="580" y="834"/>
                  <a:pt x="580" y="829"/>
                </a:cubicBezTo>
                <a:lnTo>
                  <a:pt x="580" y="774"/>
                </a:lnTo>
                <a:cubicBezTo>
                  <a:pt x="580" y="768"/>
                  <a:pt x="579" y="766"/>
                  <a:pt x="573" y="766"/>
                </a:cubicBezTo>
                <a:lnTo>
                  <a:pt x="370" y="766"/>
                </a:lnTo>
                <a:lnTo>
                  <a:pt x="370" y="829"/>
                </a:lnTo>
                <a:close/>
                <a:moveTo>
                  <a:pt x="370" y="654"/>
                </a:moveTo>
                <a:lnTo>
                  <a:pt x="580" y="654"/>
                </a:lnTo>
                <a:lnTo>
                  <a:pt x="580" y="587"/>
                </a:lnTo>
                <a:lnTo>
                  <a:pt x="370" y="587"/>
                </a:lnTo>
                <a:lnTo>
                  <a:pt x="370" y="654"/>
                </a:lnTo>
                <a:close/>
                <a:moveTo>
                  <a:pt x="370" y="474"/>
                </a:moveTo>
                <a:lnTo>
                  <a:pt x="523" y="474"/>
                </a:lnTo>
                <a:lnTo>
                  <a:pt x="523" y="407"/>
                </a:lnTo>
                <a:lnTo>
                  <a:pt x="370" y="407"/>
                </a:lnTo>
                <a:lnTo>
                  <a:pt x="370" y="474"/>
                </a:lnTo>
                <a:close/>
              </a:path>
            </a:pathLst>
          </a:custGeom>
          <a:gradFill>
            <a:gsLst>
              <a:gs pos="0">
                <a:srgbClr val="FE532B"/>
              </a:gs>
              <a:gs pos="100000">
                <a:srgbClr val="F54A05"/>
              </a:gs>
            </a:gsLst>
            <a:lin ang="5400000" scaled="1"/>
          </a:gradFill>
          <a:ln>
            <a:noFill/>
          </a:ln>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17" name="Freeform 15">
            <a:extLst>
              <a:ext uri="{FF2B5EF4-FFF2-40B4-BE49-F238E27FC236}">
                <a16:creationId xmlns:a16="http://schemas.microsoft.com/office/drawing/2014/main" id="{079CF3AF-C5E2-488F-9F65-C50C16DC505C}"/>
              </a:ext>
            </a:extLst>
          </p:cNvPr>
          <p:cNvSpPr>
            <a:spLocks noEditPoints="1"/>
          </p:cNvSpPr>
          <p:nvPr/>
        </p:nvSpPr>
        <p:spPr bwMode="auto">
          <a:xfrm>
            <a:off x="6193000" y="2871999"/>
            <a:ext cx="523761" cy="449005"/>
          </a:xfrm>
          <a:custGeom>
            <a:gdLst>
              <a:gd fmla="*/ 737 w 1149" name="T0"/>
              <a:gd fmla="*/ 427 h 983" name="T1"/>
              <a:gd fmla="*/ 640 w 1149" name="T2"/>
              <a:gd fmla="*/ 427 h 983" name="T3"/>
              <a:gd fmla="*/ 616 w 1149" name="T4"/>
              <a:gd fmla="*/ 502 h 983" name="T5"/>
              <a:gd fmla="*/ 640 w 1149" name="T6"/>
              <a:gd fmla="*/ 810 h 983" name="T7"/>
              <a:gd fmla="*/ 575 w 1149" name="T8"/>
              <a:gd fmla="*/ 921 h 983" name="T9"/>
              <a:gd fmla="*/ 514 w 1149" name="T10"/>
              <a:gd fmla="*/ 810 h 983" name="T11"/>
              <a:gd fmla="*/ 549 w 1149" name="T12"/>
              <a:gd fmla="*/ 503 h 983" name="T13"/>
              <a:gd fmla="*/ 524 w 1149" name="T14"/>
              <a:gd fmla="*/ 427 h 983" name="T15"/>
              <a:gd fmla="*/ 417 w 1149" name="T16"/>
              <a:gd fmla="*/ 427 h 983" name="T17"/>
              <a:gd fmla="*/ 417 w 1149" name="T18"/>
              <a:gd fmla="*/ 427 h 983" name="T19"/>
              <a:gd fmla="*/ 241 w 1149" name="T20"/>
              <a:gd fmla="*/ 612 h 983" name="T21"/>
              <a:gd fmla="*/ 266 w 1149" name="T22"/>
              <a:gd fmla="*/ 801 h 983" name="T23"/>
              <a:gd fmla="*/ 443 w 1149" name="T24"/>
              <a:gd fmla="*/ 983 h 983" name="T25"/>
              <a:gd fmla="*/ 711 w 1149" name="T26"/>
              <a:gd fmla="*/ 983 h 983" name="T27"/>
              <a:gd fmla="*/ 888 w 1149" name="T28"/>
              <a:gd fmla="*/ 799 h 983" name="T29"/>
              <a:gd fmla="*/ 913 w 1149" name="T30"/>
              <a:gd fmla="*/ 609 h 983" name="T31"/>
              <a:gd fmla="*/ 737 w 1149" name="T32"/>
              <a:gd fmla="*/ 427 h 983" name="T33"/>
              <a:gd fmla="*/ 218 w 1149" name="T34"/>
              <a:gd fmla="*/ 308 h 983" name="T35"/>
              <a:gd fmla="*/ 330 w 1149" name="T36"/>
              <a:gd fmla="*/ 196 h 983" name="T37"/>
              <a:gd fmla="*/ 218 w 1149" name="T38"/>
              <a:gd fmla="*/ 83 h 983" name="T39"/>
              <a:gd fmla="*/ 105 w 1149" name="T40"/>
              <a:gd fmla="*/ 196 h 983" name="T41"/>
              <a:gd fmla="*/ 218 w 1149" name="T42"/>
              <a:gd fmla="*/ 308 h 983" name="T43"/>
              <a:gd fmla="*/ 318 w 1149" name="T44"/>
              <a:gd fmla="*/ 344 h 983" name="T45"/>
              <a:gd fmla="*/ 118 w 1149" name="T46"/>
              <a:gd fmla="*/ 344 h 983" name="T47"/>
              <a:gd fmla="*/ 118 w 1149" name="T48"/>
              <a:gd fmla="*/ 343 h 983" name="T49"/>
              <a:gd fmla="*/ 7 w 1149" name="T50"/>
              <a:gd fmla="*/ 458 h 983" name="T51"/>
              <a:gd fmla="*/ 23 w 1149" name="T52"/>
              <a:gd fmla="*/ 577 h 983" name="T53"/>
              <a:gd fmla="*/ 134 w 1149" name="T54"/>
              <a:gd fmla="*/ 689 h 983" name="T55"/>
              <a:gd fmla="*/ 191 w 1149" name="T56"/>
              <a:gd fmla="*/ 689 h 983" name="T57"/>
              <a:gd fmla="*/ 180 w 1149" name="T58"/>
              <a:gd fmla="*/ 606 h 983" name="T59"/>
              <a:gd fmla="*/ 180 w 1149" name="T60"/>
              <a:gd fmla="*/ 606 h 983" name="T61"/>
              <a:gd fmla="*/ 180 w 1149" name="T62"/>
              <a:gd fmla="*/ 606 h 983" name="T63"/>
              <a:gd fmla="*/ 231 w 1149" name="T64"/>
              <a:gd fmla="*/ 449 h 983" name="T65"/>
              <a:gd fmla="*/ 308 w 1149" name="T66"/>
              <a:gd fmla="*/ 393 h 983" name="T67"/>
              <a:gd fmla="*/ 387 w 1149" name="T68"/>
              <a:gd fmla="*/ 367 h 983" name="T69"/>
              <a:gd fmla="*/ 318 w 1149" name="T70"/>
              <a:gd fmla="*/ 344 h 983" name="T71"/>
              <a:gd fmla="*/ 931 w 1149" name="T72"/>
              <a:gd fmla="*/ 308 h 983" name="T73"/>
              <a:gd fmla="*/ 1043 w 1149" name="T74"/>
              <a:gd fmla="*/ 196 h 983" name="T75"/>
              <a:gd fmla="*/ 931 w 1149" name="T76"/>
              <a:gd fmla="*/ 83 h 983" name="T77"/>
              <a:gd fmla="*/ 819 w 1149" name="T78"/>
              <a:gd fmla="*/ 196 h 983" name="T79"/>
              <a:gd fmla="*/ 931 w 1149" name="T80"/>
              <a:gd fmla="*/ 308 h 983" name="T81"/>
              <a:gd fmla="*/ 1031 w 1149" name="T82"/>
              <a:gd fmla="*/ 344 h 983" name="T83"/>
              <a:gd fmla="*/ 831 w 1149" name="T84"/>
              <a:gd fmla="*/ 344 h 983" name="T85"/>
              <a:gd fmla="*/ 831 w 1149" name="T86"/>
              <a:gd fmla="*/ 343 h 983" name="T87"/>
              <a:gd fmla="*/ 763 w 1149" name="T88"/>
              <a:gd fmla="*/ 366 h 983" name="T89"/>
              <a:gd fmla="*/ 847 w 1149" name="T90"/>
              <a:gd fmla="*/ 393 h 983" name="T91"/>
              <a:gd fmla="*/ 925 w 1149" name="T92"/>
              <a:gd fmla="*/ 450 h 983" name="T93"/>
              <a:gd fmla="*/ 974 w 1149" name="T94"/>
              <a:gd fmla="*/ 603 h 983" name="T95"/>
              <a:gd fmla="*/ 974 w 1149" name="T96"/>
              <a:gd fmla="*/ 603 h 983" name="T97"/>
              <a:gd fmla="*/ 974 w 1149" name="T98"/>
              <a:gd fmla="*/ 603 h 983" name="T99"/>
              <a:gd fmla="*/ 962 w 1149" name="T100"/>
              <a:gd fmla="*/ 689 h 983" name="T101"/>
              <a:gd fmla="*/ 1015 w 1149" name="T102"/>
              <a:gd fmla="*/ 689 h 983" name="T103"/>
              <a:gd fmla="*/ 1126 w 1149" name="T104"/>
              <a:gd fmla="*/ 575 h 983" name="T105"/>
              <a:gd fmla="*/ 1142 w 1149" name="T106"/>
              <a:gd fmla="*/ 456 h 983" name="T107"/>
              <a:gd fmla="*/ 1031 w 1149" name="T108"/>
              <a:gd fmla="*/ 344 h 983" name="T109"/>
              <a:gd fmla="*/ 756 w 1149" name="T110"/>
              <a:gd fmla="*/ 184 h 983" name="T111"/>
              <a:gd fmla="*/ 577 w 1149" name="T112"/>
              <a:gd fmla="*/ 369 h 983" name="T113"/>
              <a:gd fmla="*/ 398 w 1149" name="T114"/>
              <a:gd fmla="*/ 184 h 983" name="T115"/>
              <a:gd fmla="*/ 577 w 1149" name="T116"/>
              <a:gd fmla="*/ 0 h 983" name="T117"/>
              <a:gd fmla="*/ 756 w 1149" name="T118"/>
              <a:gd fmla="*/ 184 h 98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983" w="1149">
                <a:moveTo>
                  <a:pt x="737" y="427"/>
                </a:moveTo>
                <a:lnTo>
                  <a:pt x="640" y="427"/>
                </a:lnTo>
                <a:cubicBezTo>
                  <a:pt x="641" y="437"/>
                  <a:pt x="642" y="483"/>
                  <a:pt x="616" y="502"/>
                </a:cubicBezTo>
                <a:cubicBezTo>
                  <a:pt x="616" y="502"/>
                  <a:pt x="658" y="735"/>
                  <a:pt x="640" y="810"/>
                </a:cubicBezTo>
                <a:cubicBezTo>
                  <a:pt x="633" y="842"/>
                  <a:pt x="606" y="921"/>
                  <a:pt x="575" y="921"/>
                </a:cubicBezTo>
                <a:cubicBezTo>
                  <a:pt x="544" y="920"/>
                  <a:pt x="520" y="841"/>
                  <a:pt x="514" y="810"/>
                </a:cubicBezTo>
                <a:cubicBezTo>
                  <a:pt x="499" y="735"/>
                  <a:pt x="549" y="503"/>
                  <a:pt x="549" y="503"/>
                </a:cubicBezTo>
                <a:cubicBezTo>
                  <a:pt x="541" y="500"/>
                  <a:pt x="527" y="486"/>
                  <a:pt x="524" y="427"/>
                </a:cubicBezTo>
                <a:lnTo>
                  <a:pt x="417" y="427"/>
                </a:lnTo>
                <a:lnTo>
                  <a:pt x="417" y="427"/>
                </a:lnTo>
                <a:cubicBezTo>
                  <a:pt x="320" y="427"/>
                  <a:pt x="229" y="510"/>
                  <a:pt x="241" y="612"/>
                </a:cubicBezTo>
                <a:lnTo>
                  <a:pt x="266" y="801"/>
                </a:lnTo>
                <a:cubicBezTo>
                  <a:pt x="286" y="902"/>
                  <a:pt x="345" y="983"/>
                  <a:pt x="443" y="983"/>
                </a:cubicBezTo>
                <a:lnTo>
                  <a:pt x="711" y="983"/>
                </a:lnTo>
                <a:cubicBezTo>
                  <a:pt x="809" y="983"/>
                  <a:pt x="868" y="899"/>
                  <a:pt x="888" y="799"/>
                </a:cubicBezTo>
                <a:lnTo>
                  <a:pt x="913" y="609"/>
                </a:lnTo>
                <a:cubicBezTo>
                  <a:pt x="925" y="510"/>
                  <a:pt x="834" y="427"/>
                  <a:pt x="737" y="427"/>
                </a:cubicBezTo>
                <a:close/>
                <a:moveTo>
                  <a:pt x="218" y="308"/>
                </a:moveTo>
                <a:cubicBezTo>
                  <a:pt x="280" y="308"/>
                  <a:pt x="330" y="258"/>
                  <a:pt x="330" y="196"/>
                </a:cubicBezTo>
                <a:cubicBezTo>
                  <a:pt x="330" y="134"/>
                  <a:pt x="280" y="83"/>
                  <a:pt x="218" y="83"/>
                </a:cubicBezTo>
                <a:cubicBezTo>
                  <a:pt x="156" y="83"/>
                  <a:pt x="105" y="134"/>
                  <a:pt x="105" y="196"/>
                </a:cubicBezTo>
                <a:cubicBezTo>
                  <a:pt x="105" y="258"/>
                  <a:pt x="156" y="308"/>
                  <a:pt x="218" y="308"/>
                </a:cubicBezTo>
                <a:close/>
                <a:moveTo>
                  <a:pt x="318" y="344"/>
                </a:moveTo>
                <a:lnTo>
                  <a:pt x="118" y="344"/>
                </a:lnTo>
                <a:lnTo>
                  <a:pt x="118" y="343"/>
                </a:lnTo>
                <a:cubicBezTo>
                  <a:pt x="57" y="343"/>
                  <a:pt x="0" y="395"/>
                  <a:pt x="7" y="458"/>
                </a:cubicBezTo>
                <a:lnTo>
                  <a:pt x="23" y="577"/>
                </a:lnTo>
                <a:cubicBezTo>
                  <a:pt x="35" y="639"/>
                  <a:pt x="73" y="689"/>
                  <a:pt x="134" y="689"/>
                </a:cubicBezTo>
                <a:lnTo>
                  <a:pt x="191" y="689"/>
                </a:lnTo>
                <a:lnTo>
                  <a:pt x="180" y="606"/>
                </a:lnTo>
                <a:lnTo>
                  <a:pt x="180" y="606"/>
                </a:lnTo>
                <a:lnTo>
                  <a:pt x="180" y="606"/>
                </a:lnTo>
                <a:cubicBezTo>
                  <a:pt x="173" y="549"/>
                  <a:pt x="191" y="493"/>
                  <a:pt x="231" y="449"/>
                </a:cubicBezTo>
                <a:cubicBezTo>
                  <a:pt x="252" y="425"/>
                  <a:pt x="279" y="406"/>
                  <a:pt x="308" y="393"/>
                </a:cubicBezTo>
                <a:cubicBezTo>
                  <a:pt x="333" y="379"/>
                  <a:pt x="359" y="371"/>
                  <a:pt x="387" y="367"/>
                </a:cubicBezTo>
                <a:cubicBezTo>
                  <a:pt x="367" y="352"/>
                  <a:pt x="343" y="344"/>
                  <a:pt x="318" y="344"/>
                </a:cubicBezTo>
                <a:close/>
                <a:moveTo>
                  <a:pt x="931" y="308"/>
                </a:moveTo>
                <a:cubicBezTo>
                  <a:pt x="993" y="308"/>
                  <a:pt x="1043" y="258"/>
                  <a:pt x="1043" y="196"/>
                </a:cubicBezTo>
                <a:cubicBezTo>
                  <a:pt x="1043" y="134"/>
                  <a:pt x="993" y="83"/>
                  <a:pt x="931" y="83"/>
                </a:cubicBezTo>
                <a:cubicBezTo>
                  <a:pt x="869" y="83"/>
                  <a:pt x="819" y="134"/>
                  <a:pt x="819" y="196"/>
                </a:cubicBezTo>
                <a:cubicBezTo>
                  <a:pt x="819" y="258"/>
                  <a:pt x="869" y="308"/>
                  <a:pt x="931" y="308"/>
                </a:cubicBezTo>
                <a:close/>
                <a:moveTo>
                  <a:pt x="1031" y="344"/>
                </a:moveTo>
                <a:lnTo>
                  <a:pt x="831" y="344"/>
                </a:lnTo>
                <a:lnTo>
                  <a:pt x="831" y="343"/>
                </a:lnTo>
                <a:cubicBezTo>
                  <a:pt x="806" y="343"/>
                  <a:pt x="782" y="352"/>
                  <a:pt x="763" y="366"/>
                </a:cubicBezTo>
                <a:cubicBezTo>
                  <a:pt x="792" y="370"/>
                  <a:pt x="821" y="379"/>
                  <a:pt x="847" y="393"/>
                </a:cubicBezTo>
                <a:cubicBezTo>
                  <a:pt x="877" y="406"/>
                  <a:pt x="903" y="426"/>
                  <a:pt x="925" y="450"/>
                </a:cubicBezTo>
                <a:cubicBezTo>
                  <a:pt x="963" y="494"/>
                  <a:pt x="981" y="548"/>
                  <a:pt x="974" y="603"/>
                </a:cubicBezTo>
                <a:lnTo>
                  <a:pt x="974" y="603"/>
                </a:lnTo>
                <a:lnTo>
                  <a:pt x="974" y="603"/>
                </a:lnTo>
                <a:lnTo>
                  <a:pt x="962" y="689"/>
                </a:lnTo>
                <a:lnTo>
                  <a:pt x="1015" y="689"/>
                </a:lnTo>
                <a:cubicBezTo>
                  <a:pt x="1076" y="689"/>
                  <a:pt x="1114" y="637"/>
                  <a:pt x="1126" y="575"/>
                </a:cubicBezTo>
                <a:lnTo>
                  <a:pt x="1142" y="456"/>
                </a:lnTo>
                <a:cubicBezTo>
                  <a:pt x="1149" y="395"/>
                  <a:pt x="1092" y="344"/>
                  <a:pt x="1031" y="344"/>
                </a:cubicBezTo>
                <a:close/>
                <a:moveTo>
                  <a:pt x="756" y="184"/>
                </a:moveTo>
                <a:cubicBezTo>
                  <a:pt x="756" y="286"/>
                  <a:pt x="676" y="369"/>
                  <a:pt x="577" y="369"/>
                </a:cubicBezTo>
                <a:cubicBezTo>
                  <a:pt x="478" y="369"/>
                  <a:pt x="398" y="286"/>
                  <a:pt x="398" y="184"/>
                </a:cubicBezTo>
                <a:cubicBezTo>
                  <a:pt x="398" y="82"/>
                  <a:pt x="478" y="0"/>
                  <a:pt x="577" y="0"/>
                </a:cubicBezTo>
                <a:cubicBezTo>
                  <a:pt x="676" y="0"/>
                  <a:pt x="756" y="82"/>
                  <a:pt x="756" y="184"/>
                </a:cubicBezTo>
                <a:close/>
              </a:path>
            </a:pathLst>
          </a:custGeom>
          <a:gradFill>
            <a:gsLst>
              <a:gs pos="0">
                <a:srgbClr val="F54A05"/>
              </a:gs>
              <a:gs pos="100000">
                <a:srgbClr val="FA6B27"/>
              </a:gs>
            </a:gsLst>
            <a:lin ang="5400000" scaled="1"/>
          </a:gradFill>
          <a:ln>
            <a:noFill/>
          </a:ln>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18" name="Freeform 17">
            <a:extLst>
              <a:ext uri="{FF2B5EF4-FFF2-40B4-BE49-F238E27FC236}">
                <a16:creationId xmlns:a16="http://schemas.microsoft.com/office/drawing/2014/main" id="{4310F755-01BE-4783-B1CA-A608B40E606D}"/>
              </a:ext>
            </a:extLst>
          </p:cNvPr>
          <p:cNvSpPr>
            <a:spLocks noEditPoints="1"/>
          </p:cNvSpPr>
          <p:nvPr/>
        </p:nvSpPr>
        <p:spPr bwMode="auto">
          <a:xfrm>
            <a:off x="6744884" y="3797400"/>
            <a:ext cx="459482" cy="460915"/>
          </a:xfrm>
          <a:custGeom>
            <a:gdLst>
              <a:gd fmla="*/ 504 w 1008" name="T0"/>
              <a:gd fmla="*/ 1009 h 1009" name="T1"/>
              <a:gd fmla="*/ 0 w 1008" name="T2"/>
              <a:gd fmla="*/ 504 h 1009" name="T3"/>
              <a:gd fmla="*/ 504 w 1008" name="T4"/>
              <a:gd fmla="*/ 0 h 1009" name="T5"/>
              <a:gd fmla="*/ 1008 w 1008" name="T6"/>
              <a:gd fmla="*/ 504 h 1009" name="T7"/>
              <a:gd fmla="*/ 504 w 1008" name="T8"/>
              <a:gd fmla="*/ 1009 h 1009" name="T9"/>
              <a:gd fmla="*/ 725 w 1008" name="T10"/>
              <a:gd fmla="*/ 769 h 1009" name="T11"/>
              <a:gd fmla="*/ 725 w 1008" name="T12"/>
              <a:gd fmla="*/ 769 h 1009" name="T13"/>
              <a:gd fmla="*/ 538 w 1008" name="T14"/>
              <a:gd fmla="*/ 586 h 1009" name="T15"/>
              <a:gd fmla="*/ 504 w 1008" name="T16"/>
              <a:gd fmla="*/ 592 h 1009" name="T17"/>
              <a:gd fmla="*/ 416 w 1008" name="T18"/>
              <a:gd fmla="*/ 504 h 1009" name="T19"/>
              <a:gd fmla="*/ 456 w 1008" name="T20"/>
              <a:gd fmla="*/ 431 h 1009" name="T21"/>
              <a:gd fmla="*/ 456 w 1008" name="T22"/>
              <a:gd fmla="*/ 179 h 1009" name="T23"/>
              <a:gd fmla="*/ 553 w 1008" name="T24"/>
              <a:gd fmla="*/ 179 h 1009" name="T25"/>
              <a:gd fmla="*/ 553 w 1008" name="T26"/>
              <a:gd fmla="*/ 431 h 1009" name="T27"/>
              <a:gd fmla="*/ 592 w 1008" name="T28"/>
              <a:gd fmla="*/ 504 h 1009" name="T29"/>
              <a:gd fmla="*/ 586 w 1008" name="T30"/>
              <a:gd fmla="*/ 536 h 1009" name="T31"/>
              <a:gd fmla="*/ 774 w 1008" name="T32"/>
              <a:gd fmla="*/ 719 h 1009" name="T33"/>
              <a:gd fmla="*/ 725 w 1008" name="T34"/>
              <a:gd fmla="*/ 769 h 1009" name="T35"/>
              <a:gd fmla="*/ 168 w 1008" name="T36"/>
              <a:gd fmla="*/ 471 h 1009" name="T37"/>
              <a:gd fmla="*/ 168 w 1008" name="T38"/>
              <a:gd fmla="*/ 471 h 1009" name="T39"/>
              <a:gd fmla="*/ 234 w 1008" name="T40"/>
              <a:gd fmla="*/ 471 h 1009" name="T41"/>
              <a:gd fmla="*/ 234 w 1008" name="T42"/>
              <a:gd fmla="*/ 538 h 1009" name="T43"/>
              <a:gd fmla="*/ 168 w 1008" name="T44"/>
              <a:gd fmla="*/ 538 h 1009" name="T45"/>
              <a:gd fmla="*/ 168 w 1008" name="T46"/>
              <a:gd fmla="*/ 471 h 1009" name="T47"/>
              <a:gd fmla="*/ 774 w 1008" name="T48"/>
              <a:gd fmla="*/ 471 h 1009" name="T49"/>
              <a:gd fmla="*/ 774 w 1008" name="T50"/>
              <a:gd fmla="*/ 471 h 1009" name="T51"/>
              <a:gd fmla="*/ 840 w 1008" name="T52"/>
              <a:gd fmla="*/ 471 h 1009" name="T53"/>
              <a:gd fmla="*/ 840 w 1008" name="T54"/>
              <a:gd fmla="*/ 538 h 1009" name="T55"/>
              <a:gd fmla="*/ 774 w 1008" name="T56"/>
              <a:gd fmla="*/ 538 h 1009" name="T57"/>
              <a:gd fmla="*/ 774 w 1008" name="T58"/>
              <a:gd fmla="*/ 471 h 1009" name="T59"/>
              <a:gd fmla="*/ 470 w 1008" name="T60"/>
              <a:gd fmla="*/ 840 h 1009" name="T61"/>
              <a:gd fmla="*/ 470 w 1008" name="T62"/>
              <a:gd fmla="*/ 840 h 1009" name="T63"/>
              <a:gd fmla="*/ 470 w 1008" name="T64"/>
              <a:gd fmla="*/ 775 h 1009" name="T65"/>
              <a:gd fmla="*/ 538 w 1008" name="T66"/>
              <a:gd fmla="*/ 775 h 1009" name="T67"/>
              <a:gd fmla="*/ 538 w 1008" name="T68"/>
              <a:gd fmla="*/ 840 h 1009" name="T69"/>
              <a:gd fmla="*/ 470 w 1008" name="T70"/>
              <a:gd fmla="*/ 840 h 1009" name="T71"/>
              <a:gd fmla="*/ 504 w 1008" name="T72"/>
              <a:gd fmla="*/ 912 h 1009" name="T73"/>
              <a:gd fmla="*/ 504 w 1008" name="T74"/>
              <a:gd fmla="*/ 912 h 1009" name="T75"/>
              <a:gd fmla="*/ 912 w 1008" name="T76"/>
              <a:gd fmla="*/ 504 h 1009" name="T77"/>
              <a:gd fmla="*/ 504 w 1008" name="T78"/>
              <a:gd fmla="*/ 97 h 1009" name="T79"/>
              <a:gd fmla="*/ 96 w 1008" name="T80"/>
              <a:gd fmla="*/ 504 h 1009" name="T81"/>
              <a:gd fmla="*/ 504 w 1008" name="T82"/>
              <a:gd fmla="*/ 912 h 1009"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009" w="1006">
                <a:moveTo>
                  <a:pt x="504" y="1009"/>
                </a:moveTo>
                <a:cubicBezTo>
                  <a:pt x="226" y="1009"/>
                  <a:pt x="0" y="783"/>
                  <a:pt x="0" y="504"/>
                </a:cubicBezTo>
                <a:cubicBezTo>
                  <a:pt x="0" y="226"/>
                  <a:pt x="226" y="0"/>
                  <a:pt x="504" y="0"/>
                </a:cubicBezTo>
                <a:cubicBezTo>
                  <a:pt x="782" y="0"/>
                  <a:pt x="1008" y="226"/>
                  <a:pt x="1008" y="504"/>
                </a:cubicBezTo>
                <a:cubicBezTo>
                  <a:pt x="1008" y="783"/>
                  <a:pt x="782" y="1009"/>
                  <a:pt x="504" y="1009"/>
                </a:cubicBezTo>
                <a:close/>
                <a:moveTo>
                  <a:pt x="725" y="769"/>
                </a:moveTo>
                <a:lnTo>
                  <a:pt x="725" y="769"/>
                </a:lnTo>
                <a:lnTo>
                  <a:pt x="538" y="586"/>
                </a:lnTo>
                <a:cubicBezTo>
                  <a:pt x="528" y="590"/>
                  <a:pt x="516" y="592"/>
                  <a:pt x="504" y="592"/>
                </a:cubicBezTo>
                <a:cubicBezTo>
                  <a:pt x="455" y="592"/>
                  <a:pt x="416" y="553"/>
                  <a:pt x="416" y="504"/>
                </a:cubicBezTo>
                <a:cubicBezTo>
                  <a:pt x="416" y="474"/>
                  <a:pt x="432" y="447"/>
                  <a:pt x="456" y="431"/>
                </a:cubicBezTo>
                <a:lnTo>
                  <a:pt x="456" y="179"/>
                </a:lnTo>
                <a:cubicBezTo>
                  <a:pt x="456" y="115"/>
                  <a:pt x="553" y="115"/>
                  <a:pt x="553" y="179"/>
                </a:cubicBezTo>
                <a:lnTo>
                  <a:pt x="553" y="431"/>
                </a:lnTo>
                <a:cubicBezTo>
                  <a:pt x="576" y="447"/>
                  <a:pt x="592" y="474"/>
                  <a:pt x="592" y="504"/>
                </a:cubicBezTo>
                <a:cubicBezTo>
                  <a:pt x="592" y="516"/>
                  <a:pt x="590" y="526"/>
                  <a:pt x="586" y="536"/>
                </a:cubicBezTo>
                <a:lnTo>
                  <a:pt x="774" y="719"/>
                </a:lnTo>
                <a:cubicBezTo>
                  <a:pt x="806" y="751"/>
                  <a:pt x="758" y="801"/>
                  <a:pt x="725" y="769"/>
                </a:cubicBezTo>
                <a:close/>
                <a:moveTo>
                  <a:pt x="168" y="471"/>
                </a:moveTo>
                <a:lnTo>
                  <a:pt x="168" y="471"/>
                </a:lnTo>
                <a:lnTo>
                  <a:pt x="234" y="471"/>
                </a:lnTo>
                <a:cubicBezTo>
                  <a:pt x="278" y="471"/>
                  <a:pt x="278" y="538"/>
                  <a:pt x="234" y="538"/>
                </a:cubicBezTo>
                <a:lnTo>
                  <a:pt x="168" y="538"/>
                </a:lnTo>
                <a:cubicBezTo>
                  <a:pt x="123" y="538"/>
                  <a:pt x="123" y="471"/>
                  <a:pt x="168" y="471"/>
                </a:cubicBezTo>
                <a:close/>
                <a:moveTo>
                  <a:pt x="774" y="471"/>
                </a:moveTo>
                <a:lnTo>
                  <a:pt x="774" y="471"/>
                </a:lnTo>
                <a:lnTo>
                  <a:pt x="840" y="471"/>
                </a:lnTo>
                <a:cubicBezTo>
                  <a:pt x="885" y="471"/>
                  <a:pt x="885" y="538"/>
                  <a:pt x="840" y="538"/>
                </a:cubicBezTo>
                <a:lnTo>
                  <a:pt x="774" y="538"/>
                </a:lnTo>
                <a:cubicBezTo>
                  <a:pt x="730" y="538"/>
                  <a:pt x="730" y="471"/>
                  <a:pt x="774" y="471"/>
                </a:cubicBezTo>
                <a:close/>
                <a:moveTo>
                  <a:pt x="470" y="840"/>
                </a:moveTo>
                <a:lnTo>
                  <a:pt x="470" y="840"/>
                </a:lnTo>
                <a:lnTo>
                  <a:pt x="470" y="775"/>
                </a:lnTo>
                <a:cubicBezTo>
                  <a:pt x="470" y="730"/>
                  <a:pt x="538" y="730"/>
                  <a:pt x="538" y="775"/>
                </a:cubicBezTo>
                <a:lnTo>
                  <a:pt x="538" y="840"/>
                </a:lnTo>
                <a:cubicBezTo>
                  <a:pt x="538" y="885"/>
                  <a:pt x="470" y="885"/>
                  <a:pt x="470" y="840"/>
                </a:cubicBezTo>
                <a:close/>
                <a:moveTo>
                  <a:pt x="504" y="912"/>
                </a:moveTo>
                <a:lnTo>
                  <a:pt x="504" y="912"/>
                </a:lnTo>
                <a:cubicBezTo>
                  <a:pt x="729" y="912"/>
                  <a:pt x="912" y="730"/>
                  <a:pt x="912" y="504"/>
                </a:cubicBezTo>
                <a:cubicBezTo>
                  <a:pt x="912" y="279"/>
                  <a:pt x="729" y="97"/>
                  <a:pt x="504" y="97"/>
                </a:cubicBezTo>
                <a:cubicBezTo>
                  <a:pt x="279" y="97"/>
                  <a:pt x="96" y="279"/>
                  <a:pt x="96" y="504"/>
                </a:cubicBezTo>
                <a:cubicBezTo>
                  <a:pt x="96" y="730"/>
                  <a:pt x="279" y="912"/>
                  <a:pt x="504" y="912"/>
                </a:cubicBezTo>
                <a:close/>
              </a:path>
            </a:pathLst>
          </a:custGeom>
          <a:gradFill>
            <a:gsLst>
              <a:gs pos="0">
                <a:srgbClr val="F54A05"/>
              </a:gs>
              <a:gs pos="100000">
                <a:srgbClr val="FA6B27"/>
              </a:gs>
            </a:gsLst>
            <a:lin ang="5400000" scaled="1"/>
          </a:gradFill>
          <a:ln>
            <a:noFill/>
          </a:ln>
        </p:spPr>
        <p:txBody>
          <a:bodyPr anchor="t" anchorCtr="0" bIns="34285" compatLnSpc="1" lIns="68571" numCol="1" rIns="68571" tIns="34285"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grpSp>
        <p:nvGrpSpPr>
          <p:cNvPr id="19" name="组合 18">
            <a:extLst>
              <a:ext uri="{FF2B5EF4-FFF2-40B4-BE49-F238E27FC236}">
                <a16:creationId xmlns:a16="http://schemas.microsoft.com/office/drawing/2014/main" id="{DAB3F5C6-904D-4772-BE9B-49B29F735F02}"/>
              </a:ext>
            </a:extLst>
          </p:cNvPr>
          <p:cNvGrpSpPr/>
          <p:nvPr/>
        </p:nvGrpSpPr>
        <p:grpSpPr>
          <a:xfrm>
            <a:off x="6201658" y="4714677"/>
            <a:ext cx="506444" cy="470018"/>
            <a:chOff x="5928340" y="670992"/>
            <a:chExt cx="506444" cy="470018"/>
          </a:xfrm>
          <a:gradFill>
            <a:gsLst>
              <a:gs pos="0">
                <a:srgbClr val="F54A05"/>
              </a:gs>
              <a:gs pos="100000">
                <a:srgbClr val="FA6B27"/>
              </a:gs>
            </a:gsLst>
            <a:lin ang="5400000" scaled="1"/>
          </a:gradFill>
        </p:grpSpPr>
        <p:sp>
          <p:nvSpPr>
            <p:cNvPr id="20" name="Freeform 36">
              <a:extLst>
                <a:ext uri="{FF2B5EF4-FFF2-40B4-BE49-F238E27FC236}">
                  <a16:creationId xmlns:a16="http://schemas.microsoft.com/office/drawing/2014/main" id="{35710533-0D1A-4F98-96AD-8B39128159DF}"/>
                </a:ext>
              </a:extLst>
            </p:cNvPr>
            <p:cNvSpPr>
              <a:spLocks noEditPoints="1"/>
            </p:cNvSpPr>
            <p:nvPr/>
          </p:nvSpPr>
          <p:spPr bwMode="auto">
            <a:xfrm>
              <a:off x="5993909" y="670992"/>
              <a:ext cx="241151" cy="160240"/>
            </a:xfrm>
            <a:custGeom>
              <a:gdLst>
                <a:gd fmla="*/ 133 w 372" name="T0"/>
                <a:gd fmla="*/ 185 h 247" name="T1"/>
                <a:gd fmla="*/ 118 w 372" name="T2"/>
                <a:gd fmla="*/ 152 h 247" name="T3"/>
                <a:gd fmla="*/ 136 w 372" name="T4"/>
                <a:gd fmla="*/ 115 h 247" name="T5"/>
                <a:gd fmla="*/ 180 w 372" name="T6"/>
                <a:gd fmla="*/ 100 h 247" name="T7"/>
                <a:gd fmla="*/ 180 w 372" name="T8"/>
                <a:gd fmla="*/ 84 h 247" name="T9"/>
                <a:gd fmla="*/ 205 w 372" name="T10"/>
                <a:gd fmla="*/ 84 h 247" name="T11"/>
                <a:gd fmla="*/ 205 w 372" name="T12"/>
                <a:gd fmla="*/ 99 h 247" name="T13"/>
                <a:gd fmla="*/ 246 w 372" name="T14"/>
                <a:gd fmla="*/ 114 h 247" name="T15"/>
                <a:gd fmla="*/ 263 w 372" name="T16"/>
                <a:gd fmla="*/ 152 h 247" name="T17"/>
                <a:gd fmla="*/ 221 w 372" name="T18"/>
                <a:gd fmla="*/ 152 h 247" name="T19"/>
                <a:gd fmla="*/ 215 w 372" name="T20"/>
                <a:gd fmla="*/ 136 h 247" name="T21"/>
                <a:gd fmla="*/ 167 w 372" name="T22"/>
                <a:gd fmla="*/ 134 h 247" name="T23"/>
                <a:gd fmla="*/ 167 w 372" name="T24"/>
                <a:gd fmla="*/ 156 h 247" name="T25"/>
                <a:gd fmla="*/ 217 w 372" name="T26"/>
                <a:gd fmla="*/ 171 h 247" name="T27"/>
                <a:gd fmla="*/ 251 w 372" name="T28"/>
                <a:gd fmla="*/ 188 h 247" name="T29"/>
                <a:gd fmla="*/ 266 w 372" name="T30"/>
                <a:gd fmla="*/ 223 h 247" name="T31"/>
                <a:gd fmla="*/ 265 w 372" name="T32"/>
                <a:gd fmla="*/ 234 h 247" name="T33"/>
                <a:gd fmla="*/ 259 w 372" name="T34"/>
                <a:gd fmla="*/ 246 h 247" name="T35"/>
                <a:gd fmla="*/ 222 w 372" name="T36"/>
                <a:gd fmla="*/ 230 h 247" name="T37"/>
                <a:gd fmla="*/ 217 w 372" name="T38"/>
                <a:gd fmla="*/ 217 h 247" name="T39"/>
                <a:gd fmla="*/ 133 w 372" name="T40"/>
                <a:gd fmla="*/ 185 h 247" name="T41"/>
                <a:gd fmla="*/ 191 w 372" name="T42"/>
                <a:gd fmla="*/ 39 h 247" name="T43"/>
                <a:gd fmla="*/ 83 w 372" name="T44"/>
                <a:gd fmla="*/ 83 h 247" name="T45"/>
                <a:gd fmla="*/ 39 w 372" name="T46"/>
                <a:gd fmla="*/ 191 h 247" name="T47"/>
                <a:gd fmla="*/ 44 w 372" name="T48"/>
                <a:gd fmla="*/ 231 h 247" name="T49"/>
                <a:gd fmla="*/ 9 w 372" name="T50"/>
                <a:gd fmla="*/ 247 h 247" name="T51"/>
                <a:gd fmla="*/ 0 w 372" name="T52"/>
                <a:gd fmla="*/ 191 h 247" name="T53"/>
                <a:gd fmla="*/ 56 w 372" name="T54"/>
                <a:gd fmla="*/ 56 h 247" name="T55"/>
                <a:gd fmla="*/ 191 w 372" name="T56"/>
                <a:gd fmla="*/ 0 h 247" name="T57"/>
                <a:gd fmla="*/ 326 w 372" name="T58"/>
                <a:gd fmla="*/ 56 h 247" name="T59"/>
                <a:gd fmla="*/ 372 w 372" name="T60"/>
                <a:gd fmla="*/ 132 h 247" name="T61"/>
                <a:gd fmla="*/ 339 w 372" name="T62"/>
                <a:gd fmla="*/ 152 h 247" name="T63"/>
                <a:gd fmla="*/ 299 w 372" name="T64"/>
                <a:gd fmla="*/ 83 h 247" name="T65"/>
                <a:gd fmla="*/ 191 w 372" name="T66"/>
                <a:gd fmla="*/ 39 h 24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246" w="372">
                  <a:moveTo>
                    <a:pt x="133" y="185"/>
                  </a:moveTo>
                  <a:cubicBezTo>
                    <a:pt x="123" y="177"/>
                    <a:pt x="118" y="166"/>
                    <a:pt x="118" y="152"/>
                  </a:cubicBezTo>
                  <a:cubicBezTo>
                    <a:pt x="118" y="136"/>
                    <a:pt x="124" y="124"/>
                    <a:pt x="136" y="115"/>
                  </a:cubicBezTo>
                  <a:cubicBezTo>
                    <a:pt x="147" y="105"/>
                    <a:pt x="160" y="100"/>
                    <a:pt x="180" y="100"/>
                  </a:cubicBezTo>
                  <a:cubicBezTo>
                    <a:pt x="180" y="84"/>
                    <a:pt x="180" y="84"/>
                    <a:pt x="180" y="84"/>
                  </a:cubicBezTo>
                  <a:cubicBezTo>
                    <a:pt x="205" y="84"/>
                    <a:pt x="205" y="84"/>
                    <a:pt x="205" y="84"/>
                  </a:cubicBezTo>
                  <a:cubicBezTo>
                    <a:pt x="205" y="99"/>
                    <a:pt x="205" y="99"/>
                    <a:pt x="205" y="99"/>
                  </a:cubicBezTo>
                  <a:cubicBezTo>
                    <a:pt x="224" y="100"/>
                    <a:pt x="235" y="104"/>
                    <a:pt x="246" y="114"/>
                  </a:cubicBezTo>
                  <a:cubicBezTo>
                    <a:pt x="257" y="123"/>
                    <a:pt x="262" y="136"/>
                    <a:pt x="263" y="152"/>
                  </a:cubicBezTo>
                  <a:cubicBezTo>
                    <a:pt x="221" y="152"/>
                    <a:pt x="221" y="152"/>
                    <a:pt x="221" y="152"/>
                  </a:cubicBezTo>
                  <a:cubicBezTo>
                    <a:pt x="220" y="145"/>
                    <a:pt x="218" y="140"/>
                    <a:pt x="215" y="136"/>
                  </a:cubicBezTo>
                  <a:cubicBezTo>
                    <a:pt x="208" y="128"/>
                    <a:pt x="176" y="128"/>
                    <a:pt x="167" y="134"/>
                  </a:cubicBezTo>
                  <a:cubicBezTo>
                    <a:pt x="161" y="139"/>
                    <a:pt x="160" y="151"/>
                    <a:pt x="167" y="156"/>
                  </a:cubicBezTo>
                  <a:cubicBezTo>
                    <a:pt x="175" y="162"/>
                    <a:pt x="205" y="167"/>
                    <a:pt x="217" y="171"/>
                  </a:cubicBezTo>
                  <a:cubicBezTo>
                    <a:pt x="232" y="176"/>
                    <a:pt x="244" y="181"/>
                    <a:pt x="251" y="188"/>
                  </a:cubicBezTo>
                  <a:cubicBezTo>
                    <a:pt x="261" y="197"/>
                    <a:pt x="266" y="208"/>
                    <a:pt x="266" y="223"/>
                  </a:cubicBezTo>
                  <a:cubicBezTo>
                    <a:pt x="266" y="227"/>
                    <a:pt x="266" y="231"/>
                    <a:pt x="265" y="234"/>
                  </a:cubicBezTo>
                  <a:cubicBezTo>
                    <a:pt x="263" y="238"/>
                    <a:pt x="261" y="242"/>
                    <a:pt x="259" y="246"/>
                  </a:cubicBezTo>
                  <a:cubicBezTo>
                    <a:pt x="247" y="240"/>
                    <a:pt x="235" y="235"/>
                    <a:pt x="222" y="230"/>
                  </a:cubicBezTo>
                  <a:cubicBezTo>
                    <a:pt x="223" y="225"/>
                    <a:pt x="221" y="220"/>
                    <a:pt x="217" y="217"/>
                  </a:cubicBezTo>
                  <a:cubicBezTo>
                    <a:pt x="200" y="204"/>
                    <a:pt x="158" y="207"/>
                    <a:pt x="133" y="185"/>
                  </a:cubicBezTo>
                  <a:close/>
                  <a:moveTo>
                    <a:pt x="191" y="39"/>
                  </a:moveTo>
                  <a:cubicBezTo>
                    <a:pt x="149" y="39"/>
                    <a:pt x="111" y="56"/>
                    <a:pt x="83" y="83"/>
                  </a:cubicBezTo>
                  <a:cubicBezTo>
                    <a:pt x="56" y="111"/>
                    <a:pt x="39" y="149"/>
                    <a:pt x="39" y="191"/>
                  </a:cubicBezTo>
                  <a:cubicBezTo>
                    <a:pt x="39" y="205"/>
                    <a:pt x="40" y="219"/>
                    <a:pt x="44" y="231"/>
                  </a:cubicBezTo>
                  <a:cubicBezTo>
                    <a:pt x="32" y="236"/>
                    <a:pt x="20" y="241"/>
                    <a:pt x="9" y="247"/>
                  </a:cubicBezTo>
                  <a:cubicBezTo>
                    <a:pt x="3" y="229"/>
                    <a:pt x="0" y="210"/>
                    <a:pt x="0" y="191"/>
                  </a:cubicBezTo>
                  <a:cubicBezTo>
                    <a:pt x="0" y="138"/>
                    <a:pt x="22" y="91"/>
                    <a:pt x="56" y="56"/>
                  </a:cubicBezTo>
                  <a:cubicBezTo>
                    <a:pt x="91" y="22"/>
                    <a:pt x="138" y="0"/>
                    <a:pt x="191" y="0"/>
                  </a:cubicBezTo>
                  <a:cubicBezTo>
                    <a:pt x="244" y="0"/>
                    <a:pt x="291" y="22"/>
                    <a:pt x="326" y="56"/>
                  </a:cubicBezTo>
                  <a:cubicBezTo>
                    <a:pt x="347" y="77"/>
                    <a:pt x="363" y="103"/>
                    <a:pt x="372" y="132"/>
                  </a:cubicBezTo>
                  <a:cubicBezTo>
                    <a:pt x="361" y="138"/>
                    <a:pt x="349" y="145"/>
                    <a:pt x="339" y="152"/>
                  </a:cubicBezTo>
                  <a:cubicBezTo>
                    <a:pt x="332" y="126"/>
                    <a:pt x="318" y="102"/>
                    <a:pt x="299" y="83"/>
                  </a:cubicBezTo>
                  <a:cubicBezTo>
                    <a:pt x="271" y="56"/>
                    <a:pt x="233" y="39"/>
                    <a:pt x="191" y="39"/>
                  </a:cubicBezTo>
                  <a:close/>
                </a:path>
              </a:pathLst>
            </a:custGeom>
            <a:grpFill/>
            <a:ln>
              <a:noFill/>
            </a:ln>
            <a:extLst>
              <a:ext uri="{91240B29-F687-4F45-9708-019B960494DF}">
                <a14:hiddenLine w="9525">
                  <a:solidFill>
                    <a:srgbClr val="000000"/>
                  </a:solidFill>
                  <a:round/>
                </a14:hiddenLine>
              </a:ext>
            </a:extLst>
          </p:spPr>
          <p:txBody>
            <a:bodyPr anchor="t" anchorCtr="0" bIns="34295" compatLnSpc="1" lIns="68589" numCol="1" rIns="68589" tIns="34295" vert="horz" wrap="square"/>
            <a:lstStyle/>
            <a:p>
              <a:endParaRPr altLang="en-US" lang="zh-CN">
                <a:solidFill>
                  <a:schemeClr val="tx1">
                    <a:lumMod val="75000"/>
                    <a:lumOff val="25000"/>
                  </a:schemeClr>
                </a:solidFill>
                <a:cs typeface="+mn-ea"/>
                <a:sym typeface="+mn-lt"/>
              </a:endParaRPr>
            </a:p>
          </p:txBody>
        </p:sp>
        <p:sp>
          <p:nvSpPr>
            <p:cNvPr id="21" name="Freeform 37">
              <a:extLst>
                <a:ext uri="{FF2B5EF4-FFF2-40B4-BE49-F238E27FC236}">
                  <a16:creationId xmlns:a16="http://schemas.microsoft.com/office/drawing/2014/main" id="{452480CB-8F32-4D7B-9378-87A79AAA4F17}"/>
                </a:ext>
              </a:extLst>
            </p:cNvPr>
            <p:cNvSpPr>
              <a:spLocks noEditPoints="1"/>
            </p:cNvSpPr>
            <p:nvPr/>
          </p:nvSpPr>
          <p:spPr bwMode="auto">
            <a:xfrm>
              <a:off x="6183208" y="766203"/>
              <a:ext cx="251576" cy="263409"/>
            </a:xfrm>
            <a:custGeom>
              <a:gdLst>
                <a:gd fmla="*/ 41 w 388" name="T0"/>
                <a:gd fmla="*/ 59 h 406" name="T1"/>
                <a:gd fmla="*/ 185 w 388" name="T2"/>
                <a:gd fmla="*/ 0 h 406" name="T3"/>
                <a:gd fmla="*/ 329 w 388" name="T4"/>
                <a:gd fmla="*/ 59 h 406" name="T5"/>
                <a:gd fmla="*/ 388 w 388" name="T6"/>
                <a:gd fmla="*/ 203 h 406" name="T7"/>
                <a:gd fmla="*/ 329 w 388" name="T8"/>
                <a:gd fmla="*/ 347 h 406" name="T9"/>
                <a:gd fmla="*/ 185 w 388" name="T10"/>
                <a:gd fmla="*/ 406 h 406" name="T11"/>
                <a:gd fmla="*/ 111 w 388" name="T12"/>
                <a:gd fmla="*/ 393 h 406" name="T13"/>
                <a:gd fmla="*/ 116 w 388" name="T14"/>
                <a:gd fmla="*/ 342 h 406" name="T15"/>
                <a:gd fmla="*/ 36 w 388" name="T16"/>
                <a:gd fmla="*/ 149 h 406" name="T17"/>
                <a:gd fmla="*/ 0 w 388" name="T18"/>
                <a:gd fmla="*/ 119 h 406" name="T19"/>
                <a:gd fmla="*/ 41 w 388" name="T20"/>
                <a:gd fmla="*/ 59 h 406" name="T21"/>
                <a:gd fmla="*/ 123 w 388" name="T22"/>
                <a:gd fmla="*/ 197 h 406" name="T23"/>
                <a:gd fmla="*/ 107 w 388" name="T24"/>
                <a:gd fmla="*/ 161 h 406" name="T25"/>
                <a:gd fmla="*/ 126 w 388" name="T26"/>
                <a:gd fmla="*/ 121 h 406" name="T27"/>
                <a:gd fmla="*/ 173 w 388" name="T28"/>
                <a:gd fmla="*/ 105 h 406" name="T29"/>
                <a:gd fmla="*/ 173 w 388" name="T30"/>
                <a:gd fmla="*/ 88 h 406" name="T31"/>
                <a:gd fmla="*/ 200 w 388" name="T32"/>
                <a:gd fmla="*/ 88 h 406" name="T33"/>
                <a:gd fmla="*/ 200 w 388" name="T34"/>
                <a:gd fmla="*/ 104 h 406" name="T35"/>
                <a:gd fmla="*/ 244 w 388" name="T36"/>
                <a:gd fmla="*/ 120 h 406" name="T37"/>
                <a:gd fmla="*/ 262 w 388" name="T38"/>
                <a:gd fmla="*/ 161 h 406" name="T39"/>
                <a:gd fmla="*/ 217 w 388" name="T40"/>
                <a:gd fmla="*/ 161 h 406" name="T41"/>
                <a:gd fmla="*/ 211 w 388" name="T42"/>
                <a:gd fmla="*/ 144 h 406" name="T43"/>
                <a:gd fmla="*/ 160 w 388" name="T44"/>
                <a:gd fmla="*/ 142 h 406" name="T45"/>
                <a:gd fmla="*/ 159 w 388" name="T46"/>
                <a:gd fmla="*/ 165 h 406" name="T47"/>
                <a:gd fmla="*/ 213 w 388" name="T48"/>
                <a:gd fmla="*/ 181 h 406" name="T49"/>
                <a:gd fmla="*/ 250 w 388" name="T50"/>
                <a:gd fmla="*/ 200 h 406" name="T51"/>
                <a:gd fmla="*/ 265 w 388" name="T52"/>
                <a:gd fmla="*/ 237 h 406" name="T53"/>
                <a:gd fmla="*/ 248 w 388" name="T54"/>
                <a:gd fmla="*/ 279 h 406" name="T55"/>
                <a:gd fmla="*/ 198 w 388" name="T56"/>
                <a:gd fmla="*/ 296 h 406" name="T57"/>
                <a:gd fmla="*/ 198 w 388" name="T58"/>
                <a:gd fmla="*/ 318 h 406" name="T59"/>
                <a:gd fmla="*/ 172 w 388" name="T60"/>
                <a:gd fmla="*/ 318 h 406" name="T61"/>
                <a:gd fmla="*/ 172 w 388" name="T62"/>
                <a:gd fmla="*/ 296 h 406" name="T63"/>
                <a:gd fmla="*/ 123 w 388" name="T64"/>
                <a:gd fmla="*/ 279 h 406" name="T65"/>
                <a:gd fmla="*/ 105 w 388" name="T66"/>
                <a:gd fmla="*/ 233 h 406" name="T67"/>
                <a:gd fmla="*/ 152 w 388" name="T68"/>
                <a:gd fmla="*/ 233 h 406" name="T69"/>
                <a:gd fmla="*/ 158 w 388" name="T70"/>
                <a:gd fmla="*/ 254 h 406" name="T71"/>
                <a:gd fmla="*/ 212 w 388" name="T72"/>
                <a:gd fmla="*/ 256 h 406" name="T73"/>
                <a:gd fmla="*/ 213 w 388" name="T74"/>
                <a:gd fmla="*/ 231 h 406" name="T75"/>
                <a:gd fmla="*/ 123 w 388" name="T76"/>
                <a:gd fmla="*/ 197 h 406"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406" w="388">
                  <a:moveTo>
                    <a:pt x="41" y="59"/>
                  </a:moveTo>
                  <a:cubicBezTo>
                    <a:pt x="78" y="22"/>
                    <a:pt x="129" y="0"/>
                    <a:pt x="185" y="0"/>
                  </a:cubicBezTo>
                  <a:cubicBezTo>
                    <a:pt x="241" y="0"/>
                    <a:pt x="292" y="22"/>
                    <a:pt x="329" y="59"/>
                  </a:cubicBezTo>
                  <a:cubicBezTo>
                    <a:pt x="366" y="96"/>
                    <a:pt x="388" y="147"/>
                    <a:pt x="388" y="203"/>
                  </a:cubicBezTo>
                  <a:cubicBezTo>
                    <a:pt x="388" y="259"/>
                    <a:pt x="366" y="310"/>
                    <a:pt x="329" y="347"/>
                  </a:cubicBezTo>
                  <a:cubicBezTo>
                    <a:pt x="292" y="384"/>
                    <a:pt x="241" y="406"/>
                    <a:pt x="185" y="406"/>
                  </a:cubicBezTo>
                  <a:cubicBezTo>
                    <a:pt x="159" y="406"/>
                    <a:pt x="134" y="401"/>
                    <a:pt x="111" y="393"/>
                  </a:cubicBezTo>
                  <a:cubicBezTo>
                    <a:pt x="114" y="376"/>
                    <a:pt x="116" y="359"/>
                    <a:pt x="116" y="342"/>
                  </a:cubicBezTo>
                  <a:cubicBezTo>
                    <a:pt x="116" y="270"/>
                    <a:pt x="87" y="200"/>
                    <a:pt x="36" y="149"/>
                  </a:cubicBezTo>
                  <a:cubicBezTo>
                    <a:pt x="25" y="138"/>
                    <a:pt x="13" y="128"/>
                    <a:pt x="0" y="119"/>
                  </a:cubicBezTo>
                  <a:cubicBezTo>
                    <a:pt x="10" y="96"/>
                    <a:pt x="24" y="76"/>
                    <a:pt x="41" y="59"/>
                  </a:cubicBezTo>
                  <a:close/>
                  <a:moveTo>
                    <a:pt x="123" y="197"/>
                  </a:moveTo>
                  <a:cubicBezTo>
                    <a:pt x="112" y="188"/>
                    <a:pt x="107" y="176"/>
                    <a:pt x="107" y="161"/>
                  </a:cubicBezTo>
                  <a:cubicBezTo>
                    <a:pt x="107" y="144"/>
                    <a:pt x="113" y="131"/>
                    <a:pt x="126" y="121"/>
                  </a:cubicBezTo>
                  <a:cubicBezTo>
                    <a:pt x="138" y="111"/>
                    <a:pt x="152" y="105"/>
                    <a:pt x="173" y="105"/>
                  </a:cubicBezTo>
                  <a:cubicBezTo>
                    <a:pt x="173" y="88"/>
                    <a:pt x="173" y="88"/>
                    <a:pt x="173" y="88"/>
                  </a:cubicBezTo>
                  <a:cubicBezTo>
                    <a:pt x="200" y="88"/>
                    <a:pt x="200" y="88"/>
                    <a:pt x="200" y="88"/>
                  </a:cubicBezTo>
                  <a:cubicBezTo>
                    <a:pt x="200" y="104"/>
                    <a:pt x="200" y="104"/>
                    <a:pt x="200" y="104"/>
                  </a:cubicBezTo>
                  <a:cubicBezTo>
                    <a:pt x="220" y="105"/>
                    <a:pt x="233" y="110"/>
                    <a:pt x="244" y="120"/>
                  </a:cubicBezTo>
                  <a:cubicBezTo>
                    <a:pt x="255" y="130"/>
                    <a:pt x="261" y="143"/>
                    <a:pt x="262" y="161"/>
                  </a:cubicBezTo>
                  <a:cubicBezTo>
                    <a:pt x="217" y="161"/>
                    <a:pt x="217" y="161"/>
                    <a:pt x="217" y="161"/>
                  </a:cubicBezTo>
                  <a:cubicBezTo>
                    <a:pt x="216" y="154"/>
                    <a:pt x="214" y="148"/>
                    <a:pt x="211" y="144"/>
                  </a:cubicBezTo>
                  <a:cubicBezTo>
                    <a:pt x="203" y="135"/>
                    <a:pt x="168" y="135"/>
                    <a:pt x="160" y="142"/>
                  </a:cubicBezTo>
                  <a:cubicBezTo>
                    <a:pt x="152" y="147"/>
                    <a:pt x="152" y="160"/>
                    <a:pt x="159" y="165"/>
                  </a:cubicBezTo>
                  <a:cubicBezTo>
                    <a:pt x="168" y="172"/>
                    <a:pt x="200" y="177"/>
                    <a:pt x="213" y="181"/>
                  </a:cubicBezTo>
                  <a:cubicBezTo>
                    <a:pt x="229" y="186"/>
                    <a:pt x="242" y="193"/>
                    <a:pt x="250" y="200"/>
                  </a:cubicBezTo>
                  <a:cubicBezTo>
                    <a:pt x="260" y="209"/>
                    <a:pt x="265" y="221"/>
                    <a:pt x="265" y="237"/>
                  </a:cubicBezTo>
                  <a:cubicBezTo>
                    <a:pt x="265" y="256"/>
                    <a:pt x="260" y="270"/>
                    <a:pt x="248" y="279"/>
                  </a:cubicBezTo>
                  <a:cubicBezTo>
                    <a:pt x="236" y="289"/>
                    <a:pt x="222" y="295"/>
                    <a:pt x="198" y="296"/>
                  </a:cubicBezTo>
                  <a:cubicBezTo>
                    <a:pt x="198" y="318"/>
                    <a:pt x="198" y="318"/>
                    <a:pt x="198" y="318"/>
                  </a:cubicBezTo>
                  <a:cubicBezTo>
                    <a:pt x="172" y="318"/>
                    <a:pt x="172" y="318"/>
                    <a:pt x="172" y="318"/>
                  </a:cubicBezTo>
                  <a:cubicBezTo>
                    <a:pt x="172" y="296"/>
                    <a:pt x="172" y="296"/>
                    <a:pt x="172" y="296"/>
                  </a:cubicBezTo>
                  <a:cubicBezTo>
                    <a:pt x="150" y="295"/>
                    <a:pt x="136" y="290"/>
                    <a:pt x="123" y="279"/>
                  </a:cubicBezTo>
                  <a:cubicBezTo>
                    <a:pt x="111" y="268"/>
                    <a:pt x="105" y="252"/>
                    <a:pt x="105" y="233"/>
                  </a:cubicBezTo>
                  <a:cubicBezTo>
                    <a:pt x="152" y="233"/>
                    <a:pt x="152" y="233"/>
                    <a:pt x="152" y="233"/>
                  </a:cubicBezTo>
                  <a:cubicBezTo>
                    <a:pt x="153" y="243"/>
                    <a:pt x="155" y="250"/>
                    <a:pt x="158" y="254"/>
                  </a:cubicBezTo>
                  <a:cubicBezTo>
                    <a:pt x="167" y="265"/>
                    <a:pt x="203" y="263"/>
                    <a:pt x="212" y="256"/>
                  </a:cubicBezTo>
                  <a:cubicBezTo>
                    <a:pt x="220" y="251"/>
                    <a:pt x="221" y="237"/>
                    <a:pt x="213" y="231"/>
                  </a:cubicBezTo>
                  <a:cubicBezTo>
                    <a:pt x="195" y="216"/>
                    <a:pt x="150" y="220"/>
                    <a:pt x="123" y="197"/>
                  </a:cubicBezTo>
                  <a:close/>
                </a:path>
              </a:pathLst>
            </a:custGeom>
            <a:grpFill/>
            <a:ln>
              <a:noFill/>
            </a:ln>
            <a:extLst>
              <a:ext uri="{91240B29-F687-4F45-9708-019B960494DF}">
                <a14:hiddenLine w="9525">
                  <a:solidFill>
                    <a:srgbClr val="000000"/>
                  </a:solidFill>
                  <a:round/>
                </a14:hiddenLine>
              </a:ext>
            </a:extLst>
          </p:spPr>
          <p:txBody>
            <a:bodyPr anchor="t" anchorCtr="0" bIns="34295" compatLnSpc="1" lIns="68589" numCol="1" rIns="68589" tIns="34295" vert="horz" wrap="square"/>
            <a:lstStyle/>
            <a:p>
              <a:endParaRPr altLang="en-US" lang="zh-CN">
                <a:solidFill>
                  <a:schemeClr val="tx1">
                    <a:lumMod val="75000"/>
                    <a:lumOff val="25000"/>
                  </a:schemeClr>
                </a:solidFill>
                <a:cs typeface="+mn-ea"/>
                <a:sym typeface="+mn-lt"/>
              </a:endParaRPr>
            </a:p>
          </p:txBody>
        </p:sp>
        <p:sp>
          <p:nvSpPr>
            <p:cNvPr id="22" name="Freeform 38">
              <a:extLst>
                <a:ext uri="{FF2B5EF4-FFF2-40B4-BE49-F238E27FC236}">
                  <a16:creationId xmlns:a16="http://schemas.microsoft.com/office/drawing/2014/main" id="{161D1A1E-1ABA-445A-9B79-8EE6AA0CC9A6}"/>
                </a:ext>
              </a:extLst>
            </p:cNvPr>
            <p:cNvSpPr>
              <a:spLocks noEditPoints="1"/>
            </p:cNvSpPr>
            <p:nvPr/>
          </p:nvSpPr>
          <p:spPr bwMode="auto">
            <a:xfrm>
              <a:off x="5928340" y="836444"/>
              <a:ext cx="304799" cy="304566"/>
            </a:xfrm>
            <a:custGeom>
              <a:gdLst>
                <a:gd fmla="*/ 235 w 470" name="T0"/>
                <a:gd fmla="*/ 57 h 470" name="T1"/>
                <a:gd fmla="*/ 109 w 470" name="T2"/>
                <a:gd fmla="*/ 109 h 470" name="T3"/>
                <a:gd fmla="*/ 57 w 470" name="T4"/>
                <a:gd fmla="*/ 235 h 470" name="T5"/>
                <a:gd fmla="*/ 109 w 470" name="T6"/>
                <a:gd fmla="*/ 361 h 470" name="T7"/>
                <a:gd fmla="*/ 235 w 470" name="T8"/>
                <a:gd fmla="*/ 413 h 470" name="T9"/>
                <a:gd fmla="*/ 361 w 470" name="T10"/>
                <a:gd fmla="*/ 361 h 470" name="T11"/>
                <a:gd fmla="*/ 413 w 470" name="T12"/>
                <a:gd fmla="*/ 235 h 470" name="T13"/>
                <a:gd fmla="*/ 361 w 470" name="T14"/>
                <a:gd fmla="*/ 109 h 470" name="T15"/>
                <a:gd fmla="*/ 235 w 470" name="T16"/>
                <a:gd fmla="*/ 57 h 470" name="T17"/>
                <a:gd fmla="*/ 170 w 470" name="T18"/>
                <a:gd fmla="*/ 228 h 470" name="T19"/>
                <a:gd fmla="*/ 154 w 470" name="T20"/>
                <a:gd fmla="*/ 191 h 470" name="T21"/>
                <a:gd fmla="*/ 173 w 470" name="T22"/>
                <a:gd fmla="*/ 149 h 470" name="T23"/>
                <a:gd fmla="*/ 222 w 470" name="T24"/>
                <a:gd fmla="*/ 132 h 470" name="T25"/>
                <a:gd fmla="*/ 222 w 470" name="T26"/>
                <a:gd fmla="*/ 114 h 470" name="T27"/>
                <a:gd fmla="*/ 251 w 470" name="T28"/>
                <a:gd fmla="*/ 114 h 470" name="T29"/>
                <a:gd fmla="*/ 251 w 470" name="T30"/>
                <a:gd fmla="*/ 132 h 470" name="T31"/>
                <a:gd fmla="*/ 296 w 470" name="T32"/>
                <a:gd fmla="*/ 148 h 470" name="T33"/>
                <a:gd fmla="*/ 314 w 470" name="T34"/>
                <a:gd fmla="*/ 190 h 470" name="T35"/>
                <a:gd fmla="*/ 267 w 470" name="T36"/>
                <a:gd fmla="*/ 190 h 470" name="T37"/>
                <a:gd fmla="*/ 262 w 470" name="T38"/>
                <a:gd fmla="*/ 173 h 470" name="T39"/>
                <a:gd fmla="*/ 208 w 470" name="T40"/>
                <a:gd fmla="*/ 171 h 470" name="T41"/>
                <a:gd fmla="*/ 208 w 470" name="T42"/>
                <a:gd fmla="*/ 196 h 470" name="T43"/>
                <a:gd fmla="*/ 264 w 470" name="T44"/>
                <a:gd fmla="*/ 212 h 470" name="T45"/>
                <a:gd fmla="*/ 302 w 470" name="T46"/>
                <a:gd fmla="*/ 231 h 470" name="T47"/>
                <a:gd fmla="*/ 318 w 470" name="T48"/>
                <a:gd fmla="*/ 271 h 470" name="T49"/>
                <a:gd fmla="*/ 300 w 470" name="T50"/>
                <a:gd fmla="*/ 314 h 470" name="T51"/>
                <a:gd fmla="*/ 248 w 470" name="T52"/>
                <a:gd fmla="*/ 333 h 470" name="T53"/>
                <a:gd fmla="*/ 248 w 470" name="T54"/>
                <a:gd fmla="*/ 355 h 470" name="T55"/>
                <a:gd fmla="*/ 219 w 470" name="T56"/>
                <a:gd fmla="*/ 355 h 470" name="T57"/>
                <a:gd fmla="*/ 219 w 470" name="T58"/>
                <a:gd fmla="*/ 333 h 470" name="T59"/>
                <a:gd fmla="*/ 171 w 470" name="T60"/>
                <a:gd fmla="*/ 313 h 470" name="T61"/>
                <a:gd fmla="*/ 151 w 470" name="T62"/>
                <a:gd fmla="*/ 266 h 470" name="T63"/>
                <a:gd fmla="*/ 201 w 470" name="T64"/>
                <a:gd fmla="*/ 266 h 470" name="T65"/>
                <a:gd fmla="*/ 207 w 470" name="T66"/>
                <a:gd fmla="*/ 288 h 470" name="T67"/>
                <a:gd fmla="*/ 263 w 470" name="T68"/>
                <a:gd fmla="*/ 290 h 470" name="T69"/>
                <a:gd fmla="*/ 264 w 470" name="T70"/>
                <a:gd fmla="*/ 264 h 470" name="T71"/>
                <a:gd fmla="*/ 170 w 470" name="T72"/>
                <a:gd fmla="*/ 228 h 470" name="T73"/>
                <a:gd fmla="*/ 69 w 470" name="T74"/>
                <a:gd fmla="*/ 69 h 470" name="T75"/>
                <a:gd fmla="*/ 235 w 470" name="T76"/>
                <a:gd fmla="*/ 0 h 470" name="T77"/>
                <a:gd fmla="*/ 401 w 470" name="T78"/>
                <a:gd fmla="*/ 69 h 470" name="T79"/>
                <a:gd fmla="*/ 470 w 470" name="T80"/>
                <a:gd fmla="*/ 235 h 470" name="T81"/>
                <a:gd fmla="*/ 401 w 470" name="T82"/>
                <a:gd fmla="*/ 401 h 470" name="T83"/>
                <a:gd fmla="*/ 235 w 470" name="T84"/>
                <a:gd fmla="*/ 470 h 470" name="T85"/>
                <a:gd fmla="*/ 69 w 470" name="T86"/>
                <a:gd fmla="*/ 401 h 470" name="T87"/>
                <a:gd fmla="*/ 0 w 470" name="T88"/>
                <a:gd fmla="*/ 235 h 470" name="T89"/>
                <a:gd fmla="*/ 69 w 470" name="T90"/>
                <a:gd fmla="*/ 69 h 47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470" w="470">
                  <a:moveTo>
                    <a:pt x="235" y="57"/>
                  </a:moveTo>
                  <a:cubicBezTo>
                    <a:pt x="186" y="57"/>
                    <a:pt x="141" y="77"/>
                    <a:pt x="109" y="109"/>
                  </a:cubicBezTo>
                  <a:cubicBezTo>
                    <a:pt x="77" y="141"/>
                    <a:pt x="57" y="186"/>
                    <a:pt x="57" y="235"/>
                  </a:cubicBezTo>
                  <a:cubicBezTo>
                    <a:pt x="57" y="284"/>
                    <a:pt x="77" y="328"/>
                    <a:pt x="109" y="361"/>
                  </a:cubicBezTo>
                  <a:cubicBezTo>
                    <a:pt x="141" y="393"/>
                    <a:pt x="186" y="413"/>
                    <a:pt x="235" y="413"/>
                  </a:cubicBezTo>
                  <a:cubicBezTo>
                    <a:pt x="284" y="413"/>
                    <a:pt x="328" y="393"/>
                    <a:pt x="361" y="361"/>
                  </a:cubicBezTo>
                  <a:cubicBezTo>
                    <a:pt x="393" y="328"/>
                    <a:pt x="413" y="284"/>
                    <a:pt x="413" y="235"/>
                  </a:cubicBezTo>
                  <a:cubicBezTo>
                    <a:pt x="413" y="186"/>
                    <a:pt x="393" y="141"/>
                    <a:pt x="361" y="109"/>
                  </a:cubicBezTo>
                  <a:cubicBezTo>
                    <a:pt x="328" y="77"/>
                    <a:pt x="284" y="57"/>
                    <a:pt x="235" y="57"/>
                  </a:cubicBezTo>
                  <a:close/>
                  <a:moveTo>
                    <a:pt x="170" y="228"/>
                  </a:moveTo>
                  <a:cubicBezTo>
                    <a:pt x="159" y="219"/>
                    <a:pt x="154" y="207"/>
                    <a:pt x="154" y="191"/>
                  </a:cubicBezTo>
                  <a:cubicBezTo>
                    <a:pt x="154" y="174"/>
                    <a:pt x="160" y="160"/>
                    <a:pt x="173" y="149"/>
                  </a:cubicBezTo>
                  <a:cubicBezTo>
                    <a:pt x="186" y="139"/>
                    <a:pt x="200" y="133"/>
                    <a:pt x="222" y="132"/>
                  </a:cubicBezTo>
                  <a:cubicBezTo>
                    <a:pt x="222" y="114"/>
                    <a:pt x="222" y="114"/>
                    <a:pt x="222" y="114"/>
                  </a:cubicBezTo>
                  <a:cubicBezTo>
                    <a:pt x="251" y="114"/>
                    <a:pt x="251" y="114"/>
                    <a:pt x="251" y="114"/>
                  </a:cubicBezTo>
                  <a:cubicBezTo>
                    <a:pt x="251" y="132"/>
                    <a:pt x="251" y="132"/>
                    <a:pt x="251" y="132"/>
                  </a:cubicBezTo>
                  <a:cubicBezTo>
                    <a:pt x="272" y="133"/>
                    <a:pt x="284" y="138"/>
                    <a:pt x="296" y="148"/>
                  </a:cubicBezTo>
                  <a:cubicBezTo>
                    <a:pt x="308" y="158"/>
                    <a:pt x="313" y="172"/>
                    <a:pt x="314" y="190"/>
                  </a:cubicBezTo>
                  <a:cubicBezTo>
                    <a:pt x="267" y="190"/>
                    <a:pt x="267" y="190"/>
                    <a:pt x="267" y="190"/>
                  </a:cubicBezTo>
                  <a:cubicBezTo>
                    <a:pt x="266" y="182"/>
                    <a:pt x="265" y="177"/>
                    <a:pt x="262" y="173"/>
                  </a:cubicBezTo>
                  <a:cubicBezTo>
                    <a:pt x="254" y="164"/>
                    <a:pt x="218" y="164"/>
                    <a:pt x="208" y="171"/>
                  </a:cubicBezTo>
                  <a:cubicBezTo>
                    <a:pt x="201" y="177"/>
                    <a:pt x="200" y="190"/>
                    <a:pt x="208" y="196"/>
                  </a:cubicBezTo>
                  <a:cubicBezTo>
                    <a:pt x="217" y="203"/>
                    <a:pt x="250" y="208"/>
                    <a:pt x="264" y="212"/>
                  </a:cubicBezTo>
                  <a:cubicBezTo>
                    <a:pt x="281" y="218"/>
                    <a:pt x="294" y="224"/>
                    <a:pt x="302" y="231"/>
                  </a:cubicBezTo>
                  <a:cubicBezTo>
                    <a:pt x="313" y="241"/>
                    <a:pt x="318" y="254"/>
                    <a:pt x="318" y="271"/>
                  </a:cubicBezTo>
                  <a:cubicBezTo>
                    <a:pt x="319" y="290"/>
                    <a:pt x="312" y="304"/>
                    <a:pt x="300" y="314"/>
                  </a:cubicBezTo>
                  <a:cubicBezTo>
                    <a:pt x="288" y="325"/>
                    <a:pt x="272" y="332"/>
                    <a:pt x="248" y="333"/>
                  </a:cubicBezTo>
                  <a:cubicBezTo>
                    <a:pt x="248" y="355"/>
                    <a:pt x="248" y="355"/>
                    <a:pt x="248" y="355"/>
                  </a:cubicBezTo>
                  <a:cubicBezTo>
                    <a:pt x="219" y="355"/>
                    <a:pt x="219" y="355"/>
                    <a:pt x="219" y="355"/>
                  </a:cubicBezTo>
                  <a:cubicBezTo>
                    <a:pt x="219" y="333"/>
                    <a:pt x="219" y="333"/>
                    <a:pt x="219" y="333"/>
                  </a:cubicBezTo>
                  <a:cubicBezTo>
                    <a:pt x="196" y="333"/>
                    <a:pt x="183" y="325"/>
                    <a:pt x="171" y="313"/>
                  </a:cubicBezTo>
                  <a:cubicBezTo>
                    <a:pt x="158" y="302"/>
                    <a:pt x="151" y="286"/>
                    <a:pt x="151" y="266"/>
                  </a:cubicBezTo>
                  <a:cubicBezTo>
                    <a:pt x="201" y="266"/>
                    <a:pt x="201" y="266"/>
                    <a:pt x="201" y="266"/>
                  </a:cubicBezTo>
                  <a:cubicBezTo>
                    <a:pt x="202" y="276"/>
                    <a:pt x="204" y="283"/>
                    <a:pt x="207" y="288"/>
                  </a:cubicBezTo>
                  <a:cubicBezTo>
                    <a:pt x="216" y="299"/>
                    <a:pt x="254" y="297"/>
                    <a:pt x="263" y="290"/>
                  </a:cubicBezTo>
                  <a:cubicBezTo>
                    <a:pt x="272" y="284"/>
                    <a:pt x="272" y="271"/>
                    <a:pt x="264" y="264"/>
                  </a:cubicBezTo>
                  <a:cubicBezTo>
                    <a:pt x="245" y="249"/>
                    <a:pt x="198" y="252"/>
                    <a:pt x="170" y="228"/>
                  </a:cubicBezTo>
                  <a:close/>
                  <a:moveTo>
                    <a:pt x="69" y="69"/>
                  </a:moveTo>
                  <a:cubicBezTo>
                    <a:pt x="111" y="26"/>
                    <a:pt x="170" y="0"/>
                    <a:pt x="235" y="0"/>
                  </a:cubicBezTo>
                  <a:cubicBezTo>
                    <a:pt x="300" y="0"/>
                    <a:pt x="359" y="26"/>
                    <a:pt x="401" y="69"/>
                  </a:cubicBezTo>
                  <a:cubicBezTo>
                    <a:pt x="444" y="111"/>
                    <a:pt x="470" y="170"/>
                    <a:pt x="470" y="235"/>
                  </a:cubicBezTo>
                  <a:cubicBezTo>
                    <a:pt x="470" y="300"/>
                    <a:pt x="444" y="359"/>
                    <a:pt x="401" y="401"/>
                  </a:cubicBezTo>
                  <a:cubicBezTo>
                    <a:pt x="359" y="444"/>
                    <a:pt x="300" y="470"/>
                    <a:pt x="235" y="470"/>
                  </a:cubicBezTo>
                  <a:cubicBezTo>
                    <a:pt x="170" y="470"/>
                    <a:pt x="111" y="444"/>
                    <a:pt x="69" y="401"/>
                  </a:cubicBezTo>
                  <a:cubicBezTo>
                    <a:pt x="26" y="359"/>
                    <a:pt x="0" y="300"/>
                    <a:pt x="0" y="235"/>
                  </a:cubicBezTo>
                  <a:cubicBezTo>
                    <a:pt x="0" y="170"/>
                    <a:pt x="26" y="111"/>
                    <a:pt x="69" y="69"/>
                  </a:cubicBezTo>
                  <a:close/>
                </a:path>
              </a:pathLst>
            </a:custGeom>
            <a:grpFill/>
            <a:ln>
              <a:noFill/>
            </a:ln>
            <a:extLst>
              <a:ext uri="{91240B29-F687-4F45-9708-019B960494DF}">
                <a14:hiddenLine w="9525">
                  <a:solidFill>
                    <a:srgbClr val="000000"/>
                  </a:solidFill>
                  <a:round/>
                </a14:hiddenLine>
              </a:ext>
            </a:extLst>
          </p:spPr>
          <p:txBody>
            <a:bodyPr anchor="t" anchorCtr="0" bIns="34295" compatLnSpc="1" lIns="68589" numCol="1" rIns="68589" tIns="34295" vert="horz" wrap="square"/>
            <a:lstStyle/>
            <a:p>
              <a:endParaRPr altLang="en-US" lang="zh-CN">
                <a:solidFill>
                  <a:schemeClr val="tx1">
                    <a:lumMod val="75000"/>
                    <a:lumOff val="25000"/>
                  </a:schemeClr>
                </a:solidFill>
                <a:cs typeface="+mn-ea"/>
                <a:sym typeface="+mn-lt"/>
              </a:endParaRPr>
            </a:p>
          </p:txBody>
        </p:sp>
      </p:grpSp>
      <p:grpSp>
        <p:nvGrpSpPr>
          <p:cNvPr id="23" name="组合 22">
            <a:extLst>
              <a:ext uri="{FF2B5EF4-FFF2-40B4-BE49-F238E27FC236}">
                <a16:creationId xmlns:a16="http://schemas.microsoft.com/office/drawing/2014/main" id="{E23D67DC-8844-4C7C-BD78-B732BF17C4B3}"/>
              </a:ext>
            </a:extLst>
          </p:cNvPr>
          <p:cNvGrpSpPr/>
          <p:nvPr/>
        </p:nvGrpSpPr>
        <p:grpSpPr>
          <a:xfrm>
            <a:off x="5135017" y="4707578"/>
            <a:ext cx="428365" cy="468379"/>
            <a:chOff x="697828" y="4453123"/>
            <a:chExt cx="229831" cy="251300"/>
          </a:xfrm>
          <a:gradFill>
            <a:gsLst>
              <a:gs pos="0">
                <a:srgbClr val="F54A05"/>
              </a:gs>
              <a:gs pos="100000">
                <a:srgbClr val="FA6B27"/>
              </a:gs>
            </a:gsLst>
            <a:lin ang="5400000" scaled="1"/>
          </a:gradFill>
        </p:grpSpPr>
        <p:sp>
          <p:nvSpPr>
            <p:cNvPr id="24" name="Freeform 665">
              <a:extLst>
                <a:ext uri="{FF2B5EF4-FFF2-40B4-BE49-F238E27FC236}">
                  <a16:creationId xmlns:a16="http://schemas.microsoft.com/office/drawing/2014/main" id="{C997D867-6340-4084-AED7-1ACE2B1DA1C9}"/>
                </a:ext>
              </a:extLst>
            </p:cNvPr>
            <p:cNvSpPr/>
            <p:nvPr/>
          </p:nvSpPr>
          <p:spPr bwMode="auto">
            <a:xfrm>
              <a:off x="697828" y="4453123"/>
              <a:ext cx="229831" cy="177458"/>
            </a:xfrm>
            <a:custGeom>
              <a:gdLst>
                <a:gd fmla="*/ 179 w 193" name="T0"/>
                <a:gd fmla="*/ 54 h 149" name="T1"/>
                <a:gd fmla="*/ 193 w 193" name="T2"/>
                <a:gd fmla="*/ 0 h 149" name="T3"/>
                <a:gd fmla="*/ 138 w 193" name="T4"/>
                <a:gd fmla="*/ 13 h 149" name="T5"/>
                <a:gd fmla="*/ 152 w 193" name="T6"/>
                <a:gd fmla="*/ 27 h 149" name="T7"/>
                <a:gd fmla="*/ 99 w 193" name="T8"/>
                <a:gd fmla="*/ 79 h 149" name="T9"/>
                <a:gd fmla="*/ 77 w 193" name="T10"/>
                <a:gd fmla="*/ 57 h 149" name="T11"/>
                <a:gd fmla="*/ 0 w 193" name="T12"/>
                <a:gd fmla="*/ 134 h 149" name="T13"/>
                <a:gd fmla="*/ 15 w 193" name="T14"/>
                <a:gd fmla="*/ 149 h 149" name="T15"/>
                <a:gd fmla="*/ 15 w 193" name="T16"/>
                <a:gd fmla="*/ 149 h 149" name="T17"/>
                <a:gd fmla="*/ 77 w 193" name="T18"/>
                <a:gd fmla="*/ 87 h 149" name="T19"/>
                <a:gd fmla="*/ 99 w 193" name="T20"/>
                <a:gd fmla="*/ 108 h 149" name="T21"/>
                <a:gd fmla="*/ 167 w 193" name="T22"/>
                <a:gd fmla="*/ 41 h 149" name="T23"/>
                <a:gd fmla="*/ 179 w 193" name="T24"/>
                <a:gd fmla="*/ 54 h 1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9" w="193">
                  <a:moveTo>
                    <a:pt x="179" y="54"/>
                  </a:moveTo>
                  <a:lnTo>
                    <a:pt x="193" y="0"/>
                  </a:lnTo>
                  <a:lnTo>
                    <a:pt x="138" y="13"/>
                  </a:lnTo>
                  <a:lnTo>
                    <a:pt x="152" y="27"/>
                  </a:lnTo>
                  <a:lnTo>
                    <a:pt x="99" y="79"/>
                  </a:lnTo>
                  <a:lnTo>
                    <a:pt x="77" y="57"/>
                  </a:lnTo>
                  <a:lnTo>
                    <a:pt x="0" y="134"/>
                  </a:lnTo>
                  <a:lnTo>
                    <a:pt x="15" y="149"/>
                  </a:lnTo>
                  <a:lnTo>
                    <a:pt x="15" y="149"/>
                  </a:lnTo>
                  <a:lnTo>
                    <a:pt x="77" y="87"/>
                  </a:lnTo>
                  <a:lnTo>
                    <a:pt x="99" y="108"/>
                  </a:lnTo>
                  <a:lnTo>
                    <a:pt x="167" y="41"/>
                  </a:lnTo>
                  <a:lnTo>
                    <a:pt x="179" y="54"/>
                  </a:lnTo>
                  <a:close/>
                </a:path>
              </a:pathLst>
            </a:custGeom>
            <a:grpFill/>
            <a:ln>
              <a:noFill/>
            </a:ln>
          </p:spPr>
          <p:txBody>
            <a:bodyPr anchor="t" anchorCtr="0" bIns="34295" compatLnSpc="1" lIns="68589" numCol="1" rIns="68589" tIns="34295" vert="horz" wrap="square"/>
            <a:lstStyle/>
            <a:p>
              <a:endParaRPr altLang="en-US" lang="zh-CN">
                <a:solidFill>
                  <a:schemeClr val="tx1">
                    <a:lumMod val="75000"/>
                    <a:lumOff val="25000"/>
                  </a:schemeClr>
                </a:solidFill>
                <a:cs typeface="+mn-ea"/>
                <a:sym typeface="+mn-lt"/>
              </a:endParaRPr>
            </a:p>
          </p:txBody>
        </p:sp>
        <p:sp>
          <p:nvSpPr>
            <p:cNvPr id="25" name="Rectangle 666">
              <a:extLst>
                <a:ext uri="{FF2B5EF4-FFF2-40B4-BE49-F238E27FC236}">
                  <a16:creationId xmlns:a16="http://schemas.microsoft.com/office/drawing/2014/main" id="{06A899BE-82B6-4041-B581-135D7EE00D22}"/>
                </a:ext>
              </a:extLst>
            </p:cNvPr>
            <p:cNvSpPr>
              <a:spLocks noChangeArrowheads="1"/>
            </p:cNvSpPr>
            <p:nvPr/>
          </p:nvSpPr>
          <p:spPr bwMode="auto">
            <a:xfrm>
              <a:off x="718073" y="4643682"/>
              <a:ext cx="33343" cy="60741"/>
            </a:xfrm>
            <a:prstGeom prst="rect">
              <a:avLst/>
            </a:prstGeom>
            <a:grpFill/>
            <a:ln>
              <a:noFill/>
            </a:ln>
          </p:spPr>
          <p:txBody>
            <a:bodyPr anchor="t" anchorCtr="0" bIns="34295" compatLnSpc="1" lIns="68589" numCol="1" rIns="68589" tIns="34295" vert="horz" wrap="square"/>
            <a:lstStyle/>
            <a:p>
              <a:endParaRPr altLang="en-US" lang="zh-CN">
                <a:solidFill>
                  <a:schemeClr val="tx1">
                    <a:lumMod val="75000"/>
                    <a:lumOff val="25000"/>
                  </a:schemeClr>
                </a:solidFill>
                <a:cs typeface="+mn-ea"/>
                <a:sym typeface="+mn-lt"/>
              </a:endParaRPr>
            </a:p>
          </p:txBody>
        </p:sp>
        <p:sp>
          <p:nvSpPr>
            <p:cNvPr id="26" name="Rectangle 667">
              <a:extLst>
                <a:ext uri="{FF2B5EF4-FFF2-40B4-BE49-F238E27FC236}">
                  <a16:creationId xmlns:a16="http://schemas.microsoft.com/office/drawing/2014/main" id="{21E706B5-D651-4E3F-8B49-B4B173C39853}"/>
                </a:ext>
              </a:extLst>
            </p:cNvPr>
            <p:cNvSpPr>
              <a:spLocks noChangeArrowheads="1"/>
            </p:cNvSpPr>
            <p:nvPr/>
          </p:nvSpPr>
          <p:spPr bwMode="auto">
            <a:xfrm>
              <a:off x="772851" y="4613906"/>
              <a:ext cx="33343" cy="90515"/>
            </a:xfrm>
            <a:prstGeom prst="rect">
              <a:avLst/>
            </a:prstGeom>
            <a:grpFill/>
            <a:ln>
              <a:noFill/>
            </a:ln>
          </p:spPr>
          <p:txBody>
            <a:bodyPr anchor="t" anchorCtr="0" bIns="34295" compatLnSpc="1" lIns="68589" numCol="1" rIns="68589" tIns="34295" vert="horz" wrap="square"/>
            <a:lstStyle/>
            <a:p>
              <a:endParaRPr altLang="en-US" lang="zh-CN">
                <a:solidFill>
                  <a:schemeClr val="tx1">
                    <a:lumMod val="75000"/>
                    <a:lumOff val="25000"/>
                  </a:schemeClr>
                </a:solidFill>
                <a:cs typeface="+mn-ea"/>
                <a:sym typeface="+mn-lt"/>
              </a:endParaRPr>
            </a:p>
          </p:txBody>
        </p:sp>
        <p:sp>
          <p:nvSpPr>
            <p:cNvPr id="27" name="Rectangle 668">
              <a:extLst>
                <a:ext uri="{FF2B5EF4-FFF2-40B4-BE49-F238E27FC236}">
                  <a16:creationId xmlns:a16="http://schemas.microsoft.com/office/drawing/2014/main" id="{755E6D02-17A9-4F92-B138-B73B44DEDDF6}"/>
                </a:ext>
              </a:extLst>
            </p:cNvPr>
            <p:cNvSpPr>
              <a:spLocks noChangeArrowheads="1"/>
            </p:cNvSpPr>
            <p:nvPr/>
          </p:nvSpPr>
          <p:spPr bwMode="auto">
            <a:xfrm>
              <a:off x="828820" y="4584131"/>
              <a:ext cx="33343" cy="120291"/>
            </a:xfrm>
            <a:prstGeom prst="rect">
              <a:avLst/>
            </a:prstGeom>
            <a:grpFill/>
            <a:ln>
              <a:noFill/>
            </a:ln>
          </p:spPr>
          <p:txBody>
            <a:bodyPr anchor="t" anchorCtr="0" bIns="34295" compatLnSpc="1" lIns="68589" numCol="1" rIns="68589" tIns="34295" vert="horz" wrap="square"/>
            <a:lstStyle/>
            <a:p>
              <a:endParaRPr altLang="en-US" lang="zh-CN">
                <a:solidFill>
                  <a:schemeClr val="tx1">
                    <a:lumMod val="75000"/>
                    <a:lumOff val="25000"/>
                  </a:schemeClr>
                </a:solidFill>
                <a:cs typeface="+mn-ea"/>
                <a:sym typeface="+mn-lt"/>
              </a:endParaRPr>
            </a:p>
          </p:txBody>
        </p:sp>
        <p:sp>
          <p:nvSpPr>
            <p:cNvPr id="28" name="Rectangle 669">
              <a:extLst>
                <a:ext uri="{FF2B5EF4-FFF2-40B4-BE49-F238E27FC236}">
                  <a16:creationId xmlns:a16="http://schemas.microsoft.com/office/drawing/2014/main" id="{A514ACF8-24E6-4154-BC30-26857D582464}"/>
                </a:ext>
              </a:extLst>
            </p:cNvPr>
            <p:cNvSpPr>
              <a:spLocks noChangeArrowheads="1"/>
            </p:cNvSpPr>
            <p:nvPr/>
          </p:nvSpPr>
          <p:spPr bwMode="auto">
            <a:xfrm>
              <a:off x="883598" y="4554357"/>
              <a:ext cx="33343" cy="150065"/>
            </a:xfrm>
            <a:prstGeom prst="rect">
              <a:avLst/>
            </a:prstGeom>
            <a:grpFill/>
            <a:ln>
              <a:noFill/>
            </a:ln>
          </p:spPr>
          <p:txBody>
            <a:bodyPr anchor="t" anchorCtr="0" bIns="34295" compatLnSpc="1" lIns="68589" numCol="1" rIns="68589" tIns="34295" vert="horz" wrap="square"/>
            <a:lstStyle/>
            <a:p>
              <a:endParaRPr altLang="en-US" lang="zh-CN">
                <a:solidFill>
                  <a:schemeClr val="tx1">
                    <a:lumMod val="75000"/>
                    <a:lumOff val="25000"/>
                  </a:schemeClr>
                </a:solidFill>
                <a:cs typeface="+mn-ea"/>
                <a:sym typeface="+mn-lt"/>
              </a:endParaRPr>
            </a:p>
          </p:txBody>
        </p:sp>
      </p:grpSp>
      <p:sp>
        <p:nvSpPr>
          <p:cNvPr id="29" name="MH_SubTitle_1">
            <a:extLst>
              <a:ext uri="{FF2B5EF4-FFF2-40B4-BE49-F238E27FC236}">
                <a16:creationId xmlns:a16="http://schemas.microsoft.com/office/drawing/2014/main" id="{7A0D6635-5338-4B94-941D-22624C36B358}"/>
              </a:ext>
            </a:extLst>
          </p:cNvPr>
          <p:cNvSpPr/>
          <p:nvPr/>
        </p:nvSpPr>
        <p:spPr bwMode="auto">
          <a:xfrm>
            <a:off x="1533330" y="2389833"/>
            <a:ext cx="2719153" cy="1039167"/>
          </a:xfrm>
          <a:custGeom>
            <a:gdLst>
              <a:gd fmla="*/ 1884 w 1884" name="T0"/>
              <a:gd fmla="*/ 720 h 720" name="T1"/>
              <a:gd fmla="*/ 1506 w 1884" name="T2"/>
              <a:gd fmla="*/ 0 h 720" name="T3"/>
              <a:gd fmla="*/ 0 w 1884" name="T4"/>
              <a:gd fmla="*/ 0 h 720" name="T5"/>
              <a:gd fmla="*/ 0 w 1884" name="T6"/>
              <a:gd fmla="*/ 720 h 720" name="T7"/>
              <a:gd fmla="*/ 1884 w 1884" name="T8"/>
              <a:gd fmla="*/ 720 h 720" name="T9"/>
            </a:gdLst>
            <a:cxnLst>
              <a:cxn ang="0">
                <a:pos x="T0" y="T1"/>
              </a:cxn>
              <a:cxn ang="0">
                <a:pos x="T2" y="T3"/>
              </a:cxn>
              <a:cxn ang="0">
                <a:pos x="T4" y="T5"/>
              </a:cxn>
              <a:cxn ang="0">
                <a:pos x="T6" y="T7"/>
              </a:cxn>
              <a:cxn ang="0">
                <a:pos x="T8" y="T9"/>
              </a:cxn>
            </a:cxnLst>
            <a:rect b="b" l="0" r="r" t="0"/>
            <a:pathLst>
              <a:path h="720" w="1884">
                <a:moveTo>
                  <a:pt x="1884" y="720"/>
                </a:moveTo>
                <a:lnTo>
                  <a:pt x="1506" y="0"/>
                </a:lnTo>
                <a:lnTo>
                  <a:pt x="0" y="0"/>
                </a:lnTo>
                <a:lnTo>
                  <a:pt x="0" y="720"/>
                </a:lnTo>
                <a:lnTo>
                  <a:pt x="1884" y="720"/>
                </a:lnTo>
                <a:close/>
              </a:path>
            </a:pathLst>
          </a:custGeom>
          <a:no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r">
              <a:lnSpc>
                <a:spcPct val="120000"/>
              </a:lnSpc>
              <a:defRPr/>
            </a:pPr>
            <a:r>
              <a:rPr altLang="en-US" lang="zh-CN">
                <a:solidFill>
                  <a:schemeClr val="tx1">
                    <a:lumMod val="75000"/>
                    <a:lumOff val="25000"/>
                  </a:schemeClr>
                </a:solidFill>
                <a:cs typeface="+mn-ea"/>
                <a:sym typeface="+mn-lt"/>
              </a:rPr>
              <a:t>全面掌握并按标准执行</a:t>
            </a:r>
          </a:p>
          <a:p>
            <a:pPr algn="r">
              <a:lnSpc>
                <a:spcPct val="120000"/>
              </a:lnSpc>
              <a:defRPr/>
            </a:pPr>
            <a:r>
              <a:rPr altLang="en-US" lang="zh-CN">
                <a:solidFill>
                  <a:schemeClr val="tx1">
                    <a:lumMod val="75000"/>
                    <a:lumOff val="25000"/>
                  </a:schemeClr>
                </a:solidFill>
                <a:cs typeface="+mn-ea"/>
                <a:sym typeface="+mn-lt"/>
              </a:rPr>
              <a:t>“7星”服务</a:t>
            </a:r>
          </a:p>
        </p:txBody>
      </p:sp>
      <p:sp>
        <p:nvSpPr>
          <p:cNvPr id="30" name="MH_SubTitle_2">
            <a:extLst>
              <a:ext uri="{FF2B5EF4-FFF2-40B4-BE49-F238E27FC236}">
                <a16:creationId xmlns:a16="http://schemas.microsoft.com/office/drawing/2014/main" id="{41162461-6F47-4D91-8569-D1A4C0565BFE}"/>
              </a:ext>
            </a:extLst>
          </p:cNvPr>
          <p:cNvSpPr/>
          <p:nvPr/>
        </p:nvSpPr>
        <p:spPr bwMode="auto">
          <a:xfrm>
            <a:off x="998855" y="3405246"/>
            <a:ext cx="3075164" cy="1046864"/>
          </a:xfrm>
          <a:custGeom>
            <a:gdLst>
              <a:gd fmla="*/ 1938 w 2130" name="T0"/>
              <a:gd fmla="*/ 726 h 726" name="T1"/>
              <a:gd fmla="*/ 2130 w 2130" name="T2"/>
              <a:gd fmla="*/ 366 h 726" name="T3"/>
              <a:gd fmla="*/ 1932 w 2130" name="T4"/>
              <a:gd fmla="*/ 0 h 726" name="T5"/>
              <a:gd fmla="*/ 0 w 2130" name="T6"/>
              <a:gd fmla="*/ 0 h 726" name="T7"/>
              <a:gd fmla="*/ 0 w 2130" name="T8"/>
              <a:gd fmla="*/ 726 h 726" name="T9"/>
              <a:gd fmla="*/ 1938 w 2130" name="T10"/>
              <a:gd fmla="*/ 726 h 726" name="T11"/>
            </a:gdLst>
            <a:cxnLst>
              <a:cxn ang="0">
                <a:pos x="T0" y="T1"/>
              </a:cxn>
              <a:cxn ang="0">
                <a:pos x="T2" y="T3"/>
              </a:cxn>
              <a:cxn ang="0">
                <a:pos x="T4" y="T5"/>
              </a:cxn>
              <a:cxn ang="0">
                <a:pos x="T6" y="T7"/>
              </a:cxn>
              <a:cxn ang="0">
                <a:pos x="T8" y="T9"/>
              </a:cxn>
              <a:cxn ang="0">
                <a:pos x="T10" y="T11"/>
              </a:cxn>
            </a:cxnLst>
            <a:rect b="b" l="0" r="r" t="0"/>
            <a:pathLst>
              <a:path h="726" w="2130">
                <a:moveTo>
                  <a:pt x="1938" y="726"/>
                </a:moveTo>
                <a:lnTo>
                  <a:pt x="2130" y="366"/>
                </a:lnTo>
                <a:lnTo>
                  <a:pt x="1932" y="0"/>
                </a:lnTo>
                <a:lnTo>
                  <a:pt x="0" y="0"/>
                </a:lnTo>
                <a:lnTo>
                  <a:pt x="0" y="726"/>
                </a:lnTo>
                <a:lnTo>
                  <a:pt x="1938" y="726"/>
                </a:lnTo>
                <a:close/>
              </a:path>
            </a:pathLst>
          </a:custGeom>
          <a:no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r">
              <a:lnSpc>
                <a:spcPct val="120000"/>
              </a:lnSpc>
              <a:defRPr/>
            </a:pPr>
            <a:r>
              <a:rPr altLang="en-US" lang="zh-CN">
                <a:solidFill>
                  <a:schemeClr val="tx1">
                    <a:lumMod val="75000"/>
                    <a:lumOff val="25000"/>
                  </a:schemeClr>
                </a:solidFill>
                <a:cs typeface="+mn-ea"/>
                <a:sym typeface="+mn-lt"/>
              </a:rPr>
              <a:t>熟练掌握一切产品相关信息</a:t>
            </a:r>
          </a:p>
        </p:txBody>
      </p:sp>
      <p:sp>
        <p:nvSpPr>
          <p:cNvPr id="31" name="MH_SubTitle_3">
            <a:extLst>
              <a:ext uri="{FF2B5EF4-FFF2-40B4-BE49-F238E27FC236}">
                <a16:creationId xmlns:a16="http://schemas.microsoft.com/office/drawing/2014/main" id="{07BE7F0F-8F35-45C0-86E0-E9EA720AC9F8}"/>
              </a:ext>
            </a:extLst>
          </p:cNvPr>
          <p:cNvSpPr/>
          <p:nvPr/>
        </p:nvSpPr>
        <p:spPr bwMode="auto">
          <a:xfrm>
            <a:off x="1420428" y="4539314"/>
            <a:ext cx="2728775" cy="1046864"/>
          </a:xfrm>
          <a:custGeom>
            <a:gdLst>
              <a:gd fmla="*/ 1890 w 1890" name="T0"/>
              <a:gd fmla="*/ 0 h 726" name="T1"/>
              <a:gd fmla="*/ 0 w 1890" name="T2"/>
              <a:gd fmla="*/ 0 h 726" name="T3"/>
              <a:gd fmla="*/ 0 w 1890" name="T4"/>
              <a:gd fmla="*/ 726 h 726" name="T5"/>
              <a:gd fmla="*/ 1506 w 1890" name="T6"/>
              <a:gd fmla="*/ 726 h 726" name="T7"/>
              <a:gd fmla="*/ 1890 w 1890" name="T8"/>
              <a:gd fmla="*/ 0 h 726" name="T9"/>
            </a:gdLst>
            <a:cxnLst>
              <a:cxn ang="0">
                <a:pos x="T0" y="T1"/>
              </a:cxn>
              <a:cxn ang="0">
                <a:pos x="T2" y="T3"/>
              </a:cxn>
              <a:cxn ang="0">
                <a:pos x="T4" y="T5"/>
              </a:cxn>
              <a:cxn ang="0">
                <a:pos x="T6" y="T7"/>
              </a:cxn>
              <a:cxn ang="0">
                <a:pos x="T8" y="T9"/>
              </a:cxn>
            </a:cxnLst>
            <a:rect b="b" l="0" r="r" t="0"/>
            <a:pathLst>
              <a:path h="726" w="1889">
                <a:moveTo>
                  <a:pt x="1890" y="0"/>
                </a:moveTo>
                <a:lnTo>
                  <a:pt x="0" y="0"/>
                </a:lnTo>
                <a:lnTo>
                  <a:pt x="0" y="726"/>
                </a:lnTo>
                <a:lnTo>
                  <a:pt x="1506" y="726"/>
                </a:lnTo>
                <a:lnTo>
                  <a:pt x="1890" y="0"/>
                </a:lnTo>
                <a:close/>
              </a:path>
            </a:pathLst>
          </a:custGeom>
          <a:no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r">
              <a:lnSpc>
                <a:spcPct val="120000"/>
              </a:lnSpc>
              <a:defRPr/>
            </a:pPr>
            <a:r>
              <a:rPr altLang="en-US" lang="zh-CN">
                <a:solidFill>
                  <a:schemeClr val="tx1">
                    <a:lumMod val="75000"/>
                    <a:lumOff val="25000"/>
                  </a:schemeClr>
                </a:solidFill>
                <a:cs typeface="+mn-ea"/>
                <a:sym typeface="+mn-lt"/>
              </a:rPr>
              <a:t>熟悉公司的各种业务流程</a:t>
            </a:r>
          </a:p>
        </p:txBody>
      </p:sp>
      <p:sp>
        <p:nvSpPr>
          <p:cNvPr id="32" name="MH_SubTitle_4">
            <a:extLst>
              <a:ext uri="{FF2B5EF4-FFF2-40B4-BE49-F238E27FC236}">
                <a16:creationId xmlns:a16="http://schemas.microsoft.com/office/drawing/2014/main" id="{ECF85F91-062A-4354-9015-17432D03FAB0}"/>
              </a:ext>
            </a:extLst>
          </p:cNvPr>
          <p:cNvSpPr/>
          <p:nvPr/>
        </p:nvSpPr>
        <p:spPr bwMode="auto">
          <a:xfrm flipH="1">
            <a:off x="7468989" y="2366079"/>
            <a:ext cx="2907370" cy="1039167"/>
          </a:xfrm>
          <a:custGeom>
            <a:gdLst>
              <a:gd fmla="*/ 1884 w 1884" name="T0"/>
              <a:gd fmla="*/ 720 h 720" name="T1"/>
              <a:gd fmla="*/ 1506 w 1884" name="T2"/>
              <a:gd fmla="*/ 0 h 720" name="T3"/>
              <a:gd fmla="*/ 0 w 1884" name="T4"/>
              <a:gd fmla="*/ 0 h 720" name="T5"/>
              <a:gd fmla="*/ 0 w 1884" name="T6"/>
              <a:gd fmla="*/ 720 h 720" name="T7"/>
              <a:gd fmla="*/ 1884 w 1884" name="T8"/>
              <a:gd fmla="*/ 720 h 720" name="T9"/>
            </a:gdLst>
            <a:cxnLst>
              <a:cxn ang="0">
                <a:pos x="T0" y="T1"/>
              </a:cxn>
              <a:cxn ang="0">
                <a:pos x="T2" y="T3"/>
              </a:cxn>
              <a:cxn ang="0">
                <a:pos x="T4" y="T5"/>
              </a:cxn>
              <a:cxn ang="0">
                <a:pos x="T6" y="T7"/>
              </a:cxn>
              <a:cxn ang="0">
                <a:pos x="T8" y="T9"/>
              </a:cxn>
            </a:cxnLst>
            <a:rect b="b" l="0" r="r" t="0"/>
            <a:pathLst>
              <a:path h="720" w="1884">
                <a:moveTo>
                  <a:pt x="1884" y="720"/>
                </a:moveTo>
                <a:lnTo>
                  <a:pt x="1506" y="0"/>
                </a:lnTo>
                <a:lnTo>
                  <a:pt x="0" y="0"/>
                </a:lnTo>
                <a:lnTo>
                  <a:pt x="0" y="720"/>
                </a:lnTo>
                <a:lnTo>
                  <a:pt x="1884" y="720"/>
                </a:lnTo>
                <a:close/>
              </a:path>
            </a:pathLst>
          </a:custGeom>
          <a:no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20000"/>
              </a:lnSpc>
              <a:defRPr/>
            </a:pPr>
            <a:r>
              <a:rPr altLang="en-US" lang="zh-CN">
                <a:solidFill>
                  <a:schemeClr val="tx1">
                    <a:lumMod val="75000"/>
                    <a:lumOff val="25000"/>
                  </a:schemeClr>
                </a:solidFill>
                <a:cs typeface="+mn-ea"/>
                <a:sym typeface="+mn-lt"/>
              </a:rPr>
              <a:t>直接完成店面布置、样</a:t>
            </a:r>
          </a:p>
          <a:p>
            <a:pPr>
              <a:lnSpc>
                <a:spcPct val="120000"/>
              </a:lnSpc>
              <a:defRPr/>
            </a:pPr>
            <a:r>
              <a:rPr altLang="en-US" lang="zh-CN">
                <a:solidFill>
                  <a:schemeClr val="tx1">
                    <a:lumMod val="75000"/>
                    <a:lumOff val="25000"/>
                  </a:schemeClr>
                </a:solidFill>
                <a:cs typeface="+mn-ea"/>
                <a:sym typeface="+mn-lt"/>
              </a:rPr>
              <a:t>品展示及卫生清洁工作</a:t>
            </a:r>
          </a:p>
        </p:txBody>
      </p:sp>
      <p:sp>
        <p:nvSpPr>
          <p:cNvPr id="33" name="MH_SubTitle_5">
            <a:extLst>
              <a:ext uri="{FF2B5EF4-FFF2-40B4-BE49-F238E27FC236}">
                <a16:creationId xmlns:a16="http://schemas.microsoft.com/office/drawing/2014/main" id="{70445D37-966B-4872-AF78-8B01E387C5F9}"/>
              </a:ext>
            </a:extLst>
          </p:cNvPr>
          <p:cNvSpPr/>
          <p:nvPr/>
        </p:nvSpPr>
        <p:spPr bwMode="auto">
          <a:xfrm flipH="1">
            <a:off x="7716463" y="3461619"/>
            <a:ext cx="2907370" cy="1048789"/>
          </a:xfrm>
          <a:custGeom>
            <a:gdLst>
              <a:gd fmla="*/ 1938 w 2130" name="T0"/>
              <a:gd fmla="*/ 726 h 726" name="T1"/>
              <a:gd fmla="*/ 2130 w 2130" name="T2"/>
              <a:gd fmla="*/ 366 h 726" name="T3"/>
              <a:gd fmla="*/ 1932 w 2130" name="T4"/>
              <a:gd fmla="*/ 0 h 726" name="T5"/>
              <a:gd fmla="*/ 0 w 2130" name="T6"/>
              <a:gd fmla="*/ 0 h 726" name="T7"/>
              <a:gd fmla="*/ 0 w 2130" name="T8"/>
              <a:gd fmla="*/ 726 h 726" name="T9"/>
              <a:gd fmla="*/ 1938 w 2130" name="T10"/>
              <a:gd fmla="*/ 726 h 726" name="T11"/>
            </a:gdLst>
            <a:cxnLst>
              <a:cxn ang="0">
                <a:pos x="T0" y="T1"/>
              </a:cxn>
              <a:cxn ang="0">
                <a:pos x="T2" y="T3"/>
              </a:cxn>
              <a:cxn ang="0">
                <a:pos x="T4" y="T5"/>
              </a:cxn>
              <a:cxn ang="0">
                <a:pos x="T6" y="T7"/>
              </a:cxn>
              <a:cxn ang="0">
                <a:pos x="T8" y="T9"/>
              </a:cxn>
              <a:cxn ang="0">
                <a:pos x="T10" y="T11"/>
              </a:cxn>
            </a:cxnLst>
            <a:rect b="b" l="0" r="r" t="0"/>
            <a:pathLst>
              <a:path h="726" w="2130">
                <a:moveTo>
                  <a:pt x="1938" y="726"/>
                </a:moveTo>
                <a:lnTo>
                  <a:pt x="2130" y="366"/>
                </a:lnTo>
                <a:lnTo>
                  <a:pt x="1932" y="0"/>
                </a:lnTo>
                <a:lnTo>
                  <a:pt x="0" y="0"/>
                </a:lnTo>
                <a:lnTo>
                  <a:pt x="0" y="726"/>
                </a:lnTo>
                <a:lnTo>
                  <a:pt x="1938" y="726"/>
                </a:lnTo>
                <a:close/>
              </a:path>
            </a:pathLst>
          </a:custGeom>
          <a:no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20000"/>
              </a:lnSpc>
              <a:defRPr/>
            </a:pPr>
            <a:r>
              <a:rPr altLang="en-US" lang="zh-CN">
                <a:solidFill>
                  <a:schemeClr val="tx1">
                    <a:lumMod val="75000"/>
                    <a:lumOff val="25000"/>
                  </a:schemeClr>
                </a:solidFill>
                <a:cs typeface="+mn-ea"/>
                <a:sym typeface="+mn-lt"/>
              </a:rPr>
              <a:t>接待客户，促进并完成销售业务</a:t>
            </a:r>
          </a:p>
        </p:txBody>
      </p:sp>
      <p:sp>
        <p:nvSpPr>
          <p:cNvPr id="34" name="MH_SubTitle_6">
            <a:extLst>
              <a:ext uri="{FF2B5EF4-FFF2-40B4-BE49-F238E27FC236}">
                <a16:creationId xmlns:a16="http://schemas.microsoft.com/office/drawing/2014/main" id="{F97F1A86-4398-4814-827B-D704D5A1D88C}"/>
              </a:ext>
            </a:extLst>
          </p:cNvPr>
          <p:cNvSpPr/>
          <p:nvPr/>
        </p:nvSpPr>
        <p:spPr bwMode="auto">
          <a:xfrm flipH="1">
            <a:off x="7468989" y="4558683"/>
            <a:ext cx="3402317" cy="1048789"/>
          </a:xfrm>
          <a:custGeom>
            <a:gdLst>
              <a:gd fmla="*/ 1890 w 1890" name="T0"/>
              <a:gd fmla="*/ 0 h 726" name="T1"/>
              <a:gd fmla="*/ 0 w 1890" name="T2"/>
              <a:gd fmla="*/ 0 h 726" name="T3"/>
              <a:gd fmla="*/ 0 w 1890" name="T4"/>
              <a:gd fmla="*/ 726 h 726" name="T5"/>
              <a:gd fmla="*/ 1506 w 1890" name="T6"/>
              <a:gd fmla="*/ 726 h 726" name="T7"/>
              <a:gd fmla="*/ 1890 w 1890" name="T8"/>
              <a:gd fmla="*/ 0 h 726" name="T9"/>
            </a:gdLst>
            <a:cxnLst>
              <a:cxn ang="0">
                <a:pos x="T0" y="T1"/>
              </a:cxn>
              <a:cxn ang="0">
                <a:pos x="T2" y="T3"/>
              </a:cxn>
              <a:cxn ang="0">
                <a:pos x="T4" y="T5"/>
              </a:cxn>
              <a:cxn ang="0">
                <a:pos x="T6" y="T7"/>
              </a:cxn>
              <a:cxn ang="0">
                <a:pos x="T8" y="T9"/>
              </a:cxn>
            </a:cxnLst>
            <a:rect b="b" l="0" r="r" t="0"/>
            <a:pathLst>
              <a:path h="726" w="1889">
                <a:moveTo>
                  <a:pt x="1890" y="0"/>
                </a:moveTo>
                <a:lnTo>
                  <a:pt x="0" y="0"/>
                </a:lnTo>
                <a:lnTo>
                  <a:pt x="0" y="726"/>
                </a:lnTo>
                <a:lnTo>
                  <a:pt x="1506" y="726"/>
                </a:lnTo>
                <a:lnTo>
                  <a:pt x="1890" y="0"/>
                </a:lnTo>
                <a:close/>
              </a:path>
            </a:pathLst>
          </a:custGeom>
          <a:no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20000"/>
              </a:lnSpc>
              <a:defRPr/>
            </a:pPr>
            <a:r>
              <a:rPr altLang="en-US" lang="zh-CN">
                <a:solidFill>
                  <a:schemeClr val="tx1">
                    <a:lumMod val="75000"/>
                    <a:lumOff val="25000"/>
                  </a:schemeClr>
                </a:solidFill>
                <a:cs typeface="+mn-ea"/>
                <a:sym typeface="+mn-lt"/>
              </a:rPr>
              <a:t>了解顾客需求信息，收集和</a:t>
            </a:r>
          </a:p>
          <a:p>
            <a:pPr>
              <a:lnSpc>
                <a:spcPct val="120000"/>
              </a:lnSpc>
              <a:defRPr/>
            </a:pPr>
            <a:r>
              <a:rPr altLang="en-US" lang="zh-CN">
                <a:solidFill>
                  <a:schemeClr val="tx1">
                    <a:lumMod val="75000"/>
                    <a:lumOff val="25000"/>
                  </a:schemeClr>
                </a:solidFill>
                <a:cs typeface="+mn-ea"/>
                <a:sym typeface="+mn-lt"/>
              </a:rPr>
              <a:t>反馈市场及竞争对手信息</a:t>
            </a:r>
          </a:p>
        </p:txBody>
      </p:sp>
    </p:spTree>
    <p:extLst>
      <p:ext uri="{BB962C8B-B14F-4D97-AF65-F5344CB8AC3E}">
        <p14:creationId val="2936248622"/>
      </p:ext>
    </p:extLst>
  </p:cSld>
  <p:clrMapOvr>
    <a:masterClrMapping/>
  </p:clrMapOvr>
  <mc:AlternateContent>
    <mc:Choice Requires="p14">
      <p:transition p14:dur="1400" spd="slow">
        <p14:ripp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par>
                                <p:cTn decel="100000" fill="hold" grpId="0" id="8" nodeType="withEffect" presetClass="entr" presetID="50" presetSubtype="0">
                                  <p:stCondLst>
                                    <p:cond delay="0"/>
                                  </p:stCondLst>
                                  <p:childTnLst>
                                    <p:set>
                                      <p:cBhvr>
                                        <p:cTn dur="1" fill="hold" id="9">
                                          <p:stCondLst>
                                            <p:cond delay="0"/>
                                          </p:stCondLst>
                                        </p:cTn>
                                        <p:tgtEl>
                                          <p:spTgt spid="6"/>
                                        </p:tgtEl>
                                        <p:attrNameLst>
                                          <p:attrName>style.visibility</p:attrName>
                                        </p:attrNameLst>
                                      </p:cBhvr>
                                      <p:to>
                                        <p:strVal val="visible"/>
                                      </p:to>
                                    </p:set>
                                    <p:anim calcmode="lin" valueType="num">
                                      <p:cBhvr>
                                        <p:cTn dur="1000" fill="hold" id="10"/>
                                        <p:tgtEl>
                                          <p:spTgt spid="6"/>
                                        </p:tgtEl>
                                        <p:attrNameLst>
                                          <p:attrName>ppt_w</p:attrName>
                                        </p:attrNameLst>
                                      </p:cBhvr>
                                      <p:tavLst>
                                        <p:tav tm="0">
                                          <p:val>
                                            <p:strVal val="#ppt_w+.3"/>
                                          </p:val>
                                        </p:tav>
                                        <p:tav tm="100000">
                                          <p:val>
                                            <p:strVal val="#ppt_w"/>
                                          </p:val>
                                        </p:tav>
                                      </p:tavLst>
                                    </p:anim>
                                    <p:anim calcmode="lin" valueType="num">
                                      <p:cBhvr>
                                        <p:cTn dur="1000" fill="hold" id="11"/>
                                        <p:tgtEl>
                                          <p:spTgt spid="6"/>
                                        </p:tgtEl>
                                        <p:attrNameLst>
                                          <p:attrName>ppt_h</p:attrName>
                                        </p:attrNameLst>
                                      </p:cBhvr>
                                      <p:tavLst>
                                        <p:tav tm="0">
                                          <p:val>
                                            <p:strVal val="#ppt_h"/>
                                          </p:val>
                                        </p:tav>
                                        <p:tav tm="100000">
                                          <p:val>
                                            <p:strVal val="#ppt_h"/>
                                          </p:val>
                                        </p:tav>
                                      </p:tavLst>
                                    </p:anim>
                                    <p:animEffect filter="fade" transition="in">
                                      <p:cBhvr>
                                        <p:cTn dur="1000" id="12"/>
                                        <p:tgtEl>
                                          <p:spTgt spid="6"/>
                                        </p:tgtEl>
                                      </p:cBhvr>
                                    </p:animEffect>
                                  </p:childTnLst>
                                </p:cTn>
                              </p:par>
                            </p:childTnLst>
                          </p:cTn>
                        </p:par>
                        <p:par>
                          <p:cTn fill="hold" id="13" nodeType="afterGroup">
                            <p:stCondLst>
                              <p:cond delay="1000"/>
                            </p:stCondLst>
                            <p:childTnLst>
                              <p:par>
                                <p:cTn fill="hold" grpId="0" id="14" nodeType="afterEffect" presetClass="entr" presetID="3" presetSubtype="10">
                                  <p:stCondLst>
                                    <p:cond delay="0"/>
                                  </p:stCondLst>
                                  <p:childTnLst>
                                    <p:set>
                                      <p:cBhvr>
                                        <p:cTn dur="1" fill="hold" id="15">
                                          <p:stCondLst>
                                            <p:cond delay="0"/>
                                          </p:stCondLst>
                                        </p:cTn>
                                        <p:tgtEl>
                                          <p:spTgt spid="9"/>
                                        </p:tgtEl>
                                        <p:attrNameLst>
                                          <p:attrName>style.visibility</p:attrName>
                                        </p:attrNameLst>
                                      </p:cBhvr>
                                      <p:to>
                                        <p:strVal val="visible"/>
                                      </p:to>
                                    </p:set>
                                    <p:animEffect filter="blinds(horizontal)" transition="in">
                                      <p:cBhvr>
                                        <p:cTn dur="500" id="16"/>
                                        <p:tgtEl>
                                          <p:spTgt spid="9"/>
                                        </p:tgtEl>
                                      </p:cBhvr>
                                    </p:animEffect>
                                  </p:childTnLst>
                                </p:cTn>
                              </p:par>
                            </p:childTnLst>
                          </p:cTn>
                        </p:par>
                        <p:par>
                          <p:cTn fill="hold" id="17" nodeType="afterGroup">
                            <p:stCondLst>
                              <p:cond delay="1500"/>
                            </p:stCondLst>
                            <p:childTnLst>
                              <p:par>
                                <p:cTn fill="hold" grpId="0" id="18" nodeType="afterEffect" presetClass="entr" presetID="3" presetSubtype="10">
                                  <p:stCondLst>
                                    <p:cond delay="0"/>
                                  </p:stCondLst>
                                  <p:childTnLst>
                                    <p:set>
                                      <p:cBhvr>
                                        <p:cTn dur="1" fill="hold" id="19">
                                          <p:stCondLst>
                                            <p:cond delay="0"/>
                                          </p:stCondLst>
                                        </p:cTn>
                                        <p:tgtEl>
                                          <p:spTgt spid="10"/>
                                        </p:tgtEl>
                                        <p:attrNameLst>
                                          <p:attrName>style.visibility</p:attrName>
                                        </p:attrNameLst>
                                      </p:cBhvr>
                                      <p:to>
                                        <p:strVal val="visible"/>
                                      </p:to>
                                    </p:set>
                                    <p:animEffect filter="blinds(horizontal)" transition="in">
                                      <p:cBhvr>
                                        <p:cTn dur="500" id="20"/>
                                        <p:tgtEl>
                                          <p:spTgt spid="10"/>
                                        </p:tgtEl>
                                      </p:cBhvr>
                                    </p:animEffect>
                                  </p:childTnLst>
                                </p:cTn>
                              </p:par>
                            </p:childTnLst>
                          </p:cTn>
                        </p:par>
                        <p:par>
                          <p:cTn fill="hold" id="21" nodeType="afterGroup">
                            <p:stCondLst>
                              <p:cond delay="2000"/>
                            </p:stCondLst>
                            <p:childTnLst>
                              <p:par>
                                <p:cTn fill="hold" grpId="0" id="22" nodeType="afterEffect" presetClass="entr" presetID="3" presetSubtype="10">
                                  <p:stCondLst>
                                    <p:cond delay="0"/>
                                  </p:stCondLst>
                                  <p:childTnLst>
                                    <p:set>
                                      <p:cBhvr>
                                        <p:cTn dur="1" fill="hold" id="23">
                                          <p:stCondLst>
                                            <p:cond delay="0"/>
                                          </p:stCondLst>
                                        </p:cTn>
                                        <p:tgtEl>
                                          <p:spTgt spid="11"/>
                                        </p:tgtEl>
                                        <p:attrNameLst>
                                          <p:attrName>style.visibility</p:attrName>
                                        </p:attrNameLst>
                                      </p:cBhvr>
                                      <p:to>
                                        <p:strVal val="visible"/>
                                      </p:to>
                                    </p:set>
                                    <p:animEffect filter="blinds(horizontal)" transition="in">
                                      <p:cBhvr>
                                        <p:cTn dur="500" id="24"/>
                                        <p:tgtEl>
                                          <p:spTgt spid="11"/>
                                        </p:tgtEl>
                                      </p:cBhvr>
                                    </p:animEffect>
                                  </p:childTnLst>
                                </p:cTn>
                              </p:par>
                            </p:childTnLst>
                          </p:cTn>
                        </p:par>
                        <p:par>
                          <p:cTn fill="hold" id="25" nodeType="afterGroup">
                            <p:stCondLst>
                              <p:cond delay="2500"/>
                            </p:stCondLst>
                            <p:childTnLst>
                              <p:par>
                                <p:cTn fill="hold" grpId="0" id="26" nodeType="afterEffect" presetClass="entr" presetID="3" presetSubtype="10">
                                  <p:stCondLst>
                                    <p:cond delay="0"/>
                                  </p:stCondLst>
                                  <p:childTnLst>
                                    <p:set>
                                      <p:cBhvr>
                                        <p:cTn dur="1" fill="hold" id="27">
                                          <p:stCondLst>
                                            <p:cond delay="0"/>
                                          </p:stCondLst>
                                        </p:cTn>
                                        <p:tgtEl>
                                          <p:spTgt spid="12"/>
                                        </p:tgtEl>
                                        <p:attrNameLst>
                                          <p:attrName>style.visibility</p:attrName>
                                        </p:attrNameLst>
                                      </p:cBhvr>
                                      <p:to>
                                        <p:strVal val="visible"/>
                                      </p:to>
                                    </p:set>
                                    <p:animEffect filter="blinds(horizontal)" transition="in">
                                      <p:cBhvr>
                                        <p:cTn dur="500" id="28"/>
                                        <p:tgtEl>
                                          <p:spTgt spid="12"/>
                                        </p:tgtEl>
                                      </p:cBhvr>
                                    </p:animEffect>
                                  </p:childTnLst>
                                </p:cTn>
                              </p:par>
                            </p:childTnLst>
                          </p:cTn>
                        </p:par>
                        <p:par>
                          <p:cTn fill="hold" id="29" nodeType="afterGroup">
                            <p:stCondLst>
                              <p:cond delay="3000"/>
                            </p:stCondLst>
                            <p:childTnLst>
                              <p:par>
                                <p:cTn fill="hold" grpId="0" id="30" nodeType="afterEffect" presetClass="entr" presetID="3" presetSubtype="10">
                                  <p:stCondLst>
                                    <p:cond delay="0"/>
                                  </p:stCondLst>
                                  <p:childTnLst>
                                    <p:set>
                                      <p:cBhvr>
                                        <p:cTn dur="1" fill="hold" id="31">
                                          <p:stCondLst>
                                            <p:cond delay="0"/>
                                          </p:stCondLst>
                                        </p:cTn>
                                        <p:tgtEl>
                                          <p:spTgt spid="13"/>
                                        </p:tgtEl>
                                        <p:attrNameLst>
                                          <p:attrName>style.visibility</p:attrName>
                                        </p:attrNameLst>
                                      </p:cBhvr>
                                      <p:to>
                                        <p:strVal val="visible"/>
                                      </p:to>
                                    </p:set>
                                    <p:animEffect filter="blinds(horizontal)" transition="in">
                                      <p:cBhvr>
                                        <p:cTn dur="500" id="32"/>
                                        <p:tgtEl>
                                          <p:spTgt spid="13"/>
                                        </p:tgtEl>
                                      </p:cBhvr>
                                    </p:animEffect>
                                  </p:childTnLst>
                                </p:cTn>
                              </p:par>
                            </p:childTnLst>
                          </p:cTn>
                        </p:par>
                        <p:par>
                          <p:cTn fill="hold" id="33" nodeType="afterGroup">
                            <p:stCondLst>
                              <p:cond delay="3500"/>
                            </p:stCondLst>
                            <p:childTnLst>
                              <p:par>
                                <p:cTn fill="hold" grpId="0" id="34" nodeType="afterEffect" presetClass="entr" presetID="3" presetSubtype="10">
                                  <p:stCondLst>
                                    <p:cond delay="0"/>
                                  </p:stCondLst>
                                  <p:childTnLst>
                                    <p:set>
                                      <p:cBhvr>
                                        <p:cTn dur="1" fill="hold" id="35">
                                          <p:stCondLst>
                                            <p:cond delay="0"/>
                                          </p:stCondLst>
                                        </p:cTn>
                                        <p:tgtEl>
                                          <p:spTgt spid="14"/>
                                        </p:tgtEl>
                                        <p:attrNameLst>
                                          <p:attrName>style.visibility</p:attrName>
                                        </p:attrNameLst>
                                      </p:cBhvr>
                                      <p:to>
                                        <p:strVal val="visible"/>
                                      </p:to>
                                    </p:set>
                                    <p:animEffect filter="blinds(horizontal)" transition="in">
                                      <p:cBhvr>
                                        <p:cTn dur="500" id="36"/>
                                        <p:tgtEl>
                                          <p:spTgt spid="14"/>
                                        </p:tgtEl>
                                      </p:cBhvr>
                                    </p:animEffect>
                                  </p:childTnLst>
                                </p:cTn>
                              </p:par>
                            </p:childTnLst>
                          </p:cTn>
                        </p:par>
                        <p:par>
                          <p:cTn fill="hold" id="37" nodeType="afterGroup">
                            <p:stCondLst>
                              <p:cond delay="4000"/>
                            </p:stCondLst>
                            <p:childTnLst>
                              <p:par>
                                <p:cTn fill="hold" grpId="0" id="38" nodeType="afterEffect" presetClass="entr" presetID="3" presetSubtype="10">
                                  <p:stCondLst>
                                    <p:cond delay="0"/>
                                  </p:stCondLst>
                                  <p:childTnLst>
                                    <p:set>
                                      <p:cBhvr>
                                        <p:cTn dur="1" fill="hold" id="39">
                                          <p:stCondLst>
                                            <p:cond delay="0"/>
                                          </p:stCondLst>
                                        </p:cTn>
                                        <p:tgtEl>
                                          <p:spTgt spid="15"/>
                                        </p:tgtEl>
                                        <p:attrNameLst>
                                          <p:attrName>style.visibility</p:attrName>
                                        </p:attrNameLst>
                                      </p:cBhvr>
                                      <p:to>
                                        <p:strVal val="visible"/>
                                      </p:to>
                                    </p:set>
                                    <p:animEffect filter="blinds(horizontal)" transition="in">
                                      <p:cBhvr>
                                        <p:cTn dur="500" id="40"/>
                                        <p:tgtEl>
                                          <p:spTgt spid="15"/>
                                        </p:tgtEl>
                                      </p:cBhvr>
                                    </p:animEffect>
                                  </p:childTnLst>
                                </p:cTn>
                              </p:par>
                            </p:childTnLst>
                          </p:cTn>
                        </p:par>
                        <p:par>
                          <p:cTn fill="hold" id="41" nodeType="afterGroup">
                            <p:stCondLst>
                              <p:cond delay="4500"/>
                            </p:stCondLst>
                            <p:childTnLst>
                              <p:par>
                                <p:cTn fill="hold" grpId="0" id="42" nodeType="afterEffect" presetClass="entr" presetID="3" presetSubtype="10">
                                  <p:stCondLst>
                                    <p:cond delay="0"/>
                                  </p:stCondLst>
                                  <p:childTnLst>
                                    <p:set>
                                      <p:cBhvr>
                                        <p:cTn dur="1" fill="hold" id="43">
                                          <p:stCondLst>
                                            <p:cond delay="0"/>
                                          </p:stCondLst>
                                        </p:cTn>
                                        <p:tgtEl>
                                          <p:spTgt spid="16"/>
                                        </p:tgtEl>
                                        <p:attrNameLst>
                                          <p:attrName>style.visibility</p:attrName>
                                        </p:attrNameLst>
                                      </p:cBhvr>
                                      <p:to>
                                        <p:strVal val="visible"/>
                                      </p:to>
                                    </p:set>
                                    <p:animEffect filter="blinds(horizontal)" transition="in">
                                      <p:cBhvr>
                                        <p:cTn dur="500" id="44"/>
                                        <p:tgtEl>
                                          <p:spTgt spid="16"/>
                                        </p:tgtEl>
                                      </p:cBhvr>
                                    </p:animEffect>
                                  </p:childTnLst>
                                </p:cTn>
                              </p:par>
                            </p:childTnLst>
                          </p:cTn>
                        </p:par>
                        <p:par>
                          <p:cTn fill="hold" id="45" nodeType="afterGroup">
                            <p:stCondLst>
                              <p:cond delay="5000"/>
                            </p:stCondLst>
                            <p:childTnLst>
                              <p:par>
                                <p:cTn fill="hold" grpId="0" id="46" nodeType="afterEffect" presetClass="entr" presetID="3" presetSubtype="10">
                                  <p:stCondLst>
                                    <p:cond delay="0"/>
                                  </p:stCondLst>
                                  <p:childTnLst>
                                    <p:set>
                                      <p:cBhvr>
                                        <p:cTn dur="1" fill="hold" id="47">
                                          <p:stCondLst>
                                            <p:cond delay="0"/>
                                          </p:stCondLst>
                                        </p:cTn>
                                        <p:tgtEl>
                                          <p:spTgt spid="17"/>
                                        </p:tgtEl>
                                        <p:attrNameLst>
                                          <p:attrName>style.visibility</p:attrName>
                                        </p:attrNameLst>
                                      </p:cBhvr>
                                      <p:to>
                                        <p:strVal val="visible"/>
                                      </p:to>
                                    </p:set>
                                    <p:animEffect filter="blinds(horizontal)" transition="in">
                                      <p:cBhvr>
                                        <p:cTn dur="500" id="48"/>
                                        <p:tgtEl>
                                          <p:spTgt spid="17"/>
                                        </p:tgtEl>
                                      </p:cBhvr>
                                    </p:animEffect>
                                  </p:childTnLst>
                                </p:cTn>
                              </p:par>
                            </p:childTnLst>
                          </p:cTn>
                        </p:par>
                        <p:par>
                          <p:cTn fill="hold" id="49" nodeType="afterGroup">
                            <p:stCondLst>
                              <p:cond delay="5500"/>
                            </p:stCondLst>
                            <p:childTnLst>
                              <p:par>
                                <p:cTn fill="hold" grpId="0" id="50" nodeType="afterEffect" presetClass="entr" presetID="3" presetSubtype="10">
                                  <p:stCondLst>
                                    <p:cond delay="0"/>
                                  </p:stCondLst>
                                  <p:childTnLst>
                                    <p:set>
                                      <p:cBhvr>
                                        <p:cTn dur="1" fill="hold" id="51">
                                          <p:stCondLst>
                                            <p:cond delay="0"/>
                                          </p:stCondLst>
                                        </p:cTn>
                                        <p:tgtEl>
                                          <p:spTgt spid="18"/>
                                        </p:tgtEl>
                                        <p:attrNameLst>
                                          <p:attrName>style.visibility</p:attrName>
                                        </p:attrNameLst>
                                      </p:cBhvr>
                                      <p:to>
                                        <p:strVal val="visible"/>
                                      </p:to>
                                    </p:set>
                                    <p:animEffect filter="blinds(horizontal)" transition="in">
                                      <p:cBhvr>
                                        <p:cTn dur="500" id="52"/>
                                        <p:tgtEl>
                                          <p:spTgt spid="18"/>
                                        </p:tgtEl>
                                      </p:cBhvr>
                                    </p:animEffect>
                                  </p:childTnLst>
                                </p:cTn>
                              </p:par>
                            </p:childTnLst>
                          </p:cTn>
                        </p:par>
                        <p:par>
                          <p:cTn fill="hold" id="53" nodeType="afterGroup">
                            <p:stCondLst>
                              <p:cond delay="6000"/>
                            </p:stCondLst>
                            <p:childTnLst>
                              <p:par>
                                <p:cTn fill="hold" id="54" nodeType="afterEffect" presetClass="entr" presetID="3" presetSubtype="10">
                                  <p:stCondLst>
                                    <p:cond delay="0"/>
                                  </p:stCondLst>
                                  <p:childTnLst>
                                    <p:set>
                                      <p:cBhvr>
                                        <p:cTn dur="1" fill="hold" id="55">
                                          <p:stCondLst>
                                            <p:cond delay="0"/>
                                          </p:stCondLst>
                                        </p:cTn>
                                        <p:tgtEl>
                                          <p:spTgt spid="19"/>
                                        </p:tgtEl>
                                        <p:attrNameLst>
                                          <p:attrName>style.visibility</p:attrName>
                                        </p:attrNameLst>
                                      </p:cBhvr>
                                      <p:to>
                                        <p:strVal val="visible"/>
                                      </p:to>
                                    </p:set>
                                    <p:animEffect filter="blinds(horizontal)" transition="in">
                                      <p:cBhvr>
                                        <p:cTn dur="500" id="56"/>
                                        <p:tgtEl>
                                          <p:spTgt spid="19"/>
                                        </p:tgtEl>
                                      </p:cBhvr>
                                    </p:animEffect>
                                  </p:childTnLst>
                                </p:cTn>
                              </p:par>
                            </p:childTnLst>
                          </p:cTn>
                        </p:par>
                        <p:par>
                          <p:cTn fill="hold" id="57" nodeType="afterGroup">
                            <p:stCondLst>
                              <p:cond delay="6500"/>
                            </p:stCondLst>
                            <p:childTnLst>
                              <p:par>
                                <p:cTn fill="hold" id="58" nodeType="afterEffect" presetClass="entr" presetID="3" presetSubtype="10">
                                  <p:stCondLst>
                                    <p:cond delay="0"/>
                                  </p:stCondLst>
                                  <p:childTnLst>
                                    <p:set>
                                      <p:cBhvr>
                                        <p:cTn dur="1" fill="hold" id="59">
                                          <p:stCondLst>
                                            <p:cond delay="0"/>
                                          </p:stCondLst>
                                        </p:cTn>
                                        <p:tgtEl>
                                          <p:spTgt spid="23"/>
                                        </p:tgtEl>
                                        <p:attrNameLst>
                                          <p:attrName>style.visibility</p:attrName>
                                        </p:attrNameLst>
                                      </p:cBhvr>
                                      <p:to>
                                        <p:strVal val="visible"/>
                                      </p:to>
                                    </p:set>
                                    <p:animEffect filter="blinds(horizontal)" transition="in">
                                      <p:cBhvr>
                                        <p:cTn dur="500" id="60"/>
                                        <p:tgtEl>
                                          <p:spTgt spid="23"/>
                                        </p:tgtEl>
                                      </p:cBhvr>
                                    </p:animEffect>
                                  </p:childTnLst>
                                </p:cTn>
                              </p:par>
                            </p:childTnLst>
                          </p:cTn>
                        </p:par>
                        <p:par>
                          <p:cTn fill="hold" id="61" nodeType="afterGroup">
                            <p:stCondLst>
                              <p:cond delay="7000"/>
                            </p:stCondLst>
                            <p:childTnLst>
                              <p:par>
                                <p:cTn fill="hold" grpId="0" id="62" nodeType="afterEffect" presetClass="entr" presetID="23" presetSubtype="16">
                                  <p:stCondLst>
                                    <p:cond delay="0"/>
                                  </p:stCondLst>
                                  <p:childTnLst>
                                    <p:set>
                                      <p:cBhvr>
                                        <p:cTn dur="1" fill="hold" id="63">
                                          <p:stCondLst>
                                            <p:cond delay="0"/>
                                          </p:stCondLst>
                                        </p:cTn>
                                        <p:tgtEl>
                                          <p:spTgt spid="29"/>
                                        </p:tgtEl>
                                        <p:attrNameLst>
                                          <p:attrName>style.visibility</p:attrName>
                                        </p:attrNameLst>
                                      </p:cBhvr>
                                      <p:to>
                                        <p:strVal val="visible"/>
                                      </p:to>
                                    </p:set>
                                    <p:anim calcmode="lin" valueType="num">
                                      <p:cBhvr>
                                        <p:cTn dur="500" fill="hold" id="64"/>
                                        <p:tgtEl>
                                          <p:spTgt spid="29"/>
                                        </p:tgtEl>
                                        <p:attrNameLst>
                                          <p:attrName>ppt_w</p:attrName>
                                        </p:attrNameLst>
                                      </p:cBhvr>
                                      <p:tavLst>
                                        <p:tav tm="0">
                                          <p:val>
                                            <p:fltVal val="0"/>
                                          </p:val>
                                        </p:tav>
                                        <p:tav tm="100000">
                                          <p:val>
                                            <p:strVal val="#ppt_w"/>
                                          </p:val>
                                        </p:tav>
                                      </p:tavLst>
                                    </p:anim>
                                    <p:anim calcmode="lin" valueType="num">
                                      <p:cBhvr>
                                        <p:cTn dur="500" fill="hold" id="65"/>
                                        <p:tgtEl>
                                          <p:spTgt spid="29"/>
                                        </p:tgtEl>
                                        <p:attrNameLst>
                                          <p:attrName>ppt_h</p:attrName>
                                        </p:attrNameLst>
                                      </p:cBhvr>
                                      <p:tavLst>
                                        <p:tav tm="0">
                                          <p:val>
                                            <p:fltVal val="0"/>
                                          </p:val>
                                        </p:tav>
                                        <p:tav tm="100000">
                                          <p:val>
                                            <p:strVal val="#ppt_h"/>
                                          </p:val>
                                        </p:tav>
                                      </p:tavLst>
                                    </p:anim>
                                  </p:childTnLst>
                                </p:cTn>
                              </p:par>
                              <p:par>
                                <p:cTn fill="hold" grpId="0" id="66" nodeType="withEffect" presetClass="entr" presetID="23" presetSubtype="16">
                                  <p:stCondLst>
                                    <p:cond delay="0"/>
                                  </p:stCondLst>
                                  <p:childTnLst>
                                    <p:set>
                                      <p:cBhvr>
                                        <p:cTn dur="1" fill="hold" id="67">
                                          <p:stCondLst>
                                            <p:cond delay="0"/>
                                          </p:stCondLst>
                                        </p:cTn>
                                        <p:tgtEl>
                                          <p:spTgt spid="30"/>
                                        </p:tgtEl>
                                        <p:attrNameLst>
                                          <p:attrName>style.visibility</p:attrName>
                                        </p:attrNameLst>
                                      </p:cBhvr>
                                      <p:to>
                                        <p:strVal val="visible"/>
                                      </p:to>
                                    </p:set>
                                    <p:anim calcmode="lin" valueType="num">
                                      <p:cBhvr>
                                        <p:cTn dur="500" fill="hold" id="68"/>
                                        <p:tgtEl>
                                          <p:spTgt spid="30"/>
                                        </p:tgtEl>
                                        <p:attrNameLst>
                                          <p:attrName>ppt_w</p:attrName>
                                        </p:attrNameLst>
                                      </p:cBhvr>
                                      <p:tavLst>
                                        <p:tav tm="0">
                                          <p:val>
                                            <p:fltVal val="0"/>
                                          </p:val>
                                        </p:tav>
                                        <p:tav tm="100000">
                                          <p:val>
                                            <p:strVal val="#ppt_w"/>
                                          </p:val>
                                        </p:tav>
                                      </p:tavLst>
                                    </p:anim>
                                    <p:anim calcmode="lin" valueType="num">
                                      <p:cBhvr>
                                        <p:cTn dur="500" fill="hold" id="69"/>
                                        <p:tgtEl>
                                          <p:spTgt spid="30"/>
                                        </p:tgtEl>
                                        <p:attrNameLst>
                                          <p:attrName>ppt_h</p:attrName>
                                        </p:attrNameLst>
                                      </p:cBhvr>
                                      <p:tavLst>
                                        <p:tav tm="0">
                                          <p:val>
                                            <p:fltVal val="0"/>
                                          </p:val>
                                        </p:tav>
                                        <p:tav tm="100000">
                                          <p:val>
                                            <p:strVal val="#ppt_h"/>
                                          </p:val>
                                        </p:tav>
                                      </p:tavLst>
                                    </p:anim>
                                  </p:childTnLst>
                                </p:cTn>
                              </p:par>
                              <p:par>
                                <p:cTn fill="hold" grpId="0" id="70" nodeType="withEffect" presetClass="entr" presetID="23" presetSubtype="16">
                                  <p:stCondLst>
                                    <p:cond delay="0"/>
                                  </p:stCondLst>
                                  <p:childTnLst>
                                    <p:set>
                                      <p:cBhvr>
                                        <p:cTn dur="1" fill="hold" id="71">
                                          <p:stCondLst>
                                            <p:cond delay="0"/>
                                          </p:stCondLst>
                                        </p:cTn>
                                        <p:tgtEl>
                                          <p:spTgt spid="31"/>
                                        </p:tgtEl>
                                        <p:attrNameLst>
                                          <p:attrName>style.visibility</p:attrName>
                                        </p:attrNameLst>
                                      </p:cBhvr>
                                      <p:to>
                                        <p:strVal val="visible"/>
                                      </p:to>
                                    </p:set>
                                    <p:anim calcmode="lin" valueType="num">
                                      <p:cBhvr>
                                        <p:cTn dur="500" fill="hold" id="72"/>
                                        <p:tgtEl>
                                          <p:spTgt spid="31"/>
                                        </p:tgtEl>
                                        <p:attrNameLst>
                                          <p:attrName>ppt_w</p:attrName>
                                        </p:attrNameLst>
                                      </p:cBhvr>
                                      <p:tavLst>
                                        <p:tav tm="0">
                                          <p:val>
                                            <p:fltVal val="0"/>
                                          </p:val>
                                        </p:tav>
                                        <p:tav tm="100000">
                                          <p:val>
                                            <p:strVal val="#ppt_w"/>
                                          </p:val>
                                        </p:tav>
                                      </p:tavLst>
                                    </p:anim>
                                    <p:anim calcmode="lin" valueType="num">
                                      <p:cBhvr>
                                        <p:cTn dur="500" fill="hold" id="73"/>
                                        <p:tgtEl>
                                          <p:spTgt spid="31"/>
                                        </p:tgtEl>
                                        <p:attrNameLst>
                                          <p:attrName>ppt_h</p:attrName>
                                        </p:attrNameLst>
                                      </p:cBhvr>
                                      <p:tavLst>
                                        <p:tav tm="0">
                                          <p:val>
                                            <p:fltVal val="0"/>
                                          </p:val>
                                        </p:tav>
                                        <p:tav tm="100000">
                                          <p:val>
                                            <p:strVal val="#ppt_h"/>
                                          </p:val>
                                        </p:tav>
                                      </p:tavLst>
                                    </p:anim>
                                  </p:childTnLst>
                                </p:cTn>
                              </p:par>
                              <p:par>
                                <p:cTn fill="hold" grpId="0" id="74" nodeType="withEffect" presetClass="entr" presetID="23" presetSubtype="16">
                                  <p:stCondLst>
                                    <p:cond delay="0"/>
                                  </p:stCondLst>
                                  <p:childTnLst>
                                    <p:set>
                                      <p:cBhvr>
                                        <p:cTn dur="1" fill="hold" id="75">
                                          <p:stCondLst>
                                            <p:cond delay="0"/>
                                          </p:stCondLst>
                                        </p:cTn>
                                        <p:tgtEl>
                                          <p:spTgt spid="32"/>
                                        </p:tgtEl>
                                        <p:attrNameLst>
                                          <p:attrName>style.visibility</p:attrName>
                                        </p:attrNameLst>
                                      </p:cBhvr>
                                      <p:to>
                                        <p:strVal val="visible"/>
                                      </p:to>
                                    </p:set>
                                    <p:anim calcmode="lin" valueType="num">
                                      <p:cBhvr>
                                        <p:cTn dur="500" fill="hold" id="76"/>
                                        <p:tgtEl>
                                          <p:spTgt spid="32"/>
                                        </p:tgtEl>
                                        <p:attrNameLst>
                                          <p:attrName>ppt_w</p:attrName>
                                        </p:attrNameLst>
                                      </p:cBhvr>
                                      <p:tavLst>
                                        <p:tav tm="0">
                                          <p:val>
                                            <p:fltVal val="0"/>
                                          </p:val>
                                        </p:tav>
                                        <p:tav tm="100000">
                                          <p:val>
                                            <p:strVal val="#ppt_w"/>
                                          </p:val>
                                        </p:tav>
                                      </p:tavLst>
                                    </p:anim>
                                    <p:anim calcmode="lin" valueType="num">
                                      <p:cBhvr>
                                        <p:cTn dur="500" fill="hold" id="77"/>
                                        <p:tgtEl>
                                          <p:spTgt spid="32"/>
                                        </p:tgtEl>
                                        <p:attrNameLst>
                                          <p:attrName>ppt_h</p:attrName>
                                        </p:attrNameLst>
                                      </p:cBhvr>
                                      <p:tavLst>
                                        <p:tav tm="0">
                                          <p:val>
                                            <p:fltVal val="0"/>
                                          </p:val>
                                        </p:tav>
                                        <p:tav tm="100000">
                                          <p:val>
                                            <p:strVal val="#ppt_h"/>
                                          </p:val>
                                        </p:tav>
                                      </p:tavLst>
                                    </p:anim>
                                  </p:childTnLst>
                                </p:cTn>
                              </p:par>
                              <p:par>
                                <p:cTn fill="hold" grpId="0" id="78" nodeType="withEffect" presetClass="entr" presetID="23" presetSubtype="16">
                                  <p:stCondLst>
                                    <p:cond delay="0"/>
                                  </p:stCondLst>
                                  <p:childTnLst>
                                    <p:set>
                                      <p:cBhvr>
                                        <p:cTn dur="1" fill="hold" id="79">
                                          <p:stCondLst>
                                            <p:cond delay="0"/>
                                          </p:stCondLst>
                                        </p:cTn>
                                        <p:tgtEl>
                                          <p:spTgt spid="33"/>
                                        </p:tgtEl>
                                        <p:attrNameLst>
                                          <p:attrName>style.visibility</p:attrName>
                                        </p:attrNameLst>
                                      </p:cBhvr>
                                      <p:to>
                                        <p:strVal val="visible"/>
                                      </p:to>
                                    </p:set>
                                    <p:anim calcmode="lin" valueType="num">
                                      <p:cBhvr>
                                        <p:cTn dur="500" fill="hold" id="80"/>
                                        <p:tgtEl>
                                          <p:spTgt spid="33"/>
                                        </p:tgtEl>
                                        <p:attrNameLst>
                                          <p:attrName>ppt_w</p:attrName>
                                        </p:attrNameLst>
                                      </p:cBhvr>
                                      <p:tavLst>
                                        <p:tav tm="0">
                                          <p:val>
                                            <p:fltVal val="0"/>
                                          </p:val>
                                        </p:tav>
                                        <p:tav tm="100000">
                                          <p:val>
                                            <p:strVal val="#ppt_w"/>
                                          </p:val>
                                        </p:tav>
                                      </p:tavLst>
                                    </p:anim>
                                    <p:anim calcmode="lin" valueType="num">
                                      <p:cBhvr>
                                        <p:cTn dur="500" fill="hold" id="81"/>
                                        <p:tgtEl>
                                          <p:spTgt spid="33"/>
                                        </p:tgtEl>
                                        <p:attrNameLst>
                                          <p:attrName>ppt_h</p:attrName>
                                        </p:attrNameLst>
                                      </p:cBhvr>
                                      <p:tavLst>
                                        <p:tav tm="0">
                                          <p:val>
                                            <p:fltVal val="0"/>
                                          </p:val>
                                        </p:tav>
                                        <p:tav tm="100000">
                                          <p:val>
                                            <p:strVal val="#ppt_h"/>
                                          </p:val>
                                        </p:tav>
                                      </p:tavLst>
                                    </p:anim>
                                  </p:childTnLst>
                                </p:cTn>
                              </p:par>
                              <p:par>
                                <p:cTn fill="hold" grpId="0" id="82" nodeType="withEffect" presetClass="entr" presetID="23" presetSubtype="16">
                                  <p:stCondLst>
                                    <p:cond delay="0"/>
                                  </p:stCondLst>
                                  <p:childTnLst>
                                    <p:set>
                                      <p:cBhvr>
                                        <p:cTn dur="1" fill="hold" id="83">
                                          <p:stCondLst>
                                            <p:cond delay="0"/>
                                          </p:stCondLst>
                                        </p:cTn>
                                        <p:tgtEl>
                                          <p:spTgt spid="34"/>
                                        </p:tgtEl>
                                        <p:attrNameLst>
                                          <p:attrName>style.visibility</p:attrName>
                                        </p:attrNameLst>
                                      </p:cBhvr>
                                      <p:to>
                                        <p:strVal val="visible"/>
                                      </p:to>
                                    </p:set>
                                    <p:anim calcmode="lin" valueType="num">
                                      <p:cBhvr>
                                        <p:cTn dur="500" fill="hold" id="84"/>
                                        <p:tgtEl>
                                          <p:spTgt spid="34"/>
                                        </p:tgtEl>
                                        <p:attrNameLst>
                                          <p:attrName>ppt_w</p:attrName>
                                        </p:attrNameLst>
                                      </p:cBhvr>
                                      <p:tavLst>
                                        <p:tav tm="0">
                                          <p:val>
                                            <p:fltVal val="0"/>
                                          </p:val>
                                        </p:tav>
                                        <p:tav tm="100000">
                                          <p:val>
                                            <p:strVal val="#ppt_w"/>
                                          </p:val>
                                        </p:tav>
                                      </p:tavLst>
                                    </p:anim>
                                    <p:anim calcmode="lin" valueType="num">
                                      <p:cBhvr>
                                        <p:cTn dur="500" fill="hold" id="85"/>
                                        <p:tgtEl>
                                          <p:spTgt spid="34"/>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9"/>
      <p:bldP grpId="0" spid="10"/>
      <p:bldP grpId="0" spid="11"/>
      <p:bldP grpId="0" spid="12"/>
      <p:bldP grpId="0" spid="13"/>
      <p:bldP grpId="0" spid="14"/>
      <p:bldP grpId="0" spid="15"/>
      <p:bldP grpId="0" spid="16"/>
      <p:bldP grpId="0" spid="17"/>
      <p:bldP grpId="0" spid="18"/>
      <p:bldP grpId="0" spid="29"/>
      <p:bldP grpId="0" spid="30"/>
      <p:bldP grpId="0" spid="31"/>
      <p:bldP grpId="0" spid="32"/>
      <p:bldP grpId="0" spid="33"/>
      <p:bldP grpId="0" spid="34"/>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2802EA6B-99F6-4C50-8C99-A79E360C6569}"/>
              </a:ext>
            </a:extLst>
          </p:cNvPr>
          <p:cNvSpPr/>
          <p:nvPr/>
        </p:nvSpPr>
        <p:spPr>
          <a:xfrm>
            <a:off x="233362" y="245872"/>
            <a:ext cx="11725276" cy="6366256"/>
          </a:xfrm>
          <a:prstGeom prst="rect">
            <a:avLst/>
          </a:prstGeom>
          <a:noFill/>
          <a:ln>
            <a:solidFill>
              <a:srgbClr val="F74B2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椭圆 4">
            <a:extLst>
              <a:ext uri="{FF2B5EF4-FFF2-40B4-BE49-F238E27FC236}">
                <a16:creationId xmlns:a16="http://schemas.microsoft.com/office/drawing/2014/main" id="{A170D15F-981C-4296-BC4E-B7ED449F3150}"/>
              </a:ext>
            </a:extLst>
          </p:cNvPr>
          <p:cNvSpPr/>
          <p:nvPr/>
        </p:nvSpPr>
        <p:spPr>
          <a:xfrm>
            <a:off x="5003408" y="831203"/>
            <a:ext cx="2185182" cy="218518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a:extLst>
              <a:ext uri="{FF2B5EF4-FFF2-40B4-BE49-F238E27FC236}">
                <a16:creationId xmlns:a16="http://schemas.microsoft.com/office/drawing/2014/main" id="{28B872E1-DA60-4C1B-AF86-0E2D5045709A}"/>
              </a:ext>
            </a:extLst>
          </p:cNvPr>
          <p:cNvSpPr/>
          <p:nvPr/>
        </p:nvSpPr>
        <p:spPr>
          <a:xfrm>
            <a:off x="5445759" y="3584510"/>
            <a:ext cx="1300480" cy="762000"/>
          </a:xfrm>
          <a:prstGeom prst="rect">
            <a:avLst/>
          </a:prstGeom>
        </p:spPr>
        <p:txBody>
          <a:bodyPr wrap="none">
            <a:spAutoFit/>
          </a:bodyPr>
          <a:lstStyle/>
          <a:p>
            <a:pPr algn="ctr"/>
            <a:r>
              <a:rPr altLang="en-US" lang="zh-CN" sz="4400">
                <a:solidFill>
                  <a:schemeClr val="tx1">
                    <a:lumMod val="75000"/>
                    <a:lumOff val="25000"/>
                  </a:schemeClr>
                </a:solidFill>
                <a:cs typeface="+mn-ea"/>
                <a:sym typeface="+mn-lt"/>
              </a:rPr>
              <a:t>后续</a:t>
            </a:r>
          </a:p>
        </p:txBody>
      </p:sp>
      <p:sp>
        <p:nvSpPr>
          <p:cNvPr id="7" name="箭头: V 形 6">
            <a:extLst>
              <a:ext uri="{FF2B5EF4-FFF2-40B4-BE49-F238E27FC236}">
                <a16:creationId xmlns:a16="http://schemas.microsoft.com/office/drawing/2014/main" id="{72C941B3-6167-4048-95D2-1C34DC13C341}"/>
              </a:ext>
            </a:extLst>
          </p:cNvPr>
          <p:cNvSpPr/>
          <p:nvPr/>
        </p:nvSpPr>
        <p:spPr>
          <a:xfrm flipH="1" rot="16200000">
            <a:off x="5828062" y="5097845"/>
            <a:ext cx="535875" cy="975360"/>
          </a:xfrm>
          <a:prstGeom prst="chevron">
            <a:avLst>
              <a:gd fmla="val 72508"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8" name="文本框 7">
            <a:extLst>
              <a:ext uri="{FF2B5EF4-FFF2-40B4-BE49-F238E27FC236}">
                <a16:creationId xmlns:a16="http://schemas.microsoft.com/office/drawing/2014/main" id="{A1955955-DD10-469B-86B0-121DEB2671FF}"/>
              </a:ext>
            </a:extLst>
          </p:cNvPr>
          <p:cNvSpPr txBox="1"/>
          <p:nvPr/>
        </p:nvSpPr>
        <p:spPr>
          <a:xfrm>
            <a:off x="5298829" y="1259996"/>
            <a:ext cx="1594340" cy="1188720"/>
          </a:xfrm>
          <a:prstGeom prst="rect">
            <a:avLst/>
          </a:prstGeom>
          <a:noFill/>
        </p:spPr>
        <p:txBody>
          <a:bodyPr rtlCol="0" wrap="square">
            <a:spAutoFit/>
          </a:bodyPr>
          <a:lstStyle/>
          <a:p>
            <a:pPr algn="ctr"/>
            <a:r>
              <a:rPr altLang="zh-CN" lang="en-US" sz="7200">
                <a:solidFill>
                  <a:schemeClr val="bg1"/>
                </a:solidFill>
                <a:cs typeface="+mn-ea"/>
                <a:sym typeface="+mn-lt"/>
              </a:rPr>
              <a:t>04</a:t>
            </a:r>
          </a:p>
        </p:txBody>
      </p:sp>
      <p:sp>
        <p:nvSpPr>
          <p:cNvPr id="10" name="椭圆 9">
            <a:extLst>
              <a:ext uri="{FF2B5EF4-FFF2-40B4-BE49-F238E27FC236}">
                <a16:creationId xmlns:a16="http://schemas.microsoft.com/office/drawing/2014/main" id="{A6BE628C-B17A-4536-A2A2-07911FC51FCD}"/>
              </a:ext>
            </a:extLst>
          </p:cNvPr>
          <p:cNvSpPr/>
          <p:nvPr/>
        </p:nvSpPr>
        <p:spPr>
          <a:xfrm>
            <a:off x="10719174" y="3045706"/>
            <a:ext cx="132522" cy="13252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椭圆 10">
            <a:extLst>
              <a:ext uri="{FF2B5EF4-FFF2-40B4-BE49-F238E27FC236}">
                <a16:creationId xmlns:a16="http://schemas.microsoft.com/office/drawing/2014/main" id="{F3B69637-6629-4AAA-A63C-49931F2763DA}"/>
              </a:ext>
            </a:extLst>
          </p:cNvPr>
          <p:cNvSpPr/>
          <p:nvPr/>
        </p:nvSpPr>
        <p:spPr>
          <a:xfrm>
            <a:off x="2711992" y="833192"/>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椭圆 11">
            <a:extLst>
              <a:ext uri="{FF2B5EF4-FFF2-40B4-BE49-F238E27FC236}">
                <a16:creationId xmlns:a16="http://schemas.microsoft.com/office/drawing/2014/main" id="{A9DEC223-8831-4C3E-B668-D5D73B5ADB96}"/>
              </a:ext>
            </a:extLst>
          </p:cNvPr>
          <p:cNvSpPr/>
          <p:nvPr/>
        </p:nvSpPr>
        <p:spPr>
          <a:xfrm>
            <a:off x="8517682" y="1326335"/>
            <a:ext cx="185530" cy="18553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椭圆 12">
            <a:extLst>
              <a:ext uri="{FF2B5EF4-FFF2-40B4-BE49-F238E27FC236}">
                <a16:creationId xmlns:a16="http://schemas.microsoft.com/office/drawing/2014/main" id="{ECDA3895-3A95-47BE-AF9F-76438CD56B4C}"/>
              </a:ext>
            </a:extLst>
          </p:cNvPr>
          <p:cNvSpPr/>
          <p:nvPr/>
        </p:nvSpPr>
        <p:spPr>
          <a:xfrm>
            <a:off x="4015448" y="2458804"/>
            <a:ext cx="303092" cy="30309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椭圆 13">
            <a:extLst>
              <a:ext uri="{FF2B5EF4-FFF2-40B4-BE49-F238E27FC236}">
                <a16:creationId xmlns:a16="http://schemas.microsoft.com/office/drawing/2014/main" id="{703FBCA0-FBC6-453E-8B84-E44398400483}"/>
              </a:ext>
            </a:extLst>
          </p:cNvPr>
          <p:cNvSpPr/>
          <p:nvPr/>
        </p:nvSpPr>
        <p:spPr>
          <a:xfrm>
            <a:off x="2273735" y="5533771"/>
            <a:ext cx="98403" cy="98403"/>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椭圆 14">
            <a:extLst>
              <a:ext uri="{FF2B5EF4-FFF2-40B4-BE49-F238E27FC236}">
                <a16:creationId xmlns:a16="http://schemas.microsoft.com/office/drawing/2014/main" id="{6E0E1BF6-A655-4AE1-846D-54C0CCAE1E1F}"/>
              </a:ext>
            </a:extLst>
          </p:cNvPr>
          <p:cNvSpPr/>
          <p:nvPr/>
        </p:nvSpPr>
        <p:spPr>
          <a:xfrm>
            <a:off x="9639574" y="4353952"/>
            <a:ext cx="369096" cy="36909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1755674636"/>
      </p:ext>
    </p:extLst>
  </p:cSld>
  <p:clrMapOvr>
    <a:masterClrMapping/>
  </p:clrMapOvr>
  <mc:AlternateContent>
    <mc:Choice Requires="p14">
      <p:transition p14:dur="150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2">
                                  <p:stCondLst>
                                    <p:cond delay="0"/>
                                  </p:stCondLst>
                                  <p:childTnLst>
                                    <p:set>
                                      <p:cBhvr>
                                        <p:cTn dur="1" fill="hold" id="6">
                                          <p:stCondLst>
                                            <p:cond delay="0"/>
                                          </p:stCondLst>
                                        </p:cTn>
                                        <p:tgtEl>
                                          <p:spTgt spid="8"/>
                                        </p:tgtEl>
                                        <p:attrNameLst>
                                          <p:attrName>style.visibility</p:attrName>
                                        </p:attrNameLst>
                                      </p:cBhvr>
                                      <p:to>
                                        <p:strVal val="visible"/>
                                      </p:to>
                                    </p:set>
                                    <p:animEffect filter="wipe(right)" transition="in">
                                      <p:cBhvr>
                                        <p:cTn dur="500" id="7"/>
                                        <p:tgtEl>
                                          <p:spTgt spid="8"/>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42" presetSubtype="0">
                                  <p:stCondLst>
                                    <p:cond delay="0"/>
                                  </p:stCondLst>
                                  <p:childTnLst>
                                    <p:set>
                                      <p:cBhvr>
                                        <p:cTn dur="1" fill="hold" id="11">
                                          <p:stCondLst>
                                            <p:cond delay="0"/>
                                          </p:stCondLst>
                                        </p:cTn>
                                        <p:tgtEl>
                                          <p:spTgt spid="5"/>
                                        </p:tgtEl>
                                        <p:attrNameLst>
                                          <p:attrName>style.visibility</p:attrName>
                                        </p:attrNameLst>
                                      </p:cBhvr>
                                      <p:to>
                                        <p:strVal val="visible"/>
                                      </p:to>
                                    </p:set>
                                    <p:animEffect filter="fade" transition="in">
                                      <p:cBhvr>
                                        <p:cTn dur="1000" id="12"/>
                                        <p:tgtEl>
                                          <p:spTgt spid="5"/>
                                        </p:tgtEl>
                                      </p:cBhvr>
                                    </p:animEffect>
                                    <p:anim calcmode="lin" valueType="num">
                                      <p:cBhvr>
                                        <p:cTn dur="1000" fill="hold" id="13"/>
                                        <p:tgtEl>
                                          <p:spTgt spid="5"/>
                                        </p:tgtEl>
                                        <p:attrNameLst>
                                          <p:attrName>ppt_x</p:attrName>
                                        </p:attrNameLst>
                                      </p:cBhvr>
                                      <p:tavLst>
                                        <p:tav tm="0">
                                          <p:val>
                                            <p:strVal val="#ppt_x"/>
                                          </p:val>
                                        </p:tav>
                                        <p:tav tm="100000">
                                          <p:val>
                                            <p:strVal val="#ppt_x"/>
                                          </p:val>
                                        </p:tav>
                                      </p:tavLst>
                                    </p:anim>
                                    <p:anim calcmode="lin" valueType="num">
                                      <p:cBhvr>
                                        <p:cTn dur="1000" fill="hold" id="14"/>
                                        <p:tgtEl>
                                          <p:spTgt spid="5"/>
                                        </p:tgtEl>
                                        <p:attrNameLst>
                                          <p:attrName>ppt_y</p:attrName>
                                        </p:attrNameLst>
                                      </p:cBhvr>
                                      <p:tavLst>
                                        <p:tav tm="0">
                                          <p:val>
                                            <p:strVal val="#ppt_y+.1"/>
                                          </p:val>
                                        </p:tav>
                                        <p:tav tm="100000">
                                          <p:val>
                                            <p:strVal val="#ppt_y"/>
                                          </p:val>
                                        </p:tav>
                                      </p:tavLst>
                                    </p:anim>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14" presetSubtype="10">
                                  <p:stCondLst>
                                    <p:cond delay="0"/>
                                  </p:stCondLst>
                                  <p:childTnLst>
                                    <p:set>
                                      <p:cBhvr>
                                        <p:cTn dur="1" fill="hold" id="18">
                                          <p:stCondLst>
                                            <p:cond delay="0"/>
                                          </p:stCondLst>
                                        </p:cTn>
                                        <p:tgtEl>
                                          <p:spTgt spid="6"/>
                                        </p:tgtEl>
                                        <p:attrNameLst>
                                          <p:attrName>style.visibility</p:attrName>
                                        </p:attrNameLst>
                                      </p:cBhvr>
                                      <p:to>
                                        <p:strVal val="visible"/>
                                      </p:to>
                                    </p:set>
                                    <p:animEffect filter="randombar(horizontal)" transition="in">
                                      <p:cBhvr>
                                        <p:cTn dur="500" id="19"/>
                                        <p:tgtEl>
                                          <p:spTgt spid="6"/>
                                        </p:tgtEl>
                                      </p:cBhvr>
                                    </p:animEffect>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grpId="0" id="22" nodeType="clickEffect" presetClass="entr" presetID="47" presetSubtype="0">
                                  <p:stCondLst>
                                    <p:cond delay="0"/>
                                  </p:stCondLst>
                                  <p:childTnLst>
                                    <p:set>
                                      <p:cBhvr>
                                        <p:cTn dur="1" fill="hold" id="23">
                                          <p:stCondLst>
                                            <p:cond delay="0"/>
                                          </p:stCondLst>
                                        </p:cTn>
                                        <p:tgtEl>
                                          <p:spTgt spid="7"/>
                                        </p:tgtEl>
                                        <p:attrNameLst>
                                          <p:attrName>style.visibility</p:attrName>
                                        </p:attrNameLst>
                                      </p:cBhvr>
                                      <p:to>
                                        <p:strVal val="visible"/>
                                      </p:to>
                                    </p:set>
                                    <p:animEffect filter="fade" transition="in">
                                      <p:cBhvr>
                                        <p:cTn dur="1000" id="24"/>
                                        <p:tgtEl>
                                          <p:spTgt spid="7"/>
                                        </p:tgtEl>
                                      </p:cBhvr>
                                    </p:animEffect>
                                    <p:anim calcmode="lin" valueType="num">
                                      <p:cBhvr>
                                        <p:cTn dur="1000" fill="hold" id="25"/>
                                        <p:tgtEl>
                                          <p:spTgt spid="7"/>
                                        </p:tgtEl>
                                        <p:attrNameLst>
                                          <p:attrName>ppt_x</p:attrName>
                                        </p:attrNameLst>
                                      </p:cBhvr>
                                      <p:tavLst>
                                        <p:tav tm="0">
                                          <p:val>
                                            <p:strVal val="#ppt_x"/>
                                          </p:val>
                                        </p:tav>
                                        <p:tav tm="100000">
                                          <p:val>
                                            <p:strVal val="#ppt_x"/>
                                          </p:val>
                                        </p:tav>
                                      </p:tavLst>
                                    </p:anim>
                                    <p:anim calcmode="lin" valueType="num">
                                      <p:cBhvr>
                                        <p:cTn dur="1000" fill="hold" id="2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grpId="0" id="29" nodeType="clickEffect" presetClass="entr" presetID="10"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fade" transition="in">
                                      <p:cBhvr>
                                        <p:cTn dur="500" id="31"/>
                                        <p:tgtEl>
                                          <p:spTgt spid="11"/>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3"/>
                                        </p:tgtEl>
                                        <p:attrNameLst>
                                          <p:attrName>style.visibility</p:attrName>
                                        </p:attrNameLst>
                                      </p:cBhvr>
                                      <p:to>
                                        <p:strVal val="visible"/>
                                      </p:to>
                                    </p:set>
                                    <p:animEffect filter="fade" transition="in">
                                      <p:cBhvr>
                                        <p:cTn dur="500" id="34"/>
                                        <p:tgtEl>
                                          <p:spTgt spid="13"/>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10"/>
                                        </p:tgtEl>
                                        <p:attrNameLst>
                                          <p:attrName>style.visibility</p:attrName>
                                        </p:attrNameLst>
                                      </p:cBhvr>
                                      <p:to>
                                        <p:strVal val="visible"/>
                                      </p:to>
                                    </p:set>
                                    <p:animEffect filter="fade" transition="in">
                                      <p:cBhvr>
                                        <p:cTn dur="500" id="37"/>
                                        <p:tgtEl>
                                          <p:spTgt spid="10"/>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12"/>
                                        </p:tgtEl>
                                        <p:attrNameLst>
                                          <p:attrName>style.visibility</p:attrName>
                                        </p:attrNameLst>
                                      </p:cBhvr>
                                      <p:to>
                                        <p:strVal val="visible"/>
                                      </p:to>
                                    </p:set>
                                    <p:animEffect filter="fade" transition="in">
                                      <p:cBhvr>
                                        <p:cTn dur="500" id="40"/>
                                        <p:tgtEl>
                                          <p:spTgt spid="12"/>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15"/>
                                        </p:tgtEl>
                                        <p:attrNameLst>
                                          <p:attrName>style.visibility</p:attrName>
                                        </p:attrNameLst>
                                      </p:cBhvr>
                                      <p:to>
                                        <p:strVal val="visible"/>
                                      </p:to>
                                    </p:set>
                                    <p:animEffect filter="fade" transition="in">
                                      <p:cBhvr>
                                        <p:cTn dur="500" id="43"/>
                                        <p:tgtEl>
                                          <p:spTgt spid="15"/>
                                        </p:tgtEl>
                                      </p:cBhvr>
                                    </p:animEffect>
                                  </p:childTnLst>
                                </p:cTn>
                              </p:par>
                              <p:par>
                                <p:cTn fill="hold" grpId="0" id="44" nodeType="withEffect" presetClass="entr" presetID="10" presetSubtype="0">
                                  <p:stCondLst>
                                    <p:cond delay="0"/>
                                  </p:stCondLst>
                                  <p:childTnLst>
                                    <p:set>
                                      <p:cBhvr>
                                        <p:cTn dur="1" fill="hold" id="45">
                                          <p:stCondLst>
                                            <p:cond delay="0"/>
                                          </p:stCondLst>
                                        </p:cTn>
                                        <p:tgtEl>
                                          <p:spTgt spid="14"/>
                                        </p:tgtEl>
                                        <p:attrNameLst>
                                          <p:attrName>style.visibility</p:attrName>
                                        </p:attrNameLst>
                                      </p:cBhvr>
                                      <p:to>
                                        <p:strVal val="visible"/>
                                      </p:to>
                                    </p:set>
                                    <p:animEffect filter="fade" transition="in">
                                      <p:cBhvr>
                                        <p:cTn dur="500" id="46"/>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10"/>
      <p:bldP grpId="0" spid="11"/>
      <p:bldP grpId="0" spid="12"/>
      <p:bldP grpId="0" spid="13"/>
      <p:bldP grpId="0" spid="14"/>
      <p:bldP grpId="0" spid="15"/>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C184AF2F-CB11-43F7-8A33-F5F4E51E49F6}"/>
              </a:ext>
            </a:extLst>
          </p:cNvPr>
          <p:cNvSpPr/>
          <p:nvPr/>
        </p:nvSpPr>
        <p:spPr>
          <a:xfrm>
            <a:off x="899550" y="264535"/>
            <a:ext cx="995680" cy="579120"/>
          </a:xfrm>
          <a:prstGeom prst="rect">
            <a:avLst/>
          </a:prstGeom>
        </p:spPr>
        <p:txBody>
          <a:bodyPr wrap="none">
            <a:spAutoFit/>
          </a:bodyPr>
          <a:lstStyle/>
          <a:p>
            <a:pPr algn="ctr"/>
            <a:r>
              <a:rPr altLang="en-US" lang="zh-CN" sz="3200">
                <a:solidFill>
                  <a:schemeClr val="tx1">
                    <a:lumMod val="75000"/>
                    <a:lumOff val="25000"/>
                  </a:schemeClr>
                </a:solidFill>
                <a:cs typeface="+mn-ea"/>
                <a:sym typeface="+mn-lt"/>
              </a:rPr>
              <a:t>后续</a:t>
            </a: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9" name="矩形 8">
            <a:extLst>
              <a:ext uri="{FF2B5EF4-FFF2-40B4-BE49-F238E27FC236}">
                <a16:creationId xmlns:a16="http://schemas.microsoft.com/office/drawing/2014/main" id="{E3B94825-3697-4850-B56E-AA12551E6328}"/>
              </a:ext>
            </a:extLst>
          </p:cNvPr>
          <p:cNvSpPr/>
          <p:nvPr/>
        </p:nvSpPr>
        <p:spPr>
          <a:xfrm>
            <a:off x="2839974" y="1705976"/>
            <a:ext cx="5059680" cy="457200"/>
          </a:xfrm>
          <a:prstGeom prst="rect">
            <a:avLst/>
          </a:prstGeom>
        </p:spPr>
        <p:txBody>
          <a:bodyPr wrap="none">
            <a:spAutoFit/>
          </a:bodyPr>
          <a:lstStyle/>
          <a:p>
            <a:r>
              <a:rPr altLang="en-US" b="1" lang="zh-CN" sz="2400">
                <a:solidFill>
                  <a:srgbClr val="FE532B"/>
                </a:solidFill>
                <a:cs typeface="+mn-ea"/>
                <a:sym typeface="+mn-lt"/>
              </a:rPr>
              <a:t>收集工程信息并及时向直接主管汇报</a:t>
            </a:r>
          </a:p>
        </p:txBody>
      </p:sp>
      <p:sp>
        <p:nvSpPr>
          <p:cNvPr id="10" name="矩形 9">
            <a:extLst>
              <a:ext uri="{FF2B5EF4-FFF2-40B4-BE49-F238E27FC236}">
                <a16:creationId xmlns:a16="http://schemas.microsoft.com/office/drawing/2014/main" id="{C30FB2AC-AC1E-4A37-8C17-4C6E8A986DE3}"/>
              </a:ext>
            </a:extLst>
          </p:cNvPr>
          <p:cNvSpPr/>
          <p:nvPr/>
        </p:nvSpPr>
        <p:spPr>
          <a:xfrm>
            <a:off x="2839975" y="2167641"/>
            <a:ext cx="7879608" cy="640080"/>
          </a:xfrm>
          <a:prstGeom prst="rect">
            <a:avLst/>
          </a:prstGeom>
        </p:spPr>
        <p:txBody>
          <a:bodyPr wrap="square">
            <a:spAutoFit/>
          </a:bodyPr>
          <a:lstStyle/>
          <a:p>
            <a:pPr lvl="0"/>
            <a:r>
              <a:rPr altLang="en-US" lang="zh-CN">
                <a:solidFill>
                  <a:schemeClr val="tx1">
                    <a:lumMod val="65000"/>
                    <a:lumOff val="35000"/>
                  </a:schemeClr>
                </a:solidFill>
                <a:cs typeface="+mn-ea"/>
                <a:sym typeface="+mn-lt"/>
              </a:rPr>
              <a:t>为了更好的销售产品，必须对所进行的工程进行充分的了解。在整理好信息后直接主管汇报，这样可以更好的进行工作。</a:t>
            </a:r>
          </a:p>
        </p:txBody>
      </p:sp>
      <p:sp>
        <p:nvSpPr>
          <p:cNvPr id="11" name="矩形 10">
            <a:extLst>
              <a:ext uri="{FF2B5EF4-FFF2-40B4-BE49-F238E27FC236}">
                <a16:creationId xmlns:a16="http://schemas.microsoft.com/office/drawing/2014/main" id="{62B1573E-4EB3-4D93-B735-0E582809ADB9}"/>
              </a:ext>
            </a:extLst>
          </p:cNvPr>
          <p:cNvSpPr/>
          <p:nvPr/>
        </p:nvSpPr>
        <p:spPr>
          <a:xfrm>
            <a:off x="2839974" y="3362269"/>
            <a:ext cx="4145280" cy="457200"/>
          </a:xfrm>
          <a:prstGeom prst="rect">
            <a:avLst/>
          </a:prstGeom>
        </p:spPr>
        <p:txBody>
          <a:bodyPr wrap="none">
            <a:spAutoFit/>
          </a:bodyPr>
          <a:lstStyle/>
          <a:p>
            <a:r>
              <a:rPr altLang="en-US" b="1" lang="zh-CN" sz="2400">
                <a:solidFill>
                  <a:srgbClr val="FE532B"/>
                </a:solidFill>
                <a:cs typeface="+mn-ea"/>
                <a:sym typeface="+mn-lt"/>
              </a:rPr>
              <a:t>保证专卖店内顾客及财产安全</a:t>
            </a:r>
          </a:p>
        </p:txBody>
      </p:sp>
      <p:sp>
        <p:nvSpPr>
          <p:cNvPr id="12" name="矩形 11">
            <a:extLst>
              <a:ext uri="{FF2B5EF4-FFF2-40B4-BE49-F238E27FC236}">
                <a16:creationId xmlns:a16="http://schemas.microsoft.com/office/drawing/2014/main" id="{A7D85269-BD1F-4A1D-8D5B-5022A5CDC96C}"/>
              </a:ext>
            </a:extLst>
          </p:cNvPr>
          <p:cNvSpPr/>
          <p:nvPr/>
        </p:nvSpPr>
        <p:spPr>
          <a:xfrm>
            <a:off x="2839974" y="3803202"/>
            <a:ext cx="7681101" cy="365760"/>
          </a:xfrm>
          <a:prstGeom prst="rect">
            <a:avLst/>
          </a:prstGeom>
        </p:spPr>
        <p:txBody>
          <a:bodyPr wrap="square">
            <a:spAutoFit/>
          </a:bodyPr>
          <a:lstStyle/>
          <a:p>
            <a:pPr lvl="0"/>
            <a:r>
              <a:rPr altLang="en-US" lang="zh-CN">
                <a:solidFill>
                  <a:schemeClr val="tx1">
                    <a:lumMod val="65000"/>
                    <a:lumOff val="35000"/>
                  </a:schemeClr>
                </a:solidFill>
                <a:cs typeface="+mn-ea"/>
                <a:sym typeface="+mn-lt"/>
              </a:rPr>
              <a:t>为了顾客能放心的选购商品，自然要做到保证专卖店内顾客及财产安全。</a:t>
            </a:r>
          </a:p>
        </p:txBody>
      </p:sp>
      <p:sp>
        <p:nvSpPr>
          <p:cNvPr id="13" name="矩形 12">
            <a:extLst>
              <a:ext uri="{FF2B5EF4-FFF2-40B4-BE49-F238E27FC236}">
                <a16:creationId xmlns:a16="http://schemas.microsoft.com/office/drawing/2014/main" id="{5F2DA3F3-2B8B-493C-BC21-F86B9D1C50D5}"/>
              </a:ext>
            </a:extLst>
          </p:cNvPr>
          <p:cNvSpPr/>
          <p:nvPr/>
        </p:nvSpPr>
        <p:spPr>
          <a:xfrm>
            <a:off x="2827467" y="4669276"/>
            <a:ext cx="3840480" cy="457200"/>
          </a:xfrm>
          <a:prstGeom prst="rect">
            <a:avLst/>
          </a:prstGeom>
        </p:spPr>
        <p:txBody>
          <a:bodyPr wrap="none">
            <a:spAutoFit/>
          </a:bodyPr>
          <a:lstStyle/>
          <a:p>
            <a:r>
              <a:rPr altLang="en-US" b="1" lang="zh-CN" sz="2400">
                <a:solidFill>
                  <a:srgbClr val="FE532B"/>
                </a:solidFill>
                <a:cs typeface="+mn-ea"/>
                <a:sym typeface="+mn-lt"/>
              </a:rPr>
              <a:t>及时向专卖店店长汇报工作</a:t>
            </a:r>
          </a:p>
        </p:txBody>
      </p:sp>
      <p:sp>
        <p:nvSpPr>
          <p:cNvPr id="14" name="矩形 13">
            <a:extLst>
              <a:ext uri="{FF2B5EF4-FFF2-40B4-BE49-F238E27FC236}">
                <a16:creationId xmlns:a16="http://schemas.microsoft.com/office/drawing/2014/main" id="{1FB84BF7-075D-472E-B982-A15366CA826D}"/>
              </a:ext>
            </a:extLst>
          </p:cNvPr>
          <p:cNvSpPr/>
          <p:nvPr/>
        </p:nvSpPr>
        <p:spPr>
          <a:xfrm>
            <a:off x="2839975" y="5094923"/>
            <a:ext cx="7879608" cy="640080"/>
          </a:xfrm>
          <a:prstGeom prst="rect">
            <a:avLst/>
          </a:prstGeom>
        </p:spPr>
        <p:txBody>
          <a:bodyPr wrap="square">
            <a:spAutoFit/>
          </a:bodyPr>
          <a:lstStyle/>
          <a:p>
            <a:pPr lvl="0"/>
            <a:r>
              <a:rPr altLang="en-US" lang="zh-CN">
                <a:solidFill>
                  <a:schemeClr val="tx1">
                    <a:lumMod val="65000"/>
                    <a:lumOff val="35000"/>
                  </a:schemeClr>
                </a:solidFill>
                <a:cs typeface="+mn-ea"/>
                <a:sym typeface="+mn-lt"/>
              </a:rPr>
              <a:t>把销售的情况做个整理，及时向专卖店店长汇报工作，让店长了解销售进度，了解顾客需求，及时补充货品。调整总体策略，有效提升业绩。</a:t>
            </a:r>
          </a:p>
        </p:txBody>
      </p:sp>
      <p:sp>
        <p:nvSpPr>
          <p:cNvPr id="15" name="文本框 14">
            <a:extLst>
              <a:ext uri="{FF2B5EF4-FFF2-40B4-BE49-F238E27FC236}">
                <a16:creationId xmlns:a16="http://schemas.microsoft.com/office/drawing/2014/main" id="{41CE3C64-CEB9-4B31-9058-C0F2C53D20C6}"/>
              </a:ext>
            </a:extLst>
          </p:cNvPr>
          <p:cNvSpPr txBox="1"/>
          <p:nvPr/>
        </p:nvSpPr>
        <p:spPr>
          <a:xfrm>
            <a:off x="1203431" y="1472965"/>
            <a:ext cx="1594340" cy="1188720"/>
          </a:xfrm>
          <a:prstGeom prst="rect">
            <a:avLst/>
          </a:prstGeom>
          <a:noFill/>
        </p:spPr>
        <p:txBody>
          <a:bodyPr rtlCol="0" wrap="square">
            <a:spAutoFit/>
          </a:bodyPr>
          <a:lstStyle/>
          <a:p>
            <a:pPr algn="ctr"/>
            <a:r>
              <a:rPr altLang="zh-CN" lang="en-US" sz="7200">
                <a:gradFill>
                  <a:gsLst>
                    <a:gs pos="84000">
                      <a:srgbClr val="FE532B"/>
                    </a:gs>
                    <a:gs pos="0">
                      <a:srgbClr val="FA6D27"/>
                    </a:gs>
                  </a:gsLst>
                  <a:lin ang="10500000" scaled="0"/>
                </a:gradFill>
                <a:cs typeface="+mn-ea"/>
                <a:sym typeface="+mn-lt"/>
              </a:rPr>
              <a:t>01</a:t>
            </a:r>
          </a:p>
        </p:txBody>
      </p:sp>
      <p:sp>
        <p:nvSpPr>
          <p:cNvPr id="16" name="文本框 15">
            <a:extLst>
              <a:ext uri="{FF2B5EF4-FFF2-40B4-BE49-F238E27FC236}">
                <a16:creationId xmlns:a16="http://schemas.microsoft.com/office/drawing/2014/main" id="{4BFB9FAF-0F8C-4EFB-8FDF-52331B0EA050}"/>
              </a:ext>
            </a:extLst>
          </p:cNvPr>
          <p:cNvSpPr txBox="1"/>
          <p:nvPr/>
        </p:nvSpPr>
        <p:spPr>
          <a:xfrm>
            <a:off x="1190923" y="3061218"/>
            <a:ext cx="1594340" cy="1188720"/>
          </a:xfrm>
          <a:prstGeom prst="rect">
            <a:avLst/>
          </a:prstGeom>
          <a:noFill/>
        </p:spPr>
        <p:txBody>
          <a:bodyPr rtlCol="0" wrap="square">
            <a:spAutoFit/>
          </a:bodyPr>
          <a:lstStyle/>
          <a:p>
            <a:pPr algn="ctr"/>
            <a:r>
              <a:rPr altLang="zh-CN" lang="en-US" sz="7200">
                <a:gradFill>
                  <a:gsLst>
                    <a:gs pos="84000">
                      <a:srgbClr val="FE532B"/>
                    </a:gs>
                    <a:gs pos="0">
                      <a:srgbClr val="FA6D27"/>
                    </a:gs>
                  </a:gsLst>
                  <a:lin ang="10500000" scaled="0"/>
                </a:gradFill>
                <a:cs typeface="+mn-ea"/>
                <a:sym typeface="+mn-lt"/>
              </a:rPr>
              <a:t>02</a:t>
            </a:r>
          </a:p>
        </p:txBody>
      </p:sp>
      <p:sp>
        <p:nvSpPr>
          <p:cNvPr id="17" name="文本框 16">
            <a:extLst>
              <a:ext uri="{FF2B5EF4-FFF2-40B4-BE49-F238E27FC236}">
                <a16:creationId xmlns:a16="http://schemas.microsoft.com/office/drawing/2014/main" id="{158EBC4F-2D60-4100-975D-DDA95A3783E3}"/>
              </a:ext>
            </a:extLst>
          </p:cNvPr>
          <p:cNvSpPr txBox="1"/>
          <p:nvPr/>
        </p:nvSpPr>
        <p:spPr>
          <a:xfrm>
            <a:off x="1190923" y="4447387"/>
            <a:ext cx="1594340" cy="1188720"/>
          </a:xfrm>
          <a:prstGeom prst="rect">
            <a:avLst/>
          </a:prstGeom>
          <a:noFill/>
        </p:spPr>
        <p:txBody>
          <a:bodyPr rtlCol="0" wrap="square">
            <a:spAutoFit/>
          </a:bodyPr>
          <a:lstStyle/>
          <a:p>
            <a:pPr algn="ctr"/>
            <a:r>
              <a:rPr altLang="zh-CN" lang="en-US" sz="7200">
                <a:gradFill>
                  <a:gsLst>
                    <a:gs pos="84000">
                      <a:srgbClr val="FE532B"/>
                    </a:gs>
                    <a:gs pos="0">
                      <a:srgbClr val="FA6D27"/>
                    </a:gs>
                  </a:gsLst>
                  <a:lin ang="10500000" scaled="0"/>
                </a:gradFill>
                <a:cs typeface="+mn-ea"/>
                <a:sym typeface="+mn-lt"/>
              </a:rPr>
              <a:t>03</a:t>
            </a:r>
          </a:p>
        </p:txBody>
      </p:sp>
      <p:cxnSp>
        <p:nvCxnSpPr>
          <p:cNvPr id="19" name="直接箭头连接符 18">
            <a:extLst>
              <a:ext uri="{FF2B5EF4-FFF2-40B4-BE49-F238E27FC236}">
                <a16:creationId xmlns:a16="http://schemas.microsoft.com/office/drawing/2014/main" id="{DE94C4C2-3B71-41AD-94CE-A6541AA5A143}"/>
              </a:ext>
            </a:extLst>
          </p:cNvPr>
          <p:cNvCxnSpPr/>
          <p:nvPr/>
        </p:nvCxnSpPr>
        <p:spPr>
          <a:xfrm>
            <a:off x="1573951" y="2914512"/>
            <a:ext cx="9145632" cy="0"/>
          </a:xfrm>
          <a:prstGeom prst="straightConnector1">
            <a:avLst/>
          </a:prstGeom>
          <a:ln>
            <a:solidFill>
              <a:srgbClr val="FE532B"/>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C95B7F61-7544-49A9-A08C-7C8A75ABDB84}"/>
              </a:ext>
            </a:extLst>
          </p:cNvPr>
          <p:cNvCxnSpPr/>
          <p:nvPr/>
        </p:nvCxnSpPr>
        <p:spPr>
          <a:xfrm>
            <a:off x="1523184" y="4283656"/>
            <a:ext cx="9145632" cy="0"/>
          </a:xfrm>
          <a:prstGeom prst="straightConnector1">
            <a:avLst/>
          </a:prstGeom>
          <a:ln>
            <a:solidFill>
              <a:srgbClr val="FE532B"/>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B6EDA82C-B807-44F0-A780-9592BFF3C87E}"/>
              </a:ext>
            </a:extLst>
          </p:cNvPr>
          <p:cNvCxnSpPr/>
          <p:nvPr/>
        </p:nvCxnSpPr>
        <p:spPr>
          <a:xfrm>
            <a:off x="1523184" y="5817974"/>
            <a:ext cx="9145632" cy="0"/>
          </a:xfrm>
          <a:prstGeom prst="straightConnector1">
            <a:avLst/>
          </a:prstGeom>
          <a:ln>
            <a:solidFill>
              <a:srgbClr val="FE532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421738917"/>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22" presetSubtype="2">
                                  <p:stCondLst>
                                    <p:cond delay="0"/>
                                  </p:stCondLst>
                                  <p:childTnLst>
                                    <p:set>
                                      <p:cBhvr>
                                        <p:cTn dur="1" fill="hold" id="10">
                                          <p:stCondLst>
                                            <p:cond delay="0"/>
                                          </p:stCondLst>
                                        </p:cTn>
                                        <p:tgtEl>
                                          <p:spTgt spid="15"/>
                                        </p:tgtEl>
                                        <p:attrNameLst>
                                          <p:attrName>style.visibility</p:attrName>
                                        </p:attrNameLst>
                                      </p:cBhvr>
                                      <p:to>
                                        <p:strVal val="visible"/>
                                      </p:to>
                                    </p:set>
                                    <p:animEffect filter="wipe(right)" transition="in">
                                      <p:cBhvr>
                                        <p:cTn dur="500" id="11"/>
                                        <p:tgtEl>
                                          <p:spTgt spid="15"/>
                                        </p:tgtEl>
                                      </p:cBhvr>
                                    </p:animEffect>
                                  </p:childTnLst>
                                </p:cTn>
                              </p:par>
                            </p:childTnLst>
                          </p:cTn>
                        </p:par>
                        <p:par>
                          <p:cTn fill="hold" id="12" nodeType="afterGroup">
                            <p:stCondLst>
                              <p:cond delay="1000"/>
                            </p:stCondLst>
                            <p:childTnLst>
                              <p:par>
                                <p:cTn fill="hold" grpId="0" id="13" nodeType="afterEffect" presetClass="entr" presetID="22" presetSubtype="2">
                                  <p:stCondLst>
                                    <p:cond delay="0"/>
                                  </p:stCondLst>
                                  <p:childTnLst>
                                    <p:set>
                                      <p:cBhvr>
                                        <p:cTn dur="1" fill="hold" id="14">
                                          <p:stCondLst>
                                            <p:cond delay="0"/>
                                          </p:stCondLst>
                                        </p:cTn>
                                        <p:tgtEl>
                                          <p:spTgt spid="16"/>
                                        </p:tgtEl>
                                        <p:attrNameLst>
                                          <p:attrName>style.visibility</p:attrName>
                                        </p:attrNameLst>
                                      </p:cBhvr>
                                      <p:to>
                                        <p:strVal val="visible"/>
                                      </p:to>
                                    </p:set>
                                    <p:animEffect filter="wipe(right)" transition="in">
                                      <p:cBhvr>
                                        <p:cTn dur="500" id="15"/>
                                        <p:tgtEl>
                                          <p:spTgt spid="16"/>
                                        </p:tgtEl>
                                      </p:cBhvr>
                                    </p:animEffect>
                                  </p:childTnLst>
                                </p:cTn>
                              </p:par>
                            </p:childTnLst>
                          </p:cTn>
                        </p:par>
                        <p:par>
                          <p:cTn fill="hold" id="16" nodeType="afterGroup">
                            <p:stCondLst>
                              <p:cond delay="1500"/>
                            </p:stCondLst>
                            <p:childTnLst>
                              <p:par>
                                <p:cTn fill="hold" grpId="0" id="17" nodeType="afterEffect" presetClass="entr" presetID="22" presetSubtype="2">
                                  <p:stCondLst>
                                    <p:cond delay="0"/>
                                  </p:stCondLst>
                                  <p:childTnLst>
                                    <p:set>
                                      <p:cBhvr>
                                        <p:cTn dur="1" fill="hold" id="18">
                                          <p:stCondLst>
                                            <p:cond delay="0"/>
                                          </p:stCondLst>
                                        </p:cTn>
                                        <p:tgtEl>
                                          <p:spTgt spid="17"/>
                                        </p:tgtEl>
                                        <p:attrNameLst>
                                          <p:attrName>style.visibility</p:attrName>
                                        </p:attrNameLst>
                                      </p:cBhvr>
                                      <p:to>
                                        <p:strVal val="visible"/>
                                      </p:to>
                                    </p:set>
                                    <p:animEffect filter="wipe(right)" transition="in">
                                      <p:cBhvr>
                                        <p:cTn dur="500" id="19"/>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5"/>
      <p:bldP grpId="0" spid="16"/>
      <p:bldP grpId="0" spid="17"/>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a:extLst>
              <a:ext uri="{FF2B5EF4-FFF2-40B4-BE49-F238E27FC236}">
                <a16:creationId xmlns:a16="http://schemas.microsoft.com/office/drawing/2014/main" id="{6B29CD14-E7B1-452F-A76C-94AA0CB209D2}"/>
              </a:ext>
            </a:extLst>
          </p:cNvPr>
          <p:cNvSpPr/>
          <p:nvPr/>
        </p:nvSpPr>
        <p:spPr>
          <a:xfrm>
            <a:off x="233362" y="245872"/>
            <a:ext cx="11725276" cy="6366256"/>
          </a:xfrm>
          <a:prstGeom prst="rect">
            <a:avLst/>
          </a:prstGeom>
          <a:noFill/>
          <a:ln>
            <a:solidFill>
              <a:srgbClr val="F74B2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a:extLst>
              <a:ext uri="{FF2B5EF4-FFF2-40B4-BE49-F238E27FC236}">
                <a16:creationId xmlns:a16="http://schemas.microsoft.com/office/drawing/2014/main" id="{CE7DD72D-2EEF-4644-9C50-6B57B0C817E4}"/>
              </a:ext>
            </a:extLst>
          </p:cNvPr>
          <p:cNvSpPr/>
          <p:nvPr/>
        </p:nvSpPr>
        <p:spPr>
          <a:xfrm>
            <a:off x="0" y="1771650"/>
            <a:ext cx="12192000" cy="3314700"/>
          </a:xfrm>
          <a:prstGeom prst="rect">
            <a:avLst/>
          </a:prstGeom>
          <a:gradFill>
            <a:gsLst>
              <a:gs pos="77000">
                <a:srgbClr val="FE532B"/>
              </a:gs>
              <a:gs pos="0">
                <a:srgbClr val="FB6928"/>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文本框 6">
            <a:extLst>
              <a:ext uri="{FF2B5EF4-FFF2-40B4-BE49-F238E27FC236}">
                <a16:creationId xmlns:a16="http://schemas.microsoft.com/office/drawing/2014/main" id="{C9146C76-1F76-4716-811C-BCE7B676FBD0}"/>
              </a:ext>
            </a:extLst>
          </p:cNvPr>
          <p:cNvSpPr txBox="1"/>
          <p:nvPr/>
        </p:nvSpPr>
        <p:spPr>
          <a:xfrm>
            <a:off x="2578893" y="2413565"/>
            <a:ext cx="7034213" cy="1234440"/>
          </a:xfrm>
          <a:prstGeom prst="rect">
            <a:avLst/>
          </a:prstGeom>
          <a:noFill/>
        </p:spPr>
        <p:txBody>
          <a:bodyPr rtlCol="0" wrap="square">
            <a:spAutoFit/>
          </a:bodyPr>
          <a:lstStyle/>
          <a:p>
            <a:pPr algn="dist"/>
            <a:r>
              <a:rPr altLang="en-US" lang="zh-CN" sz="7500">
                <a:solidFill>
                  <a:schemeClr val="bg1"/>
                </a:solidFill>
                <a:effectLst>
                  <a:outerShdw algn="tl" blurRad="127000" dir="4200000" dist="76200" sx="102000" sy="102000">
                    <a:srgbClr val="000000">
                      <a:alpha val="25000"/>
                    </a:srgbClr>
                  </a:outerShdw>
                </a:effectLst>
                <a:cs typeface="+mn-ea"/>
                <a:sym typeface="+mn-lt"/>
              </a:rPr>
              <a:t>感谢您的观看</a:t>
            </a:r>
          </a:p>
        </p:txBody>
      </p:sp>
      <p:sp>
        <p:nvSpPr>
          <p:cNvPr id="8" name="椭圆 7">
            <a:extLst>
              <a:ext uri="{FF2B5EF4-FFF2-40B4-BE49-F238E27FC236}">
                <a16:creationId xmlns:a16="http://schemas.microsoft.com/office/drawing/2014/main" id="{314656F9-E32F-4336-8609-B1F441BC4252}"/>
              </a:ext>
            </a:extLst>
          </p:cNvPr>
          <p:cNvSpPr/>
          <p:nvPr/>
        </p:nvSpPr>
        <p:spPr>
          <a:xfrm>
            <a:off x="7779026" y="596007"/>
            <a:ext cx="477078" cy="477078"/>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文本框 9">
            <a:extLst>
              <a:ext uri="{FF2B5EF4-FFF2-40B4-BE49-F238E27FC236}">
                <a16:creationId xmlns:a16="http://schemas.microsoft.com/office/drawing/2014/main" id="{2E8F49C5-8289-471E-9D8E-91FCB9B16914}"/>
              </a:ext>
            </a:extLst>
          </p:cNvPr>
          <p:cNvSpPr txBox="1"/>
          <p:nvPr/>
        </p:nvSpPr>
        <p:spPr>
          <a:xfrm>
            <a:off x="2738158" y="3775878"/>
            <a:ext cx="6690400" cy="457200"/>
          </a:xfrm>
          <a:prstGeom prst="rect">
            <a:avLst/>
          </a:prstGeom>
          <a:noFill/>
          <a:ln>
            <a:noFill/>
          </a:ln>
        </p:spPr>
        <p:txBody>
          <a:bodyPr rtlCol="0" wrap="square">
            <a:spAutoFit/>
          </a:bodyPr>
          <a:lstStyle/>
          <a:p>
            <a:pPr algn="dist"/>
            <a:r>
              <a:rPr altLang="zh-CN" lang="en-US" sz="2400">
                <a:solidFill>
                  <a:schemeClr val="bg1"/>
                </a:solidFill>
                <a:cs typeface="+mn-ea"/>
                <a:sym typeface="+mn-lt"/>
              </a:rPr>
              <a:t>THANK YOU FOR YOUR ATTENTION!</a:t>
            </a:r>
          </a:p>
        </p:txBody>
      </p:sp>
      <p:sp>
        <p:nvSpPr>
          <p:cNvPr id="14" name="椭圆 13">
            <a:extLst>
              <a:ext uri="{FF2B5EF4-FFF2-40B4-BE49-F238E27FC236}">
                <a16:creationId xmlns:a16="http://schemas.microsoft.com/office/drawing/2014/main" id="{A9D7D3F8-7470-4B64-9A64-02527E201E11}"/>
              </a:ext>
            </a:extLst>
          </p:cNvPr>
          <p:cNvSpPr/>
          <p:nvPr/>
        </p:nvSpPr>
        <p:spPr>
          <a:xfrm>
            <a:off x="3975653" y="5544095"/>
            <a:ext cx="477078" cy="477078"/>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椭圆 15">
            <a:extLst>
              <a:ext uri="{FF2B5EF4-FFF2-40B4-BE49-F238E27FC236}">
                <a16:creationId xmlns:a16="http://schemas.microsoft.com/office/drawing/2014/main" id="{505576F5-5373-4683-8E3F-18A7525B35D8}"/>
              </a:ext>
            </a:extLst>
          </p:cNvPr>
          <p:cNvSpPr/>
          <p:nvPr/>
        </p:nvSpPr>
        <p:spPr>
          <a:xfrm>
            <a:off x="7779026" y="6170990"/>
            <a:ext cx="132522" cy="13252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椭圆 16">
            <a:extLst>
              <a:ext uri="{FF2B5EF4-FFF2-40B4-BE49-F238E27FC236}">
                <a16:creationId xmlns:a16="http://schemas.microsoft.com/office/drawing/2014/main" id="{B4254305-38B4-4EDE-8320-E0655266FDA9}"/>
              </a:ext>
            </a:extLst>
          </p:cNvPr>
          <p:cNvSpPr/>
          <p:nvPr/>
        </p:nvSpPr>
        <p:spPr>
          <a:xfrm>
            <a:off x="1325217" y="770222"/>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椭圆 17">
            <a:extLst>
              <a:ext uri="{FF2B5EF4-FFF2-40B4-BE49-F238E27FC236}">
                <a16:creationId xmlns:a16="http://schemas.microsoft.com/office/drawing/2014/main" id="{65BBD569-F251-4463-894E-D87B63AAA88F}"/>
              </a:ext>
            </a:extLst>
          </p:cNvPr>
          <p:cNvSpPr/>
          <p:nvPr/>
        </p:nvSpPr>
        <p:spPr>
          <a:xfrm>
            <a:off x="10177670" y="1388782"/>
            <a:ext cx="185530" cy="18553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椭圆 18">
            <a:extLst>
              <a:ext uri="{FF2B5EF4-FFF2-40B4-BE49-F238E27FC236}">
                <a16:creationId xmlns:a16="http://schemas.microsoft.com/office/drawing/2014/main" id="{7333DAB8-3725-4250-A6E4-F8D6B60FE6CB}"/>
              </a:ext>
            </a:extLst>
          </p:cNvPr>
          <p:cNvSpPr/>
          <p:nvPr/>
        </p:nvSpPr>
        <p:spPr>
          <a:xfrm>
            <a:off x="3089464" y="1202263"/>
            <a:ext cx="303092" cy="30309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椭圆 19">
            <a:extLst>
              <a:ext uri="{FF2B5EF4-FFF2-40B4-BE49-F238E27FC236}">
                <a16:creationId xmlns:a16="http://schemas.microsoft.com/office/drawing/2014/main" id="{647926EF-9AE6-41A0-8BCF-208D7035844C}"/>
              </a:ext>
            </a:extLst>
          </p:cNvPr>
          <p:cNvSpPr/>
          <p:nvPr/>
        </p:nvSpPr>
        <p:spPr>
          <a:xfrm>
            <a:off x="6877877" y="425892"/>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椭圆 20">
            <a:extLst>
              <a:ext uri="{FF2B5EF4-FFF2-40B4-BE49-F238E27FC236}">
                <a16:creationId xmlns:a16="http://schemas.microsoft.com/office/drawing/2014/main" id="{8EB2BDD7-7EB1-450F-92B6-DFE057C7FFB1}"/>
              </a:ext>
            </a:extLst>
          </p:cNvPr>
          <p:cNvSpPr/>
          <p:nvPr/>
        </p:nvSpPr>
        <p:spPr>
          <a:xfrm>
            <a:off x="813763" y="6223999"/>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椭圆 21">
            <a:extLst>
              <a:ext uri="{FF2B5EF4-FFF2-40B4-BE49-F238E27FC236}">
                <a16:creationId xmlns:a16="http://schemas.microsoft.com/office/drawing/2014/main" id="{71206C19-1965-4552-A63B-D83AC05A4B50}"/>
              </a:ext>
            </a:extLst>
          </p:cNvPr>
          <p:cNvSpPr/>
          <p:nvPr/>
        </p:nvSpPr>
        <p:spPr>
          <a:xfrm>
            <a:off x="10853531" y="5820149"/>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椭圆 22">
            <a:extLst>
              <a:ext uri="{FF2B5EF4-FFF2-40B4-BE49-F238E27FC236}">
                <a16:creationId xmlns:a16="http://schemas.microsoft.com/office/drawing/2014/main" id="{8432A504-005D-4F3E-96F8-79D73BCC6DB2}"/>
              </a:ext>
            </a:extLst>
          </p:cNvPr>
          <p:cNvSpPr/>
          <p:nvPr/>
        </p:nvSpPr>
        <p:spPr>
          <a:xfrm>
            <a:off x="2273735" y="5533771"/>
            <a:ext cx="98403" cy="98403"/>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椭圆 23">
            <a:extLst>
              <a:ext uri="{FF2B5EF4-FFF2-40B4-BE49-F238E27FC236}">
                <a16:creationId xmlns:a16="http://schemas.microsoft.com/office/drawing/2014/main" id="{224BAA84-EAC3-44E2-BBFB-0C980997DD78}"/>
              </a:ext>
            </a:extLst>
          </p:cNvPr>
          <p:cNvSpPr/>
          <p:nvPr/>
        </p:nvSpPr>
        <p:spPr>
          <a:xfrm flipH="1">
            <a:off x="4810538" y="873961"/>
            <a:ext cx="108295" cy="108295"/>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椭圆 25">
            <a:extLst>
              <a:ext uri="{FF2B5EF4-FFF2-40B4-BE49-F238E27FC236}">
                <a16:creationId xmlns:a16="http://schemas.microsoft.com/office/drawing/2014/main" id="{36CB6E49-986C-4781-83A8-16FA18FA071E}"/>
              </a:ext>
            </a:extLst>
          </p:cNvPr>
          <p:cNvSpPr/>
          <p:nvPr/>
        </p:nvSpPr>
        <p:spPr>
          <a:xfrm>
            <a:off x="9428558" y="4899605"/>
            <a:ext cx="369096" cy="36909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879016482"/>
      </p:ext>
    </p:extLst>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6"/>
                                        </p:tgtEl>
                                        <p:attrNameLst>
                                          <p:attrName>style.visibility</p:attrName>
                                        </p:attrNameLst>
                                      </p:cBhvr>
                                      <p:to>
                                        <p:strVal val="visible"/>
                                      </p:to>
                                    </p:set>
                                    <p:animEffect filter="wipe(left)" transition="in">
                                      <p:cBhvr>
                                        <p:cTn dur="500" id="7"/>
                                        <p:tgtEl>
                                          <p:spTgt spid="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4" presetSubtype="10">
                                  <p:stCondLst>
                                    <p:cond delay="0"/>
                                  </p:stCondLst>
                                  <p:childTnLst>
                                    <p:set>
                                      <p:cBhvr>
                                        <p:cTn dur="1" fill="hold" id="11">
                                          <p:stCondLst>
                                            <p:cond delay="0"/>
                                          </p:stCondLst>
                                        </p:cTn>
                                        <p:tgtEl>
                                          <p:spTgt spid="7"/>
                                        </p:tgtEl>
                                        <p:attrNameLst>
                                          <p:attrName>style.visibility</p:attrName>
                                        </p:attrNameLst>
                                      </p:cBhvr>
                                      <p:to>
                                        <p:strVal val="visible"/>
                                      </p:to>
                                    </p:set>
                                    <p:animEffect filter="randombar(horizontal)" transition="in">
                                      <p:cBhvr>
                                        <p:cTn dur="500" id="12"/>
                                        <p:tgtEl>
                                          <p:spTgt spid="7"/>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2" presetSubtype="8">
                                  <p:stCondLst>
                                    <p:cond delay="0"/>
                                  </p:stCondLst>
                                  <p:childTnLst>
                                    <p:set>
                                      <p:cBhvr>
                                        <p:cTn dur="1" fill="hold" id="16">
                                          <p:stCondLst>
                                            <p:cond delay="0"/>
                                          </p:stCondLst>
                                        </p:cTn>
                                        <p:tgtEl>
                                          <p:spTgt spid="10"/>
                                        </p:tgtEl>
                                        <p:attrNameLst>
                                          <p:attrName>style.visibility</p:attrName>
                                        </p:attrNameLst>
                                      </p:cBhvr>
                                      <p:to>
                                        <p:strVal val="visible"/>
                                      </p:to>
                                    </p:set>
                                    <p:animEffect filter="wipe(left)" transition="in">
                                      <p:cBhvr>
                                        <p:cTn dur="500" id="17"/>
                                        <p:tgtEl>
                                          <p:spTgt spid="10"/>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8"/>
                                        </p:tgtEl>
                                        <p:attrNameLst>
                                          <p:attrName>style.visibility</p:attrName>
                                        </p:attrNameLst>
                                      </p:cBhvr>
                                      <p:to>
                                        <p:strVal val="visible"/>
                                      </p:to>
                                    </p:set>
                                    <p:animEffect filter="fade" transition="in">
                                      <p:cBhvr>
                                        <p:cTn dur="500" id="22"/>
                                        <p:tgtEl>
                                          <p:spTgt spid="8"/>
                                        </p:tgtEl>
                                      </p:cBhvr>
                                    </p:animEffect>
                                  </p:childTnLst>
                                </p:cTn>
                              </p:par>
                              <p:par>
                                <p:cTn fill="hold" grpId="0" id="23" nodeType="withEffect" presetClass="entr" presetID="10" presetSubtype="0">
                                  <p:stCondLst>
                                    <p:cond delay="0"/>
                                  </p:stCondLst>
                                  <p:childTnLst>
                                    <p:set>
                                      <p:cBhvr>
                                        <p:cTn dur="1" fill="hold" id="24">
                                          <p:stCondLst>
                                            <p:cond delay="0"/>
                                          </p:stCondLst>
                                        </p:cTn>
                                        <p:tgtEl>
                                          <p:spTgt spid="17"/>
                                        </p:tgtEl>
                                        <p:attrNameLst>
                                          <p:attrName>style.visibility</p:attrName>
                                        </p:attrNameLst>
                                      </p:cBhvr>
                                      <p:to>
                                        <p:strVal val="visible"/>
                                      </p:to>
                                    </p:set>
                                    <p:animEffect filter="fade" transition="in">
                                      <p:cBhvr>
                                        <p:cTn dur="500" id="25"/>
                                        <p:tgtEl>
                                          <p:spTgt spid="17"/>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18"/>
                                        </p:tgtEl>
                                        <p:attrNameLst>
                                          <p:attrName>style.visibility</p:attrName>
                                        </p:attrNameLst>
                                      </p:cBhvr>
                                      <p:to>
                                        <p:strVal val="visible"/>
                                      </p:to>
                                    </p:set>
                                    <p:animEffect filter="fade" transition="in">
                                      <p:cBhvr>
                                        <p:cTn dur="500" id="28"/>
                                        <p:tgtEl>
                                          <p:spTgt spid="18"/>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19"/>
                                        </p:tgtEl>
                                        <p:attrNameLst>
                                          <p:attrName>style.visibility</p:attrName>
                                        </p:attrNameLst>
                                      </p:cBhvr>
                                      <p:to>
                                        <p:strVal val="visible"/>
                                      </p:to>
                                    </p:set>
                                    <p:animEffect filter="fade" transition="in">
                                      <p:cBhvr>
                                        <p:cTn dur="500" id="31"/>
                                        <p:tgtEl>
                                          <p:spTgt spid="19"/>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20"/>
                                        </p:tgtEl>
                                        <p:attrNameLst>
                                          <p:attrName>style.visibility</p:attrName>
                                        </p:attrNameLst>
                                      </p:cBhvr>
                                      <p:to>
                                        <p:strVal val="visible"/>
                                      </p:to>
                                    </p:set>
                                    <p:animEffect filter="fade" transition="in">
                                      <p:cBhvr>
                                        <p:cTn dur="500" id="34"/>
                                        <p:tgtEl>
                                          <p:spTgt spid="20"/>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24"/>
                                        </p:tgtEl>
                                        <p:attrNameLst>
                                          <p:attrName>style.visibility</p:attrName>
                                        </p:attrNameLst>
                                      </p:cBhvr>
                                      <p:to>
                                        <p:strVal val="visible"/>
                                      </p:to>
                                    </p:set>
                                    <p:animEffect filter="fade" transition="in">
                                      <p:cBhvr>
                                        <p:cTn dur="500" id="37"/>
                                        <p:tgtEl>
                                          <p:spTgt spid="24"/>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14"/>
                                        </p:tgtEl>
                                        <p:attrNameLst>
                                          <p:attrName>style.visibility</p:attrName>
                                        </p:attrNameLst>
                                      </p:cBhvr>
                                      <p:to>
                                        <p:strVal val="visible"/>
                                      </p:to>
                                    </p:set>
                                    <p:animEffect filter="fade" transition="in">
                                      <p:cBhvr>
                                        <p:cTn dur="500" id="40"/>
                                        <p:tgtEl>
                                          <p:spTgt spid="14"/>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16"/>
                                        </p:tgtEl>
                                        <p:attrNameLst>
                                          <p:attrName>style.visibility</p:attrName>
                                        </p:attrNameLst>
                                      </p:cBhvr>
                                      <p:to>
                                        <p:strVal val="visible"/>
                                      </p:to>
                                    </p:set>
                                    <p:animEffect filter="fade" transition="in">
                                      <p:cBhvr>
                                        <p:cTn dur="500" id="43"/>
                                        <p:tgtEl>
                                          <p:spTgt spid="16"/>
                                        </p:tgtEl>
                                      </p:cBhvr>
                                    </p:animEffect>
                                  </p:childTnLst>
                                </p:cTn>
                              </p:par>
                              <p:par>
                                <p:cTn fill="hold" grpId="0" id="44" nodeType="withEffect" presetClass="entr" presetID="10" presetSubtype="0">
                                  <p:stCondLst>
                                    <p:cond delay="0"/>
                                  </p:stCondLst>
                                  <p:childTnLst>
                                    <p:set>
                                      <p:cBhvr>
                                        <p:cTn dur="1" fill="hold" id="45">
                                          <p:stCondLst>
                                            <p:cond delay="0"/>
                                          </p:stCondLst>
                                        </p:cTn>
                                        <p:tgtEl>
                                          <p:spTgt spid="21"/>
                                        </p:tgtEl>
                                        <p:attrNameLst>
                                          <p:attrName>style.visibility</p:attrName>
                                        </p:attrNameLst>
                                      </p:cBhvr>
                                      <p:to>
                                        <p:strVal val="visible"/>
                                      </p:to>
                                    </p:set>
                                    <p:animEffect filter="fade" transition="in">
                                      <p:cBhvr>
                                        <p:cTn dur="500" id="46"/>
                                        <p:tgtEl>
                                          <p:spTgt spid="21"/>
                                        </p:tgtEl>
                                      </p:cBhvr>
                                    </p:animEffect>
                                  </p:childTnLst>
                                </p:cTn>
                              </p:par>
                              <p:par>
                                <p:cTn fill="hold" grpId="0" id="47" nodeType="withEffect" presetClass="entr" presetID="10" presetSubtype="0">
                                  <p:stCondLst>
                                    <p:cond delay="0"/>
                                  </p:stCondLst>
                                  <p:childTnLst>
                                    <p:set>
                                      <p:cBhvr>
                                        <p:cTn dur="1" fill="hold" id="48">
                                          <p:stCondLst>
                                            <p:cond delay="0"/>
                                          </p:stCondLst>
                                        </p:cTn>
                                        <p:tgtEl>
                                          <p:spTgt spid="22"/>
                                        </p:tgtEl>
                                        <p:attrNameLst>
                                          <p:attrName>style.visibility</p:attrName>
                                        </p:attrNameLst>
                                      </p:cBhvr>
                                      <p:to>
                                        <p:strVal val="visible"/>
                                      </p:to>
                                    </p:set>
                                    <p:animEffect filter="fade" transition="in">
                                      <p:cBhvr>
                                        <p:cTn dur="500" id="49"/>
                                        <p:tgtEl>
                                          <p:spTgt spid="22"/>
                                        </p:tgtEl>
                                      </p:cBhvr>
                                    </p:animEffect>
                                  </p:childTnLst>
                                </p:cTn>
                              </p:par>
                              <p:par>
                                <p:cTn fill="hold" grpId="0" id="50" nodeType="withEffect" presetClass="entr" presetID="10" presetSubtype="0">
                                  <p:stCondLst>
                                    <p:cond delay="0"/>
                                  </p:stCondLst>
                                  <p:childTnLst>
                                    <p:set>
                                      <p:cBhvr>
                                        <p:cTn dur="1" fill="hold" id="51">
                                          <p:stCondLst>
                                            <p:cond delay="0"/>
                                          </p:stCondLst>
                                        </p:cTn>
                                        <p:tgtEl>
                                          <p:spTgt spid="23"/>
                                        </p:tgtEl>
                                        <p:attrNameLst>
                                          <p:attrName>style.visibility</p:attrName>
                                        </p:attrNameLst>
                                      </p:cBhvr>
                                      <p:to>
                                        <p:strVal val="visible"/>
                                      </p:to>
                                    </p:set>
                                    <p:animEffect filter="fade" transition="in">
                                      <p:cBhvr>
                                        <p:cTn dur="500" id="52"/>
                                        <p:tgtEl>
                                          <p:spTgt spid="23"/>
                                        </p:tgtEl>
                                      </p:cBhvr>
                                    </p:animEffect>
                                  </p:childTnLst>
                                </p:cTn>
                              </p:par>
                            </p:childTnLst>
                          </p:cTn>
                        </p:par>
                      </p:childTnLst>
                    </p:cTn>
                  </p:par>
                  <p:par>
                    <p:cTn fill="hold" id="53" nodeType="clickPar">
                      <p:stCondLst>
                        <p:cond delay="indefinite"/>
                      </p:stCondLst>
                      <p:childTnLst>
                        <p:par>
                          <p:cTn fill="hold" id="54" nodeType="afterGroup">
                            <p:stCondLst>
                              <p:cond delay="0"/>
                            </p:stCondLst>
                            <p:childTnLst>
                              <p:par>
                                <p:cTn fill="hold" grpId="0" id="55" nodeType="clickEffect" presetClass="entr" presetID="42" presetSubtype="0">
                                  <p:stCondLst>
                                    <p:cond delay="0"/>
                                  </p:stCondLst>
                                  <p:childTnLst>
                                    <p:set>
                                      <p:cBhvr>
                                        <p:cTn dur="1" fill="hold" id="56">
                                          <p:stCondLst>
                                            <p:cond delay="0"/>
                                          </p:stCondLst>
                                        </p:cTn>
                                        <p:tgtEl>
                                          <p:spTgt spid="26"/>
                                        </p:tgtEl>
                                        <p:attrNameLst>
                                          <p:attrName>style.visibility</p:attrName>
                                        </p:attrNameLst>
                                      </p:cBhvr>
                                      <p:to>
                                        <p:strVal val="visible"/>
                                      </p:to>
                                    </p:set>
                                    <p:animEffect filter="fade" transition="in">
                                      <p:cBhvr>
                                        <p:cTn dur="1000" id="57"/>
                                        <p:tgtEl>
                                          <p:spTgt spid="26"/>
                                        </p:tgtEl>
                                      </p:cBhvr>
                                    </p:animEffect>
                                    <p:anim calcmode="lin" valueType="num">
                                      <p:cBhvr>
                                        <p:cTn dur="1000" fill="hold" id="58"/>
                                        <p:tgtEl>
                                          <p:spTgt spid="26"/>
                                        </p:tgtEl>
                                        <p:attrNameLst>
                                          <p:attrName>ppt_x</p:attrName>
                                        </p:attrNameLst>
                                      </p:cBhvr>
                                      <p:tavLst>
                                        <p:tav tm="0">
                                          <p:val>
                                            <p:strVal val="#ppt_x"/>
                                          </p:val>
                                        </p:tav>
                                        <p:tav tm="100000">
                                          <p:val>
                                            <p:strVal val="#ppt_x"/>
                                          </p:val>
                                        </p:tav>
                                      </p:tavLst>
                                    </p:anim>
                                    <p:anim calcmode="lin" valueType="num">
                                      <p:cBhvr>
                                        <p:cTn dur="1000" fill="hold" id="59"/>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10"/>
      <p:bldP grpId="0" spid="14"/>
      <p:bldP grpId="0" spid="16"/>
      <p:bldP grpId="0" spid="17"/>
      <p:bldP grpId="0" spid="18"/>
      <p:bldP grpId="0" spid="19"/>
      <p:bldP grpId="0" spid="20"/>
      <p:bldP grpId="0" spid="21"/>
      <p:bldP grpId="0" spid="22"/>
      <p:bldP grpId="0" spid="23"/>
      <p:bldP grpId="0" spid="24"/>
      <p:bldP grpId="0" spid="26"/>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www.youyedoc.com</a:t>
            </a: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更多精品PPT资源尽在—优页PPT！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字体下载：www.youyedoc.com/ziti/                       绘本故事PPT：www.youyedoc.com/gushi/</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PPT课件：www.youyedoc.com/kejian/</a:t>
            </a:r>
          </a:p>
        </p:txBody>
      </p:sp>
    </p:spTree>
    <p:extLst>
      <p:ext uri="{BB962C8B-B14F-4D97-AF65-F5344CB8AC3E}">
        <p14:creationId xmlns:p14="http://schemas.microsoft.com/office/powerpoint/2010/main" val="938611471"/>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2802EA6B-99F6-4C50-8C99-A79E360C6569}"/>
              </a:ext>
            </a:extLst>
          </p:cNvPr>
          <p:cNvSpPr/>
          <p:nvPr/>
        </p:nvSpPr>
        <p:spPr>
          <a:xfrm>
            <a:off x="233362" y="245872"/>
            <a:ext cx="11725276" cy="6366256"/>
          </a:xfrm>
          <a:prstGeom prst="rect">
            <a:avLst/>
          </a:prstGeom>
          <a:noFill/>
          <a:ln>
            <a:solidFill>
              <a:srgbClr val="F74B2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椭圆 4">
            <a:extLst>
              <a:ext uri="{FF2B5EF4-FFF2-40B4-BE49-F238E27FC236}">
                <a16:creationId xmlns:a16="http://schemas.microsoft.com/office/drawing/2014/main" id="{A170D15F-981C-4296-BC4E-B7ED449F3150}"/>
              </a:ext>
            </a:extLst>
          </p:cNvPr>
          <p:cNvSpPr/>
          <p:nvPr/>
        </p:nvSpPr>
        <p:spPr>
          <a:xfrm>
            <a:off x="5003408" y="831203"/>
            <a:ext cx="2185182" cy="218518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a:extLst>
              <a:ext uri="{FF2B5EF4-FFF2-40B4-BE49-F238E27FC236}">
                <a16:creationId xmlns:a16="http://schemas.microsoft.com/office/drawing/2014/main" id="{28B872E1-DA60-4C1B-AF86-0E2D5045709A}"/>
              </a:ext>
            </a:extLst>
          </p:cNvPr>
          <p:cNvSpPr/>
          <p:nvPr/>
        </p:nvSpPr>
        <p:spPr>
          <a:xfrm>
            <a:off x="2886709" y="3584510"/>
            <a:ext cx="6418580" cy="762000"/>
          </a:xfrm>
          <a:prstGeom prst="rect">
            <a:avLst/>
          </a:prstGeom>
        </p:spPr>
        <p:txBody>
          <a:bodyPr wrap="none">
            <a:spAutoFit/>
          </a:bodyPr>
          <a:lstStyle/>
          <a:p>
            <a:pPr algn="ctr"/>
            <a:r>
              <a:rPr altLang="en-US" lang="zh-CN" sz="4400">
                <a:solidFill>
                  <a:schemeClr val="tx1">
                    <a:lumMod val="75000"/>
                    <a:lumOff val="25000"/>
                  </a:schemeClr>
                </a:solidFill>
                <a:cs typeface="+mn-ea"/>
                <a:sym typeface="+mn-lt"/>
              </a:rPr>
              <a:t>客情维护——顾客要什么</a:t>
            </a:r>
          </a:p>
        </p:txBody>
      </p:sp>
      <p:sp>
        <p:nvSpPr>
          <p:cNvPr id="7" name="箭头: V 形 6">
            <a:extLst>
              <a:ext uri="{FF2B5EF4-FFF2-40B4-BE49-F238E27FC236}">
                <a16:creationId xmlns:a16="http://schemas.microsoft.com/office/drawing/2014/main" id="{72C941B3-6167-4048-95D2-1C34DC13C341}"/>
              </a:ext>
            </a:extLst>
          </p:cNvPr>
          <p:cNvSpPr/>
          <p:nvPr/>
        </p:nvSpPr>
        <p:spPr>
          <a:xfrm flipH="1" rot="16200000">
            <a:off x="5828062" y="5097845"/>
            <a:ext cx="535875" cy="975360"/>
          </a:xfrm>
          <a:prstGeom prst="chevron">
            <a:avLst>
              <a:gd fmla="val 72508"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8" name="文本框 7">
            <a:extLst>
              <a:ext uri="{FF2B5EF4-FFF2-40B4-BE49-F238E27FC236}">
                <a16:creationId xmlns:a16="http://schemas.microsoft.com/office/drawing/2014/main" id="{A1955955-DD10-469B-86B0-121DEB2671FF}"/>
              </a:ext>
            </a:extLst>
          </p:cNvPr>
          <p:cNvSpPr txBox="1"/>
          <p:nvPr/>
        </p:nvSpPr>
        <p:spPr>
          <a:xfrm>
            <a:off x="5421113" y="1348896"/>
            <a:ext cx="1411488" cy="1097280"/>
          </a:xfrm>
          <a:prstGeom prst="rect">
            <a:avLst/>
          </a:prstGeom>
          <a:noFill/>
        </p:spPr>
        <p:txBody>
          <a:bodyPr rtlCol="0" wrap="square">
            <a:spAutoFit/>
          </a:bodyPr>
          <a:lstStyle/>
          <a:p>
            <a:pPr algn="ctr"/>
            <a:r>
              <a:rPr altLang="zh-CN" lang="en-US" sz="6600">
                <a:solidFill>
                  <a:schemeClr val="bg1"/>
                </a:solidFill>
                <a:cs typeface="+mn-ea"/>
                <a:sym typeface="+mn-lt"/>
              </a:rPr>
              <a:t>01</a:t>
            </a:r>
          </a:p>
        </p:txBody>
      </p:sp>
      <p:sp>
        <p:nvSpPr>
          <p:cNvPr id="10" name="椭圆 9">
            <a:extLst>
              <a:ext uri="{FF2B5EF4-FFF2-40B4-BE49-F238E27FC236}">
                <a16:creationId xmlns:a16="http://schemas.microsoft.com/office/drawing/2014/main" id="{A6BE628C-B17A-4536-A2A2-07911FC51FCD}"/>
              </a:ext>
            </a:extLst>
          </p:cNvPr>
          <p:cNvSpPr/>
          <p:nvPr/>
        </p:nvSpPr>
        <p:spPr>
          <a:xfrm>
            <a:off x="10719174" y="3045706"/>
            <a:ext cx="132522" cy="13252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椭圆 10">
            <a:extLst>
              <a:ext uri="{FF2B5EF4-FFF2-40B4-BE49-F238E27FC236}">
                <a16:creationId xmlns:a16="http://schemas.microsoft.com/office/drawing/2014/main" id="{F3B69637-6629-4AAA-A63C-49931F2763DA}"/>
              </a:ext>
            </a:extLst>
          </p:cNvPr>
          <p:cNvSpPr/>
          <p:nvPr/>
        </p:nvSpPr>
        <p:spPr>
          <a:xfrm>
            <a:off x="2711992" y="833192"/>
            <a:ext cx="159026" cy="15902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椭圆 11">
            <a:extLst>
              <a:ext uri="{FF2B5EF4-FFF2-40B4-BE49-F238E27FC236}">
                <a16:creationId xmlns:a16="http://schemas.microsoft.com/office/drawing/2014/main" id="{A9DEC223-8831-4C3E-B668-D5D73B5ADB96}"/>
              </a:ext>
            </a:extLst>
          </p:cNvPr>
          <p:cNvSpPr/>
          <p:nvPr/>
        </p:nvSpPr>
        <p:spPr>
          <a:xfrm>
            <a:off x="8517682" y="1326335"/>
            <a:ext cx="185530" cy="18553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椭圆 12">
            <a:extLst>
              <a:ext uri="{FF2B5EF4-FFF2-40B4-BE49-F238E27FC236}">
                <a16:creationId xmlns:a16="http://schemas.microsoft.com/office/drawing/2014/main" id="{ECDA3895-3A95-47BE-AF9F-76438CD56B4C}"/>
              </a:ext>
            </a:extLst>
          </p:cNvPr>
          <p:cNvSpPr/>
          <p:nvPr/>
        </p:nvSpPr>
        <p:spPr>
          <a:xfrm>
            <a:off x="4015448" y="2458804"/>
            <a:ext cx="303092" cy="303092"/>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椭圆 13">
            <a:extLst>
              <a:ext uri="{FF2B5EF4-FFF2-40B4-BE49-F238E27FC236}">
                <a16:creationId xmlns:a16="http://schemas.microsoft.com/office/drawing/2014/main" id="{703FBCA0-FBC6-453E-8B84-E44398400483}"/>
              </a:ext>
            </a:extLst>
          </p:cNvPr>
          <p:cNvSpPr/>
          <p:nvPr/>
        </p:nvSpPr>
        <p:spPr>
          <a:xfrm>
            <a:off x="2273735" y="5533771"/>
            <a:ext cx="98403" cy="98403"/>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椭圆 14">
            <a:extLst>
              <a:ext uri="{FF2B5EF4-FFF2-40B4-BE49-F238E27FC236}">
                <a16:creationId xmlns:a16="http://schemas.microsoft.com/office/drawing/2014/main" id="{6E0E1BF6-A655-4AE1-846D-54C0CCAE1E1F}"/>
              </a:ext>
            </a:extLst>
          </p:cNvPr>
          <p:cNvSpPr/>
          <p:nvPr/>
        </p:nvSpPr>
        <p:spPr>
          <a:xfrm>
            <a:off x="9639574" y="4353952"/>
            <a:ext cx="369096" cy="369096"/>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344311861"/>
      </p:ext>
    </p:extLst>
  </p:cSld>
  <p:clrMapOvr>
    <a:masterClrMapping/>
  </p:clrMapOvr>
  <mc:AlternateContent>
    <mc:Choice Requires="p14">
      <p:transition p14:dur="150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2">
                                  <p:stCondLst>
                                    <p:cond delay="0"/>
                                  </p:stCondLst>
                                  <p:childTnLst>
                                    <p:set>
                                      <p:cBhvr>
                                        <p:cTn dur="1" fill="hold" id="6">
                                          <p:stCondLst>
                                            <p:cond delay="0"/>
                                          </p:stCondLst>
                                        </p:cTn>
                                        <p:tgtEl>
                                          <p:spTgt spid="8"/>
                                        </p:tgtEl>
                                        <p:attrNameLst>
                                          <p:attrName>style.visibility</p:attrName>
                                        </p:attrNameLst>
                                      </p:cBhvr>
                                      <p:to>
                                        <p:strVal val="visible"/>
                                      </p:to>
                                    </p:set>
                                    <p:animEffect filter="wipe(right)" transition="in">
                                      <p:cBhvr>
                                        <p:cTn dur="500" id="7"/>
                                        <p:tgtEl>
                                          <p:spTgt spid="8"/>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42" presetSubtype="0">
                                  <p:stCondLst>
                                    <p:cond delay="0"/>
                                  </p:stCondLst>
                                  <p:childTnLst>
                                    <p:set>
                                      <p:cBhvr>
                                        <p:cTn dur="1" fill="hold" id="11">
                                          <p:stCondLst>
                                            <p:cond delay="0"/>
                                          </p:stCondLst>
                                        </p:cTn>
                                        <p:tgtEl>
                                          <p:spTgt spid="5"/>
                                        </p:tgtEl>
                                        <p:attrNameLst>
                                          <p:attrName>style.visibility</p:attrName>
                                        </p:attrNameLst>
                                      </p:cBhvr>
                                      <p:to>
                                        <p:strVal val="visible"/>
                                      </p:to>
                                    </p:set>
                                    <p:animEffect filter="fade" transition="in">
                                      <p:cBhvr>
                                        <p:cTn dur="1000" id="12"/>
                                        <p:tgtEl>
                                          <p:spTgt spid="5"/>
                                        </p:tgtEl>
                                      </p:cBhvr>
                                    </p:animEffect>
                                    <p:anim calcmode="lin" valueType="num">
                                      <p:cBhvr>
                                        <p:cTn dur="1000" fill="hold" id="13"/>
                                        <p:tgtEl>
                                          <p:spTgt spid="5"/>
                                        </p:tgtEl>
                                        <p:attrNameLst>
                                          <p:attrName>ppt_x</p:attrName>
                                        </p:attrNameLst>
                                      </p:cBhvr>
                                      <p:tavLst>
                                        <p:tav tm="0">
                                          <p:val>
                                            <p:strVal val="#ppt_x"/>
                                          </p:val>
                                        </p:tav>
                                        <p:tav tm="100000">
                                          <p:val>
                                            <p:strVal val="#ppt_x"/>
                                          </p:val>
                                        </p:tav>
                                      </p:tavLst>
                                    </p:anim>
                                    <p:anim calcmode="lin" valueType="num">
                                      <p:cBhvr>
                                        <p:cTn dur="1000" fill="hold" id="14"/>
                                        <p:tgtEl>
                                          <p:spTgt spid="5"/>
                                        </p:tgtEl>
                                        <p:attrNameLst>
                                          <p:attrName>ppt_y</p:attrName>
                                        </p:attrNameLst>
                                      </p:cBhvr>
                                      <p:tavLst>
                                        <p:tav tm="0">
                                          <p:val>
                                            <p:strVal val="#ppt_y+.1"/>
                                          </p:val>
                                        </p:tav>
                                        <p:tav tm="100000">
                                          <p:val>
                                            <p:strVal val="#ppt_y"/>
                                          </p:val>
                                        </p:tav>
                                      </p:tavLst>
                                    </p:anim>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14" presetSubtype="10">
                                  <p:stCondLst>
                                    <p:cond delay="0"/>
                                  </p:stCondLst>
                                  <p:childTnLst>
                                    <p:set>
                                      <p:cBhvr>
                                        <p:cTn dur="1" fill="hold" id="18">
                                          <p:stCondLst>
                                            <p:cond delay="0"/>
                                          </p:stCondLst>
                                        </p:cTn>
                                        <p:tgtEl>
                                          <p:spTgt spid="6"/>
                                        </p:tgtEl>
                                        <p:attrNameLst>
                                          <p:attrName>style.visibility</p:attrName>
                                        </p:attrNameLst>
                                      </p:cBhvr>
                                      <p:to>
                                        <p:strVal val="visible"/>
                                      </p:to>
                                    </p:set>
                                    <p:animEffect filter="randombar(horizontal)" transition="in">
                                      <p:cBhvr>
                                        <p:cTn dur="500" id="19"/>
                                        <p:tgtEl>
                                          <p:spTgt spid="6"/>
                                        </p:tgtEl>
                                      </p:cBhvr>
                                    </p:animEffect>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grpId="0" id="22" nodeType="clickEffect" presetClass="entr" presetID="47" presetSubtype="0">
                                  <p:stCondLst>
                                    <p:cond delay="0"/>
                                  </p:stCondLst>
                                  <p:childTnLst>
                                    <p:set>
                                      <p:cBhvr>
                                        <p:cTn dur="1" fill="hold" id="23">
                                          <p:stCondLst>
                                            <p:cond delay="0"/>
                                          </p:stCondLst>
                                        </p:cTn>
                                        <p:tgtEl>
                                          <p:spTgt spid="7"/>
                                        </p:tgtEl>
                                        <p:attrNameLst>
                                          <p:attrName>style.visibility</p:attrName>
                                        </p:attrNameLst>
                                      </p:cBhvr>
                                      <p:to>
                                        <p:strVal val="visible"/>
                                      </p:to>
                                    </p:set>
                                    <p:animEffect filter="fade" transition="in">
                                      <p:cBhvr>
                                        <p:cTn dur="1000" id="24"/>
                                        <p:tgtEl>
                                          <p:spTgt spid="7"/>
                                        </p:tgtEl>
                                      </p:cBhvr>
                                    </p:animEffect>
                                    <p:anim calcmode="lin" valueType="num">
                                      <p:cBhvr>
                                        <p:cTn dur="1000" fill="hold" id="25"/>
                                        <p:tgtEl>
                                          <p:spTgt spid="7"/>
                                        </p:tgtEl>
                                        <p:attrNameLst>
                                          <p:attrName>ppt_x</p:attrName>
                                        </p:attrNameLst>
                                      </p:cBhvr>
                                      <p:tavLst>
                                        <p:tav tm="0">
                                          <p:val>
                                            <p:strVal val="#ppt_x"/>
                                          </p:val>
                                        </p:tav>
                                        <p:tav tm="100000">
                                          <p:val>
                                            <p:strVal val="#ppt_x"/>
                                          </p:val>
                                        </p:tav>
                                      </p:tavLst>
                                    </p:anim>
                                    <p:anim calcmode="lin" valueType="num">
                                      <p:cBhvr>
                                        <p:cTn dur="1000" fill="hold" id="2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grpId="0" id="29" nodeType="clickEffect" presetClass="entr" presetID="10"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fade" transition="in">
                                      <p:cBhvr>
                                        <p:cTn dur="500" id="31"/>
                                        <p:tgtEl>
                                          <p:spTgt spid="11"/>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3"/>
                                        </p:tgtEl>
                                        <p:attrNameLst>
                                          <p:attrName>style.visibility</p:attrName>
                                        </p:attrNameLst>
                                      </p:cBhvr>
                                      <p:to>
                                        <p:strVal val="visible"/>
                                      </p:to>
                                    </p:set>
                                    <p:animEffect filter="fade" transition="in">
                                      <p:cBhvr>
                                        <p:cTn dur="500" id="34"/>
                                        <p:tgtEl>
                                          <p:spTgt spid="13"/>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10"/>
                                        </p:tgtEl>
                                        <p:attrNameLst>
                                          <p:attrName>style.visibility</p:attrName>
                                        </p:attrNameLst>
                                      </p:cBhvr>
                                      <p:to>
                                        <p:strVal val="visible"/>
                                      </p:to>
                                    </p:set>
                                    <p:animEffect filter="fade" transition="in">
                                      <p:cBhvr>
                                        <p:cTn dur="500" id="37"/>
                                        <p:tgtEl>
                                          <p:spTgt spid="10"/>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12"/>
                                        </p:tgtEl>
                                        <p:attrNameLst>
                                          <p:attrName>style.visibility</p:attrName>
                                        </p:attrNameLst>
                                      </p:cBhvr>
                                      <p:to>
                                        <p:strVal val="visible"/>
                                      </p:to>
                                    </p:set>
                                    <p:animEffect filter="fade" transition="in">
                                      <p:cBhvr>
                                        <p:cTn dur="500" id="40"/>
                                        <p:tgtEl>
                                          <p:spTgt spid="12"/>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15"/>
                                        </p:tgtEl>
                                        <p:attrNameLst>
                                          <p:attrName>style.visibility</p:attrName>
                                        </p:attrNameLst>
                                      </p:cBhvr>
                                      <p:to>
                                        <p:strVal val="visible"/>
                                      </p:to>
                                    </p:set>
                                    <p:animEffect filter="fade" transition="in">
                                      <p:cBhvr>
                                        <p:cTn dur="500" id="43"/>
                                        <p:tgtEl>
                                          <p:spTgt spid="15"/>
                                        </p:tgtEl>
                                      </p:cBhvr>
                                    </p:animEffect>
                                  </p:childTnLst>
                                </p:cTn>
                              </p:par>
                              <p:par>
                                <p:cTn fill="hold" grpId="0" id="44" nodeType="withEffect" presetClass="entr" presetID="10" presetSubtype="0">
                                  <p:stCondLst>
                                    <p:cond delay="0"/>
                                  </p:stCondLst>
                                  <p:childTnLst>
                                    <p:set>
                                      <p:cBhvr>
                                        <p:cTn dur="1" fill="hold" id="45">
                                          <p:stCondLst>
                                            <p:cond delay="0"/>
                                          </p:stCondLst>
                                        </p:cTn>
                                        <p:tgtEl>
                                          <p:spTgt spid="14"/>
                                        </p:tgtEl>
                                        <p:attrNameLst>
                                          <p:attrName>style.visibility</p:attrName>
                                        </p:attrNameLst>
                                      </p:cBhvr>
                                      <p:to>
                                        <p:strVal val="visible"/>
                                      </p:to>
                                    </p:set>
                                    <p:animEffect filter="fade" transition="in">
                                      <p:cBhvr>
                                        <p:cTn dur="500" id="46"/>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10"/>
      <p:bldP grpId="0" spid="11"/>
      <p:bldP grpId="0" spid="12"/>
      <p:bldP grpId="0" spid="13"/>
      <p:bldP grpId="0" spid="14"/>
      <p:bldP grpId="0" spid="15"/>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9" name="图片 38">
            <a:extLst>
              <a:ext uri="{FF2B5EF4-FFF2-40B4-BE49-F238E27FC236}">
                <a16:creationId xmlns:a16="http://schemas.microsoft.com/office/drawing/2014/main" id="{3FE02401-1816-4F5E-AE35-E544B2AD127A}"/>
              </a:ext>
            </a:extLst>
          </p:cNvPr>
          <p:cNvPicPr>
            <a:picLocks noChangeAspect="1"/>
          </p:cNvPicPr>
          <p:nvPr/>
        </p:nvPicPr>
        <p:blipFill>
          <a:blip r:embed="rId2">
            <a:extLst>
              <a:ext uri="{28A0092B-C50C-407E-A947-70E740481C1C}">
                <a14:useLocalDpi val="0"/>
              </a:ext>
            </a:extLst>
          </a:blip>
          <a:stretch>
            <a:fillRect/>
          </a:stretch>
        </p:blipFill>
        <p:spPr>
          <a:xfrm>
            <a:off x="769034" y="2202081"/>
            <a:ext cx="4853496" cy="3235664"/>
          </a:xfrm>
          <a:prstGeom prst="rect">
            <a:avLst/>
          </a:prstGeom>
        </p:spPr>
      </p:pic>
      <p:sp>
        <p:nvSpPr>
          <p:cNvPr id="4" name="矩形 3">
            <a:extLst>
              <a:ext uri="{FF2B5EF4-FFF2-40B4-BE49-F238E27FC236}">
                <a16:creationId xmlns:a16="http://schemas.microsoft.com/office/drawing/2014/main" id="{C184AF2F-CB11-43F7-8A33-F5F4E51E49F6}"/>
              </a:ext>
            </a:extLst>
          </p:cNvPr>
          <p:cNvSpPr/>
          <p:nvPr/>
        </p:nvSpPr>
        <p:spPr>
          <a:xfrm>
            <a:off x="956462" y="264534"/>
            <a:ext cx="3027680" cy="579120"/>
          </a:xfrm>
          <a:prstGeom prst="rect">
            <a:avLst/>
          </a:prstGeom>
        </p:spPr>
        <p:txBody>
          <a:bodyPr wrap="none">
            <a:spAutoFit/>
          </a:bodyPr>
          <a:lstStyle/>
          <a:p>
            <a:r>
              <a:rPr altLang="en-US" lang="zh-CN" sz="3200">
                <a:solidFill>
                  <a:schemeClr val="tx1">
                    <a:lumMod val="75000"/>
                    <a:lumOff val="25000"/>
                  </a:schemeClr>
                </a:solidFill>
                <a:cs typeface="+mn-ea"/>
                <a:sym typeface="+mn-lt"/>
              </a:rPr>
              <a:t>观察客户的技巧</a:t>
            </a: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35" name="矩形 34">
            <a:extLst>
              <a:ext uri="{FF2B5EF4-FFF2-40B4-BE49-F238E27FC236}">
                <a16:creationId xmlns:a16="http://schemas.microsoft.com/office/drawing/2014/main" id="{1B7EE6E4-3678-4163-A65B-0F978AE28D66}"/>
              </a:ext>
            </a:extLst>
          </p:cNvPr>
          <p:cNvSpPr/>
          <p:nvPr/>
        </p:nvSpPr>
        <p:spPr>
          <a:xfrm>
            <a:off x="5936424" y="2162296"/>
            <a:ext cx="5486541" cy="3291840"/>
          </a:xfrm>
          <a:prstGeom prst="rect">
            <a:avLst/>
          </a:prstGeom>
        </p:spPr>
        <p:txBody>
          <a:bodyPr wrap="square">
            <a:spAutoFit/>
          </a:bodyPr>
          <a:lstStyle/>
          <a:p>
            <a:pPr indent="-342900" marL="342900">
              <a:lnSpc>
                <a:spcPct val="150000"/>
              </a:lnSpc>
              <a:buFont typeface="+mj-lt"/>
              <a:buAutoNum type="alphaLcPeriod"/>
            </a:pPr>
            <a:r>
              <a:rPr altLang="en-US" lang="zh-CN" sz="2000">
                <a:solidFill>
                  <a:schemeClr val="tx1">
                    <a:lumMod val="75000"/>
                    <a:lumOff val="25000"/>
                  </a:schemeClr>
                </a:solidFill>
                <a:cs typeface="+mn-ea"/>
                <a:sym typeface="+mn-lt"/>
              </a:rPr>
              <a:t>观察客户要求目光敏锐、行动迅速。</a:t>
            </a:r>
          </a:p>
          <a:p>
            <a:pPr indent="-342900" marL="342900">
              <a:lnSpc>
                <a:spcPct val="150000"/>
              </a:lnSpc>
              <a:buFont typeface="+mj-lt"/>
              <a:buAutoNum type="alphaLcPeriod"/>
            </a:pPr>
            <a:r>
              <a:rPr altLang="en-US" lang="zh-CN" sz="2000">
                <a:solidFill>
                  <a:schemeClr val="tx1">
                    <a:lumMod val="75000"/>
                    <a:lumOff val="25000"/>
                  </a:schemeClr>
                </a:solidFill>
                <a:cs typeface="+mn-ea"/>
                <a:sym typeface="+mn-lt"/>
              </a:rPr>
              <a:t>观察顾客时要表情轻松，不要扭扭捏捏或紧张不安。注意：观察顾客不要表现得太过分，像是在监视顾客或对他本人感兴趣一样。</a:t>
            </a:r>
          </a:p>
          <a:p>
            <a:pPr indent="-342900" marL="342900">
              <a:lnSpc>
                <a:spcPct val="150000"/>
              </a:lnSpc>
              <a:buFont typeface="+mj-lt"/>
              <a:buAutoNum type="alphaLcPeriod"/>
            </a:pPr>
            <a:r>
              <a:rPr altLang="en-US" lang="zh-CN" sz="2000">
                <a:solidFill>
                  <a:schemeClr val="tx1">
                    <a:lumMod val="75000"/>
                    <a:lumOff val="25000"/>
                  </a:schemeClr>
                </a:solidFill>
                <a:cs typeface="+mn-ea"/>
                <a:sym typeface="+mn-lt"/>
              </a:rPr>
              <a:t>观察顾客要求感情投入，感情投入就能理解一切。你要能设身处地为顾客着想。你必须通过顾客的眼睛去观察和体会。</a:t>
            </a:r>
          </a:p>
        </p:txBody>
      </p:sp>
      <p:sp>
        <p:nvSpPr>
          <p:cNvPr id="38" name="矩形 37">
            <a:extLst>
              <a:ext uri="{FF2B5EF4-FFF2-40B4-BE49-F238E27FC236}">
                <a16:creationId xmlns:a16="http://schemas.microsoft.com/office/drawing/2014/main" id="{047BA77B-3F5D-4897-803E-7DCFBB87942E}"/>
              </a:ext>
            </a:extLst>
          </p:cNvPr>
          <p:cNvSpPr/>
          <p:nvPr/>
        </p:nvSpPr>
        <p:spPr>
          <a:xfrm>
            <a:off x="3083240" y="5206912"/>
            <a:ext cx="2443480" cy="457200"/>
          </a:xfrm>
          <a:prstGeom prst="rect">
            <a:avLst/>
          </a:prstGeom>
          <a:gradFill>
            <a:gsLst>
              <a:gs pos="0">
                <a:srgbClr val="FE532B"/>
              </a:gs>
              <a:gs pos="100000">
                <a:srgbClr val="F54A05"/>
              </a:gs>
            </a:gsLst>
            <a:lin ang="5400000" scaled="1"/>
          </a:gradFill>
        </p:spPr>
        <p:txBody>
          <a:bodyPr wrap="none">
            <a:spAutoFit/>
          </a:bodyPr>
          <a:lstStyle/>
          <a:p>
            <a:pPr lvl="0"/>
            <a:r>
              <a:rPr altLang="zh-CN" lang="en-US" sz="2400">
                <a:solidFill>
                  <a:schemeClr val="bg1"/>
                </a:solidFill>
                <a:cs typeface="+mn-ea"/>
                <a:sym typeface="+mn-lt"/>
              </a:rPr>
              <a:t>01.观察客户要求</a:t>
            </a:r>
          </a:p>
        </p:txBody>
      </p:sp>
    </p:spTree>
    <p:extLst>
      <p:ext uri="{BB962C8B-B14F-4D97-AF65-F5344CB8AC3E}">
        <p14:creationId val="4081767743"/>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14" presetSubtype="10">
                                  <p:stCondLst>
                                    <p:cond delay="0"/>
                                  </p:stCondLst>
                                  <p:childTnLst>
                                    <p:set>
                                      <p:cBhvr>
                                        <p:cTn dur="1" fill="hold" id="10">
                                          <p:stCondLst>
                                            <p:cond delay="0"/>
                                          </p:stCondLst>
                                        </p:cTn>
                                        <p:tgtEl>
                                          <p:spTgt spid="35">
                                            <p:txEl>
                                              <p:pRg end="0" st="0"/>
                                            </p:txEl>
                                          </p:spTgt>
                                        </p:tgtEl>
                                        <p:attrNameLst>
                                          <p:attrName>style.visibility</p:attrName>
                                        </p:attrNameLst>
                                      </p:cBhvr>
                                      <p:to>
                                        <p:strVal val="visible"/>
                                      </p:to>
                                    </p:set>
                                    <p:animEffect filter="randombar(horizontal)" transition="in">
                                      <p:cBhvr>
                                        <p:cTn dur="500" id="11"/>
                                        <p:tgtEl>
                                          <p:spTgt spid="35">
                                            <p:txEl>
                                              <p:pRg end="0" st="0"/>
                                            </p:txEl>
                                          </p:spTgt>
                                        </p:tgtEl>
                                      </p:cBhvr>
                                    </p:animEffect>
                                  </p:childTnLst>
                                </p:cTn>
                              </p:par>
                            </p:childTnLst>
                          </p:cTn>
                        </p:par>
                        <p:par>
                          <p:cTn fill="hold" id="12" nodeType="afterGroup">
                            <p:stCondLst>
                              <p:cond delay="1000"/>
                            </p:stCondLst>
                            <p:childTnLst>
                              <p:par>
                                <p:cTn fill="hold" grpId="0" id="13" nodeType="afterEffect" presetClass="entr" presetID="14" presetSubtype="10">
                                  <p:stCondLst>
                                    <p:cond delay="0"/>
                                  </p:stCondLst>
                                  <p:childTnLst>
                                    <p:set>
                                      <p:cBhvr>
                                        <p:cTn dur="1" fill="hold" id="14">
                                          <p:stCondLst>
                                            <p:cond delay="0"/>
                                          </p:stCondLst>
                                        </p:cTn>
                                        <p:tgtEl>
                                          <p:spTgt spid="35">
                                            <p:txEl>
                                              <p:pRg end="1" st="1"/>
                                            </p:txEl>
                                          </p:spTgt>
                                        </p:tgtEl>
                                        <p:attrNameLst>
                                          <p:attrName>style.visibility</p:attrName>
                                        </p:attrNameLst>
                                      </p:cBhvr>
                                      <p:to>
                                        <p:strVal val="visible"/>
                                      </p:to>
                                    </p:set>
                                    <p:animEffect filter="randombar(horizontal)" transition="in">
                                      <p:cBhvr>
                                        <p:cTn dur="500" id="15"/>
                                        <p:tgtEl>
                                          <p:spTgt spid="35">
                                            <p:txEl>
                                              <p:pRg end="1" st="1"/>
                                            </p:txEl>
                                          </p:spTgt>
                                        </p:tgtEl>
                                      </p:cBhvr>
                                    </p:animEffect>
                                  </p:childTnLst>
                                </p:cTn>
                              </p:par>
                            </p:childTnLst>
                          </p:cTn>
                        </p:par>
                        <p:par>
                          <p:cTn fill="hold" id="16" nodeType="afterGroup">
                            <p:stCondLst>
                              <p:cond delay="1500"/>
                            </p:stCondLst>
                            <p:childTnLst>
                              <p:par>
                                <p:cTn fill="hold" grpId="0" id="17" nodeType="afterEffect" presetClass="entr" presetID="14" presetSubtype="10">
                                  <p:stCondLst>
                                    <p:cond delay="0"/>
                                  </p:stCondLst>
                                  <p:childTnLst>
                                    <p:set>
                                      <p:cBhvr>
                                        <p:cTn dur="1" fill="hold" id="18">
                                          <p:stCondLst>
                                            <p:cond delay="0"/>
                                          </p:stCondLst>
                                        </p:cTn>
                                        <p:tgtEl>
                                          <p:spTgt spid="35">
                                            <p:txEl>
                                              <p:pRg end="2" st="2"/>
                                            </p:txEl>
                                          </p:spTgt>
                                        </p:tgtEl>
                                        <p:attrNameLst>
                                          <p:attrName>style.visibility</p:attrName>
                                        </p:attrNameLst>
                                      </p:cBhvr>
                                      <p:to>
                                        <p:strVal val="visible"/>
                                      </p:to>
                                    </p:set>
                                    <p:animEffect filter="randombar(horizontal)" transition="in">
                                      <p:cBhvr>
                                        <p:cTn dur="500" id="19"/>
                                        <p:tgtEl>
                                          <p:spTgt spid="35">
                                            <p:txEl>
                                              <p:pRg end="2" st="2"/>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build="p" grpId="0" spid="35" uiExpand="1"/>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C184AF2F-CB11-43F7-8A33-F5F4E51E49F6}"/>
              </a:ext>
            </a:extLst>
          </p:cNvPr>
          <p:cNvSpPr/>
          <p:nvPr/>
        </p:nvSpPr>
        <p:spPr>
          <a:xfrm>
            <a:off x="956462" y="264534"/>
            <a:ext cx="3027680" cy="579120"/>
          </a:xfrm>
          <a:prstGeom prst="rect">
            <a:avLst/>
          </a:prstGeom>
        </p:spPr>
        <p:txBody>
          <a:bodyPr wrap="none">
            <a:spAutoFit/>
          </a:bodyPr>
          <a:lstStyle/>
          <a:p>
            <a:r>
              <a:rPr altLang="en-US" lang="zh-CN" sz="3200">
                <a:solidFill>
                  <a:schemeClr val="tx1">
                    <a:lumMod val="75000"/>
                    <a:lumOff val="25000"/>
                  </a:schemeClr>
                </a:solidFill>
                <a:cs typeface="+mn-ea"/>
                <a:sym typeface="+mn-lt"/>
              </a:rPr>
              <a:t>导购的工作任务</a:t>
            </a: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56882118-6DAB-4872-9B4C-253727BE217F}"/>
              </a:ext>
            </a:extLst>
          </p:cNvPr>
          <p:cNvSpPr/>
          <p:nvPr/>
        </p:nvSpPr>
        <p:spPr>
          <a:xfrm>
            <a:off x="956462" y="1583088"/>
            <a:ext cx="2748280" cy="457200"/>
          </a:xfrm>
          <a:prstGeom prst="rect">
            <a:avLst/>
          </a:prstGeom>
          <a:gradFill>
            <a:gsLst>
              <a:gs pos="0">
                <a:srgbClr val="FE532B"/>
              </a:gs>
              <a:gs pos="100000">
                <a:srgbClr val="F54A05"/>
              </a:gs>
            </a:gsLst>
            <a:lin ang="5400000" scaled="1"/>
          </a:gradFill>
        </p:spPr>
        <p:txBody>
          <a:bodyPr wrap="none">
            <a:spAutoFit/>
          </a:bodyPr>
          <a:lstStyle/>
          <a:p>
            <a:pPr lvl="0"/>
            <a:r>
              <a:rPr altLang="zh-CN" lang="en-US" sz="2400">
                <a:solidFill>
                  <a:schemeClr val="bg1"/>
                </a:solidFill>
                <a:cs typeface="+mn-ea"/>
                <a:sym typeface="+mn-lt"/>
              </a:rPr>
              <a:t>02.观察客户的角度</a:t>
            </a:r>
          </a:p>
        </p:txBody>
      </p:sp>
      <p:sp>
        <p:nvSpPr>
          <p:cNvPr id="9" name="矩形 8">
            <a:extLst>
              <a:ext uri="{FF2B5EF4-FFF2-40B4-BE49-F238E27FC236}">
                <a16:creationId xmlns:a16="http://schemas.microsoft.com/office/drawing/2014/main" id="{F37DFDB3-DAB5-43D5-BF6F-E1F873B4FF49}"/>
              </a:ext>
            </a:extLst>
          </p:cNvPr>
          <p:cNvSpPr/>
          <p:nvPr/>
        </p:nvSpPr>
        <p:spPr>
          <a:xfrm>
            <a:off x="866553" y="2086195"/>
            <a:ext cx="6195430" cy="1737360"/>
          </a:xfrm>
          <a:prstGeom prst="rect">
            <a:avLst/>
          </a:prstGeom>
        </p:spPr>
        <p:txBody>
          <a:bodyPr wrap="square">
            <a:spAutoFit/>
          </a:bodyPr>
          <a:lstStyle/>
          <a:p>
            <a:pPr>
              <a:lnSpc>
                <a:spcPct val="150000"/>
              </a:lnSpc>
            </a:pPr>
            <a:r>
              <a:rPr altLang="en-US" b="1" lang="zh-CN">
                <a:solidFill>
                  <a:schemeClr val="tx1">
                    <a:lumMod val="75000"/>
                    <a:lumOff val="25000"/>
                  </a:schemeClr>
                </a:solidFill>
                <a:cs typeface="+mn-ea"/>
                <a:sym typeface="+mn-lt"/>
              </a:rPr>
              <a:t>客户每一种表情和动作都潜在一种含义，那些明显特征，相信你能够从人们的购买习惯中发现一些有价值的信号。譬如，当一位服饰鲜艳、珠光宝气的客户走进展销大厅时，你就知道她可能更喜欢买新潮的高档的瓷砖。</a:t>
            </a:r>
          </a:p>
        </p:txBody>
      </p:sp>
      <p:grpSp>
        <p:nvGrpSpPr>
          <p:cNvPr id="10" name="组合 9">
            <a:extLst>
              <a:ext uri="{FF2B5EF4-FFF2-40B4-BE49-F238E27FC236}">
                <a16:creationId xmlns:a16="http://schemas.microsoft.com/office/drawing/2014/main" id="{5142AAEB-0166-45FC-93CE-D16997041072}"/>
              </a:ext>
            </a:extLst>
          </p:cNvPr>
          <p:cNvGrpSpPr/>
          <p:nvPr/>
        </p:nvGrpSpPr>
        <p:grpSpPr>
          <a:xfrm>
            <a:off x="956462" y="3914358"/>
            <a:ext cx="6105520" cy="2312832"/>
            <a:chOff x="639144" y="4352764"/>
            <a:chExt cx="6105520" cy="2312832"/>
          </a:xfrm>
        </p:grpSpPr>
        <p:sp>
          <p:nvSpPr>
            <p:cNvPr id="11" name="矩形 10">
              <a:extLst>
                <a:ext uri="{FF2B5EF4-FFF2-40B4-BE49-F238E27FC236}">
                  <a16:creationId xmlns:a16="http://schemas.microsoft.com/office/drawing/2014/main" id="{49E6B58F-5C50-4953-9B23-E1D092704339}"/>
                </a:ext>
              </a:extLst>
            </p:cNvPr>
            <p:cNvSpPr/>
            <p:nvPr/>
          </p:nvSpPr>
          <p:spPr>
            <a:xfrm>
              <a:off x="935466" y="4389828"/>
              <a:ext cx="5682588" cy="2148841"/>
            </a:xfrm>
            <a:prstGeom prst="rect">
              <a:avLst/>
            </a:prstGeom>
          </p:spPr>
          <p:txBody>
            <a:bodyPr wrap="square">
              <a:spAutoFit/>
            </a:bodyPr>
            <a:lstStyle/>
            <a:p>
              <a:pPr>
                <a:lnSpc>
                  <a:spcPct val="150000"/>
                </a:lnSpc>
              </a:pPr>
              <a:r>
                <a:rPr altLang="en-US" b="1" lang="zh-CN">
                  <a:solidFill>
                    <a:schemeClr val="tx1">
                      <a:lumMod val="75000"/>
                      <a:lumOff val="25000"/>
                    </a:schemeClr>
                  </a:solidFill>
                  <a:cs typeface="+mn-ea"/>
                  <a:sym typeface="+mn-lt"/>
                </a:rPr>
                <a:t>当客户在挑选产品时，你能观察到：</a:t>
              </a:r>
            </a:p>
            <a:p>
              <a:pPr>
                <a:lnSpc>
                  <a:spcPct val="150000"/>
                </a:lnSpc>
              </a:pPr>
              <a:r>
                <a:rPr altLang="en-US" b="1" lang="zh-CN">
                  <a:solidFill>
                    <a:schemeClr val="tx1">
                      <a:lumMod val="75000"/>
                      <a:lumOff val="25000"/>
                    </a:schemeClr>
                  </a:solidFill>
                  <a:cs typeface="+mn-ea"/>
                  <a:sym typeface="+mn-lt"/>
                </a:rPr>
                <a:t>注意力不集中，说明客户缺少兴趣。</a:t>
              </a:r>
            </a:p>
            <a:p>
              <a:pPr>
                <a:lnSpc>
                  <a:spcPct val="150000"/>
                </a:lnSpc>
              </a:pPr>
              <a:r>
                <a:rPr altLang="en-US" b="1" lang="zh-CN">
                  <a:solidFill>
                    <a:schemeClr val="tx1">
                      <a:lumMod val="75000"/>
                      <a:lumOff val="25000"/>
                    </a:schemeClr>
                  </a:solidFill>
                  <a:cs typeface="+mn-ea"/>
                  <a:sym typeface="+mn-lt"/>
                </a:rPr>
                <a:t>哪个顾客握紧拳头，低下了头说明客户感到不高兴。</a:t>
              </a:r>
            </a:p>
            <a:p>
              <a:pPr>
                <a:lnSpc>
                  <a:spcPct val="150000"/>
                </a:lnSpc>
              </a:pPr>
              <a:r>
                <a:rPr altLang="en-US" b="1" lang="zh-CN">
                  <a:solidFill>
                    <a:schemeClr val="tx1">
                      <a:lumMod val="75000"/>
                      <a:lumOff val="25000"/>
                    </a:schemeClr>
                  </a:solidFill>
                  <a:cs typeface="+mn-ea"/>
                  <a:sym typeface="+mn-lt"/>
                </a:rPr>
                <a:t>扬起眉毛并微笑，头偏向一边，是客户一种感兴趣的表示</a:t>
              </a:r>
            </a:p>
          </p:txBody>
        </p:sp>
        <p:sp>
          <p:nvSpPr>
            <p:cNvPr id="12" name="矩形 11">
              <a:extLst>
                <a:ext uri="{FF2B5EF4-FFF2-40B4-BE49-F238E27FC236}">
                  <a16:creationId xmlns:a16="http://schemas.microsoft.com/office/drawing/2014/main" id="{9218B00F-6192-45C0-B1CF-30A58DBB1309}"/>
                </a:ext>
              </a:extLst>
            </p:cNvPr>
            <p:cNvSpPr/>
            <p:nvPr/>
          </p:nvSpPr>
          <p:spPr>
            <a:xfrm>
              <a:off x="639144" y="4352764"/>
              <a:ext cx="6105520" cy="2312832"/>
            </a:xfrm>
            <a:prstGeom prst="rect">
              <a:avLst/>
            </a:prstGeom>
            <a:noFill/>
            <a:ln>
              <a:solidFill>
                <a:srgbClr val="F36B27"/>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cs typeface="+mn-ea"/>
                <a:sym typeface="+mn-lt"/>
              </a:endParaRPr>
            </a:p>
          </p:txBody>
        </p:sp>
      </p:grpSp>
      <p:grpSp>
        <p:nvGrpSpPr>
          <p:cNvPr id="2" name="组合 1">
            <a:extLst>
              <a:ext uri="{FF2B5EF4-FFF2-40B4-BE49-F238E27FC236}">
                <a16:creationId xmlns:a16="http://schemas.microsoft.com/office/drawing/2014/main" id="{E157C93E-68A1-40EA-8DAB-25108EA03409}"/>
              </a:ext>
            </a:extLst>
          </p:cNvPr>
          <p:cNvGrpSpPr/>
          <p:nvPr/>
        </p:nvGrpSpPr>
        <p:grpSpPr>
          <a:xfrm>
            <a:off x="7688782" y="2159254"/>
            <a:ext cx="3546756" cy="3584334"/>
            <a:chOff x="7842741" y="3371468"/>
            <a:chExt cx="3087853" cy="3120570"/>
          </a:xfrm>
        </p:grpSpPr>
        <p:sp>
          <p:nvSpPr>
            <p:cNvPr id="15" name="椭圆 14">
              <a:extLst>
                <a:ext uri="{FF2B5EF4-FFF2-40B4-BE49-F238E27FC236}">
                  <a16:creationId xmlns:a16="http://schemas.microsoft.com/office/drawing/2014/main" id="{144DF97E-B7B4-4B15-AAEE-1AC5348E0C66}"/>
                </a:ext>
              </a:extLst>
            </p:cNvPr>
            <p:cNvSpPr/>
            <p:nvPr/>
          </p:nvSpPr>
          <p:spPr>
            <a:xfrm>
              <a:off x="8876714" y="3371468"/>
              <a:ext cx="1026940" cy="102694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椭圆 15">
              <a:extLst>
                <a:ext uri="{FF2B5EF4-FFF2-40B4-BE49-F238E27FC236}">
                  <a16:creationId xmlns:a16="http://schemas.microsoft.com/office/drawing/2014/main" id="{32EAEE8D-C37D-4845-9279-03F51A120619}"/>
                </a:ext>
              </a:extLst>
            </p:cNvPr>
            <p:cNvSpPr/>
            <p:nvPr/>
          </p:nvSpPr>
          <p:spPr>
            <a:xfrm>
              <a:off x="8876714" y="5465098"/>
              <a:ext cx="1026940" cy="102694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椭圆 16">
              <a:extLst>
                <a:ext uri="{FF2B5EF4-FFF2-40B4-BE49-F238E27FC236}">
                  <a16:creationId xmlns:a16="http://schemas.microsoft.com/office/drawing/2014/main" id="{C2FCC461-5D0B-4D11-806D-B454F756737D}"/>
                </a:ext>
              </a:extLst>
            </p:cNvPr>
            <p:cNvSpPr/>
            <p:nvPr/>
          </p:nvSpPr>
          <p:spPr>
            <a:xfrm>
              <a:off x="7849774" y="3823553"/>
              <a:ext cx="1026940" cy="102694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椭圆 17">
              <a:extLst>
                <a:ext uri="{FF2B5EF4-FFF2-40B4-BE49-F238E27FC236}">
                  <a16:creationId xmlns:a16="http://schemas.microsoft.com/office/drawing/2014/main" id="{A2EABE67-0763-4249-94C1-7CABB377DA64}"/>
                </a:ext>
              </a:extLst>
            </p:cNvPr>
            <p:cNvSpPr/>
            <p:nvPr/>
          </p:nvSpPr>
          <p:spPr>
            <a:xfrm>
              <a:off x="9903654" y="3823553"/>
              <a:ext cx="1026940" cy="102694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椭圆 18">
              <a:extLst>
                <a:ext uri="{FF2B5EF4-FFF2-40B4-BE49-F238E27FC236}">
                  <a16:creationId xmlns:a16="http://schemas.microsoft.com/office/drawing/2014/main" id="{74439C1C-CB2B-4CEB-B19E-C5E341F1FD2C}"/>
                </a:ext>
              </a:extLst>
            </p:cNvPr>
            <p:cNvSpPr/>
            <p:nvPr/>
          </p:nvSpPr>
          <p:spPr>
            <a:xfrm>
              <a:off x="7842741" y="4931753"/>
              <a:ext cx="1026940" cy="102694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椭圆 19">
              <a:extLst>
                <a:ext uri="{FF2B5EF4-FFF2-40B4-BE49-F238E27FC236}">
                  <a16:creationId xmlns:a16="http://schemas.microsoft.com/office/drawing/2014/main" id="{AC1BD833-DE60-4827-A6B5-DC48CF7A9827}"/>
                </a:ext>
              </a:extLst>
            </p:cNvPr>
            <p:cNvSpPr/>
            <p:nvPr/>
          </p:nvSpPr>
          <p:spPr>
            <a:xfrm>
              <a:off x="9896621" y="4931753"/>
              <a:ext cx="1026940" cy="1026940"/>
            </a:xfrm>
            <a:prstGeom prst="ellipse">
              <a:avLst/>
            </a:prstGeom>
            <a:gradFill>
              <a:gsLst>
                <a:gs pos="84000">
                  <a:srgbClr val="FE532B"/>
                </a:gs>
                <a:gs pos="0">
                  <a:srgbClr val="FA6D27"/>
                </a:gs>
              </a:gsLst>
              <a:lin ang="10500000" scaled="0"/>
            </a:gradFill>
            <a:ln>
              <a:noFill/>
            </a:ln>
            <a:effectLst>
              <a:outerShdw algn="tl" blurRad="342900" dir="3000000" dist="63500" rotWithShape="0" sx="106000" sy="10600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1" name="矩形 20">
            <a:extLst>
              <a:ext uri="{FF2B5EF4-FFF2-40B4-BE49-F238E27FC236}">
                <a16:creationId xmlns:a16="http://schemas.microsoft.com/office/drawing/2014/main" id="{154C3AFE-A127-48DB-8D7B-CCBD4421D245}"/>
              </a:ext>
            </a:extLst>
          </p:cNvPr>
          <p:cNvSpPr/>
          <p:nvPr/>
        </p:nvSpPr>
        <p:spPr>
          <a:xfrm>
            <a:off x="7870580" y="2994150"/>
            <a:ext cx="882968" cy="457200"/>
          </a:xfrm>
          <a:prstGeom prst="rect">
            <a:avLst/>
          </a:prstGeom>
        </p:spPr>
        <p:txBody>
          <a:bodyPr wrap="none">
            <a:spAutoFit/>
          </a:bodyPr>
          <a:lstStyle/>
          <a:p>
            <a:r>
              <a:rPr altLang="en-US" lang="zh-CN" sz="2400">
                <a:solidFill>
                  <a:schemeClr val="bg1"/>
                </a:solidFill>
                <a:cs typeface="+mn-ea"/>
                <a:sym typeface="+mn-lt"/>
              </a:rPr>
              <a:t>年 龄</a:t>
            </a:r>
          </a:p>
        </p:txBody>
      </p:sp>
      <p:sp>
        <p:nvSpPr>
          <p:cNvPr id="22" name="矩形 21">
            <a:extLst>
              <a:ext uri="{FF2B5EF4-FFF2-40B4-BE49-F238E27FC236}">
                <a16:creationId xmlns:a16="http://schemas.microsoft.com/office/drawing/2014/main" id="{F86CAC25-D7DA-4D07-8D67-CD9336ED3305}"/>
              </a:ext>
            </a:extLst>
          </p:cNvPr>
          <p:cNvSpPr/>
          <p:nvPr/>
        </p:nvSpPr>
        <p:spPr>
          <a:xfrm>
            <a:off x="9035631" y="2479860"/>
            <a:ext cx="882968" cy="457200"/>
          </a:xfrm>
          <a:prstGeom prst="rect">
            <a:avLst/>
          </a:prstGeom>
        </p:spPr>
        <p:txBody>
          <a:bodyPr wrap="none">
            <a:spAutoFit/>
          </a:bodyPr>
          <a:lstStyle/>
          <a:p>
            <a:r>
              <a:rPr altLang="en-US" lang="zh-CN" sz="2400">
                <a:solidFill>
                  <a:schemeClr val="bg1"/>
                </a:solidFill>
                <a:cs typeface="+mn-ea"/>
                <a:sym typeface="+mn-lt"/>
              </a:rPr>
              <a:t>服 饰</a:t>
            </a:r>
          </a:p>
        </p:txBody>
      </p:sp>
      <p:sp>
        <p:nvSpPr>
          <p:cNvPr id="23" name="矩形 22">
            <a:extLst>
              <a:ext uri="{FF2B5EF4-FFF2-40B4-BE49-F238E27FC236}">
                <a16:creationId xmlns:a16="http://schemas.microsoft.com/office/drawing/2014/main" id="{310785E2-B9AD-49EC-BCD4-F804FD268C4A}"/>
              </a:ext>
            </a:extLst>
          </p:cNvPr>
          <p:cNvSpPr/>
          <p:nvPr/>
        </p:nvSpPr>
        <p:spPr>
          <a:xfrm>
            <a:off x="10260288" y="3036289"/>
            <a:ext cx="882968" cy="457200"/>
          </a:xfrm>
          <a:prstGeom prst="rect">
            <a:avLst/>
          </a:prstGeom>
        </p:spPr>
        <p:txBody>
          <a:bodyPr wrap="none">
            <a:spAutoFit/>
          </a:bodyPr>
          <a:lstStyle/>
          <a:p>
            <a:r>
              <a:rPr altLang="en-US" lang="zh-CN" sz="2400">
                <a:solidFill>
                  <a:schemeClr val="bg1"/>
                </a:solidFill>
                <a:cs typeface="+mn-ea"/>
                <a:sym typeface="+mn-lt"/>
              </a:rPr>
              <a:t>语 言</a:t>
            </a:r>
          </a:p>
        </p:txBody>
      </p:sp>
      <p:sp>
        <p:nvSpPr>
          <p:cNvPr id="24" name="矩形 23">
            <a:extLst>
              <a:ext uri="{FF2B5EF4-FFF2-40B4-BE49-F238E27FC236}">
                <a16:creationId xmlns:a16="http://schemas.microsoft.com/office/drawing/2014/main" id="{B3711F44-3367-4376-86CA-0020696D8C5C}"/>
              </a:ext>
            </a:extLst>
          </p:cNvPr>
          <p:cNvSpPr/>
          <p:nvPr/>
        </p:nvSpPr>
        <p:spPr>
          <a:xfrm>
            <a:off x="7888676" y="4125700"/>
            <a:ext cx="861132" cy="822960"/>
          </a:xfrm>
          <a:prstGeom prst="rect">
            <a:avLst/>
          </a:prstGeom>
        </p:spPr>
        <p:txBody>
          <a:bodyPr wrap="square">
            <a:spAutoFit/>
          </a:bodyPr>
          <a:lstStyle/>
          <a:p>
            <a:r>
              <a:rPr altLang="en-US" lang="zh-CN" sz="2400">
                <a:solidFill>
                  <a:schemeClr val="bg1"/>
                </a:solidFill>
                <a:cs typeface="+mn-ea"/>
                <a:sym typeface="+mn-lt"/>
              </a:rPr>
              <a:t>身体语言</a:t>
            </a:r>
          </a:p>
        </p:txBody>
      </p:sp>
      <p:sp>
        <p:nvSpPr>
          <p:cNvPr id="25" name="矩形 24">
            <a:extLst>
              <a:ext uri="{FF2B5EF4-FFF2-40B4-BE49-F238E27FC236}">
                <a16:creationId xmlns:a16="http://schemas.microsoft.com/office/drawing/2014/main" id="{3F6E80CA-EC7D-4DA1-9709-B44856E974CF}"/>
              </a:ext>
            </a:extLst>
          </p:cNvPr>
          <p:cNvSpPr/>
          <p:nvPr/>
        </p:nvSpPr>
        <p:spPr>
          <a:xfrm>
            <a:off x="9035629" y="4900147"/>
            <a:ext cx="882968" cy="457200"/>
          </a:xfrm>
          <a:prstGeom prst="rect">
            <a:avLst/>
          </a:prstGeom>
        </p:spPr>
        <p:txBody>
          <a:bodyPr wrap="none">
            <a:spAutoFit/>
          </a:bodyPr>
          <a:lstStyle/>
          <a:p>
            <a:r>
              <a:rPr altLang="en-US" lang="zh-CN" sz="2400">
                <a:solidFill>
                  <a:schemeClr val="bg1"/>
                </a:solidFill>
                <a:cs typeface="+mn-ea"/>
                <a:sym typeface="+mn-lt"/>
              </a:rPr>
              <a:t>行 为</a:t>
            </a:r>
          </a:p>
        </p:txBody>
      </p:sp>
      <p:sp>
        <p:nvSpPr>
          <p:cNvPr id="26" name="矩形 25">
            <a:extLst>
              <a:ext uri="{FF2B5EF4-FFF2-40B4-BE49-F238E27FC236}">
                <a16:creationId xmlns:a16="http://schemas.microsoft.com/office/drawing/2014/main" id="{B7226790-5B4A-49DB-89F2-27CF09F633AD}"/>
              </a:ext>
            </a:extLst>
          </p:cNvPr>
          <p:cNvSpPr/>
          <p:nvPr/>
        </p:nvSpPr>
        <p:spPr>
          <a:xfrm>
            <a:off x="10086148" y="4148530"/>
            <a:ext cx="1097280" cy="822960"/>
          </a:xfrm>
          <a:prstGeom prst="rect">
            <a:avLst/>
          </a:prstGeom>
        </p:spPr>
        <p:txBody>
          <a:bodyPr wrap="none">
            <a:spAutoFit/>
          </a:bodyPr>
          <a:lstStyle/>
          <a:p>
            <a:pPr algn="ctr"/>
            <a:r>
              <a:rPr altLang="en-US" lang="zh-CN" sz="2400">
                <a:solidFill>
                  <a:schemeClr val="bg1"/>
                </a:solidFill>
                <a:cs typeface="+mn-ea"/>
                <a:sym typeface="+mn-lt"/>
              </a:rPr>
              <a:t>态度等</a:t>
            </a:r>
          </a:p>
          <a:p>
            <a:pPr algn="ctr"/>
            <a:r>
              <a:rPr altLang="en-US" lang="zh-CN" sz="2400">
                <a:solidFill>
                  <a:schemeClr val="bg1"/>
                </a:solidFill>
                <a:cs typeface="+mn-ea"/>
                <a:sym typeface="+mn-lt"/>
              </a:rPr>
              <a:t>角度</a:t>
            </a:r>
          </a:p>
        </p:txBody>
      </p:sp>
      <p:sp>
        <p:nvSpPr>
          <p:cNvPr id="27" name="文本框 26">
            <a:extLst>
              <a:ext uri="{FF2B5EF4-FFF2-40B4-BE49-F238E27FC236}">
                <a16:creationId xmlns:a16="http://schemas.microsoft.com/office/drawing/2014/main" id="{26BC9EAC-50E2-40F4-8B84-CAA6B829DE4E}"/>
              </a:ext>
            </a:extLst>
          </p:cNvPr>
          <p:cNvSpPr txBox="1"/>
          <p:nvPr/>
        </p:nvSpPr>
        <p:spPr>
          <a:xfrm>
            <a:off x="9129978" y="3668807"/>
            <a:ext cx="690880" cy="701040"/>
          </a:xfrm>
          <a:prstGeom prst="rect">
            <a:avLst/>
          </a:prstGeom>
          <a:noFill/>
        </p:spPr>
        <p:txBody>
          <a:bodyPr rtlCol="0" wrap="none">
            <a:spAutoFit/>
          </a:bodyPr>
          <a:lstStyle/>
          <a:p>
            <a:r>
              <a:rPr altLang="en-US" lang="zh-CN" sz="2000">
                <a:solidFill>
                  <a:schemeClr val="tx1">
                    <a:lumMod val="75000"/>
                    <a:lumOff val="25000"/>
                  </a:schemeClr>
                </a:solidFill>
                <a:cs typeface="+mn-ea"/>
                <a:sym typeface="+mn-lt"/>
              </a:rPr>
              <a:t>现象</a:t>
            </a:r>
          </a:p>
          <a:p>
            <a:r>
              <a:rPr altLang="en-US" lang="zh-CN" sz="2000">
                <a:solidFill>
                  <a:schemeClr val="tx1">
                    <a:lumMod val="75000"/>
                    <a:lumOff val="25000"/>
                  </a:schemeClr>
                </a:solidFill>
                <a:cs typeface="+mn-ea"/>
                <a:sym typeface="+mn-lt"/>
              </a:rPr>
              <a:t>解释</a:t>
            </a:r>
          </a:p>
        </p:txBody>
      </p:sp>
    </p:spTree>
    <p:extLst>
      <p:ext uri="{BB962C8B-B14F-4D97-AF65-F5344CB8AC3E}">
        <p14:creationId val="1946782600"/>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14" presetSubtype="10">
                                  <p:stCondLst>
                                    <p:cond delay="0"/>
                                  </p:stCondLst>
                                  <p:childTnLst>
                                    <p:set>
                                      <p:cBhvr>
                                        <p:cTn dur="1" fill="hold" id="10">
                                          <p:stCondLst>
                                            <p:cond delay="0"/>
                                          </p:stCondLst>
                                        </p:cTn>
                                        <p:tgtEl>
                                          <p:spTgt spid="9"/>
                                        </p:tgtEl>
                                        <p:attrNameLst>
                                          <p:attrName>style.visibility</p:attrName>
                                        </p:attrNameLst>
                                      </p:cBhvr>
                                      <p:to>
                                        <p:strVal val="visible"/>
                                      </p:to>
                                    </p:set>
                                    <p:animEffect filter="randombar(horizontal)" transition="in">
                                      <p:cBhvr>
                                        <p:cTn dur="500" id="11"/>
                                        <p:tgtEl>
                                          <p:spTgt spid="9"/>
                                        </p:tgtEl>
                                      </p:cBhvr>
                                    </p:animEffect>
                                  </p:childTnLst>
                                </p:cTn>
                              </p:par>
                            </p:childTnLst>
                          </p:cTn>
                        </p:par>
                        <p:par>
                          <p:cTn fill="hold" id="12" nodeType="afterGroup">
                            <p:stCondLst>
                              <p:cond delay="1000"/>
                            </p:stCondLst>
                            <p:childTnLst>
                              <p:par>
                                <p:cTn fill="hold" id="13" nodeType="afterEffect" presetClass="entr" presetID="37" presetSubtype="0">
                                  <p:stCondLst>
                                    <p:cond delay="0"/>
                                  </p:stCondLst>
                                  <p:childTnLst>
                                    <p:set>
                                      <p:cBhvr>
                                        <p:cTn dur="1" fill="hold" id="14">
                                          <p:stCondLst>
                                            <p:cond delay="0"/>
                                          </p:stCondLst>
                                        </p:cTn>
                                        <p:tgtEl>
                                          <p:spTgt spid="10"/>
                                        </p:tgtEl>
                                        <p:attrNameLst>
                                          <p:attrName>style.visibility</p:attrName>
                                        </p:attrNameLst>
                                      </p:cBhvr>
                                      <p:to>
                                        <p:strVal val="visible"/>
                                      </p:to>
                                    </p:set>
                                    <p:animEffect filter="fade" transition="in">
                                      <p:cBhvr>
                                        <p:cTn dur="1000" id="15"/>
                                        <p:tgtEl>
                                          <p:spTgt spid="10"/>
                                        </p:tgtEl>
                                      </p:cBhvr>
                                    </p:animEffect>
                                    <p:anim calcmode="lin" valueType="num">
                                      <p:cBhvr>
                                        <p:cTn dur="1000" fill="hold" id="16"/>
                                        <p:tgtEl>
                                          <p:spTgt spid="10"/>
                                        </p:tgtEl>
                                        <p:attrNameLst>
                                          <p:attrName>ppt_x</p:attrName>
                                        </p:attrNameLst>
                                      </p:cBhvr>
                                      <p:tavLst>
                                        <p:tav tm="0">
                                          <p:val>
                                            <p:strVal val="#ppt_x"/>
                                          </p:val>
                                        </p:tav>
                                        <p:tav tm="100000">
                                          <p:val>
                                            <p:strVal val="#ppt_x"/>
                                          </p:val>
                                        </p:tav>
                                      </p:tavLst>
                                    </p:anim>
                                    <p:anim calcmode="lin" valueType="num">
                                      <p:cBhvr>
                                        <p:cTn decel="100000" dur="900" fill="hold" id="17"/>
                                        <p:tgtEl>
                                          <p:spTgt spid="10"/>
                                        </p:tgtEl>
                                        <p:attrNameLst>
                                          <p:attrName>ppt_y</p:attrName>
                                        </p:attrNameLst>
                                      </p:cBhvr>
                                      <p:tavLst>
                                        <p:tav tm="0">
                                          <p:val>
                                            <p:strVal val="#ppt_y+1"/>
                                          </p:val>
                                        </p:tav>
                                        <p:tav tm="100000">
                                          <p:val>
                                            <p:strVal val="#ppt_y-.03"/>
                                          </p:val>
                                        </p:tav>
                                      </p:tavLst>
                                    </p:anim>
                                    <p:anim calcmode="lin" valueType="num">
                                      <p:cBhvr>
                                        <p:cTn accel="100000" dur="100" fill="hold" id="18">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C184AF2F-CB11-43F7-8A33-F5F4E51E49F6}"/>
              </a:ext>
            </a:extLst>
          </p:cNvPr>
          <p:cNvSpPr/>
          <p:nvPr/>
        </p:nvSpPr>
        <p:spPr>
          <a:xfrm>
            <a:off x="956462" y="264534"/>
            <a:ext cx="2621280" cy="579120"/>
          </a:xfrm>
          <a:prstGeom prst="rect">
            <a:avLst/>
          </a:prstGeom>
        </p:spPr>
        <p:txBody>
          <a:bodyPr wrap="none">
            <a:spAutoFit/>
          </a:bodyPr>
          <a:lstStyle/>
          <a:p>
            <a:r>
              <a:rPr altLang="en-US" lang="zh-CN" sz="3200">
                <a:solidFill>
                  <a:schemeClr val="tx1">
                    <a:lumMod val="75000"/>
                    <a:lumOff val="25000"/>
                  </a:schemeClr>
                </a:solidFill>
                <a:cs typeface="+mn-ea"/>
                <a:sym typeface="+mn-lt"/>
              </a:rPr>
              <a:t>销售成功技巧</a:t>
            </a:r>
          </a:p>
        </p:txBody>
      </p:sp>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cs typeface="+mn-ea"/>
                <a:sym typeface="+mn-lt"/>
              </a:endParaRPr>
            </a:p>
          </p:txBody>
        </p:sp>
      </p:grpSp>
      <p:sp>
        <p:nvSpPr>
          <p:cNvPr id="10" name="矩形 9">
            <a:extLst>
              <a:ext uri="{FF2B5EF4-FFF2-40B4-BE49-F238E27FC236}">
                <a16:creationId xmlns:a16="http://schemas.microsoft.com/office/drawing/2014/main" id="{627C36D3-3781-4EC2-A81A-91E432BBE6EF}"/>
              </a:ext>
            </a:extLst>
          </p:cNvPr>
          <p:cNvSpPr/>
          <p:nvPr/>
        </p:nvSpPr>
        <p:spPr>
          <a:xfrm>
            <a:off x="1002848" y="5145313"/>
            <a:ext cx="10012155" cy="914400"/>
          </a:xfrm>
          <a:prstGeom prst="rect">
            <a:avLst/>
          </a:prstGeom>
        </p:spPr>
        <p:txBody>
          <a:bodyPr wrap="square">
            <a:spAutoFit/>
          </a:bodyPr>
          <a:lstStyle/>
          <a:p>
            <a:r>
              <a:rPr altLang="en-US" lang="zh-CN">
                <a:solidFill>
                  <a:schemeClr val="tx1">
                    <a:lumMod val="75000"/>
                    <a:lumOff val="25000"/>
                  </a:schemeClr>
                </a:solidFill>
                <a:cs typeface="+mn-ea"/>
                <a:sym typeface="+mn-lt"/>
              </a:rPr>
              <a:t>永远是让顾客在成交阶段按照这个逻辑回答，是的，是的，是的，我要，我要，我要。</a:t>
            </a:r>
          </a:p>
          <a:p>
            <a:r>
              <a:rPr altLang="en-US" lang="zh-CN">
                <a:solidFill>
                  <a:schemeClr val="tx1">
                    <a:lumMod val="75000"/>
                    <a:lumOff val="25000"/>
                  </a:schemeClr>
                </a:solidFill>
                <a:cs typeface="+mn-ea"/>
                <a:sym typeface="+mn-lt"/>
              </a:rPr>
              <a:t>这是一种承诺的力量，他承诺了我知道它可以帮我赚钱，而我希望赚钱，前两个希望的结果是第三个，我应该马上希望开始才对。</a:t>
            </a:r>
          </a:p>
        </p:txBody>
      </p:sp>
      <p:sp>
        <p:nvSpPr>
          <p:cNvPr id="11" name="矩形 10">
            <a:extLst>
              <a:ext uri="{FF2B5EF4-FFF2-40B4-BE49-F238E27FC236}">
                <a16:creationId xmlns:a16="http://schemas.microsoft.com/office/drawing/2014/main" id="{9220137C-0339-4E06-9A07-A7F1AF54AB5F}"/>
              </a:ext>
            </a:extLst>
          </p:cNvPr>
          <p:cNvSpPr/>
          <p:nvPr/>
        </p:nvSpPr>
        <p:spPr>
          <a:xfrm>
            <a:off x="1391895" y="2704175"/>
            <a:ext cx="4255999" cy="640080"/>
          </a:xfrm>
          <a:prstGeom prst="rect">
            <a:avLst/>
          </a:prstGeom>
        </p:spPr>
        <p:txBody>
          <a:bodyPr wrap="square">
            <a:spAutoFit/>
          </a:bodyPr>
          <a:lstStyle/>
          <a:p>
            <a:r>
              <a:rPr altLang="en-US" b="1" lang="zh-CN">
                <a:solidFill>
                  <a:schemeClr val="tx1">
                    <a:lumMod val="75000"/>
                    <a:lumOff val="25000"/>
                  </a:schemeClr>
                </a:solidFill>
                <a:cs typeface="+mn-ea"/>
                <a:sym typeface="+mn-lt"/>
              </a:rPr>
              <a:t>第 1 句话：你知道使用我们产品可以为你省钱吗？</a:t>
            </a:r>
          </a:p>
        </p:txBody>
      </p:sp>
      <p:sp>
        <p:nvSpPr>
          <p:cNvPr id="12" name="矩形 11">
            <a:extLst>
              <a:ext uri="{FF2B5EF4-FFF2-40B4-BE49-F238E27FC236}">
                <a16:creationId xmlns:a16="http://schemas.microsoft.com/office/drawing/2014/main" id="{047BDAA7-5FB4-4BF6-AEB0-97D58B6A2049}"/>
              </a:ext>
            </a:extLst>
          </p:cNvPr>
          <p:cNvSpPr/>
          <p:nvPr/>
        </p:nvSpPr>
        <p:spPr>
          <a:xfrm>
            <a:off x="1391895" y="3337975"/>
            <a:ext cx="5057045" cy="365760"/>
          </a:xfrm>
          <a:prstGeom prst="rect">
            <a:avLst/>
          </a:prstGeom>
        </p:spPr>
        <p:txBody>
          <a:bodyPr wrap="square">
            <a:spAutoFit/>
          </a:bodyPr>
          <a:lstStyle/>
          <a:p>
            <a:r>
              <a:rPr altLang="en-US" b="1" lang="zh-CN">
                <a:solidFill>
                  <a:schemeClr val="tx1">
                    <a:lumMod val="75000"/>
                    <a:lumOff val="25000"/>
                  </a:schemeClr>
                </a:solidFill>
                <a:cs typeface="+mn-ea"/>
                <a:sym typeface="+mn-lt"/>
              </a:rPr>
              <a:t>第 2 句话：你希望它为你省钱吗？</a:t>
            </a:r>
          </a:p>
        </p:txBody>
      </p:sp>
      <p:sp>
        <p:nvSpPr>
          <p:cNvPr id="13" name="矩形 12">
            <a:extLst>
              <a:ext uri="{FF2B5EF4-FFF2-40B4-BE49-F238E27FC236}">
                <a16:creationId xmlns:a16="http://schemas.microsoft.com/office/drawing/2014/main" id="{04ADE81D-FDD0-4BEC-B851-23E0E80BD1E5}"/>
              </a:ext>
            </a:extLst>
          </p:cNvPr>
          <p:cNvSpPr/>
          <p:nvPr/>
        </p:nvSpPr>
        <p:spPr>
          <a:xfrm>
            <a:off x="1358938" y="3966364"/>
            <a:ext cx="4344908" cy="640080"/>
          </a:xfrm>
          <a:prstGeom prst="rect">
            <a:avLst/>
          </a:prstGeom>
        </p:spPr>
        <p:txBody>
          <a:bodyPr wrap="square">
            <a:spAutoFit/>
          </a:bodyPr>
          <a:lstStyle/>
          <a:p>
            <a:r>
              <a:rPr altLang="en-US" b="1" lang="zh-CN">
                <a:solidFill>
                  <a:schemeClr val="tx1">
                    <a:lumMod val="75000"/>
                    <a:lumOff val="25000"/>
                  </a:schemeClr>
                </a:solidFill>
                <a:cs typeface="+mn-ea"/>
                <a:sym typeface="+mn-lt"/>
              </a:rPr>
              <a:t>第 3 句话：如果你真的希望省钱那你认为从什么时候开始才恰当呢？</a:t>
            </a:r>
          </a:p>
        </p:txBody>
      </p:sp>
      <p:sp>
        <p:nvSpPr>
          <p:cNvPr id="16" name="矩形 15">
            <a:extLst>
              <a:ext uri="{FF2B5EF4-FFF2-40B4-BE49-F238E27FC236}">
                <a16:creationId xmlns:a16="http://schemas.microsoft.com/office/drawing/2014/main" id="{A3E183F5-AF17-405D-9C4C-F6BD6520C0E9}"/>
              </a:ext>
            </a:extLst>
          </p:cNvPr>
          <p:cNvSpPr/>
          <p:nvPr/>
        </p:nvSpPr>
        <p:spPr>
          <a:xfrm>
            <a:off x="1391895" y="2070682"/>
            <a:ext cx="3738880" cy="396240"/>
          </a:xfrm>
          <a:prstGeom prst="rect">
            <a:avLst/>
          </a:prstGeom>
        </p:spPr>
        <p:txBody>
          <a:bodyPr wrap="none">
            <a:spAutoFit/>
          </a:bodyPr>
          <a:lstStyle/>
          <a:p>
            <a:r>
              <a:rPr altLang="en-US" lang="zh-CN" sz="2000">
                <a:solidFill>
                  <a:schemeClr val="tx1">
                    <a:lumMod val="75000"/>
                    <a:lumOff val="25000"/>
                  </a:schemeClr>
                </a:solidFill>
                <a:cs typeface="+mn-ea"/>
                <a:sym typeface="+mn-lt"/>
              </a:rPr>
              <a:t>假如你卖的产品是可以帮她省钱</a:t>
            </a:r>
          </a:p>
        </p:txBody>
      </p:sp>
      <p:sp>
        <p:nvSpPr>
          <p:cNvPr id="19" name="矩形 18">
            <a:extLst>
              <a:ext uri="{FF2B5EF4-FFF2-40B4-BE49-F238E27FC236}">
                <a16:creationId xmlns:a16="http://schemas.microsoft.com/office/drawing/2014/main" id="{FC5CF893-C12E-4ECE-8322-E7469F2A9BF9}"/>
              </a:ext>
            </a:extLst>
          </p:cNvPr>
          <p:cNvSpPr/>
          <p:nvPr/>
        </p:nvSpPr>
        <p:spPr>
          <a:xfrm>
            <a:off x="6907779" y="2040416"/>
            <a:ext cx="3738880" cy="396240"/>
          </a:xfrm>
          <a:prstGeom prst="rect">
            <a:avLst/>
          </a:prstGeom>
        </p:spPr>
        <p:txBody>
          <a:bodyPr wrap="none">
            <a:spAutoFit/>
          </a:bodyPr>
          <a:lstStyle/>
          <a:p>
            <a:r>
              <a:rPr altLang="en-US" lang="zh-CN" sz="2000">
                <a:solidFill>
                  <a:schemeClr val="tx1">
                    <a:lumMod val="75000"/>
                    <a:lumOff val="25000"/>
                  </a:schemeClr>
                </a:solidFill>
                <a:cs typeface="+mn-ea"/>
                <a:sym typeface="+mn-lt"/>
              </a:rPr>
              <a:t>假如你卖的产品是可以帮她赚钱</a:t>
            </a:r>
          </a:p>
        </p:txBody>
      </p:sp>
      <p:cxnSp>
        <p:nvCxnSpPr>
          <p:cNvPr id="20" name="直接连接符 19">
            <a:extLst>
              <a:ext uri="{FF2B5EF4-FFF2-40B4-BE49-F238E27FC236}">
                <a16:creationId xmlns:a16="http://schemas.microsoft.com/office/drawing/2014/main" id="{556523F6-9A0C-4BD1-A92A-BDF81F0B9FD1}"/>
              </a:ext>
            </a:extLst>
          </p:cNvPr>
          <p:cNvCxnSpPr/>
          <p:nvPr/>
        </p:nvCxnSpPr>
        <p:spPr>
          <a:xfrm flipH="1">
            <a:off x="6092893" y="2058599"/>
            <a:ext cx="0" cy="2745049"/>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21" name="矩形 20">
            <a:extLst>
              <a:ext uri="{FF2B5EF4-FFF2-40B4-BE49-F238E27FC236}">
                <a16:creationId xmlns:a16="http://schemas.microsoft.com/office/drawing/2014/main" id="{D309A66E-CF35-4C38-9F23-6001B4116275}"/>
              </a:ext>
            </a:extLst>
          </p:cNvPr>
          <p:cNvSpPr/>
          <p:nvPr/>
        </p:nvSpPr>
        <p:spPr>
          <a:xfrm>
            <a:off x="6916882" y="3707307"/>
            <a:ext cx="4200834" cy="914400"/>
          </a:xfrm>
          <a:prstGeom prst="rect">
            <a:avLst/>
          </a:prstGeom>
        </p:spPr>
        <p:txBody>
          <a:bodyPr wrap="square">
            <a:spAutoFit/>
          </a:bodyPr>
          <a:lstStyle/>
          <a:p>
            <a:r>
              <a:rPr altLang="en-US" b="1" lang="zh-CN">
                <a:solidFill>
                  <a:schemeClr val="tx1">
                    <a:lumMod val="75000"/>
                    <a:lumOff val="25000"/>
                  </a:schemeClr>
                </a:solidFill>
                <a:cs typeface="+mn-ea"/>
                <a:sym typeface="+mn-lt"/>
              </a:rPr>
              <a:t>第 3 句话：如果你真的希望快点可以赚钱的话你认为什么时候让它来帮助你赚钱才恰当呢？</a:t>
            </a:r>
          </a:p>
        </p:txBody>
      </p:sp>
      <p:sp>
        <p:nvSpPr>
          <p:cNvPr id="22" name="矩形 21">
            <a:extLst>
              <a:ext uri="{FF2B5EF4-FFF2-40B4-BE49-F238E27FC236}">
                <a16:creationId xmlns:a16="http://schemas.microsoft.com/office/drawing/2014/main" id="{4AA321ED-BF62-40A7-B685-3DFADDC44AF2}"/>
              </a:ext>
            </a:extLst>
          </p:cNvPr>
          <p:cNvSpPr/>
          <p:nvPr/>
        </p:nvSpPr>
        <p:spPr>
          <a:xfrm>
            <a:off x="6916885" y="2704175"/>
            <a:ext cx="5057045" cy="365760"/>
          </a:xfrm>
          <a:prstGeom prst="rect">
            <a:avLst/>
          </a:prstGeom>
        </p:spPr>
        <p:txBody>
          <a:bodyPr wrap="square">
            <a:spAutoFit/>
          </a:bodyPr>
          <a:lstStyle/>
          <a:p>
            <a:r>
              <a:rPr altLang="en-US" b="1" lang="zh-CN">
                <a:solidFill>
                  <a:schemeClr val="tx1">
                    <a:lumMod val="75000"/>
                    <a:lumOff val="25000"/>
                  </a:schemeClr>
                </a:solidFill>
                <a:cs typeface="+mn-ea"/>
                <a:sym typeface="+mn-lt"/>
              </a:rPr>
              <a:t>第 1 句话：你知道它可以帮你赚钱吗？</a:t>
            </a:r>
          </a:p>
        </p:txBody>
      </p:sp>
      <p:sp>
        <p:nvSpPr>
          <p:cNvPr id="23" name="矩形 22">
            <a:extLst>
              <a:ext uri="{FF2B5EF4-FFF2-40B4-BE49-F238E27FC236}">
                <a16:creationId xmlns:a16="http://schemas.microsoft.com/office/drawing/2014/main" id="{440EC0E4-7D69-4D95-A5E8-A3892C8B8F68}"/>
              </a:ext>
            </a:extLst>
          </p:cNvPr>
          <p:cNvSpPr/>
          <p:nvPr/>
        </p:nvSpPr>
        <p:spPr>
          <a:xfrm>
            <a:off x="6907779" y="3228120"/>
            <a:ext cx="5057045" cy="365760"/>
          </a:xfrm>
          <a:prstGeom prst="rect">
            <a:avLst/>
          </a:prstGeom>
        </p:spPr>
        <p:txBody>
          <a:bodyPr wrap="square">
            <a:spAutoFit/>
          </a:bodyPr>
          <a:lstStyle/>
          <a:p>
            <a:r>
              <a:rPr altLang="en-US" b="1" lang="zh-CN">
                <a:solidFill>
                  <a:schemeClr val="tx1">
                    <a:lumMod val="75000"/>
                    <a:lumOff val="25000"/>
                  </a:schemeClr>
                </a:solidFill>
                <a:cs typeface="+mn-ea"/>
                <a:sym typeface="+mn-lt"/>
              </a:rPr>
              <a:t>第 2 句话：你希望什么时候开始赚钱呢？</a:t>
            </a:r>
          </a:p>
        </p:txBody>
      </p:sp>
      <p:sp>
        <p:nvSpPr>
          <p:cNvPr id="24" name="矩形 23">
            <a:extLst>
              <a:ext uri="{FF2B5EF4-FFF2-40B4-BE49-F238E27FC236}">
                <a16:creationId xmlns:a16="http://schemas.microsoft.com/office/drawing/2014/main" id="{3AE5FF69-7388-4C41-8266-512B5338ABB5}"/>
              </a:ext>
            </a:extLst>
          </p:cNvPr>
          <p:cNvSpPr/>
          <p:nvPr/>
        </p:nvSpPr>
        <p:spPr>
          <a:xfrm>
            <a:off x="880620" y="1189328"/>
            <a:ext cx="3738880" cy="518160"/>
          </a:xfrm>
          <a:prstGeom prst="rect">
            <a:avLst/>
          </a:prstGeom>
        </p:spPr>
        <p:txBody>
          <a:bodyPr wrap="none">
            <a:spAutoFit/>
          </a:bodyPr>
          <a:lstStyle/>
          <a:p>
            <a:r>
              <a:rPr altLang="en-US" b="1" lang="zh-CN" sz="2800">
                <a:gradFill>
                  <a:gsLst>
                    <a:gs pos="84000">
                      <a:srgbClr val="FE532B"/>
                    </a:gs>
                    <a:gs pos="0">
                      <a:srgbClr val="FA6D27"/>
                    </a:gs>
                  </a:gsLst>
                  <a:lin ang="10500000" scaled="0"/>
                </a:gradFill>
                <a:cs typeface="+mn-ea"/>
                <a:sym typeface="+mn-lt"/>
              </a:rPr>
              <a:t>技巧一：三句话成交法</a:t>
            </a:r>
          </a:p>
        </p:txBody>
      </p:sp>
      <p:sp>
        <p:nvSpPr>
          <p:cNvPr id="25" name="Freeform 45">
            <a:extLst>
              <a:ext uri="{FF2B5EF4-FFF2-40B4-BE49-F238E27FC236}">
                <a16:creationId xmlns:a16="http://schemas.microsoft.com/office/drawing/2014/main" id="{4A8491AA-871C-4A0E-9177-350A23C069F5}"/>
              </a:ext>
            </a:extLst>
          </p:cNvPr>
          <p:cNvSpPr>
            <a:spLocks noEditPoints="1"/>
          </p:cNvSpPr>
          <p:nvPr/>
        </p:nvSpPr>
        <p:spPr bwMode="auto">
          <a:xfrm>
            <a:off x="1002848" y="2139951"/>
            <a:ext cx="278328" cy="278328"/>
          </a:xfrm>
          <a:custGeom>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b="b" l="0" r="r" t="0"/>
            <a:pathLst>
              <a:path h="55" w="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gradFill>
            <a:gsLst>
              <a:gs pos="84000">
                <a:srgbClr val="FE532B"/>
              </a:gs>
              <a:gs pos="0">
                <a:srgbClr val="FA6D27"/>
              </a:gs>
            </a:gsLst>
            <a:lin ang="10500000" scaled="0"/>
          </a:gradFill>
          <a:ln w="9525">
            <a:noFill/>
            <a:round/>
          </a:ln>
        </p:spPr>
        <p:txBody>
          <a:bodyPr anchor="t" anchorCtr="0" bIns="60960" compatLnSpc="1" lIns="121920" numCol="1" rIns="121920" tIns="60960" vert="horz" wrap="square">
            <a:prstTxWarp prst="textNoShape">
              <a:avLst/>
            </a:prstTxWarp>
          </a:bodyPr>
          <a:lstStyle/>
          <a:p>
            <a:endParaRPr lang="en-US" sz="2400">
              <a:solidFill>
                <a:schemeClr val="tx1">
                  <a:lumMod val="75000"/>
                  <a:lumOff val="25000"/>
                </a:schemeClr>
              </a:solidFill>
              <a:cs typeface="+mn-ea"/>
              <a:sym typeface="+mn-lt"/>
            </a:endParaRPr>
          </a:p>
        </p:txBody>
      </p:sp>
      <p:sp>
        <p:nvSpPr>
          <p:cNvPr id="26" name="Freeform 45">
            <a:extLst>
              <a:ext uri="{FF2B5EF4-FFF2-40B4-BE49-F238E27FC236}">
                <a16:creationId xmlns:a16="http://schemas.microsoft.com/office/drawing/2014/main" id="{D33B0A31-9142-49E3-959D-05D23DA8033A}"/>
              </a:ext>
            </a:extLst>
          </p:cNvPr>
          <p:cNvSpPr>
            <a:spLocks noEditPoints="1"/>
          </p:cNvSpPr>
          <p:nvPr/>
        </p:nvSpPr>
        <p:spPr bwMode="auto">
          <a:xfrm>
            <a:off x="6537893" y="2139951"/>
            <a:ext cx="278328" cy="278328"/>
          </a:xfrm>
          <a:custGeom>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b="b" l="0" r="r" t="0"/>
            <a:pathLst>
              <a:path h="55" w="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gradFill>
            <a:gsLst>
              <a:gs pos="84000">
                <a:srgbClr val="FE532B"/>
              </a:gs>
              <a:gs pos="0">
                <a:srgbClr val="FA6D27"/>
              </a:gs>
            </a:gsLst>
            <a:lin ang="10500000" scaled="0"/>
          </a:gradFill>
          <a:ln w="9525">
            <a:noFill/>
            <a:round/>
          </a:ln>
        </p:spPr>
        <p:txBody>
          <a:bodyPr anchor="t" anchorCtr="0" bIns="60960" compatLnSpc="1" lIns="121920" numCol="1" rIns="121920" tIns="60960" vert="horz" wrap="square">
            <a:prstTxWarp prst="textNoShape">
              <a:avLst/>
            </a:prstTxWarp>
          </a:bodyPr>
          <a:lstStyle/>
          <a:p>
            <a:endParaRPr lang="en-US" sz="2400">
              <a:solidFill>
                <a:schemeClr val="tx1">
                  <a:lumMod val="75000"/>
                  <a:lumOff val="25000"/>
                </a:schemeClr>
              </a:solidFill>
              <a:cs typeface="+mn-ea"/>
              <a:sym typeface="+mn-lt"/>
            </a:endParaRPr>
          </a:p>
        </p:txBody>
      </p:sp>
    </p:spTree>
    <p:extLst>
      <p:ext uri="{BB962C8B-B14F-4D97-AF65-F5344CB8AC3E}">
        <p14:creationId val="1867761384"/>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11"/>
                                        </p:tgtEl>
                                        <p:attrNameLst>
                                          <p:attrName>style.visibility</p:attrName>
                                        </p:attrNameLst>
                                      </p:cBhvr>
                                      <p:to>
                                        <p:strVal val="visible"/>
                                      </p:to>
                                    </p:set>
                                    <p:animEffect filter="fade" transition="in">
                                      <p:cBhvr>
                                        <p:cTn dur="500" id="11"/>
                                        <p:tgtEl>
                                          <p:spTgt spid="11"/>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12"/>
                                        </p:tgtEl>
                                        <p:attrNameLst>
                                          <p:attrName>style.visibility</p:attrName>
                                        </p:attrNameLst>
                                      </p:cBhvr>
                                      <p:to>
                                        <p:strVal val="visible"/>
                                      </p:to>
                                    </p:set>
                                    <p:animEffect filter="fade" transition="in">
                                      <p:cBhvr>
                                        <p:cTn dur="500" id="15"/>
                                        <p:tgtEl>
                                          <p:spTgt spid="12"/>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13"/>
                                        </p:tgtEl>
                                        <p:attrNameLst>
                                          <p:attrName>style.visibility</p:attrName>
                                        </p:attrNameLst>
                                      </p:cBhvr>
                                      <p:to>
                                        <p:strVal val="visible"/>
                                      </p:to>
                                    </p:set>
                                    <p:animEffect filter="fade" transition="in">
                                      <p:cBhvr>
                                        <p:cTn dur="500" id="19"/>
                                        <p:tgtEl>
                                          <p:spTgt spid="13"/>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16" presetSubtype="42">
                                  <p:stCondLst>
                                    <p:cond delay="0"/>
                                  </p:stCondLst>
                                  <p:childTnLst>
                                    <p:set>
                                      <p:cBhvr>
                                        <p:cTn dur="1" fill="hold" id="23">
                                          <p:stCondLst>
                                            <p:cond delay="0"/>
                                          </p:stCondLst>
                                        </p:cTn>
                                        <p:tgtEl>
                                          <p:spTgt spid="20"/>
                                        </p:tgtEl>
                                        <p:attrNameLst>
                                          <p:attrName>style.visibility</p:attrName>
                                        </p:attrNameLst>
                                      </p:cBhvr>
                                      <p:to>
                                        <p:strVal val="visible"/>
                                      </p:to>
                                    </p:set>
                                    <p:animEffect filter="barn(outHorizontal)" transition="in">
                                      <p:cBhvr>
                                        <p:cTn dur="500" id="24"/>
                                        <p:tgtEl>
                                          <p:spTgt spid="20"/>
                                        </p:tgtEl>
                                      </p:cBhvr>
                                    </p:animEffect>
                                  </p:childTnLst>
                                </p:cTn>
                              </p:par>
                            </p:childTnLst>
                          </p:cTn>
                        </p:par>
                        <p:par>
                          <p:cTn fill="hold" id="25" nodeType="afterGroup">
                            <p:stCondLst>
                              <p:cond delay="500"/>
                            </p:stCondLst>
                            <p:childTnLst>
                              <p:par>
                                <p:cTn fill="hold" grpId="0" id="26" nodeType="afterEffect" presetClass="entr" presetID="10" presetSubtype="0">
                                  <p:stCondLst>
                                    <p:cond delay="0"/>
                                  </p:stCondLst>
                                  <p:childTnLst>
                                    <p:set>
                                      <p:cBhvr>
                                        <p:cTn dur="1" fill="hold" id="27">
                                          <p:stCondLst>
                                            <p:cond delay="0"/>
                                          </p:stCondLst>
                                        </p:cTn>
                                        <p:tgtEl>
                                          <p:spTgt spid="21"/>
                                        </p:tgtEl>
                                        <p:attrNameLst>
                                          <p:attrName>style.visibility</p:attrName>
                                        </p:attrNameLst>
                                      </p:cBhvr>
                                      <p:to>
                                        <p:strVal val="visible"/>
                                      </p:to>
                                    </p:set>
                                    <p:animEffect filter="fade" transition="in">
                                      <p:cBhvr>
                                        <p:cTn dur="500" id="28"/>
                                        <p:tgtEl>
                                          <p:spTgt spid="21"/>
                                        </p:tgtEl>
                                      </p:cBhvr>
                                    </p:animEffect>
                                  </p:childTnLst>
                                </p:cTn>
                              </p:par>
                            </p:childTnLst>
                          </p:cTn>
                        </p:par>
                        <p:par>
                          <p:cTn fill="hold" id="29" nodeType="afterGroup">
                            <p:stCondLst>
                              <p:cond delay="1000"/>
                            </p:stCondLst>
                            <p:childTnLst>
                              <p:par>
                                <p:cTn fill="hold" grpId="0" id="30" nodeType="afterEffect" presetClass="entr" presetID="10" presetSubtype="0">
                                  <p:stCondLst>
                                    <p:cond delay="0"/>
                                  </p:stCondLst>
                                  <p:childTnLst>
                                    <p:set>
                                      <p:cBhvr>
                                        <p:cTn dur="1" fill="hold" id="31">
                                          <p:stCondLst>
                                            <p:cond delay="0"/>
                                          </p:stCondLst>
                                        </p:cTn>
                                        <p:tgtEl>
                                          <p:spTgt spid="22"/>
                                        </p:tgtEl>
                                        <p:attrNameLst>
                                          <p:attrName>style.visibility</p:attrName>
                                        </p:attrNameLst>
                                      </p:cBhvr>
                                      <p:to>
                                        <p:strVal val="visible"/>
                                      </p:to>
                                    </p:set>
                                    <p:animEffect filter="fade" transition="in">
                                      <p:cBhvr>
                                        <p:cTn dur="500" id="32"/>
                                        <p:tgtEl>
                                          <p:spTgt spid="22"/>
                                        </p:tgtEl>
                                      </p:cBhvr>
                                    </p:animEffect>
                                  </p:childTnLst>
                                </p:cTn>
                              </p:par>
                            </p:childTnLst>
                          </p:cTn>
                        </p:par>
                        <p:par>
                          <p:cTn fill="hold" id="33" nodeType="afterGroup">
                            <p:stCondLst>
                              <p:cond delay="1500"/>
                            </p:stCondLst>
                            <p:childTnLst>
                              <p:par>
                                <p:cTn fill="hold" grpId="0" id="34" nodeType="afterEffect" presetClass="entr" presetID="10" presetSubtype="0">
                                  <p:stCondLst>
                                    <p:cond delay="0"/>
                                  </p:stCondLst>
                                  <p:childTnLst>
                                    <p:set>
                                      <p:cBhvr>
                                        <p:cTn dur="1" fill="hold" id="35">
                                          <p:stCondLst>
                                            <p:cond delay="0"/>
                                          </p:stCondLst>
                                        </p:cTn>
                                        <p:tgtEl>
                                          <p:spTgt spid="23"/>
                                        </p:tgtEl>
                                        <p:attrNameLst>
                                          <p:attrName>style.visibility</p:attrName>
                                        </p:attrNameLst>
                                      </p:cBhvr>
                                      <p:to>
                                        <p:strVal val="visible"/>
                                      </p:to>
                                    </p:set>
                                    <p:animEffect filter="fade" transition="in">
                                      <p:cBhvr>
                                        <p:cTn dur="500" id="36"/>
                                        <p:tgtEl>
                                          <p:spTgt spid="23"/>
                                        </p:tgtEl>
                                      </p:cBhvr>
                                    </p:animEffect>
                                  </p:childTnLst>
                                </p:cTn>
                              </p:par>
                            </p:childTnLst>
                          </p:cTn>
                        </p:par>
                        <p:par>
                          <p:cTn fill="hold" id="37" nodeType="afterGroup">
                            <p:stCondLst>
                              <p:cond delay="2000"/>
                            </p:stCondLst>
                            <p:childTnLst>
                              <p:par>
                                <p:cTn fill="hold" grpId="0" id="38" nodeType="afterEffect" presetClass="entr" presetID="53" presetSubtype="0">
                                  <p:stCondLst>
                                    <p:cond delay="0"/>
                                  </p:stCondLst>
                                  <p:childTnLst>
                                    <p:set>
                                      <p:cBhvr>
                                        <p:cTn dur="1" fill="hold" id="39">
                                          <p:stCondLst>
                                            <p:cond delay="0"/>
                                          </p:stCondLst>
                                        </p:cTn>
                                        <p:tgtEl>
                                          <p:spTgt spid="25"/>
                                        </p:tgtEl>
                                        <p:attrNameLst>
                                          <p:attrName>style.visibility</p:attrName>
                                        </p:attrNameLst>
                                      </p:cBhvr>
                                      <p:to>
                                        <p:strVal val="visible"/>
                                      </p:to>
                                    </p:set>
                                    <p:anim calcmode="lin" valueType="num">
                                      <p:cBhvr>
                                        <p:cTn dur="500" fill="hold" id="40"/>
                                        <p:tgtEl>
                                          <p:spTgt spid="25"/>
                                        </p:tgtEl>
                                        <p:attrNameLst>
                                          <p:attrName>ppt_w</p:attrName>
                                        </p:attrNameLst>
                                      </p:cBhvr>
                                      <p:tavLst>
                                        <p:tav tm="0">
                                          <p:val>
                                            <p:fltVal val="0"/>
                                          </p:val>
                                        </p:tav>
                                        <p:tav tm="100000">
                                          <p:val>
                                            <p:strVal val="#ppt_w"/>
                                          </p:val>
                                        </p:tav>
                                      </p:tavLst>
                                    </p:anim>
                                    <p:anim calcmode="lin" valueType="num">
                                      <p:cBhvr>
                                        <p:cTn dur="500" fill="hold" id="41"/>
                                        <p:tgtEl>
                                          <p:spTgt spid="25"/>
                                        </p:tgtEl>
                                        <p:attrNameLst>
                                          <p:attrName>ppt_h</p:attrName>
                                        </p:attrNameLst>
                                      </p:cBhvr>
                                      <p:tavLst>
                                        <p:tav tm="0">
                                          <p:val>
                                            <p:fltVal val="0"/>
                                          </p:val>
                                        </p:tav>
                                        <p:tav tm="100000">
                                          <p:val>
                                            <p:strVal val="#ppt_h"/>
                                          </p:val>
                                        </p:tav>
                                      </p:tavLst>
                                    </p:anim>
                                    <p:animEffect filter="fade" transition="in">
                                      <p:cBhvr>
                                        <p:cTn dur="500" id="42"/>
                                        <p:tgtEl>
                                          <p:spTgt spid="25"/>
                                        </p:tgtEl>
                                      </p:cBhvr>
                                    </p:animEffect>
                                  </p:childTnLst>
                                </p:cTn>
                              </p:par>
                            </p:childTnLst>
                          </p:cTn>
                        </p:par>
                        <p:par>
                          <p:cTn fill="hold" id="43" nodeType="afterGroup">
                            <p:stCondLst>
                              <p:cond delay="2500"/>
                            </p:stCondLst>
                            <p:childTnLst>
                              <p:par>
                                <p:cTn fill="hold" grpId="0" id="44" nodeType="afterEffect" presetClass="entr" presetID="53" presetSubtype="0">
                                  <p:stCondLst>
                                    <p:cond delay="0"/>
                                  </p:stCondLst>
                                  <p:childTnLst>
                                    <p:set>
                                      <p:cBhvr>
                                        <p:cTn dur="1" fill="hold" id="45">
                                          <p:stCondLst>
                                            <p:cond delay="0"/>
                                          </p:stCondLst>
                                        </p:cTn>
                                        <p:tgtEl>
                                          <p:spTgt spid="26"/>
                                        </p:tgtEl>
                                        <p:attrNameLst>
                                          <p:attrName>style.visibility</p:attrName>
                                        </p:attrNameLst>
                                      </p:cBhvr>
                                      <p:to>
                                        <p:strVal val="visible"/>
                                      </p:to>
                                    </p:set>
                                    <p:anim calcmode="lin" valueType="num">
                                      <p:cBhvr>
                                        <p:cTn dur="500" fill="hold" id="46"/>
                                        <p:tgtEl>
                                          <p:spTgt spid="26"/>
                                        </p:tgtEl>
                                        <p:attrNameLst>
                                          <p:attrName>ppt_w</p:attrName>
                                        </p:attrNameLst>
                                      </p:cBhvr>
                                      <p:tavLst>
                                        <p:tav tm="0">
                                          <p:val>
                                            <p:fltVal val="0"/>
                                          </p:val>
                                        </p:tav>
                                        <p:tav tm="100000">
                                          <p:val>
                                            <p:strVal val="#ppt_w"/>
                                          </p:val>
                                        </p:tav>
                                      </p:tavLst>
                                    </p:anim>
                                    <p:anim calcmode="lin" valueType="num">
                                      <p:cBhvr>
                                        <p:cTn dur="500" fill="hold" id="47"/>
                                        <p:tgtEl>
                                          <p:spTgt spid="26"/>
                                        </p:tgtEl>
                                        <p:attrNameLst>
                                          <p:attrName>ppt_h</p:attrName>
                                        </p:attrNameLst>
                                      </p:cBhvr>
                                      <p:tavLst>
                                        <p:tav tm="0">
                                          <p:val>
                                            <p:fltVal val="0"/>
                                          </p:val>
                                        </p:tav>
                                        <p:tav tm="100000">
                                          <p:val>
                                            <p:strVal val="#ppt_h"/>
                                          </p:val>
                                        </p:tav>
                                      </p:tavLst>
                                    </p:anim>
                                    <p:animEffect filter="fade" transition="in">
                                      <p:cBhvr>
                                        <p:cTn dur="500" id="48"/>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1"/>
      <p:bldP grpId="0" spid="12"/>
      <p:bldP grpId="0" spid="13"/>
      <p:bldP grpId="0" spid="21"/>
      <p:bldP grpId="0" spid="22"/>
      <p:bldP grpId="0" spid="23"/>
      <p:bldP grpId="0" spid="25"/>
      <p:bldP grpId="0" spid="2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3FDA82ED-5D1F-464B-A9BF-0DFF8048A0E9}"/>
              </a:ext>
            </a:extLst>
          </p:cNvPr>
          <p:cNvSpPr/>
          <p:nvPr/>
        </p:nvSpPr>
        <p:spPr>
          <a:xfrm>
            <a:off x="956462" y="264534"/>
            <a:ext cx="2621280" cy="579120"/>
          </a:xfrm>
          <a:prstGeom prst="rect">
            <a:avLst/>
          </a:prstGeom>
        </p:spPr>
        <p:txBody>
          <a:bodyPr wrap="none">
            <a:spAutoFit/>
          </a:bodyPr>
          <a:lstStyle/>
          <a:p>
            <a:r>
              <a:rPr altLang="en-US" lang="zh-CN" sz="3200">
                <a:solidFill>
                  <a:schemeClr val="tx1">
                    <a:lumMod val="75000"/>
                    <a:lumOff val="25000"/>
                  </a:schemeClr>
                </a:solidFill>
                <a:cs typeface="+mn-ea"/>
                <a:sym typeface="+mn-lt"/>
              </a:rPr>
              <a:t>销售成功技巧</a:t>
            </a:r>
          </a:p>
        </p:txBody>
      </p:sp>
      <p:sp>
        <p:nvSpPr>
          <p:cNvPr id="9" name="矩形 8">
            <a:extLst>
              <a:ext uri="{FF2B5EF4-FFF2-40B4-BE49-F238E27FC236}">
                <a16:creationId xmlns:a16="http://schemas.microsoft.com/office/drawing/2014/main" id="{7A1B14BE-0A32-47D1-96E4-9EC3CBBEB199}"/>
              </a:ext>
            </a:extLst>
          </p:cNvPr>
          <p:cNvSpPr/>
          <p:nvPr/>
        </p:nvSpPr>
        <p:spPr>
          <a:xfrm>
            <a:off x="956462" y="1203395"/>
            <a:ext cx="3738880" cy="518160"/>
          </a:xfrm>
          <a:prstGeom prst="rect">
            <a:avLst/>
          </a:prstGeom>
        </p:spPr>
        <p:txBody>
          <a:bodyPr wrap="none">
            <a:spAutoFit/>
          </a:bodyPr>
          <a:lstStyle/>
          <a:p>
            <a:r>
              <a:rPr altLang="en-US" b="1" lang="zh-CN" sz="2800">
                <a:gradFill>
                  <a:gsLst>
                    <a:gs pos="84000">
                      <a:srgbClr val="FE532B"/>
                    </a:gs>
                    <a:gs pos="0">
                      <a:srgbClr val="FA6D27"/>
                    </a:gs>
                  </a:gsLst>
                  <a:lin ang="10500000" scaled="0"/>
                </a:gradFill>
                <a:cs typeface="+mn-ea"/>
                <a:sym typeface="+mn-lt"/>
              </a:rPr>
              <a:t>技巧二：下决定成交法</a:t>
            </a:r>
          </a:p>
        </p:txBody>
      </p:sp>
      <p:sp>
        <p:nvSpPr>
          <p:cNvPr id="10" name="矩形 9">
            <a:extLst>
              <a:ext uri="{FF2B5EF4-FFF2-40B4-BE49-F238E27FC236}">
                <a16:creationId xmlns:a16="http://schemas.microsoft.com/office/drawing/2014/main" id="{7E5420B9-CFCF-406F-96FC-6BDF1BD26C1D}"/>
              </a:ext>
            </a:extLst>
          </p:cNvPr>
          <p:cNvSpPr/>
          <p:nvPr/>
        </p:nvSpPr>
        <p:spPr>
          <a:xfrm>
            <a:off x="1922584" y="2461876"/>
            <a:ext cx="8346832" cy="1005840"/>
          </a:xfrm>
          <a:prstGeom prst="rect">
            <a:avLst/>
          </a:prstGeom>
        </p:spPr>
        <p:txBody>
          <a:bodyPr wrap="square">
            <a:spAutoFit/>
          </a:bodyPr>
          <a:lstStyle/>
          <a:p>
            <a:pPr algn="ctr" lvl="0">
              <a:lnSpc>
                <a:spcPct val="150000"/>
              </a:lnSpc>
            </a:pPr>
            <a:r>
              <a:rPr altLang="en-US" b="1" lang="zh-CN" sz="2000">
                <a:solidFill>
                  <a:schemeClr val="tx1">
                    <a:lumMod val="75000"/>
                    <a:lumOff val="25000"/>
                  </a:schemeClr>
                </a:solidFill>
                <a:cs typeface="+mn-ea"/>
                <a:sym typeface="+mn-lt"/>
              </a:rPr>
              <a:t>不管你做出什么决定，买或者不买，你今天都必须做出一个决定。如果你只需投资XXXX元，就可以拥有最好的瓷砖？</a:t>
            </a:r>
          </a:p>
        </p:txBody>
      </p:sp>
      <p:sp>
        <p:nvSpPr>
          <p:cNvPr id="11" name="矩形 10">
            <a:extLst>
              <a:ext uri="{FF2B5EF4-FFF2-40B4-BE49-F238E27FC236}">
                <a16:creationId xmlns:a16="http://schemas.microsoft.com/office/drawing/2014/main" id="{A5A4C0A2-577C-4485-96A2-3B326EF3A194}"/>
              </a:ext>
            </a:extLst>
          </p:cNvPr>
          <p:cNvSpPr/>
          <p:nvPr/>
        </p:nvSpPr>
        <p:spPr>
          <a:xfrm>
            <a:off x="956462" y="4202442"/>
            <a:ext cx="7105344" cy="1325880"/>
          </a:xfrm>
          <a:prstGeom prst="rect">
            <a:avLst/>
          </a:prstGeom>
        </p:spPr>
        <p:txBody>
          <a:bodyPr wrap="square">
            <a:spAutoFit/>
          </a:bodyPr>
          <a:lstStyle/>
          <a:p>
            <a:pPr>
              <a:lnSpc>
                <a:spcPct val="150000"/>
              </a:lnSpc>
            </a:pPr>
            <a:r>
              <a:rPr altLang="en-US" lang="zh-CN">
                <a:solidFill>
                  <a:schemeClr val="tx1">
                    <a:lumMod val="75000"/>
                    <a:lumOff val="25000"/>
                  </a:schemeClr>
                </a:solidFill>
                <a:cs typeface="+mn-ea"/>
                <a:sym typeface="+mn-lt"/>
              </a:rPr>
              <a:t>你要顾客做决定，所以你就直接很坦白地跟他讲：今天不管你做或不做决定，你都必须做个决定，今天不管做与不做决定，都是一种决定。你只需付出多少多少钱，就可以得到怎样怎样的服务。</a:t>
            </a:r>
          </a:p>
        </p:txBody>
      </p:sp>
    </p:spTree>
    <p:extLst>
      <p:ext uri="{BB962C8B-B14F-4D97-AF65-F5344CB8AC3E}">
        <p14:creationId val="3516194672"/>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6"/>
                                        </p:tgtEl>
                                        <p:attrNameLst>
                                          <p:attrName>style.visibility</p:attrName>
                                        </p:attrNameLst>
                                      </p:cBhvr>
                                      <p:to>
                                        <p:strVal val="visible"/>
                                      </p:to>
                                    </p:set>
                                    <p:animEffect filter="randombar(horizontal)"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11"/>
                                        </p:tgtEl>
                                        <p:attrNameLst>
                                          <p:attrName>style.visibility</p:attrName>
                                        </p:attrNameLst>
                                      </p:cBhvr>
                                      <p:to>
                                        <p:strVal val="visible"/>
                                      </p:to>
                                    </p:set>
                                    <p:animEffect filter="fade" transition="in">
                                      <p:cBhvr>
                                        <p:cTn dur="1000" id="11"/>
                                        <p:tgtEl>
                                          <p:spTgt spid="11"/>
                                        </p:tgtEl>
                                      </p:cBhvr>
                                    </p:animEffect>
                                    <p:anim calcmode="lin" valueType="num">
                                      <p:cBhvr>
                                        <p:cTn dur="1000" fill="hold" id="12"/>
                                        <p:tgtEl>
                                          <p:spTgt spid="11"/>
                                        </p:tgtEl>
                                        <p:attrNameLst>
                                          <p:attrName>ppt_x</p:attrName>
                                        </p:attrNameLst>
                                      </p:cBhvr>
                                      <p:tavLst>
                                        <p:tav tm="0">
                                          <p:val>
                                            <p:strVal val="#ppt_x"/>
                                          </p:val>
                                        </p:tav>
                                        <p:tav tm="100000">
                                          <p:val>
                                            <p:strVal val="#ppt_x"/>
                                          </p:val>
                                        </p:tav>
                                      </p:tavLst>
                                    </p:anim>
                                    <p:anim calcmode="lin" valueType="num">
                                      <p:cBhvr>
                                        <p:cTn dur="1000" fill="hold" id="13"/>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1"/>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A4769956-085D-4C3F-AC7B-BF7867F4F0AA}"/>
              </a:ext>
            </a:extLst>
          </p:cNvPr>
          <p:cNvSpPr/>
          <p:nvPr/>
        </p:nvSpPr>
        <p:spPr>
          <a:xfrm>
            <a:off x="956462" y="264534"/>
            <a:ext cx="2621280" cy="579120"/>
          </a:xfrm>
          <a:prstGeom prst="rect">
            <a:avLst/>
          </a:prstGeom>
        </p:spPr>
        <p:txBody>
          <a:bodyPr wrap="none">
            <a:spAutoFit/>
          </a:bodyPr>
          <a:lstStyle/>
          <a:p>
            <a:r>
              <a:rPr altLang="en-US" lang="zh-CN" sz="3200">
                <a:solidFill>
                  <a:schemeClr val="tx1">
                    <a:lumMod val="75000"/>
                    <a:lumOff val="25000"/>
                  </a:schemeClr>
                </a:solidFill>
                <a:cs typeface="+mn-ea"/>
                <a:sym typeface="+mn-lt"/>
              </a:rPr>
              <a:t>销售成功技巧</a:t>
            </a:r>
          </a:p>
        </p:txBody>
      </p:sp>
      <p:sp>
        <p:nvSpPr>
          <p:cNvPr id="9" name="矩形 8">
            <a:extLst>
              <a:ext uri="{FF2B5EF4-FFF2-40B4-BE49-F238E27FC236}">
                <a16:creationId xmlns:a16="http://schemas.microsoft.com/office/drawing/2014/main" id="{178696E3-7DD7-4A05-9C2E-FE6233F29321}"/>
              </a:ext>
            </a:extLst>
          </p:cNvPr>
          <p:cNvSpPr/>
          <p:nvPr/>
        </p:nvSpPr>
        <p:spPr>
          <a:xfrm>
            <a:off x="956462" y="1203395"/>
            <a:ext cx="4805680" cy="518160"/>
          </a:xfrm>
          <a:prstGeom prst="rect">
            <a:avLst/>
          </a:prstGeom>
        </p:spPr>
        <p:txBody>
          <a:bodyPr wrap="none">
            <a:spAutoFit/>
          </a:bodyPr>
          <a:lstStyle/>
          <a:p>
            <a:r>
              <a:rPr altLang="en-US" b="1" lang="zh-CN" sz="2800">
                <a:gradFill>
                  <a:gsLst>
                    <a:gs pos="84000">
                      <a:srgbClr val="FE532B"/>
                    </a:gs>
                    <a:gs pos="0">
                      <a:srgbClr val="FA6D27"/>
                    </a:gs>
                  </a:gsLst>
                  <a:lin ang="10500000" scaled="0"/>
                </a:gradFill>
                <a:cs typeface="+mn-ea"/>
                <a:sym typeface="+mn-lt"/>
              </a:rPr>
              <a:t>技巧三：直截了当解除不信任</a:t>
            </a:r>
          </a:p>
        </p:txBody>
      </p:sp>
      <p:grpSp>
        <p:nvGrpSpPr>
          <p:cNvPr id="11" name="组合 10">
            <a:extLst>
              <a:ext uri="{FF2B5EF4-FFF2-40B4-BE49-F238E27FC236}">
                <a16:creationId xmlns:a16="http://schemas.microsoft.com/office/drawing/2014/main" id="{88DA5FC1-5671-4EE2-B4A0-358FB3E4F429}"/>
              </a:ext>
            </a:extLst>
          </p:cNvPr>
          <p:cNvGrpSpPr/>
          <p:nvPr/>
        </p:nvGrpSpPr>
        <p:grpSpPr>
          <a:xfrm>
            <a:off x="956462" y="2071080"/>
            <a:ext cx="9999510" cy="646331"/>
            <a:chOff x="605062" y="2671386"/>
            <a:chExt cx="10806650" cy="646331"/>
          </a:xfrm>
        </p:grpSpPr>
        <p:sp>
          <p:nvSpPr>
            <p:cNvPr id="12" name="矩形 11">
              <a:extLst>
                <a:ext uri="{FF2B5EF4-FFF2-40B4-BE49-F238E27FC236}">
                  <a16:creationId xmlns:a16="http://schemas.microsoft.com/office/drawing/2014/main" id="{56FE27B3-17AF-45AD-B67A-10D652E88C61}"/>
                </a:ext>
              </a:extLst>
            </p:cNvPr>
            <p:cNvSpPr/>
            <p:nvPr/>
          </p:nvSpPr>
          <p:spPr>
            <a:xfrm>
              <a:off x="605062" y="2703415"/>
              <a:ext cx="4195144" cy="457200"/>
            </a:xfrm>
            <a:prstGeom prst="rect">
              <a:avLst/>
            </a:prstGeom>
          </p:spPr>
          <p:txBody>
            <a:bodyPr wrap="square">
              <a:spAutoFit/>
            </a:bodyPr>
            <a:lstStyle/>
            <a:p>
              <a:r>
                <a:rPr altLang="en-US" b="1" lang="zh-CN" sz="2400">
                  <a:solidFill>
                    <a:schemeClr val="tx1">
                      <a:lumMod val="75000"/>
                      <a:lumOff val="25000"/>
                    </a:schemeClr>
                  </a:solidFill>
                  <a:cs typeface="+mn-ea"/>
                  <a:sym typeface="+mn-lt"/>
                </a:rPr>
                <a:t>很多顾客都说：我想再看看！</a:t>
              </a:r>
            </a:p>
          </p:txBody>
        </p:sp>
        <p:sp>
          <p:nvSpPr>
            <p:cNvPr id="13" name="矩形 12">
              <a:extLst>
                <a:ext uri="{FF2B5EF4-FFF2-40B4-BE49-F238E27FC236}">
                  <a16:creationId xmlns:a16="http://schemas.microsoft.com/office/drawing/2014/main" id="{63613FE2-A8C4-4A8A-8442-1886DF37CE58}"/>
                </a:ext>
              </a:extLst>
            </p:cNvPr>
            <p:cNvSpPr/>
            <p:nvPr/>
          </p:nvSpPr>
          <p:spPr>
            <a:xfrm>
              <a:off x="4962144" y="2671386"/>
              <a:ext cx="6449568" cy="640080"/>
            </a:xfrm>
            <a:prstGeom prst="rect">
              <a:avLst/>
            </a:prstGeom>
          </p:spPr>
          <p:txBody>
            <a:bodyPr wrap="square">
              <a:spAutoFit/>
            </a:bodyPr>
            <a:lstStyle/>
            <a:p>
              <a:pPr lvl="0"/>
              <a:r>
                <a:rPr altLang="en-US" lang="zh-CN">
                  <a:solidFill>
                    <a:schemeClr val="tx1">
                      <a:lumMod val="75000"/>
                      <a:lumOff val="25000"/>
                    </a:schemeClr>
                  </a:solidFill>
                  <a:cs typeface="+mn-ea"/>
                  <a:sym typeface="+mn-lt"/>
                </a:rPr>
                <a:t>我想再看看，她不是想看看，那是不信任你的表现。她只是不能直接跟你讲：我还不信任你。怎么办呢？</a:t>
              </a:r>
            </a:p>
          </p:txBody>
        </p:sp>
        <p:cxnSp>
          <p:nvCxnSpPr>
            <p:cNvPr id="14" name="直接连接符 13">
              <a:extLst>
                <a:ext uri="{FF2B5EF4-FFF2-40B4-BE49-F238E27FC236}">
                  <a16:creationId xmlns:a16="http://schemas.microsoft.com/office/drawing/2014/main" id="{D835C9F6-C3C9-4AA3-9A9F-63529B868F7D}"/>
                </a:ext>
              </a:extLst>
            </p:cNvPr>
            <p:cNvCxnSpPr/>
            <p:nvPr/>
          </p:nvCxnSpPr>
          <p:spPr>
            <a:xfrm flipH="1">
              <a:off x="4937760" y="2717553"/>
              <a:ext cx="0" cy="540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5" name="组合 14">
            <a:extLst>
              <a:ext uri="{FF2B5EF4-FFF2-40B4-BE49-F238E27FC236}">
                <a16:creationId xmlns:a16="http://schemas.microsoft.com/office/drawing/2014/main" id="{303EBD4D-29AB-4184-8ECB-B7B3B8C70E1E}"/>
              </a:ext>
            </a:extLst>
          </p:cNvPr>
          <p:cNvGrpSpPr/>
          <p:nvPr/>
        </p:nvGrpSpPr>
        <p:grpSpPr>
          <a:xfrm>
            <a:off x="1141406" y="3064171"/>
            <a:ext cx="4706668" cy="1088232"/>
            <a:chOff x="1081693" y="2692379"/>
            <a:chExt cx="5146291" cy="1088232"/>
          </a:xfrm>
        </p:grpSpPr>
        <p:sp>
          <p:nvSpPr>
            <p:cNvPr id="20" name="等腰三角形 19">
              <a:extLst>
                <a:ext uri="{FF2B5EF4-FFF2-40B4-BE49-F238E27FC236}">
                  <a16:creationId xmlns:a16="http://schemas.microsoft.com/office/drawing/2014/main" id="{B41A5300-656A-4A70-8D90-C030A551840D}"/>
                </a:ext>
              </a:extLst>
            </p:cNvPr>
            <p:cNvSpPr/>
            <p:nvPr/>
          </p:nvSpPr>
          <p:spPr>
            <a:xfrm rot="16200000">
              <a:off x="2389472" y="2875418"/>
              <a:ext cx="458748" cy="9266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cs typeface="+mn-ea"/>
                <a:sym typeface="+mn-lt"/>
              </a:endParaRPr>
            </a:p>
          </p:txBody>
        </p:sp>
        <p:sp>
          <p:nvSpPr>
            <p:cNvPr id="17" name="矩形 16">
              <a:extLst>
                <a:ext uri="{FF2B5EF4-FFF2-40B4-BE49-F238E27FC236}">
                  <a16:creationId xmlns:a16="http://schemas.microsoft.com/office/drawing/2014/main" id="{95C55C1F-3459-4F53-81C9-050E912AE42F}"/>
                </a:ext>
              </a:extLst>
            </p:cNvPr>
            <p:cNvSpPr/>
            <p:nvPr/>
          </p:nvSpPr>
          <p:spPr>
            <a:xfrm>
              <a:off x="1081693" y="2784931"/>
              <a:ext cx="918574" cy="396240"/>
            </a:xfrm>
            <a:prstGeom prst="rect">
              <a:avLst/>
            </a:prstGeom>
          </p:spPr>
          <p:txBody>
            <a:bodyPr wrap="none">
              <a:spAutoFit/>
            </a:bodyPr>
            <a:lstStyle/>
            <a:p>
              <a:r>
                <a:rPr altLang="en-US" lang="zh-CN" sz="2000">
                  <a:solidFill>
                    <a:schemeClr val="tx1">
                      <a:lumMod val="75000"/>
                      <a:lumOff val="25000"/>
                    </a:schemeClr>
                  </a:solidFill>
                  <a:cs typeface="+mn-ea"/>
                  <a:sym typeface="+mn-lt"/>
                </a:rPr>
                <a:t>解析1</a:t>
              </a:r>
            </a:p>
          </p:txBody>
        </p:sp>
        <p:sp>
          <p:nvSpPr>
            <p:cNvPr id="18" name="矩形 17">
              <a:extLst>
                <a:ext uri="{FF2B5EF4-FFF2-40B4-BE49-F238E27FC236}">
                  <a16:creationId xmlns:a16="http://schemas.microsoft.com/office/drawing/2014/main" id="{633E38A7-B82F-498C-99CD-5050AB122DDC}"/>
                </a:ext>
              </a:extLst>
            </p:cNvPr>
            <p:cNvSpPr/>
            <p:nvPr/>
          </p:nvSpPr>
          <p:spPr>
            <a:xfrm>
              <a:off x="1086225" y="3134280"/>
              <a:ext cx="5141759" cy="640080"/>
            </a:xfrm>
            <a:prstGeom prst="rect">
              <a:avLst/>
            </a:prstGeom>
          </p:spPr>
          <p:txBody>
            <a:bodyPr wrap="square">
              <a:spAutoFit/>
            </a:bodyPr>
            <a:lstStyle/>
            <a:p>
              <a:r>
                <a:rPr altLang="en-US" lang="zh-CN">
                  <a:solidFill>
                    <a:schemeClr val="tx1">
                      <a:lumMod val="75000"/>
                      <a:lumOff val="25000"/>
                    </a:schemeClr>
                  </a:solidFill>
                  <a:cs typeface="+mn-ea"/>
                  <a:sym typeface="+mn-lt"/>
                </a:rPr>
                <a:t>你听到这样的话不要以为她真的要看看，让她去看看，她是不会回来跟你购买的。</a:t>
              </a:r>
            </a:p>
          </p:txBody>
        </p:sp>
      </p:grpSp>
      <p:grpSp>
        <p:nvGrpSpPr>
          <p:cNvPr id="21" name="组合 20">
            <a:extLst>
              <a:ext uri="{FF2B5EF4-FFF2-40B4-BE49-F238E27FC236}">
                <a16:creationId xmlns:a16="http://schemas.microsoft.com/office/drawing/2014/main" id="{20E70848-5B2B-4428-9ED3-B8EE428027CB}"/>
              </a:ext>
            </a:extLst>
          </p:cNvPr>
          <p:cNvGrpSpPr/>
          <p:nvPr/>
        </p:nvGrpSpPr>
        <p:grpSpPr>
          <a:xfrm>
            <a:off x="6427020" y="3093894"/>
            <a:ext cx="4573021" cy="1057713"/>
            <a:chOff x="1150619" y="2671138"/>
            <a:chExt cx="5101545" cy="1057713"/>
          </a:xfrm>
        </p:grpSpPr>
        <p:sp>
          <p:nvSpPr>
            <p:cNvPr id="26" name="等腰三角形 25">
              <a:extLst>
                <a:ext uri="{FF2B5EF4-FFF2-40B4-BE49-F238E27FC236}">
                  <a16:creationId xmlns:a16="http://schemas.microsoft.com/office/drawing/2014/main" id="{09344541-98AF-4F6D-A233-5AA874B0205B}"/>
                </a:ext>
              </a:extLst>
            </p:cNvPr>
            <p:cNvSpPr/>
            <p:nvPr/>
          </p:nvSpPr>
          <p:spPr>
            <a:xfrm rot="16200000">
              <a:off x="2648257" y="2854177"/>
              <a:ext cx="458748" cy="9266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cs typeface="+mn-ea"/>
                <a:sym typeface="+mn-lt"/>
              </a:endParaRPr>
            </a:p>
          </p:txBody>
        </p:sp>
        <p:sp>
          <p:nvSpPr>
            <p:cNvPr id="23" name="矩形 22">
              <a:extLst>
                <a:ext uri="{FF2B5EF4-FFF2-40B4-BE49-F238E27FC236}">
                  <a16:creationId xmlns:a16="http://schemas.microsoft.com/office/drawing/2014/main" id="{20ECC887-901D-4021-B92D-95C66F6E1E26}"/>
                </a:ext>
              </a:extLst>
            </p:cNvPr>
            <p:cNvSpPr/>
            <p:nvPr/>
          </p:nvSpPr>
          <p:spPr>
            <a:xfrm>
              <a:off x="1150619" y="2725460"/>
              <a:ext cx="937200" cy="396240"/>
            </a:xfrm>
            <a:prstGeom prst="rect">
              <a:avLst/>
            </a:prstGeom>
          </p:spPr>
          <p:txBody>
            <a:bodyPr wrap="none">
              <a:spAutoFit/>
            </a:bodyPr>
            <a:lstStyle/>
            <a:p>
              <a:r>
                <a:rPr altLang="en-US" lang="zh-CN" sz="2000">
                  <a:solidFill>
                    <a:schemeClr val="tx1">
                      <a:lumMod val="75000"/>
                      <a:lumOff val="25000"/>
                    </a:schemeClr>
                  </a:solidFill>
                  <a:cs typeface="+mn-ea"/>
                  <a:sym typeface="+mn-lt"/>
                </a:rPr>
                <a:t>解析2</a:t>
              </a:r>
            </a:p>
          </p:txBody>
        </p:sp>
        <p:sp>
          <p:nvSpPr>
            <p:cNvPr id="24" name="矩形 23">
              <a:extLst>
                <a:ext uri="{FF2B5EF4-FFF2-40B4-BE49-F238E27FC236}">
                  <a16:creationId xmlns:a16="http://schemas.microsoft.com/office/drawing/2014/main" id="{498F7367-5DB5-41C4-B137-962A243429C9}"/>
                </a:ext>
              </a:extLst>
            </p:cNvPr>
            <p:cNvSpPr/>
            <p:nvPr/>
          </p:nvSpPr>
          <p:spPr>
            <a:xfrm>
              <a:off x="1168918" y="3082520"/>
              <a:ext cx="5083246" cy="640080"/>
            </a:xfrm>
            <a:prstGeom prst="rect">
              <a:avLst/>
            </a:prstGeom>
          </p:spPr>
          <p:txBody>
            <a:bodyPr wrap="square">
              <a:spAutoFit/>
            </a:bodyPr>
            <a:lstStyle/>
            <a:p>
              <a:r>
                <a:rPr altLang="en-US" lang="zh-CN">
                  <a:solidFill>
                    <a:schemeClr val="tx1">
                      <a:lumMod val="75000"/>
                      <a:lumOff val="25000"/>
                    </a:schemeClr>
                  </a:solidFill>
                  <a:cs typeface="+mn-ea"/>
                  <a:sym typeface="+mn-lt"/>
                </a:rPr>
                <a:t>你既然知道她可能不信任你，你要打开天窗说亮话，你要把真正的问题套出来。</a:t>
              </a:r>
            </a:p>
          </p:txBody>
        </p:sp>
      </p:grpSp>
      <p:grpSp>
        <p:nvGrpSpPr>
          <p:cNvPr id="28" name="组合 27">
            <a:extLst>
              <a:ext uri="{FF2B5EF4-FFF2-40B4-BE49-F238E27FC236}">
                <a16:creationId xmlns:a16="http://schemas.microsoft.com/office/drawing/2014/main" id="{DF4098F6-E4DF-42DF-8846-C5FFCBAC83A2}"/>
              </a:ext>
            </a:extLst>
          </p:cNvPr>
          <p:cNvGrpSpPr/>
          <p:nvPr/>
        </p:nvGrpSpPr>
        <p:grpSpPr>
          <a:xfrm>
            <a:off x="893675" y="4547225"/>
            <a:ext cx="10304208" cy="1430545"/>
            <a:chOff x="893675" y="4547225"/>
            <a:chExt cx="10304208" cy="1430545"/>
          </a:xfrm>
        </p:grpSpPr>
        <p:sp>
          <p:nvSpPr>
            <p:cNvPr id="30" name="矩形 29">
              <a:extLst>
                <a:ext uri="{FF2B5EF4-FFF2-40B4-BE49-F238E27FC236}">
                  <a16:creationId xmlns:a16="http://schemas.microsoft.com/office/drawing/2014/main" id="{C992C135-F633-41A9-8161-95E6A439EB6F}"/>
                </a:ext>
              </a:extLst>
            </p:cNvPr>
            <p:cNvSpPr/>
            <p:nvPr/>
          </p:nvSpPr>
          <p:spPr>
            <a:xfrm>
              <a:off x="893675" y="5054440"/>
              <a:ext cx="10304208" cy="914400"/>
            </a:xfrm>
            <a:prstGeom prst="rect">
              <a:avLst/>
            </a:prstGeom>
          </p:spPr>
          <p:txBody>
            <a:bodyPr wrap="square">
              <a:spAutoFit/>
            </a:bodyPr>
            <a:lstStyle/>
            <a:p>
              <a:r>
                <a:rPr altLang="en-US" lang="zh-CN">
                  <a:solidFill>
                    <a:schemeClr val="tx1">
                      <a:lumMod val="75000"/>
                      <a:lumOff val="25000"/>
                    </a:schemeClr>
                  </a:solidFill>
                  <a:cs typeface="+mn-ea"/>
                  <a:sym typeface="+mn-lt"/>
                </a:rPr>
                <a:t>“你觉得我不值得信任，觉得我可能不够诚恳，你才会讲这样的话，不知道我的看法对不对？如果你信任我给我一个机会的话，我会再度地表现地更好，重新地让你觉得跟我合作是值得的，你可以跟我谈一谈吗？</a:t>
              </a:r>
            </a:p>
          </p:txBody>
        </p:sp>
        <p:sp>
          <p:nvSpPr>
            <p:cNvPr id="32" name="矩形 31">
              <a:extLst>
                <a:ext uri="{FF2B5EF4-FFF2-40B4-BE49-F238E27FC236}">
                  <a16:creationId xmlns:a16="http://schemas.microsoft.com/office/drawing/2014/main" id="{BC82D746-0647-4D8A-803C-6FE1D70F6971}"/>
                </a:ext>
              </a:extLst>
            </p:cNvPr>
            <p:cNvSpPr/>
            <p:nvPr/>
          </p:nvSpPr>
          <p:spPr>
            <a:xfrm>
              <a:off x="956462" y="4547226"/>
              <a:ext cx="3150914" cy="457200"/>
            </a:xfrm>
            <a:prstGeom prst="rect">
              <a:avLst/>
            </a:prstGeom>
          </p:spPr>
          <p:txBody>
            <a:bodyPr wrap="square">
              <a:spAutoFit/>
            </a:bodyPr>
            <a:lstStyle/>
            <a:p>
              <a:r>
                <a:rPr altLang="en-US" lang="zh-CN" sz="2400">
                  <a:solidFill>
                    <a:schemeClr val="tx1">
                      <a:lumMod val="75000"/>
                      <a:lumOff val="25000"/>
                    </a:schemeClr>
                  </a:solidFill>
                  <a:cs typeface="+mn-ea"/>
                  <a:sym typeface="+mn-lt"/>
                </a:rPr>
                <a:t>客户不信任对策</a:t>
              </a:r>
            </a:p>
          </p:txBody>
        </p:sp>
      </p:grpSp>
      <p:sp>
        <p:nvSpPr>
          <p:cNvPr id="56" name="矩形 55">
            <a:extLst>
              <a:ext uri="{FF2B5EF4-FFF2-40B4-BE49-F238E27FC236}">
                <a16:creationId xmlns:a16="http://schemas.microsoft.com/office/drawing/2014/main" id="{F1814A74-99E0-4C97-8802-F6EAE4097C40}"/>
              </a:ext>
            </a:extLst>
          </p:cNvPr>
          <p:cNvSpPr/>
          <p:nvPr/>
        </p:nvSpPr>
        <p:spPr>
          <a:xfrm>
            <a:off x="979068" y="2933701"/>
            <a:ext cx="4852603" cy="1385276"/>
          </a:xfrm>
          <a:prstGeom prst="rect">
            <a:avLst/>
          </a:prstGeom>
          <a:noFill/>
          <a:ln>
            <a:solidFill>
              <a:srgbClr val="F36B27"/>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cs typeface="+mn-ea"/>
              <a:sym typeface="+mn-lt"/>
            </a:endParaRPr>
          </a:p>
        </p:txBody>
      </p:sp>
      <p:sp>
        <p:nvSpPr>
          <p:cNvPr id="57" name="矩形 56">
            <a:extLst>
              <a:ext uri="{FF2B5EF4-FFF2-40B4-BE49-F238E27FC236}">
                <a16:creationId xmlns:a16="http://schemas.microsoft.com/office/drawing/2014/main" id="{7BE79ACB-AD3C-4B91-8654-190235F83AC8}"/>
              </a:ext>
            </a:extLst>
          </p:cNvPr>
          <p:cNvSpPr/>
          <p:nvPr/>
        </p:nvSpPr>
        <p:spPr>
          <a:xfrm>
            <a:off x="6287092" y="2933701"/>
            <a:ext cx="4852603" cy="1385276"/>
          </a:xfrm>
          <a:prstGeom prst="rect">
            <a:avLst/>
          </a:prstGeom>
          <a:noFill/>
          <a:ln>
            <a:solidFill>
              <a:srgbClr val="F36B27"/>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cs typeface="+mn-ea"/>
              <a:sym typeface="+mn-lt"/>
            </a:endParaRPr>
          </a:p>
        </p:txBody>
      </p:sp>
      <p:sp>
        <p:nvSpPr>
          <p:cNvPr id="27" name="TextBox 26"/>
          <p:cNvSpPr txBox="1"/>
          <p:nvPr/>
        </p:nvSpPr>
        <p:spPr>
          <a:xfrm>
            <a:off x="2473371" y="6728439"/>
            <a:ext cx="1224136" cy="142240"/>
          </a:xfrm>
          <a:prstGeom prst="rect">
            <a:avLst/>
          </a:prstGeom>
          <a:noFill/>
        </p:spPr>
        <p:txBody>
          <a:bodyPr rtlCol="0" wrap="square">
            <a:spAutoFit/>
          </a:bodyPr>
          <a:lstStyle/>
          <a:p>
            <a:pPr defTabSz="914400" eaLnBrk="1" fontAlgn="auto" hangingPunct="1" indent="0" latinLnBrk="0" lvl="0" marL="0" marR="0">
              <a:lnSpc>
                <a:spcPct val="200000"/>
              </a:lnSpc>
              <a:spcBef>
                <a:spcPct val="0"/>
              </a:spcBef>
              <a:spcAft>
                <a:spcPct val="0"/>
              </a:spcAft>
              <a:buClrTx/>
              <a:buSzTx/>
              <a:buFontTx/>
              <a:buNone/>
              <a:defRPr/>
            </a:pPr>
            <a:r>
              <a:rPr altLang="zh-CN" b="0" baseline="0" cap="none" i="0" kern="0" kumimoji="0" lang="en-US" noProof="0" normalizeH="0" smtClean="0" spc="0" strike="noStrike" sz="100" u="none">
                <a:ln>
                  <a:noFill/>
                </a:ln>
                <a:solidFill>
                  <a:schemeClr val="bg1"/>
                </a:solidFill>
                <a:effectLst/>
                <a:uLnTx/>
                <a:uFillTx/>
              </a:rPr>
              <a:t>PPT下载 http://www.1ppt.com/xiazai/</a:t>
            </a:r>
          </a:p>
        </p:txBody>
      </p:sp>
    </p:spTree>
    <p:extLst>
      <p:ext uri="{BB962C8B-B14F-4D97-AF65-F5344CB8AC3E}">
        <p14:creationId val="3012284137"/>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6"/>
                                        </p:tgtEl>
                                        <p:attrNameLst>
                                          <p:attrName>style.visibility</p:attrName>
                                        </p:attrNameLst>
                                      </p:cBhvr>
                                      <p:to>
                                        <p:strVal val="visible"/>
                                      </p:to>
                                    </p:set>
                                    <p:animEffect filter="randombar(horizontal)" transition="in">
                                      <p:cBhvr>
                                        <p:cTn dur="500" id="7"/>
                                        <p:tgtEl>
                                          <p:spTgt spid="6"/>
                                        </p:tgtEl>
                                      </p:cBhvr>
                                    </p:animEffect>
                                  </p:childTnLst>
                                </p:cTn>
                              </p:par>
                            </p:childTnLst>
                          </p:cTn>
                        </p:par>
                        <p:par>
                          <p:cTn fill="hold" id="8" nodeType="afterGroup">
                            <p:stCondLst>
                              <p:cond delay="500"/>
                            </p:stCondLst>
                            <p:childTnLst>
                              <p:par>
                                <p:cTn fill="hold" id="9" nodeType="afterEffect" presetClass="entr" presetID="53" presetSubtype="0">
                                  <p:stCondLst>
                                    <p:cond delay="0"/>
                                  </p:stCondLst>
                                  <p:childTnLst>
                                    <p:set>
                                      <p:cBhvr>
                                        <p:cTn dur="1" fill="hold" id="10">
                                          <p:stCondLst>
                                            <p:cond delay="0"/>
                                          </p:stCondLst>
                                        </p:cTn>
                                        <p:tgtEl>
                                          <p:spTgt spid="11"/>
                                        </p:tgtEl>
                                        <p:attrNameLst>
                                          <p:attrName>style.visibility</p:attrName>
                                        </p:attrNameLst>
                                      </p:cBhvr>
                                      <p:to>
                                        <p:strVal val="visible"/>
                                      </p:to>
                                    </p:set>
                                    <p:anim calcmode="lin" valueType="num">
                                      <p:cBhvr>
                                        <p:cTn dur="500" fill="hold" id="11"/>
                                        <p:tgtEl>
                                          <p:spTgt spid="11"/>
                                        </p:tgtEl>
                                        <p:attrNameLst>
                                          <p:attrName>ppt_w</p:attrName>
                                        </p:attrNameLst>
                                      </p:cBhvr>
                                      <p:tavLst>
                                        <p:tav tm="0">
                                          <p:val>
                                            <p:fltVal val="0"/>
                                          </p:val>
                                        </p:tav>
                                        <p:tav tm="100000">
                                          <p:val>
                                            <p:strVal val="#ppt_w"/>
                                          </p:val>
                                        </p:tav>
                                      </p:tavLst>
                                    </p:anim>
                                    <p:anim calcmode="lin" valueType="num">
                                      <p:cBhvr>
                                        <p:cTn dur="500" fill="hold" id="12"/>
                                        <p:tgtEl>
                                          <p:spTgt spid="11"/>
                                        </p:tgtEl>
                                        <p:attrNameLst>
                                          <p:attrName>ppt_h</p:attrName>
                                        </p:attrNameLst>
                                      </p:cBhvr>
                                      <p:tavLst>
                                        <p:tav tm="0">
                                          <p:val>
                                            <p:fltVal val="0"/>
                                          </p:val>
                                        </p:tav>
                                        <p:tav tm="100000">
                                          <p:val>
                                            <p:strVal val="#ppt_h"/>
                                          </p:val>
                                        </p:tav>
                                      </p:tavLst>
                                    </p:anim>
                                    <p:animEffect filter="fade" transition="in">
                                      <p:cBhvr>
                                        <p:cTn dur="500" id="13"/>
                                        <p:tgtEl>
                                          <p:spTgt spid="11"/>
                                        </p:tgtEl>
                                      </p:cBhvr>
                                    </p:animEffect>
                                  </p:childTnLst>
                                </p:cTn>
                              </p:par>
                            </p:childTnLst>
                          </p:cTn>
                        </p:par>
                        <p:par>
                          <p:cTn fill="hold" id="14" nodeType="afterGroup">
                            <p:stCondLst>
                              <p:cond delay="1000"/>
                            </p:stCondLst>
                            <p:childTnLst>
                              <p:par>
                                <p:cTn fill="hold" id="15" nodeType="afterEffect" presetClass="entr" presetID="22" presetSubtype="8">
                                  <p:stCondLst>
                                    <p:cond delay="0"/>
                                  </p:stCondLst>
                                  <p:childTnLst>
                                    <p:set>
                                      <p:cBhvr>
                                        <p:cTn dur="1" fill="hold" id="16">
                                          <p:stCondLst>
                                            <p:cond delay="0"/>
                                          </p:stCondLst>
                                        </p:cTn>
                                        <p:tgtEl>
                                          <p:spTgt spid="15"/>
                                        </p:tgtEl>
                                        <p:attrNameLst>
                                          <p:attrName>style.visibility</p:attrName>
                                        </p:attrNameLst>
                                      </p:cBhvr>
                                      <p:to>
                                        <p:strVal val="visible"/>
                                      </p:to>
                                    </p:set>
                                    <p:animEffect filter="wipe(left)" transition="in">
                                      <p:cBhvr>
                                        <p:cTn dur="500" id="17"/>
                                        <p:tgtEl>
                                          <p:spTgt spid="15"/>
                                        </p:tgtEl>
                                      </p:cBhvr>
                                    </p:animEffect>
                                  </p:childTnLst>
                                </p:cTn>
                              </p:par>
                            </p:childTnLst>
                          </p:cTn>
                        </p:par>
                        <p:par>
                          <p:cTn fill="hold" id="18" nodeType="afterGroup">
                            <p:stCondLst>
                              <p:cond delay="1500"/>
                            </p:stCondLst>
                            <p:childTnLst>
                              <p:par>
                                <p:cTn fill="hold" id="19" nodeType="afterEffect" presetClass="entr" presetID="22" presetSubtype="8">
                                  <p:stCondLst>
                                    <p:cond delay="0"/>
                                  </p:stCondLst>
                                  <p:childTnLst>
                                    <p:set>
                                      <p:cBhvr>
                                        <p:cTn dur="1" fill="hold" id="20">
                                          <p:stCondLst>
                                            <p:cond delay="0"/>
                                          </p:stCondLst>
                                        </p:cTn>
                                        <p:tgtEl>
                                          <p:spTgt spid="21"/>
                                        </p:tgtEl>
                                        <p:attrNameLst>
                                          <p:attrName>style.visibility</p:attrName>
                                        </p:attrNameLst>
                                      </p:cBhvr>
                                      <p:to>
                                        <p:strVal val="visible"/>
                                      </p:to>
                                    </p:set>
                                    <p:animEffect filter="wipe(left)" transition="in">
                                      <p:cBhvr>
                                        <p:cTn dur="500" id="21"/>
                                        <p:tgtEl>
                                          <p:spTgt spid="21"/>
                                        </p:tgtEl>
                                      </p:cBhvr>
                                    </p:animEffect>
                                  </p:childTnLst>
                                </p:cTn>
                              </p:par>
                            </p:childTnLst>
                          </p:cTn>
                        </p:par>
                        <p:par>
                          <p:cTn fill="hold" id="22" nodeType="afterGroup">
                            <p:stCondLst>
                              <p:cond delay="2000"/>
                            </p:stCondLst>
                            <p:childTnLst>
                              <p:par>
                                <p:cTn fill="hold" id="23" nodeType="afterEffect" presetClass="entr" presetID="22" presetSubtype="2">
                                  <p:stCondLst>
                                    <p:cond delay="0"/>
                                  </p:stCondLst>
                                  <p:childTnLst>
                                    <p:set>
                                      <p:cBhvr>
                                        <p:cTn dur="1" fill="hold" id="24">
                                          <p:stCondLst>
                                            <p:cond delay="0"/>
                                          </p:stCondLst>
                                        </p:cTn>
                                        <p:tgtEl>
                                          <p:spTgt spid="28"/>
                                        </p:tgtEl>
                                        <p:attrNameLst>
                                          <p:attrName>style.visibility</p:attrName>
                                        </p:attrNameLst>
                                      </p:cBhvr>
                                      <p:to>
                                        <p:strVal val="visible"/>
                                      </p:to>
                                    </p:set>
                                    <p:animEffect filter="wipe(right)" transition="in">
                                      <p:cBhvr>
                                        <p:cTn dur="500" id="25"/>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a:extLst>
              <a:ext uri="{FF2B5EF4-FFF2-40B4-BE49-F238E27FC236}">
                <a16:creationId xmlns:a16="http://schemas.microsoft.com/office/drawing/2014/main" id="{4D606113-73F9-4209-8303-3A0A3200BD43}"/>
              </a:ext>
            </a:extLst>
          </p:cNvPr>
          <p:cNvGrpSpPr/>
          <p:nvPr/>
        </p:nvGrpSpPr>
        <p:grpSpPr>
          <a:xfrm>
            <a:off x="514860" y="433371"/>
            <a:ext cx="351692" cy="303373"/>
            <a:chOff x="992651" y="1308295"/>
            <a:chExt cx="505558" cy="436099"/>
          </a:xfrm>
        </p:grpSpPr>
        <p:sp>
          <p:nvSpPr>
            <p:cNvPr id="5" name="箭头: V 形 4">
              <a:extLst>
                <a:ext uri="{FF2B5EF4-FFF2-40B4-BE49-F238E27FC236}">
                  <a16:creationId xmlns:a16="http://schemas.microsoft.com/office/drawing/2014/main" id="{4B741C91-C31F-43FC-A1E6-0226F03F9922}"/>
                </a:ext>
              </a:extLst>
            </p:cNvPr>
            <p:cNvSpPr/>
            <p:nvPr/>
          </p:nvSpPr>
          <p:spPr>
            <a:xfrm flipH="1" rot="10800000">
              <a:off x="992651"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箭头: V 形 6">
              <a:extLst>
                <a:ext uri="{FF2B5EF4-FFF2-40B4-BE49-F238E27FC236}">
                  <a16:creationId xmlns:a16="http://schemas.microsoft.com/office/drawing/2014/main" id="{E1907ABE-D65E-43B9-9EDB-CA62CE127EC2}"/>
                </a:ext>
              </a:extLst>
            </p:cNvPr>
            <p:cNvSpPr/>
            <p:nvPr/>
          </p:nvSpPr>
          <p:spPr>
            <a:xfrm flipH="1" rot="10800000">
              <a:off x="1202788" y="1308295"/>
              <a:ext cx="295421" cy="436099"/>
            </a:xfrm>
            <a:prstGeom prst="chevron">
              <a:avLst>
                <a:gd fmla="val 61187" name="adj"/>
              </a:avLst>
            </a:prstGeom>
            <a:gradFill>
              <a:gsLst>
                <a:gs pos="84000">
                  <a:srgbClr val="FE532B"/>
                </a:gs>
                <a:gs pos="0">
                  <a:srgbClr val="FA6D27"/>
                </a:gs>
              </a:gsLst>
              <a:lin ang="10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sp>
        <p:nvSpPr>
          <p:cNvPr id="6" name="矩形 5">
            <a:extLst>
              <a:ext uri="{FF2B5EF4-FFF2-40B4-BE49-F238E27FC236}">
                <a16:creationId xmlns:a16="http://schemas.microsoft.com/office/drawing/2014/main" id="{F03E2954-58FE-44D7-B50B-233BC8F0F544}"/>
              </a:ext>
            </a:extLst>
          </p:cNvPr>
          <p:cNvSpPr/>
          <p:nvPr/>
        </p:nvSpPr>
        <p:spPr>
          <a:xfrm>
            <a:off x="956462" y="264534"/>
            <a:ext cx="2621280" cy="579120"/>
          </a:xfrm>
          <a:prstGeom prst="rect">
            <a:avLst/>
          </a:prstGeom>
        </p:spPr>
        <p:txBody>
          <a:bodyPr wrap="none">
            <a:spAutoFit/>
          </a:bodyPr>
          <a:lstStyle/>
          <a:p>
            <a:r>
              <a:rPr altLang="en-US" lang="zh-CN" sz="3200">
                <a:solidFill>
                  <a:schemeClr val="tx1">
                    <a:lumMod val="75000"/>
                    <a:lumOff val="25000"/>
                  </a:schemeClr>
                </a:solidFill>
                <a:cs typeface="+mn-ea"/>
                <a:sym typeface="+mn-lt"/>
              </a:rPr>
              <a:t>销售成功技巧</a:t>
            </a:r>
          </a:p>
        </p:txBody>
      </p:sp>
      <p:sp>
        <p:nvSpPr>
          <p:cNvPr id="9" name="矩形 8">
            <a:extLst>
              <a:ext uri="{FF2B5EF4-FFF2-40B4-BE49-F238E27FC236}">
                <a16:creationId xmlns:a16="http://schemas.microsoft.com/office/drawing/2014/main" id="{EAE565FC-4D65-4FC5-9DD7-04B6C49FFC22}"/>
              </a:ext>
            </a:extLst>
          </p:cNvPr>
          <p:cNvSpPr/>
          <p:nvPr/>
        </p:nvSpPr>
        <p:spPr>
          <a:xfrm>
            <a:off x="956462" y="1203395"/>
            <a:ext cx="3383280" cy="518160"/>
          </a:xfrm>
          <a:prstGeom prst="rect">
            <a:avLst/>
          </a:prstGeom>
        </p:spPr>
        <p:txBody>
          <a:bodyPr wrap="none">
            <a:spAutoFit/>
          </a:bodyPr>
          <a:lstStyle/>
          <a:p>
            <a:r>
              <a:rPr altLang="en-US" b="1" lang="zh-CN" sz="2800">
                <a:gradFill>
                  <a:gsLst>
                    <a:gs pos="84000">
                      <a:srgbClr val="FE532B"/>
                    </a:gs>
                    <a:gs pos="0">
                      <a:srgbClr val="FA6D27"/>
                    </a:gs>
                  </a:gsLst>
                  <a:lin ang="10500000" scaled="0"/>
                </a:gradFill>
                <a:cs typeface="+mn-ea"/>
                <a:sym typeface="+mn-lt"/>
              </a:rPr>
              <a:t>技巧四：免费要不要</a:t>
            </a:r>
          </a:p>
        </p:txBody>
      </p:sp>
      <p:sp>
        <p:nvSpPr>
          <p:cNvPr id="11" name="Freeform 7">
            <a:extLst>
              <a:ext uri="{FF2B5EF4-FFF2-40B4-BE49-F238E27FC236}">
                <a16:creationId xmlns:a16="http://schemas.microsoft.com/office/drawing/2014/main" id="{D119D7B3-A596-414A-B634-A65563D515C5}"/>
              </a:ext>
            </a:extLst>
          </p:cNvPr>
          <p:cNvSpPr/>
          <p:nvPr/>
        </p:nvSpPr>
        <p:spPr bwMode="auto">
          <a:xfrm>
            <a:off x="1784350" y="2261720"/>
            <a:ext cx="2353043" cy="2353042"/>
          </a:xfrm>
          <a:custGeom>
            <a:cxnLst>
              <a:cxn ang="0">
                <a:pos x="678" y="712"/>
              </a:cxn>
              <a:cxn ang="0">
                <a:pos x="34" y="712"/>
              </a:cxn>
              <a:cxn ang="0">
                <a:pos x="0" y="678"/>
              </a:cxn>
              <a:cxn ang="0">
                <a:pos x="0" y="34"/>
              </a:cxn>
              <a:cxn ang="0">
                <a:pos x="34" y="0"/>
              </a:cxn>
              <a:cxn ang="0">
                <a:pos x="678" y="0"/>
              </a:cxn>
              <a:cxn ang="0">
                <a:pos x="712" y="34"/>
              </a:cxn>
              <a:cxn ang="0">
                <a:pos x="712" y="678"/>
              </a:cxn>
              <a:cxn ang="0">
                <a:pos x="678" y="712"/>
              </a:cxn>
            </a:cxnLst>
            <a:rect b="b" l="0" r="r" t="0"/>
            <a:pathLst>
              <a:path h="712" w="712">
                <a:moveTo>
                  <a:pt x="678" y="712"/>
                </a:moveTo>
                <a:cubicBezTo>
                  <a:pt x="34" y="712"/>
                  <a:pt x="34" y="712"/>
                  <a:pt x="34" y="712"/>
                </a:cubicBezTo>
                <a:cubicBezTo>
                  <a:pt x="15" y="712"/>
                  <a:pt x="0" y="697"/>
                  <a:pt x="0" y="678"/>
                </a:cubicBezTo>
                <a:cubicBezTo>
                  <a:pt x="0" y="34"/>
                  <a:pt x="0" y="34"/>
                  <a:pt x="0" y="34"/>
                </a:cubicBezTo>
                <a:cubicBezTo>
                  <a:pt x="0" y="15"/>
                  <a:pt x="15" y="0"/>
                  <a:pt x="34" y="0"/>
                </a:cubicBezTo>
                <a:cubicBezTo>
                  <a:pt x="678" y="0"/>
                  <a:pt x="678" y="0"/>
                  <a:pt x="678" y="0"/>
                </a:cubicBezTo>
                <a:cubicBezTo>
                  <a:pt x="697" y="0"/>
                  <a:pt x="712" y="15"/>
                  <a:pt x="712" y="34"/>
                </a:cubicBezTo>
                <a:cubicBezTo>
                  <a:pt x="712" y="678"/>
                  <a:pt x="712" y="678"/>
                  <a:pt x="712" y="678"/>
                </a:cubicBezTo>
                <a:cubicBezTo>
                  <a:pt x="712" y="697"/>
                  <a:pt x="697" y="712"/>
                  <a:pt x="678" y="712"/>
                </a:cubicBezTo>
              </a:path>
            </a:pathLst>
          </a:custGeom>
          <a:noFill/>
          <a:ln w="9525">
            <a:solidFill>
              <a:srgbClr val="66676C"/>
            </a:solidFill>
            <a:round/>
          </a:ln>
        </p:spPr>
        <p:txBody>
          <a:bodyPr anchor="t" anchorCtr="0" bIns="45720" compatLnSpc="1" lIns="91440" numCol="1" rIns="91440" tIns="45720" vert="horz" wrap="square"/>
          <a:lstStyle/>
          <a:p>
            <a:endParaRPr altLang="en-US" lang="zh-CN">
              <a:solidFill>
                <a:schemeClr val="tx1">
                  <a:lumMod val="75000"/>
                  <a:lumOff val="25000"/>
                </a:schemeClr>
              </a:solidFill>
              <a:cs typeface="+mn-ea"/>
              <a:sym typeface="+mn-lt"/>
            </a:endParaRPr>
          </a:p>
        </p:txBody>
      </p:sp>
      <p:sp>
        <p:nvSpPr>
          <p:cNvPr id="69" name="Rectangle 83">
            <a:extLst>
              <a:ext uri="{FF2B5EF4-FFF2-40B4-BE49-F238E27FC236}">
                <a16:creationId xmlns:a16="http://schemas.microsoft.com/office/drawing/2014/main" id="{EF6CD120-8077-48AC-AB09-32D03FCA54CA}"/>
              </a:ext>
            </a:extLst>
          </p:cNvPr>
          <p:cNvSpPr>
            <a:spLocks noChangeArrowheads="1"/>
          </p:cNvSpPr>
          <p:nvPr/>
        </p:nvSpPr>
        <p:spPr bwMode="auto">
          <a:xfrm>
            <a:off x="2617902" y="2413879"/>
            <a:ext cx="401638" cy="822960"/>
          </a:xfrm>
          <a:prstGeom prst="rect">
            <a:avLst/>
          </a:prstGeom>
          <a:noFill/>
          <a:ln w="9525">
            <a:noFill/>
            <a:miter lim="800000"/>
          </a:ln>
        </p:spPr>
        <p:txBody>
          <a:bodyPr anchor="t" anchorCtr="0" bIns="0" compatLnSpc="1" lIns="0" numCol="1" rIns="0" tIns="0" vert="horz" wrap="none">
            <a:spAutoFit/>
          </a:bodyPr>
          <a:lstStyle/>
          <a:p>
            <a:pPr algn="l" defTabSz="914400" eaLnBrk="1" fontAlgn="base" hangingPunct="1" indent="0" latinLnBrk="0" lvl="0" marL="0" marR="0" rtl="0">
              <a:lnSpc>
                <a:spcPct val="100000"/>
              </a:lnSpc>
              <a:spcBef>
                <a:spcPct val="0"/>
              </a:spcBef>
              <a:spcAft>
                <a:spcPct val="0"/>
              </a:spcAft>
              <a:buClrTx/>
              <a:buSzTx/>
              <a:buFontTx/>
              <a:buNone/>
            </a:pPr>
            <a:r>
              <a:rPr altLang="zh-CN" b="0" baseline="0" cap="none" i="0" kumimoji="0" lang="zh-CN" normalizeH="0" strike="noStrike" sz="5400" u="none">
                <a:ln>
                  <a:noFill/>
                </a:ln>
                <a:solidFill>
                  <a:schemeClr val="tx1">
                    <a:lumMod val="75000"/>
                    <a:lumOff val="25000"/>
                  </a:schemeClr>
                </a:solidFill>
                <a:effectLst/>
                <a:cs typeface="+mn-ea"/>
                <a:sym typeface="+mn-lt"/>
              </a:rPr>
              <a:t>0</a:t>
            </a:r>
          </a:p>
        </p:txBody>
      </p:sp>
      <p:sp>
        <p:nvSpPr>
          <p:cNvPr id="70" name="Rectangle 84">
            <a:extLst>
              <a:ext uri="{FF2B5EF4-FFF2-40B4-BE49-F238E27FC236}">
                <a16:creationId xmlns:a16="http://schemas.microsoft.com/office/drawing/2014/main" id="{EB533124-C686-4ECD-A03F-18E1B8BBB51D}"/>
              </a:ext>
            </a:extLst>
          </p:cNvPr>
          <p:cNvSpPr>
            <a:spLocks noChangeArrowheads="1"/>
          </p:cNvSpPr>
          <p:nvPr/>
        </p:nvSpPr>
        <p:spPr bwMode="auto">
          <a:xfrm>
            <a:off x="2974636" y="2413879"/>
            <a:ext cx="401638" cy="822960"/>
          </a:xfrm>
          <a:prstGeom prst="rect">
            <a:avLst/>
          </a:prstGeom>
          <a:noFill/>
          <a:ln w="9525">
            <a:noFill/>
            <a:miter lim="800000"/>
          </a:ln>
        </p:spPr>
        <p:txBody>
          <a:bodyPr anchor="t" anchorCtr="0" bIns="0" compatLnSpc="1" lIns="0" numCol="1" rIns="0" tIns="0" vert="horz" wrap="none">
            <a:spAutoFit/>
          </a:bodyPr>
          <a:lstStyle/>
          <a:p>
            <a:pPr algn="l" defTabSz="914400" eaLnBrk="1" fontAlgn="base" hangingPunct="1" indent="0" latinLnBrk="0" lvl="0" marL="0" marR="0" rtl="0">
              <a:lnSpc>
                <a:spcPct val="100000"/>
              </a:lnSpc>
              <a:spcBef>
                <a:spcPct val="0"/>
              </a:spcBef>
              <a:spcAft>
                <a:spcPct val="0"/>
              </a:spcAft>
              <a:buClrTx/>
              <a:buSzTx/>
              <a:buFontTx/>
              <a:buNone/>
            </a:pPr>
            <a:r>
              <a:rPr altLang="zh-CN" b="0" baseline="0" cap="none" i="0" kumimoji="0" lang="zh-CN" normalizeH="0" strike="noStrike" sz="5400" u="none">
                <a:ln>
                  <a:noFill/>
                </a:ln>
                <a:solidFill>
                  <a:schemeClr val="tx1">
                    <a:lumMod val="75000"/>
                    <a:lumOff val="25000"/>
                  </a:schemeClr>
                </a:solidFill>
                <a:effectLst/>
                <a:cs typeface="+mn-ea"/>
                <a:sym typeface="+mn-lt"/>
              </a:rPr>
              <a:t>1</a:t>
            </a:r>
          </a:p>
        </p:txBody>
      </p:sp>
      <p:sp>
        <p:nvSpPr>
          <p:cNvPr id="71" name="Freeform 86">
            <a:extLst>
              <a:ext uri="{FF2B5EF4-FFF2-40B4-BE49-F238E27FC236}">
                <a16:creationId xmlns:a16="http://schemas.microsoft.com/office/drawing/2014/main" id="{4418D74C-0E19-4ACB-B0B1-4AE7243A1B07}"/>
              </a:ext>
            </a:extLst>
          </p:cNvPr>
          <p:cNvSpPr/>
          <p:nvPr/>
        </p:nvSpPr>
        <p:spPr bwMode="auto">
          <a:xfrm>
            <a:off x="4925144" y="2261720"/>
            <a:ext cx="2348847" cy="2353042"/>
          </a:xfrm>
          <a:custGeom>
            <a:cxnLst>
              <a:cxn ang="0">
                <a:pos x="678" y="712"/>
              </a:cxn>
              <a:cxn ang="0">
                <a:pos x="33" y="712"/>
              </a:cxn>
              <a:cxn ang="0">
                <a:pos x="0" y="678"/>
              </a:cxn>
              <a:cxn ang="0">
                <a:pos x="0" y="34"/>
              </a:cxn>
              <a:cxn ang="0">
                <a:pos x="33" y="0"/>
              </a:cxn>
              <a:cxn ang="0">
                <a:pos x="678" y="0"/>
              </a:cxn>
              <a:cxn ang="0">
                <a:pos x="711" y="34"/>
              </a:cxn>
              <a:cxn ang="0">
                <a:pos x="711" y="678"/>
              </a:cxn>
              <a:cxn ang="0">
                <a:pos x="678" y="712"/>
              </a:cxn>
            </a:cxnLst>
            <a:rect b="b" l="0" r="r" t="0"/>
            <a:pathLst>
              <a:path h="712" w="711">
                <a:moveTo>
                  <a:pt x="678" y="712"/>
                </a:moveTo>
                <a:cubicBezTo>
                  <a:pt x="33" y="712"/>
                  <a:pt x="33" y="712"/>
                  <a:pt x="33" y="712"/>
                </a:cubicBezTo>
                <a:cubicBezTo>
                  <a:pt x="15" y="712"/>
                  <a:pt x="0" y="697"/>
                  <a:pt x="0" y="678"/>
                </a:cubicBezTo>
                <a:cubicBezTo>
                  <a:pt x="0" y="34"/>
                  <a:pt x="0" y="34"/>
                  <a:pt x="0" y="34"/>
                </a:cubicBezTo>
                <a:cubicBezTo>
                  <a:pt x="0" y="15"/>
                  <a:pt x="15" y="0"/>
                  <a:pt x="33" y="0"/>
                </a:cubicBezTo>
                <a:cubicBezTo>
                  <a:pt x="678" y="0"/>
                  <a:pt x="678" y="0"/>
                  <a:pt x="678" y="0"/>
                </a:cubicBezTo>
                <a:cubicBezTo>
                  <a:pt x="696" y="0"/>
                  <a:pt x="711" y="15"/>
                  <a:pt x="711" y="34"/>
                </a:cubicBezTo>
                <a:cubicBezTo>
                  <a:pt x="711" y="678"/>
                  <a:pt x="711" y="678"/>
                  <a:pt x="711" y="678"/>
                </a:cubicBezTo>
                <a:cubicBezTo>
                  <a:pt x="711" y="697"/>
                  <a:pt x="696" y="712"/>
                  <a:pt x="678" y="712"/>
                </a:cubicBezTo>
              </a:path>
            </a:pathLst>
          </a:custGeom>
          <a:noFill/>
          <a:ln w="9525">
            <a:solidFill>
              <a:srgbClr val="66676C"/>
            </a:solidFill>
            <a:round/>
          </a:ln>
        </p:spPr>
        <p:txBody>
          <a:bodyPr anchor="t" anchorCtr="0" bIns="45720" compatLnSpc="1" lIns="91440" numCol="1" rIns="91440" tIns="45720" vert="horz" wrap="square"/>
          <a:lstStyle/>
          <a:p>
            <a:endParaRPr altLang="en-US" lang="zh-CN">
              <a:solidFill>
                <a:schemeClr val="tx1">
                  <a:lumMod val="75000"/>
                  <a:lumOff val="25000"/>
                </a:schemeClr>
              </a:solidFill>
              <a:cs typeface="+mn-ea"/>
              <a:sym typeface="+mn-lt"/>
            </a:endParaRPr>
          </a:p>
        </p:txBody>
      </p:sp>
      <p:sp>
        <p:nvSpPr>
          <p:cNvPr id="129" name="Rectangle 149">
            <a:extLst>
              <a:ext uri="{FF2B5EF4-FFF2-40B4-BE49-F238E27FC236}">
                <a16:creationId xmlns:a16="http://schemas.microsoft.com/office/drawing/2014/main" id="{92BAEA61-9905-4E3E-8372-23B51B6A9984}"/>
              </a:ext>
            </a:extLst>
          </p:cNvPr>
          <p:cNvSpPr>
            <a:spLocks noChangeArrowheads="1"/>
          </p:cNvSpPr>
          <p:nvPr/>
        </p:nvSpPr>
        <p:spPr bwMode="auto">
          <a:xfrm>
            <a:off x="5749832" y="2413879"/>
            <a:ext cx="401638" cy="822960"/>
          </a:xfrm>
          <a:prstGeom prst="rect">
            <a:avLst/>
          </a:prstGeom>
          <a:noFill/>
          <a:ln w="9525">
            <a:noFill/>
            <a:miter lim="800000"/>
          </a:ln>
        </p:spPr>
        <p:txBody>
          <a:bodyPr anchor="t" anchorCtr="0" bIns="0" compatLnSpc="1" lIns="0" numCol="1" rIns="0" tIns="0" vert="horz" wrap="none">
            <a:spAutoFit/>
          </a:bodyPr>
          <a:lstStyle/>
          <a:p>
            <a:pPr algn="l" defTabSz="914400" eaLnBrk="1" fontAlgn="base" hangingPunct="1" indent="0" latinLnBrk="0" lvl="0" marL="0" marR="0" rtl="0">
              <a:lnSpc>
                <a:spcPct val="100000"/>
              </a:lnSpc>
              <a:spcBef>
                <a:spcPct val="0"/>
              </a:spcBef>
              <a:spcAft>
                <a:spcPct val="0"/>
              </a:spcAft>
              <a:buClrTx/>
              <a:buSzTx/>
              <a:buFontTx/>
              <a:buNone/>
            </a:pPr>
            <a:r>
              <a:rPr altLang="zh-CN" b="0" baseline="0" cap="none" i="0" kumimoji="0" lang="zh-CN" normalizeH="0" strike="noStrike" sz="5400" u="none">
                <a:ln>
                  <a:noFill/>
                </a:ln>
                <a:solidFill>
                  <a:schemeClr val="tx1">
                    <a:lumMod val="75000"/>
                    <a:lumOff val="25000"/>
                  </a:schemeClr>
                </a:solidFill>
                <a:effectLst/>
                <a:cs typeface="+mn-ea"/>
                <a:sym typeface="+mn-lt"/>
              </a:rPr>
              <a:t>0</a:t>
            </a:r>
          </a:p>
        </p:txBody>
      </p:sp>
      <p:sp>
        <p:nvSpPr>
          <p:cNvPr id="130" name="Rectangle 150">
            <a:extLst>
              <a:ext uri="{FF2B5EF4-FFF2-40B4-BE49-F238E27FC236}">
                <a16:creationId xmlns:a16="http://schemas.microsoft.com/office/drawing/2014/main" id="{A9F5B0C2-A812-44BA-AB84-EDC28B87DEED}"/>
              </a:ext>
            </a:extLst>
          </p:cNvPr>
          <p:cNvSpPr>
            <a:spLocks noChangeArrowheads="1"/>
          </p:cNvSpPr>
          <p:nvPr/>
        </p:nvSpPr>
        <p:spPr bwMode="auto">
          <a:xfrm>
            <a:off x="6106565" y="2413879"/>
            <a:ext cx="401638" cy="822960"/>
          </a:xfrm>
          <a:prstGeom prst="rect">
            <a:avLst/>
          </a:prstGeom>
          <a:noFill/>
          <a:ln w="9525">
            <a:noFill/>
            <a:miter lim="800000"/>
          </a:ln>
        </p:spPr>
        <p:txBody>
          <a:bodyPr anchor="t" anchorCtr="0" bIns="0" compatLnSpc="1" lIns="0" numCol="1" rIns="0" tIns="0" vert="horz" wrap="none">
            <a:spAutoFit/>
          </a:bodyPr>
          <a:lstStyle/>
          <a:p>
            <a:pPr algn="l" defTabSz="914400" eaLnBrk="1" fontAlgn="base" hangingPunct="1" indent="0" latinLnBrk="0" lvl="0" marL="0" marR="0" rtl="0">
              <a:lnSpc>
                <a:spcPct val="100000"/>
              </a:lnSpc>
              <a:spcBef>
                <a:spcPct val="0"/>
              </a:spcBef>
              <a:spcAft>
                <a:spcPct val="0"/>
              </a:spcAft>
              <a:buClrTx/>
              <a:buSzTx/>
              <a:buFontTx/>
              <a:buNone/>
            </a:pPr>
            <a:r>
              <a:rPr altLang="zh-CN" b="0" baseline="0" cap="none" i="0" kumimoji="0" lang="zh-CN" normalizeH="0" strike="noStrike" sz="5400" u="none">
                <a:ln>
                  <a:noFill/>
                </a:ln>
                <a:solidFill>
                  <a:schemeClr val="tx1">
                    <a:lumMod val="75000"/>
                    <a:lumOff val="25000"/>
                  </a:schemeClr>
                </a:solidFill>
                <a:effectLst/>
                <a:cs typeface="+mn-ea"/>
                <a:sym typeface="+mn-lt"/>
              </a:rPr>
              <a:t>2</a:t>
            </a:r>
          </a:p>
        </p:txBody>
      </p:sp>
      <p:sp>
        <p:nvSpPr>
          <p:cNvPr id="131" name="Freeform 153">
            <a:extLst>
              <a:ext uri="{FF2B5EF4-FFF2-40B4-BE49-F238E27FC236}">
                <a16:creationId xmlns:a16="http://schemas.microsoft.com/office/drawing/2014/main" id="{6C99ED22-F949-4580-A2E2-1CBF3E422904}"/>
              </a:ext>
            </a:extLst>
          </p:cNvPr>
          <p:cNvSpPr/>
          <p:nvPr/>
        </p:nvSpPr>
        <p:spPr bwMode="auto">
          <a:xfrm>
            <a:off x="8054607" y="2261720"/>
            <a:ext cx="2353043" cy="2353042"/>
          </a:xfrm>
          <a:custGeom>
            <a:cxnLst>
              <a:cxn ang="0">
                <a:pos x="678" y="712"/>
              </a:cxn>
              <a:cxn ang="0">
                <a:pos x="34" y="712"/>
              </a:cxn>
              <a:cxn ang="0">
                <a:pos x="0" y="678"/>
              </a:cxn>
              <a:cxn ang="0">
                <a:pos x="0" y="34"/>
              </a:cxn>
              <a:cxn ang="0">
                <a:pos x="34" y="0"/>
              </a:cxn>
              <a:cxn ang="0">
                <a:pos x="678" y="0"/>
              </a:cxn>
              <a:cxn ang="0">
                <a:pos x="712" y="34"/>
              </a:cxn>
              <a:cxn ang="0">
                <a:pos x="712" y="678"/>
              </a:cxn>
              <a:cxn ang="0">
                <a:pos x="678" y="712"/>
              </a:cxn>
            </a:cxnLst>
            <a:rect b="b" l="0" r="r" t="0"/>
            <a:pathLst>
              <a:path h="712" w="712">
                <a:moveTo>
                  <a:pt x="678" y="712"/>
                </a:moveTo>
                <a:cubicBezTo>
                  <a:pt x="34" y="712"/>
                  <a:pt x="34" y="712"/>
                  <a:pt x="34" y="712"/>
                </a:cubicBezTo>
                <a:cubicBezTo>
                  <a:pt x="15" y="712"/>
                  <a:pt x="0" y="697"/>
                  <a:pt x="0" y="678"/>
                </a:cubicBezTo>
                <a:cubicBezTo>
                  <a:pt x="0" y="34"/>
                  <a:pt x="0" y="34"/>
                  <a:pt x="0" y="34"/>
                </a:cubicBezTo>
                <a:cubicBezTo>
                  <a:pt x="0" y="15"/>
                  <a:pt x="15" y="0"/>
                  <a:pt x="34" y="0"/>
                </a:cubicBezTo>
                <a:cubicBezTo>
                  <a:pt x="678" y="0"/>
                  <a:pt x="678" y="0"/>
                  <a:pt x="678" y="0"/>
                </a:cubicBezTo>
                <a:cubicBezTo>
                  <a:pt x="697" y="0"/>
                  <a:pt x="712" y="15"/>
                  <a:pt x="712" y="34"/>
                </a:cubicBezTo>
                <a:cubicBezTo>
                  <a:pt x="712" y="678"/>
                  <a:pt x="712" y="678"/>
                  <a:pt x="712" y="678"/>
                </a:cubicBezTo>
                <a:cubicBezTo>
                  <a:pt x="712" y="697"/>
                  <a:pt x="697" y="712"/>
                  <a:pt x="678" y="712"/>
                </a:cubicBezTo>
              </a:path>
            </a:pathLst>
          </a:custGeom>
          <a:noFill/>
          <a:ln w="9525">
            <a:solidFill>
              <a:srgbClr val="66676C"/>
            </a:solidFill>
            <a:round/>
          </a:ln>
        </p:spPr>
        <p:txBody>
          <a:bodyPr anchor="t" anchorCtr="0" bIns="45720" compatLnSpc="1" lIns="91440" numCol="1" rIns="91440" tIns="45720" vert="horz" wrap="square"/>
          <a:lstStyle/>
          <a:p>
            <a:endParaRPr altLang="en-US" lang="zh-CN">
              <a:solidFill>
                <a:schemeClr val="tx1">
                  <a:lumMod val="75000"/>
                  <a:lumOff val="25000"/>
                </a:schemeClr>
              </a:solidFill>
              <a:cs typeface="+mn-ea"/>
              <a:sym typeface="+mn-lt"/>
            </a:endParaRPr>
          </a:p>
        </p:txBody>
      </p:sp>
      <p:sp>
        <p:nvSpPr>
          <p:cNvPr id="189" name="Rectangle 217">
            <a:extLst>
              <a:ext uri="{FF2B5EF4-FFF2-40B4-BE49-F238E27FC236}">
                <a16:creationId xmlns:a16="http://schemas.microsoft.com/office/drawing/2014/main" id="{13FE7B43-6EE0-4C9C-9C07-8B8BD594BC87}"/>
              </a:ext>
            </a:extLst>
          </p:cNvPr>
          <p:cNvSpPr>
            <a:spLocks noChangeArrowheads="1"/>
          </p:cNvSpPr>
          <p:nvPr/>
        </p:nvSpPr>
        <p:spPr bwMode="auto">
          <a:xfrm>
            <a:off x="8880694" y="2413879"/>
            <a:ext cx="401638" cy="822960"/>
          </a:xfrm>
          <a:prstGeom prst="rect">
            <a:avLst/>
          </a:prstGeom>
          <a:noFill/>
          <a:ln w="9525">
            <a:noFill/>
            <a:miter lim="800000"/>
          </a:ln>
        </p:spPr>
        <p:txBody>
          <a:bodyPr anchor="t" anchorCtr="0" bIns="0" compatLnSpc="1" lIns="0" numCol="1" rIns="0" tIns="0" vert="horz" wrap="none">
            <a:spAutoFit/>
          </a:bodyPr>
          <a:lstStyle/>
          <a:p>
            <a:pPr algn="l" defTabSz="914400" eaLnBrk="1" fontAlgn="base" hangingPunct="1" indent="0" latinLnBrk="0" lvl="0" marL="0" marR="0" rtl="0">
              <a:lnSpc>
                <a:spcPct val="100000"/>
              </a:lnSpc>
              <a:spcBef>
                <a:spcPct val="0"/>
              </a:spcBef>
              <a:spcAft>
                <a:spcPct val="0"/>
              </a:spcAft>
              <a:buClrTx/>
              <a:buSzTx/>
              <a:buFontTx/>
              <a:buNone/>
            </a:pPr>
            <a:r>
              <a:rPr altLang="zh-CN" b="0" baseline="0" cap="none" i="0" kumimoji="0" lang="zh-CN" normalizeH="0" strike="noStrike" sz="5400" u="none">
                <a:ln>
                  <a:noFill/>
                </a:ln>
                <a:solidFill>
                  <a:schemeClr val="tx1">
                    <a:lumMod val="75000"/>
                    <a:lumOff val="25000"/>
                  </a:schemeClr>
                </a:solidFill>
                <a:effectLst/>
                <a:cs typeface="+mn-ea"/>
                <a:sym typeface="+mn-lt"/>
              </a:rPr>
              <a:t>0</a:t>
            </a:r>
          </a:p>
        </p:txBody>
      </p:sp>
      <p:sp>
        <p:nvSpPr>
          <p:cNvPr id="190" name="Rectangle 218">
            <a:extLst>
              <a:ext uri="{FF2B5EF4-FFF2-40B4-BE49-F238E27FC236}">
                <a16:creationId xmlns:a16="http://schemas.microsoft.com/office/drawing/2014/main" id="{392E22BA-89F2-44FA-AA63-C5B8C7FD5D8A}"/>
              </a:ext>
            </a:extLst>
          </p:cNvPr>
          <p:cNvSpPr>
            <a:spLocks noChangeArrowheads="1"/>
          </p:cNvSpPr>
          <p:nvPr/>
        </p:nvSpPr>
        <p:spPr bwMode="auto">
          <a:xfrm>
            <a:off x="9240226" y="2413879"/>
            <a:ext cx="401638" cy="822960"/>
          </a:xfrm>
          <a:prstGeom prst="rect">
            <a:avLst/>
          </a:prstGeom>
          <a:noFill/>
          <a:ln w="9525">
            <a:noFill/>
            <a:miter lim="800000"/>
          </a:ln>
        </p:spPr>
        <p:txBody>
          <a:bodyPr anchor="t" anchorCtr="0" bIns="0" compatLnSpc="1" lIns="0" numCol="1" rIns="0" tIns="0" vert="horz" wrap="none">
            <a:spAutoFit/>
          </a:bodyPr>
          <a:lstStyle/>
          <a:p>
            <a:pPr algn="l" defTabSz="914400" eaLnBrk="1" fontAlgn="base" hangingPunct="1" indent="0" latinLnBrk="0" lvl="0" marL="0" marR="0" rtl="0">
              <a:lnSpc>
                <a:spcPct val="100000"/>
              </a:lnSpc>
              <a:spcBef>
                <a:spcPct val="0"/>
              </a:spcBef>
              <a:spcAft>
                <a:spcPct val="0"/>
              </a:spcAft>
              <a:buClrTx/>
              <a:buSzTx/>
              <a:buFontTx/>
              <a:buNone/>
            </a:pPr>
            <a:r>
              <a:rPr altLang="zh-CN" b="0" baseline="0" cap="none" i="0" kumimoji="0" lang="zh-CN" normalizeH="0" strike="noStrike" sz="5400" u="none">
                <a:ln>
                  <a:noFill/>
                </a:ln>
                <a:solidFill>
                  <a:schemeClr val="tx1">
                    <a:lumMod val="75000"/>
                    <a:lumOff val="25000"/>
                  </a:schemeClr>
                </a:solidFill>
                <a:effectLst/>
                <a:cs typeface="+mn-ea"/>
                <a:sym typeface="+mn-lt"/>
              </a:rPr>
              <a:t>3</a:t>
            </a:r>
          </a:p>
        </p:txBody>
      </p:sp>
      <p:sp>
        <p:nvSpPr>
          <p:cNvPr id="191" name="矩形 190">
            <a:extLst>
              <a:ext uri="{FF2B5EF4-FFF2-40B4-BE49-F238E27FC236}">
                <a16:creationId xmlns:a16="http://schemas.microsoft.com/office/drawing/2014/main" id="{4AF73753-4C78-4805-8F42-68E61514E1DF}"/>
              </a:ext>
            </a:extLst>
          </p:cNvPr>
          <p:cNvSpPr/>
          <p:nvPr/>
        </p:nvSpPr>
        <p:spPr>
          <a:xfrm>
            <a:off x="1961913" y="3202612"/>
            <a:ext cx="2194262" cy="1310640"/>
          </a:xfrm>
          <a:prstGeom prst="rect">
            <a:avLst/>
          </a:prstGeom>
        </p:spPr>
        <p:txBody>
          <a:bodyPr wrap="square">
            <a:spAutoFit/>
          </a:bodyPr>
          <a:lstStyle/>
          <a:p>
            <a:r>
              <a:rPr altLang="en-US" lang="zh-CN" sz="1600">
                <a:solidFill>
                  <a:schemeClr val="tx1">
                    <a:lumMod val="75000"/>
                    <a:lumOff val="25000"/>
                  </a:schemeClr>
                </a:solidFill>
                <a:cs typeface="+mn-ea"/>
                <a:sym typeface="+mn-lt"/>
              </a:rPr>
              <a:t>“如果免费你会买吗？”当你说出如果免费你会买吗？他有可能会说，会啊！如果免费当然买啊！</a:t>
            </a:r>
          </a:p>
        </p:txBody>
      </p:sp>
      <p:sp>
        <p:nvSpPr>
          <p:cNvPr id="192" name="矩形 191">
            <a:extLst>
              <a:ext uri="{FF2B5EF4-FFF2-40B4-BE49-F238E27FC236}">
                <a16:creationId xmlns:a16="http://schemas.microsoft.com/office/drawing/2014/main" id="{FA41D4BD-2D03-4B41-9210-17C6852D2D9F}"/>
              </a:ext>
            </a:extLst>
          </p:cNvPr>
          <p:cNvSpPr/>
          <p:nvPr/>
        </p:nvSpPr>
        <p:spPr>
          <a:xfrm>
            <a:off x="5094502" y="3325723"/>
            <a:ext cx="2092429" cy="1066800"/>
          </a:xfrm>
          <a:prstGeom prst="rect">
            <a:avLst/>
          </a:prstGeom>
        </p:spPr>
        <p:txBody>
          <a:bodyPr wrap="square">
            <a:spAutoFit/>
          </a:bodyPr>
          <a:lstStyle/>
          <a:p>
            <a:r>
              <a:rPr altLang="en-US" lang="zh-CN" sz="1600">
                <a:solidFill>
                  <a:schemeClr val="tx1">
                    <a:lumMod val="75000"/>
                    <a:lumOff val="25000"/>
                  </a:schemeClr>
                </a:solidFill>
                <a:cs typeface="+mn-ea"/>
                <a:sym typeface="+mn-lt"/>
              </a:rPr>
              <a:t>“如果你买我的东西，我让你觉得物有所值，那不就等于它是免费的吗？”</a:t>
            </a:r>
          </a:p>
        </p:txBody>
      </p:sp>
      <p:sp>
        <p:nvSpPr>
          <p:cNvPr id="193" name="矩形 192">
            <a:extLst>
              <a:ext uri="{FF2B5EF4-FFF2-40B4-BE49-F238E27FC236}">
                <a16:creationId xmlns:a16="http://schemas.microsoft.com/office/drawing/2014/main" id="{7CA83E93-8D83-465C-AF1B-3644733A288C}"/>
              </a:ext>
            </a:extLst>
          </p:cNvPr>
          <p:cNvSpPr/>
          <p:nvPr/>
        </p:nvSpPr>
        <p:spPr>
          <a:xfrm>
            <a:off x="8216361" y="3325723"/>
            <a:ext cx="2075663" cy="1066800"/>
          </a:xfrm>
          <a:prstGeom prst="rect">
            <a:avLst/>
          </a:prstGeom>
        </p:spPr>
        <p:txBody>
          <a:bodyPr wrap="square">
            <a:spAutoFit/>
          </a:bodyPr>
          <a:lstStyle/>
          <a:p>
            <a:r>
              <a:rPr altLang="en-US" lang="zh-CN" sz="1600">
                <a:solidFill>
                  <a:schemeClr val="tx1">
                    <a:lumMod val="75000"/>
                    <a:lumOff val="25000"/>
                  </a:schemeClr>
                </a:solidFill>
                <a:cs typeface="+mn-ea"/>
                <a:sym typeface="+mn-lt"/>
              </a:rPr>
              <a:t>如果我能证明这个产品真的是物超所值的话，你今天是不是有机会跟我买？</a:t>
            </a:r>
          </a:p>
        </p:txBody>
      </p:sp>
      <p:sp>
        <p:nvSpPr>
          <p:cNvPr id="194" name="矩形 193">
            <a:extLst>
              <a:ext uri="{FF2B5EF4-FFF2-40B4-BE49-F238E27FC236}">
                <a16:creationId xmlns:a16="http://schemas.microsoft.com/office/drawing/2014/main" id="{562B6F46-B527-4875-B08D-DEC1D8B985DD}"/>
              </a:ext>
            </a:extLst>
          </p:cNvPr>
          <p:cNvSpPr/>
          <p:nvPr/>
        </p:nvSpPr>
        <p:spPr>
          <a:xfrm>
            <a:off x="3339818" y="5062941"/>
            <a:ext cx="5483662" cy="365760"/>
          </a:xfrm>
          <a:prstGeom prst="rect">
            <a:avLst/>
          </a:prstGeom>
        </p:spPr>
        <p:txBody>
          <a:bodyPr wrap="square">
            <a:spAutoFit/>
          </a:bodyPr>
          <a:lstStyle/>
          <a:p>
            <a:pPr algn="ctr"/>
            <a:r>
              <a:rPr altLang="en-US" b="1" lang="zh-CN">
                <a:solidFill>
                  <a:schemeClr val="tx1">
                    <a:lumMod val="65000"/>
                    <a:lumOff val="35000"/>
                  </a:schemeClr>
                </a:solidFill>
                <a:cs typeface="+mn-ea"/>
                <a:sym typeface="+mn-lt"/>
              </a:rPr>
              <a:t>有人说你的价格太高了，那怎么办呢？</a:t>
            </a:r>
          </a:p>
        </p:txBody>
      </p:sp>
      <p:sp>
        <p:nvSpPr>
          <p:cNvPr id="195" name="矩形 194">
            <a:extLst>
              <a:ext uri="{FF2B5EF4-FFF2-40B4-BE49-F238E27FC236}">
                <a16:creationId xmlns:a16="http://schemas.microsoft.com/office/drawing/2014/main" id="{7AFE5F86-9B00-4AA7-9B49-BC2916CF9D56}"/>
              </a:ext>
            </a:extLst>
          </p:cNvPr>
          <p:cNvSpPr/>
          <p:nvPr/>
        </p:nvSpPr>
        <p:spPr>
          <a:xfrm>
            <a:off x="1444283" y="5519386"/>
            <a:ext cx="9303434" cy="640080"/>
          </a:xfrm>
          <a:prstGeom prst="rect">
            <a:avLst/>
          </a:prstGeom>
        </p:spPr>
        <p:txBody>
          <a:bodyPr wrap="square">
            <a:spAutoFit/>
          </a:bodyPr>
          <a:lstStyle/>
          <a:p>
            <a:pPr algn="ctr" lvl="0"/>
            <a:r>
              <a:rPr altLang="en-US" lang="zh-CN">
                <a:solidFill>
                  <a:schemeClr val="tx1">
                    <a:lumMod val="65000"/>
                    <a:lumOff val="35000"/>
                  </a:schemeClr>
                </a:solidFill>
                <a:cs typeface="+mn-ea"/>
                <a:sym typeface="+mn-lt"/>
              </a:rPr>
              <a:t>他头脑会想，至少你要给我证明了，要我同意了，我才买啊!所以他敢回答，可以的！当他回答可以的，接下来你只要证明这个产品真的是物超所值就可以了。</a:t>
            </a:r>
          </a:p>
        </p:txBody>
      </p:sp>
    </p:spTree>
    <p:extLst>
      <p:ext uri="{BB962C8B-B14F-4D97-AF65-F5344CB8AC3E}">
        <p14:creationId val="3914727048"/>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6"/>
                                        </p:tgtEl>
                                        <p:attrNameLst>
                                          <p:attrName>style.visibility</p:attrName>
                                        </p:attrNameLst>
                                      </p:cBhvr>
                                      <p:to>
                                        <p:strVal val="visible"/>
                                      </p:to>
                                    </p:set>
                                    <p:animEffect filter="randombar(horizontal)"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194"/>
                                        </p:tgtEl>
                                        <p:attrNameLst>
                                          <p:attrName>style.visibility</p:attrName>
                                        </p:attrNameLst>
                                      </p:cBhvr>
                                      <p:to>
                                        <p:strVal val="visible"/>
                                      </p:to>
                                    </p:set>
                                    <p:animEffect filter="fade" transition="in">
                                      <p:cBhvr>
                                        <p:cTn dur="500" id="11"/>
                                        <p:tgtEl>
                                          <p:spTgt spid="194"/>
                                        </p:tgtEl>
                                      </p:cBhvr>
                                    </p:animEffect>
                                  </p:childTnLst>
                                </p:cTn>
                              </p:par>
                            </p:childTnLst>
                          </p:cTn>
                        </p:par>
                        <p:par>
                          <p:cTn fill="hold" id="12" nodeType="afterGroup">
                            <p:stCondLst>
                              <p:cond delay="1000"/>
                            </p:stCondLst>
                            <p:childTnLst>
                              <p:par>
                                <p:cTn fill="hold" grpId="0" id="13" nodeType="afterEffect" presetClass="entr" presetID="14" presetSubtype="10">
                                  <p:stCondLst>
                                    <p:cond delay="0"/>
                                  </p:stCondLst>
                                  <p:childTnLst>
                                    <p:set>
                                      <p:cBhvr>
                                        <p:cTn dur="1" fill="hold" id="14">
                                          <p:stCondLst>
                                            <p:cond delay="0"/>
                                          </p:stCondLst>
                                        </p:cTn>
                                        <p:tgtEl>
                                          <p:spTgt spid="195"/>
                                        </p:tgtEl>
                                        <p:attrNameLst>
                                          <p:attrName>style.visibility</p:attrName>
                                        </p:attrNameLst>
                                      </p:cBhvr>
                                      <p:to>
                                        <p:strVal val="visible"/>
                                      </p:to>
                                    </p:set>
                                    <p:animEffect filter="randombar(horizontal)" transition="in">
                                      <p:cBhvr>
                                        <p:cTn dur="500" id="15"/>
                                        <p:tgtEl>
                                          <p:spTgt spid="19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94"/>
      <p:bldP grpId="0" spid="195"/>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0unlxevl">
      <a:majorFont>
        <a:latin typeface="微软雅黑" panose="020f0302020204030204"/>
        <a:ea typeface="微软雅黑"/>
        <a:cs typeface="Arial"/>
      </a:majorFont>
      <a:minorFont>
        <a:latin typeface="微软雅黑" panose="020f0302020204030204"/>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181</Paragraphs>
  <Slides>26</Slides>
  <Notes>2</Notes>
  <TotalTime>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26</vt:i4>
      </vt:variant>
    </vt:vector>
  </HeadingPairs>
  <TitlesOfParts>
    <vt:vector baseType="lpstr" size="37">
      <vt:lpstr>Arial</vt:lpstr>
      <vt:lpstr>微软雅黑</vt:lpstr>
      <vt:lpstr>Calibri</vt:lpstr>
      <vt:lpstr>Calibri Light</vt:lpstr>
      <vt:lpstr>等线 Light</vt:lpstr>
      <vt:lpstr>等线</vt:lpstr>
      <vt:lpstr>Wingdings</vt:lpstr>
      <vt:lpstr>Meiryo</vt:lpstr>
      <vt:lpstr>Arial Narrow</vt:lpstr>
      <vt:lpstr>宋体</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2022-03-20T11:23:12Z</dcterms:created>
  <cp:lastPrinted>2022-03-20T11:23:12Z</cp:lastPrinted>
  <dcterms:modified xsi:type="dcterms:W3CDTF">2022-03-20T03:32:57Z</dcterms:modified>
  <cp:revision>1</cp:revision>
</cp:coreProperties>
</file>