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40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27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3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presentationml.tags+xml" PartName="/ppt/tags/tag2.xml"/>
  <Override ContentType="application/vnd.openxmlformats-officedocument.presentationml.tags+xml" PartName="/ppt/tags/tag3.xml"/>
  <Override ContentType="application/vnd.openxmlformats-officedocument.presentationml.tags+xml" PartName="/ppt/tags/tag4.xml"/>
  <Override ContentType="application/vnd.openxmlformats-officedocument.presentationml.tags+xml" PartName="/ppt/tags/tag5.xml"/>
  <Override ContentType="application/vnd.openxmlformats-officedocument.presentationml.tags+xml" PartName="/ppt/tags/tag6.xml"/>
  <Override ContentType="application/vnd.openxmlformats-officedocument.presentationml.tags+xml" PartName="/ppt/tags/tag7.xml"/>
  <Override ContentType="application/vnd.openxmlformats-officedocument.presentationml.tags+xml" PartName="/ppt/tags/tag8.xml"/>
  <Override ContentType="application/vnd.openxmlformats-officedocument.presentationml.tags+xml" PartName="/ppt/tags/tag9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Override+xml" PartName="/ppt/theme/themeOverride1.xml"/>
  <Override ContentType="application/vnd.openxmlformats-officedocument.themeOverride+xml" PartName="/ppt/theme/themeOverride2.xml"/>
  <Override ContentType="application/vnd.openxmlformats-officedocument.themeOverride+xml" PartName="/ppt/theme/themeOverride3.xml"/>
  <Override ContentType="application/vnd.openxmlformats-officedocument.themeOverride+xml" PartName="/ppt/theme/themeOverride4.xml"/>
  <Override ContentType="application/vnd.openxmlformats-officedocument.themeOverride+xml" PartName="/ppt/theme/themeOverride5.xml"/>
  <Override ContentType="application/vnd.openxmlformats-officedocument.themeOverride+xml" PartName="/ppt/theme/themeOverride6.xml"/>
  <Override ContentType="application/vnd.openxmlformats-officedocument.themeOverride+xml" PartName="/ppt/theme/themeOverride7.xml"/>
  <Override ContentType="application/vnd.openxmlformats-officedocument.themeOverride+xml" PartName="/ppt/theme/themeOverride8.xml"/>
  <Override ContentType="application/vnd.openxmlformats-officedocument.themeOverride+xml" PartName="/ppt/theme/themeOverride9.xml"/>
  <Override ContentType="application/vnd.openxmlformats-officedocument.themeOverride+xml" PartName="/ppt/theme/themeOverride10.xml"/>
  <Override ContentType="application/vnd.openxmlformats-officedocument.themeOverride+xml" PartName="/ppt/theme/themeOverride11.xml"/>
  <Override ContentType="application/vnd.openxmlformats-officedocument.themeOverride+xml" PartName="/ppt/theme/themeOverride12.xml"/>
  <Override ContentType="application/vnd.openxmlformats-officedocument.themeOverride+xml" PartName="/ppt/theme/themeOverride13.xml"/>
  <Override ContentType="application/vnd.openxmlformats-officedocument.themeOverride+xml" PartName="/ppt/theme/themeOverride14.xml"/>
  <Override ContentType="application/vnd.openxmlformats-officedocument.themeOverride+xml" PartName="/ppt/theme/themeOverride15.xml"/>
  <Override ContentType="application/vnd.openxmlformats-officedocument.themeOverride+xml" PartName="/ppt/theme/themeOverride16.xml"/>
  <Override ContentType="application/vnd.openxmlformats-officedocument.themeOverride+xml" PartName="/ppt/theme/themeOverride17.xml"/>
  <Override ContentType="application/vnd.openxmlformats-officedocument.themeOverride+xml" PartName="/ppt/theme/themeOverride18.xml"/>
  <Override ContentType="application/vnd.openxmlformats-officedocument.themeOverride+xml" PartName="/ppt/theme/themeOverride19.xml"/>
  <Override ContentType="application/vnd.openxmlformats-officedocument.themeOverride+xml" PartName="/ppt/theme/themeOverride20.xml"/>
  <Override ContentType="application/vnd.openxmlformats-officedocument.themeOverride+xml" PartName="/ppt/theme/themeOverride21.xml"/>
  <Override ContentType="application/vnd.openxmlformats-officedocument.themeOverride+xml" PartName="/ppt/theme/themeOverride22.xml"/>
  <Override ContentType="application/vnd.openxmlformats-officedocument.themeOverride+xml" PartName="/ppt/theme/themeOverride23.xml"/>
  <Override ContentType="application/vnd.openxmlformats-officedocument.themeOverride+xml" PartName="/ppt/theme/themeOverride24.xml"/>
  <Override ContentType="application/vnd.openxmlformats-officedocument.themeOverride+xml" PartName="/ppt/theme/themeOverride25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  <p:sldMasterId id="2147483662" r:id="rId2"/>
    <p:sldMasterId id="2147483666" r:id="rId3"/>
  </p:sldMasterIdLst>
  <p:notesMasterIdLst>
    <p:notesMasterId r:id="rId4"/>
  </p:notesMasterIdLst>
  <p:sldIdLst>
    <p:sldId id="256" r:id="rId5"/>
    <p:sldId id="312" r:id="rId6"/>
    <p:sldId id="285" r:id="rId7"/>
    <p:sldId id="356" r:id="rId8"/>
    <p:sldId id="258" r:id="rId9"/>
    <p:sldId id="479" r:id="rId10"/>
    <p:sldId id="480" r:id="rId11"/>
    <p:sldId id="481" r:id="rId12"/>
    <p:sldId id="265" r:id="rId13"/>
    <p:sldId id="266" r:id="rId14"/>
    <p:sldId id="268" r:id="rId15"/>
    <p:sldId id="358" r:id="rId16"/>
    <p:sldId id="404" r:id="rId17"/>
    <p:sldId id="272" r:id="rId18"/>
    <p:sldId id="405" r:id="rId19"/>
    <p:sldId id="406" r:id="rId20"/>
    <p:sldId id="407" r:id="rId21"/>
    <p:sldId id="359" r:id="rId22"/>
    <p:sldId id="280" r:id="rId23"/>
    <p:sldId id="435" r:id="rId24"/>
    <p:sldId id="482" r:id="rId25"/>
    <p:sldId id="483" r:id="rId26"/>
    <p:sldId id="484" r:id="rId27"/>
    <p:sldId id="284" r:id="rId28"/>
    <p:sldId id="287" r:id="rId29"/>
    <p:sldId id="485" r:id="rId30"/>
    <p:sldId id="360" r:id="rId31"/>
    <p:sldId id="293" r:id="rId32"/>
    <p:sldId id="478" r:id="rId33"/>
    <p:sldId id="361" r:id="rId34"/>
    <p:sldId id="459" r:id="rId35"/>
    <p:sldId id="486" r:id="rId36"/>
    <p:sldId id="471" r:id="rId37"/>
    <p:sldId id="487" r:id="rId38"/>
    <p:sldId id="488" r:id="rId39"/>
    <p:sldId id="473" r:id="rId40"/>
    <p:sldId id="489" r:id="rId41"/>
    <p:sldId id="476" r:id="rId42"/>
    <p:sldId id="477" r:id="rId43"/>
  </p:sldIdLst>
  <p:sldSz cx="9144000" cy="5143500" type="screen16x9"/>
  <p:notesSz cx="6858000" cy="9144000"/>
  <p:custShowLst>
    <p:custShow name="自定义放映 1" id="0">
      <p:sldLst/>
    </p:custShow>
  </p:custShowLst>
  <p:custDataLst>
    <p:tags r:id="rId45"/>
  </p:custData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rebuchet MS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rebuchet MS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rebuchet MS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rebuchet MS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rebuchet MS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rebuchet MS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rebuchet MS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rebuchet MS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rebuchet MS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62">
          <p15:clr>
            <a:srgbClr val="A4A3A4"/>
          </p15:clr>
        </p15:guide>
        <p15:guide id="2" pos="287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fill>
          <a:solidFill>
            <a:schemeClr val="accent5">
              <a:alpha val="40000"/>
            </a:schemeClr>
          </a:solidFill>
        </a:fill>
      </a:tcStyle>
    </a:band1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0"/>
    <p:restoredTop sz="96314" autoAdjust="0"/>
  </p:normalViewPr>
  <p:slideViewPr>
    <p:cSldViewPr showGuides="1">
      <p:cViewPr varScale="1">
        <p:scale>
          <a:sx n="143" d="100"/>
          <a:sy n="143" d="100"/>
        </p:scale>
        <p:origin x="708" y="102"/>
      </p:cViewPr>
      <p:guideLst>
        <p:guide orient="horz" pos="1562"/>
        <p:guide pos="2871"/>
      </p:guideLst>
    </p:cSldViewPr>
  </p:slideViewPr>
  <p:outlineViewPr>
    <p:cViewPr>
      <p:scale>
        <a:sx n="33" d="100"/>
        <a:sy n="33" d="100"/>
      </p:scale>
      <p:origin x="0" y="20892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6.xml" Type="http://schemas.openxmlformats.org/officeDocument/2006/relationships/slide"/><Relationship Id="rId11" Target="slides/slide7.xml" Type="http://schemas.openxmlformats.org/officeDocument/2006/relationships/slide"/><Relationship Id="rId12" Target="slides/slide8.xml" Type="http://schemas.openxmlformats.org/officeDocument/2006/relationships/slide"/><Relationship Id="rId13" Target="slides/slide9.xml" Type="http://schemas.openxmlformats.org/officeDocument/2006/relationships/slide"/><Relationship Id="rId14" Target="slides/slide10.xml" Type="http://schemas.openxmlformats.org/officeDocument/2006/relationships/slide"/><Relationship Id="rId15" Target="slides/slide11.xml" Type="http://schemas.openxmlformats.org/officeDocument/2006/relationships/slide"/><Relationship Id="rId16" Target="slides/slide12.xml" Type="http://schemas.openxmlformats.org/officeDocument/2006/relationships/slide"/><Relationship Id="rId17" Target="slides/slide13.xml" Type="http://schemas.openxmlformats.org/officeDocument/2006/relationships/slide"/><Relationship Id="rId18" Target="slides/slide14.xml" Type="http://schemas.openxmlformats.org/officeDocument/2006/relationships/slide"/><Relationship Id="rId19" Target="slides/slide15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6.xml" Type="http://schemas.openxmlformats.org/officeDocument/2006/relationships/slide"/><Relationship Id="rId21" Target="slides/slide17.xml" Type="http://schemas.openxmlformats.org/officeDocument/2006/relationships/slide"/><Relationship Id="rId22" Target="slides/slide18.xml" Type="http://schemas.openxmlformats.org/officeDocument/2006/relationships/slide"/><Relationship Id="rId23" Target="slides/slide19.xml" Type="http://schemas.openxmlformats.org/officeDocument/2006/relationships/slide"/><Relationship Id="rId24" Target="slides/slide20.xml" Type="http://schemas.openxmlformats.org/officeDocument/2006/relationships/slide"/><Relationship Id="rId25" Target="slides/slide21.xml" Type="http://schemas.openxmlformats.org/officeDocument/2006/relationships/slide"/><Relationship Id="rId26" Target="slides/slide22.xml" Type="http://schemas.openxmlformats.org/officeDocument/2006/relationships/slide"/><Relationship Id="rId27" Target="slides/slide23.xml" Type="http://schemas.openxmlformats.org/officeDocument/2006/relationships/slide"/><Relationship Id="rId28" Target="slides/slide24.xml" Type="http://schemas.openxmlformats.org/officeDocument/2006/relationships/slide"/><Relationship Id="rId29" Target="slides/slide25.xml" Type="http://schemas.openxmlformats.org/officeDocument/2006/relationships/slide"/><Relationship Id="rId3" Target="slideMasters/slideMaster3.xml" Type="http://schemas.openxmlformats.org/officeDocument/2006/relationships/slideMaster"/><Relationship Id="rId30" Target="slides/slide26.xml" Type="http://schemas.openxmlformats.org/officeDocument/2006/relationships/slide"/><Relationship Id="rId31" Target="slides/slide27.xml" Type="http://schemas.openxmlformats.org/officeDocument/2006/relationships/slide"/><Relationship Id="rId32" Target="slides/slide28.xml" Type="http://schemas.openxmlformats.org/officeDocument/2006/relationships/slide"/><Relationship Id="rId33" Target="slides/slide29.xml" Type="http://schemas.openxmlformats.org/officeDocument/2006/relationships/slide"/><Relationship Id="rId34" Target="slides/slide30.xml" Type="http://schemas.openxmlformats.org/officeDocument/2006/relationships/slide"/><Relationship Id="rId35" Target="slides/slide31.xml" Type="http://schemas.openxmlformats.org/officeDocument/2006/relationships/slide"/><Relationship Id="rId36" Target="slides/slide32.xml" Type="http://schemas.openxmlformats.org/officeDocument/2006/relationships/slide"/><Relationship Id="rId37" Target="slides/slide33.xml" Type="http://schemas.openxmlformats.org/officeDocument/2006/relationships/slide"/><Relationship Id="rId38" Target="slides/slide34.xml" Type="http://schemas.openxmlformats.org/officeDocument/2006/relationships/slide"/><Relationship Id="rId39" Target="slides/slide35.xml" Type="http://schemas.openxmlformats.org/officeDocument/2006/relationships/slide"/><Relationship Id="rId4" Target="notesMasters/notesMaster1.xml" Type="http://schemas.openxmlformats.org/officeDocument/2006/relationships/notesMaster"/><Relationship Id="rId40" Target="slides/slide36.xml" Type="http://schemas.openxmlformats.org/officeDocument/2006/relationships/slide"/><Relationship Id="rId41" Target="slides/slide37.xml" Type="http://schemas.openxmlformats.org/officeDocument/2006/relationships/slide"/><Relationship Id="rId42" Target="slides/slide38.xml" Type="http://schemas.openxmlformats.org/officeDocument/2006/relationships/slide"/><Relationship Id="rId43" Target="slides/slide39.xml" Type="http://schemas.openxmlformats.org/officeDocument/2006/relationships/slide"/><Relationship Id="rId45" Target="tags/tag9.xml" Type="http://schemas.openxmlformats.org/officeDocument/2006/relationships/tags"/><Relationship Id="rId46" Target="presProps.xml" Type="http://schemas.openxmlformats.org/officeDocument/2006/relationships/presProps"/><Relationship Id="rId47" Target="viewProps.xml" Type="http://schemas.openxmlformats.org/officeDocument/2006/relationships/viewProps"/><Relationship Id="rId48" Target="theme/theme1.xml" Type="http://schemas.openxmlformats.org/officeDocument/2006/relationships/theme"/><Relationship Id="rId49" Target="tableStyles.xml" Type="http://schemas.openxmlformats.org/officeDocument/2006/relationships/tableStyles"/><Relationship Id="rId5" Target="slides/slide1.xml" Type="http://schemas.openxmlformats.org/officeDocument/2006/relationships/slide"/><Relationship Id="rId6" Target="slides/slide2.xml" Type="http://schemas.openxmlformats.org/officeDocument/2006/relationships/slide"/><Relationship Id="rId7" Target="slides/slide3.xml" Type="http://schemas.openxmlformats.org/officeDocument/2006/relationships/slide"/><Relationship Id="rId8" Target="slides/slide4.xml" Type="http://schemas.openxmlformats.org/officeDocument/2006/relationships/slide"/><Relationship Id="rId9" Target="slides/slide5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4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CB76570-4E94-4A8F-912E-6F4818446F6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val="184811102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6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7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8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9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0.xml.rels><?xml version="1.0" encoding="UTF-8" standalone="yes"?><Relationships xmlns="http://schemas.openxmlformats.org/package/2006/relationships"><Relationship Id="rId1" Target="../slides/slide2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1.xml.rels><?xml version="1.0" encoding="UTF-8" standalone="yes"?><Relationships xmlns="http://schemas.openxmlformats.org/package/2006/relationships"><Relationship Id="rId1" Target="../slides/slide2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2.xml.rels><?xml version="1.0" encoding="UTF-8" standalone="yes"?><Relationships xmlns="http://schemas.openxmlformats.org/package/2006/relationships"><Relationship Id="rId1" Target="../slides/slide2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3.xml.rels><?xml version="1.0" encoding="UTF-8" standalone="yes"?><Relationships xmlns="http://schemas.openxmlformats.org/package/2006/relationships"><Relationship Id="rId1" Target="../slides/slide2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4.xml.rels><?xml version="1.0" encoding="UTF-8" standalone="yes"?><Relationships xmlns="http://schemas.openxmlformats.org/package/2006/relationships"><Relationship Id="rId1" Target="../slides/slide2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5.xml.rels><?xml version="1.0" encoding="UTF-8" standalone="yes"?><Relationships xmlns="http://schemas.openxmlformats.org/package/2006/relationships"><Relationship Id="rId1" Target="../slides/slide2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6.xml.rels><?xml version="1.0" encoding="UTF-8" standalone="yes"?><Relationships xmlns="http://schemas.openxmlformats.org/package/2006/relationships"><Relationship Id="rId1" Target="../slides/slide2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7.xml.rels><?xml version="1.0" encoding="UTF-8" standalone="yes"?><Relationships xmlns="http://schemas.openxmlformats.org/package/2006/relationships"><Relationship Id="rId1" Target="../slides/slide2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8.xml.rels><?xml version="1.0" encoding="UTF-8" standalone="yes"?><Relationships xmlns="http://schemas.openxmlformats.org/package/2006/relationships"><Relationship Id="rId1" Target="../slides/slide2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9.xml.rels><?xml version="1.0" encoding="UTF-8" standalone="yes"?><Relationships xmlns="http://schemas.openxmlformats.org/package/2006/relationships"><Relationship Id="rId1" Target="../slides/slide2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0.xml.rels><?xml version="1.0" encoding="UTF-8" standalone="yes"?><Relationships xmlns="http://schemas.openxmlformats.org/package/2006/relationships"><Relationship Id="rId1" Target="../slides/slide3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1.xml.rels><?xml version="1.0" encoding="UTF-8" standalone="yes"?><Relationships xmlns="http://schemas.openxmlformats.org/package/2006/relationships"><Relationship Id="rId1" Target="../slides/slide3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2.xml.rels><?xml version="1.0" encoding="UTF-8" standalone="yes"?><Relationships xmlns="http://schemas.openxmlformats.org/package/2006/relationships"><Relationship Id="rId1" Target="../slides/slide3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3.xml.rels><?xml version="1.0" encoding="UTF-8" standalone="yes"?><Relationships xmlns="http://schemas.openxmlformats.org/package/2006/relationships"><Relationship Id="rId1" Target="../slides/slide3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4.xml.rels><?xml version="1.0" encoding="UTF-8" standalone="yes"?><Relationships xmlns="http://schemas.openxmlformats.org/package/2006/relationships"><Relationship Id="rId1" Target="../slides/slide3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5.xml.rels><?xml version="1.0" encoding="UTF-8" standalone="yes"?><Relationships xmlns="http://schemas.openxmlformats.org/package/2006/relationships"><Relationship Id="rId1" Target="../slides/slide3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6.xml.rels><?xml version="1.0" encoding="UTF-8" standalone="yes"?><Relationships xmlns="http://schemas.openxmlformats.org/package/2006/relationships"><Relationship Id="rId1" Target="../slides/slide3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7.xml.rels><?xml version="1.0" encoding="UTF-8" standalone="yes"?><Relationships xmlns="http://schemas.openxmlformats.org/package/2006/relationships"><Relationship Id="rId1" Target="../slides/slide3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8.xml.rels><?xml version="1.0" encoding="UTF-8" standalone="yes"?><Relationships xmlns="http://schemas.openxmlformats.org/package/2006/relationships"><Relationship Id="rId1" Target="../slides/slide3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9.xml.rels><?xml version="1.0" encoding="UTF-8" standalone="yes"?><Relationships xmlns="http://schemas.openxmlformats.org/package/2006/relationships"><Relationship Id="rId1" Target="../slides/slide3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0.xml.rels><?xml version="1.0" encoding="UTF-8" standalone="yes"?><Relationships xmlns="http://schemas.openxmlformats.org/package/2006/relationships"><Relationship Id="rId1" Target="../slides/slide4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4720677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7119422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4763186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5395369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3349160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9124978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3509617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8570825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6239960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7792958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185283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7988286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6791967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7902782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960824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934530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1756569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9676869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0898529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37003610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80273228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4445336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69957991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75314659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05016037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69851264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6442682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12108317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6070295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95547528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6221121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08697136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0221142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69832367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smtClean="0"/>
              <a:t>模板来自于 优品</a:t>
            </a:r>
            <a:r>
              <a:rPr lang="en-US" altLang="zh-CN" smtClean="0"/>
              <a:t>PPT</a:t>
            </a:r>
            <a:r>
              <a:rPr lang="zh-CN" altLang="en-US" smtClean="0"/>
              <a:t> </a:t>
            </a:r>
            <a:r>
              <a:rPr lang="en-US" altLang="zh-CN" smtClean="0"/>
              <a:t>https://www.ypppt.com/</a:t>
            </a:r>
            <a:endParaRPr lang="zh-CN" altLang="en-US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zh-CN" altLang="en-US" smtClean="0">
              <a:solidFill>
                <a:prstClr val="black"/>
              </a:solidFill>
              <a:latin typeface="Calibri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902826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9717926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8711664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7661551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320693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231138635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media/image1.jpe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media/image6.jpe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media/image2.jpe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3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4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5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6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7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media/image3.jpe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media/image4.jpe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media/image5.png" Type="http://schemas.openxmlformats.org/officeDocument/2006/relationships/image"/><Relationship Id="rId2" Target="../media/image3.jpeg" Type="http://schemas.openxmlformats.org/officeDocument/2006/relationships/image"/><Relationship Id="rId3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userDrawn="1">
  <p:cSld name="1_标题幻灯片">
    <p:bg>
      <p:bgPr>
        <a:blipFill dpi="0" rotWithShape="1">
          <a:blip r:embed="rId1">
            <a:lum/>
            <a:extLst>
              <a:ext uri="{28A0092B-C50C-407E-A947-70E740481C1C}">
                <a14:useLocalDpi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4629960"/>
            <a:ext cx="2514600" cy="273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rebuchet MS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629960"/>
            <a:ext cx="3352800" cy="273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rebuchet MS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4629960"/>
            <a:ext cx="1828800" cy="27389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1ABD81C-CC89-4F3F-BFD4-736C94FBFAFB}" type="slidenum">
              <a:rPr kumimoji="0" lang="zh-CN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rebuchet MS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Trebuchet MS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ndAc>
      <p:endSnd/>
    </p:sndAc>
  </p:transition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1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BAB14-3536-495C-9CD5-22B5FCBBE9ED}" type="datetimeFigureOut">
              <a:rPr lang="zh-CN" altLang="en-US" smtClean="0"/>
              <a:t>2022/3/12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191D0-C6B9-4644-9DC8-63C66C800DC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BAB14-3536-495C-9CD5-22B5FCBBE9ED}" type="datetimeFigureOut">
              <a:rPr lang="zh-CN" altLang="en-US" smtClean="0"/>
              <a:t>2022/3/12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191D0-C6B9-4644-9DC8-63C66C800DC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6"/>
            <a:ext cx="2057400" cy="43878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6"/>
            <a:ext cx="6019800" cy="43878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BAB14-3536-495C-9CD5-22B5FCBBE9ED}" type="datetimeFigureOut">
              <a:rPr lang="zh-CN" altLang="en-US" smtClean="0"/>
              <a:t>2022/3/12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191D0-C6B9-4644-9DC8-63C66C800DC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自定义版式">
    <p:bg>
      <p:bgPr>
        <a:blipFill dpi="0" rotWithShape="1">
          <a:blip r:embed="rId1">
            <a:lum/>
            <a:extLst>
              <a:ext uri="{28A0092B-C50C-407E-A947-70E740481C1C}">
                <a14:useLocalDpi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rebuchet MS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rebuchet MS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1F534F2-AF4F-4646-AE38-0F9D75D2D5A3}" type="slidenum">
              <a:rPr kumimoji="0" lang="zh-CN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rebuchet MS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Trebuchet MS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>
    <mc:Choice Requires="p14">
      <p:transition spd="slow" p14:dur="2000"/>
    </mc:Choice>
    <mc:Fallback>
      <p:transition spd="slow"/>
    </mc:Fallback>
  </mc:AlternateContent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</a:pPr>
            <a:fld id="{2E3AAC11-D570-4EA9-AFC0-30FB72BA45EB}" type="datetimeFigureOut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 eaLnBrk="1" fontAlgn="auto" hangingPunct="1">
                <a:spcBef>
                  <a:spcPct val="0"/>
                </a:spcBef>
                <a:spcAft>
                  <a:spcPct val="0"/>
                </a:spcAft>
              </a:pPr>
              <a:t>2022/3/12</a:t>
            </a:fld>
            <a:endParaRPr lang="zh-CN" altLang="en-US">
              <a:solidFill>
                <a:prstClr val="black"/>
              </a:solidFill>
              <a:latin typeface="Calibri" panose="020f0502020204030204"/>
              <a:ea typeface="宋体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</a:pPr>
            <a:fld id="{55ECCFAA-F4FB-487C-9F1E-C8836D0C3DC9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 eaLnBrk="1" fontAlgn="auto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val="4234402507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</a:pPr>
            <a:fld id="{2E3AAC11-D570-4EA9-AFC0-30FB72BA45EB}" type="datetimeFigureOut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 eaLnBrk="1" fontAlgn="auto" hangingPunct="1">
                <a:spcBef>
                  <a:spcPct val="0"/>
                </a:spcBef>
                <a:spcAft>
                  <a:spcPct val="0"/>
                </a:spcAft>
              </a:pPr>
              <a:t>2022/3/12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</a:pPr>
            <a:fld id="{55ECCFAA-F4FB-487C-9F1E-C8836D0C3DC9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 eaLnBrk="1" fontAlgn="auto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val="3436609277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032703931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2022/3/12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99055880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2022/3/12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190200543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2022/3/12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335852329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bg>
      <p:bgPr>
        <a:blipFill dpi="0" rotWithShape="1">
          <a:blip r:embed="rId1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4"/>
            <a:ext cx="7772400" cy="11017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BAB14-3536-495C-9CD5-22B5FCBBE9ED}" type="datetimeFigureOut">
              <a:rPr lang="zh-CN" altLang="en-US" smtClean="0"/>
              <a:t>2022/3/12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191D0-C6B9-4644-9DC8-63C66C800DC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2022/3/12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806040229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2022/3/12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667903177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2022/3/12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438881688"/>
      </p:ext>
    </p:extLst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2022/3/12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971092692"/>
      </p:ext>
    </p:extLst>
  </p:cSld>
  <p:clrMapOvr>
    <a:masterClrMapping/>
  </p:clrMapOvr>
  <p:transition/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2022/3/12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006053448"/>
      </p:ext>
    </p:extLst>
  </p:cSld>
  <p:clrMapOvr>
    <a:masterClrMapping/>
  </p:clrMapOvr>
  <p:transition/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2022/3/12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236156282"/>
      </p:ext>
    </p:extLst>
  </p:cSld>
  <p:clrMapOvr>
    <a:masterClrMapping/>
  </p:clrMapOvr>
  <p:transition/>
  <p:timing/>
</p:sldLayout>
</file>

<file path=ppt/slideLayouts/slideLayout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2022/3/12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935445429"/>
      </p:ext>
    </p:extLst>
  </p:cSld>
  <p:clrMapOvr>
    <a:masterClrMapping/>
  </p:clrMapOvr>
  <p:transition/>
  <p:timing/>
</p:sldLayout>
</file>

<file path=ppt/slideLayouts/slideLayout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2022/3/12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772410678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bg>
      <p:bgPr>
        <a:blipFill dpi="0" rotWithShape="1">
          <a:blip r:embed="rId1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BAB14-3536-495C-9CD5-22B5FCBBE9ED}" type="datetimeFigureOut">
              <a:rPr lang="zh-CN" altLang="en-US" smtClean="0"/>
              <a:t>2022/3/12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191D0-C6B9-4644-9DC8-63C66C800DC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bg>
      <p:bgPr>
        <a:blipFill dpi="0" rotWithShape="1">
          <a:blip r:embed="rId1">
            <a:lum/>
            <a:extLst>
              <a:ext uri="{28A0092B-C50C-407E-A947-70E740481C1C}">
                <a14:useLocalDpi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9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BAB14-3536-495C-9CD5-22B5FCBBE9ED}" type="datetimeFigureOut">
              <a:rPr lang="zh-CN" altLang="en-US" smtClean="0"/>
              <a:t>2022/3/12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191D0-C6B9-4644-9DC8-63C66C800DC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BAB14-3536-495C-9CD5-22B5FCBBE9ED}" type="datetimeFigureOut">
              <a:rPr lang="zh-CN" altLang="en-US" smtClean="0"/>
              <a:t>2022/3/12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191D0-C6B9-4644-9DC8-63C66C800DC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1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7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7" y="1631951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BAB14-3536-495C-9CD5-22B5FCBBE9ED}" type="datetimeFigureOut">
              <a:rPr lang="zh-CN" altLang="en-US" smtClean="0"/>
              <a:t>2022/3/12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191D0-C6B9-4644-9DC8-63C66C800DC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BAB14-3536-495C-9CD5-22B5FCBBE9ED}" type="datetimeFigureOut">
              <a:rPr lang="zh-CN" altLang="en-US" smtClean="0"/>
              <a:t>2022/3/12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191D0-C6B9-4644-9DC8-63C66C800DC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BAB14-3536-495C-9CD5-22B5FCBBE9ED}" type="datetimeFigureOut">
              <a:rPr lang="zh-CN" altLang="en-US" smtClean="0"/>
              <a:t>2022/3/12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191D0-C6B9-4644-9DC8-63C66C800DC7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-13035" y="123478"/>
            <a:ext cx="1670919" cy="89864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04789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BAB14-3536-495C-9CD5-22B5FCBBE9ED}" type="datetimeFigureOut">
              <a:rPr lang="zh-CN" altLang="en-US" smtClean="0"/>
              <a:t>2022/3/12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191D0-C6B9-4644-9DC8-63C66C800DC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slideLayouts/slideLayout12.xml" Type="http://schemas.openxmlformats.org/officeDocument/2006/relationships/slideLayout"/><Relationship Id="rId13" Target="../slideLayouts/slideLayout13.xml" Type="http://schemas.openxmlformats.org/officeDocument/2006/relationships/slideLayout"/><Relationship Id="rId14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4.xml" Type="http://schemas.openxmlformats.org/officeDocument/2006/relationships/slideLayout"/><Relationship Id="rId2" Target="../slideLayouts/slideLayout15.xml" Type="http://schemas.openxmlformats.org/officeDocument/2006/relationships/slideLayout"/><Relationship Id="rId3" Target="../slideLayouts/slideLayout16.xml" Type="http://schemas.openxmlformats.org/officeDocument/2006/relationships/slideLayout"/><Relationship Id="rId4" Target="../theme/theme2.xml" Type="http://schemas.openxmlformats.org/officeDocument/2006/relationships/theme"/></Relationships>
</file>

<file path=ppt/slideMasters/_rels/slideMaster3.xml.rels><?xml version="1.0" encoding="UTF-8" standalone="yes"?><Relationships xmlns="http://schemas.openxmlformats.org/package/2006/relationships"><Relationship Id="rId1" Target="../slideLayouts/slideLayout17.xml" Type="http://schemas.openxmlformats.org/officeDocument/2006/relationships/slideLayout"/><Relationship Id="rId10" Target="../slideLayouts/slideLayout26.xml" Type="http://schemas.openxmlformats.org/officeDocument/2006/relationships/slideLayout"/><Relationship Id="rId11" Target="../slideLayouts/slideLayout27.xml" Type="http://schemas.openxmlformats.org/officeDocument/2006/relationships/slideLayout"/><Relationship Id="rId12" Target="../theme/theme3.xml" Type="http://schemas.openxmlformats.org/officeDocument/2006/relationships/theme"/><Relationship Id="rId2" Target="../slideLayouts/slideLayout18.xml" Type="http://schemas.openxmlformats.org/officeDocument/2006/relationships/slideLayout"/><Relationship Id="rId3" Target="../slideLayouts/slideLayout19.xml" Type="http://schemas.openxmlformats.org/officeDocument/2006/relationships/slideLayout"/><Relationship Id="rId4" Target="../slideLayouts/slideLayout20.xml" Type="http://schemas.openxmlformats.org/officeDocument/2006/relationships/slideLayout"/><Relationship Id="rId5" Target="../slideLayouts/slideLayout21.xml" Type="http://schemas.openxmlformats.org/officeDocument/2006/relationships/slideLayout"/><Relationship Id="rId6" Target="../slideLayouts/slideLayout22.xml" Type="http://schemas.openxmlformats.org/officeDocument/2006/relationships/slideLayout"/><Relationship Id="rId7" Target="../slideLayouts/slideLayout23.xml" Type="http://schemas.openxmlformats.org/officeDocument/2006/relationships/slideLayout"/><Relationship Id="rId8" Target="../slideLayouts/slideLayout24.xml" Type="http://schemas.openxmlformats.org/officeDocument/2006/relationships/slideLayout"/><Relationship Id="rId9" Target="../slideLayouts/slideLayout25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BAB14-3536-495C-9CD5-22B5FCBBE9ED}" type="datetimeFigureOut">
              <a:rPr lang="zh-CN" altLang="en-US" smtClean="0"/>
              <a:t>2022/3/12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F191D0-C6B9-4644-9DC8-63C66C800DC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603181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</a:pPr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ct val="0"/>
                </a:spcBef>
                <a:spcAft>
                  <a:spcPct val="0"/>
                </a:spcAft>
              </a:pPr>
              <a:t>2022/3/12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</a:pPr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val="39148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ransition/>
  <p:timing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Override1.xml" Type="http://schemas.openxmlformats.org/officeDocument/2006/relationships/themeOverride"/><Relationship Id="rId3" Target="../notesSlides/notesSlide1.xml" Type="http://schemas.openxmlformats.org/officeDocument/2006/relationships/notesSlide"/><Relationship Id="rId4" Target="../media/image7.png" Type="http://schemas.openxmlformats.org/officeDocument/2006/relationships/image"/><Relationship Id="rId5" Target="../media/image8.png" Type="http://schemas.openxmlformats.org/officeDocument/2006/relationships/image"/><Relationship Id="rId6" Target="../media/image9.png" Type="http://schemas.openxmlformats.org/officeDocument/2006/relationships/image"/><Relationship Id="rId7" Target="../media/image10.png" Type="http://schemas.openxmlformats.org/officeDocument/2006/relationships/image"/><Relationship Id="rId8" Target="../media/image11.png" Type="http://schemas.openxmlformats.org/officeDocument/2006/relationships/image"/><Relationship Id="rId9" Target="../media/image12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theme/themeOverride7.xml" Type="http://schemas.openxmlformats.org/officeDocument/2006/relationships/themeOverride"/><Relationship Id="rId3" Target="../notesSlides/notesSlide10.xml" Type="http://schemas.openxmlformats.org/officeDocument/2006/relationships/notesSlide"/><Relationship Id="rId4" Target="../media/image28.png" Type="http://schemas.openxmlformats.org/officeDocument/2006/relationships/image"/><Relationship Id="rId5" Target="../media/image29.png" Type="http://schemas.openxmlformats.org/officeDocument/2006/relationships/image"/><Relationship Id="rId6" Target="../media/image30.png" Type="http://schemas.openxmlformats.org/officeDocument/2006/relationships/image"/><Relationship Id="rId7" Target="../media/image31.png" Type="http://schemas.openxmlformats.org/officeDocument/2006/relationships/image"/><Relationship Id="rId8" Target="../media/image32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theme/themeOverride8.xml" Type="http://schemas.openxmlformats.org/officeDocument/2006/relationships/themeOverride"/><Relationship Id="rId3" Target="../notesSlides/notesSlide11.xml" Type="http://schemas.openxmlformats.org/officeDocument/2006/relationships/notesSlide"/><Relationship Id="rId4" Target="../media/image33.png" Type="http://schemas.openxmlformats.org/officeDocument/2006/relationships/image"/><Relationship Id="rId5" Target="../media/image34.png" Type="http://schemas.openxmlformats.org/officeDocument/2006/relationships/image"/><Relationship Id="rId6" Target="../media/image35.png" Type="http://schemas.openxmlformats.org/officeDocument/2006/relationships/image"/><Relationship Id="rId7" Target="../media/image36.png" Type="http://schemas.openxmlformats.org/officeDocument/2006/relationships/image"/><Relationship Id="rId8" Target="../media/image37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theme/themeOverride9.xml" Type="http://schemas.openxmlformats.org/officeDocument/2006/relationships/themeOverride"/><Relationship Id="rId3" Target="../notesSlides/notesSlide12.xml" Type="http://schemas.openxmlformats.org/officeDocument/2006/relationships/notesSlide"/></Relationships>
</file>

<file path=ppt/slides/_rels/slide13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theme/themeOverride10.xml" Type="http://schemas.openxmlformats.org/officeDocument/2006/relationships/themeOverride"/><Relationship Id="rId3" Target="../notesSlides/notesSlide13.xml" Type="http://schemas.openxmlformats.org/officeDocument/2006/relationships/notesSlide"/><Relationship Id="rId4" Target="../media/image38.png" Type="http://schemas.openxmlformats.org/officeDocument/2006/relationships/image"/><Relationship Id="rId5" Target="../media/image39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theme/themeOverride11.xml" Type="http://schemas.openxmlformats.org/officeDocument/2006/relationships/themeOverride"/><Relationship Id="rId3" Target="../notesSlides/notesSlide14.xml" Type="http://schemas.openxmlformats.org/officeDocument/2006/relationships/notesSlide"/><Relationship Id="rId4" Target="../media/image40.png" Type="http://schemas.openxmlformats.org/officeDocument/2006/relationships/image"/><Relationship Id="rId5" Target="../media/image41.png" Type="http://schemas.openxmlformats.org/officeDocument/2006/relationships/image"/><Relationship Id="rId6" Target="../media/image42.png" Type="http://schemas.openxmlformats.org/officeDocument/2006/relationships/image"/><Relationship Id="rId7" Target="../media/image43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theme/themeOverride12.xml" Type="http://schemas.openxmlformats.org/officeDocument/2006/relationships/themeOverride"/><Relationship Id="rId3" Target="../notesSlides/notesSlide15.xml" Type="http://schemas.openxmlformats.org/officeDocument/2006/relationships/notesSlide"/><Relationship Id="rId4" Target="../media/image40.png" Type="http://schemas.openxmlformats.org/officeDocument/2006/relationships/image"/><Relationship Id="rId5" Target="../media/image44.png" Type="http://schemas.openxmlformats.org/officeDocument/2006/relationships/image"/><Relationship Id="rId6" Target="../media/image45.png" Type="http://schemas.openxmlformats.org/officeDocument/2006/relationships/image"/><Relationship Id="rId7" Target="../media/image46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theme/themeOverride13.xml" Type="http://schemas.openxmlformats.org/officeDocument/2006/relationships/themeOverride"/><Relationship Id="rId3" Target="../notesSlides/notesSlide16.xml" Type="http://schemas.openxmlformats.org/officeDocument/2006/relationships/notesSlide"/><Relationship Id="rId4" Target="../media/image40.png" Type="http://schemas.openxmlformats.org/officeDocument/2006/relationships/image"/><Relationship Id="rId5" Target="../media/image47.png" Type="http://schemas.openxmlformats.org/officeDocument/2006/relationships/image"/><Relationship Id="rId6" Target="../media/image48.png" Type="http://schemas.openxmlformats.org/officeDocument/2006/relationships/image"/><Relationship Id="rId7" Target="../media/image49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theme/themeOverride14.xml" Type="http://schemas.openxmlformats.org/officeDocument/2006/relationships/themeOverride"/><Relationship Id="rId3" Target="../notesSlides/notesSlide17.xml" Type="http://schemas.openxmlformats.org/officeDocument/2006/relationships/notesSlide"/><Relationship Id="rId4" Target="../media/image50.png" Type="http://schemas.openxmlformats.org/officeDocument/2006/relationships/image"/><Relationship Id="rId5" Target="../media/image40.png" Type="http://schemas.openxmlformats.org/officeDocument/2006/relationships/image"/><Relationship Id="rId6" Target="../media/image51.png" Type="http://schemas.openxmlformats.org/officeDocument/2006/relationships/image"/><Relationship Id="rId7" Target="../media/image52.png" Type="http://schemas.openxmlformats.org/officeDocument/2006/relationships/image"/><Relationship Id="rId8" Target="../media/image53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theme/themeOverride15.xml" Type="http://schemas.openxmlformats.org/officeDocument/2006/relationships/themeOverride"/><Relationship Id="rId3" Target="../notesSlides/notesSlide18.xml" Type="http://schemas.openxmlformats.org/officeDocument/2006/relationships/notesSlide"/></Relationships>
</file>

<file path=ppt/slides/_rels/slide19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10" Target="../tags/tag7.xml" Type="http://schemas.openxmlformats.org/officeDocument/2006/relationships/tags"/><Relationship Id="rId11" Target="../tags/tag8.xml" Type="http://schemas.openxmlformats.org/officeDocument/2006/relationships/tags"/><Relationship Id="rId2" Target="../theme/themeOverride16.xml" Type="http://schemas.openxmlformats.org/officeDocument/2006/relationships/themeOverride"/><Relationship Id="rId3" Target="../notesSlides/notesSlide19.xml" Type="http://schemas.openxmlformats.org/officeDocument/2006/relationships/notesSlide"/><Relationship Id="rId4" Target="../tags/tag1.xml" Type="http://schemas.openxmlformats.org/officeDocument/2006/relationships/tags"/><Relationship Id="rId5" Target="../tags/tag2.xml" Type="http://schemas.openxmlformats.org/officeDocument/2006/relationships/tags"/><Relationship Id="rId6" Target="../tags/tag3.xml" Type="http://schemas.openxmlformats.org/officeDocument/2006/relationships/tags"/><Relationship Id="rId7" Target="../tags/tag4.xml" Type="http://schemas.openxmlformats.org/officeDocument/2006/relationships/tags"/><Relationship Id="rId8" Target="../tags/tag5.xml" Type="http://schemas.openxmlformats.org/officeDocument/2006/relationships/tags"/><Relationship Id="rId9" Target="../tags/tag6.xml" Type="http://schemas.openxmlformats.org/officeDocument/2006/relationships/tags"/></Relationships>
</file>

<file path=ppt/slides/_rels/slide2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theme/themeOverride2.xml" Type="http://schemas.openxmlformats.org/officeDocument/2006/relationships/themeOverride"/><Relationship Id="rId3" Target="../notesSlides/notesSlide2.xml" Type="http://schemas.openxmlformats.org/officeDocument/2006/relationships/notesSlide"/><Relationship Id="rId4" Target="../media/image13.png" Type="http://schemas.openxmlformats.org/officeDocument/2006/relationships/image"/><Relationship Id="rId5" Target="../media/image14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theme/themeOverride17.xml" Type="http://schemas.openxmlformats.org/officeDocument/2006/relationships/themeOverride"/><Relationship Id="rId3" Target="../notesSlides/notesSlide20.xml" Type="http://schemas.openxmlformats.org/officeDocument/2006/relationships/notesSlide"/><Relationship Id="rId4" Target="../media/image54.png" Type="http://schemas.openxmlformats.org/officeDocument/2006/relationships/image"/><Relationship Id="rId5" Target="../media/image55.png" Type="http://schemas.openxmlformats.org/officeDocument/2006/relationships/image"/><Relationship Id="rId6" Target="../media/image56.png" Type="http://schemas.openxmlformats.org/officeDocument/2006/relationships/image"/><Relationship Id="rId7" Target="../media/image57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notesSlides/notesSlide21.xml" Type="http://schemas.openxmlformats.org/officeDocument/2006/relationships/notesSlide"/><Relationship Id="rId3" Target="../media/image55.png" Type="http://schemas.openxmlformats.org/officeDocument/2006/relationships/image"/><Relationship Id="rId4" Target="../media/image58.png" Type="http://schemas.openxmlformats.org/officeDocument/2006/relationships/image"/><Relationship Id="rId5" Target="../media/image59.png" Type="http://schemas.openxmlformats.org/officeDocument/2006/relationships/image"/><Relationship Id="rId6" Target="../media/image60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notesSlides/notesSlide22.xml" Type="http://schemas.openxmlformats.org/officeDocument/2006/relationships/notesSlide"/><Relationship Id="rId3" Target="../media/image61.png" Type="http://schemas.openxmlformats.org/officeDocument/2006/relationships/image"/><Relationship Id="rId4" Target="../media/image62.png" Type="http://schemas.openxmlformats.org/officeDocument/2006/relationships/image"/><Relationship Id="rId5" Target="../media/image63.png" Type="http://schemas.openxmlformats.org/officeDocument/2006/relationships/image"/><Relationship Id="rId6" Target="../media/image64.pn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notesSlides/notesSlide23.xml" Type="http://schemas.openxmlformats.org/officeDocument/2006/relationships/notesSlide"/><Relationship Id="rId3" Target="../media/image65.png" Type="http://schemas.openxmlformats.org/officeDocument/2006/relationships/image"/><Relationship Id="rId4" Target="../media/image66.png" Type="http://schemas.openxmlformats.org/officeDocument/2006/relationships/image"/><Relationship Id="rId5" Target="../media/image67.png" Type="http://schemas.openxmlformats.org/officeDocument/2006/relationships/image"/><Relationship Id="rId6" Target="../media/image68.pn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theme/themeOverride18.xml" Type="http://schemas.openxmlformats.org/officeDocument/2006/relationships/themeOverride"/><Relationship Id="rId3" Target="../notesSlides/notesSlide24.xml" Type="http://schemas.openxmlformats.org/officeDocument/2006/relationships/notesSlide"/></Relationships>
</file>

<file path=ppt/slides/_rels/slide25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theme/themeOverride19.xml" Type="http://schemas.openxmlformats.org/officeDocument/2006/relationships/themeOverride"/><Relationship Id="rId3" Target="../notesSlides/notesSlide25.xml" Type="http://schemas.openxmlformats.org/officeDocument/2006/relationships/notesSlide"/><Relationship Id="rId4" Target="../media/image69.png" Type="http://schemas.openxmlformats.org/officeDocument/2006/relationships/image"/><Relationship Id="rId5" Target="../media/image70.png" Type="http://schemas.openxmlformats.org/officeDocument/2006/relationships/image"/><Relationship Id="rId6" Target="../media/image71.png" Type="http://schemas.openxmlformats.org/officeDocument/2006/relationships/image"/><Relationship Id="rId7" Target="../media/image72.png" Type="http://schemas.openxmlformats.org/officeDocument/2006/relationships/image"/><Relationship Id="rId8" Target="../media/image73.pn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notesSlides/notesSlide26.xml" Type="http://schemas.openxmlformats.org/officeDocument/2006/relationships/notesSlide"/><Relationship Id="rId3" Target="../media/image74.png" Type="http://schemas.openxmlformats.org/officeDocument/2006/relationships/image"/><Relationship Id="rId4" Target="../media/image75.png" Type="http://schemas.openxmlformats.org/officeDocument/2006/relationships/image"/><Relationship Id="rId5" Target="../media/image76.png" Type="http://schemas.openxmlformats.org/officeDocument/2006/relationships/image"/><Relationship Id="rId6" Target="../media/image77.png" Type="http://schemas.openxmlformats.org/officeDocument/2006/relationships/image"/><Relationship Id="rId7" Target="../media/image78.png" Type="http://schemas.openxmlformats.org/officeDocument/2006/relationships/image"/></Relationships>
</file>

<file path=ppt/slides/_rels/slide2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theme/themeOverride20.xml" Type="http://schemas.openxmlformats.org/officeDocument/2006/relationships/themeOverride"/><Relationship Id="rId3" Target="../notesSlides/notesSlide27.xml" Type="http://schemas.openxmlformats.org/officeDocument/2006/relationships/notesSlide"/></Relationships>
</file>

<file path=ppt/slides/_rels/slide28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theme/themeOverride21.xml" Type="http://schemas.openxmlformats.org/officeDocument/2006/relationships/themeOverride"/><Relationship Id="rId3" Target="../notesSlides/notesSlide28.xml" Type="http://schemas.openxmlformats.org/officeDocument/2006/relationships/notesSlide"/><Relationship Id="rId4" Target="../media/image79.png" Type="http://schemas.openxmlformats.org/officeDocument/2006/relationships/image"/></Relationships>
</file>

<file path=ppt/slides/_rels/slide29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notesSlides/notesSlide29.xml" Type="http://schemas.openxmlformats.org/officeDocument/2006/relationships/notesSlide"/><Relationship Id="rId3" Target="../media/image80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theme/themeOverride3.xml" Type="http://schemas.openxmlformats.org/officeDocument/2006/relationships/themeOverride"/><Relationship Id="rId3" Target="../notesSlides/notesSlide3.xml" Type="http://schemas.openxmlformats.org/officeDocument/2006/relationships/notesSlide"/></Relationships>
</file>

<file path=ppt/slides/_rels/slide3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theme/themeOverride22.xml" Type="http://schemas.openxmlformats.org/officeDocument/2006/relationships/themeOverride"/><Relationship Id="rId3" Target="../notesSlides/notesSlide30.xml" Type="http://schemas.openxmlformats.org/officeDocument/2006/relationships/notesSlide"/></Relationships>
</file>

<file path=ppt/slides/_rels/slide31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theme/themeOverride23.xml" Type="http://schemas.openxmlformats.org/officeDocument/2006/relationships/themeOverride"/><Relationship Id="rId3" Target="../notesSlides/notesSlide31.xml" Type="http://schemas.openxmlformats.org/officeDocument/2006/relationships/notesSlide"/></Relationships>
</file>

<file path=ppt/slides/_rels/slide32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notesSlides/notesSlide32.xml" Type="http://schemas.openxmlformats.org/officeDocument/2006/relationships/notesSlide"/><Relationship Id="rId3" Target="../media/image81.png" Type="http://schemas.openxmlformats.org/officeDocument/2006/relationships/image"/><Relationship Id="rId4" Target="../media/image82.png" Type="http://schemas.openxmlformats.org/officeDocument/2006/relationships/image"/><Relationship Id="rId5" Target="../media/image83.png" Type="http://schemas.openxmlformats.org/officeDocument/2006/relationships/image"/><Relationship Id="rId6" Target="../media/image84.png" Type="http://schemas.openxmlformats.org/officeDocument/2006/relationships/image"/><Relationship Id="rId7" Target="../media/image85.png" Type="http://schemas.openxmlformats.org/officeDocument/2006/relationships/image"/><Relationship Id="rId8" Target="../media/image86.png" Type="http://schemas.openxmlformats.org/officeDocument/2006/relationships/image"/></Relationships>
</file>

<file path=ppt/slides/_rels/slide33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theme/themeOverride24.xml" Type="http://schemas.openxmlformats.org/officeDocument/2006/relationships/themeOverride"/><Relationship Id="rId3" Target="../notesSlides/notesSlide33.xml" Type="http://schemas.openxmlformats.org/officeDocument/2006/relationships/notesSlide"/><Relationship Id="rId4" Target="../media/image87.png" Type="http://schemas.openxmlformats.org/officeDocument/2006/relationships/image"/><Relationship Id="rId5" Target="../media/image88.png" Type="http://schemas.openxmlformats.org/officeDocument/2006/relationships/image"/><Relationship Id="rId6" Target="../media/image89.png" Type="http://schemas.openxmlformats.org/officeDocument/2006/relationships/image"/><Relationship Id="rId7" Target="../media/image90.png" Type="http://schemas.openxmlformats.org/officeDocument/2006/relationships/image"/><Relationship Id="rId8" Target="../media/image91.png" Type="http://schemas.openxmlformats.org/officeDocument/2006/relationships/image"/><Relationship Id="rId9" Target="../media/image92.png" Type="http://schemas.openxmlformats.org/officeDocument/2006/relationships/image"/></Relationships>
</file>

<file path=ppt/slides/_rels/slide34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notesSlides/notesSlide34.xml" Type="http://schemas.openxmlformats.org/officeDocument/2006/relationships/notesSlide"/><Relationship Id="rId3" Target="../media/image93.png" Type="http://schemas.openxmlformats.org/officeDocument/2006/relationships/image"/><Relationship Id="rId4" Target="../media/image94.png" Type="http://schemas.openxmlformats.org/officeDocument/2006/relationships/image"/><Relationship Id="rId5" Target="../media/image95.png" Type="http://schemas.openxmlformats.org/officeDocument/2006/relationships/image"/><Relationship Id="rId6" Target="../media/image96.png" Type="http://schemas.openxmlformats.org/officeDocument/2006/relationships/image"/><Relationship Id="rId7" Target="../media/image97.png" Type="http://schemas.openxmlformats.org/officeDocument/2006/relationships/image"/><Relationship Id="rId8" Target="../media/image98.png" Type="http://schemas.openxmlformats.org/officeDocument/2006/relationships/image"/></Relationships>
</file>

<file path=ppt/slides/_rels/slide35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notesSlides/notesSlide35.xml" Type="http://schemas.openxmlformats.org/officeDocument/2006/relationships/notesSlide"/><Relationship Id="rId3" Target="../media/image81.png" Type="http://schemas.openxmlformats.org/officeDocument/2006/relationships/image"/><Relationship Id="rId4" Target="../media/image82.png" Type="http://schemas.openxmlformats.org/officeDocument/2006/relationships/image"/><Relationship Id="rId5" Target="../media/image83.png" Type="http://schemas.openxmlformats.org/officeDocument/2006/relationships/image"/><Relationship Id="rId6" Target="../media/image84.png" Type="http://schemas.openxmlformats.org/officeDocument/2006/relationships/image"/><Relationship Id="rId7" Target="../media/image85.png" Type="http://schemas.openxmlformats.org/officeDocument/2006/relationships/image"/><Relationship Id="rId8" Target="../media/image86.png" Type="http://schemas.openxmlformats.org/officeDocument/2006/relationships/image"/></Relationships>
</file>

<file path=ppt/slides/_rels/slide36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theme/themeOverride25.xml" Type="http://schemas.openxmlformats.org/officeDocument/2006/relationships/themeOverride"/><Relationship Id="rId3" Target="../notesSlides/notesSlide36.xml" Type="http://schemas.openxmlformats.org/officeDocument/2006/relationships/notesSlide"/><Relationship Id="rId4" Target="../media/image99.png" Type="http://schemas.openxmlformats.org/officeDocument/2006/relationships/image"/><Relationship Id="rId5" Target="../media/image100.png" Type="http://schemas.openxmlformats.org/officeDocument/2006/relationships/image"/><Relationship Id="rId6" Target="../media/image101.png" Type="http://schemas.openxmlformats.org/officeDocument/2006/relationships/image"/><Relationship Id="rId7" Target="../media/image102.png" Type="http://schemas.openxmlformats.org/officeDocument/2006/relationships/image"/><Relationship Id="rId8" Target="../media/image103.png" Type="http://schemas.openxmlformats.org/officeDocument/2006/relationships/image"/><Relationship Id="rId9" Target="../media/image104.png" Type="http://schemas.openxmlformats.org/officeDocument/2006/relationships/image"/></Relationships>
</file>

<file path=ppt/slides/_rels/slide37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notesSlides/notesSlide37.xml" Type="http://schemas.openxmlformats.org/officeDocument/2006/relationships/notesSlide"/><Relationship Id="rId3" Target="../media/image105.png" Type="http://schemas.openxmlformats.org/officeDocument/2006/relationships/image"/><Relationship Id="rId4" Target="../media/image106.png" Type="http://schemas.openxmlformats.org/officeDocument/2006/relationships/image"/><Relationship Id="rId5" Target="../media/image107.png" Type="http://schemas.openxmlformats.org/officeDocument/2006/relationships/image"/><Relationship Id="rId6" Target="../media/image108.png" Type="http://schemas.openxmlformats.org/officeDocument/2006/relationships/image"/><Relationship Id="rId7" Target="../media/image109.png" Type="http://schemas.openxmlformats.org/officeDocument/2006/relationships/image"/><Relationship Id="rId8" Target="../media/image110.png" Type="http://schemas.openxmlformats.org/officeDocument/2006/relationships/image"/></Relationships>
</file>

<file path=ppt/slides/_rels/slide38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notesSlides/notesSlide38.xml" Type="http://schemas.openxmlformats.org/officeDocument/2006/relationships/notesSlide"/><Relationship Id="rId3" Target="../media/image111.png" Type="http://schemas.openxmlformats.org/officeDocument/2006/relationships/image"/></Relationships>
</file>

<file path=ppt/slides/_rels/slide39.xml.rels><?xml version="1.0" encoding="UTF-8" standalone="yes"?><Relationships xmlns="http://schemas.openxmlformats.org/package/2006/relationships"><Relationship Id="rId1" Target="../slideLayouts/slideLayout13.xml" Type="http://schemas.openxmlformats.org/officeDocument/2006/relationships/slideLayout"/><Relationship Id="rId2" Target="../notesSlides/notesSlide39.xml" Type="http://schemas.openxmlformats.org/officeDocument/2006/relationships/notesSlide"/></Relationships>
</file>

<file path=ppt/slides/_rels/slide4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theme/themeOverride4.xml" Type="http://schemas.openxmlformats.org/officeDocument/2006/relationships/themeOverride"/><Relationship Id="rId3" Target="../notesSlides/notesSlide4.xml" Type="http://schemas.openxmlformats.org/officeDocument/2006/relationships/notesSlide"/></Relationships>
</file>

<file path=ppt/slides/_rels/slide40.xml.rels><?xml version="1.0" encoding="UTF-8" standalone="yes"?><Relationships xmlns="http://schemas.openxmlformats.org/package/2006/relationships"><Relationship Id="rId1" Target="../slideLayouts/slideLayout23.xml" Type="http://schemas.openxmlformats.org/officeDocument/2006/relationships/slideLayout"/><Relationship Id="rId2" Target="../notesSlides/notesSlide40.xml" Type="http://schemas.openxmlformats.org/officeDocument/2006/relationships/notesSlide"/></Relationships>
</file>

<file path=ppt/slides/_rels/slide5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theme/themeOverride5.xml" Type="http://schemas.openxmlformats.org/officeDocument/2006/relationships/themeOverride"/><Relationship Id="rId3" Target="../notesSlides/notesSlide5.xml" Type="http://schemas.openxmlformats.org/officeDocument/2006/relationships/notesSlide"/><Relationship Id="rId4" Target="../media/image15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16.png" Type="http://schemas.openxmlformats.org/officeDocument/2006/relationships/image"/><Relationship Id="rId4" Target="../media/image17.png" Type="http://schemas.openxmlformats.org/officeDocument/2006/relationships/image"/><Relationship Id="rId5" Target="../media/image18.png" Type="http://schemas.openxmlformats.org/officeDocument/2006/relationships/image"/><Relationship Id="rId6" Target="../media/image19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media/image20.jpeg" Type="http://schemas.openxmlformats.org/officeDocument/2006/relationships/image"/><Relationship Id="rId4" Target="../media/image21.jpeg" Type="http://schemas.openxmlformats.org/officeDocument/2006/relationships/image"/><Relationship Id="rId5" Target="../media/image22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notesSlides/notesSlide8.xml" Type="http://schemas.openxmlformats.org/officeDocument/2006/relationships/notesSlide"/><Relationship Id="rId3" Target="../media/image23.png" Type="http://schemas.openxmlformats.org/officeDocument/2006/relationships/image"/><Relationship Id="rId4" Target="../media/image24.png" Type="http://schemas.openxmlformats.org/officeDocument/2006/relationships/image"/><Relationship Id="rId5" Target="../media/image25.png" Type="http://schemas.openxmlformats.org/officeDocument/2006/relationships/image"/><Relationship Id="rId6" Target="../media/image26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theme/themeOverride6.xml" Type="http://schemas.openxmlformats.org/officeDocument/2006/relationships/themeOverride"/><Relationship Id="rId3" Target="../notesSlides/notesSlide9.xml" Type="http://schemas.openxmlformats.org/officeDocument/2006/relationships/notesSlide"/><Relationship Id="rId4" Target="../media/image27.pn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/>
          <p:cNvSpPr/>
          <p:nvPr/>
        </p:nvSpPr>
        <p:spPr>
          <a:xfrm>
            <a:off x="6967412" y="1950078"/>
            <a:ext cx="1412328" cy="708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1" baseline="0" cap="none" i="0" kern="1200" kumimoji="0" lang="zh-CN" noProof="0" normalizeH="0" spc="50" strike="noStrike" sz="4050" u="none">
              <a:ln cmpd="sng" w="12700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148" name="TextBox 15"/>
          <p:cNvSpPr txBox="1"/>
          <p:nvPr/>
        </p:nvSpPr>
        <p:spPr>
          <a:xfrm flipH="1">
            <a:off x="3886265" y="2802416"/>
            <a:ext cx="4001135" cy="2438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algn="l" eaLnBrk="0" fontAlgn="base" hangingPunct="0" indent="-182880" marL="228600" rtl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charset="0" panose="02040502050405020303" pitchFamily="18" typeface="Georgia"/>
              <a:buChar char="*"/>
              <a:defRPr kern="1200" sz="2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algn="l" eaLnBrk="0" fontAlgn="base" hangingPunct="0" indent="-182880" marL="548005" rtl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charset="0" panose="02040502050405020303" pitchFamily="18" typeface="Georgia"/>
              <a:buChar char="*"/>
              <a:defRPr kern="1200" sz="20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indent="-182880" marL="822325" rtl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charset="0" panose="02040502050405020303" pitchFamily="18" typeface="Georgia"/>
              <a:buChar char="*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indent="-182880" marL="1097280" rtl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charset="0" panose="02040502050405020303" pitchFamily="18" typeface="Georgia"/>
              <a:buChar char="*"/>
              <a:defRPr kern="1200" sz="16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indent="-182880" marL="1389380" rtl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charset="0" panose="02040502050405020303" pitchFamily="18" typeface="Georgia"/>
              <a:buChar char="*"/>
              <a:defRPr kern="1200" sz="14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eaLnBrk="1" hangingPunct="1" indent="0" lvl="0" marL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altLang="en-US" b="1" lang="zh-CN" sz="10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主讲人：优页PPT   时间：20XX年XX月</a:t>
            </a:r>
          </a:p>
        </p:txBody>
      </p:sp>
      <p:sp>
        <p:nvSpPr>
          <p:cNvPr id="7" name="矩形 259"/>
          <p:cNvSpPr>
            <a:spLocks noChangeArrowheads="1"/>
          </p:cNvSpPr>
          <p:nvPr/>
        </p:nvSpPr>
        <p:spPr bwMode="auto">
          <a:xfrm>
            <a:off x="1979714" y="957378"/>
            <a:ext cx="5291935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typeface="微软雅黑"/>
                <a:ea typeface="微软雅黑"/>
                <a:sym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typeface="微软雅黑"/>
                <a:ea typeface="微软雅黑"/>
                <a:sym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typeface="微软雅黑"/>
                <a:ea typeface="微软雅黑"/>
                <a:sym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typeface="微软雅黑"/>
                <a:ea typeface="微软雅黑"/>
                <a:sym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typeface="微软雅黑"/>
                <a:ea typeface="微软雅黑"/>
                <a:sym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typeface="微软雅黑"/>
                <a:ea typeface="微软雅黑"/>
                <a:sym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typeface="微软雅黑"/>
                <a:ea typeface="微软雅黑"/>
                <a:sym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typeface="微软雅黑"/>
                <a:ea typeface="微软雅黑"/>
                <a:sym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typeface="微软雅黑"/>
                <a:ea typeface="微软雅黑"/>
                <a:sym typeface="Calibri"/>
              </a:defRPr>
            </a:lvl9pPr>
          </a:lstStyle>
          <a:p>
            <a:pPr>
              <a:buNone/>
            </a:pPr>
            <a:r>
              <a:rPr altLang="zh-CN" b="1" lang="en-US" smtClean="0" sz="1000">
                <a:solidFill>
                  <a:srgbClr val="943D22"/>
                </a:solidFill>
                <a:latin typeface="+mn-lt"/>
                <a:ea typeface="+mn-ea"/>
                <a:cs typeface="+mn-ea"/>
                <a:sym typeface="+mn-lt"/>
              </a:rPr>
              <a:t>A Healthy Diet To Eat Healthy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763688" y="1131590"/>
            <a:ext cx="3112390" cy="335280"/>
          </a:xfrm>
          <a:prstGeom prst="rect">
            <a:avLst/>
          </a:prstGeom>
          <a:noFill/>
        </p:spPr>
        <p:txBody>
          <a:bodyPr anchor="t" rtlCol="0" wrap="square">
            <a:spAutoFit/>
          </a:bodyPr>
          <a:lstStyle/>
          <a:p>
            <a:r>
              <a:rPr altLang="zh-CN" b="1" lang="en-US" smtClean="0"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【健康生活  美食每刻】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503680" y="1388533"/>
            <a:ext cx="5642188" cy="142454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827584" y="2556078"/>
            <a:ext cx="1198880" cy="55171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5726119" y="826111"/>
            <a:ext cx="2016115" cy="224793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6660234" y="3365935"/>
            <a:ext cx="2391181" cy="181453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2766195" y="3291044"/>
            <a:ext cx="1229743" cy="1296931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4162425" y="4250432"/>
            <a:ext cx="5143500" cy="887731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2408130" y="1851671"/>
            <a:ext cx="3888432" cy="579120"/>
          </a:xfrm>
          <a:prstGeom prst="rect">
            <a:avLst/>
          </a:prstGeom>
          <a:noFill/>
        </p:spPr>
        <p:txBody>
          <a:bodyPr anchor="t" rtlCol="0" wrap="square">
            <a:spAutoFit/>
          </a:bodyPr>
          <a:lstStyle/>
          <a:p>
            <a:r>
              <a:rPr altLang="en-US" b="1" lang="zh-CN" smtClean="0" sz="32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健康养生小常识讲座</a:t>
            </a:r>
          </a:p>
        </p:txBody>
      </p:sp>
    </p:spTree>
  </p:cSld>
  <p:clrMapOvr>
    <a:masterClrMapping/>
  </p:clrMapOvr>
  <p:transition advClick="0" spd="slow">
    <p:push dir="u"/>
    <p:sndAc>
      <p:endSnd/>
    </p:sndAc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19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5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3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3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3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4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3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4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4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148"/>
      <p:bldP grpId="0" spid="7"/>
      <p:bldP grpId="0" spid="9"/>
      <p:bldP grpId="0" spid="18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c8aea1ddc376503b976d64e35cf45789"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5080000" y="541020"/>
            <a:ext cx="1837690" cy="1837690"/>
          </a:xfrm>
          <a:prstGeom prst="rect">
            <a:avLst/>
          </a:prstGeom>
        </p:spPr>
      </p:pic>
      <p:sp>
        <p:nvSpPr>
          <p:cNvPr id="49" name="矩形 48"/>
          <p:cNvSpPr/>
          <p:nvPr/>
        </p:nvSpPr>
        <p:spPr>
          <a:xfrm>
            <a:off x="6228715" y="862331"/>
            <a:ext cx="2382520" cy="2200275"/>
          </a:xfrm>
          <a:prstGeom prst="rect">
            <a:avLst/>
          </a:prstGeom>
          <a:blipFill rotWithShape="1">
            <a:blip r:embed="rId5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20483" name="内容占位符 2"/>
          <p:cNvSpPr>
            <a:spLocks noGrp="1"/>
          </p:cNvSpPr>
          <p:nvPr/>
        </p:nvSpPr>
        <p:spPr>
          <a:xfrm>
            <a:off x="793115" y="1383031"/>
            <a:ext cx="2904490" cy="917575"/>
          </a:xfrm>
        </p:spPr>
        <p:txBody>
          <a:bodyPr anchor="t" bIns="34295" lIns="68591" rIns="68591" tIns="34295" vert="horz" wrap="square"/>
          <a:lstStyle>
            <a:lvl1pPr algn="l" eaLnBrk="0" fontAlgn="base" hangingPunct="0" indent="-137160" marL="171450" rtl="0">
              <a:spcBef>
                <a:spcPct val="15000"/>
              </a:spcBef>
              <a:spcAft>
                <a:spcPts val="300"/>
              </a:spcAft>
              <a:buClr>
                <a:srgbClr val="C3260C"/>
              </a:buClr>
              <a:buSzPct val="130000"/>
              <a:buFont charset="0" panose="02040502050405020303" pitchFamily="18" typeface="Georgia"/>
              <a:buChar char="*"/>
              <a:defRPr kern="1200" sz="165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algn="l" eaLnBrk="0" fontAlgn="base" hangingPunct="0" indent="-137160" marL="410845" rtl="0">
              <a:spcBef>
                <a:spcPct val="15000"/>
              </a:spcBef>
              <a:spcAft>
                <a:spcPts val="300"/>
              </a:spcAft>
              <a:buClr>
                <a:srgbClr val="C3260C"/>
              </a:buClr>
              <a:buSzPct val="130000"/>
              <a:buFont charset="0" panose="02040502050405020303" pitchFamily="18" typeface="Georgia"/>
              <a:buChar char="*"/>
              <a:defRPr kern="1200" sz="15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indent="-137160" marL="616585" rtl="0">
              <a:spcBef>
                <a:spcPct val="15000"/>
              </a:spcBef>
              <a:spcAft>
                <a:spcPts val="300"/>
              </a:spcAft>
              <a:buClr>
                <a:srgbClr val="C3260C"/>
              </a:buClr>
              <a:buSzPct val="130000"/>
              <a:buFont charset="0" panose="02040502050405020303" pitchFamily="18" typeface="Georgia"/>
              <a:buChar char="*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indent="-137160" marL="822960" rtl="0">
              <a:spcBef>
                <a:spcPct val="15000"/>
              </a:spcBef>
              <a:spcAft>
                <a:spcPts val="300"/>
              </a:spcAft>
              <a:buClr>
                <a:srgbClr val="C3260C"/>
              </a:buClr>
              <a:buSzPct val="130000"/>
              <a:buFont charset="0" panose="02040502050405020303" pitchFamily="18" typeface="Georgia"/>
              <a:buChar char="*"/>
              <a:defRPr kern="1200" sz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indent="-137160" marL="1042035" rtl="0">
              <a:spcBef>
                <a:spcPct val="15000"/>
              </a:spcBef>
              <a:spcAft>
                <a:spcPts val="300"/>
              </a:spcAft>
              <a:buClr>
                <a:srgbClr val="C3260C"/>
              </a:buClr>
              <a:buSzPct val="130000"/>
              <a:buFont charset="0" panose="02040502050405020303" pitchFamily="18" typeface="Georgia"/>
              <a:buChar char="*"/>
              <a:defRPr kern="1200" sz="105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algn="l" defTabSz="685800" eaLnBrk="1" hangingPunct="1" indent="-137160" latinLnBrk="0" marL="1248410" rtl="0">
              <a:spcBef>
                <a:spcPct val="15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charset="0" panose="02040502050405020303" pitchFamily="18" typeface="Georgia"/>
              <a:buChar char="*"/>
              <a:defRPr kern="1200" sz="105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algn="l" defTabSz="685800" eaLnBrk="1" hangingPunct="1" indent="-137160" latinLnBrk="0" marL="1474470" rtl="0">
              <a:spcBef>
                <a:spcPct val="15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charset="0" panose="02040502050405020303" pitchFamily="18" typeface="Georgia"/>
              <a:buChar char="*"/>
              <a:defRPr kern="1200" sz="105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algn="l" defTabSz="685800" eaLnBrk="1" hangingPunct="1" indent="-137160" latinLnBrk="0" marL="1714500" rtl="0">
              <a:spcBef>
                <a:spcPct val="15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charset="0" panose="02040502050405020303" pitchFamily="18" typeface="Georgia"/>
              <a:buChar char="*"/>
              <a:defRPr kern="1200" sz="105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algn="l" defTabSz="685800" eaLnBrk="1" hangingPunct="1" indent="-137160" latinLnBrk="0" marL="1941195" rtl="0">
              <a:spcBef>
                <a:spcPct val="15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charset="0" panose="02040502050405020303" pitchFamily="18" typeface="Georgia"/>
              <a:buChar char="*"/>
              <a:defRPr kern="1200" sz="105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fontAlgn="auto" hangingPunct="1" marL="45720">
              <a:spcBef>
                <a:spcPct val="20000"/>
              </a:spcBef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altLang="en-US" b="1" lang="zh-CN" noProof="0" sz="140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上榜食物 </a:t>
            </a:r>
          </a:p>
          <a:p>
            <a:pPr algn="l" eaLnBrk="1" fontAlgn="auto" hangingPunct="1" marL="45720">
              <a:spcBef>
                <a:spcPct val="20000"/>
              </a:spcBef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altLang="en-US" b="1" lang="zh-CN" noProof="0" sz="140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黑芝麻、黑糯米、黑木耳、黑豆、香菇、黑米、乌骨鸡 </a:t>
            </a:r>
          </a:p>
        </p:txBody>
      </p:sp>
      <p:sp>
        <p:nvSpPr>
          <p:cNvPr id="41" name="任意多边形 40"/>
          <p:cNvSpPr/>
          <p:nvPr/>
        </p:nvSpPr>
        <p:spPr>
          <a:xfrm>
            <a:off x="3" y="2540591"/>
            <a:ext cx="6482225" cy="1828060"/>
          </a:xfrm>
          <a:custGeom>
            <a:gdLst>
              <a:gd fmla="*/ 0 w 6483069" name="connsiteX0"/>
              <a:gd fmla="*/ 0 h 1827637" name="connsiteY0"/>
              <a:gd fmla="*/ 6483069 w 6483069" name="connsiteX1"/>
              <a:gd fmla="*/ 0 h 1827637" name="connsiteY1"/>
              <a:gd fmla="*/ 6483069 w 6483069" name="connsiteX2"/>
              <a:gd fmla="*/ 1827637 h 1827637" name="connsiteY2"/>
              <a:gd fmla="*/ 0 w 6483069" name="connsiteX3"/>
              <a:gd fmla="*/ 1827637 h 1827637" name="connsiteY3"/>
              <a:gd fmla="*/ 0 w 6483069" name="connsiteX4"/>
              <a:gd fmla="*/ 0 h 1827637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827637" w="6483069">
                <a:moveTo>
                  <a:pt x="0" y="0"/>
                </a:moveTo>
                <a:lnTo>
                  <a:pt x="6483069" y="0"/>
                </a:lnTo>
                <a:lnTo>
                  <a:pt x="6483069" y="1827637"/>
                </a:lnTo>
                <a:lnTo>
                  <a:pt x="0" y="1827637"/>
                </a:lnTo>
                <a:lnTo>
                  <a:pt x="0" y="0"/>
                </a:lnTo>
                <a:close/>
              </a:path>
            </a:pathLst>
          </a:custGeom>
          <a:solidFill>
            <a:srgbClr val="943D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3893820" y="1235710"/>
            <a:ext cx="2387600" cy="2023110"/>
          </a:xfrm>
          <a:prstGeom prst="rect">
            <a:avLst/>
          </a:prstGeom>
          <a:blipFill rotWithShape="1">
            <a:blip r:embed="rId6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5380278" y="1646206"/>
            <a:ext cx="2602542" cy="1851013"/>
          </a:xfrm>
          <a:prstGeom prst="rect">
            <a:avLst/>
          </a:prstGeom>
          <a:blipFill rotWithShape="1">
            <a:blip r:embed="rId7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pic>
        <p:nvPicPr>
          <p:cNvPr descr="b848c2efdbd6f4e616d79afa7842765b" id="2" name="图片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5646422" y="2753361"/>
            <a:ext cx="3198495" cy="254571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88925" y="2947671"/>
            <a:ext cx="4569460" cy="1005840"/>
          </a:xfrm>
          <a:prstGeom prst="rect">
            <a:avLst/>
          </a:prstGeom>
          <a:noFill/>
        </p:spPr>
        <p:txBody>
          <a:bodyPr anchor="t" rtlCol="0" wrap="square">
            <a:spAutoFit/>
          </a:bodyPr>
          <a:lstStyle/>
          <a:p>
            <a:pPr eaLnBrk="1" hangingPunct="1"/>
            <a:r>
              <a:rPr altLang="en-US" lang="zh-CN" sz="12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黑色食物含有17种氨基酸及铁、锌、硒、钼等十余种微量元素、维生素和亚油酸等营养素，有通便、补肺、提高免疫力和润泽肌肤、养发美容、抗衰老等作用。 黑色食物有以下优势：一是来自天然，所含有害成分极少；二是营养成分齐全，质优量多；三是可明显减少动脉硬化、冠心病、脑中风等严重疾病的发生几率。 </a:t>
            </a:r>
          </a:p>
        </p:txBody>
      </p:sp>
      <p:sp>
        <p:nvSpPr>
          <p:cNvPr id="3" name="矩形 2"/>
          <p:cNvSpPr/>
          <p:nvPr/>
        </p:nvSpPr>
        <p:spPr>
          <a:xfrm>
            <a:off x="1606366" y="365879"/>
            <a:ext cx="363093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en-US">
                <a:solidFill>
                  <a:schemeClr val="accent5"/>
                </a:solidFill>
                <a:latin typeface="+mn-lt"/>
                <a:ea typeface="+mn-ea"/>
                <a:cs typeface="+mn-ea"/>
                <a:sym typeface="+mn-lt"/>
              </a:rPr>
              <a:t>5、黑色食物——通便补肺抗衰老 </a:t>
            </a:r>
          </a:p>
        </p:txBody>
      </p:sp>
    </p:spTree>
  </p:cSld>
  <p:clrMapOvr>
    <a:masterClrMapping/>
  </p:clrMapOvr>
  <p:transition advClick="0" spd="slow">
    <p:push dir="u"/>
    <p:sndAc>
      <p:endSnd/>
    </p:sndAc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5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7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9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9"/>
      <p:bldP grpId="0" spid="41"/>
      <p:bldP grpId="0" spid="45"/>
      <p:bldP grpId="0" spid="53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1" name="圆角矩形 40"/>
          <p:cNvSpPr/>
          <p:nvPr/>
        </p:nvSpPr>
        <p:spPr>
          <a:xfrm>
            <a:off x="1412875" y="1835786"/>
            <a:ext cx="3887470" cy="1951355"/>
          </a:xfrm>
          <a:prstGeom prst="roundRect">
            <a:avLst/>
          </a:prstGeom>
          <a:solidFill>
            <a:srgbClr val="BF8D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pic>
        <p:nvPicPr>
          <p:cNvPr descr="ba52ed8a73c876f2111075d9aca787fc"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7155" y="585471"/>
            <a:ext cx="4451350" cy="4451350"/>
          </a:xfrm>
          <a:prstGeom prst="rect">
            <a:avLst/>
          </a:prstGeom>
        </p:spPr>
      </p:pic>
      <p:pic>
        <p:nvPicPr>
          <p:cNvPr descr="935121ceeb272038c917a343e4a22abb"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5590540" y="1750061"/>
            <a:ext cx="2915920" cy="291592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/>
        </p:nvSpPr>
        <p:spPr>
          <a:xfrm>
            <a:off x="532130" y="460375"/>
            <a:ext cx="5058410" cy="857250"/>
          </a:xfrm>
          <a:noFill/>
          <a:ln>
            <a:noFill/>
          </a:ln>
          <a:scene3d>
            <a:camera prst="orthographicFront"/>
            <a:lightRig dir="t" rig="balanced"/>
          </a:scene3d>
          <a:sp3d prstMaterial="plastic"/>
        </p:spPr>
        <p:txBody>
          <a:bodyPr anchor="t" anchorCtr="0" bIns="34295" lIns="68591" rIns="68591" rtlCol="0" tIns="34295" vert="horz">
            <a:normAutofit/>
          </a:bodyPr>
          <a:lstStyle>
            <a:lvl1pPr algn="r" eaLnBrk="0" fontAlgn="base" hangingPunct="0" indent="-239395" marL="239395" rtl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charset="0" panose="02040502050405020303" pitchFamily="18" typeface="Georgia"/>
              <a:buChar char="*"/>
              <a:defRPr b="1" kern="1200" sz="345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algn="bl" blurRad="6350" dir="5400000" endA="300" endPos="45500" rotWithShape="0" stA="55000" sy="-100000"/>
                </a:effectLst>
                <a:latin typeface="+mj-lt"/>
                <a:ea typeface="+mj-ea"/>
                <a:cs typeface="+mj-cs"/>
              </a:defRPr>
            </a:lvl1pPr>
            <a:lvl2pPr algn="r" eaLnBrk="0" fontAlgn="base" hangingPunct="0" indent="-319405" marL="319405" rtl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charset="0" panose="02040502050405020303" pitchFamily="18" typeface="Georgia"/>
              <a:buChar char="*"/>
              <a:defRPr b="1" sz="4600">
                <a:solidFill>
                  <a:schemeClr val="tx1"/>
                </a:solidFill>
                <a:latin charset="0" pitchFamily="34" typeface="Trebuchet MS"/>
                <a:ea charset="-122" panose="02010601030101010101" pitchFamily="2" typeface="方正姚体"/>
              </a:defRPr>
            </a:lvl2pPr>
            <a:lvl3pPr algn="r" eaLnBrk="0" fontAlgn="base" hangingPunct="0" indent="-319405" marL="319405" rtl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charset="0" panose="02040502050405020303" pitchFamily="18" typeface="Georgia"/>
              <a:buChar char="*"/>
              <a:defRPr b="1" sz="4600">
                <a:solidFill>
                  <a:schemeClr val="tx1"/>
                </a:solidFill>
                <a:latin charset="0" pitchFamily="34" typeface="Trebuchet MS"/>
                <a:ea charset="-122" panose="02010601030101010101" pitchFamily="2" typeface="方正姚体"/>
              </a:defRPr>
            </a:lvl3pPr>
            <a:lvl4pPr algn="r" eaLnBrk="0" fontAlgn="base" hangingPunct="0" indent="-319405" marL="319405" rtl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charset="0" panose="02040502050405020303" pitchFamily="18" typeface="Georgia"/>
              <a:buChar char="*"/>
              <a:defRPr b="1" sz="4600">
                <a:solidFill>
                  <a:schemeClr val="tx1"/>
                </a:solidFill>
                <a:latin charset="0" pitchFamily="34" typeface="Trebuchet MS"/>
                <a:ea charset="-122" panose="02010601030101010101" pitchFamily="2" typeface="方正姚体"/>
              </a:defRPr>
            </a:lvl4pPr>
            <a:lvl5pPr algn="r" eaLnBrk="0" fontAlgn="base" hangingPunct="0" indent="-319405" marL="319405" rtl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charset="0" panose="02040502050405020303" pitchFamily="18" typeface="Georgia"/>
              <a:buChar char="*"/>
              <a:defRPr b="1" sz="4600">
                <a:solidFill>
                  <a:schemeClr val="tx1"/>
                </a:solidFill>
                <a:latin charset="0" pitchFamily="34" typeface="Trebuchet MS"/>
                <a:ea charset="-122" panose="02010601030101010101" pitchFamily="2" typeface="方正姚体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128000"/>
              <a:buFont charset="0" panose="02040502050405020303" pitchFamily="18" typeface="Georgia"/>
              <a:buNone/>
              <a:defRPr/>
            </a:pPr>
            <a:br>
              <a:rPr b="1" baseline="0" cap="none" i="0" kern="1200" kumimoji="0" noProof="0" normalizeH="0" spc="0" strike="noStrike" sz="2400" u="none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algn="bl" blurRad="6350" dir="5400000" endA="300" endPos="45500" rotWithShape="0" stA="55000" sy="-100000"/>
                </a:effectLst>
                <a:uLnTx/>
                <a:uFillTx/>
                <a:latin typeface="+mn-lt"/>
                <a:ea typeface="+mn-ea"/>
                <a:cs typeface="+mn-ea"/>
                <a:sym typeface="+mn-lt"/>
              </a:rPr>
            </a:br>
          </a:p>
        </p:txBody>
      </p:sp>
      <p:sp>
        <p:nvSpPr>
          <p:cNvPr id="20483" name="内容占位符 2"/>
          <p:cNvSpPr>
            <a:spLocks noGrp="1"/>
          </p:cNvSpPr>
          <p:nvPr/>
        </p:nvSpPr>
        <p:spPr>
          <a:xfrm>
            <a:off x="1771017" y="1064895"/>
            <a:ext cx="4643755" cy="378460"/>
          </a:xfrm>
        </p:spPr>
        <p:txBody>
          <a:bodyPr anchor="t" bIns="34295" lIns="68591" rIns="68591" tIns="34295" vert="horz" wrap="square"/>
          <a:lstStyle>
            <a:lvl1pPr algn="l" eaLnBrk="0" fontAlgn="base" hangingPunct="0" indent="-137160" marL="171450" rtl="0">
              <a:spcBef>
                <a:spcPct val="15000"/>
              </a:spcBef>
              <a:spcAft>
                <a:spcPts val="300"/>
              </a:spcAft>
              <a:buClr>
                <a:srgbClr val="C3260C"/>
              </a:buClr>
              <a:buSzPct val="130000"/>
              <a:buFont charset="0" panose="02040502050405020303" pitchFamily="18" typeface="Georgia"/>
              <a:buChar char="*"/>
              <a:defRPr kern="1200" sz="165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algn="l" eaLnBrk="0" fontAlgn="base" hangingPunct="0" indent="-137160" marL="410845" rtl="0">
              <a:spcBef>
                <a:spcPct val="15000"/>
              </a:spcBef>
              <a:spcAft>
                <a:spcPts val="300"/>
              </a:spcAft>
              <a:buClr>
                <a:srgbClr val="C3260C"/>
              </a:buClr>
              <a:buSzPct val="130000"/>
              <a:buFont charset="0" panose="02040502050405020303" pitchFamily="18" typeface="Georgia"/>
              <a:buChar char="*"/>
              <a:defRPr kern="1200" sz="15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indent="-137160" marL="616585" rtl="0">
              <a:spcBef>
                <a:spcPct val="15000"/>
              </a:spcBef>
              <a:spcAft>
                <a:spcPts val="300"/>
              </a:spcAft>
              <a:buClr>
                <a:srgbClr val="C3260C"/>
              </a:buClr>
              <a:buSzPct val="130000"/>
              <a:buFont charset="0" panose="02040502050405020303" pitchFamily="18" typeface="Georgia"/>
              <a:buChar char="*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indent="-137160" marL="822960" rtl="0">
              <a:spcBef>
                <a:spcPct val="15000"/>
              </a:spcBef>
              <a:spcAft>
                <a:spcPts val="300"/>
              </a:spcAft>
              <a:buClr>
                <a:srgbClr val="C3260C"/>
              </a:buClr>
              <a:buSzPct val="130000"/>
              <a:buFont charset="0" panose="02040502050405020303" pitchFamily="18" typeface="Georgia"/>
              <a:buChar char="*"/>
              <a:defRPr kern="1200" sz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indent="-137160" marL="1042035" rtl="0">
              <a:spcBef>
                <a:spcPct val="15000"/>
              </a:spcBef>
              <a:spcAft>
                <a:spcPts val="300"/>
              </a:spcAft>
              <a:buClr>
                <a:srgbClr val="C3260C"/>
              </a:buClr>
              <a:buSzPct val="130000"/>
              <a:buFont charset="0" panose="02040502050405020303" pitchFamily="18" typeface="Georgia"/>
              <a:buChar char="*"/>
              <a:defRPr kern="1200" sz="105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algn="l" defTabSz="685800" eaLnBrk="1" hangingPunct="1" indent="-137160" latinLnBrk="0" marL="1248410" rtl="0">
              <a:spcBef>
                <a:spcPct val="15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charset="0" panose="02040502050405020303" pitchFamily="18" typeface="Georgia"/>
              <a:buChar char="*"/>
              <a:defRPr kern="1200" sz="105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algn="l" defTabSz="685800" eaLnBrk="1" hangingPunct="1" indent="-137160" latinLnBrk="0" marL="1474470" rtl="0">
              <a:spcBef>
                <a:spcPct val="15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charset="0" panose="02040502050405020303" pitchFamily="18" typeface="Georgia"/>
              <a:buChar char="*"/>
              <a:defRPr kern="1200" sz="105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algn="l" defTabSz="685800" eaLnBrk="1" hangingPunct="1" indent="-137160" latinLnBrk="0" marL="1714500" rtl="0">
              <a:spcBef>
                <a:spcPct val="15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charset="0" panose="02040502050405020303" pitchFamily="18" typeface="Georgia"/>
              <a:buChar char="*"/>
              <a:defRPr kern="1200" sz="105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algn="l" defTabSz="685800" eaLnBrk="1" hangingPunct="1" indent="-137160" latinLnBrk="0" marL="1941195" rtl="0">
              <a:spcBef>
                <a:spcPct val="15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charset="0" panose="02040502050405020303" pitchFamily="18" typeface="Georgia"/>
              <a:buChar char="*"/>
              <a:defRPr kern="1200" sz="105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fontAlgn="auto" hangingPunct="1" marL="45720">
              <a:spcBef>
                <a:spcPct val="20000"/>
              </a:spcBef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altLang="en-US" b="1" lang="zh-CN" noProof="0" sz="140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上榜食物</a:t>
            </a:r>
          </a:p>
          <a:p>
            <a:pPr algn="l" eaLnBrk="1" fontAlgn="auto" hangingPunct="1" marL="45720">
              <a:spcBef>
                <a:spcPct val="20000"/>
              </a:spcBef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altLang="en-US" b="1" lang="zh-CN" noProof="0" sz="140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茭白、冬瓜、竹笋、白萝卜、花菜、甜瓜、莴笋、大蒜  </a:t>
            </a:r>
          </a:p>
        </p:txBody>
      </p:sp>
      <p:pic>
        <p:nvPicPr>
          <p:cNvPr descr="f579330716c87019d62fe55f38f8ae1c"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6802120" y="3011171"/>
            <a:ext cx="1814830" cy="1814830"/>
          </a:xfrm>
          <a:prstGeom prst="rect">
            <a:avLst/>
          </a:prstGeom>
        </p:spPr>
      </p:pic>
      <p:pic>
        <p:nvPicPr>
          <p:cNvPr descr="01928bf78bf5471f648c53850c9eb3e7" id="3" name="图片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7602857" y="3737611"/>
            <a:ext cx="1831975" cy="1218565"/>
          </a:xfrm>
          <a:prstGeom prst="rect">
            <a:avLst/>
          </a:prstGeom>
        </p:spPr>
      </p:pic>
      <p:sp>
        <p:nvSpPr>
          <p:cNvPr id="9" name="内容占位符 2"/>
          <p:cNvSpPr>
            <a:spLocks noGrp="1"/>
          </p:cNvSpPr>
          <p:nvPr/>
        </p:nvSpPr>
        <p:spPr>
          <a:xfrm>
            <a:off x="1771015" y="2098040"/>
            <a:ext cx="3171190" cy="2322195"/>
          </a:xfrm>
        </p:spPr>
        <p:txBody>
          <a:bodyPr anchor="t" anchorCtr="0" bIns="34295" compatLnSpc="1" lIns="68591" numCol="1" rIns="68591" rtlCol="0" tIns="34295" vert="horz" wrap="square">
            <a:normAutofit/>
          </a:bodyPr>
          <a:lstStyle>
            <a:lvl1pPr algn="l" eaLnBrk="0" fontAlgn="base" hangingPunct="0" indent="-137160" marL="171450" rtl="0">
              <a:spcBef>
                <a:spcPct val="15000"/>
              </a:spcBef>
              <a:spcAft>
                <a:spcPts val="300"/>
              </a:spcAft>
              <a:buClr>
                <a:srgbClr val="C3260C"/>
              </a:buClr>
              <a:buSzPct val="130000"/>
              <a:buFont charset="0" panose="02040502050405020303" pitchFamily="18" typeface="Georgia"/>
              <a:buChar char="*"/>
              <a:defRPr kern="1200" sz="165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algn="l" eaLnBrk="0" fontAlgn="base" hangingPunct="0" indent="-137160" marL="410845" rtl="0">
              <a:spcBef>
                <a:spcPct val="15000"/>
              </a:spcBef>
              <a:spcAft>
                <a:spcPts val="300"/>
              </a:spcAft>
              <a:buClr>
                <a:srgbClr val="C3260C"/>
              </a:buClr>
              <a:buSzPct val="130000"/>
              <a:buFont charset="0" panose="02040502050405020303" pitchFamily="18" typeface="Georgia"/>
              <a:buChar char="*"/>
              <a:defRPr kern="1200" sz="15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indent="-137160" marL="616585" rtl="0">
              <a:spcBef>
                <a:spcPct val="15000"/>
              </a:spcBef>
              <a:spcAft>
                <a:spcPts val="300"/>
              </a:spcAft>
              <a:buClr>
                <a:srgbClr val="C3260C"/>
              </a:buClr>
              <a:buSzPct val="130000"/>
              <a:buFont charset="0" panose="02040502050405020303" pitchFamily="18" typeface="Georgia"/>
              <a:buChar char="*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indent="-137160" marL="822960" rtl="0">
              <a:spcBef>
                <a:spcPct val="15000"/>
              </a:spcBef>
              <a:spcAft>
                <a:spcPts val="300"/>
              </a:spcAft>
              <a:buClr>
                <a:srgbClr val="C3260C"/>
              </a:buClr>
              <a:buSzPct val="130000"/>
              <a:buFont charset="0" panose="02040502050405020303" pitchFamily="18" typeface="Georgia"/>
              <a:buChar char="*"/>
              <a:defRPr kern="1200" sz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indent="-137160" marL="1042035" rtl="0">
              <a:spcBef>
                <a:spcPct val="15000"/>
              </a:spcBef>
              <a:spcAft>
                <a:spcPts val="300"/>
              </a:spcAft>
              <a:buClr>
                <a:srgbClr val="C3260C"/>
              </a:buClr>
              <a:buSzPct val="130000"/>
              <a:buFont charset="0" panose="02040502050405020303" pitchFamily="18" typeface="Georgia"/>
              <a:buChar char="*"/>
              <a:defRPr kern="1200" sz="105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algn="l" defTabSz="685800" eaLnBrk="1" hangingPunct="1" indent="-137160" latinLnBrk="0" marL="1248410" rtl="0">
              <a:spcBef>
                <a:spcPct val="15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charset="0" panose="02040502050405020303" pitchFamily="18" typeface="Georgia"/>
              <a:buChar char="*"/>
              <a:defRPr kern="1200" sz="105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algn="l" defTabSz="685800" eaLnBrk="1" hangingPunct="1" indent="-137160" latinLnBrk="0" marL="1474470" rtl="0">
              <a:spcBef>
                <a:spcPct val="15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charset="0" panose="02040502050405020303" pitchFamily="18" typeface="Georgia"/>
              <a:buChar char="*"/>
              <a:defRPr kern="1200" sz="105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algn="l" defTabSz="685800" eaLnBrk="1" hangingPunct="1" indent="-137160" latinLnBrk="0" marL="1714500" rtl="0">
              <a:spcBef>
                <a:spcPct val="15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charset="0" panose="02040502050405020303" pitchFamily="18" typeface="Georgia"/>
              <a:buChar char="*"/>
              <a:defRPr kern="1200" sz="105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algn="l" defTabSz="685800" eaLnBrk="1" hangingPunct="1" indent="-137160" latinLnBrk="0" marL="1941195" rtl="0">
              <a:spcBef>
                <a:spcPct val="15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charset="0" panose="02040502050405020303" pitchFamily="18" typeface="Georgia"/>
              <a:buChar char="*"/>
              <a:defRPr kern="1200" sz="105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400" eaLnBrk="1" fontAlgn="auto" hangingPunct="1" indent="0" latinLnBrk="0" lvl="0" marL="45720" marR="0" rtl="0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charset="0" panose="02040502050405020303" pitchFamily="18" typeface="Georgia"/>
              <a:buNone/>
              <a:defRPr/>
            </a:pPr>
            <a:r>
              <a:rPr altLang="en-US" b="0" baseline="0" cap="none" i="0" kern="1200" kumimoji="0" lang="zh-CN" noProof="0" normalizeH="0" spc="0" strike="noStrike" sz="1200" u="none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白色食物含纤维素及一些抗氧化物质，具有提高免疫功能、预防溃疡病和胃癌、保护心脏的作用。白色的大蒜是烹饪时不可缺少的调味品，其含有的蒜氨酸、大蒜辣素、大蒜新素等成分，还可以降低血脂，防治冠心病，杀灭多种病菌；还可以降低胃癌的发生率。 </a:t>
            </a:r>
          </a:p>
        </p:txBody>
      </p:sp>
      <p:sp>
        <p:nvSpPr>
          <p:cNvPr id="4" name="矩形 3"/>
          <p:cNvSpPr/>
          <p:nvPr/>
        </p:nvSpPr>
        <p:spPr>
          <a:xfrm>
            <a:off x="1700327" y="389156"/>
            <a:ext cx="363093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en-US">
                <a:solidFill>
                  <a:schemeClr val="accent5"/>
                </a:solidFill>
                <a:latin typeface="+mn-lt"/>
                <a:ea typeface="+mn-ea"/>
                <a:cs typeface="+mn-ea"/>
                <a:sym typeface="+mn-lt"/>
              </a:rPr>
              <a:t>6、白色食物——含纤维素可防癌 </a:t>
            </a:r>
          </a:p>
        </p:txBody>
      </p:sp>
      <p:pic>
        <p:nvPicPr>
          <p:cNvPr descr="927eb0a2e10ad40a34fba4e8149c6ad7" id="11" name="图片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 rot="180000">
            <a:off x="6461760" y="4084320"/>
            <a:ext cx="1539240" cy="1104900"/>
          </a:xfrm>
          <a:prstGeom prst="rect">
            <a:avLst/>
          </a:prstGeom>
        </p:spPr>
      </p:pic>
    </p:spTree>
  </p:cSld>
  <p:clrMapOvr>
    <a:masterClrMapping/>
  </p:clrMapOvr>
  <p:transition advClick="0" spd="slow">
    <p:push dir="u"/>
    <p:sndAc>
      <p:endSnd/>
    </p:sndAc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1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圆角矩形 3"/>
          <p:cNvSpPr/>
          <p:nvPr/>
        </p:nvSpPr>
        <p:spPr>
          <a:xfrm rot="5400000">
            <a:off x="2397134" y="72230"/>
            <a:ext cx="936105" cy="4176464"/>
          </a:xfrm>
          <a:prstGeom prst="roundRect">
            <a:avLst/>
          </a:prstGeom>
          <a:ln>
            <a:solidFill>
              <a:schemeClr val="accent5"/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85190" y="1692276"/>
            <a:ext cx="3592830" cy="822960"/>
          </a:xfrm>
          <a:prstGeom prst="rect">
            <a:avLst/>
          </a:prstGeom>
          <a:noFill/>
          <a:effectLst>
            <a:outerShdw algn="tl" blurRad="12700" dir="2700000" dist="25400" rotWithShape="0">
              <a:prstClr val="black">
                <a:alpha val="40000"/>
              </a:prstClr>
            </a:outerShdw>
          </a:effectLst>
        </p:spPr>
        <p:txBody>
          <a:bodyPr anchor="t" rtlCol="0" wrap="none">
            <a:spAutoFit/>
          </a:bodyPr>
          <a:lstStyle/>
          <a:p>
            <a:r>
              <a:rPr altLang="en-US" b="1" kern="0" lang="zh-CN" sz="4800">
                <a:solidFill>
                  <a:schemeClr val="accent5"/>
                </a:solidFill>
                <a:latin typeface="+mn-lt"/>
                <a:ea typeface="+mn-ea"/>
                <a:cs typeface="+mn-ea"/>
                <a:sym typeface="+mn-lt"/>
              </a:rPr>
              <a:t>二  四季养生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1639572" y="2826384"/>
            <a:ext cx="2557145" cy="675513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en-US" lang="zh-CN" sz="98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请替换文字内容，修改文字内容，也可以直接复制你的内容到此。请替换文字内容，修改文字内容，也可以直接复制你的内容到此。</a:t>
            </a:r>
          </a:p>
        </p:txBody>
      </p:sp>
    </p:spTree>
  </p:cSld>
  <p:clrMapOvr>
    <a:masterClrMapping/>
  </p:clrMapOvr>
  <p:transition advClick="0" spd="slow">
    <p:push dir="u"/>
    <p:sndAc>
      <p:endSnd/>
    </p:sndAc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8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6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grpId="0" spid="42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4580" name="TextBox 7"/>
          <p:cNvSpPr txBox="1"/>
          <p:nvPr/>
        </p:nvSpPr>
        <p:spPr>
          <a:xfrm>
            <a:off x="957208" y="999006"/>
            <a:ext cx="4860981" cy="3657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algn="l" eaLnBrk="0" fontAlgn="base" hangingPunct="0" indent="-182880" marL="228600" rtl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charset="0" panose="02040502050405020303" pitchFamily="18" typeface="Georgia"/>
              <a:buChar char="*"/>
              <a:defRPr kern="1200" sz="2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algn="l" eaLnBrk="0" fontAlgn="base" hangingPunct="0" indent="-182880" marL="548005" rtl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charset="0" panose="02040502050405020303" pitchFamily="18" typeface="Georgia"/>
              <a:buChar char="*"/>
              <a:defRPr kern="1200" sz="20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indent="-182880" marL="822325" rtl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charset="0" panose="02040502050405020303" pitchFamily="18" typeface="Georgia"/>
              <a:buChar char="*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indent="-182880" marL="1097280" rtl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charset="0" panose="02040502050405020303" pitchFamily="18" typeface="Georgia"/>
              <a:buChar char="*"/>
              <a:defRPr kern="1200" sz="16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indent="-182880" marL="1389380" rtl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charset="0" panose="02040502050405020303" pitchFamily="18" typeface="Georgia"/>
              <a:buChar char="*"/>
              <a:defRPr kern="1200" sz="14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eaLnBrk="1" hangingPunct="1" indent="0" lvl="0" marL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altLang="en-US" b="1" lang="zh-CN" sz="18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四季更替，我们在饮食上需注意些什么？</a:t>
            </a:r>
          </a:p>
        </p:txBody>
      </p:sp>
      <p:sp>
        <p:nvSpPr>
          <p:cNvPr id="41" name="圆角矩形 40"/>
          <p:cNvSpPr/>
          <p:nvPr/>
        </p:nvSpPr>
        <p:spPr>
          <a:xfrm>
            <a:off x="608965" y="1800861"/>
            <a:ext cx="4328160" cy="1951355"/>
          </a:xfrm>
          <a:prstGeom prst="roundRect">
            <a:avLst/>
          </a:prstGeom>
          <a:solidFill>
            <a:srgbClr val="943D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943D22"/>
              </a:solidFill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48997" y="1948815"/>
            <a:ext cx="3742055" cy="1554480"/>
          </a:xfrm>
          <a:prstGeom prst="rect">
            <a:avLst/>
          </a:prstGeom>
          <a:noFill/>
        </p:spPr>
        <p:txBody>
          <a:bodyPr anchor="t" rtlCol="0" wrap="square">
            <a:spAutoFit/>
          </a:bodyPr>
          <a:lstStyle/>
          <a:p>
            <a:pPr algn="l" defTabSz="914400" eaLnBrk="1" fontAlgn="auto" hangingPunct="1" latinLnBrk="0" lvl="0" marL="45720" marR="0" rtl="0">
              <a:lnSpc>
                <a:spcPct val="12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charset="0" panose="02040502050405020303" pitchFamily="18" typeface="Georgia"/>
              <a:defRPr/>
            </a:pPr>
            <a:r>
              <a:rPr altLang="zh-CN" lang="en-US" noProof="0" sz="100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《记·内则》曰：凡和，春多酸，夏多苦，秋多辛，冬多咸，调以滑甘。（注：酸苦辛咸，木火金水之所属。）多其时味，所以养气也。四时皆调以滑甘，象土之寄也。孙思邈曰：春少酸增甘，夏少苦增辛，秋少辛增酸，冬少咸增苦，四季少甘增咸。《内则》意在乘旺。孙氏意在扶衰，要之无论四时，五味不可偏多。《抱朴子》曰：酸多伤脾，苦多伤肺，辛多伤肝，咸多伤心，甘多伤肾。此五味克五藏，乃五行自然之理也。凡言伤者，当时特未遽觉耳。</a:t>
            </a:r>
          </a:p>
        </p:txBody>
      </p:sp>
      <p:sp>
        <p:nvSpPr>
          <p:cNvPr id="3" name="矩形 2"/>
          <p:cNvSpPr/>
          <p:nvPr/>
        </p:nvSpPr>
        <p:spPr>
          <a:xfrm>
            <a:off x="1677174" y="425053"/>
            <a:ext cx="1783080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2000">
                <a:solidFill>
                  <a:schemeClr val="accent5"/>
                </a:solidFill>
                <a:latin typeface="+mn-lt"/>
                <a:ea typeface="+mn-ea"/>
                <a:cs typeface="+mn-ea"/>
                <a:sym typeface="+mn-lt"/>
              </a:rPr>
              <a:t>二、四季饮食 </a:t>
            </a:r>
          </a:p>
        </p:txBody>
      </p:sp>
      <p:pic>
        <p:nvPicPr>
          <p:cNvPr descr="f00c38c9c10bba2142c0a75b0118990e"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4482465" y="1051561"/>
            <a:ext cx="2367280" cy="3041015"/>
          </a:xfrm>
          <a:prstGeom prst="rect">
            <a:avLst/>
          </a:prstGeom>
        </p:spPr>
      </p:pic>
      <p:pic>
        <p:nvPicPr>
          <p:cNvPr descr="f00c38c9c10bba2142c0a75b0118990e"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6506845" y="1367156"/>
            <a:ext cx="2334260" cy="2966085"/>
          </a:xfrm>
          <a:prstGeom prst="rect">
            <a:avLst/>
          </a:prstGeom>
        </p:spPr>
      </p:pic>
    </p:spTree>
  </p:cSld>
  <p:clrMapOvr>
    <a:masterClrMapping/>
  </p:clrMapOvr>
  <p:transition advClick="0" spd="slow">
    <p:push dir="u"/>
    <p:sndAc>
      <p:endSnd/>
    </p:sndAc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1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/>
        </p:nvSpPr>
        <p:spPr>
          <a:xfrm>
            <a:off x="768350" y="394970"/>
            <a:ext cx="2136140" cy="857250"/>
          </a:xfrm>
          <a:noFill/>
          <a:ln>
            <a:noFill/>
          </a:ln>
          <a:scene3d>
            <a:camera prst="orthographicFront"/>
            <a:lightRig dir="t" rig="balanced"/>
          </a:scene3d>
          <a:sp3d prstMaterial="plastic"/>
        </p:spPr>
        <p:txBody>
          <a:bodyPr anchor="t" anchorCtr="0" bIns="34295" lIns="68591" rIns="68591" rtlCol="0" tIns="34295" vert="horz">
            <a:normAutofit/>
          </a:bodyPr>
          <a:lstStyle>
            <a:lvl1pPr algn="r" eaLnBrk="0" fontAlgn="base" hangingPunct="0" indent="-239395" marL="239395" rtl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charset="0" panose="02040502050405020303" pitchFamily="18" typeface="Georgia"/>
              <a:buChar char="*"/>
              <a:defRPr b="1" kern="1200" sz="345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algn="bl" blurRad="6350" dir="5400000" endA="300" endPos="45500" rotWithShape="0" stA="55000" sy="-100000"/>
                </a:effectLst>
                <a:latin typeface="+mj-lt"/>
                <a:ea typeface="+mj-ea"/>
                <a:cs typeface="+mj-cs"/>
              </a:defRPr>
            </a:lvl1pPr>
            <a:lvl2pPr algn="r" eaLnBrk="0" fontAlgn="base" hangingPunct="0" indent="-319405" marL="319405" rtl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charset="0" panose="02040502050405020303" pitchFamily="18" typeface="Georgia"/>
              <a:buChar char="*"/>
              <a:defRPr b="1" sz="4600">
                <a:solidFill>
                  <a:schemeClr val="tx1"/>
                </a:solidFill>
                <a:latin charset="0" pitchFamily="34" typeface="Trebuchet MS"/>
                <a:ea charset="-122" panose="02010601030101010101" pitchFamily="2" typeface="方正姚体"/>
              </a:defRPr>
            </a:lvl2pPr>
            <a:lvl3pPr algn="r" eaLnBrk="0" fontAlgn="base" hangingPunct="0" indent="-319405" marL="319405" rtl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charset="0" panose="02040502050405020303" pitchFamily="18" typeface="Georgia"/>
              <a:buChar char="*"/>
              <a:defRPr b="1" sz="4600">
                <a:solidFill>
                  <a:schemeClr val="tx1"/>
                </a:solidFill>
                <a:latin charset="0" pitchFamily="34" typeface="Trebuchet MS"/>
                <a:ea charset="-122" panose="02010601030101010101" pitchFamily="2" typeface="方正姚体"/>
              </a:defRPr>
            </a:lvl3pPr>
            <a:lvl4pPr algn="r" eaLnBrk="0" fontAlgn="base" hangingPunct="0" indent="-319405" marL="319405" rtl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charset="0" panose="02040502050405020303" pitchFamily="18" typeface="Georgia"/>
              <a:buChar char="*"/>
              <a:defRPr b="1" sz="4600">
                <a:solidFill>
                  <a:schemeClr val="tx1"/>
                </a:solidFill>
                <a:latin charset="0" pitchFamily="34" typeface="Trebuchet MS"/>
                <a:ea charset="-122" panose="02010601030101010101" pitchFamily="2" typeface="方正姚体"/>
              </a:defRPr>
            </a:lvl4pPr>
            <a:lvl5pPr algn="r" eaLnBrk="0" fontAlgn="base" hangingPunct="0" indent="-319405" marL="319405" rtl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charset="0" panose="02040502050405020303" pitchFamily="18" typeface="Georgia"/>
              <a:buChar char="*"/>
              <a:defRPr b="1" sz="4600">
                <a:solidFill>
                  <a:schemeClr val="tx1"/>
                </a:solidFill>
                <a:latin charset="0" pitchFamily="34" typeface="Trebuchet MS"/>
                <a:ea charset="-122" panose="02010601030101010101" pitchFamily="2" typeface="方正姚体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128000"/>
              <a:buFont charset="0" panose="02040502050405020303" pitchFamily="18" typeface="Georgia"/>
              <a:buNone/>
              <a:defRPr/>
            </a:pPr>
            <a:br>
              <a:rPr b="1" baseline="0" cap="none" i="0" kern="1200" kumimoji="0" noProof="0" normalizeH="0" spc="0" strike="noStrike" sz="2400" u="none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algn="bl" blurRad="6350" dir="5400000" endA="300" endPos="45500" rotWithShape="0" stA="55000" sy="-100000"/>
                </a:effectLst>
                <a:uLnTx/>
                <a:uFillTx/>
                <a:latin typeface="+mn-lt"/>
                <a:ea typeface="+mn-ea"/>
                <a:cs typeface="+mn-ea"/>
                <a:sym typeface="+mn-lt"/>
              </a:rPr>
            </a:br>
          </a:p>
        </p:txBody>
      </p:sp>
      <p:grpSp>
        <p:nvGrpSpPr>
          <p:cNvPr id="33" name="组合 32"/>
          <p:cNvGrpSpPr/>
          <p:nvPr/>
        </p:nvGrpSpPr>
        <p:grpSpPr>
          <a:xfrm>
            <a:off x="566422" y="1672591"/>
            <a:ext cx="1317625" cy="1397000"/>
            <a:chOff x="2028825" y="1023938"/>
            <a:chExt cx="1997076" cy="2220912"/>
          </a:xfrm>
        </p:grpSpPr>
        <p:pic>
          <p:nvPicPr>
            <p:cNvPr descr="C:\Users\Administrator\Desktop\touying.png" id="34" name="Picture 6"/>
            <p:cNvPicPr>
              <a:picLocks noChangeArrowheads="1"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2028825" y="2678113"/>
              <a:ext cx="1997075" cy="566737"/>
            </a:xfrm>
            <a:prstGeom prst="frame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5" name="组合 17"/>
            <p:cNvGrpSpPr/>
            <p:nvPr/>
          </p:nvGrpSpPr>
          <p:grpSpPr>
            <a:xfrm>
              <a:off x="2081213" y="1023938"/>
              <a:ext cx="1944688" cy="1947862"/>
              <a:chOff x="2081213" y="1023938"/>
              <a:chExt cx="1944688" cy="1947862"/>
            </a:xfrm>
          </p:grpSpPr>
          <p:sp>
            <p:nvSpPr>
              <p:cNvPr id="36" name="Freeform 8"/>
              <p:cNvSpPr/>
              <p:nvPr/>
            </p:nvSpPr>
            <p:spPr bwMode="auto">
              <a:xfrm>
                <a:off x="2081213" y="1023938"/>
                <a:ext cx="1944688" cy="1947862"/>
              </a:xfrm>
              <a:prstGeom prst="frame">
                <a:avLst/>
              </a:prstGeom>
              <a:solidFill>
                <a:srgbClr val="BF8D1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7" name="TextBox 13"/>
              <p:cNvSpPr txBox="1">
                <a:spLocks noChangeArrowheads="1"/>
              </p:cNvSpPr>
              <p:nvPr/>
            </p:nvSpPr>
            <p:spPr bwMode="auto">
              <a:xfrm>
                <a:off x="2435607" y="1234661"/>
                <a:ext cx="1142641" cy="1211406"/>
              </a:xfrm>
              <a:prstGeom prst="fram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sz="3200">
                    <a:solidFill>
                      <a:schemeClr val="tx1"/>
                    </a:solidFill>
                    <a:latin typeface="Calibri"/>
                    <a:ea charset="-122" panose="02010600030101010101" pitchFamily="2" typeface="宋体"/>
                  </a:defRPr>
                </a:lvl1pPr>
                <a:lvl2pPr eaLnBrk="0" hangingPunct="0" indent="-285750" marL="742950">
                  <a:spcBef>
                    <a:spcPct val="20000"/>
                  </a:spcBef>
                  <a:buFont charset="0" panose="020b0604020202020204" pitchFamily="34" typeface="Arial"/>
                  <a:buChar char="–"/>
                  <a:defRPr sz="2800">
                    <a:solidFill>
                      <a:schemeClr val="tx1"/>
                    </a:solidFill>
                    <a:latin typeface="Calibri"/>
                    <a:ea charset="-122" panose="02010600030101010101" pitchFamily="2" typeface="宋体"/>
                  </a:defRPr>
                </a:lvl2pPr>
                <a:lvl3pPr eaLnBrk="0" hangingPunct="0" indent="-228600" marL="114300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typeface="Calibri"/>
                    <a:ea charset="-122" panose="02010600030101010101" pitchFamily="2" typeface="宋体"/>
                  </a:defRPr>
                </a:lvl3pPr>
                <a:lvl4pPr eaLnBrk="0" hangingPunct="0" indent="-228600" marL="1600200">
                  <a:spcBef>
                    <a:spcPct val="20000"/>
                  </a:spcBef>
                  <a:buFont charset="0" panose="020b0604020202020204" pitchFamily="34" typeface="Arial"/>
                  <a:buChar char="–"/>
                  <a:defRPr sz="2000">
                    <a:solidFill>
                      <a:schemeClr val="tx1"/>
                    </a:solidFill>
                    <a:latin typeface="Calibri"/>
                    <a:ea charset="-122" panose="02010600030101010101" pitchFamily="2" typeface="宋体"/>
                  </a:defRPr>
                </a:lvl4pPr>
                <a:lvl5pPr eaLnBrk="0" hangingPunct="0" indent="-228600" marL="2057400">
                  <a:spcBef>
                    <a:spcPct val="20000"/>
                  </a:spcBef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typeface="Calibri"/>
                    <a:ea charset="-122" panose="02010600030101010101" pitchFamily="2" typeface="宋体"/>
                  </a:defRPr>
                </a:lvl5pPr>
                <a:lvl6pPr eaLnBrk="0" fontAlgn="base" hangingPunct="0" indent="-228600" marL="25146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typeface="Calibri"/>
                    <a:ea charset="-122" panose="02010600030101010101" pitchFamily="2" typeface="宋体"/>
                  </a:defRPr>
                </a:lvl6pPr>
                <a:lvl7pPr eaLnBrk="0" fontAlgn="base" hangingPunct="0" indent="-228600" marL="29718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typeface="Calibri"/>
                    <a:ea charset="-122" panose="02010600030101010101" pitchFamily="2" typeface="宋体"/>
                  </a:defRPr>
                </a:lvl7pPr>
                <a:lvl8pPr eaLnBrk="0" fontAlgn="base" hangingPunct="0" indent="-228600" marL="34290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typeface="Calibri"/>
                    <a:ea charset="-122" panose="02010600030101010101" pitchFamily="2" typeface="宋体"/>
                  </a:defRPr>
                </a:lvl8pPr>
                <a:lvl9pPr eaLnBrk="0" fontAlgn="base" hangingPunct="0" indent="-228600" marL="38862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typeface="Calibri"/>
                    <a:ea charset="-122" panose="02010600030101010101" pitchFamily="2" typeface="宋体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altLang="en-US" b="1" lang="zh-CN" sz="4400">
                    <a:solidFill>
                      <a:schemeClr val="accent5"/>
                    </a:solidFill>
                    <a:latin typeface="+mn-lt"/>
                    <a:ea typeface="+mn-ea"/>
                    <a:cs typeface="+mn-ea"/>
                    <a:sym typeface="+mn-lt"/>
                  </a:rPr>
                  <a:t>春</a:t>
                </a:r>
              </a:p>
            </p:txBody>
          </p:sp>
        </p:grpSp>
      </p:grpSp>
      <p:sp>
        <p:nvSpPr>
          <p:cNvPr id="8" name="燕尾形 7"/>
          <p:cNvSpPr/>
          <p:nvPr/>
        </p:nvSpPr>
        <p:spPr>
          <a:xfrm>
            <a:off x="1979099" y="1985919"/>
            <a:ext cx="360040" cy="576064"/>
          </a:xfrm>
          <a:prstGeom prst="chevron">
            <a:avLst/>
          </a:prstGeom>
          <a:solidFill>
            <a:srgbClr val="BF8D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  <a:cs typeface="+mn-ea"/>
              <a:sym typeface="+mn-lt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2387600" y="2273300"/>
            <a:ext cx="368300" cy="0"/>
          </a:xfrm>
          <a:prstGeom prst="line">
            <a:avLst/>
          </a:prstGeom>
          <a:ln w="28575">
            <a:solidFill>
              <a:srgbClr val="BF8D11"/>
            </a:solidFill>
            <a:prstDash val="sysDash"/>
            <a:headEnd len="med" type="none" w="med"/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47"/>
          <p:cNvSpPr>
            <a:spLocks noChangeArrowheads="1"/>
          </p:cNvSpPr>
          <p:nvPr/>
        </p:nvSpPr>
        <p:spPr bwMode="auto">
          <a:xfrm>
            <a:off x="2904490" y="1256030"/>
            <a:ext cx="2192020" cy="179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typeface="微软雅黑"/>
                <a:ea typeface="微软雅黑"/>
                <a:sym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typeface="微软雅黑"/>
                <a:ea typeface="微软雅黑"/>
                <a:sym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typeface="微软雅黑"/>
                <a:ea typeface="微软雅黑"/>
                <a:sym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typeface="微软雅黑"/>
                <a:ea typeface="微软雅黑"/>
                <a:sym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typeface="微软雅黑"/>
                <a:ea typeface="微软雅黑"/>
                <a:sym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typeface="微软雅黑"/>
                <a:ea typeface="微软雅黑"/>
                <a:sym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typeface="微软雅黑"/>
                <a:ea typeface="微软雅黑"/>
                <a:sym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typeface="微软雅黑"/>
                <a:ea typeface="微软雅黑"/>
                <a:sym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typeface="微软雅黑"/>
                <a:ea typeface="微软雅黑"/>
                <a:sym typeface="Calibri"/>
              </a:defRPr>
            </a:lvl9pPr>
          </a:lstStyle>
          <a:p>
            <a:pPr lvl="0">
              <a:spcBef>
                <a:spcPct val="0"/>
              </a:spcBef>
              <a:buNone/>
            </a:pPr>
            <a:r>
              <a:rPr altLang="en-US" lang="zh-CN" sz="140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春天吃酸春季多吃酸味的食物，如含维生素C的食物和有机酸的水果，以及糖醋和酸辣类的菜肴等。科学研究发现，这些酸味食物中含有某种物质，能够成倍地提高钙、铁、锌等无机盐的吸收率。</a:t>
            </a:r>
          </a:p>
        </p:txBody>
      </p:sp>
      <p:sp>
        <p:nvSpPr>
          <p:cNvPr id="14" name="矩形 13"/>
          <p:cNvSpPr/>
          <p:nvPr/>
        </p:nvSpPr>
        <p:spPr>
          <a:xfrm>
            <a:off x="1884225" y="395208"/>
            <a:ext cx="1686242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1、春季饮食 </a:t>
            </a:r>
          </a:p>
        </p:txBody>
      </p:sp>
      <p:pic>
        <p:nvPicPr>
          <p:cNvPr descr="07ff1c6489015e582e8eaa2a83dd7863"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2596516" y="3069591"/>
            <a:ext cx="2653665" cy="1765300"/>
          </a:xfrm>
          <a:prstGeom prst="rect">
            <a:avLst/>
          </a:prstGeom>
        </p:spPr>
      </p:pic>
      <p:pic>
        <p:nvPicPr>
          <p:cNvPr descr="c276be51f2d2a0a58edb0e8c79555688"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6407787" y="10160"/>
            <a:ext cx="2226945" cy="4878705"/>
          </a:xfrm>
          <a:prstGeom prst="rect">
            <a:avLst/>
          </a:prstGeom>
        </p:spPr>
      </p:pic>
      <p:pic>
        <p:nvPicPr>
          <p:cNvPr descr="f5245f30c7393289231183d749ad1614" id="3" name="图片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4860290" y="2233931"/>
            <a:ext cx="1875790" cy="2654935"/>
          </a:xfrm>
          <a:prstGeom prst="rect">
            <a:avLst/>
          </a:prstGeom>
        </p:spPr>
      </p:pic>
    </p:spTree>
  </p:cSld>
  <p:clrMapOvr>
    <a:masterClrMapping/>
  </p:clrMapOvr>
  <p:transition advClick="0" spd="slow">
    <p:push dir="u"/>
    <p:sndAc>
      <p:endSnd/>
    </p:sndAc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2" presetSubtype="4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8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fill="hold" grpId="0" id="10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fill="hold" id="1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8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11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/>
        </p:nvSpPr>
        <p:spPr>
          <a:xfrm>
            <a:off x="768350" y="394970"/>
            <a:ext cx="2136140" cy="857250"/>
          </a:xfrm>
          <a:noFill/>
          <a:ln>
            <a:noFill/>
          </a:ln>
          <a:scene3d>
            <a:camera prst="orthographicFront"/>
            <a:lightRig dir="t" rig="balanced"/>
          </a:scene3d>
          <a:sp3d prstMaterial="plastic"/>
        </p:spPr>
        <p:txBody>
          <a:bodyPr anchor="t" anchorCtr="0" bIns="34295" lIns="68591" rIns="68591" rtlCol="0" tIns="34295" vert="horz">
            <a:normAutofit/>
          </a:bodyPr>
          <a:lstStyle>
            <a:lvl1pPr algn="r" eaLnBrk="0" fontAlgn="base" hangingPunct="0" indent="-239395" marL="239395" rtl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charset="0" panose="02040502050405020303" pitchFamily="18" typeface="Georgia"/>
              <a:buChar char="*"/>
              <a:defRPr b="1" kern="1200" sz="345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algn="bl" blurRad="6350" dir="5400000" endA="300" endPos="45500" rotWithShape="0" stA="55000" sy="-100000"/>
                </a:effectLst>
                <a:latin typeface="+mj-lt"/>
                <a:ea typeface="+mj-ea"/>
                <a:cs typeface="+mj-cs"/>
              </a:defRPr>
            </a:lvl1pPr>
            <a:lvl2pPr algn="r" eaLnBrk="0" fontAlgn="base" hangingPunct="0" indent="-319405" marL="319405" rtl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charset="0" panose="02040502050405020303" pitchFamily="18" typeface="Georgia"/>
              <a:buChar char="*"/>
              <a:defRPr b="1" sz="4600">
                <a:solidFill>
                  <a:schemeClr val="tx1"/>
                </a:solidFill>
                <a:latin charset="0" pitchFamily="34" typeface="Trebuchet MS"/>
                <a:ea charset="-122" panose="02010601030101010101" pitchFamily="2" typeface="方正姚体"/>
              </a:defRPr>
            </a:lvl2pPr>
            <a:lvl3pPr algn="r" eaLnBrk="0" fontAlgn="base" hangingPunct="0" indent="-319405" marL="319405" rtl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charset="0" panose="02040502050405020303" pitchFamily="18" typeface="Georgia"/>
              <a:buChar char="*"/>
              <a:defRPr b="1" sz="4600">
                <a:solidFill>
                  <a:schemeClr val="tx1"/>
                </a:solidFill>
                <a:latin charset="0" pitchFamily="34" typeface="Trebuchet MS"/>
                <a:ea charset="-122" panose="02010601030101010101" pitchFamily="2" typeface="方正姚体"/>
              </a:defRPr>
            </a:lvl3pPr>
            <a:lvl4pPr algn="r" eaLnBrk="0" fontAlgn="base" hangingPunct="0" indent="-319405" marL="319405" rtl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charset="0" panose="02040502050405020303" pitchFamily="18" typeface="Georgia"/>
              <a:buChar char="*"/>
              <a:defRPr b="1" sz="4600">
                <a:solidFill>
                  <a:schemeClr val="tx1"/>
                </a:solidFill>
                <a:latin charset="0" pitchFamily="34" typeface="Trebuchet MS"/>
                <a:ea charset="-122" panose="02010601030101010101" pitchFamily="2" typeface="方正姚体"/>
              </a:defRPr>
            </a:lvl4pPr>
            <a:lvl5pPr algn="r" eaLnBrk="0" fontAlgn="base" hangingPunct="0" indent="-319405" marL="319405" rtl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charset="0" panose="02040502050405020303" pitchFamily="18" typeface="Georgia"/>
              <a:buChar char="*"/>
              <a:defRPr b="1" sz="4600">
                <a:solidFill>
                  <a:schemeClr val="tx1"/>
                </a:solidFill>
                <a:latin charset="0" pitchFamily="34" typeface="Trebuchet MS"/>
                <a:ea charset="-122" panose="02010601030101010101" pitchFamily="2" typeface="方正姚体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128000"/>
              <a:buFont charset="0" panose="02040502050405020303" pitchFamily="18" typeface="Georgia"/>
              <a:buNone/>
              <a:defRPr/>
            </a:pPr>
            <a:br>
              <a:rPr b="1" baseline="0" cap="none" i="0" kern="1200" kumimoji="0" noProof="0" normalizeH="0" spc="0" strike="noStrike" sz="2400" u="none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algn="bl" blurRad="6350" dir="5400000" endA="300" endPos="45500" rotWithShape="0" stA="55000" sy="-100000"/>
                </a:effectLst>
                <a:uLnTx/>
                <a:uFillTx/>
                <a:latin typeface="+mn-lt"/>
                <a:ea typeface="+mn-ea"/>
                <a:cs typeface="+mn-ea"/>
                <a:sym typeface="+mn-lt"/>
              </a:rPr>
            </a:br>
          </a:p>
        </p:txBody>
      </p:sp>
      <p:sp>
        <p:nvSpPr>
          <p:cNvPr id="8" name="燕尾形 7"/>
          <p:cNvSpPr/>
          <p:nvPr/>
        </p:nvSpPr>
        <p:spPr>
          <a:xfrm>
            <a:off x="1979099" y="2516144"/>
            <a:ext cx="360040" cy="576064"/>
          </a:xfrm>
          <a:prstGeom prst="chevron">
            <a:avLst/>
          </a:prstGeom>
          <a:solidFill>
            <a:srgbClr val="BF8D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  <a:cs typeface="+mn-ea"/>
              <a:sym typeface="+mn-lt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2387600" y="2788285"/>
            <a:ext cx="528320" cy="0"/>
          </a:xfrm>
          <a:prstGeom prst="line">
            <a:avLst/>
          </a:prstGeom>
          <a:ln w="25400">
            <a:solidFill>
              <a:srgbClr val="BF8D11"/>
            </a:solidFill>
            <a:prstDash val="sysDash"/>
            <a:headEnd len="med" type="none" w="med"/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47"/>
          <p:cNvSpPr>
            <a:spLocks noChangeArrowheads="1"/>
          </p:cNvSpPr>
          <p:nvPr/>
        </p:nvSpPr>
        <p:spPr bwMode="auto">
          <a:xfrm>
            <a:off x="3015615" y="2689226"/>
            <a:ext cx="2698750" cy="944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typeface="微软雅黑"/>
                <a:ea typeface="微软雅黑"/>
                <a:sym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typeface="微软雅黑"/>
                <a:ea typeface="微软雅黑"/>
                <a:sym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typeface="微软雅黑"/>
                <a:ea typeface="微软雅黑"/>
                <a:sym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typeface="微软雅黑"/>
                <a:ea typeface="微软雅黑"/>
                <a:sym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typeface="微软雅黑"/>
                <a:ea typeface="微软雅黑"/>
                <a:sym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typeface="微软雅黑"/>
                <a:ea typeface="微软雅黑"/>
                <a:sym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typeface="微软雅黑"/>
                <a:ea typeface="微软雅黑"/>
                <a:sym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typeface="微软雅黑"/>
                <a:ea typeface="微软雅黑"/>
                <a:sym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typeface="微软雅黑"/>
                <a:ea typeface="微软雅黑"/>
                <a:sym typeface="Calibri"/>
              </a:defRPr>
            </a:lvl9pPr>
          </a:lstStyle>
          <a:p>
            <a:pPr lvl="0">
              <a:spcBef>
                <a:spcPct val="0"/>
              </a:spcBef>
              <a:buNone/>
            </a:pPr>
            <a:r>
              <a:rPr altLang="en-US" lang="zh-CN" sz="140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夏天吃苦夏季天气炎热，而苦味的食物，如苦瓜、油麦菜等，具有清热降火的功效，适量摄取此类食物对身体有益。</a:t>
            </a:r>
          </a:p>
        </p:txBody>
      </p:sp>
      <p:sp>
        <p:nvSpPr>
          <p:cNvPr id="14" name="矩形 13"/>
          <p:cNvSpPr/>
          <p:nvPr/>
        </p:nvSpPr>
        <p:spPr>
          <a:xfrm>
            <a:off x="998054" y="441011"/>
            <a:ext cx="1686242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2、夏季饮食 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566422" y="2187576"/>
            <a:ext cx="1317625" cy="1397000"/>
            <a:chOff x="2028825" y="1023938"/>
            <a:chExt cx="1997076" cy="2220912"/>
          </a:xfrm>
        </p:grpSpPr>
        <p:pic>
          <p:nvPicPr>
            <p:cNvPr descr="C:\Users\Administrator\Desktop\touying.png" id="5" name="Picture 6"/>
            <p:cNvPicPr>
              <a:picLocks noChangeArrowheads="1"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2028825" y="2678113"/>
              <a:ext cx="1997075" cy="566737"/>
            </a:xfrm>
            <a:prstGeom prst="frame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" name="组合 17"/>
            <p:cNvGrpSpPr/>
            <p:nvPr/>
          </p:nvGrpSpPr>
          <p:grpSpPr>
            <a:xfrm>
              <a:off x="2081213" y="1023938"/>
              <a:ext cx="1944688" cy="1947862"/>
              <a:chOff x="2081213" y="1023938"/>
              <a:chExt cx="1944688" cy="1947862"/>
            </a:xfrm>
          </p:grpSpPr>
          <p:sp>
            <p:nvSpPr>
              <p:cNvPr id="12" name="Freeform 8"/>
              <p:cNvSpPr/>
              <p:nvPr/>
            </p:nvSpPr>
            <p:spPr bwMode="auto">
              <a:xfrm>
                <a:off x="2081213" y="1023938"/>
                <a:ext cx="1944688" cy="1947862"/>
              </a:xfrm>
              <a:prstGeom prst="frame">
                <a:avLst/>
              </a:prstGeom>
              <a:solidFill>
                <a:srgbClr val="BF8D1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" name="TextBox 13"/>
              <p:cNvSpPr txBox="1">
                <a:spLocks noChangeArrowheads="1"/>
              </p:cNvSpPr>
              <p:nvPr/>
            </p:nvSpPr>
            <p:spPr bwMode="auto">
              <a:xfrm>
                <a:off x="2435607" y="1234661"/>
                <a:ext cx="1142641" cy="1211406"/>
              </a:xfrm>
              <a:prstGeom prst="fram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sz="3200">
                    <a:solidFill>
                      <a:schemeClr val="tx1"/>
                    </a:solidFill>
                    <a:latin typeface="Calibri"/>
                    <a:ea charset="-122" panose="02010600030101010101" pitchFamily="2" typeface="宋体"/>
                  </a:defRPr>
                </a:lvl1pPr>
                <a:lvl2pPr eaLnBrk="0" hangingPunct="0" indent="-285750" marL="742950">
                  <a:spcBef>
                    <a:spcPct val="20000"/>
                  </a:spcBef>
                  <a:buFont charset="0" panose="020b0604020202020204" pitchFamily="34" typeface="Arial"/>
                  <a:buChar char="–"/>
                  <a:defRPr sz="2800">
                    <a:solidFill>
                      <a:schemeClr val="tx1"/>
                    </a:solidFill>
                    <a:latin typeface="Calibri"/>
                    <a:ea charset="-122" panose="02010600030101010101" pitchFamily="2" typeface="宋体"/>
                  </a:defRPr>
                </a:lvl2pPr>
                <a:lvl3pPr eaLnBrk="0" hangingPunct="0" indent="-228600" marL="114300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typeface="Calibri"/>
                    <a:ea charset="-122" panose="02010600030101010101" pitchFamily="2" typeface="宋体"/>
                  </a:defRPr>
                </a:lvl3pPr>
                <a:lvl4pPr eaLnBrk="0" hangingPunct="0" indent="-228600" marL="1600200">
                  <a:spcBef>
                    <a:spcPct val="20000"/>
                  </a:spcBef>
                  <a:buFont charset="0" panose="020b0604020202020204" pitchFamily="34" typeface="Arial"/>
                  <a:buChar char="–"/>
                  <a:defRPr sz="2000">
                    <a:solidFill>
                      <a:schemeClr val="tx1"/>
                    </a:solidFill>
                    <a:latin typeface="Calibri"/>
                    <a:ea charset="-122" panose="02010600030101010101" pitchFamily="2" typeface="宋体"/>
                  </a:defRPr>
                </a:lvl4pPr>
                <a:lvl5pPr eaLnBrk="0" hangingPunct="0" indent="-228600" marL="2057400">
                  <a:spcBef>
                    <a:spcPct val="20000"/>
                  </a:spcBef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typeface="Calibri"/>
                    <a:ea charset="-122" panose="02010600030101010101" pitchFamily="2" typeface="宋体"/>
                  </a:defRPr>
                </a:lvl5pPr>
                <a:lvl6pPr eaLnBrk="0" fontAlgn="base" hangingPunct="0" indent="-228600" marL="25146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typeface="Calibri"/>
                    <a:ea charset="-122" panose="02010600030101010101" pitchFamily="2" typeface="宋体"/>
                  </a:defRPr>
                </a:lvl6pPr>
                <a:lvl7pPr eaLnBrk="0" fontAlgn="base" hangingPunct="0" indent="-228600" marL="29718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typeface="Calibri"/>
                    <a:ea charset="-122" panose="02010600030101010101" pitchFamily="2" typeface="宋体"/>
                  </a:defRPr>
                </a:lvl7pPr>
                <a:lvl8pPr eaLnBrk="0" fontAlgn="base" hangingPunct="0" indent="-228600" marL="34290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typeface="Calibri"/>
                    <a:ea charset="-122" panose="02010600030101010101" pitchFamily="2" typeface="宋体"/>
                  </a:defRPr>
                </a:lvl8pPr>
                <a:lvl9pPr eaLnBrk="0" fontAlgn="base" hangingPunct="0" indent="-228600" marL="38862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typeface="Calibri"/>
                    <a:ea charset="-122" panose="02010600030101010101" pitchFamily="2" typeface="宋体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altLang="en-US" b="1" lang="zh-CN" sz="4400">
                    <a:solidFill>
                      <a:schemeClr val="accent5"/>
                    </a:solidFill>
                    <a:latin typeface="+mn-lt"/>
                    <a:ea typeface="+mn-ea"/>
                    <a:cs typeface="+mn-ea"/>
                    <a:sym typeface="+mn-lt"/>
                  </a:rPr>
                  <a:t>夏</a:t>
                </a:r>
              </a:p>
            </p:txBody>
          </p:sp>
        </p:grpSp>
      </p:grpSp>
      <p:pic>
        <p:nvPicPr>
          <p:cNvPr descr="d1e9d87883a9c04e0d1061ee2d5232bd" id="15" name="图片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3611245" y="282575"/>
            <a:ext cx="2696210" cy="1798320"/>
          </a:xfrm>
          <a:prstGeom prst="rect">
            <a:avLst/>
          </a:prstGeom>
        </p:spPr>
      </p:pic>
      <p:pic>
        <p:nvPicPr>
          <p:cNvPr descr="8abeba5ae69ef55d881ac7a49d9e084b" id="16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 flipH="1">
            <a:off x="4370705" y="1322071"/>
            <a:ext cx="2185670" cy="1367155"/>
          </a:xfrm>
          <a:prstGeom prst="rect">
            <a:avLst/>
          </a:prstGeom>
        </p:spPr>
      </p:pic>
      <p:pic>
        <p:nvPicPr>
          <p:cNvPr descr="f5a072680e25c374c487f5600fc886d7" id="17" name="图片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6307455" y="189865"/>
            <a:ext cx="2122170" cy="4646930"/>
          </a:xfrm>
          <a:prstGeom prst="rect">
            <a:avLst/>
          </a:prstGeom>
        </p:spPr>
      </p:pic>
    </p:spTree>
  </p:cSld>
  <p:clrMapOvr>
    <a:masterClrMapping/>
  </p:clrMapOvr>
  <p:transition advClick="0" spd="slow">
    <p:push dir="u"/>
    <p:sndAc>
      <p:endSnd/>
    </p:sndAc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6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12" presetSubtype="4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2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11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/>
        </p:nvSpPr>
        <p:spPr>
          <a:xfrm>
            <a:off x="768350" y="394970"/>
            <a:ext cx="2136140" cy="857250"/>
          </a:xfrm>
          <a:noFill/>
          <a:ln>
            <a:noFill/>
          </a:ln>
          <a:scene3d>
            <a:camera prst="orthographicFront"/>
            <a:lightRig dir="t" rig="balanced"/>
          </a:scene3d>
          <a:sp3d prstMaterial="plastic"/>
        </p:spPr>
        <p:txBody>
          <a:bodyPr anchor="t" anchorCtr="0" bIns="34295" lIns="68591" rIns="68591" rtlCol="0" tIns="34295" vert="horz">
            <a:normAutofit/>
          </a:bodyPr>
          <a:lstStyle>
            <a:lvl1pPr algn="r" eaLnBrk="0" fontAlgn="base" hangingPunct="0" indent="-239395" marL="239395" rtl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charset="0" panose="02040502050405020303" pitchFamily="18" typeface="Georgia"/>
              <a:buChar char="*"/>
              <a:defRPr b="1" kern="1200" sz="345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algn="bl" blurRad="6350" dir="5400000" endA="300" endPos="45500" rotWithShape="0" stA="55000" sy="-100000"/>
                </a:effectLst>
                <a:latin typeface="+mj-lt"/>
                <a:ea typeface="+mj-ea"/>
                <a:cs typeface="+mj-cs"/>
              </a:defRPr>
            </a:lvl1pPr>
            <a:lvl2pPr algn="r" eaLnBrk="0" fontAlgn="base" hangingPunct="0" indent="-319405" marL="319405" rtl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charset="0" panose="02040502050405020303" pitchFamily="18" typeface="Georgia"/>
              <a:buChar char="*"/>
              <a:defRPr b="1" sz="4600">
                <a:solidFill>
                  <a:schemeClr val="tx1"/>
                </a:solidFill>
                <a:latin charset="0" pitchFamily="34" typeface="Trebuchet MS"/>
                <a:ea charset="-122" panose="02010601030101010101" pitchFamily="2" typeface="方正姚体"/>
              </a:defRPr>
            </a:lvl2pPr>
            <a:lvl3pPr algn="r" eaLnBrk="0" fontAlgn="base" hangingPunct="0" indent="-319405" marL="319405" rtl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charset="0" panose="02040502050405020303" pitchFamily="18" typeface="Georgia"/>
              <a:buChar char="*"/>
              <a:defRPr b="1" sz="4600">
                <a:solidFill>
                  <a:schemeClr val="tx1"/>
                </a:solidFill>
                <a:latin charset="0" pitchFamily="34" typeface="Trebuchet MS"/>
                <a:ea charset="-122" panose="02010601030101010101" pitchFamily="2" typeface="方正姚体"/>
              </a:defRPr>
            </a:lvl3pPr>
            <a:lvl4pPr algn="r" eaLnBrk="0" fontAlgn="base" hangingPunct="0" indent="-319405" marL="319405" rtl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charset="0" panose="02040502050405020303" pitchFamily="18" typeface="Georgia"/>
              <a:buChar char="*"/>
              <a:defRPr b="1" sz="4600">
                <a:solidFill>
                  <a:schemeClr val="tx1"/>
                </a:solidFill>
                <a:latin charset="0" pitchFamily="34" typeface="Trebuchet MS"/>
                <a:ea charset="-122" panose="02010601030101010101" pitchFamily="2" typeface="方正姚体"/>
              </a:defRPr>
            </a:lvl4pPr>
            <a:lvl5pPr algn="r" eaLnBrk="0" fontAlgn="base" hangingPunct="0" indent="-319405" marL="319405" rtl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charset="0" panose="02040502050405020303" pitchFamily="18" typeface="Georgia"/>
              <a:buChar char="*"/>
              <a:defRPr b="1" sz="4600">
                <a:solidFill>
                  <a:schemeClr val="tx1"/>
                </a:solidFill>
                <a:latin charset="0" pitchFamily="34" typeface="Trebuchet MS"/>
                <a:ea charset="-122" panose="02010601030101010101" pitchFamily="2" typeface="方正姚体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128000"/>
              <a:buFont charset="0" panose="02040502050405020303" pitchFamily="18" typeface="Georgia"/>
              <a:buNone/>
              <a:defRPr/>
            </a:pPr>
            <a:br>
              <a:rPr b="1" baseline="0" cap="none" i="0" kern="1200" kumimoji="0" noProof="0" normalizeH="0" spc="0" strike="noStrike" sz="2400" u="none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algn="bl" blurRad="6350" dir="5400000" endA="300" endPos="45500" rotWithShape="0" stA="55000" sy="-100000"/>
                </a:effectLst>
                <a:uLnTx/>
                <a:uFillTx/>
                <a:latin typeface="+mn-lt"/>
                <a:ea typeface="+mn-ea"/>
                <a:cs typeface="+mn-ea"/>
                <a:sym typeface="+mn-lt"/>
              </a:rPr>
            </a:br>
          </a:p>
        </p:txBody>
      </p:sp>
      <p:sp>
        <p:nvSpPr>
          <p:cNvPr id="11" name="矩形 47"/>
          <p:cNvSpPr>
            <a:spLocks noChangeArrowheads="1"/>
          </p:cNvSpPr>
          <p:nvPr/>
        </p:nvSpPr>
        <p:spPr bwMode="auto">
          <a:xfrm>
            <a:off x="2999107" y="2667636"/>
            <a:ext cx="2163445" cy="1371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typeface="微软雅黑"/>
                <a:ea typeface="微软雅黑"/>
                <a:sym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typeface="微软雅黑"/>
                <a:ea typeface="微软雅黑"/>
                <a:sym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typeface="微软雅黑"/>
                <a:ea typeface="微软雅黑"/>
                <a:sym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typeface="微软雅黑"/>
                <a:ea typeface="微软雅黑"/>
                <a:sym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typeface="微软雅黑"/>
                <a:ea typeface="微软雅黑"/>
                <a:sym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typeface="微软雅黑"/>
                <a:ea typeface="微软雅黑"/>
                <a:sym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typeface="微软雅黑"/>
                <a:ea typeface="微软雅黑"/>
                <a:sym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typeface="微软雅黑"/>
                <a:ea typeface="微软雅黑"/>
                <a:sym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typeface="微软雅黑"/>
                <a:ea typeface="微软雅黑"/>
                <a:sym typeface="Calibri"/>
              </a:defRPr>
            </a:lvl9pPr>
          </a:lstStyle>
          <a:p>
            <a:pPr lvl="0">
              <a:spcBef>
                <a:spcPct val="0"/>
              </a:spcBef>
              <a:buNone/>
            </a:pPr>
            <a:r>
              <a:rPr altLang="en-US" lang="zh-CN" sz="140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秋天养肺秋季气候干燥，天气转凉，是滋养肺气的时机，少食辛辣的食物，如姜、蒜等，多食提高免疫力，又可增强血液循环的食物。</a:t>
            </a:r>
          </a:p>
        </p:txBody>
      </p:sp>
      <p:sp>
        <p:nvSpPr>
          <p:cNvPr id="14" name="矩形 13"/>
          <p:cNvSpPr/>
          <p:nvPr/>
        </p:nvSpPr>
        <p:spPr>
          <a:xfrm>
            <a:off x="1043608" y="441755"/>
            <a:ext cx="1686242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3、秋季饮食 </a:t>
            </a:r>
          </a:p>
        </p:txBody>
      </p:sp>
      <p:sp>
        <p:nvSpPr>
          <p:cNvPr id="3" name="燕尾形 2"/>
          <p:cNvSpPr/>
          <p:nvPr/>
        </p:nvSpPr>
        <p:spPr>
          <a:xfrm>
            <a:off x="1979099" y="2516144"/>
            <a:ext cx="360040" cy="576064"/>
          </a:xfrm>
          <a:prstGeom prst="chevron">
            <a:avLst/>
          </a:prstGeom>
          <a:solidFill>
            <a:srgbClr val="BF8D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  <a:cs typeface="+mn-ea"/>
              <a:sym typeface="+mn-lt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2387600" y="2788285"/>
            <a:ext cx="528320" cy="0"/>
          </a:xfrm>
          <a:prstGeom prst="line">
            <a:avLst/>
          </a:prstGeom>
          <a:ln w="25400">
            <a:solidFill>
              <a:srgbClr val="BF8D11"/>
            </a:solidFill>
            <a:prstDash val="sysDash"/>
            <a:headEnd len="med" type="none" w="med"/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6"/>
          <p:cNvGrpSpPr/>
          <p:nvPr/>
        </p:nvGrpSpPr>
        <p:grpSpPr>
          <a:xfrm>
            <a:off x="566422" y="2187576"/>
            <a:ext cx="1317625" cy="1397000"/>
            <a:chOff x="2028825" y="1023938"/>
            <a:chExt cx="1997076" cy="2220912"/>
          </a:xfrm>
        </p:grpSpPr>
        <p:pic>
          <p:nvPicPr>
            <p:cNvPr descr="C:\Users\Administrator\Desktop\touying.png" id="12" name="Picture 6"/>
            <p:cNvPicPr>
              <a:picLocks noChangeArrowheads="1"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2028825" y="2678113"/>
              <a:ext cx="1997075" cy="566737"/>
            </a:xfrm>
            <a:prstGeom prst="frame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3" name="组合 17"/>
            <p:cNvGrpSpPr/>
            <p:nvPr/>
          </p:nvGrpSpPr>
          <p:grpSpPr>
            <a:xfrm>
              <a:off x="2081213" y="1023938"/>
              <a:ext cx="1944688" cy="1947862"/>
              <a:chOff x="2081213" y="1023938"/>
              <a:chExt cx="1944688" cy="1947862"/>
            </a:xfrm>
          </p:grpSpPr>
          <p:sp>
            <p:nvSpPr>
              <p:cNvPr id="15" name="Freeform 8"/>
              <p:cNvSpPr/>
              <p:nvPr/>
            </p:nvSpPr>
            <p:spPr bwMode="auto">
              <a:xfrm>
                <a:off x="2081213" y="1023938"/>
                <a:ext cx="1944688" cy="1947862"/>
              </a:xfrm>
              <a:prstGeom prst="frame">
                <a:avLst/>
              </a:prstGeom>
              <a:solidFill>
                <a:srgbClr val="BF8D1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" name="TextBox 13"/>
              <p:cNvSpPr txBox="1">
                <a:spLocks noChangeArrowheads="1"/>
              </p:cNvSpPr>
              <p:nvPr/>
            </p:nvSpPr>
            <p:spPr bwMode="auto">
              <a:xfrm>
                <a:off x="2435607" y="1234661"/>
                <a:ext cx="1142641" cy="1211406"/>
              </a:xfrm>
              <a:prstGeom prst="fram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sz="3200">
                    <a:solidFill>
                      <a:schemeClr val="tx1"/>
                    </a:solidFill>
                    <a:latin typeface="Calibri"/>
                    <a:ea charset="-122" panose="02010600030101010101" pitchFamily="2" typeface="宋体"/>
                  </a:defRPr>
                </a:lvl1pPr>
                <a:lvl2pPr eaLnBrk="0" hangingPunct="0" indent="-285750" marL="742950">
                  <a:spcBef>
                    <a:spcPct val="20000"/>
                  </a:spcBef>
                  <a:buFont charset="0" panose="020b0604020202020204" pitchFamily="34" typeface="Arial"/>
                  <a:buChar char="–"/>
                  <a:defRPr sz="2800">
                    <a:solidFill>
                      <a:schemeClr val="tx1"/>
                    </a:solidFill>
                    <a:latin typeface="Calibri"/>
                    <a:ea charset="-122" panose="02010600030101010101" pitchFamily="2" typeface="宋体"/>
                  </a:defRPr>
                </a:lvl2pPr>
                <a:lvl3pPr eaLnBrk="0" hangingPunct="0" indent="-228600" marL="114300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typeface="Calibri"/>
                    <a:ea charset="-122" panose="02010600030101010101" pitchFamily="2" typeface="宋体"/>
                  </a:defRPr>
                </a:lvl3pPr>
                <a:lvl4pPr eaLnBrk="0" hangingPunct="0" indent="-228600" marL="1600200">
                  <a:spcBef>
                    <a:spcPct val="20000"/>
                  </a:spcBef>
                  <a:buFont charset="0" panose="020b0604020202020204" pitchFamily="34" typeface="Arial"/>
                  <a:buChar char="–"/>
                  <a:defRPr sz="2000">
                    <a:solidFill>
                      <a:schemeClr val="tx1"/>
                    </a:solidFill>
                    <a:latin typeface="Calibri"/>
                    <a:ea charset="-122" panose="02010600030101010101" pitchFamily="2" typeface="宋体"/>
                  </a:defRPr>
                </a:lvl4pPr>
                <a:lvl5pPr eaLnBrk="0" hangingPunct="0" indent="-228600" marL="2057400">
                  <a:spcBef>
                    <a:spcPct val="20000"/>
                  </a:spcBef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typeface="Calibri"/>
                    <a:ea charset="-122" panose="02010600030101010101" pitchFamily="2" typeface="宋体"/>
                  </a:defRPr>
                </a:lvl5pPr>
                <a:lvl6pPr eaLnBrk="0" fontAlgn="base" hangingPunct="0" indent="-228600" marL="25146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typeface="Calibri"/>
                    <a:ea charset="-122" panose="02010600030101010101" pitchFamily="2" typeface="宋体"/>
                  </a:defRPr>
                </a:lvl6pPr>
                <a:lvl7pPr eaLnBrk="0" fontAlgn="base" hangingPunct="0" indent="-228600" marL="29718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typeface="Calibri"/>
                    <a:ea charset="-122" panose="02010600030101010101" pitchFamily="2" typeface="宋体"/>
                  </a:defRPr>
                </a:lvl7pPr>
                <a:lvl8pPr eaLnBrk="0" fontAlgn="base" hangingPunct="0" indent="-228600" marL="34290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typeface="Calibri"/>
                    <a:ea charset="-122" panose="02010600030101010101" pitchFamily="2" typeface="宋体"/>
                  </a:defRPr>
                </a:lvl8pPr>
                <a:lvl9pPr eaLnBrk="0" fontAlgn="base" hangingPunct="0" indent="-228600" marL="38862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typeface="Calibri"/>
                    <a:ea charset="-122" panose="02010600030101010101" pitchFamily="2" typeface="宋体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altLang="en-US" b="1" lang="zh-CN" sz="4400">
                    <a:solidFill>
                      <a:schemeClr val="accent5"/>
                    </a:solidFill>
                    <a:latin typeface="+mn-lt"/>
                    <a:ea typeface="+mn-ea"/>
                    <a:cs typeface="+mn-ea"/>
                    <a:sym typeface="+mn-lt"/>
                  </a:rPr>
                  <a:t>秋</a:t>
                </a:r>
              </a:p>
            </p:txBody>
          </p:sp>
        </p:grpSp>
      </p:grpSp>
      <p:pic>
        <p:nvPicPr>
          <p:cNvPr descr="f133c44a113415ea7fdccce519eaf9d9" id="17" name="图片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6367145" y="186055"/>
            <a:ext cx="2095500" cy="4591050"/>
          </a:xfrm>
          <a:prstGeom prst="rect">
            <a:avLst/>
          </a:prstGeom>
        </p:spPr>
      </p:pic>
      <p:pic>
        <p:nvPicPr>
          <p:cNvPr descr="c9a21b6f9425e3ca1ba5b3c1a90435da" id="18" name="图片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3414397" y="147956"/>
            <a:ext cx="2172335" cy="2172335"/>
          </a:xfrm>
          <a:prstGeom prst="rect">
            <a:avLst/>
          </a:prstGeom>
        </p:spPr>
      </p:pic>
      <p:pic>
        <p:nvPicPr>
          <p:cNvPr descr="2210af2c4a6066c7b5999714ed1f8c67" id="19" name="图片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4799965" y="1252220"/>
            <a:ext cx="1718310" cy="1632585"/>
          </a:xfrm>
          <a:prstGeom prst="rect">
            <a:avLst/>
          </a:prstGeom>
        </p:spPr>
      </p:pic>
    </p:spTree>
  </p:cSld>
  <p:clrMapOvr>
    <a:masterClrMapping/>
  </p:clrMapOvr>
  <p:transition advClick="0" spd="slow">
    <p:push dir="u"/>
    <p:sndAc>
      <p:endSnd/>
    </p:sndAc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8" nodeType="withEffect" presetClass="entr" presetID="12" presetSubtype="4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2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"/>
      <p:bldP grpId="0" spid="3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dd4285b30513f398d26f1cda7d2f4684" id="20" name="图片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3721102" y="2926081"/>
            <a:ext cx="3024505" cy="233362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/>
        </p:nvSpPr>
        <p:spPr>
          <a:xfrm>
            <a:off x="768350" y="394970"/>
            <a:ext cx="2136140" cy="857250"/>
          </a:xfrm>
          <a:noFill/>
          <a:ln>
            <a:noFill/>
          </a:ln>
          <a:scene3d>
            <a:camera prst="orthographicFront"/>
            <a:lightRig dir="t" rig="balanced"/>
          </a:scene3d>
          <a:sp3d prstMaterial="plastic"/>
        </p:spPr>
        <p:txBody>
          <a:bodyPr anchor="t" anchorCtr="0" bIns="34295" lIns="68591" rIns="68591" rtlCol="0" tIns="34295" vert="horz">
            <a:normAutofit/>
          </a:bodyPr>
          <a:lstStyle>
            <a:lvl1pPr algn="r" eaLnBrk="0" fontAlgn="base" hangingPunct="0" indent="-239395" marL="239395" rtl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charset="0" panose="02040502050405020303" pitchFamily="18" typeface="Georgia"/>
              <a:buChar char="*"/>
              <a:defRPr b="1" kern="1200" sz="345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algn="bl" blurRad="6350" dir="5400000" endA="300" endPos="45500" rotWithShape="0" stA="55000" sy="-100000"/>
                </a:effectLst>
                <a:latin typeface="+mj-lt"/>
                <a:ea typeface="+mj-ea"/>
                <a:cs typeface="+mj-cs"/>
              </a:defRPr>
            </a:lvl1pPr>
            <a:lvl2pPr algn="r" eaLnBrk="0" fontAlgn="base" hangingPunct="0" indent="-319405" marL="319405" rtl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charset="0" panose="02040502050405020303" pitchFamily="18" typeface="Georgia"/>
              <a:buChar char="*"/>
              <a:defRPr b="1" sz="4600">
                <a:solidFill>
                  <a:schemeClr val="tx1"/>
                </a:solidFill>
                <a:latin charset="0" pitchFamily="34" typeface="Trebuchet MS"/>
                <a:ea charset="-122" panose="02010601030101010101" pitchFamily="2" typeface="方正姚体"/>
              </a:defRPr>
            </a:lvl2pPr>
            <a:lvl3pPr algn="r" eaLnBrk="0" fontAlgn="base" hangingPunct="0" indent="-319405" marL="319405" rtl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charset="0" panose="02040502050405020303" pitchFamily="18" typeface="Georgia"/>
              <a:buChar char="*"/>
              <a:defRPr b="1" sz="4600">
                <a:solidFill>
                  <a:schemeClr val="tx1"/>
                </a:solidFill>
                <a:latin charset="0" pitchFamily="34" typeface="Trebuchet MS"/>
                <a:ea charset="-122" panose="02010601030101010101" pitchFamily="2" typeface="方正姚体"/>
              </a:defRPr>
            </a:lvl3pPr>
            <a:lvl4pPr algn="r" eaLnBrk="0" fontAlgn="base" hangingPunct="0" indent="-319405" marL="319405" rtl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charset="0" panose="02040502050405020303" pitchFamily="18" typeface="Georgia"/>
              <a:buChar char="*"/>
              <a:defRPr b="1" sz="4600">
                <a:solidFill>
                  <a:schemeClr val="tx1"/>
                </a:solidFill>
                <a:latin charset="0" pitchFamily="34" typeface="Trebuchet MS"/>
                <a:ea charset="-122" panose="02010601030101010101" pitchFamily="2" typeface="方正姚体"/>
              </a:defRPr>
            </a:lvl4pPr>
            <a:lvl5pPr algn="r" eaLnBrk="0" fontAlgn="base" hangingPunct="0" indent="-319405" marL="319405" rtl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charset="0" panose="02040502050405020303" pitchFamily="18" typeface="Georgia"/>
              <a:buChar char="*"/>
              <a:defRPr b="1" sz="4600">
                <a:solidFill>
                  <a:schemeClr val="tx1"/>
                </a:solidFill>
                <a:latin charset="0" pitchFamily="34" typeface="Trebuchet MS"/>
                <a:ea charset="-122" panose="02010601030101010101" pitchFamily="2" typeface="方正姚体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128000"/>
              <a:buFont charset="0" panose="02040502050405020303" pitchFamily="18" typeface="Georgia"/>
              <a:buNone/>
              <a:defRPr/>
            </a:pPr>
            <a:br>
              <a:rPr b="1" baseline="0" cap="none" i="0" kern="1200" kumimoji="0" noProof="0" normalizeH="0" spc="0" strike="noStrike" sz="2400" u="none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algn="bl" blurRad="6350" dir="5400000" endA="300" endPos="45500" rotWithShape="0" stA="55000" sy="-100000"/>
                </a:effectLst>
                <a:uLnTx/>
                <a:uFillTx/>
                <a:latin typeface="+mn-lt"/>
                <a:ea typeface="+mn-ea"/>
                <a:cs typeface="+mn-ea"/>
                <a:sym typeface="+mn-lt"/>
              </a:rPr>
            </a:br>
          </a:p>
        </p:txBody>
      </p:sp>
      <p:sp>
        <p:nvSpPr>
          <p:cNvPr id="11" name="矩形 47"/>
          <p:cNvSpPr>
            <a:spLocks noChangeArrowheads="1"/>
          </p:cNvSpPr>
          <p:nvPr/>
        </p:nvSpPr>
        <p:spPr bwMode="auto">
          <a:xfrm>
            <a:off x="3013075" y="2187575"/>
            <a:ext cx="2178050" cy="1371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typeface="微软雅黑"/>
                <a:ea typeface="微软雅黑"/>
                <a:sym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typeface="微软雅黑"/>
                <a:ea typeface="微软雅黑"/>
                <a:sym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typeface="微软雅黑"/>
                <a:ea typeface="微软雅黑"/>
                <a:sym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typeface="微软雅黑"/>
                <a:ea typeface="微软雅黑"/>
                <a:sym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typeface="微软雅黑"/>
                <a:ea typeface="微软雅黑"/>
                <a:sym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typeface="微软雅黑"/>
                <a:ea typeface="微软雅黑"/>
                <a:sym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typeface="微软雅黑"/>
                <a:ea typeface="微软雅黑"/>
                <a:sym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typeface="微软雅黑"/>
                <a:ea typeface="微软雅黑"/>
                <a:sym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typeface="微软雅黑"/>
                <a:ea typeface="微软雅黑"/>
                <a:sym typeface="Calibri"/>
              </a:defRPr>
            </a:lvl9pPr>
          </a:lstStyle>
          <a:p>
            <a:pPr lvl="0">
              <a:spcBef>
                <a:spcPct val="0"/>
              </a:spcBef>
              <a:buNone/>
            </a:pPr>
            <a:r>
              <a:rPr altLang="en-US" lang="zh-CN" sz="140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冬天养肾冬季天气寒冷，属水，主肾经，是滋养肾的好时机，因此，此时应多吃一些口味重的黑色食物，如木耳、黑豆、芝麻等。</a:t>
            </a:r>
          </a:p>
        </p:txBody>
      </p:sp>
      <p:sp>
        <p:nvSpPr>
          <p:cNvPr id="14" name="矩形 13"/>
          <p:cNvSpPr/>
          <p:nvPr/>
        </p:nvSpPr>
        <p:spPr>
          <a:xfrm>
            <a:off x="985065" y="483518"/>
            <a:ext cx="1686242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4、冬季饮食 </a:t>
            </a:r>
          </a:p>
        </p:txBody>
      </p:sp>
      <p:sp>
        <p:nvSpPr>
          <p:cNvPr id="3" name="燕尾形 2"/>
          <p:cNvSpPr/>
          <p:nvPr/>
        </p:nvSpPr>
        <p:spPr>
          <a:xfrm>
            <a:off x="1979099" y="2516144"/>
            <a:ext cx="360040" cy="576064"/>
          </a:xfrm>
          <a:prstGeom prst="chevron">
            <a:avLst/>
          </a:prstGeom>
          <a:solidFill>
            <a:srgbClr val="BF8D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  <a:cs typeface="+mn-ea"/>
              <a:sym typeface="+mn-lt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2387600" y="2788285"/>
            <a:ext cx="528320" cy="0"/>
          </a:xfrm>
          <a:prstGeom prst="line">
            <a:avLst/>
          </a:prstGeom>
          <a:ln w="25400">
            <a:solidFill>
              <a:srgbClr val="BF8D11"/>
            </a:solidFill>
            <a:prstDash val="sysDash"/>
            <a:headEnd len="med" type="none" w="med"/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566422" y="2187576"/>
            <a:ext cx="1317625" cy="1397000"/>
            <a:chOff x="2028825" y="1023938"/>
            <a:chExt cx="1997076" cy="2220912"/>
          </a:xfrm>
        </p:grpSpPr>
        <p:pic>
          <p:nvPicPr>
            <p:cNvPr descr="C:\Users\Administrator\Desktop\touying.png" id="12" name="Picture 6"/>
            <p:cNvPicPr>
              <a:picLocks noChangeArrowheads="1"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2028825" y="2678113"/>
              <a:ext cx="1997075" cy="566737"/>
            </a:xfrm>
            <a:prstGeom prst="frame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3" name="组合 17"/>
            <p:cNvGrpSpPr/>
            <p:nvPr/>
          </p:nvGrpSpPr>
          <p:grpSpPr>
            <a:xfrm>
              <a:off x="2081213" y="1023938"/>
              <a:ext cx="1944688" cy="1947862"/>
              <a:chOff x="2081213" y="1023938"/>
              <a:chExt cx="1944688" cy="1947862"/>
            </a:xfrm>
          </p:grpSpPr>
          <p:sp>
            <p:nvSpPr>
              <p:cNvPr id="15" name="Freeform 8"/>
              <p:cNvSpPr/>
              <p:nvPr/>
            </p:nvSpPr>
            <p:spPr bwMode="auto">
              <a:xfrm>
                <a:off x="2081213" y="1023938"/>
                <a:ext cx="1944688" cy="1947862"/>
              </a:xfrm>
              <a:prstGeom prst="frame">
                <a:avLst/>
              </a:prstGeom>
              <a:solidFill>
                <a:srgbClr val="BF8D1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" name="TextBox 13"/>
              <p:cNvSpPr txBox="1">
                <a:spLocks noChangeArrowheads="1"/>
              </p:cNvSpPr>
              <p:nvPr/>
            </p:nvSpPr>
            <p:spPr bwMode="auto">
              <a:xfrm>
                <a:off x="2435607" y="1234661"/>
                <a:ext cx="1142641" cy="1211406"/>
              </a:xfrm>
              <a:prstGeom prst="fram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sz="3200">
                    <a:solidFill>
                      <a:schemeClr val="tx1"/>
                    </a:solidFill>
                    <a:latin typeface="Calibri"/>
                    <a:ea charset="-122" panose="02010600030101010101" pitchFamily="2" typeface="宋体"/>
                  </a:defRPr>
                </a:lvl1pPr>
                <a:lvl2pPr eaLnBrk="0" hangingPunct="0" indent="-285750" marL="742950">
                  <a:spcBef>
                    <a:spcPct val="20000"/>
                  </a:spcBef>
                  <a:buFont charset="0" panose="020b0604020202020204" pitchFamily="34" typeface="Arial"/>
                  <a:buChar char="–"/>
                  <a:defRPr sz="2800">
                    <a:solidFill>
                      <a:schemeClr val="tx1"/>
                    </a:solidFill>
                    <a:latin typeface="Calibri"/>
                    <a:ea charset="-122" panose="02010600030101010101" pitchFamily="2" typeface="宋体"/>
                  </a:defRPr>
                </a:lvl2pPr>
                <a:lvl3pPr eaLnBrk="0" hangingPunct="0" indent="-228600" marL="114300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typeface="Calibri"/>
                    <a:ea charset="-122" panose="02010600030101010101" pitchFamily="2" typeface="宋体"/>
                  </a:defRPr>
                </a:lvl3pPr>
                <a:lvl4pPr eaLnBrk="0" hangingPunct="0" indent="-228600" marL="1600200">
                  <a:spcBef>
                    <a:spcPct val="20000"/>
                  </a:spcBef>
                  <a:buFont charset="0" panose="020b0604020202020204" pitchFamily="34" typeface="Arial"/>
                  <a:buChar char="–"/>
                  <a:defRPr sz="2000">
                    <a:solidFill>
                      <a:schemeClr val="tx1"/>
                    </a:solidFill>
                    <a:latin typeface="Calibri"/>
                    <a:ea charset="-122" panose="02010600030101010101" pitchFamily="2" typeface="宋体"/>
                  </a:defRPr>
                </a:lvl4pPr>
                <a:lvl5pPr eaLnBrk="0" hangingPunct="0" indent="-228600" marL="2057400">
                  <a:spcBef>
                    <a:spcPct val="20000"/>
                  </a:spcBef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typeface="Calibri"/>
                    <a:ea charset="-122" panose="02010600030101010101" pitchFamily="2" typeface="宋体"/>
                  </a:defRPr>
                </a:lvl5pPr>
                <a:lvl6pPr eaLnBrk="0" fontAlgn="base" hangingPunct="0" indent="-228600" marL="25146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typeface="Calibri"/>
                    <a:ea charset="-122" panose="02010600030101010101" pitchFamily="2" typeface="宋体"/>
                  </a:defRPr>
                </a:lvl6pPr>
                <a:lvl7pPr eaLnBrk="0" fontAlgn="base" hangingPunct="0" indent="-228600" marL="29718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typeface="Calibri"/>
                    <a:ea charset="-122" panose="02010600030101010101" pitchFamily="2" typeface="宋体"/>
                  </a:defRPr>
                </a:lvl7pPr>
                <a:lvl8pPr eaLnBrk="0" fontAlgn="base" hangingPunct="0" indent="-228600" marL="34290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typeface="Calibri"/>
                    <a:ea charset="-122" panose="02010600030101010101" pitchFamily="2" typeface="宋体"/>
                  </a:defRPr>
                </a:lvl8pPr>
                <a:lvl9pPr eaLnBrk="0" fontAlgn="base" hangingPunct="0" indent="-228600" marL="38862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typeface="Calibri"/>
                    <a:ea charset="-122" panose="02010600030101010101" pitchFamily="2" typeface="宋体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altLang="en-US" b="1" lang="zh-CN" sz="4400">
                    <a:solidFill>
                      <a:schemeClr val="accent5"/>
                    </a:solidFill>
                    <a:latin typeface="+mn-lt"/>
                    <a:ea typeface="+mn-ea"/>
                    <a:cs typeface="+mn-ea"/>
                    <a:sym typeface="+mn-lt"/>
                  </a:rPr>
                  <a:t>冬</a:t>
                </a:r>
              </a:p>
            </p:txBody>
          </p:sp>
        </p:grpSp>
      </p:grpSp>
      <p:pic>
        <p:nvPicPr>
          <p:cNvPr descr="29e4e10e468d121c9e9b1218aab043c4" id="17" name="图片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6340475" y="142876"/>
            <a:ext cx="2160270" cy="4731385"/>
          </a:xfrm>
          <a:prstGeom prst="rect">
            <a:avLst/>
          </a:prstGeom>
        </p:spPr>
      </p:pic>
      <p:pic>
        <p:nvPicPr>
          <p:cNvPr descr="90b39bc9c5e98f9146c71d42eb779541" id="18" name="图片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4202432" y="483236"/>
            <a:ext cx="2802255" cy="1980565"/>
          </a:xfrm>
          <a:prstGeom prst="rect">
            <a:avLst/>
          </a:prstGeom>
        </p:spPr>
      </p:pic>
      <p:pic>
        <p:nvPicPr>
          <p:cNvPr descr="782338c491d37dd3a9ab279497afdcad" id="19" name="图片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2387600" y="3041016"/>
            <a:ext cx="2292350" cy="2292350"/>
          </a:xfrm>
          <a:prstGeom prst="rect">
            <a:avLst/>
          </a:prstGeom>
        </p:spPr>
      </p:pic>
    </p:spTree>
  </p:cSld>
  <p:clrMapOvr>
    <a:masterClrMapping/>
  </p:clrMapOvr>
  <p:transition advClick="0" spd="slow">
    <p:push dir="u"/>
    <p:sndAc>
      <p:endSnd/>
    </p:sndAc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8" nodeType="withEffect" presetClass="entr" presetID="12" presetSubtype="4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2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"/>
      <p:bldP grpId="0" spid="3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圆角矩形 3"/>
          <p:cNvSpPr/>
          <p:nvPr/>
        </p:nvSpPr>
        <p:spPr>
          <a:xfrm rot="5400000">
            <a:off x="3470276" y="-1000760"/>
            <a:ext cx="935990" cy="6322695"/>
          </a:xfrm>
          <a:prstGeom prst="roundRect">
            <a:avLst/>
          </a:prstGeom>
          <a:ln>
            <a:solidFill>
              <a:schemeClr val="accent5"/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194435" y="1699896"/>
            <a:ext cx="5421630" cy="822960"/>
          </a:xfrm>
          <a:prstGeom prst="rect">
            <a:avLst/>
          </a:prstGeom>
          <a:noFill/>
          <a:effectLst>
            <a:outerShdw algn="tl" blurRad="12700" dir="2700000" dist="25400" rotWithShape="0">
              <a:prstClr val="black">
                <a:alpha val="40000"/>
              </a:prstClr>
            </a:outerShdw>
          </a:effectLst>
        </p:spPr>
        <p:txBody>
          <a:bodyPr anchor="t" rtlCol="0" wrap="none">
            <a:spAutoFit/>
          </a:bodyPr>
          <a:lstStyle/>
          <a:p>
            <a:pPr algn="l"/>
            <a:r>
              <a:rPr altLang="en-US" b="1" kern="0" lang="zh-CN" sz="4800">
                <a:solidFill>
                  <a:schemeClr val="accent5"/>
                </a:solidFill>
                <a:latin typeface="+mn-lt"/>
                <a:ea typeface="+mn-ea"/>
                <a:cs typeface="+mn-ea"/>
                <a:sym typeface="+mn-lt"/>
              </a:rPr>
              <a:t>三  巧吃食物治百病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1078865" y="2840990"/>
            <a:ext cx="3239770" cy="675513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en-US" lang="zh-CN" sz="98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请替换文字内容，修改文字内容，也可以直接复制你的内容到此。请替换文字内容，修改文字内容，也可以直接复制你的内容到此。</a:t>
            </a:r>
          </a:p>
        </p:txBody>
      </p:sp>
    </p:spTree>
  </p:cSld>
  <p:clrMapOvr>
    <a:masterClrMapping/>
  </p:clrMapOvr>
  <p:transition advClick="0" spd="slow">
    <p:push dir="u"/>
    <p:sndAc>
      <p:endSnd/>
    </p:sndAc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8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6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grpId="0" spid="42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标题 1"/>
          <p:cNvSpPr>
            <a:spLocks noGrp="1"/>
          </p:cNvSpPr>
          <p:nvPr/>
        </p:nvSpPr>
        <p:spPr>
          <a:xfrm>
            <a:off x="768350" y="394970"/>
            <a:ext cx="2136140" cy="857250"/>
          </a:xfrm>
          <a:noFill/>
          <a:ln>
            <a:noFill/>
          </a:ln>
          <a:scene3d>
            <a:camera prst="orthographicFront"/>
            <a:lightRig dir="t" rig="balanced"/>
          </a:scene3d>
          <a:sp3d prstMaterial="plastic"/>
        </p:spPr>
        <p:txBody>
          <a:bodyPr anchor="t" anchorCtr="0" bIns="34295" lIns="68591" rIns="68591" rtlCol="0" tIns="34295" vert="horz">
            <a:normAutofit/>
          </a:bodyPr>
          <a:lstStyle>
            <a:lvl1pPr algn="r" eaLnBrk="0" fontAlgn="base" hangingPunct="0" indent="-239395" marL="239395" rtl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charset="0" panose="02040502050405020303" pitchFamily="18" typeface="Georgia"/>
              <a:buChar char="*"/>
              <a:defRPr b="1" kern="1200" sz="345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algn="bl" blurRad="6350" dir="5400000" endA="300" endPos="45500" rotWithShape="0" stA="55000" sy="-100000"/>
                </a:effectLst>
                <a:latin typeface="+mj-lt"/>
                <a:ea typeface="+mj-ea"/>
                <a:cs typeface="+mj-cs"/>
              </a:defRPr>
            </a:lvl1pPr>
            <a:lvl2pPr algn="r" eaLnBrk="0" fontAlgn="base" hangingPunct="0" indent="-319405" marL="319405" rtl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charset="0" panose="02040502050405020303" pitchFamily="18" typeface="Georgia"/>
              <a:buChar char="*"/>
              <a:defRPr b="1" sz="4600">
                <a:solidFill>
                  <a:schemeClr val="tx1"/>
                </a:solidFill>
                <a:latin charset="0" pitchFamily="34" typeface="Trebuchet MS"/>
                <a:ea charset="-122" panose="02010601030101010101" pitchFamily="2" typeface="方正姚体"/>
              </a:defRPr>
            </a:lvl2pPr>
            <a:lvl3pPr algn="r" eaLnBrk="0" fontAlgn="base" hangingPunct="0" indent="-319405" marL="319405" rtl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charset="0" panose="02040502050405020303" pitchFamily="18" typeface="Georgia"/>
              <a:buChar char="*"/>
              <a:defRPr b="1" sz="4600">
                <a:solidFill>
                  <a:schemeClr val="tx1"/>
                </a:solidFill>
                <a:latin charset="0" pitchFamily="34" typeface="Trebuchet MS"/>
                <a:ea charset="-122" panose="02010601030101010101" pitchFamily="2" typeface="方正姚体"/>
              </a:defRPr>
            </a:lvl3pPr>
            <a:lvl4pPr algn="r" eaLnBrk="0" fontAlgn="base" hangingPunct="0" indent="-319405" marL="319405" rtl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charset="0" panose="02040502050405020303" pitchFamily="18" typeface="Georgia"/>
              <a:buChar char="*"/>
              <a:defRPr b="1" sz="4600">
                <a:solidFill>
                  <a:schemeClr val="tx1"/>
                </a:solidFill>
                <a:latin charset="0" pitchFamily="34" typeface="Trebuchet MS"/>
                <a:ea charset="-122" panose="02010601030101010101" pitchFamily="2" typeface="方正姚体"/>
              </a:defRPr>
            </a:lvl4pPr>
            <a:lvl5pPr algn="r" eaLnBrk="0" fontAlgn="base" hangingPunct="0" indent="-319405" marL="319405" rtl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charset="0" panose="02040502050405020303" pitchFamily="18" typeface="Georgia"/>
              <a:buChar char="*"/>
              <a:defRPr b="1" sz="4600">
                <a:solidFill>
                  <a:schemeClr val="tx1"/>
                </a:solidFill>
                <a:latin charset="0" pitchFamily="34" typeface="Trebuchet MS"/>
                <a:ea charset="-122" panose="02010601030101010101" pitchFamily="2" typeface="方正姚体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128000"/>
              <a:buFont charset="0" panose="02040502050405020303" pitchFamily="18" typeface="Georgia"/>
              <a:buNone/>
              <a:defRPr/>
            </a:pPr>
            <a:br>
              <a:rPr b="1" baseline="0" cap="none" i="0" kern="1200" kumimoji="0" noProof="0" normalizeH="0" spc="0" strike="noStrike" sz="2400" u="none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algn="bl" blurRad="6350" dir="5400000" endA="300" endPos="45500" rotWithShape="0" stA="55000" sy="-100000"/>
                </a:effectLst>
                <a:uLnTx/>
                <a:uFillTx/>
                <a:latin typeface="+mn-lt"/>
                <a:ea typeface="+mn-ea"/>
                <a:cs typeface="+mn-ea"/>
                <a:sym typeface="+mn-lt"/>
              </a:rPr>
            </a:br>
          </a:p>
        </p:txBody>
      </p:sp>
      <p:sp>
        <p:nvSpPr>
          <p:cNvPr id="30" name="文本框 29"/>
          <p:cNvSpPr txBox="1"/>
          <p:nvPr/>
        </p:nvSpPr>
        <p:spPr>
          <a:xfrm>
            <a:off x="1736092" y="971550"/>
            <a:ext cx="5311775" cy="518160"/>
          </a:xfrm>
          <a:prstGeom prst="rect">
            <a:avLst/>
          </a:prstGeom>
          <a:noFill/>
        </p:spPr>
        <p:txBody>
          <a:bodyPr anchor="t" rtlCol="0" wrap="square">
            <a:spAutoFit/>
          </a:bodyPr>
          <a:lstStyle/>
          <a:p>
            <a:r>
              <a:rPr altLang="en-US" b="1" 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食物分为酸性和碱性，以及热性、温性、凉性和寒性。</a:t>
            </a:r>
          </a:p>
          <a:p>
            <a:r>
              <a:rPr altLang="en-US" b="1" 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懂得食物的五味才能保证“后天之本”安全。</a:t>
            </a:r>
          </a:p>
        </p:txBody>
      </p:sp>
      <p:sp>
        <p:nvSpPr>
          <p:cNvPr id="21" name="矩形 20"/>
          <p:cNvSpPr/>
          <p:nvPr/>
        </p:nvSpPr>
        <p:spPr>
          <a:xfrm>
            <a:off x="1978146" y="394910"/>
            <a:ext cx="1940242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en-US" sz="2000">
                <a:solidFill>
                  <a:schemeClr val="accent5"/>
                </a:solidFill>
                <a:latin typeface="+mn-lt"/>
                <a:ea typeface="+mn-ea"/>
                <a:cs typeface="+mn-ea"/>
                <a:sym typeface="+mn-lt"/>
              </a:rPr>
              <a:t>1、食物的属性 </a:t>
            </a:r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1115050" y="2986861"/>
            <a:ext cx="1274101" cy="793287"/>
          </a:xfrm>
          <a:prstGeom prst="rect">
            <a:avLst/>
          </a:prstGeom>
          <a:noFill/>
        </p:spPr>
        <p:txBody>
          <a:bodyPr rtlCol="0" wrap="square">
            <a:normAutofit/>
          </a:bodyPr>
          <a:lstStyle/>
          <a:p>
            <a:pPr algn="l" eaLnBrk="1" hangingPunct="1">
              <a:spcBef>
                <a:spcPct val="0"/>
              </a:spcBef>
              <a:buFont charset="0" panose="020b0604020202020204" pitchFamily="34" typeface="Arial"/>
            </a:pPr>
            <a:r>
              <a:rPr altLang="en-US" lang="zh-CN" sz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性平的食物，一年四季都可以食用。</a:t>
            </a:r>
          </a:p>
        </p:txBody>
      </p:sp>
      <p:sp>
        <p:nvSpPr>
          <p:cNvPr id="16" name="文本框 15"/>
          <p:cNvSpPr txBox="1"/>
          <p:nvPr>
            <p:custDataLst>
              <p:tags r:id="rId5"/>
            </p:custDataLst>
          </p:nvPr>
        </p:nvSpPr>
        <p:spPr>
          <a:xfrm>
            <a:off x="2802953" y="2986861"/>
            <a:ext cx="1274101" cy="793287"/>
          </a:xfrm>
          <a:prstGeom prst="rect">
            <a:avLst/>
          </a:prstGeom>
          <a:noFill/>
        </p:spPr>
        <p:txBody>
          <a:bodyPr rtlCol="0" wrap="square">
            <a:normAutofit lnSpcReduction="10000"/>
          </a:bodyPr>
          <a:lstStyle/>
          <a:p>
            <a:pPr algn="l" eaLnBrk="1" hangingPunct="1">
              <a:spcBef>
                <a:spcPct val="0"/>
              </a:spcBef>
              <a:buFont charset="0" panose="020b0604020202020204" pitchFamily="34" typeface="Arial"/>
            </a:pPr>
            <a:r>
              <a:rPr altLang="en-US" lang="zh-CN" sz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性温的食物，夏季要适当少量食用，其他季节都可以食用。</a:t>
            </a:r>
          </a:p>
        </p:txBody>
      </p:sp>
      <p:sp>
        <p:nvSpPr>
          <p:cNvPr id="13" name="文本框 12"/>
          <p:cNvSpPr txBox="1"/>
          <p:nvPr>
            <p:custDataLst>
              <p:tags r:id="rId6"/>
            </p:custDataLst>
          </p:nvPr>
        </p:nvSpPr>
        <p:spPr>
          <a:xfrm>
            <a:off x="4558665" y="3009266"/>
            <a:ext cx="1273810" cy="1031875"/>
          </a:xfrm>
          <a:prstGeom prst="rect">
            <a:avLst/>
          </a:prstGeom>
          <a:noFill/>
        </p:spPr>
        <p:txBody>
          <a:bodyPr rtlCol="0" wrap="square">
            <a:normAutofit/>
          </a:bodyPr>
          <a:lstStyle/>
          <a:p>
            <a:pPr algn="l" eaLnBrk="1" hangingPunct="1">
              <a:spcBef>
                <a:spcPct val="0"/>
              </a:spcBef>
              <a:buFont charset="0" panose="020b0604020202020204" pitchFamily="34" typeface="Arial"/>
            </a:pPr>
            <a:r>
              <a:rPr altLang="en-US" lang="zh-CN" sz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性寒的食物，四季尽量少吃，如果要食用，必须添加性温性热的食物。</a:t>
            </a:r>
          </a:p>
        </p:txBody>
      </p:sp>
      <p:sp>
        <p:nvSpPr>
          <p:cNvPr id="25" name="文本框 24"/>
          <p:cNvSpPr txBox="1"/>
          <p:nvPr>
            <p:custDataLst>
              <p:tags r:id="rId7"/>
            </p:custDataLst>
          </p:nvPr>
        </p:nvSpPr>
        <p:spPr>
          <a:xfrm>
            <a:off x="6419215" y="3009265"/>
            <a:ext cx="1273810" cy="1031240"/>
          </a:xfrm>
          <a:prstGeom prst="rect">
            <a:avLst/>
          </a:prstGeom>
          <a:noFill/>
        </p:spPr>
        <p:txBody>
          <a:bodyPr rtlCol="0" wrap="square">
            <a:normAutofit/>
          </a:bodyPr>
          <a:lstStyle/>
          <a:p>
            <a:pPr algn="l" eaLnBrk="1" hangingPunct="1">
              <a:spcBef>
                <a:spcPct val="0"/>
              </a:spcBef>
              <a:buFont charset="0" panose="020b0604020202020204" pitchFamily="34" typeface="Arial"/>
            </a:pPr>
            <a:r>
              <a:rPr altLang="en-US" lang="zh-CN" sz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性凉的食物，夏季可以经常食用，其他季节必须配合性温的食物一起吃。</a:t>
            </a:r>
          </a:p>
        </p:txBody>
      </p:sp>
      <p:grpSp>
        <p:nvGrpSpPr>
          <p:cNvPr id="46" name="组合 45"/>
          <p:cNvGrpSpPr/>
          <p:nvPr/>
        </p:nvGrpSpPr>
        <p:grpSpPr>
          <a:xfrm>
            <a:off x="4733925" y="1640842"/>
            <a:ext cx="862330" cy="846455"/>
            <a:chOff x="7455" y="2584"/>
            <a:chExt cx="1358" cy="1333"/>
          </a:xfrm>
        </p:grpSpPr>
        <p:sp>
          <p:nvSpPr>
            <p:cNvPr id="10" name="泪滴形 7"/>
            <p:cNvSpPr/>
            <p:nvPr>
              <p:custDataLst>
                <p:tags r:id="rId8"/>
              </p:custDataLst>
            </p:nvPr>
          </p:nvSpPr>
          <p:spPr>
            <a:xfrm rot="8100000">
              <a:off x="7455" y="2584"/>
              <a:ext cx="1333" cy="1333"/>
            </a:xfrm>
            <a:custGeom>
              <a:gdLst>
                <a:gd fmla="*/ 0 w 924022" name="connsiteX0"/>
                <a:gd fmla="*/ 462011 h 924022" name="connsiteY0"/>
                <a:gd fmla="*/ 462011 w 924022" name="connsiteX1"/>
                <a:gd fmla="*/ 0 h 924022" name="connsiteY1"/>
                <a:gd fmla="*/ 976294 w 924022" name="connsiteX2"/>
                <a:gd fmla="*/ -52272 h 924022" name="connsiteY2"/>
                <a:gd fmla="*/ 924022 w 924022" name="connsiteX3"/>
                <a:gd fmla="*/ 462011 h 924022" name="connsiteY3"/>
                <a:gd fmla="*/ 462011 w 924022" name="connsiteX4"/>
                <a:gd fmla="*/ 924022 h 924022" name="connsiteY4"/>
                <a:gd fmla="*/ 0 w 924022" name="connsiteX5"/>
                <a:gd fmla="*/ 462011 h 924022" name="connsiteY5"/>
                <a:gd fmla="*/ 0 w 976294" name="connsiteX0-1"/>
                <a:gd fmla="*/ 514283 h 976294" name="connsiteY0-2"/>
                <a:gd fmla="*/ 462011 w 976294" name="connsiteX1-3"/>
                <a:gd fmla="*/ 52272 h 976294" name="connsiteY1-4"/>
                <a:gd fmla="*/ 976294 w 976294" name="connsiteX2-5"/>
                <a:gd fmla="*/ 0 h 976294" name="connsiteY2-6"/>
                <a:gd fmla="*/ 924022 w 976294" name="connsiteX3-7"/>
                <a:gd fmla="*/ 514283 h 976294" name="connsiteY3-8"/>
                <a:gd fmla="*/ 462011 w 976294" name="connsiteX4-9"/>
                <a:gd fmla="*/ 976294 h 976294" name="connsiteY4-10"/>
                <a:gd fmla="*/ 0 w 976294" name="connsiteX5-11"/>
                <a:gd fmla="*/ 514283 h 976294" name="connsiteY5-12"/>
                <a:gd fmla="*/ 0 w 991098" name="connsiteX0-13"/>
                <a:gd fmla="*/ 517758 h 979769" name="connsiteY0-14"/>
                <a:gd fmla="*/ 462011 w 991098" name="connsiteX1-15"/>
                <a:gd fmla="*/ 55747 h 979769" name="connsiteY1-16"/>
                <a:gd fmla="*/ 976294 w 991098" name="connsiteX2-17"/>
                <a:gd fmla="*/ 3475 h 979769" name="connsiteY2-18"/>
                <a:gd fmla="*/ 924022 w 991098" name="connsiteX3-19"/>
                <a:gd fmla="*/ 517758 h 979769" name="connsiteY3-20"/>
                <a:gd fmla="*/ 462011 w 991098" name="connsiteX4-21"/>
                <a:gd fmla="*/ 979769 h 979769" name="connsiteY4-22"/>
                <a:gd fmla="*/ 0 w 991098" name="connsiteX5-23"/>
                <a:gd fmla="*/ 517758 h 979769" name="connsiteY5-24"/>
                <a:gd fmla="*/ 0 w 991098" name="connsiteX0-25"/>
                <a:gd fmla="*/ 532372 h 994383" name="connsiteY0-26"/>
                <a:gd fmla="*/ 462011 w 991098" name="connsiteX1-27"/>
                <a:gd fmla="*/ 70361 h 994383" name="connsiteY1-28"/>
                <a:gd fmla="*/ 976294 w 991098" name="connsiteX2-29"/>
                <a:gd fmla="*/ 18089 h 994383" name="connsiteY2-30"/>
                <a:gd fmla="*/ 924022 w 991098" name="connsiteX3-31"/>
                <a:gd fmla="*/ 532372 h 994383" name="connsiteY3-32"/>
                <a:gd fmla="*/ 462011 w 991098" name="connsiteX4-33"/>
                <a:gd fmla="*/ 994383 h 994383" name="connsiteY4-34"/>
                <a:gd fmla="*/ 0 w 991098" name="connsiteX5-35"/>
                <a:gd fmla="*/ 532372 h 994383" name="connsiteY5-36"/>
                <a:gd fmla="*/ 0 w 991098" name="connsiteX0-37"/>
                <a:gd fmla="*/ 529088 h 991099" name="connsiteY0-38"/>
                <a:gd fmla="*/ 462011 w 991098" name="connsiteX1-39"/>
                <a:gd fmla="*/ 67077 h 991099" name="connsiteY1-40"/>
                <a:gd fmla="*/ 976294 w 991098" name="connsiteX2-41"/>
                <a:gd fmla="*/ 14805 h 991099" name="connsiteY2-42"/>
                <a:gd fmla="*/ 924022 w 991098" name="connsiteX3-43"/>
                <a:gd fmla="*/ 529088 h 991099" name="connsiteY3-44"/>
                <a:gd fmla="*/ 462011 w 991098" name="connsiteX4-45"/>
                <a:gd fmla="*/ 991099 h 991099" name="connsiteY4-46"/>
                <a:gd fmla="*/ 0 w 991098" name="connsiteX5-47"/>
                <a:gd fmla="*/ 529088 h 991099" name="connsiteY5-48"/>
                <a:gd fmla="*/ 0 w 992401" name="connsiteX0-49"/>
                <a:gd fmla="*/ 529088 h 991099" name="connsiteY0-50"/>
                <a:gd fmla="*/ 462011 w 992401" name="connsiteX1-51"/>
                <a:gd fmla="*/ 67077 h 991099" name="connsiteY1-52"/>
                <a:gd fmla="*/ 976294 w 992401" name="connsiteX2-53"/>
                <a:gd fmla="*/ 14805 h 991099" name="connsiteY2-54"/>
                <a:gd fmla="*/ 924022 w 992401" name="connsiteX3-55"/>
                <a:gd fmla="*/ 529088 h 991099" name="connsiteY3-56"/>
                <a:gd fmla="*/ 462011 w 992401" name="connsiteX4-57"/>
                <a:gd fmla="*/ 991099 h 991099" name="connsiteY4-58"/>
                <a:gd fmla="*/ 0 w 992401" name="connsiteX5-59"/>
                <a:gd fmla="*/ 529088 h 991099" name="connsiteY5-60"/>
                <a:gd fmla="*/ 0 w 990452" name="connsiteX0-61"/>
                <a:gd fmla="*/ 529088 h 991099" name="connsiteY0-62"/>
                <a:gd fmla="*/ 462011 w 990452" name="connsiteX1-63"/>
                <a:gd fmla="*/ 67077 h 991099" name="connsiteY1-64"/>
                <a:gd fmla="*/ 976294 w 990452" name="connsiteX2-65"/>
                <a:gd fmla="*/ 14805 h 991099" name="connsiteY2-66"/>
                <a:gd fmla="*/ 924022 w 990452" name="connsiteX3-67"/>
                <a:gd fmla="*/ 529088 h 991099" name="connsiteY3-68"/>
                <a:gd fmla="*/ 462011 w 990452" name="connsiteX4-69"/>
                <a:gd fmla="*/ 991099 h 991099" name="connsiteY4-70"/>
                <a:gd fmla="*/ 0 w 990452" name="connsiteX5-71"/>
                <a:gd fmla="*/ 529088 h 991099" name="connsiteY5-72"/>
                <a:gd fmla="*/ 0 w 990452" name="connsiteX0-73"/>
                <a:gd fmla="*/ 528442 h 990453" name="connsiteY0-74"/>
                <a:gd fmla="*/ 462011 w 990452" name="connsiteX1-75"/>
                <a:gd fmla="*/ 66431 h 990453" name="connsiteY1-76"/>
                <a:gd fmla="*/ 976294 w 990452" name="connsiteX2-77"/>
                <a:gd fmla="*/ 14159 h 990453" name="connsiteY2-78"/>
                <a:gd fmla="*/ 924022 w 990452" name="connsiteX3-79"/>
                <a:gd fmla="*/ 528442 h 990453" name="connsiteY3-80"/>
                <a:gd fmla="*/ 462011 w 990452" name="connsiteX4-81"/>
                <a:gd fmla="*/ 990453 h 990453" name="connsiteY4-82"/>
                <a:gd fmla="*/ 0 w 990452" name="connsiteX5-83"/>
                <a:gd fmla="*/ 528442 h 990453" name="connsiteY5-84"/>
                <a:gd fmla="*/ 0 w 990452" name="connsiteX0-85"/>
                <a:gd fmla="*/ 527801 h 989812" name="connsiteY0-86"/>
                <a:gd fmla="*/ 462011 w 990452" name="connsiteX1-87"/>
                <a:gd fmla="*/ 65790 h 989812" name="connsiteY1-88"/>
                <a:gd fmla="*/ 976294 w 990452" name="connsiteX2-89"/>
                <a:gd fmla="*/ 13518 h 989812" name="connsiteY2-90"/>
                <a:gd fmla="*/ 924022 w 990452" name="connsiteX3-91"/>
                <a:gd fmla="*/ 527801 h 989812" name="connsiteY3-92"/>
                <a:gd fmla="*/ 462011 w 990452" name="connsiteX4-93"/>
                <a:gd fmla="*/ 989812 h 989812" name="connsiteY4-94"/>
                <a:gd fmla="*/ 0 w 990452" name="connsiteX5-95"/>
                <a:gd fmla="*/ 527801 h 989812" name="connsiteY5-96"/>
                <a:gd fmla="*/ 0 w 990452" name="connsiteX0-97"/>
                <a:gd fmla="*/ 525286 h 987297" name="connsiteY0-98"/>
                <a:gd fmla="*/ 462011 w 990452" name="connsiteX1-99"/>
                <a:gd fmla="*/ 63275 h 987297" name="connsiteY1-100"/>
                <a:gd fmla="*/ 976294 w 990452" name="connsiteX2-101"/>
                <a:gd fmla="*/ 11003 h 987297" name="connsiteY2-102"/>
                <a:gd fmla="*/ 924022 w 990452" name="connsiteX3-103"/>
                <a:gd fmla="*/ 525286 h 987297" name="connsiteY3-104"/>
                <a:gd fmla="*/ 462011 w 990452" name="connsiteX4-105"/>
                <a:gd fmla="*/ 987297 h 987297" name="connsiteY4-106"/>
                <a:gd fmla="*/ 0 w 990452" name="connsiteX5-107"/>
                <a:gd fmla="*/ 525286 h 987297" name="connsiteY5-108"/>
                <a:gd fmla="*/ 0 w 990452" name="connsiteX0-109"/>
                <a:gd fmla="*/ 523462 h 985473" name="connsiteY0-110"/>
                <a:gd fmla="*/ 462011 w 990452" name="connsiteX1-111"/>
                <a:gd fmla="*/ 61451 h 985473" name="connsiteY1-112"/>
                <a:gd fmla="*/ 976294 w 990452" name="connsiteX2-113"/>
                <a:gd fmla="*/ 9179 h 985473" name="connsiteY2-114"/>
                <a:gd fmla="*/ 924022 w 990452" name="connsiteX3-115"/>
                <a:gd fmla="*/ 523462 h 985473" name="connsiteY3-116"/>
                <a:gd fmla="*/ 462011 w 990452" name="connsiteX4-117"/>
                <a:gd fmla="*/ 985473 h 985473" name="connsiteY4-118"/>
                <a:gd fmla="*/ 0 w 990452" name="connsiteX5-119"/>
                <a:gd fmla="*/ 523462 h 985473" name="connsiteY5-120"/>
                <a:gd fmla="*/ 0 w 985472" name="connsiteX0-121"/>
                <a:gd fmla="*/ 523462 h 985473" name="connsiteY0-122"/>
                <a:gd fmla="*/ 462011 w 985472" name="connsiteX1-123"/>
                <a:gd fmla="*/ 61451 h 985473" name="connsiteY1-124"/>
                <a:gd fmla="*/ 976294 w 985472" name="connsiteX2-125"/>
                <a:gd fmla="*/ 9179 h 985473" name="connsiteY2-126"/>
                <a:gd fmla="*/ 924022 w 985472" name="connsiteX3-127"/>
                <a:gd fmla="*/ 523462 h 985473" name="connsiteY3-128"/>
                <a:gd fmla="*/ 462011 w 985472" name="connsiteX4-129"/>
                <a:gd fmla="*/ 985473 h 985473" name="connsiteY4-130"/>
                <a:gd fmla="*/ 0 w 985472" name="connsiteX5-131"/>
                <a:gd fmla="*/ 523462 h 985473" name="connsiteY5-132"/>
              </a:gdLst>
              <a:cxnLst>
                <a:cxn ang="0">
                  <a:pos x="connsiteX0-121" y="connsiteY0-122"/>
                </a:cxn>
                <a:cxn ang="0">
                  <a:pos x="connsiteX1-123" y="connsiteY1-124"/>
                </a:cxn>
                <a:cxn ang="0">
                  <a:pos x="connsiteX2-125" y="connsiteY2-126"/>
                </a:cxn>
                <a:cxn ang="0">
                  <a:pos x="connsiteX3-127" y="connsiteY3-128"/>
                </a:cxn>
                <a:cxn ang="0">
                  <a:pos x="connsiteX4-129" y="connsiteY4-130"/>
                </a:cxn>
                <a:cxn ang="0">
                  <a:pos x="connsiteX5-131" y="connsiteY5-132"/>
                </a:cxn>
              </a:cxnLst>
              <a:rect b="b" l="l" r="r" t="t"/>
              <a:pathLst>
                <a:path h="985473" w="985472">
                  <a:moveTo>
                    <a:pt x="0" y="523462"/>
                  </a:moveTo>
                  <a:cubicBezTo>
                    <a:pt x="0" y="268300"/>
                    <a:pt x="206849" y="61451"/>
                    <a:pt x="462011" y="61451"/>
                  </a:cubicBezTo>
                  <a:cubicBezTo>
                    <a:pt x="633438" y="61451"/>
                    <a:pt x="941255" y="-28376"/>
                    <a:pt x="976294" y="9179"/>
                  </a:cubicBezTo>
                  <a:cubicBezTo>
                    <a:pt x="1013850" y="37485"/>
                    <a:pt x="924022" y="352035"/>
                    <a:pt x="924022" y="523462"/>
                  </a:cubicBezTo>
                  <a:cubicBezTo>
                    <a:pt x="924022" y="778624"/>
                    <a:pt x="717173" y="985473"/>
                    <a:pt x="462011" y="985473"/>
                  </a:cubicBezTo>
                  <a:cubicBezTo>
                    <a:pt x="206849" y="985473"/>
                    <a:pt x="0" y="778624"/>
                    <a:pt x="0" y="523462"/>
                  </a:cubicBezTo>
                  <a:close/>
                </a:path>
              </a:pathLst>
            </a:custGeom>
            <a:noFill/>
            <a:ln algn="ctr" cap="flat" cmpd="sng" w="38100">
              <a:solidFill>
                <a:schemeClr val="accent5"/>
              </a:solidFill>
              <a:prstDash val="solid"/>
              <a:miter lim="800000"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txBody>
            <a:bodyPr anchor="ctr" rtlCol="0">
              <a:normAutofit/>
            </a:bodyPr>
            <a:lstStyle/>
            <a:p>
              <a:pPr algn="ctr"/>
              <a:endParaRPr altLang="en-US" lang="zh-CN" sz="135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7759" y="2889"/>
              <a:ext cx="1054" cy="7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 sz="2400">
                  <a:solidFill>
                    <a:schemeClr val="accent5"/>
                  </a:solidFill>
                  <a:latin typeface="+mn-lt"/>
                  <a:ea typeface="+mn-ea"/>
                  <a:cs typeface="+mn-ea"/>
                  <a:sym typeface="+mn-lt"/>
                </a:rPr>
                <a:t>寒</a:t>
              </a: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6533515" y="1642111"/>
            <a:ext cx="857250" cy="846455"/>
            <a:chOff x="10289" y="2586"/>
            <a:chExt cx="1350" cy="1333"/>
          </a:xfrm>
        </p:grpSpPr>
        <p:sp>
          <p:nvSpPr>
            <p:cNvPr id="23" name="泪滴形 7"/>
            <p:cNvSpPr/>
            <p:nvPr>
              <p:custDataLst>
                <p:tags r:id="rId9"/>
              </p:custDataLst>
            </p:nvPr>
          </p:nvSpPr>
          <p:spPr>
            <a:xfrm rot="8100000">
              <a:off x="10289" y="2586"/>
              <a:ext cx="1333" cy="1333"/>
            </a:xfrm>
            <a:custGeom>
              <a:gdLst>
                <a:gd fmla="*/ 0 w 924022" name="connsiteX0"/>
                <a:gd fmla="*/ 462011 h 924022" name="connsiteY0"/>
                <a:gd fmla="*/ 462011 w 924022" name="connsiteX1"/>
                <a:gd fmla="*/ 0 h 924022" name="connsiteY1"/>
                <a:gd fmla="*/ 976294 w 924022" name="connsiteX2"/>
                <a:gd fmla="*/ -52272 h 924022" name="connsiteY2"/>
                <a:gd fmla="*/ 924022 w 924022" name="connsiteX3"/>
                <a:gd fmla="*/ 462011 h 924022" name="connsiteY3"/>
                <a:gd fmla="*/ 462011 w 924022" name="connsiteX4"/>
                <a:gd fmla="*/ 924022 h 924022" name="connsiteY4"/>
                <a:gd fmla="*/ 0 w 924022" name="connsiteX5"/>
                <a:gd fmla="*/ 462011 h 924022" name="connsiteY5"/>
                <a:gd fmla="*/ 0 w 976294" name="connsiteX0-1"/>
                <a:gd fmla="*/ 514283 h 976294" name="connsiteY0-2"/>
                <a:gd fmla="*/ 462011 w 976294" name="connsiteX1-3"/>
                <a:gd fmla="*/ 52272 h 976294" name="connsiteY1-4"/>
                <a:gd fmla="*/ 976294 w 976294" name="connsiteX2-5"/>
                <a:gd fmla="*/ 0 h 976294" name="connsiteY2-6"/>
                <a:gd fmla="*/ 924022 w 976294" name="connsiteX3-7"/>
                <a:gd fmla="*/ 514283 h 976294" name="connsiteY3-8"/>
                <a:gd fmla="*/ 462011 w 976294" name="connsiteX4-9"/>
                <a:gd fmla="*/ 976294 h 976294" name="connsiteY4-10"/>
                <a:gd fmla="*/ 0 w 976294" name="connsiteX5-11"/>
                <a:gd fmla="*/ 514283 h 976294" name="connsiteY5-12"/>
                <a:gd fmla="*/ 0 w 991098" name="connsiteX0-13"/>
                <a:gd fmla="*/ 517758 h 979769" name="connsiteY0-14"/>
                <a:gd fmla="*/ 462011 w 991098" name="connsiteX1-15"/>
                <a:gd fmla="*/ 55747 h 979769" name="connsiteY1-16"/>
                <a:gd fmla="*/ 976294 w 991098" name="connsiteX2-17"/>
                <a:gd fmla="*/ 3475 h 979769" name="connsiteY2-18"/>
                <a:gd fmla="*/ 924022 w 991098" name="connsiteX3-19"/>
                <a:gd fmla="*/ 517758 h 979769" name="connsiteY3-20"/>
                <a:gd fmla="*/ 462011 w 991098" name="connsiteX4-21"/>
                <a:gd fmla="*/ 979769 h 979769" name="connsiteY4-22"/>
                <a:gd fmla="*/ 0 w 991098" name="connsiteX5-23"/>
                <a:gd fmla="*/ 517758 h 979769" name="connsiteY5-24"/>
                <a:gd fmla="*/ 0 w 991098" name="connsiteX0-25"/>
                <a:gd fmla="*/ 532372 h 994383" name="connsiteY0-26"/>
                <a:gd fmla="*/ 462011 w 991098" name="connsiteX1-27"/>
                <a:gd fmla="*/ 70361 h 994383" name="connsiteY1-28"/>
                <a:gd fmla="*/ 976294 w 991098" name="connsiteX2-29"/>
                <a:gd fmla="*/ 18089 h 994383" name="connsiteY2-30"/>
                <a:gd fmla="*/ 924022 w 991098" name="connsiteX3-31"/>
                <a:gd fmla="*/ 532372 h 994383" name="connsiteY3-32"/>
                <a:gd fmla="*/ 462011 w 991098" name="connsiteX4-33"/>
                <a:gd fmla="*/ 994383 h 994383" name="connsiteY4-34"/>
                <a:gd fmla="*/ 0 w 991098" name="connsiteX5-35"/>
                <a:gd fmla="*/ 532372 h 994383" name="connsiteY5-36"/>
                <a:gd fmla="*/ 0 w 991098" name="connsiteX0-37"/>
                <a:gd fmla="*/ 529088 h 991099" name="connsiteY0-38"/>
                <a:gd fmla="*/ 462011 w 991098" name="connsiteX1-39"/>
                <a:gd fmla="*/ 67077 h 991099" name="connsiteY1-40"/>
                <a:gd fmla="*/ 976294 w 991098" name="connsiteX2-41"/>
                <a:gd fmla="*/ 14805 h 991099" name="connsiteY2-42"/>
                <a:gd fmla="*/ 924022 w 991098" name="connsiteX3-43"/>
                <a:gd fmla="*/ 529088 h 991099" name="connsiteY3-44"/>
                <a:gd fmla="*/ 462011 w 991098" name="connsiteX4-45"/>
                <a:gd fmla="*/ 991099 h 991099" name="connsiteY4-46"/>
                <a:gd fmla="*/ 0 w 991098" name="connsiteX5-47"/>
                <a:gd fmla="*/ 529088 h 991099" name="connsiteY5-48"/>
                <a:gd fmla="*/ 0 w 992401" name="connsiteX0-49"/>
                <a:gd fmla="*/ 529088 h 991099" name="connsiteY0-50"/>
                <a:gd fmla="*/ 462011 w 992401" name="connsiteX1-51"/>
                <a:gd fmla="*/ 67077 h 991099" name="connsiteY1-52"/>
                <a:gd fmla="*/ 976294 w 992401" name="connsiteX2-53"/>
                <a:gd fmla="*/ 14805 h 991099" name="connsiteY2-54"/>
                <a:gd fmla="*/ 924022 w 992401" name="connsiteX3-55"/>
                <a:gd fmla="*/ 529088 h 991099" name="connsiteY3-56"/>
                <a:gd fmla="*/ 462011 w 992401" name="connsiteX4-57"/>
                <a:gd fmla="*/ 991099 h 991099" name="connsiteY4-58"/>
                <a:gd fmla="*/ 0 w 992401" name="connsiteX5-59"/>
                <a:gd fmla="*/ 529088 h 991099" name="connsiteY5-60"/>
                <a:gd fmla="*/ 0 w 990452" name="connsiteX0-61"/>
                <a:gd fmla="*/ 529088 h 991099" name="connsiteY0-62"/>
                <a:gd fmla="*/ 462011 w 990452" name="connsiteX1-63"/>
                <a:gd fmla="*/ 67077 h 991099" name="connsiteY1-64"/>
                <a:gd fmla="*/ 976294 w 990452" name="connsiteX2-65"/>
                <a:gd fmla="*/ 14805 h 991099" name="connsiteY2-66"/>
                <a:gd fmla="*/ 924022 w 990452" name="connsiteX3-67"/>
                <a:gd fmla="*/ 529088 h 991099" name="connsiteY3-68"/>
                <a:gd fmla="*/ 462011 w 990452" name="connsiteX4-69"/>
                <a:gd fmla="*/ 991099 h 991099" name="connsiteY4-70"/>
                <a:gd fmla="*/ 0 w 990452" name="connsiteX5-71"/>
                <a:gd fmla="*/ 529088 h 991099" name="connsiteY5-72"/>
                <a:gd fmla="*/ 0 w 990452" name="connsiteX0-73"/>
                <a:gd fmla="*/ 528442 h 990453" name="connsiteY0-74"/>
                <a:gd fmla="*/ 462011 w 990452" name="connsiteX1-75"/>
                <a:gd fmla="*/ 66431 h 990453" name="connsiteY1-76"/>
                <a:gd fmla="*/ 976294 w 990452" name="connsiteX2-77"/>
                <a:gd fmla="*/ 14159 h 990453" name="connsiteY2-78"/>
                <a:gd fmla="*/ 924022 w 990452" name="connsiteX3-79"/>
                <a:gd fmla="*/ 528442 h 990453" name="connsiteY3-80"/>
                <a:gd fmla="*/ 462011 w 990452" name="connsiteX4-81"/>
                <a:gd fmla="*/ 990453 h 990453" name="connsiteY4-82"/>
                <a:gd fmla="*/ 0 w 990452" name="connsiteX5-83"/>
                <a:gd fmla="*/ 528442 h 990453" name="connsiteY5-84"/>
                <a:gd fmla="*/ 0 w 990452" name="connsiteX0-85"/>
                <a:gd fmla="*/ 527801 h 989812" name="connsiteY0-86"/>
                <a:gd fmla="*/ 462011 w 990452" name="connsiteX1-87"/>
                <a:gd fmla="*/ 65790 h 989812" name="connsiteY1-88"/>
                <a:gd fmla="*/ 976294 w 990452" name="connsiteX2-89"/>
                <a:gd fmla="*/ 13518 h 989812" name="connsiteY2-90"/>
                <a:gd fmla="*/ 924022 w 990452" name="connsiteX3-91"/>
                <a:gd fmla="*/ 527801 h 989812" name="connsiteY3-92"/>
                <a:gd fmla="*/ 462011 w 990452" name="connsiteX4-93"/>
                <a:gd fmla="*/ 989812 h 989812" name="connsiteY4-94"/>
                <a:gd fmla="*/ 0 w 990452" name="connsiteX5-95"/>
                <a:gd fmla="*/ 527801 h 989812" name="connsiteY5-96"/>
                <a:gd fmla="*/ 0 w 990452" name="connsiteX0-97"/>
                <a:gd fmla="*/ 525286 h 987297" name="connsiteY0-98"/>
                <a:gd fmla="*/ 462011 w 990452" name="connsiteX1-99"/>
                <a:gd fmla="*/ 63275 h 987297" name="connsiteY1-100"/>
                <a:gd fmla="*/ 976294 w 990452" name="connsiteX2-101"/>
                <a:gd fmla="*/ 11003 h 987297" name="connsiteY2-102"/>
                <a:gd fmla="*/ 924022 w 990452" name="connsiteX3-103"/>
                <a:gd fmla="*/ 525286 h 987297" name="connsiteY3-104"/>
                <a:gd fmla="*/ 462011 w 990452" name="connsiteX4-105"/>
                <a:gd fmla="*/ 987297 h 987297" name="connsiteY4-106"/>
                <a:gd fmla="*/ 0 w 990452" name="connsiteX5-107"/>
                <a:gd fmla="*/ 525286 h 987297" name="connsiteY5-108"/>
                <a:gd fmla="*/ 0 w 990452" name="connsiteX0-109"/>
                <a:gd fmla="*/ 523462 h 985473" name="connsiteY0-110"/>
                <a:gd fmla="*/ 462011 w 990452" name="connsiteX1-111"/>
                <a:gd fmla="*/ 61451 h 985473" name="connsiteY1-112"/>
                <a:gd fmla="*/ 976294 w 990452" name="connsiteX2-113"/>
                <a:gd fmla="*/ 9179 h 985473" name="connsiteY2-114"/>
                <a:gd fmla="*/ 924022 w 990452" name="connsiteX3-115"/>
                <a:gd fmla="*/ 523462 h 985473" name="connsiteY3-116"/>
                <a:gd fmla="*/ 462011 w 990452" name="connsiteX4-117"/>
                <a:gd fmla="*/ 985473 h 985473" name="connsiteY4-118"/>
                <a:gd fmla="*/ 0 w 990452" name="connsiteX5-119"/>
                <a:gd fmla="*/ 523462 h 985473" name="connsiteY5-120"/>
                <a:gd fmla="*/ 0 w 985472" name="connsiteX0-121"/>
                <a:gd fmla="*/ 523462 h 985473" name="connsiteY0-122"/>
                <a:gd fmla="*/ 462011 w 985472" name="connsiteX1-123"/>
                <a:gd fmla="*/ 61451 h 985473" name="connsiteY1-124"/>
                <a:gd fmla="*/ 976294 w 985472" name="connsiteX2-125"/>
                <a:gd fmla="*/ 9179 h 985473" name="connsiteY2-126"/>
                <a:gd fmla="*/ 924022 w 985472" name="connsiteX3-127"/>
                <a:gd fmla="*/ 523462 h 985473" name="connsiteY3-128"/>
                <a:gd fmla="*/ 462011 w 985472" name="connsiteX4-129"/>
                <a:gd fmla="*/ 985473 h 985473" name="connsiteY4-130"/>
                <a:gd fmla="*/ 0 w 985472" name="connsiteX5-131"/>
                <a:gd fmla="*/ 523462 h 985473" name="connsiteY5-132"/>
              </a:gdLst>
              <a:cxnLst>
                <a:cxn ang="0">
                  <a:pos x="connsiteX0-121" y="connsiteY0-122"/>
                </a:cxn>
                <a:cxn ang="0">
                  <a:pos x="connsiteX1-123" y="connsiteY1-124"/>
                </a:cxn>
                <a:cxn ang="0">
                  <a:pos x="connsiteX2-125" y="connsiteY2-126"/>
                </a:cxn>
                <a:cxn ang="0">
                  <a:pos x="connsiteX3-127" y="connsiteY3-128"/>
                </a:cxn>
                <a:cxn ang="0">
                  <a:pos x="connsiteX4-129" y="connsiteY4-130"/>
                </a:cxn>
                <a:cxn ang="0">
                  <a:pos x="connsiteX5-131" y="connsiteY5-132"/>
                </a:cxn>
              </a:cxnLst>
              <a:rect b="b" l="l" r="r" t="t"/>
              <a:pathLst>
                <a:path h="985473" w="985472">
                  <a:moveTo>
                    <a:pt x="0" y="523462"/>
                  </a:moveTo>
                  <a:cubicBezTo>
                    <a:pt x="0" y="268300"/>
                    <a:pt x="206849" y="61451"/>
                    <a:pt x="462011" y="61451"/>
                  </a:cubicBezTo>
                  <a:cubicBezTo>
                    <a:pt x="633438" y="61451"/>
                    <a:pt x="941255" y="-28376"/>
                    <a:pt x="976294" y="9179"/>
                  </a:cubicBezTo>
                  <a:cubicBezTo>
                    <a:pt x="1013850" y="37485"/>
                    <a:pt x="924022" y="352035"/>
                    <a:pt x="924022" y="523462"/>
                  </a:cubicBezTo>
                  <a:cubicBezTo>
                    <a:pt x="924022" y="778624"/>
                    <a:pt x="717173" y="985473"/>
                    <a:pt x="462011" y="985473"/>
                  </a:cubicBezTo>
                  <a:cubicBezTo>
                    <a:pt x="206849" y="985473"/>
                    <a:pt x="0" y="778624"/>
                    <a:pt x="0" y="523462"/>
                  </a:cubicBezTo>
                  <a:close/>
                </a:path>
              </a:pathLst>
            </a:custGeom>
            <a:noFill/>
            <a:ln algn="ctr" cap="flat" cmpd="sng" w="38100">
              <a:solidFill>
                <a:schemeClr val="accent5"/>
              </a:solidFill>
              <a:prstDash val="solid"/>
              <a:miter lim="800000"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txBody>
            <a:bodyPr anchor="ctr" rtlCol="0">
              <a:normAutofit/>
            </a:bodyPr>
            <a:lstStyle/>
            <a:p>
              <a:pPr algn="ctr"/>
              <a:endParaRPr altLang="en-US" lang="zh-CN" sz="135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10585" y="2890"/>
              <a:ext cx="1054" cy="7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 sz="2400">
                  <a:solidFill>
                    <a:schemeClr val="accent5"/>
                  </a:solidFill>
                  <a:latin typeface="+mn-lt"/>
                  <a:ea typeface="+mn-ea"/>
                  <a:cs typeface="+mn-ea"/>
                  <a:sym typeface="+mn-lt"/>
                </a:rPr>
                <a:t>凉</a:t>
              </a: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1326481" y="1642128"/>
            <a:ext cx="846677" cy="846678"/>
            <a:chOff x="2092" y="2585"/>
            <a:chExt cx="1333" cy="1333"/>
          </a:xfrm>
        </p:grpSpPr>
        <p:sp>
          <p:nvSpPr>
            <p:cNvPr id="2" name="泪滴形 7"/>
            <p:cNvSpPr/>
            <p:nvPr>
              <p:custDataLst>
                <p:tags r:id="rId10"/>
              </p:custDataLst>
            </p:nvPr>
          </p:nvSpPr>
          <p:spPr>
            <a:xfrm rot="8100000">
              <a:off x="2092" y="2585"/>
              <a:ext cx="1333" cy="1333"/>
            </a:xfrm>
            <a:custGeom>
              <a:gdLst>
                <a:gd fmla="*/ 0 w 924022" name="connsiteX0"/>
                <a:gd fmla="*/ 462011 h 924022" name="connsiteY0"/>
                <a:gd fmla="*/ 462011 w 924022" name="connsiteX1"/>
                <a:gd fmla="*/ 0 h 924022" name="connsiteY1"/>
                <a:gd fmla="*/ 976294 w 924022" name="connsiteX2"/>
                <a:gd fmla="*/ -52272 h 924022" name="connsiteY2"/>
                <a:gd fmla="*/ 924022 w 924022" name="connsiteX3"/>
                <a:gd fmla="*/ 462011 h 924022" name="connsiteY3"/>
                <a:gd fmla="*/ 462011 w 924022" name="connsiteX4"/>
                <a:gd fmla="*/ 924022 h 924022" name="connsiteY4"/>
                <a:gd fmla="*/ 0 w 924022" name="connsiteX5"/>
                <a:gd fmla="*/ 462011 h 924022" name="connsiteY5"/>
                <a:gd fmla="*/ 0 w 976294" name="connsiteX0-1"/>
                <a:gd fmla="*/ 514283 h 976294" name="connsiteY0-2"/>
                <a:gd fmla="*/ 462011 w 976294" name="connsiteX1-3"/>
                <a:gd fmla="*/ 52272 h 976294" name="connsiteY1-4"/>
                <a:gd fmla="*/ 976294 w 976294" name="connsiteX2-5"/>
                <a:gd fmla="*/ 0 h 976294" name="connsiteY2-6"/>
                <a:gd fmla="*/ 924022 w 976294" name="connsiteX3-7"/>
                <a:gd fmla="*/ 514283 h 976294" name="connsiteY3-8"/>
                <a:gd fmla="*/ 462011 w 976294" name="connsiteX4-9"/>
                <a:gd fmla="*/ 976294 h 976294" name="connsiteY4-10"/>
                <a:gd fmla="*/ 0 w 976294" name="connsiteX5-11"/>
                <a:gd fmla="*/ 514283 h 976294" name="connsiteY5-12"/>
                <a:gd fmla="*/ 0 w 991098" name="connsiteX0-13"/>
                <a:gd fmla="*/ 517758 h 979769" name="connsiteY0-14"/>
                <a:gd fmla="*/ 462011 w 991098" name="connsiteX1-15"/>
                <a:gd fmla="*/ 55747 h 979769" name="connsiteY1-16"/>
                <a:gd fmla="*/ 976294 w 991098" name="connsiteX2-17"/>
                <a:gd fmla="*/ 3475 h 979769" name="connsiteY2-18"/>
                <a:gd fmla="*/ 924022 w 991098" name="connsiteX3-19"/>
                <a:gd fmla="*/ 517758 h 979769" name="connsiteY3-20"/>
                <a:gd fmla="*/ 462011 w 991098" name="connsiteX4-21"/>
                <a:gd fmla="*/ 979769 h 979769" name="connsiteY4-22"/>
                <a:gd fmla="*/ 0 w 991098" name="connsiteX5-23"/>
                <a:gd fmla="*/ 517758 h 979769" name="connsiteY5-24"/>
                <a:gd fmla="*/ 0 w 991098" name="connsiteX0-25"/>
                <a:gd fmla="*/ 532372 h 994383" name="connsiteY0-26"/>
                <a:gd fmla="*/ 462011 w 991098" name="connsiteX1-27"/>
                <a:gd fmla="*/ 70361 h 994383" name="connsiteY1-28"/>
                <a:gd fmla="*/ 976294 w 991098" name="connsiteX2-29"/>
                <a:gd fmla="*/ 18089 h 994383" name="connsiteY2-30"/>
                <a:gd fmla="*/ 924022 w 991098" name="connsiteX3-31"/>
                <a:gd fmla="*/ 532372 h 994383" name="connsiteY3-32"/>
                <a:gd fmla="*/ 462011 w 991098" name="connsiteX4-33"/>
                <a:gd fmla="*/ 994383 h 994383" name="connsiteY4-34"/>
                <a:gd fmla="*/ 0 w 991098" name="connsiteX5-35"/>
                <a:gd fmla="*/ 532372 h 994383" name="connsiteY5-36"/>
                <a:gd fmla="*/ 0 w 991098" name="connsiteX0-37"/>
                <a:gd fmla="*/ 529088 h 991099" name="connsiteY0-38"/>
                <a:gd fmla="*/ 462011 w 991098" name="connsiteX1-39"/>
                <a:gd fmla="*/ 67077 h 991099" name="connsiteY1-40"/>
                <a:gd fmla="*/ 976294 w 991098" name="connsiteX2-41"/>
                <a:gd fmla="*/ 14805 h 991099" name="connsiteY2-42"/>
                <a:gd fmla="*/ 924022 w 991098" name="connsiteX3-43"/>
                <a:gd fmla="*/ 529088 h 991099" name="connsiteY3-44"/>
                <a:gd fmla="*/ 462011 w 991098" name="connsiteX4-45"/>
                <a:gd fmla="*/ 991099 h 991099" name="connsiteY4-46"/>
                <a:gd fmla="*/ 0 w 991098" name="connsiteX5-47"/>
                <a:gd fmla="*/ 529088 h 991099" name="connsiteY5-48"/>
                <a:gd fmla="*/ 0 w 992401" name="connsiteX0-49"/>
                <a:gd fmla="*/ 529088 h 991099" name="connsiteY0-50"/>
                <a:gd fmla="*/ 462011 w 992401" name="connsiteX1-51"/>
                <a:gd fmla="*/ 67077 h 991099" name="connsiteY1-52"/>
                <a:gd fmla="*/ 976294 w 992401" name="connsiteX2-53"/>
                <a:gd fmla="*/ 14805 h 991099" name="connsiteY2-54"/>
                <a:gd fmla="*/ 924022 w 992401" name="connsiteX3-55"/>
                <a:gd fmla="*/ 529088 h 991099" name="connsiteY3-56"/>
                <a:gd fmla="*/ 462011 w 992401" name="connsiteX4-57"/>
                <a:gd fmla="*/ 991099 h 991099" name="connsiteY4-58"/>
                <a:gd fmla="*/ 0 w 992401" name="connsiteX5-59"/>
                <a:gd fmla="*/ 529088 h 991099" name="connsiteY5-60"/>
                <a:gd fmla="*/ 0 w 990452" name="connsiteX0-61"/>
                <a:gd fmla="*/ 529088 h 991099" name="connsiteY0-62"/>
                <a:gd fmla="*/ 462011 w 990452" name="connsiteX1-63"/>
                <a:gd fmla="*/ 67077 h 991099" name="connsiteY1-64"/>
                <a:gd fmla="*/ 976294 w 990452" name="connsiteX2-65"/>
                <a:gd fmla="*/ 14805 h 991099" name="connsiteY2-66"/>
                <a:gd fmla="*/ 924022 w 990452" name="connsiteX3-67"/>
                <a:gd fmla="*/ 529088 h 991099" name="connsiteY3-68"/>
                <a:gd fmla="*/ 462011 w 990452" name="connsiteX4-69"/>
                <a:gd fmla="*/ 991099 h 991099" name="connsiteY4-70"/>
                <a:gd fmla="*/ 0 w 990452" name="connsiteX5-71"/>
                <a:gd fmla="*/ 529088 h 991099" name="connsiteY5-72"/>
                <a:gd fmla="*/ 0 w 990452" name="connsiteX0-73"/>
                <a:gd fmla="*/ 528442 h 990453" name="connsiteY0-74"/>
                <a:gd fmla="*/ 462011 w 990452" name="connsiteX1-75"/>
                <a:gd fmla="*/ 66431 h 990453" name="connsiteY1-76"/>
                <a:gd fmla="*/ 976294 w 990452" name="connsiteX2-77"/>
                <a:gd fmla="*/ 14159 h 990453" name="connsiteY2-78"/>
                <a:gd fmla="*/ 924022 w 990452" name="connsiteX3-79"/>
                <a:gd fmla="*/ 528442 h 990453" name="connsiteY3-80"/>
                <a:gd fmla="*/ 462011 w 990452" name="connsiteX4-81"/>
                <a:gd fmla="*/ 990453 h 990453" name="connsiteY4-82"/>
                <a:gd fmla="*/ 0 w 990452" name="connsiteX5-83"/>
                <a:gd fmla="*/ 528442 h 990453" name="connsiteY5-84"/>
                <a:gd fmla="*/ 0 w 990452" name="connsiteX0-85"/>
                <a:gd fmla="*/ 527801 h 989812" name="connsiteY0-86"/>
                <a:gd fmla="*/ 462011 w 990452" name="connsiteX1-87"/>
                <a:gd fmla="*/ 65790 h 989812" name="connsiteY1-88"/>
                <a:gd fmla="*/ 976294 w 990452" name="connsiteX2-89"/>
                <a:gd fmla="*/ 13518 h 989812" name="connsiteY2-90"/>
                <a:gd fmla="*/ 924022 w 990452" name="connsiteX3-91"/>
                <a:gd fmla="*/ 527801 h 989812" name="connsiteY3-92"/>
                <a:gd fmla="*/ 462011 w 990452" name="connsiteX4-93"/>
                <a:gd fmla="*/ 989812 h 989812" name="connsiteY4-94"/>
                <a:gd fmla="*/ 0 w 990452" name="connsiteX5-95"/>
                <a:gd fmla="*/ 527801 h 989812" name="connsiteY5-96"/>
                <a:gd fmla="*/ 0 w 990452" name="connsiteX0-97"/>
                <a:gd fmla="*/ 525286 h 987297" name="connsiteY0-98"/>
                <a:gd fmla="*/ 462011 w 990452" name="connsiteX1-99"/>
                <a:gd fmla="*/ 63275 h 987297" name="connsiteY1-100"/>
                <a:gd fmla="*/ 976294 w 990452" name="connsiteX2-101"/>
                <a:gd fmla="*/ 11003 h 987297" name="connsiteY2-102"/>
                <a:gd fmla="*/ 924022 w 990452" name="connsiteX3-103"/>
                <a:gd fmla="*/ 525286 h 987297" name="connsiteY3-104"/>
                <a:gd fmla="*/ 462011 w 990452" name="connsiteX4-105"/>
                <a:gd fmla="*/ 987297 h 987297" name="connsiteY4-106"/>
                <a:gd fmla="*/ 0 w 990452" name="connsiteX5-107"/>
                <a:gd fmla="*/ 525286 h 987297" name="connsiteY5-108"/>
                <a:gd fmla="*/ 0 w 990452" name="connsiteX0-109"/>
                <a:gd fmla="*/ 523462 h 985473" name="connsiteY0-110"/>
                <a:gd fmla="*/ 462011 w 990452" name="connsiteX1-111"/>
                <a:gd fmla="*/ 61451 h 985473" name="connsiteY1-112"/>
                <a:gd fmla="*/ 976294 w 990452" name="connsiteX2-113"/>
                <a:gd fmla="*/ 9179 h 985473" name="connsiteY2-114"/>
                <a:gd fmla="*/ 924022 w 990452" name="connsiteX3-115"/>
                <a:gd fmla="*/ 523462 h 985473" name="connsiteY3-116"/>
                <a:gd fmla="*/ 462011 w 990452" name="connsiteX4-117"/>
                <a:gd fmla="*/ 985473 h 985473" name="connsiteY4-118"/>
                <a:gd fmla="*/ 0 w 990452" name="connsiteX5-119"/>
                <a:gd fmla="*/ 523462 h 985473" name="connsiteY5-120"/>
                <a:gd fmla="*/ 0 w 985472" name="connsiteX0-121"/>
                <a:gd fmla="*/ 523462 h 985473" name="connsiteY0-122"/>
                <a:gd fmla="*/ 462011 w 985472" name="connsiteX1-123"/>
                <a:gd fmla="*/ 61451 h 985473" name="connsiteY1-124"/>
                <a:gd fmla="*/ 976294 w 985472" name="connsiteX2-125"/>
                <a:gd fmla="*/ 9179 h 985473" name="connsiteY2-126"/>
                <a:gd fmla="*/ 924022 w 985472" name="connsiteX3-127"/>
                <a:gd fmla="*/ 523462 h 985473" name="connsiteY3-128"/>
                <a:gd fmla="*/ 462011 w 985472" name="connsiteX4-129"/>
                <a:gd fmla="*/ 985473 h 985473" name="connsiteY4-130"/>
                <a:gd fmla="*/ 0 w 985472" name="connsiteX5-131"/>
                <a:gd fmla="*/ 523462 h 985473" name="connsiteY5-132"/>
              </a:gdLst>
              <a:cxnLst>
                <a:cxn ang="0">
                  <a:pos x="connsiteX0-121" y="connsiteY0-122"/>
                </a:cxn>
                <a:cxn ang="0">
                  <a:pos x="connsiteX1-123" y="connsiteY1-124"/>
                </a:cxn>
                <a:cxn ang="0">
                  <a:pos x="connsiteX2-125" y="connsiteY2-126"/>
                </a:cxn>
                <a:cxn ang="0">
                  <a:pos x="connsiteX3-127" y="connsiteY3-128"/>
                </a:cxn>
                <a:cxn ang="0">
                  <a:pos x="connsiteX4-129" y="connsiteY4-130"/>
                </a:cxn>
                <a:cxn ang="0">
                  <a:pos x="connsiteX5-131" y="connsiteY5-132"/>
                </a:cxn>
              </a:cxnLst>
              <a:rect b="b" l="l" r="r" t="t"/>
              <a:pathLst>
                <a:path h="985473" w="985472">
                  <a:moveTo>
                    <a:pt x="0" y="523462"/>
                  </a:moveTo>
                  <a:cubicBezTo>
                    <a:pt x="0" y="268300"/>
                    <a:pt x="206849" y="61451"/>
                    <a:pt x="462011" y="61451"/>
                  </a:cubicBezTo>
                  <a:cubicBezTo>
                    <a:pt x="633438" y="61451"/>
                    <a:pt x="941255" y="-28376"/>
                    <a:pt x="976294" y="9179"/>
                  </a:cubicBezTo>
                  <a:cubicBezTo>
                    <a:pt x="1013850" y="37485"/>
                    <a:pt x="924022" y="352035"/>
                    <a:pt x="924022" y="523462"/>
                  </a:cubicBezTo>
                  <a:cubicBezTo>
                    <a:pt x="924022" y="778624"/>
                    <a:pt x="717173" y="985473"/>
                    <a:pt x="462011" y="985473"/>
                  </a:cubicBezTo>
                  <a:cubicBezTo>
                    <a:pt x="206849" y="985473"/>
                    <a:pt x="0" y="778624"/>
                    <a:pt x="0" y="523462"/>
                  </a:cubicBezTo>
                  <a:close/>
                </a:path>
              </a:pathLst>
            </a:custGeom>
            <a:noFill/>
            <a:ln algn="ctr" cap="flat" cmpd="sng" w="38100">
              <a:solidFill>
                <a:schemeClr val="accent5"/>
              </a:solidFill>
              <a:prstDash val="solid"/>
              <a:miter lim="800000"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txBody>
            <a:bodyPr anchor="ctr" rtlCol="0">
              <a:normAutofit/>
            </a:bodyPr>
            <a:lstStyle/>
            <a:p>
              <a:pPr algn="ctr"/>
              <a:endParaRPr altLang="en-US" lang="zh-CN" sz="135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2368" y="2890"/>
              <a:ext cx="1054" cy="7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 sz="2400">
                  <a:solidFill>
                    <a:schemeClr val="accent5"/>
                  </a:solidFill>
                  <a:latin typeface="+mn-lt"/>
                  <a:ea typeface="+mn-ea"/>
                  <a:cs typeface="+mn-ea"/>
                  <a:sym typeface="+mn-lt"/>
                </a:rPr>
                <a:t>平</a:t>
              </a: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2914650" y="1640842"/>
            <a:ext cx="860425" cy="846455"/>
            <a:chOff x="4762" y="2585"/>
            <a:chExt cx="1355" cy="1333"/>
          </a:xfrm>
        </p:grpSpPr>
        <p:sp>
          <p:nvSpPr>
            <p:cNvPr id="43" name="泪滴形 7"/>
            <p:cNvSpPr/>
            <p:nvPr>
              <p:custDataLst>
                <p:tags r:id="rId11"/>
              </p:custDataLst>
            </p:nvPr>
          </p:nvSpPr>
          <p:spPr>
            <a:xfrm rot="8100000">
              <a:off x="4762" y="2585"/>
              <a:ext cx="1333" cy="1333"/>
            </a:xfrm>
            <a:custGeom>
              <a:gdLst>
                <a:gd fmla="*/ 0 w 924022" name="connsiteX0"/>
                <a:gd fmla="*/ 462011 h 924022" name="connsiteY0"/>
                <a:gd fmla="*/ 462011 w 924022" name="connsiteX1"/>
                <a:gd fmla="*/ 0 h 924022" name="connsiteY1"/>
                <a:gd fmla="*/ 976294 w 924022" name="connsiteX2"/>
                <a:gd fmla="*/ -52272 h 924022" name="connsiteY2"/>
                <a:gd fmla="*/ 924022 w 924022" name="connsiteX3"/>
                <a:gd fmla="*/ 462011 h 924022" name="connsiteY3"/>
                <a:gd fmla="*/ 462011 w 924022" name="connsiteX4"/>
                <a:gd fmla="*/ 924022 h 924022" name="connsiteY4"/>
                <a:gd fmla="*/ 0 w 924022" name="connsiteX5"/>
                <a:gd fmla="*/ 462011 h 924022" name="connsiteY5"/>
                <a:gd fmla="*/ 0 w 976294" name="connsiteX0-1"/>
                <a:gd fmla="*/ 514283 h 976294" name="connsiteY0-2"/>
                <a:gd fmla="*/ 462011 w 976294" name="connsiteX1-3"/>
                <a:gd fmla="*/ 52272 h 976294" name="connsiteY1-4"/>
                <a:gd fmla="*/ 976294 w 976294" name="connsiteX2-5"/>
                <a:gd fmla="*/ 0 h 976294" name="connsiteY2-6"/>
                <a:gd fmla="*/ 924022 w 976294" name="connsiteX3-7"/>
                <a:gd fmla="*/ 514283 h 976294" name="connsiteY3-8"/>
                <a:gd fmla="*/ 462011 w 976294" name="connsiteX4-9"/>
                <a:gd fmla="*/ 976294 h 976294" name="connsiteY4-10"/>
                <a:gd fmla="*/ 0 w 976294" name="connsiteX5-11"/>
                <a:gd fmla="*/ 514283 h 976294" name="connsiteY5-12"/>
                <a:gd fmla="*/ 0 w 991098" name="connsiteX0-13"/>
                <a:gd fmla="*/ 517758 h 979769" name="connsiteY0-14"/>
                <a:gd fmla="*/ 462011 w 991098" name="connsiteX1-15"/>
                <a:gd fmla="*/ 55747 h 979769" name="connsiteY1-16"/>
                <a:gd fmla="*/ 976294 w 991098" name="connsiteX2-17"/>
                <a:gd fmla="*/ 3475 h 979769" name="connsiteY2-18"/>
                <a:gd fmla="*/ 924022 w 991098" name="connsiteX3-19"/>
                <a:gd fmla="*/ 517758 h 979769" name="connsiteY3-20"/>
                <a:gd fmla="*/ 462011 w 991098" name="connsiteX4-21"/>
                <a:gd fmla="*/ 979769 h 979769" name="connsiteY4-22"/>
                <a:gd fmla="*/ 0 w 991098" name="connsiteX5-23"/>
                <a:gd fmla="*/ 517758 h 979769" name="connsiteY5-24"/>
                <a:gd fmla="*/ 0 w 991098" name="connsiteX0-25"/>
                <a:gd fmla="*/ 532372 h 994383" name="connsiteY0-26"/>
                <a:gd fmla="*/ 462011 w 991098" name="connsiteX1-27"/>
                <a:gd fmla="*/ 70361 h 994383" name="connsiteY1-28"/>
                <a:gd fmla="*/ 976294 w 991098" name="connsiteX2-29"/>
                <a:gd fmla="*/ 18089 h 994383" name="connsiteY2-30"/>
                <a:gd fmla="*/ 924022 w 991098" name="connsiteX3-31"/>
                <a:gd fmla="*/ 532372 h 994383" name="connsiteY3-32"/>
                <a:gd fmla="*/ 462011 w 991098" name="connsiteX4-33"/>
                <a:gd fmla="*/ 994383 h 994383" name="connsiteY4-34"/>
                <a:gd fmla="*/ 0 w 991098" name="connsiteX5-35"/>
                <a:gd fmla="*/ 532372 h 994383" name="connsiteY5-36"/>
                <a:gd fmla="*/ 0 w 991098" name="connsiteX0-37"/>
                <a:gd fmla="*/ 529088 h 991099" name="connsiteY0-38"/>
                <a:gd fmla="*/ 462011 w 991098" name="connsiteX1-39"/>
                <a:gd fmla="*/ 67077 h 991099" name="connsiteY1-40"/>
                <a:gd fmla="*/ 976294 w 991098" name="connsiteX2-41"/>
                <a:gd fmla="*/ 14805 h 991099" name="connsiteY2-42"/>
                <a:gd fmla="*/ 924022 w 991098" name="connsiteX3-43"/>
                <a:gd fmla="*/ 529088 h 991099" name="connsiteY3-44"/>
                <a:gd fmla="*/ 462011 w 991098" name="connsiteX4-45"/>
                <a:gd fmla="*/ 991099 h 991099" name="connsiteY4-46"/>
                <a:gd fmla="*/ 0 w 991098" name="connsiteX5-47"/>
                <a:gd fmla="*/ 529088 h 991099" name="connsiteY5-48"/>
                <a:gd fmla="*/ 0 w 992401" name="connsiteX0-49"/>
                <a:gd fmla="*/ 529088 h 991099" name="connsiteY0-50"/>
                <a:gd fmla="*/ 462011 w 992401" name="connsiteX1-51"/>
                <a:gd fmla="*/ 67077 h 991099" name="connsiteY1-52"/>
                <a:gd fmla="*/ 976294 w 992401" name="connsiteX2-53"/>
                <a:gd fmla="*/ 14805 h 991099" name="connsiteY2-54"/>
                <a:gd fmla="*/ 924022 w 992401" name="connsiteX3-55"/>
                <a:gd fmla="*/ 529088 h 991099" name="connsiteY3-56"/>
                <a:gd fmla="*/ 462011 w 992401" name="connsiteX4-57"/>
                <a:gd fmla="*/ 991099 h 991099" name="connsiteY4-58"/>
                <a:gd fmla="*/ 0 w 992401" name="connsiteX5-59"/>
                <a:gd fmla="*/ 529088 h 991099" name="connsiteY5-60"/>
                <a:gd fmla="*/ 0 w 990452" name="connsiteX0-61"/>
                <a:gd fmla="*/ 529088 h 991099" name="connsiteY0-62"/>
                <a:gd fmla="*/ 462011 w 990452" name="connsiteX1-63"/>
                <a:gd fmla="*/ 67077 h 991099" name="connsiteY1-64"/>
                <a:gd fmla="*/ 976294 w 990452" name="connsiteX2-65"/>
                <a:gd fmla="*/ 14805 h 991099" name="connsiteY2-66"/>
                <a:gd fmla="*/ 924022 w 990452" name="connsiteX3-67"/>
                <a:gd fmla="*/ 529088 h 991099" name="connsiteY3-68"/>
                <a:gd fmla="*/ 462011 w 990452" name="connsiteX4-69"/>
                <a:gd fmla="*/ 991099 h 991099" name="connsiteY4-70"/>
                <a:gd fmla="*/ 0 w 990452" name="connsiteX5-71"/>
                <a:gd fmla="*/ 529088 h 991099" name="connsiteY5-72"/>
                <a:gd fmla="*/ 0 w 990452" name="connsiteX0-73"/>
                <a:gd fmla="*/ 528442 h 990453" name="connsiteY0-74"/>
                <a:gd fmla="*/ 462011 w 990452" name="connsiteX1-75"/>
                <a:gd fmla="*/ 66431 h 990453" name="connsiteY1-76"/>
                <a:gd fmla="*/ 976294 w 990452" name="connsiteX2-77"/>
                <a:gd fmla="*/ 14159 h 990453" name="connsiteY2-78"/>
                <a:gd fmla="*/ 924022 w 990452" name="connsiteX3-79"/>
                <a:gd fmla="*/ 528442 h 990453" name="connsiteY3-80"/>
                <a:gd fmla="*/ 462011 w 990452" name="connsiteX4-81"/>
                <a:gd fmla="*/ 990453 h 990453" name="connsiteY4-82"/>
                <a:gd fmla="*/ 0 w 990452" name="connsiteX5-83"/>
                <a:gd fmla="*/ 528442 h 990453" name="connsiteY5-84"/>
                <a:gd fmla="*/ 0 w 990452" name="connsiteX0-85"/>
                <a:gd fmla="*/ 527801 h 989812" name="connsiteY0-86"/>
                <a:gd fmla="*/ 462011 w 990452" name="connsiteX1-87"/>
                <a:gd fmla="*/ 65790 h 989812" name="connsiteY1-88"/>
                <a:gd fmla="*/ 976294 w 990452" name="connsiteX2-89"/>
                <a:gd fmla="*/ 13518 h 989812" name="connsiteY2-90"/>
                <a:gd fmla="*/ 924022 w 990452" name="connsiteX3-91"/>
                <a:gd fmla="*/ 527801 h 989812" name="connsiteY3-92"/>
                <a:gd fmla="*/ 462011 w 990452" name="connsiteX4-93"/>
                <a:gd fmla="*/ 989812 h 989812" name="connsiteY4-94"/>
                <a:gd fmla="*/ 0 w 990452" name="connsiteX5-95"/>
                <a:gd fmla="*/ 527801 h 989812" name="connsiteY5-96"/>
                <a:gd fmla="*/ 0 w 990452" name="connsiteX0-97"/>
                <a:gd fmla="*/ 525286 h 987297" name="connsiteY0-98"/>
                <a:gd fmla="*/ 462011 w 990452" name="connsiteX1-99"/>
                <a:gd fmla="*/ 63275 h 987297" name="connsiteY1-100"/>
                <a:gd fmla="*/ 976294 w 990452" name="connsiteX2-101"/>
                <a:gd fmla="*/ 11003 h 987297" name="connsiteY2-102"/>
                <a:gd fmla="*/ 924022 w 990452" name="connsiteX3-103"/>
                <a:gd fmla="*/ 525286 h 987297" name="connsiteY3-104"/>
                <a:gd fmla="*/ 462011 w 990452" name="connsiteX4-105"/>
                <a:gd fmla="*/ 987297 h 987297" name="connsiteY4-106"/>
                <a:gd fmla="*/ 0 w 990452" name="connsiteX5-107"/>
                <a:gd fmla="*/ 525286 h 987297" name="connsiteY5-108"/>
                <a:gd fmla="*/ 0 w 990452" name="connsiteX0-109"/>
                <a:gd fmla="*/ 523462 h 985473" name="connsiteY0-110"/>
                <a:gd fmla="*/ 462011 w 990452" name="connsiteX1-111"/>
                <a:gd fmla="*/ 61451 h 985473" name="connsiteY1-112"/>
                <a:gd fmla="*/ 976294 w 990452" name="connsiteX2-113"/>
                <a:gd fmla="*/ 9179 h 985473" name="connsiteY2-114"/>
                <a:gd fmla="*/ 924022 w 990452" name="connsiteX3-115"/>
                <a:gd fmla="*/ 523462 h 985473" name="connsiteY3-116"/>
                <a:gd fmla="*/ 462011 w 990452" name="connsiteX4-117"/>
                <a:gd fmla="*/ 985473 h 985473" name="connsiteY4-118"/>
                <a:gd fmla="*/ 0 w 990452" name="connsiteX5-119"/>
                <a:gd fmla="*/ 523462 h 985473" name="connsiteY5-120"/>
                <a:gd fmla="*/ 0 w 985472" name="connsiteX0-121"/>
                <a:gd fmla="*/ 523462 h 985473" name="connsiteY0-122"/>
                <a:gd fmla="*/ 462011 w 985472" name="connsiteX1-123"/>
                <a:gd fmla="*/ 61451 h 985473" name="connsiteY1-124"/>
                <a:gd fmla="*/ 976294 w 985472" name="connsiteX2-125"/>
                <a:gd fmla="*/ 9179 h 985473" name="connsiteY2-126"/>
                <a:gd fmla="*/ 924022 w 985472" name="connsiteX3-127"/>
                <a:gd fmla="*/ 523462 h 985473" name="connsiteY3-128"/>
                <a:gd fmla="*/ 462011 w 985472" name="connsiteX4-129"/>
                <a:gd fmla="*/ 985473 h 985473" name="connsiteY4-130"/>
                <a:gd fmla="*/ 0 w 985472" name="connsiteX5-131"/>
                <a:gd fmla="*/ 523462 h 985473" name="connsiteY5-132"/>
              </a:gdLst>
              <a:cxnLst>
                <a:cxn ang="0">
                  <a:pos x="connsiteX0-121" y="connsiteY0-122"/>
                </a:cxn>
                <a:cxn ang="0">
                  <a:pos x="connsiteX1-123" y="connsiteY1-124"/>
                </a:cxn>
                <a:cxn ang="0">
                  <a:pos x="connsiteX2-125" y="connsiteY2-126"/>
                </a:cxn>
                <a:cxn ang="0">
                  <a:pos x="connsiteX3-127" y="connsiteY3-128"/>
                </a:cxn>
                <a:cxn ang="0">
                  <a:pos x="connsiteX4-129" y="connsiteY4-130"/>
                </a:cxn>
                <a:cxn ang="0">
                  <a:pos x="connsiteX5-131" y="connsiteY5-132"/>
                </a:cxn>
              </a:cxnLst>
              <a:rect b="b" l="l" r="r" t="t"/>
              <a:pathLst>
                <a:path h="985473" w="985472">
                  <a:moveTo>
                    <a:pt x="0" y="523462"/>
                  </a:moveTo>
                  <a:cubicBezTo>
                    <a:pt x="0" y="268300"/>
                    <a:pt x="206849" y="61451"/>
                    <a:pt x="462011" y="61451"/>
                  </a:cubicBezTo>
                  <a:cubicBezTo>
                    <a:pt x="633438" y="61451"/>
                    <a:pt x="941255" y="-28376"/>
                    <a:pt x="976294" y="9179"/>
                  </a:cubicBezTo>
                  <a:cubicBezTo>
                    <a:pt x="1013850" y="37485"/>
                    <a:pt x="924022" y="352035"/>
                    <a:pt x="924022" y="523462"/>
                  </a:cubicBezTo>
                  <a:cubicBezTo>
                    <a:pt x="924022" y="778624"/>
                    <a:pt x="717173" y="985473"/>
                    <a:pt x="462011" y="985473"/>
                  </a:cubicBezTo>
                  <a:cubicBezTo>
                    <a:pt x="206849" y="985473"/>
                    <a:pt x="0" y="778624"/>
                    <a:pt x="0" y="523462"/>
                  </a:cubicBezTo>
                  <a:close/>
                </a:path>
              </a:pathLst>
            </a:custGeom>
            <a:noFill/>
            <a:ln algn="ctr" cap="flat" cmpd="sng" w="38100">
              <a:solidFill>
                <a:schemeClr val="accent5"/>
              </a:solidFill>
              <a:prstDash val="solid"/>
              <a:miter lim="800000"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txBody>
            <a:bodyPr anchor="ctr" rtlCol="0">
              <a:normAutofit/>
            </a:bodyPr>
            <a:lstStyle/>
            <a:p>
              <a:pPr algn="ctr"/>
              <a:endParaRPr altLang="en-US" lang="zh-CN" sz="135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5063" y="2889"/>
              <a:ext cx="1054" cy="7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 sz="2400">
                  <a:solidFill>
                    <a:schemeClr val="accent5"/>
                  </a:solidFill>
                  <a:latin typeface="+mn-lt"/>
                  <a:ea typeface="+mn-ea"/>
                  <a:cs typeface="+mn-ea"/>
                  <a:sym typeface="+mn-lt"/>
                </a:rPr>
                <a:t>温</a:t>
              </a:r>
            </a:p>
          </p:txBody>
        </p:sp>
      </p:grpSp>
    </p:spTree>
  </p:cSld>
  <p:clrMapOvr>
    <a:masterClrMapping/>
  </p:clrMapOvr>
  <p:transition advClick="0" spd="slow">
    <p:push dir="u"/>
    <p:sndAc>
      <p:endSnd/>
    </p:sndAc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2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4"/>
      <p:bldP grpId="0" spid="16"/>
      <p:bldP grpId="0" spid="13"/>
      <p:bldP grpId="0" spid="25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208633" y="1090826"/>
            <a:ext cx="3217709" cy="3036774"/>
          </a:xfrm>
          <a:prstGeom prst="rect">
            <a:avLst/>
          </a:prstGeom>
        </p:spPr>
      </p:pic>
      <p:sp>
        <p:nvSpPr>
          <p:cNvPr id="3" name="圆角矩形 2"/>
          <p:cNvSpPr/>
          <p:nvPr/>
        </p:nvSpPr>
        <p:spPr>
          <a:xfrm>
            <a:off x="2478931" y="1569857"/>
            <a:ext cx="677108" cy="1945061"/>
          </a:xfrm>
          <a:prstGeom prst="roundRect">
            <a:avLst/>
          </a:prstGeom>
          <a:ln>
            <a:solidFill>
              <a:schemeClr val="accent5"/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26" name="流程图: 联系 25"/>
          <p:cNvSpPr/>
          <p:nvPr/>
        </p:nvSpPr>
        <p:spPr>
          <a:xfrm>
            <a:off x="3923036" y="445906"/>
            <a:ext cx="749300" cy="74930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noAutofit/>
          </a:bodyPr>
          <a:lstStyle/>
          <a:p>
            <a:pPr algn="ctr"/>
            <a:r>
              <a:rPr altLang="zh-CN" b="1" lang="en-US" sz="3600">
                <a:solidFill>
                  <a:schemeClr val="accent5"/>
                </a:solidFill>
                <a:cs typeface="+mn-ea"/>
                <a:sym typeface="+mn-lt"/>
              </a:rPr>
              <a:t>1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4800990" y="597036"/>
            <a:ext cx="1198880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 defTabSz="1218565"/>
            <a:r>
              <a:rPr altLang="en-US" b="1" kern="0" lang="zh-CN" sz="2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食色生活</a:t>
            </a:r>
          </a:p>
        </p:txBody>
      </p:sp>
      <p:sp>
        <p:nvSpPr>
          <p:cNvPr id="13" name="流程图: 联系 12"/>
          <p:cNvSpPr/>
          <p:nvPr/>
        </p:nvSpPr>
        <p:spPr>
          <a:xfrm>
            <a:off x="4426340" y="1271079"/>
            <a:ext cx="749300" cy="74930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noAutofit/>
          </a:bodyPr>
          <a:lstStyle/>
          <a:p>
            <a:pPr algn="ctr"/>
            <a:r>
              <a:rPr altLang="zh-CN" b="1" lang="en-US" sz="3600">
                <a:solidFill>
                  <a:schemeClr val="accent5"/>
                </a:solidFill>
                <a:cs typeface="+mn-ea"/>
                <a:sym typeface="+mn-lt"/>
              </a:rPr>
              <a:t>2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5417188" y="1505892"/>
            <a:ext cx="1198880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 defTabSz="1218565"/>
            <a:r>
              <a:rPr altLang="en-US" b="1" kern="0" lang="zh-CN" sz="2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四季饮食</a:t>
            </a:r>
          </a:p>
        </p:txBody>
      </p:sp>
      <p:sp>
        <p:nvSpPr>
          <p:cNvPr id="23" name="流程图: 联系 22"/>
          <p:cNvSpPr/>
          <p:nvPr/>
        </p:nvSpPr>
        <p:spPr>
          <a:xfrm>
            <a:off x="4651130" y="2190442"/>
            <a:ext cx="749300" cy="74930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noAutofit/>
          </a:bodyPr>
          <a:lstStyle/>
          <a:p>
            <a:pPr algn="ctr"/>
            <a:r>
              <a:rPr altLang="zh-CN" b="1" lang="en-US" sz="3600">
                <a:solidFill>
                  <a:schemeClr val="accent5"/>
                </a:solidFill>
                <a:cs typeface="+mn-ea"/>
                <a:sym typeface="+mn-lt"/>
              </a:rPr>
              <a:t>3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5625152" y="2365702"/>
            <a:ext cx="1981835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 defTabSz="1218565"/>
            <a:r>
              <a:rPr altLang="en-US" b="1" kern="0" lang="zh-CN" sz="2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巧吃食物治百病</a:t>
            </a:r>
          </a:p>
        </p:txBody>
      </p:sp>
      <p:sp>
        <p:nvSpPr>
          <p:cNvPr id="36" name="流程图: 联系 35"/>
          <p:cNvSpPr/>
          <p:nvPr/>
        </p:nvSpPr>
        <p:spPr>
          <a:xfrm>
            <a:off x="4426340" y="3091816"/>
            <a:ext cx="749300" cy="74930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noAutofit/>
          </a:bodyPr>
          <a:lstStyle/>
          <a:p>
            <a:pPr algn="ctr"/>
            <a:r>
              <a:rPr altLang="zh-CN" b="1" lang="en-US" sz="3600">
                <a:solidFill>
                  <a:schemeClr val="accent5"/>
                </a:solidFill>
                <a:cs typeface="+mn-ea"/>
                <a:sym typeface="+mn-lt"/>
              </a:rPr>
              <a:t>4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5400432" y="3267075"/>
            <a:ext cx="1981835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 defTabSz="1218565"/>
            <a:r>
              <a:rPr altLang="en-US" b="1" kern="0" lang="zh-CN" sz="2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喝水也要有讲究</a:t>
            </a:r>
          </a:p>
        </p:txBody>
      </p:sp>
      <p:sp>
        <p:nvSpPr>
          <p:cNvPr id="62" name="流程图: 联系 61"/>
          <p:cNvSpPr/>
          <p:nvPr/>
        </p:nvSpPr>
        <p:spPr>
          <a:xfrm>
            <a:off x="3901830" y="3841116"/>
            <a:ext cx="749300" cy="74930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noAutofit/>
          </a:bodyPr>
          <a:lstStyle/>
          <a:p>
            <a:pPr algn="ctr"/>
            <a:r>
              <a:rPr altLang="zh-CN" b="1" lang="en-US" sz="3600">
                <a:solidFill>
                  <a:schemeClr val="accent5"/>
                </a:solidFill>
                <a:cs typeface="+mn-ea"/>
                <a:sym typeface="+mn-lt"/>
              </a:rPr>
              <a:t>5</a:t>
            </a:r>
          </a:p>
        </p:txBody>
      </p:sp>
      <p:sp>
        <p:nvSpPr>
          <p:cNvPr id="63" name="文本框 62"/>
          <p:cNvSpPr txBox="1"/>
          <p:nvPr/>
        </p:nvSpPr>
        <p:spPr>
          <a:xfrm>
            <a:off x="5029160" y="4014275"/>
            <a:ext cx="1981835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 defTabSz="1218565"/>
            <a:r>
              <a:rPr altLang="en-US" b="1" kern="0" lang="zh-CN" sz="2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食物的相生相克</a:t>
            </a:r>
          </a:p>
        </p:txBody>
      </p:sp>
      <p:sp>
        <p:nvSpPr>
          <p:cNvPr id="24" name="矩形 23"/>
          <p:cNvSpPr/>
          <p:nvPr/>
        </p:nvSpPr>
        <p:spPr>
          <a:xfrm>
            <a:off x="2499340" y="1505892"/>
            <a:ext cx="670560" cy="1824678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ctr"/>
            <a:r>
              <a:rPr altLang="en-US" b="1" lang="zh-CN" smtClean="0" sz="3200">
                <a:solidFill>
                  <a:schemeClr val="accent5"/>
                </a:solidFill>
                <a:latin typeface="+mn-lt"/>
                <a:ea typeface="+mn-ea"/>
                <a:cs typeface="+mn-ea"/>
                <a:sym typeface="+mn-lt"/>
              </a:rPr>
              <a:t>目     录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208633" y="2787775"/>
            <a:ext cx="1485845" cy="1425891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99592" y="267494"/>
            <a:ext cx="1368152" cy="198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700">
                <a:solidFill>
                  <a:srgbClr val="FAF4D0"/>
                </a:solidFill>
              </a:rPr>
              <a:t>https://www.youyedoc.com/</a:t>
            </a:r>
          </a:p>
        </p:txBody>
      </p:sp>
    </p:spTree>
  </p:cSld>
  <p:clrMapOvr>
    <a:masterClrMapping/>
  </p:clrMapOvr>
  <p:transition advClick="0" spd="slow">
    <p:push dir="u"/>
    <p:sndAc>
      <p:endSnd/>
    </p:sndAc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7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9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2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4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9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3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38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4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2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5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46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4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1" nodeType="with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3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54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5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8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9" nodeType="with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1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62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3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6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6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26"/>
      <p:bldP grpId="0" spid="31"/>
      <p:bldP grpId="0" spid="13"/>
      <p:bldP grpId="0" spid="14"/>
      <p:bldP grpId="0" spid="23"/>
      <p:bldP grpId="0" spid="34"/>
      <p:bldP grpId="0" spid="36"/>
      <p:bldP grpId="0" spid="51"/>
      <p:bldP grpId="0" spid="62"/>
      <p:bldP grpId="0" spid="63"/>
      <p:bldP grpId="0" spid="24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标题 1"/>
          <p:cNvSpPr>
            <a:spLocks noGrp="1"/>
          </p:cNvSpPr>
          <p:nvPr/>
        </p:nvSpPr>
        <p:spPr>
          <a:xfrm>
            <a:off x="768350" y="394970"/>
            <a:ext cx="2136140" cy="857250"/>
          </a:xfrm>
          <a:noFill/>
          <a:ln>
            <a:noFill/>
          </a:ln>
          <a:scene3d>
            <a:camera prst="orthographicFront"/>
            <a:lightRig dir="t" rig="balanced"/>
          </a:scene3d>
          <a:sp3d prstMaterial="plastic"/>
        </p:spPr>
        <p:txBody>
          <a:bodyPr anchor="t" anchorCtr="0" bIns="34295" lIns="68591" rIns="68591" rtlCol="0" tIns="34295" vert="horz">
            <a:normAutofit/>
          </a:bodyPr>
          <a:lstStyle>
            <a:lvl1pPr algn="r" eaLnBrk="0" fontAlgn="base" hangingPunct="0" indent="-239395" marL="239395" rtl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charset="0" panose="02040502050405020303" pitchFamily="18" typeface="Georgia"/>
              <a:buChar char="*"/>
              <a:defRPr b="1" kern="1200" sz="345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algn="bl" blurRad="6350" dir="5400000" endA="300" endPos="45500" rotWithShape="0" stA="55000" sy="-100000"/>
                </a:effectLst>
                <a:latin typeface="+mj-lt"/>
                <a:ea typeface="+mj-ea"/>
                <a:cs typeface="+mj-cs"/>
              </a:defRPr>
            </a:lvl1pPr>
            <a:lvl2pPr algn="r" eaLnBrk="0" fontAlgn="base" hangingPunct="0" indent="-319405" marL="319405" rtl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charset="0" panose="02040502050405020303" pitchFamily="18" typeface="Georgia"/>
              <a:buChar char="*"/>
              <a:defRPr b="1" sz="4600">
                <a:solidFill>
                  <a:schemeClr val="tx1"/>
                </a:solidFill>
                <a:latin charset="0" pitchFamily="34" typeface="Trebuchet MS"/>
                <a:ea charset="-122" panose="02010601030101010101" pitchFamily="2" typeface="方正姚体"/>
              </a:defRPr>
            </a:lvl2pPr>
            <a:lvl3pPr algn="r" eaLnBrk="0" fontAlgn="base" hangingPunct="0" indent="-319405" marL="319405" rtl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charset="0" panose="02040502050405020303" pitchFamily="18" typeface="Georgia"/>
              <a:buChar char="*"/>
              <a:defRPr b="1" sz="4600">
                <a:solidFill>
                  <a:schemeClr val="tx1"/>
                </a:solidFill>
                <a:latin charset="0" pitchFamily="34" typeface="Trebuchet MS"/>
                <a:ea charset="-122" panose="02010601030101010101" pitchFamily="2" typeface="方正姚体"/>
              </a:defRPr>
            </a:lvl3pPr>
            <a:lvl4pPr algn="r" eaLnBrk="0" fontAlgn="base" hangingPunct="0" indent="-319405" marL="319405" rtl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charset="0" panose="02040502050405020303" pitchFamily="18" typeface="Georgia"/>
              <a:buChar char="*"/>
              <a:defRPr b="1" sz="4600">
                <a:solidFill>
                  <a:schemeClr val="tx1"/>
                </a:solidFill>
                <a:latin charset="0" pitchFamily="34" typeface="Trebuchet MS"/>
                <a:ea charset="-122" panose="02010601030101010101" pitchFamily="2" typeface="方正姚体"/>
              </a:defRPr>
            </a:lvl4pPr>
            <a:lvl5pPr algn="r" eaLnBrk="0" fontAlgn="base" hangingPunct="0" indent="-319405" marL="319405" rtl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charset="0" panose="02040502050405020303" pitchFamily="18" typeface="Georgia"/>
              <a:buChar char="*"/>
              <a:defRPr b="1" sz="4600">
                <a:solidFill>
                  <a:schemeClr val="tx1"/>
                </a:solidFill>
                <a:latin charset="0" pitchFamily="34" typeface="Trebuchet MS"/>
                <a:ea charset="-122" panose="02010601030101010101" pitchFamily="2" typeface="方正姚体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128000"/>
              <a:buFont charset="0" panose="02040502050405020303" pitchFamily="18" typeface="Georgia"/>
              <a:buNone/>
              <a:defRPr/>
            </a:pPr>
            <a:br>
              <a:rPr b="1" baseline="0" cap="none" i="0" kern="1200" kumimoji="0" noProof="0" normalizeH="0" spc="0" strike="noStrike" sz="2400" u="none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algn="bl" blurRad="6350" dir="5400000" endA="300" endPos="45500" rotWithShape="0" stA="55000" sy="-100000"/>
                </a:effectLst>
                <a:uLnTx/>
                <a:uFillTx/>
                <a:latin typeface="+mn-lt"/>
                <a:ea typeface="+mn-ea"/>
                <a:cs typeface="+mn-ea"/>
                <a:sym typeface="+mn-lt"/>
              </a:rPr>
            </a:br>
          </a:p>
        </p:txBody>
      </p:sp>
      <p:sp>
        <p:nvSpPr>
          <p:cNvPr id="2" name="文本框 1"/>
          <p:cNvSpPr txBox="1"/>
          <p:nvPr/>
        </p:nvSpPr>
        <p:spPr>
          <a:xfrm>
            <a:off x="855982" y="1252221"/>
            <a:ext cx="2488565" cy="3054097"/>
          </a:xfrm>
          <a:prstGeom prst="rect">
            <a:avLst/>
          </a:prstGeom>
          <a:noFill/>
        </p:spPr>
        <p:txBody>
          <a:bodyPr anchor="t" rtlCol="0" wrap="square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altLang="zh-CN" b="1" 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1.谷类：大米、玉米、红小豆、黑豆、扁豆、蚕豆、白豆、花生、花生油、黑芝麻。</a:t>
            </a:r>
          </a:p>
          <a:p>
            <a:pPr eaLnBrk="1" hangingPunct="1">
              <a:lnSpc>
                <a:spcPct val="90000"/>
              </a:lnSpc>
            </a:pPr>
            <a:endParaRPr altLang="zh-CN" b="1" lang="en-US" sz="120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90000"/>
              </a:lnSpc>
            </a:pPr>
            <a:r>
              <a:rPr altLang="zh-CN" b="1" 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2.干果干菜类：白果、百合、木耳。</a:t>
            </a:r>
          </a:p>
          <a:p>
            <a:pPr eaLnBrk="1" hangingPunct="1">
              <a:lnSpc>
                <a:spcPct val="90000"/>
              </a:lnSpc>
            </a:pPr>
            <a:endParaRPr altLang="zh-CN" b="1" lang="en-US" sz="120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90000"/>
              </a:lnSpc>
            </a:pPr>
            <a:r>
              <a:rPr altLang="zh-CN" b="1" 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3.水果类：葡萄、栗子。</a:t>
            </a:r>
          </a:p>
          <a:p>
            <a:pPr eaLnBrk="1" hangingPunct="1">
              <a:lnSpc>
                <a:spcPct val="90000"/>
              </a:lnSpc>
            </a:pPr>
            <a:endParaRPr altLang="zh-CN" b="1" lang="en-US" sz="120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90000"/>
              </a:lnSpc>
            </a:pPr>
            <a:r>
              <a:rPr altLang="zh-CN" b="1" 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4.蔬菜类：西红柿、胡萝卜。</a:t>
            </a:r>
          </a:p>
          <a:p>
            <a:pPr eaLnBrk="1" hangingPunct="1">
              <a:lnSpc>
                <a:spcPct val="90000"/>
              </a:lnSpc>
            </a:pPr>
            <a:endParaRPr altLang="zh-CN" b="1" lang="en-US" sz="120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90000"/>
              </a:lnSpc>
            </a:pPr>
            <a:r>
              <a:rPr altLang="zh-CN" b="1" 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5.肉蛋奶类：猪肉、牛肉、牛肝、牛肚、牛奶、鸡蛋、羊肺。</a:t>
            </a:r>
          </a:p>
          <a:p>
            <a:pPr eaLnBrk="1" hangingPunct="1">
              <a:lnSpc>
                <a:spcPct val="90000"/>
              </a:lnSpc>
            </a:pPr>
            <a:endParaRPr altLang="zh-CN" b="1" lang="en-US" sz="120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90000"/>
              </a:lnSpc>
            </a:pPr>
            <a:r>
              <a:rPr altLang="zh-CN" b="1" 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6.水产品类：鲤鱼、鲫鱼、海鳗鱼、鳖、海蜇。</a:t>
            </a:r>
          </a:p>
          <a:p>
            <a:pPr eaLnBrk="1" hangingPunct="1">
              <a:lnSpc>
                <a:spcPct val="90000"/>
              </a:lnSpc>
            </a:pPr>
            <a:endParaRPr altLang="zh-CN" b="1" lang="en-US" sz="120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90000"/>
              </a:lnSpc>
            </a:pPr>
            <a:r>
              <a:rPr altLang="zh-CN" b="1" 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7.其他类：山药、地瓜、枸杞、芋头。</a:t>
            </a:r>
          </a:p>
        </p:txBody>
      </p:sp>
      <p:sp>
        <p:nvSpPr>
          <p:cNvPr id="50" name="矩形 49"/>
          <p:cNvSpPr/>
          <p:nvPr/>
        </p:nvSpPr>
        <p:spPr>
          <a:xfrm>
            <a:off x="4145709" y="843434"/>
            <a:ext cx="3726599" cy="3726599"/>
          </a:xfrm>
          <a:prstGeom prst="rect">
            <a:avLst/>
          </a:prstGeom>
          <a:noFill/>
          <a:ln cmpd="sng" w="25400">
            <a:solidFill>
              <a:srgbClr val="943D2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400">
              <a:cs typeface="+mn-ea"/>
              <a:sym typeface="+mn-lt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4342130" y="1071880"/>
            <a:ext cx="1564640" cy="1564640"/>
          </a:xfrm>
          <a:prstGeom prst="rect">
            <a:avLst/>
          </a:prstGeom>
          <a:solidFill>
            <a:srgbClr val="BF8D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400">
              <a:cs typeface="+mn-ea"/>
              <a:sym typeface="+mn-lt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6111240" y="1071880"/>
            <a:ext cx="1564640" cy="1564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400">
              <a:cs typeface="+mn-ea"/>
              <a:sym typeface="+mn-lt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6111875" y="2831466"/>
            <a:ext cx="1564640" cy="1564640"/>
          </a:xfrm>
          <a:prstGeom prst="rect">
            <a:avLst/>
          </a:prstGeom>
          <a:solidFill>
            <a:srgbClr val="BF8D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400">
              <a:cs typeface="+mn-ea"/>
              <a:sym typeface="+mn-lt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4342130" y="2831466"/>
            <a:ext cx="1564640" cy="1564640"/>
          </a:xfrm>
          <a:prstGeom prst="rect">
            <a:avLst/>
          </a:prstGeom>
          <a:solidFill>
            <a:srgbClr val="943D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400">
              <a:cs typeface="+mn-ea"/>
              <a:sym typeface="+mn-lt"/>
            </a:endParaRPr>
          </a:p>
        </p:txBody>
      </p:sp>
      <p:pic>
        <p:nvPicPr>
          <p:cNvPr descr="a087698daac5799bbdd6944b4b0a9571"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6111242" y="2832101"/>
            <a:ext cx="1564005" cy="1564005"/>
          </a:xfrm>
          <a:prstGeom prst="rect">
            <a:avLst/>
          </a:prstGeom>
        </p:spPr>
      </p:pic>
      <p:pic>
        <p:nvPicPr>
          <p:cNvPr descr="F:\觅知网\10.19健康饮食科普-参考模板\7e73a0c02fe6446bc9a9ee9daf1e155a.png7e73a0c02fe6446bc9a9ee9daf1e155a"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6024247" y="1304290"/>
            <a:ext cx="1680845" cy="117602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1686171" y="394887"/>
            <a:ext cx="1686242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en-US" sz="2000">
                <a:solidFill>
                  <a:schemeClr val="accent5"/>
                </a:solidFill>
                <a:latin typeface="+mn-lt"/>
                <a:ea typeface="+mn-ea"/>
                <a:cs typeface="+mn-ea"/>
                <a:sym typeface="+mn-lt"/>
              </a:rPr>
              <a:t>2、平性食物 </a:t>
            </a:r>
          </a:p>
        </p:txBody>
      </p:sp>
      <p:pic>
        <p:nvPicPr>
          <p:cNvPr descr="658c8b5238d775aca2291bc4e427d4db" id="9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4334512" y="2832101"/>
            <a:ext cx="1689735" cy="1593850"/>
          </a:xfrm>
          <a:prstGeom prst="rect">
            <a:avLst/>
          </a:prstGeom>
        </p:spPr>
      </p:pic>
      <p:pic>
        <p:nvPicPr>
          <p:cNvPr descr="5ce275a09ee3bcf41b17fa3701c3b1bc" id="8" name="图片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4471672" y="1227456"/>
            <a:ext cx="1306195" cy="1252855"/>
          </a:xfrm>
          <a:prstGeom prst="rect">
            <a:avLst/>
          </a:prstGeom>
        </p:spPr>
      </p:pic>
    </p:spTree>
  </p:cSld>
  <p:clrMapOvr>
    <a:masterClrMapping/>
  </p:clrMapOvr>
  <p:transition advClick="0" spd="slow">
    <p:push dir="u"/>
    <p:sndAc>
      <p:endSnd/>
    </p:sndAc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500" id="7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0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标题 1"/>
          <p:cNvSpPr>
            <a:spLocks noGrp="1"/>
          </p:cNvSpPr>
          <p:nvPr/>
        </p:nvSpPr>
        <p:spPr>
          <a:xfrm>
            <a:off x="768350" y="394970"/>
            <a:ext cx="2136140" cy="857250"/>
          </a:xfrm>
          <a:noFill/>
          <a:ln>
            <a:noFill/>
          </a:ln>
          <a:scene3d>
            <a:camera prst="orthographicFront"/>
            <a:lightRig dir="t" rig="balanced"/>
          </a:scene3d>
          <a:sp3d prstMaterial="plastic"/>
        </p:spPr>
        <p:txBody>
          <a:bodyPr anchor="t" anchorCtr="0" bIns="34295" lIns="68591" rIns="68591" rtlCol="0" tIns="34295" vert="horz">
            <a:normAutofit/>
          </a:bodyPr>
          <a:lstStyle>
            <a:lvl1pPr algn="r" eaLnBrk="0" fontAlgn="base" hangingPunct="0" indent="-239395" marL="239395" rtl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charset="0" panose="02040502050405020303" pitchFamily="18" typeface="Georgia"/>
              <a:buChar char="*"/>
              <a:defRPr b="1" kern="1200" sz="345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algn="bl" blurRad="6350" dir="5400000" endA="300" endPos="45500" rotWithShape="0" stA="55000" sy="-100000"/>
                </a:effectLst>
                <a:latin typeface="+mj-lt"/>
                <a:ea typeface="+mj-ea"/>
                <a:cs typeface="+mj-cs"/>
              </a:defRPr>
            </a:lvl1pPr>
            <a:lvl2pPr algn="r" eaLnBrk="0" fontAlgn="base" hangingPunct="0" indent="-319405" marL="319405" rtl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charset="0" panose="02040502050405020303" pitchFamily="18" typeface="Georgia"/>
              <a:buChar char="*"/>
              <a:defRPr b="1" sz="4600">
                <a:solidFill>
                  <a:schemeClr val="tx1"/>
                </a:solidFill>
                <a:latin charset="0" pitchFamily="34" typeface="Trebuchet MS"/>
                <a:ea charset="-122" panose="02010601030101010101" pitchFamily="2" typeface="方正姚体"/>
              </a:defRPr>
            </a:lvl2pPr>
            <a:lvl3pPr algn="r" eaLnBrk="0" fontAlgn="base" hangingPunct="0" indent="-319405" marL="319405" rtl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charset="0" panose="02040502050405020303" pitchFamily="18" typeface="Georgia"/>
              <a:buChar char="*"/>
              <a:defRPr b="1" sz="4600">
                <a:solidFill>
                  <a:schemeClr val="tx1"/>
                </a:solidFill>
                <a:latin charset="0" pitchFamily="34" typeface="Trebuchet MS"/>
                <a:ea charset="-122" panose="02010601030101010101" pitchFamily="2" typeface="方正姚体"/>
              </a:defRPr>
            </a:lvl3pPr>
            <a:lvl4pPr algn="r" eaLnBrk="0" fontAlgn="base" hangingPunct="0" indent="-319405" marL="319405" rtl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charset="0" panose="02040502050405020303" pitchFamily="18" typeface="Georgia"/>
              <a:buChar char="*"/>
              <a:defRPr b="1" sz="4600">
                <a:solidFill>
                  <a:schemeClr val="tx1"/>
                </a:solidFill>
                <a:latin charset="0" pitchFamily="34" typeface="Trebuchet MS"/>
                <a:ea charset="-122" panose="02010601030101010101" pitchFamily="2" typeface="方正姚体"/>
              </a:defRPr>
            </a:lvl4pPr>
            <a:lvl5pPr algn="r" eaLnBrk="0" fontAlgn="base" hangingPunct="0" indent="-319405" marL="319405" rtl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charset="0" panose="02040502050405020303" pitchFamily="18" typeface="Georgia"/>
              <a:buChar char="*"/>
              <a:defRPr b="1" sz="4600">
                <a:solidFill>
                  <a:schemeClr val="tx1"/>
                </a:solidFill>
                <a:latin charset="0" pitchFamily="34" typeface="Trebuchet MS"/>
                <a:ea charset="-122" panose="02010601030101010101" pitchFamily="2" typeface="方正姚体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128000"/>
              <a:buFont charset="0" panose="02040502050405020303" pitchFamily="18" typeface="Georgia"/>
              <a:buNone/>
              <a:defRPr/>
            </a:pPr>
            <a:br>
              <a:rPr b="1" baseline="0" cap="none" i="0" kern="1200" kumimoji="0" noProof="0" normalizeH="0" spc="0" strike="noStrike" sz="2400" u="none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algn="bl" blurRad="6350" dir="5400000" endA="300" endPos="45500" rotWithShape="0" stA="55000" sy="-100000"/>
                </a:effectLst>
                <a:uLnTx/>
                <a:uFillTx/>
                <a:latin typeface="+mn-lt"/>
                <a:ea typeface="+mn-ea"/>
                <a:cs typeface="+mn-ea"/>
                <a:sym typeface="+mn-lt"/>
              </a:rPr>
            </a:br>
          </a:p>
        </p:txBody>
      </p:sp>
      <p:sp>
        <p:nvSpPr>
          <p:cNvPr id="2" name="文本框 1"/>
          <p:cNvSpPr txBox="1"/>
          <p:nvPr/>
        </p:nvSpPr>
        <p:spPr>
          <a:xfrm>
            <a:off x="5004048" y="1059583"/>
            <a:ext cx="2923932" cy="3218689"/>
          </a:xfrm>
          <a:prstGeom prst="rect">
            <a:avLst/>
          </a:prstGeom>
          <a:noFill/>
        </p:spPr>
        <p:txBody>
          <a:bodyPr anchor="t" rtlCol="0" wrap="square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altLang="zh-CN" b="1" 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1.谷类：高粱米。</a:t>
            </a:r>
          </a:p>
          <a:p>
            <a:pPr eaLnBrk="1" hangingPunct="1">
              <a:lnSpc>
                <a:spcPct val="90000"/>
              </a:lnSpc>
            </a:pPr>
            <a:endParaRPr altLang="zh-CN" b="1" lang="en-US" sz="120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90000"/>
              </a:lnSpc>
            </a:pPr>
            <a:r>
              <a:rPr altLang="zh-CN" b="1" 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2.蔬菜类：大葱、茴香。</a:t>
            </a:r>
          </a:p>
          <a:p>
            <a:pPr eaLnBrk="1" hangingPunct="1">
              <a:lnSpc>
                <a:spcPct val="90000"/>
              </a:lnSpc>
            </a:pPr>
            <a:endParaRPr altLang="zh-CN" b="1" lang="en-US" sz="120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90000"/>
              </a:lnSpc>
            </a:pPr>
            <a:r>
              <a:rPr altLang="zh-CN" b="1" 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3.调料类：大蒜、生姜、醋.大料、花椒。</a:t>
            </a:r>
          </a:p>
          <a:p>
            <a:pPr eaLnBrk="1" hangingPunct="1">
              <a:lnSpc>
                <a:spcPct val="90000"/>
              </a:lnSpc>
            </a:pPr>
            <a:endParaRPr altLang="zh-CN" b="1" lang="en-US" sz="120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90000"/>
              </a:lnSpc>
            </a:pPr>
            <a:r>
              <a:rPr altLang="zh-CN" b="1" 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4.水果类：山楂、金桔、甜橙、桃、荔枝、杨梅、杏、樱桃。</a:t>
            </a:r>
          </a:p>
          <a:p>
            <a:pPr eaLnBrk="1" hangingPunct="1">
              <a:lnSpc>
                <a:spcPct val="90000"/>
              </a:lnSpc>
            </a:pPr>
            <a:endParaRPr altLang="zh-CN" b="1" lang="en-US" sz="120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90000"/>
              </a:lnSpc>
            </a:pPr>
            <a:r>
              <a:rPr altLang="zh-CN" b="1" 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5.肉类：鸡肉、鸡肝；羊肉、羊肚、羊肾、羊骨、羊油、羊奶；牛骨、牛油；鹿肉。</a:t>
            </a:r>
          </a:p>
          <a:p>
            <a:pPr eaLnBrk="1" hangingPunct="1">
              <a:lnSpc>
                <a:spcPct val="90000"/>
              </a:lnSpc>
            </a:pPr>
            <a:endParaRPr altLang="zh-CN" b="1" lang="en-US" sz="120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90000"/>
              </a:lnSpc>
            </a:pPr>
            <a:r>
              <a:rPr altLang="zh-CN" b="1" 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6.水产品：海参、海虾、带鱼、鲢鱼、鲩鱼。</a:t>
            </a:r>
          </a:p>
          <a:p>
            <a:pPr eaLnBrk="1" hangingPunct="1">
              <a:lnSpc>
                <a:spcPct val="90000"/>
              </a:lnSpc>
            </a:pPr>
            <a:endParaRPr altLang="zh-CN" b="1" lang="en-US" sz="120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90000"/>
              </a:lnSpc>
            </a:pPr>
            <a:r>
              <a:rPr altLang="zh-CN" b="1" 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7.酒类：黄酒、葡萄酒、啤酒、米酒。</a:t>
            </a:r>
          </a:p>
          <a:p>
            <a:pPr eaLnBrk="1" hangingPunct="1">
              <a:lnSpc>
                <a:spcPct val="90000"/>
              </a:lnSpc>
            </a:pPr>
            <a:endParaRPr altLang="zh-CN" b="1" lang="en-US" sz="120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90000"/>
              </a:lnSpc>
            </a:pPr>
            <a:r>
              <a:rPr altLang="zh-CN" b="1" 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8.其他类：大枣、人参、木瓜、南瓜；炒干果。</a:t>
            </a:r>
          </a:p>
        </p:txBody>
      </p:sp>
      <p:sp>
        <p:nvSpPr>
          <p:cNvPr id="50" name="矩形 49"/>
          <p:cNvSpPr/>
          <p:nvPr/>
        </p:nvSpPr>
        <p:spPr>
          <a:xfrm>
            <a:off x="971602" y="968166"/>
            <a:ext cx="3726599" cy="3726599"/>
          </a:xfrm>
          <a:prstGeom prst="rect">
            <a:avLst/>
          </a:prstGeom>
          <a:noFill/>
          <a:ln cmpd="sng" w="25400">
            <a:solidFill>
              <a:srgbClr val="943D2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400">
              <a:cs typeface="+mn-ea"/>
              <a:sym typeface="+mn-lt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1168023" y="1196613"/>
            <a:ext cx="1564640" cy="1564640"/>
          </a:xfrm>
          <a:prstGeom prst="rect">
            <a:avLst/>
          </a:prstGeom>
          <a:solidFill>
            <a:srgbClr val="943D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400">
              <a:cs typeface="+mn-ea"/>
              <a:sym typeface="+mn-lt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2937133" y="1196613"/>
            <a:ext cx="1564640" cy="1564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400">
              <a:cs typeface="+mn-ea"/>
              <a:sym typeface="+mn-lt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2937768" y="2956198"/>
            <a:ext cx="1564640" cy="1564640"/>
          </a:xfrm>
          <a:prstGeom prst="rect">
            <a:avLst/>
          </a:prstGeom>
          <a:solidFill>
            <a:srgbClr val="943D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400">
              <a:cs typeface="+mn-ea"/>
              <a:sym typeface="+mn-lt"/>
            </a:endParaRPr>
          </a:p>
        </p:txBody>
      </p:sp>
      <p:pic>
        <p:nvPicPr>
          <p:cNvPr descr="F:\觅知网\10.19健康饮食科普-参考模板\7e73a0c02fe6446bc9a9ee9daf1e155a.png7e73a0c02fe6446bc9a9ee9daf1e155a"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2850140" y="1429023"/>
            <a:ext cx="1680845" cy="117602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1686171" y="394887"/>
            <a:ext cx="1686242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en-US" sz="2000">
                <a:solidFill>
                  <a:schemeClr val="accent5"/>
                </a:solidFill>
                <a:latin typeface="+mn-lt"/>
                <a:ea typeface="+mn-ea"/>
                <a:cs typeface="+mn-ea"/>
                <a:sym typeface="+mn-lt"/>
              </a:rPr>
              <a:t>3、温性食物 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168025" y="3075806"/>
            <a:ext cx="1502013" cy="150201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2929713" y="3207673"/>
            <a:ext cx="1580750" cy="114604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156606" y="1473440"/>
            <a:ext cx="1592216" cy="1065105"/>
          </a:xfrm>
          <a:prstGeom prst="rect">
            <a:avLst/>
          </a:prstGeom>
        </p:spPr>
      </p:pic>
    </p:spTree>
    <p:extLst>
      <p:ext uri="{BB962C8B-B14F-4D97-AF65-F5344CB8AC3E}">
        <p14:creationId val="3979084039"/>
      </p:ext>
    </p:extLst>
  </p:cSld>
  <p:clrMapOvr>
    <a:masterClrMapping/>
  </p:clrMapOvr>
  <p:transition advClick="0" spd="slow">
    <p:push dir="u"/>
    <p:sndAc>
      <p:endSnd/>
    </p:sndAc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500" id="7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0"/>
    </p:bld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标题 1"/>
          <p:cNvSpPr>
            <a:spLocks noGrp="1"/>
          </p:cNvSpPr>
          <p:nvPr/>
        </p:nvSpPr>
        <p:spPr>
          <a:xfrm>
            <a:off x="768350" y="394970"/>
            <a:ext cx="2136140" cy="857250"/>
          </a:xfrm>
          <a:noFill/>
          <a:ln>
            <a:noFill/>
          </a:ln>
          <a:scene3d>
            <a:camera prst="orthographicFront"/>
            <a:lightRig dir="t" rig="balanced"/>
          </a:scene3d>
          <a:sp3d prstMaterial="plastic"/>
        </p:spPr>
        <p:txBody>
          <a:bodyPr anchor="t" anchorCtr="0" bIns="34295" lIns="68591" rIns="68591" rtlCol="0" tIns="34295" vert="horz">
            <a:normAutofit/>
          </a:bodyPr>
          <a:lstStyle>
            <a:lvl1pPr algn="r" eaLnBrk="0" fontAlgn="base" hangingPunct="0" indent="-239395" marL="239395" rtl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charset="0" panose="02040502050405020303" pitchFamily="18" typeface="Georgia"/>
              <a:buChar char="*"/>
              <a:defRPr b="1" kern="1200" sz="345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algn="bl" blurRad="6350" dir="5400000" endA="300" endPos="45500" rotWithShape="0" stA="55000" sy="-100000"/>
                </a:effectLst>
                <a:latin typeface="+mj-lt"/>
                <a:ea typeface="+mj-ea"/>
                <a:cs typeface="+mj-cs"/>
              </a:defRPr>
            </a:lvl1pPr>
            <a:lvl2pPr algn="r" eaLnBrk="0" fontAlgn="base" hangingPunct="0" indent="-319405" marL="319405" rtl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charset="0" panose="02040502050405020303" pitchFamily="18" typeface="Georgia"/>
              <a:buChar char="*"/>
              <a:defRPr b="1" sz="4600">
                <a:solidFill>
                  <a:schemeClr val="tx1"/>
                </a:solidFill>
                <a:latin charset="0" pitchFamily="34" typeface="Trebuchet MS"/>
                <a:ea charset="-122" panose="02010601030101010101" pitchFamily="2" typeface="方正姚体"/>
              </a:defRPr>
            </a:lvl2pPr>
            <a:lvl3pPr algn="r" eaLnBrk="0" fontAlgn="base" hangingPunct="0" indent="-319405" marL="319405" rtl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charset="0" panose="02040502050405020303" pitchFamily="18" typeface="Georgia"/>
              <a:buChar char="*"/>
              <a:defRPr b="1" sz="4600">
                <a:solidFill>
                  <a:schemeClr val="tx1"/>
                </a:solidFill>
                <a:latin charset="0" pitchFamily="34" typeface="Trebuchet MS"/>
                <a:ea charset="-122" panose="02010601030101010101" pitchFamily="2" typeface="方正姚体"/>
              </a:defRPr>
            </a:lvl3pPr>
            <a:lvl4pPr algn="r" eaLnBrk="0" fontAlgn="base" hangingPunct="0" indent="-319405" marL="319405" rtl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charset="0" panose="02040502050405020303" pitchFamily="18" typeface="Georgia"/>
              <a:buChar char="*"/>
              <a:defRPr b="1" sz="4600">
                <a:solidFill>
                  <a:schemeClr val="tx1"/>
                </a:solidFill>
                <a:latin charset="0" pitchFamily="34" typeface="Trebuchet MS"/>
                <a:ea charset="-122" panose="02010601030101010101" pitchFamily="2" typeface="方正姚体"/>
              </a:defRPr>
            </a:lvl4pPr>
            <a:lvl5pPr algn="r" eaLnBrk="0" fontAlgn="base" hangingPunct="0" indent="-319405" marL="319405" rtl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charset="0" panose="02040502050405020303" pitchFamily="18" typeface="Georgia"/>
              <a:buChar char="*"/>
              <a:defRPr b="1" sz="4600">
                <a:solidFill>
                  <a:schemeClr val="tx1"/>
                </a:solidFill>
                <a:latin charset="0" pitchFamily="34" typeface="Trebuchet MS"/>
                <a:ea charset="-122" panose="02010601030101010101" pitchFamily="2" typeface="方正姚体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128000"/>
              <a:buFont charset="0" panose="02040502050405020303" pitchFamily="18" typeface="Georgia"/>
              <a:buNone/>
              <a:defRPr/>
            </a:pPr>
            <a:br>
              <a:rPr b="1" baseline="0" cap="none" i="0" kern="1200" kumimoji="0" noProof="0" normalizeH="0" spc="0" strike="noStrike" sz="2400" u="none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algn="bl" blurRad="6350" dir="5400000" endA="300" endPos="45500" rotWithShape="0" stA="55000" sy="-100000"/>
                </a:effectLst>
                <a:uLnTx/>
                <a:uFillTx/>
                <a:latin typeface="+mn-lt"/>
                <a:ea typeface="+mn-ea"/>
                <a:cs typeface="+mn-ea"/>
                <a:sym typeface="+mn-lt"/>
              </a:rPr>
            </a:br>
          </a:p>
        </p:txBody>
      </p:sp>
      <p:sp>
        <p:nvSpPr>
          <p:cNvPr id="2" name="文本框 1"/>
          <p:cNvSpPr txBox="1"/>
          <p:nvPr/>
        </p:nvSpPr>
        <p:spPr>
          <a:xfrm>
            <a:off x="855980" y="1252220"/>
            <a:ext cx="2779916" cy="2889505"/>
          </a:xfrm>
          <a:prstGeom prst="rect">
            <a:avLst/>
          </a:prstGeom>
          <a:noFill/>
        </p:spPr>
        <p:txBody>
          <a:bodyPr anchor="t" rtlCol="0" wrap="square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altLang="zh-CN" b="1" 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1.谷类：小麦（味甘甜性凉，皮寒肉 </a:t>
            </a:r>
          </a:p>
          <a:p>
            <a:pPr eaLnBrk="1" hangingPunct="1">
              <a:lnSpc>
                <a:spcPct val="90000"/>
              </a:lnSpc>
            </a:pPr>
            <a:r>
              <a:rPr altLang="zh-CN" b="1" 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热。皮和肉一同磨粉称为全麦面，性在微凉与平之间。但是，小麦去皮磨为精白面后，变为热性）、大麦、绿豆、豆腐、芝麻油。</a:t>
            </a:r>
          </a:p>
          <a:p>
            <a:pPr eaLnBrk="1" hangingPunct="1">
              <a:lnSpc>
                <a:spcPct val="90000"/>
              </a:lnSpc>
            </a:pPr>
            <a:endParaRPr altLang="zh-CN" b="1" lang="en-US" sz="120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90000"/>
              </a:lnSpc>
            </a:pPr>
            <a:r>
              <a:rPr altLang="zh-CN" b="1" 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2.干菜类：磨菇。</a:t>
            </a:r>
          </a:p>
          <a:p>
            <a:pPr eaLnBrk="1" hangingPunct="1">
              <a:lnSpc>
                <a:spcPct val="90000"/>
              </a:lnSpc>
            </a:pPr>
            <a:endParaRPr altLang="zh-CN" b="1" lang="en-US" sz="120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90000"/>
              </a:lnSpc>
            </a:pPr>
            <a:r>
              <a:rPr altLang="zh-CN" b="1" 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3.蔬菜类：茄子、冬瓜、丝瓜、黄瓜。</a:t>
            </a:r>
          </a:p>
          <a:p>
            <a:pPr eaLnBrk="1" hangingPunct="1">
              <a:lnSpc>
                <a:spcPct val="90000"/>
              </a:lnSpc>
            </a:pPr>
            <a:endParaRPr altLang="zh-CN" b="1" lang="en-US" sz="120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90000"/>
              </a:lnSpc>
            </a:pPr>
            <a:r>
              <a:rPr altLang="zh-CN" b="1" 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4.水果类：梨、橙子、桔子、苹果、芒果。</a:t>
            </a:r>
          </a:p>
          <a:p>
            <a:pPr eaLnBrk="1" hangingPunct="1">
              <a:lnSpc>
                <a:spcPct val="90000"/>
              </a:lnSpc>
            </a:pPr>
            <a:endParaRPr altLang="zh-CN" b="1" lang="en-US" sz="120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90000"/>
              </a:lnSpc>
            </a:pPr>
            <a:r>
              <a:rPr altLang="zh-CN" b="1" 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5.肉蛋类：羊肝、牛蹄、鸭肉、鸭蛋、鸡蛋清。</a:t>
            </a:r>
          </a:p>
          <a:p>
            <a:pPr eaLnBrk="1" hangingPunct="1">
              <a:lnSpc>
                <a:spcPct val="90000"/>
              </a:lnSpc>
            </a:pPr>
            <a:endParaRPr altLang="zh-CN" b="1" lang="en-US" sz="120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90000"/>
              </a:lnSpc>
            </a:pPr>
            <a:r>
              <a:rPr altLang="zh-CN" b="1" 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6.茶类：茶叶、茶油。</a:t>
            </a:r>
          </a:p>
        </p:txBody>
      </p:sp>
      <p:sp>
        <p:nvSpPr>
          <p:cNvPr id="50" name="矩形 49"/>
          <p:cNvSpPr/>
          <p:nvPr/>
        </p:nvSpPr>
        <p:spPr>
          <a:xfrm>
            <a:off x="4145709" y="843434"/>
            <a:ext cx="3726599" cy="3726599"/>
          </a:xfrm>
          <a:prstGeom prst="rect">
            <a:avLst/>
          </a:prstGeom>
          <a:noFill/>
          <a:ln cmpd="sng" w="25400">
            <a:solidFill>
              <a:srgbClr val="943D2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400">
              <a:cs typeface="+mn-ea"/>
              <a:sym typeface="+mn-lt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4342130" y="1071880"/>
            <a:ext cx="1564640" cy="1564640"/>
          </a:xfrm>
          <a:prstGeom prst="rect">
            <a:avLst/>
          </a:prstGeom>
          <a:solidFill>
            <a:srgbClr val="BF8D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400">
              <a:cs typeface="+mn-ea"/>
              <a:sym typeface="+mn-lt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6111240" y="1071880"/>
            <a:ext cx="1564640" cy="1564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400">
              <a:cs typeface="+mn-ea"/>
              <a:sym typeface="+mn-lt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6111875" y="2831466"/>
            <a:ext cx="1564640" cy="1564640"/>
          </a:xfrm>
          <a:prstGeom prst="rect">
            <a:avLst/>
          </a:prstGeom>
          <a:solidFill>
            <a:srgbClr val="BF8D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400"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6112512" y="2950671"/>
            <a:ext cx="1564005" cy="124890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6009006" y="1228090"/>
            <a:ext cx="1755242" cy="140843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1686171" y="394887"/>
            <a:ext cx="1610042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en-US" sz="2000">
                <a:solidFill>
                  <a:schemeClr val="accent5"/>
                </a:solidFill>
                <a:latin typeface="+mn-lt"/>
                <a:ea typeface="+mn-ea"/>
                <a:cs typeface="+mn-ea"/>
                <a:sym typeface="+mn-lt"/>
              </a:rPr>
              <a:t>4、凉性食物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4342130" y="2711081"/>
            <a:ext cx="1593850" cy="15938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4161192" y="1167714"/>
            <a:ext cx="1899915" cy="1324744"/>
          </a:xfrm>
          <a:prstGeom prst="rect">
            <a:avLst/>
          </a:prstGeom>
        </p:spPr>
      </p:pic>
    </p:spTree>
    <p:extLst>
      <p:ext uri="{BB962C8B-B14F-4D97-AF65-F5344CB8AC3E}">
        <p14:creationId val="1991853053"/>
      </p:ext>
    </p:extLst>
  </p:cSld>
  <p:clrMapOvr>
    <a:masterClrMapping/>
  </p:clrMapOvr>
  <p:transition advClick="0" spd="slow">
    <p:push dir="u"/>
    <p:sndAc>
      <p:endSnd/>
    </p:sndAc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500" id="7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0"/>
    </p:bld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标题 1"/>
          <p:cNvSpPr>
            <a:spLocks noGrp="1"/>
          </p:cNvSpPr>
          <p:nvPr/>
        </p:nvSpPr>
        <p:spPr>
          <a:xfrm>
            <a:off x="768350" y="394970"/>
            <a:ext cx="2136140" cy="857250"/>
          </a:xfrm>
          <a:noFill/>
          <a:ln>
            <a:noFill/>
          </a:ln>
          <a:scene3d>
            <a:camera prst="orthographicFront"/>
            <a:lightRig dir="t" rig="balanced"/>
          </a:scene3d>
          <a:sp3d prstMaterial="plastic"/>
        </p:spPr>
        <p:txBody>
          <a:bodyPr anchor="t" anchorCtr="0" bIns="34295" lIns="68591" rIns="68591" rtlCol="0" tIns="34295" vert="horz">
            <a:normAutofit/>
          </a:bodyPr>
          <a:lstStyle>
            <a:lvl1pPr algn="r" eaLnBrk="0" fontAlgn="base" hangingPunct="0" indent="-239395" marL="239395" rtl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charset="0" panose="02040502050405020303" pitchFamily="18" typeface="Georgia"/>
              <a:buChar char="*"/>
              <a:defRPr b="1" kern="1200" sz="345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algn="bl" blurRad="6350" dir="5400000" endA="300" endPos="45500" rotWithShape="0" stA="55000" sy="-100000"/>
                </a:effectLst>
                <a:latin typeface="+mj-lt"/>
                <a:ea typeface="+mj-ea"/>
                <a:cs typeface="+mj-cs"/>
              </a:defRPr>
            </a:lvl1pPr>
            <a:lvl2pPr algn="r" eaLnBrk="0" fontAlgn="base" hangingPunct="0" indent="-319405" marL="319405" rtl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charset="0" panose="02040502050405020303" pitchFamily="18" typeface="Georgia"/>
              <a:buChar char="*"/>
              <a:defRPr b="1" sz="4600">
                <a:solidFill>
                  <a:schemeClr val="tx1"/>
                </a:solidFill>
                <a:latin charset="0" pitchFamily="34" typeface="Trebuchet MS"/>
                <a:ea charset="-122" panose="02010601030101010101" pitchFamily="2" typeface="方正姚体"/>
              </a:defRPr>
            </a:lvl2pPr>
            <a:lvl3pPr algn="r" eaLnBrk="0" fontAlgn="base" hangingPunct="0" indent="-319405" marL="319405" rtl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charset="0" panose="02040502050405020303" pitchFamily="18" typeface="Georgia"/>
              <a:buChar char="*"/>
              <a:defRPr b="1" sz="4600">
                <a:solidFill>
                  <a:schemeClr val="tx1"/>
                </a:solidFill>
                <a:latin charset="0" pitchFamily="34" typeface="Trebuchet MS"/>
                <a:ea charset="-122" panose="02010601030101010101" pitchFamily="2" typeface="方正姚体"/>
              </a:defRPr>
            </a:lvl3pPr>
            <a:lvl4pPr algn="r" eaLnBrk="0" fontAlgn="base" hangingPunct="0" indent="-319405" marL="319405" rtl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charset="0" panose="02040502050405020303" pitchFamily="18" typeface="Georgia"/>
              <a:buChar char="*"/>
              <a:defRPr b="1" sz="4600">
                <a:solidFill>
                  <a:schemeClr val="tx1"/>
                </a:solidFill>
                <a:latin charset="0" pitchFamily="34" typeface="Trebuchet MS"/>
                <a:ea charset="-122" panose="02010601030101010101" pitchFamily="2" typeface="方正姚体"/>
              </a:defRPr>
            </a:lvl4pPr>
            <a:lvl5pPr algn="r" eaLnBrk="0" fontAlgn="base" hangingPunct="0" indent="-319405" marL="319405" rtl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charset="0" panose="02040502050405020303" pitchFamily="18" typeface="Georgia"/>
              <a:buChar char="*"/>
              <a:defRPr b="1" sz="4600">
                <a:solidFill>
                  <a:schemeClr val="tx1"/>
                </a:solidFill>
                <a:latin charset="0" pitchFamily="34" typeface="Trebuchet MS"/>
                <a:ea charset="-122" panose="02010601030101010101" pitchFamily="2" typeface="方正姚体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128000"/>
              <a:buFont charset="0" panose="02040502050405020303" pitchFamily="18" typeface="Georgia"/>
              <a:buNone/>
              <a:defRPr/>
            </a:pPr>
            <a:br>
              <a:rPr b="1" baseline="0" cap="none" i="0" kern="1200" kumimoji="0" noProof="0" normalizeH="0" spc="0" strike="noStrike" sz="2400" u="none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algn="bl" blurRad="6350" dir="5400000" endA="300" endPos="45500" rotWithShape="0" stA="55000" sy="-100000"/>
                </a:effectLst>
                <a:uLnTx/>
                <a:uFillTx/>
                <a:latin typeface="+mn-lt"/>
                <a:ea typeface="+mn-ea"/>
                <a:cs typeface="+mn-ea"/>
                <a:sym typeface="+mn-lt"/>
              </a:rPr>
            </a:br>
          </a:p>
        </p:txBody>
      </p:sp>
      <p:sp>
        <p:nvSpPr>
          <p:cNvPr id="2" name="文本框 1"/>
          <p:cNvSpPr txBox="1"/>
          <p:nvPr/>
        </p:nvSpPr>
        <p:spPr>
          <a:xfrm>
            <a:off x="5004048" y="1059582"/>
            <a:ext cx="2923932" cy="1901952"/>
          </a:xfrm>
          <a:prstGeom prst="rect">
            <a:avLst/>
          </a:prstGeom>
          <a:noFill/>
        </p:spPr>
        <p:txBody>
          <a:bodyPr anchor="t" rtlCol="0" wrap="square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altLang="zh-CN" b="1" lang="en-US" smtClean="0" sz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     1.茶类：普洱茶。</a:t>
            </a:r>
          </a:p>
          <a:p>
            <a:pPr eaLnBrk="1" hangingPunct="1">
              <a:lnSpc>
                <a:spcPct val="90000"/>
              </a:lnSpc>
            </a:pPr>
            <a:endParaRPr altLang="zh-CN" b="1" lang="en-US" smtClean="0" sz="120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90000"/>
              </a:lnSpc>
            </a:pPr>
            <a:r>
              <a:rPr altLang="zh-CN" b="1" lang="en-US" smtClean="0" sz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　　2.水果类：柿子、弥猴桃、西瓜。</a:t>
            </a:r>
          </a:p>
          <a:p>
            <a:pPr eaLnBrk="1" hangingPunct="1">
              <a:lnSpc>
                <a:spcPct val="90000"/>
              </a:lnSpc>
            </a:pPr>
            <a:endParaRPr altLang="zh-CN" b="1" lang="en-US" smtClean="0" sz="120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90000"/>
              </a:lnSpc>
            </a:pPr>
            <a:r>
              <a:rPr altLang="zh-CN" b="1" lang="en-US" smtClean="0" sz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　　3.蔬菜类：苦瓜、莲藕。</a:t>
            </a:r>
          </a:p>
          <a:p>
            <a:pPr eaLnBrk="1" hangingPunct="1">
              <a:lnSpc>
                <a:spcPct val="90000"/>
              </a:lnSpc>
            </a:pPr>
            <a:endParaRPr altLang="zh-CN" b="1" lang="en-US" smtClean="0" sz="120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90000"/>
              </a:lnSpc>
            </a:pPr>
            <a:r>
              <a:rPr altLang="zh-CN" b="1" lang="en-US" smtClean="0" sz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　　4.海产品：海带、海藻、海螺。</a:t>
            </a:r>
          </a:p>
          <a:p>
            <a:pPr eaLnBrk="1" hangingPunct="1">
              <a:lnSpc>
                <a:spcPct val="90000"/>
              </a:lnSpc>
            </a:pPr>
            <a:endParaRPr altLang="zh-CN" b="1" lang="en-US" smtClean="0" sz="120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90000"/>
              </a:lnSpc>
            </a:pPr>
            <a:r>
              <a:rPr altLang="zh-CN" b="1" lang="en-US" smtClean="0" sz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　　5.肉类：羊蹄、鸭血。</a:t>
            </a:r>
          </a:p>
          <a:p>
            <a:pPr eaLnBrk="1" hangingPunct="1">
              <a:lnSpc>
                <a:spcPct val="90000"/>
              </a:lnSpc>
            </a:pPr>
            <a:endParaRPr altLang="zh-CN" b="1" lang="en-US" smtClean="0" sz="120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90000"/>
              </a:lnSpc>
            </a:pPr>
            <a:r>
              <a:rPr altLang="zh-CN" b="1" lang="en-US" smtClean="0" sz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　　6.其他类：酱。</a:t>
            </a:r>
          </a:p>
        </p:txBody>
      </p:sp>
      <p:sp>
        <p:nvSpPr>
          <p:cNvPr id="50" name="矩形 49"/>
          <p:cNvSpPr/>
          <p:nvPr/>
        </p:nvSpPr>
        <p:spPr>
          <a:xfrm>
            <a:off x="971602" y="968166"/>
            <a:ext cx="3726599" cy="3726599"/>
          </a:xfrm>
          <a:prstGeom prst="rect">
            <a:avLst/>
          </a:prstGeom>
          <a:noFill/>
          <a:ln cmpd="sng" w="25400">
            <a:solidFill>
              <a:srgbClr val="943D2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400">
              <a:cs typeface="+mn-ea"/>
              <a:sym typeface="+mn-lt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1168023" y="1196613"/>
            <a:ext cx="1564640" cy="1564640"/>
          </a:xfrm>
          <a:prstGeom prst="rect">
            <a:avLst/>
          </a:prstGeom>
          <a:solidFill>
            <a:srgbClr val="943D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400">
              <a:cs typeface="+mn-ea"/>
              <a:sym typeface="+mn-lt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2937133" y="1196613"/>
            <a:ext cx="1564640" cy="1564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400">
              <a:cs typeface="+mn-ea"/>
              <a:sym typeface="+mn-lt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2937768" y="2956198"/>
            <a:ext cx="1564640" cy="1564640"/>
          </a:xfrm>
          <a:prstGeom prst="rect">
            <a:avLst/>
          </a:prstGeom>
          <a:solidFill>
            <a:srgbClr val="943D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400"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2937768" y="1504024"/>
            <a:ext cx="1483850" cy="148385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1686171" y="394887"/>
            <a:ext cx="1610042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en-US" sz="2000">
                <a:solidFill>
                  <a:schemeClr val="accent5"/>
                </a:solidFill>
                <a:latin typeface="+mn-lt"/>
                <a:ea typeface="+mn-ea"/>
                <a:cs typeface="+mn-ea"/>
                <a:sym typeface="+mn-lt"/>
              </a:rPr>
              <a:t>5、寒性食物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168025" y="3075806"/>
            <a:ext cx="1502013" cy="150201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2929713" y="3255588"/>
            <a:ext cx="1580750" cy="105021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027542" y="1421418"/>
            <a:ext cx="1848047" cy="1339834"/>
          </a:xfrm>
          <a:prstGeom prst="rect">
            <a:avLst/>
          </a:prstGeom>
        </p:spPr>
      </p:pic>
    </p:spTree>
    <p:extLst>
      <p:ext uri="{BB962C8B-B14F-4D97-AF65-F5344CB8AC3E}">
        <p14:creationId val="2755100747"/>
      </p:ext>
    </p:extLst>
  </p:cSld>
  <p:clrMapOvr>
    <a:masterClrMapping/>
  </p:clrMapOvr>
  <p:transition advClick="0" spd="slow">
    <p:push dir="u"/>
    <p:sndAc>
      <p:endSnd/>
    </p:sndAc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500" id="7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0"/>
    </p:bldLst>
  </p:timing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1" name="圆角矩形 40"/>
          <p:cNvSpPr/>
          <p:nvPr/>
        </p:nvSpPr>
        <p:spPr>
          <a:xfrm>
            <a:off x="2339752" y="2987262"/>
            <a:ext cx="5008240" cy="1456697"/>
          </a:xfrm>
          <a:prstGeom prst="roundRect">
            <a:avLst/>
          </a:prstGeom>
          <a:solidFill>
            <a:srgbClr val="943D22"/>
          </a:solidFill>
          <a:ln>
            <a:solidFill>
              <a:srgbClr val="943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41986" name="Rectangle 2"/>
          <p:cNvSpPr>
            <a:spLocks noGrp="1"/>
          </p:cNvSpPr>
          <p:nvPr>
            <p:ph idx="4294967295" type="title"/>
          </p:nvPr>
        </p:nvSpPr>
        <p:spPr>
          <a:xfrm>
            <a:off x="3808654" y="3534631"/>
            <a:ext cx="3230563" cy="857250"/>
          </a:xfrm>
          <a:noFill/>
          <a:ln>
            <a:noFill/>
          </a:ln>
        </p:spPr>
        <p:txBody>
          <a:bodyPr anchor="t" bIns="34295" lIns="68591" rIns="68591" tIns="34295" vert="horz" wrap="square"/>
          <a:lstStyle/>
          <a:p>
            <a:pPr algn="l" eaLnBrk="1" hangingPunct="1" indent="0" marL="0">
              <a:buNone/>
            </a:pPr>
            <a:r>
              <a:rPr altLang="en-US" lang="zh-CN" sz="1200">
                <a:solidFill>
                  <a:schemeClr val="bg1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中医认为，温热为阳，寒凉为阴，只有将食物的温热寒凉因人、因时、因地的灵活运用，才能使人体在任何时候都能做到阴阳平衡，不会生病。</a:t>
            </a:r>
          </a:p>
        </p:txBody>
      </p:sp>
      <p:sp>
        <p:nvSpPr>
          <p:cNvPr id="36867" name="Rectangle 3"/>
          <p:cNvSpPr>
            <a:spLocks noGrp="1"/>
          </p:cNvSpPr>
          <p:nvPr>
            <p:ph idx="4294967295" type="body"/>
          </p:nvPr>
        </p:nvSpPr>
        <p:spPr>
          <a:xfrm>
            <a:off x="755578" y="1059583"/>
            <a:ext cx="3691351" cy="3482975"/>
          </a:xfrm>
        </p:spPr>
        <p:txBody>
          <a:bodyPr anchor="t" bIns="34295" lIns="68591" rIns="68591" tIns="34295" vert="horz" wrap="square"/>
          <a:lstStyle/>
          <a:p>
            <a:pPr eaLnBrk="1" hangingPunct="1">
              <a:lnSpc>
                <a:spcPct val="80000"/>
              </a:lnSpc>
              <a:buNone/>
            </a:pPr>
            <a:endParaRPr altLang="en-US" lang="zh-CN" sz="1275">
              <a:cs typeface="+mn-ea"/>
              <a:sym typeface="+mn-lt"/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altLang="en-US" lang="zh-CN" sz="1275">
                <a:cs typeface="+mn-ea"/>
                <a:sym typeface="+mn-lt"/>
              </a:rPr>
              <a:t>根据各人体质选择食物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altLang="en-US" lang="zh-CN" sz="1275">
                <a:cs typeface="+mn-ea"/>
                <a:sym typeface="+mn-lt"/>
              </a:rPr>
              <a:t>身体内寒气较重、气血两亏的虚弱之人不分季节，要多吃温热性质的食物，如牛肉、羊肉、洋葱、韭菜、生姜等，这样身体才会产热，使机能兴奋、增加活力，血脉畅通。现在的人吃的食物普遍性凉，又大量使用空调等降温，所以现在的人99％都属寒凉体质。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altLang="en-US" lang="zh-CN" sz="1275">
                <a:cs typeface="+mn-ea"/>
                <a:sym typeface="+mn-lt"/>
              </a:rPr>
              <a:t>如果身体内热大，精力旺盛，就不用吃太多温热性质的食物。吃多了会燥热、上火，机能过于亢奋，所以要适当地选用一些寒凉的食物来进行平衡。</a:t>
            </a:r>
          </a:p>
        </p:txBody>
      </p:sp>
      <p:sp>
        <p:nvSpPr>
          <p:cNvPr id="2" name="半闭框 1"/>
          <p:cNvSpPr/>
          <p:nvPr/>
        </p:nvSpPr>
        <p:spPr>
          <a:xfrm>
            <a:off x="3611652" y="3314922"/>
            <a:ext cx="288290" cy="288290"/>
          </a:xfrm>
          <a:prstGeom prst="halfFrame">
            <a:avLst/>
          </a:prstGeom>
          <a:solidFill>
            <a:srgbClr val="BF8D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" name="半闭框 2"/>
          <p:cNvSpPr/>
          <p:nvPr/>
        </p:nvSpPr>
        <p:spPr>
          <a:xfrm flipH="1" flipV="1">
            <a:off x="6790464" y="4128991"/>
            <a:ext cx="254635" cy="262890"/>
          </a:xfrm>
          <a:prstGeom prst="halfFrame">
            <a:avLst/>
          </a:prstGeom>
          <a:solidFill>
            <a:srgbClr val="BF8D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763690" y="411510"/>
            <a:ext cx="2372042" cy="7010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en-US" sz="2000">
                <a:solidFill>
                  <a:schemeClr val="accent5"/>
                </a:solidFill>
                <a:latin typeface="+mn-lt"/>
                <a:ea typeface="+mn-ea"/>
                <a:cs typeface="+mn-ea"/>
                <a:sym typeface="+mn-lt"/>
              </a:rPr>
              <a:t>6、如何选择食物？</a:t>
            </a:r>
            <a:br>
              <a:rPr altLang="zh-CN" b="1" lang="en-US" sz="2000">
                <a:solidFill>
                  <a:schemeClr val="accent5"/>
                </a:solidFill>
                <a:latin typeface="+mn-lt"/>
                <a:ea typeface="+mn-ea"/>
                <a:cs typeface="+mn-ea"/>
                <a:sym typeface="+mn-lt"/>
              </a:rPr>
            </a:br>
          </a:p>
        </p:txBody>
      </p:sp>
      <p:sp>
        <p:nvSpPr>
          <p:cNvPr id="5" name="矩形 4"/>
          <p:cNvSpPr/>
          <p:nvPr/>
        </p:nvSpPr>
        <p:spPr>
          <a:xfrm>
            <a:off x="4876136" y="1275607"/>
            <a:ext cx="3828653" cy="2054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 lvl="0" marL="3429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altLang="en-US" b="1" lang="zh-CN" sz="1400">
                <a:solidFill>
                  <a:srgbClr val="000000">
                    <a:lumMod val="50000"/>
                    <a:lumOff val="50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配合气候变化选择食物</a:t>
            </a:r>
          </a:p>
          <a:p>
            <a:pPr eaLnBrk="1" fontAlgn="auto" hangingPunct="1" lvl="0" marL="3429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altLang="en-US" b="1" lang="zh-CN" sz="1400">
                <a:solidFill>
                  <a:srgbClr val="000000">
                    <a:lumMod val="50000"/>
                    <a:lumOff val="50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气候的变化说到底就是温度的变化，所以，温度高时人要多吃寒凉的食物清热，温度低时要以温热的食物保暖祛寒。现在的夏天，室内多有空调，大自然带给人们的燥热已大大减少，可人们犹不满足，仍然贪吃寒凉之物，所以，身体内的寒湿都很重。</a:t>
            </a:r>
          </a:p>
          <a:p>
            <a:pPr eaLnBrk="1" fontAlgn="auto" hangingPunct="1" lvl="0" marL="3429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altLang="en-US" b="1" lang="zh-CN" sz="1400">
                <a:solidFill>
                  <a:srgbClr val="000000">
                    <a:lumMod val="50000"/>
                    <a:lumOff val="50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冬天气候寒凉，理应多吃温热的食物保暖，可室内又因为大量使用暖气、空调，使空气燥热，于是人们仍是贪喝冷饮，吃西瓜、香蕉等等，这些都是完全不对的。 </a:t>
            </a:r>
          </a:p>
        </p:txBody>
      </p:sp>
    </p:spTree>
  </p:cSld>
  <p:clrMapOvr>
    <a:masterClrMapping/>
  </p:clrMapOvr>
  <p:transition advClick="0" spd="slow">
    <p:push dir="u"/>
    <p:sndAc>
      <p:endSnd/>
    </p:sndAc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>
                                        <p:cTn dur="500" id="7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1"/>
      <p:bldP grpId="0" spid="41986"/>
    </p:bldLst>
  </p:timing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标题 1"/>
          <p:cNvSpPr>
            <a:spLocks noGrp="1"/>
          </p:cNvSpPr>
          <p:nvPr/>
        </p:nvSpPr>
        <p:spPr>
          <a:xfrm>
            <a:off x="1797005" y="1114150"/>
            <a:ext cx="3600450" cy="857250"/>
          </a:xfrm>
          <a:noFill/>
          <a:ln>
            <a:noFill/>
          </a:ln>
          <a:scene3d>
            <a:camera prst="orthographicFront"/>
            <a:lightRig dir="t" rig="balanced"/>
          </a:scene3d>
          <a:sp3d prstMaterial="plastic"/>
        </p:spPr>
        <p:txBody>
          <a:bodyPr anchor="t" anchorCtr="0" bIns="34295" lIns="68591" rIns="68591" rtlCol="0" tIns="34295" vert="horz">
            <a:normAutofit/>
          </a:bodyPr>
          <a:lstStyle>
            <a:lvl1pPr algn="r" eaLnBrk="0" fontAlgn="base" hangingPunct="0" indent="-239395" marL="239395" rtl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charset="0" panose="02040502050405020303" pitchFamily="18" typeface="Georgia"/>
              <a:buChar char="*"/>
              <a:defRPr b="1" kern="1200" sz="345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algn="bl" blurRad="6350" dir="5400000" endA="300" endPos="45500" rotWithShape="0" stA="55000" sy="-100000"/>
                </a:effectLst>
                <a:latin typeface="+mj-lt"/>
                <a:ea typeface="+mj-ea"/>
                <a:cs typeface="+mj-cs"/>
              </a:defRPr>
            </a:lvl1pPr>
            <a:lvl2pPr algn="r" eaLnBrk="0" fontAlgn="base" hangingPunct="0" indent="-319405" marL="319405" rtl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charset="0" panose="02040502050405020303" pitchFamily="18" typeface="Georgia"/>
              <a:buChar char="*"/>
              <a:defRPr b="1" sz="4600">
                <a:solidFill>
                  <a:schemeClr val="tx1"/>
                </a:solidFill>
                <a:latin charset="0" pitchFamily="34" typeface="Trebuchet MS"/>
                <a:ea charset="-122" panose="02010601030101010101" pitchFamily="2" typeface="方正姚体"/>
              </a:defRPr>
            </a:lvl2pPr>
            <a:lvl3pPr algn="r" eaLnBrk="0" fontAlgn="base" hangingPunct="0" indent="-319405" marL="319405" rtl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charset="0" panose="02040502050405020303" pitchFamily="18" typeface="Georgia"/>
              <a:buChar char="*"/>
              <a:defRPr b="1" sz="4600">
                <a:solidFill>
                  <a:schemeClr val="tx1"/>
                </a:solidFill>
                <a:latin charset="0" pitchFamily="34" typeface="Trebuchet MS"/>
                <a:ea charset="-122" panose="02010601030101010101" pitchFamily="2" typeface="方正姚体"/>
              </a:defRPr>
            </a:lvl3pPr>
            <a:lvl4pPr algn="r" eaLnBrk="0" fontAlgn="base" hangingPunct="0" indent="-319405" marL="319405" rtl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charset="0" panose="02040502050405020303" pitchFamily="18" typeface="Georgia"/>
              <a:buChar char="*"/>
              <a:defRPr b="1" sz="4600">
                <a:solidFill>
                  <a:schemeClr val="tx1"/>
                </a:solidFill>
                <a:latin charset="0" pitchFamily="34" typeface="Trebuchet MS"/>
                <a:ea charset="-122" panose="02010601030101010101" pitchFamily="2" typeface="方正姚体"/>
              </a:defRPr>
            </a:lvl4pPr>
            <a:lvl5pPr algn="r" eaLnBrk="0" fontAlgn="base" hangingPunct="0" indent="-319405" marL="319405" rtl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charset="0" panose="02040502050405020303" pitchFamily="18" typeface="Georgia"/>
              <a:buChar char="*"/>
              <a:defRPr b="1" sz="4600">
                <a:solidFill>
                  <a:schemeClr val="tx1"/>
                </a:solidFill>
                <a:latin charset="0" pitchFamily="34" typeface="Trebuchet MS"/>
                <a:ea charset="-122" panose="02010601030101010101" pitchFamily="2" typeface="方正姚体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128000"/>
              <a:buFont charset="0" panose="02040502050405020303" pitchFamily="18" typeface="Georgia"/>
              <a:buNone/>
              <a:defRPr/>
            </a:pPr>
            <a:endParaRPr b="1" baseline="0" cap="none" i="0" kern="1200" kumimoji="0" noProof="0" normalizeH="0" spc="0" strike="noStrike" sz="2400" u="none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reflection algn="bl" blurRad="6350" dir="5400000" endA="300" endPos="45500" rotWithShape="0" stA="55000" sy="-100000"/>
              </a:effectLst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76" name="直接连接符 75"/>
          <p:cNvCxnSpPr/>
          <p:nvPr/>
        </p:nvCxnSpPr>
        <p:spPr>
          <a:xfrm flipV="1">
            <a:off x="8111264" y="5205745"/>
            <a:ext cx="570876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23"/>
          <p:cNvSpPr/>
          <p:nvPr/>
        </p:nvSpPr>
        <p:spPr>
          <a:xfrm>
            <a:off x="1752853" y="411510"/>
            <a:ext cx="3388043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en-US" sz="2000">
                <a:solidFill>
                  <a:schemeClr val="accent5"/>
                </a:solidFill>
                <a:latin typeface="+mn-lt"/>
                <a:ea typeface="+mn-ea"/>
                <a:cs typeface="+mn-ea"/>
                <a:sym typeface="+mn-lt"/>
              </a:rPr>
              <a:t>7、作为吃货的你，会吃吗？</a:t>
            </a:r>
          </a:p>
        </p:txBody>
      </p:sp>
      <p:sp>
        <p:nvSpPr>
          <p:cNvPr id="11" name="圆角矩形标注 10"/>
          <p:cNvSpPr/>
          <p:nvPr/>
        </p:nvSpPr>
        <p:spPr>
          <a:xfrm>
            <a:off x="2132479" y="1217748"/>
            <a:ext cx="1075230" cy="720404"/>
          </a:xfrm>
          <a:prstGeom prst="wedgeRoundRectCallout">
            <a:avLst/>
          </a:prstGeom>
          <a:solidFill>
            <a:srgbClr val="BF8D11"/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r>
              <a:rPr altLang="en-US" b="1" lang="zh-CN" sz="1400">
                <a:solidFill>
                  <a:schemeClr val="bg1"/>
                </a:solidFill>
                <a:cs typeface="+mn-ea"/>
                <a:sym typeface="+mn-lt"/>
              </a:rPr>
              <a:t>用脑过度</a:t>
            </a:r>
          </a:p>
          <a:p>
            <a:r>
              <a:rPr altLang="en-US" b="1" lang="zh-CN" sz="1400">
                <a:solidFill>
                  <a:schemeClr val="bg1"/>
                </a:solidFill>
                <a:cs typeface="+mn-ea"/>
                <a:sym typeface="+mn-lt"/>
              </a:rPr>
              <a:t>失眠</a:t>
            </a:r>
          </a:p>
        </p:txBody>
      </p:sp>
      <p:sp>
        <p:nvSpPr>
          <p:cNvPr id="12" name="泪滴形 11"/>
          <p:cNvSpPr/>
          <p:nvPr/>
        </p:nvSpPr>
        <p:spPr>
          <a:xfrm>
            <a:off x="1032771" y="2139702"/>
            <a:ext cx="1440160" cy="1440160"/>
          </a:xfrm>
          <a:prstGeom prst="teardrop">
            <a:avLst/>
          </a:prstGeom>
          <a:solidFill>
            <a:srgbClr val="BF8D11"/>
          </a:solidFill>
          <a:ln w="38100">
            <a:solidFill>
              <a:schemeClr val="bg1"/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pic>
        <p:nvPicPr>
          <p:cNvPr descr="7e4dc4db54a932be82e89f6d3f763116"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064303" y="2009754"/>
            <a:ext cx="1398331" cy="1553795"/>
          </a:xfrm>
          <a:prstGeom prst="rect">
            <a:avLst/>
          </a:prstGeom>
        </p:spPr>
      </p:pic>
      <p:sp>
        <p:nvSpPr>
          <p:cNvPr id="28" name="泪滴形 27"/>
          <p:cNvSpPr/>
          <p:nvPr/>
        </p:nvSpPr>
        <p:spPr>
          <a:xfrm flipH="1">
            <a:off x="2515696" y="2139702"/>
            <a:ext cx="1501331" cy="1440160"/>
          </a:xfrm>
          <a:prstGeom prst="teardrop">
            <a:avLst/>
          </a:prstGeom>
          <a:solidFill>
            <a:srgbClr val="BF8D11"/>
          </a:solidFill>
          <a:ln w="38100">
            <a:solidFill>
              <a:schemeClr val="bg1"/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pic>
        <p:nvPicPr>
          <p:cNvPr descr="5ce275a09ee3bcf41b17fa3701c3b1bc"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2670094" y="2231463"/>
            <a:ext cx="1192530" cy="1143000"/>
          </a:xfrm>
          <a:prstGeom prst="rect">
            <a:avLst/>
          </a:prstGeom>
        </p:spPr>
      </p:pic>
      <p:sp>
        <p:nvSpPr>
          <p:cNvPr id="32" name="圆角矩形标注 31"/>
          <p:cNvSpPr/>
          <p:nvPr/>
        </p:nvSpPr>
        <p:spPr>
          <a:xfrm>
            <a:off x="6510783" y="621510"/>
            <a:ext cx="1587838" cy="720404"/>
          </a:xfrm>
          <a:prstGeom prst="wedgeRoundRectCallout">
            <a:avLst>
              <a:gd fmla="val -21250" name="adj1"/>
              <a:gd fmla="val 78136" name="adj2"/>
              <a:gd fmla="val 16667" name="adj3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r>
              <a:rPr altLang="en-US" b="1" lang="zh-CN" sz="1400">
                <a:solidFill>
                  <a:schemeClr val="bg1"/>
                </a:solidFill>
                <a:cs typeface="+mn-ea"/>
                <a:sym typeface="+mn-lt"/>
              </a:rPr>
              <a:t>维持血管弹性、</a:t>
            </a:r>
          </a:p>
          <a:p>
            <a:r>
              <a:rPr altLang="en-US" b="1" lang="zh-CN" sz="1400">
                <a:solidFill>
                  <a:schemeClr val="bg1"/>
                </a:solidFill>
                <a:cs typeface="+mn-ea"/>
                <a:sym typeface="+mn-lt"/>
              </a:rPr>
              <a:t>保护心脏</a:t>
            </a:r>
          </a:p>
        </p:txBody>
      </p:sp>
      <p:sp>
        <p:nvSpPr>
          <p:cNvPr id="33" name="泪滴形 32"/>
          <p:cNvSpPr/>
          <p:nvPr/>
        </p:nvSpPr>
        <p:spPr>
          <a:xfrm flipH="1">
            <a:off x="6024830" y="1576422"/>
            <a:ext cx="1501331" cy="1440160"/>
          </a:xfrm>
          <a:prstGeom prst="teardrop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bg1"/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34" name="泪滴形 33"/>
          <p:cNvSpPr/>
          <p:nvPr/>
        </p:nvSpPr>
        <p:spPr>
          <a:xfrm flipH="1" rot="4007055">
            <a:off x="5067148" y="2756570"/>
            <a:ext cx="1501331" cy="1440160"/>
          </a:xfrm>
          <a:prstGeom prst="teardrop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bg1"/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35" name="泪滴形 34"/>
          <p:cNvSpPr/>
          <p:nvPr/>
        </p:nvSpPr>
        <p:spPr>
          <a:xfrm>
            <a:off x="4480662" y="1341914"/>
            <a:ext cx="1440160" cy="1440160"/>
          </a:xfrm>
          <a:prstGeom prst="teardrop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bg1"/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5345312" y="2793293"/>
            <a:ext cx="944998" cy="141678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6024828" y="1653056"/>
            <a:ext cx="1387482" cy="128689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4600755" y="1409766"/>
            <a:ext cx="1199974" cy="1199974"/>
          </a:xfrm>
          <a:prstGeom prst="rect">
            <a:avLst/>
          </a:prstGeom>
        </p:spPr>
      </p:pic>
    </p:spTree>
  </p:cSld>
  <p:clrMapOvr>
    <a:masterClrMapping/>
  </p:clrMapOvr>
  <p:transition advClick="0" spd="slow">
    <p:push dir="u"/>
    <p:sndAc>
      <p:endSnd/>
    </p:sndAc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7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标题 1"/>
          <p:cNvSpPr>
            <a:spLocks noGrp="1"/>
          </p:cNvSpPr>
          <p:nvPr/>
        </p:nvSpPr>
        <p:spPr>
          <a:xfrm>
            <a:off x="1797005" y="1114150"/>
            <a:ext cx="3600450" cy="857250"/>
          </a:xfrm>
          <a:noFill/>
          <a:ln>
            <a:noFill/>
          </a:ln>
          <a:scene3d>
            <a:camera prst="orthographicFront"/>
            <a:lightRig dir="t" rig="balanced"/>
          </a:scene3d>
          <a:sp3d prstMaterial="plastic"/>
        </p:spPr>
        <p:txBody>
          <a:bodyPr anchor="t" anchorCtr="0" bIns="34295" lIns="68591" rIns="68591" rtlCol="0" tIns="34295" vert="horz">
            <a:normAutofit/>
          </a:bodyPr>
          <a:lstStyle>
            <a:lvl1pPr algn="r" eaLnBrk="0" fontAlgn="base" hangingPunct="0" indent="-239395" marL="239395" rtl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charset="0" panose="02040502050405020303" pitchFamily="18" typeface="Georgia"/>
              <a:buChar char="*"/>
              <a:defRPr b="1" kern="1200" sz="345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algn="bl" blurRad="6350" dir="5400000" endA="300" endPos="45500" rotWithShape="0" stA="55000" sy="-100000"/>
                </a:effectLst>
                <a:latin typeface="+mj-lt"/>
                <a:ea typeface="+mj-ea"/>
                <a:cs typeface="+mj-cs"/>
              </a:defRPr>
            </a:lvl1pPr>
            <a:lvl2pPr algn="r" eaLnBrk="0" fontAlgn="base" hangingPunct="0" indent="-319405" marL="319405" rtl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charset="0" panose="02040502050405020303" pitchFamily="18" typeface="Georgia"/>
              <a:buChar char="*"/>
              <a:defRPr b="1" sz="4600">
                <a:solidFill>
                  <a:schemeClr val="tx1"/>
                </a:solidFill>
                <a:latin charset="0" pitchFamily="34" typeface="Trebuchet MS"/>
                <a:ea charset="-122" panose="02010601030101010101" pitchFamily="2" typeface="方正姚体"/>
              </a:defRPr>
            </a:lvl2pPr>
            <a:lvl3pPr algn="r" eaLnBrk="0" fontAlgn="base" hangingPunct="0" indent="-319405" marL="319405" rtl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charset="0" panose="02040502050405020303" pitchFamily="18" typeface="Georgia"/>
              <a:buChar char="*"/>
              <a:defRPr b="1" sz="4600">
                <a:solidFill>
                  <a:schemeClr val="tx1"/>
                </a:solidFill>
                <a:latin charset="0" pitchFamily="34" typeface="Trebuchet MS"/>
                <a:ea charset="-122" panose="02010601030101010101" pitchFamily="2" typeface="方正姚体"/>
              </a:defRPr>
            </a:lvl3pPr>
            <a:lvl4pPr algn="r" eaLnBrk="0" fontAlgn="base" hangingPunct="0" indent="-319405" marL="319405" rtl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charset="0" panose="02040502050405020303" pitchFamily="18" typeface="Georgia"/>
              <a:buChar char="*"/>
              <a:defRPr b="1" sz="4600">
                <a:solidFill>
                  <a:schemeClr val="tx1"/>
                </a:solidFill>
                <a:latin charset="0" pitchFamily="34" typeface="Trebuchet MS"/>
                <a:ea charset="-122" panose="02010601030101010101" pitchFamily="2" typeface="方正姚体"/>
              </a:defRPr>
            </a:lvl4pPr>
            <a:lvl5pPr algn="r" eaLnBrk="0" fontAlgn="base" hangingPunct="0" indent="-319405" marL="319405" rtl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charset="0" panose="02040502050405020303" pitchFamily="18" typeface="Georgia"/>
              <a:buChar char="*"/>
              <a:defRPr b="1" sz="4600">
                <a:solidFill>
                  <a:schemeClr val="tx1"/>
                </a:solidFill>
                <a:latin charset="0" pitchFamily="34" typeface="Trebuchet MS"/>
                <a:ea charset="-122" panose="02010601030101010101" pitchFamily="2" typeface="方正姚体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128000"/>
              <a:buFont charset="0" panose="02040502050405020303" pitchFamily="18" typeface="Georgia"/>
              <a:buNone/>
              <a:defRPr/>
            </a:pPr>
            <a:endParaRPr b="1" baseline="0" cap="none" i="0" kern="1200" kumimoji="0" noProof="0" normalizeH="0" spc="0" strike="noStrike" sz="2400" u="none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reflection algn="bl" blurRad="6350" dir="5400000" endA="300" endPos="45500" rotWithShape="0" stA="55000" sy="-100000"/>
              </a:effectLst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76" name="直接连接符 75"/>
          <p:cNvCxnSpPr/>
          <p:nvPr/>
        </p:nvCxnSpPr>
        <p:spPr>
          <a:xfrm flipV="1">
            <a:off x="8111264" y="5205745"/>
            <a:ext cx="570876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23"/>
          <p:cNvSpPr/>
          <p:nvPr/>
        </p:nvSpPr>
        <p:spPr>
          <a:xfrm>
            <a:off x="1752853" y="411510"/>
            <a:ext cx="3388043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en-US" sz="2000">
                <a:solidFill>
                  <a:schemeClr val="accent5"/>
                </a:solidFill>
                <a:latin typeface="+mn-lt"/>
                <a:ea typeface="+mn-ea"/>
                <a:cs typeface="+mn-ea"/>
                <a:sym typeface="+mn-lt"/>
              </a:rPr>
              <a:t>7、作为吃货的你，会吃吗？</a:t>
            </a:r>
          </a:p>
        </p:txBody>
      </p:sp>
      <p:sp>
        <p:nvSpPr>
          <p:cNvPr id="11" name="圆角矩形标注 10"/>
          <p:cNvSpPr/>
          <p:nvPr/>
        </p:nvSpPr>
        <p:spPr>
          <a:xfrm>
            <a:off x="2132479" y="1217748"/>
            <a:ext cx="1075230" cy="720404"/>
          </a:xfrm>
          <a:prstGeom prst="wedgeRoundRectCallout">
            <a:avLst/>
          </a:prstGeom>
          <a:solidFill>
            <a:srgbClr val="F9FD8C"/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r>
              <a:rPr altLang="en-US" b="1" lang="zh-CN" sz="1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天气太热</a:t>
            </a:r>
          </a:p>
          <a:p>
            <a:r>
              <a:rPr altLang="en-US" b="1" lang="zh-CN" sz="1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消暑降温</a:t>
            </a:r>
          </a:p>
        </p:txBody>
      </p:sp>
      <p:sp>
        <p:nvSpPr>
          <p:cNvPr id="12" name="泪滴形 11"/>
          <p:cNvSpPr/>
          <p:nvPr/>
        </p:nvSpPr>
        <p:spPr>
          <a:xfrm>
            <a:off x="1032771" y="2139702"/>
            <a:ext cx="1440160" cy="1440160"/>
          </a:xfrm>
          <a:prstGeom prst="teardrop">
            <a:avLst/>
          </a:prstGeom>
          <a:solidFill>
            <a:srgbClr val="F9FD8C"/>
          </a:solidFill>
          <a:ln w="38100">
            <a:solidFill>
              <a:schemeClr val="bg1"/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262916" y="2271571"/>
            <a:ext cx="1068178" cy="1102893"/>
          </a:xfrm>
          <a:prstGeom prst="rect">
            <a:avLst/>
          </a:prstGeom>
        </p:spPr>
      </p:pic>
      <p:sp>
        <p:nvSpPr>
          <p:cNvPr id="28" name="泪滴形 27"/>
          <p:cNvSpPr/>
          <p:nvPr/>
        </p:nvSpPr>
        <p:spPr>
          <a:xfrm flipH="1">
            <a:off x="2515696" y="2139702"/>
            <a:ext cx="1501331" cy="1440160"/>
          </a:xfrm>
          <a:prstGeom prst="teardrop">
            <a:avLst/>
          </a:prstGeom>
          <a:solidFill>
            <a:srgbClr val="F9FD8C"/>
          </a:solidFill>
          <a:ln w="38100">
            <a:solidFill>
              <a:schemeClr val="bg1"/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2564829" y="2121485"/>
            <a:ext cx="1403063" cy="1403063"/>
          </a:xfrm>
          <a:prstGeom prst="rect">
            <a:avLst/>
          </a:prstGeom>
        </p:spPr>
      </p:pic>
      <p:sp>
        <p:nvSpPr>
          <p:cNvPr id="32" name="圆角矩形标注 31"/>
          <p:cNvSpPr/>
          <p:nvPr/>
        </p:nvSpPr>
        <p:spPr>
          <a:xfrm>
            <a:off x="5936490" y="1289350"/>
            <a:ext cx="1075230" cy="720404"/>
          </a:xfrm>
          <a:prstGeom prst="wedgeRoundRectCallout">
            <a:avLst/>
          </a:prstGeom>
          <a:solidFill>
            <a:srgbClr val="943D22"/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r>
              <a:rPr altLang="en-US" b="1" lang="zh-CN" sz="1400">
                <a:solidFill>
                  <a:schemeClr val="bg1"/>
                </a:solidFill>
                <a:cs typeface="+mn-ea"/>
                <a:sym typeface="+mn-lt"/>
              </a:rPr>
              <a:t>应酬过后解除胀气</a:t>
            </a:r>
          </a:p>
        </p:txBody>
      </p:sp>
      <p:sp>
        <p:nvSpPr>
          <p:cNvPr id="33" name="泪滴形 32"/>
          <p:cNvSpPr/>
          <p:nvPr/>
        </p:nvSpPr>
        <p:spPr>
          <a:xfrm flipH="1">
            <a:off x="6685407" y="2237792"/>
            <a:ext cx="1501331" cy="1440160"/>
          </a:xfrm>
          <a:prstGeom prst="teardrop">
            <a:avLst/>
          </a:prstGeom>
          <a:solidFill>
            <a:srgbClr val="943D22"/>
          </a:solidFill>
          <a:ln w="38100">
            <a:solidFill>
              <a:schemeClr val="bg1"/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34" name="泪滴形 33"/>
          <p:cNvSpPr/>
          <p:nvPr/>
        </p:nvSpPr>
        <p:spPr>
          <a:xfrm flipH="1" rot="2668446">
            <a:off x="5630515" y="3304452"/>
            <a:ext cx="1501331" cy="1440160"/>
          </a:xfrm>
          <a:prstGeom prst="teardrop">
            <a:avLst/>
          </a:prstGeom>
          <a:solidFill>
            <a:srgbClr val="943D22"/>
          </a:solidFill>
          <a:ln w="38100">
            <a:solidFill>
              <a:schemeClr val="bg1"/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35" name="泪滴形 34"/>
          <p:cNvSpPr/>
          <p:nvPr/>
        </p:nvSpPr>
        <p:spPr>
          <a:xfrm>
            <a:off x="4574718" y="2244417"/>
            <a:ext cx="1440160" cy="1440160"/>
          </a:xfrm>
          <a:prstGeom prst="teardrop">
            <a:avLst/>
          </a:prstGeom>
          <a:solidFill>
            <a:srgbClr val="943D22"/>
          </a:solidFill>
          <a:ln w="38100">
            <a:solidFill>
              <a:schemeClr val="bg1"/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pic>
        <p:nvPicPr>
          <p:cNvPr descr="9593f616e0c220c1b9d7c91fab5c8730"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4731482" y="2355725"/>
            <a:ext cx="1126635" cy="1126635"/>
          </a:xfrm>
          <a:prstGeom prst="rect">
            <a:avLst/>
          </a:prstGeom>
        </p:spPr>
      </p:pic>
      <p:pic>
        <p:nvPicPr>
          <p:cNvPr descr="7c62d8ead96e006cb28947fad2fc3c12" id="9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6832461" y="2488808"/>
            <a:ext cx="1207221" cy="74194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5660261" y="3303611"/>
            <a:ext cx="1441839" cy="1441839"/>
          </a:xfrm>
          <a:prstGeom prst="rect">
            <a:avLst/>
          </a:prstGeom>
        </p:spPr>
      </p:pic>
    </p:spTree>
    <p:extLst>
      <p:ext uri="{BB962C8B-B14F-4D97-AF65-F5344CB8AC3E}">
        <p14:creationId val="2955143605"/>
      </p:ext>
    </p:extLst>
  </p:cSld>
  <p:clrMapOvr>
    <a:masterClrMapping/>
  </p:clrMapOvr>
  <p:transition advClick="0" spd="slow">
    <p:push dir="u"/>
    <p:sndAc>
      <p:endSnd/>
    </p:sndAc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7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圆角矩形 3"/>
          <p:cNvSpPr/>
          <p:nvPr/>
        </p:nvSpPr>
        <p:spPr>
          <a:xfrm rot="5400000">
            <a:off x="3293111" y="-819149"/>
            <a:ext cx="935990" cy="5857875"/>
          </a:xfrm>
          <a:prstGeom prst="roundRect">
            <a:avLst/>
          </a:prstGeom>
          <a:ln>
            <a:solidFill>
              <a:schemeClr val="accent5"/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268097" y="1725931"/>
            <a:ext cx="4986655" cy="762000"/>
          </a:xfrm>
          <a:prstGeom prst="rect">
            <a:avLst/>
          </a:prstGeom>
          <a:noFill/>
          <a:effectLst>
            <a:outerShdw algn="tl" blurRad="12700" dir="2700000" dist="25400" rotWithShape="0">
              <a:prstClr val="black">
                <a:alpha val="40000"/>
              </a:prstClr>
            </a:outerShdw>
          </a:effectLst>
        </p:spPr>
        <p:txBody>
          <a:bodyPr anchor="t" rtlCol="0" wrap="none">
            <a:spAutoFit/>
          </a:bodyPr>
          <a:lstStyle/>
          <a:p>
            <a:pPr algn="l"/>
            <a:r>
              <a:rPr altLang="en-US" b="1" kern="0" lang="zh-CN" sz="4400">
                <a:solidFill>
                  <a:schemeClr val="accent5"/>
                </a:solidFill>
                <a:latin typeface="+mn-lt"/>
                <a:ea typeface="+mn-ea"/>
                <a:cs typeface="+mn-ea"/>
                <a:sym typeface="+mn-lt"/>
              </a:rPr>
              <a:t>四  喝水也要有讲究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883922" y="2814955"/>
            <a:ext cx="3441065" cy="675513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en-US" lang="zh-CN" sz="98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请替换文字内容，修改文字内容，也可以直接复制你的内容到此。请替换文字内容，修改文字内容，也可以直接复制你的内容到此。</a:t>
            </a:r>
          </a:p>
        </p:txBody>
      </p:sp>
    </p:spTree>
  </p:cSld>
  <p:clrMapOvr>
    <a:masterClrMapping/>
  </p:clrMapOvr>
  <p:transition advClick="0" spd="slow">
    <p:push dir="u"/>
    <p:sndAc>
      <p:endSnd/>
    </p:sndAc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8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6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grpId="0" spid="42"/>
    </p:bldLst>
  </p:timing>
</p:sld>
</file>

<file path=ppt/slides/slide2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圆角矩形 5"/>
          <p:cNvSpPr/>
          <p:nvPr/>
        </p:nvSpPr>
        <p:spPr>
          <a:xfrm>
            <a:off x="4067945" y="872469"/>
            <a:ext cx="4372711" cy="1951355"/>
          </a:xfrm>
          <a:prstGeom prst="roundRect">
            <a:avLst/>
          </a:prstGeom>
          <a:solidFill>
            <a:srgbClr val="943D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7" name="半闭框 6"/>
          <p:cNvSpPr/>
          <p:nvPr/>
        </p:nvSpPr>
        <p:spPr>
          <a:xfrm>
            <a:off x="5004048" y="1252951"/>
            <a:ext cx="288290" cy="288290"/>
          </a:xfrm>
          <a:prstGeom prst="halfFrame">
            <a:avLst/>
          </a:prstGeom>
          <a:solidFill>
            <a:srgbClr val="BF8D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8" name="半闭框 7"/>
          <p:cNvSpPr/>
          <p:nvPr/>
        </p:nvSpPr>
        <p:spPr>
          <a:xfrm flipH="1" flipV="1">
            <a:off x="7722230" y="2308860"/>
            <a:ext cx="254635" cy="262890"/>
          </a:xfrm>
          <a:prstGeom prst="halfFrame">
            <a:avLst/>
          </a:prstGeom>
          <a:solidFill>
            <a:srgbClr val="BF8D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40559" y="1295697"/>
            <a:ext cx="2736304" cy="1188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 eaLnBrk="1" hangingPunct="1" marR="0">
              <a:lnSpc>
                <a:spcPct val="200000"/>
              </a:lnSpc>
              <a:buClrTx/>
              <a:buSzTx/>
              <a:buFontTx/>
              <a:buNone/>
              <a:defRPr/>
            </a:pPr>
            <a:r>
              <a:rPr altLang="en-US" b="1" baseline="0" cap="none" kern="1200" kumimoji="0" lang="zh-CN" noProof="0" normalizeH="0" spc="0" sz="12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大家每天都要喝水，喝水不仅能补充人体必需的养分，更能养生哦。但你的饮水方式是否正确呢？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65980" y="2571750"/>
            <a:ext cx="3161656" cy="3657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914400" eaLnBrk="1" hangingPunct="1" marR="0">
              <a:buClrTx/>
              <a:buSzTx/>
              <a:defRPr/>
            </a:pPr>
            <a:r>
              <a:rPr altLang="zh-CN" b="1" baseline="0" cap="none" kern="1200" kumimoji="0" lang="en-US" noProof="0" normalizeH="0" smtClean="0" spc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1、早上一杯水应该怎么喝？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83570" y="3003799"/>
            <a:ext cx="2532011" cy="10058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914400" eaLnBrk="1" hangingPunct="1" marR="0">
              <a:buClrTx/>
              <a:buSzTx/>
              <a:buFont charset="2" panose="05000000000000000000" pitchFamily="2" typeface="Wingdings"/>
              <a:buChar char="Ø"/>
              <a:defRPr/>
            </a:pPr>
            <a:r>
              <a:rPr altLang="en-US" baseline="0" cap="none" kern="1200" kumimoji="0" lang="zh-CN" noProof="0" normalizeH="0" spc="0" sz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视个人情况早上喝少许淡盐水有预防便秘之功效。但高血压、肾病患者慎喝！</a:t>
            </a:r>
          </a:p>
          <a:p>
            <a:pPr defTabSz="914400" eaLnBrk="1" hangingPunct="1" marR="0">
              <a:buClrTx/>
              <a:buSzTx/>
              <a:buFont charset="2" panose="05000000000000000000" pitchFamily="2" typeface="Wingdings"/>
              <a:buChar char="Ø"/>
              <a:defRPr/>
            </a:pPr>
            <a:r>
              <a:rPr altLang="en-US" baseline="0" cap="none" kern="1200" kumimoji="0" lang="zh-CN" noProof="0" normalizeH="0" spc="0" sz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清晨一杯白开水可使血液迅速得到稀释，促进血液循环。</a:t>
            </a:r>
          </a:p>
        </p:txBody>
      </p:sp>
      <p:sp>
        <p:nvSpPr>
          <p:cNvPr id="11" name="矩形 10"/>
          <p:cNvSpPr/>
          <p:nvPr/>
        </p:nvSpPr>
        <p:spPr>
          <a:xfrm>
            <a:off x="1763688" y="411510"/>
            <a:ext cx="2468880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2000">
                <a:solidFill>
                  <a:schemeClr val="accent5"/>
                </a:solidFill>
                <a:latin typeface="+mn-lt"/>
                <a:ea typeface="+mn-ea"/>
                <a:cs typeface="+mn-ea"/>
                <a:sym typeface="+mn-lt"/>
              </a:rPr>
              <a:t>四、喝水也要有讲究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3563888" y="2072106"/>
            <a:ext cx="2089386" cy="2452330"/>
          </a:xfrm>
          <a:prstGeom prst="rect">
            <a:avLst/>
          </a:prstGeom>
        </p:spPr>
      </p:pic>
    </p:spTree>
  </p:cSld>
  <p:clrMapOvr>
    <a:masterClrMapping/>
  </p:clrMapOvr>
  <p:transition advClick="0" spd="slow">
    <p:push dir="u"/>
    <p:sndAc>
      <p:endSnd/>
    </p:sndAc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7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dur="80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dur="80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80" id="9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80"/>
                            </p:stCondLst>
                            <p:childTnLst>
                              <p:par>
                                <p:cTn fill="hold" grpId="0" id="1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" nodeType="clickPar">
                      <p:stCondLst>
                        <p:cond delay="indefinite"/>
                      </p:stCondLst>
                      <p:childTnLst>
                        <p:par>
                          <p:cTn fill="hold" id="1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6" nodeType="click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2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 nodeType="clickPar">
                      <p:stCondLst>
                        <p:cond delay="indefinite"/>
                      </p:stCondLst>
                      <p:childTnLst>
                        <p:par>
                          <p:cTn fill="hold" id="2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5" nodeType="clickEffect" presetClass="entr" presetID="27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dur="80" id="27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dur="80" id="28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80" id="29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5"/>
      <p:bldP grpId="0" spid="9"/>
      <p:bldP grpId="0" spid="10"/>
    </p:bldLst>
  </p:timing>
</p:sld>
</file>

<file path=ppt/slides/slide2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835696" y="514704"/>
            <a:ext cx="4104456" cy="3962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914400" eaLnBrk="1" hangingPunct="1" marR="0">
              <a:buClrTx/>
              <a:buSzTx/>
              <a:defRPr/>
            </a:pPr>
            <a:r>
              <a:rPr altLang="zh-CN" b="1" baseline="0" cap="none" kern="1200" kumimoji="0" lang="en-US" noProof="0" normalizeH="0" smtClean="0" spc="0" sz="2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2、什么时候喝水最排毒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043611" y="1275606"/>
            <a:ext cx="4968551" cy="39776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914400" eaLnBrk="1" hangingPunct="1" marR="0">
              <a:buClrTx/>
              <a:buSzTx/>
              <a:buFont charset="2" panose="05000000000000000000" pitchFamily="2" typeface="Wingdings"/>
              <a:buChar char="Ø"/>
              <a:defRPr/>
            </a:pPr>
            <a:r>
              <a:rPr altLang="en-US" b="1" baseline="0" cap="none" kern="1200" kumimoji="0" lang="zh-CN" noProof="0" normalizeH="0" spc="0" sz="15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早上起床后</a:t>
            </a:r>
          </a:p>
          <a:p>
            <a:pPr defTabSz="914400" eaLnBrk="1" hangingPunct="1" marR="0">
              <a:buClrTx/>
              <a:buSzTx/>
              <a:buFont charset="2" panose="05000000000000000000" pitchFamily="2" typeface="Wingdings"/>
              <a:buChar char="Ø"/>
              <a:defRPr/>
            </a:pPr>
            <a:r>
              <a:rPr altLang="en-US" b="1" baseline="0" cap="none" kern="1200" kumimoji="0" lang="zh-CN" noProof="0" normalizeH="0" spc="0" sz="15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  人体水分每晚流失约450ml，早上起床后正处于一种生理缺水状态。此时饮一杯温白开水再好不过了。</a:t>
            </a:r>
          </a:p>
          <a:p>
            <a:pPr defTabSz="914400" eaLnBrk="1" hangingPunct="1" marR="0">
              <a:buClrTx/>
              <a:buSzTx/>
              <a:buFont charset="2" panose="05000000000000000000" pitchFamily="2" typeface="Wingdings"/>
              <a:buChar char="Ø"/>
              <a:defRPr/>
            </a:pPr>
            <a:r>
              <a:rPr altLang="en-US" b="1" baseline="0" cap="none" kern="1200" kumimoji="0" lang="zh-CN" noProof="0" normalizeH="0" spc="0" sz="15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晚上睡前</a:t>
            </a:r>
          </a:p>
          <a:p>
            <a:pPr defTabSz="914400" eaLnBrk="1" hangingPunct="1" marR="0">
              <a:buClrTx/>
              <a:buSzTx/>
              <a:buFont charset="2" panose="05000000000000000000" pitchFamily="2" typeface="Wingdings"/>
              <a:buChar char="Ø"/>
              <a:defRPr/>
            </a:pPr>
            <a:r>
              <a:rPr altLang="en-US" b="1" baseline="0" cap="none" kern="1200" kumimoji="0" lang="zh-CN" noProof="0" normalizeH="0" spc="0" sz="15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  睡前不能喝太多水，否则频繁起夜会影响睡眠，但也不能不喝，抿两口最好。</a:t>
            </a:r>
          </a:p>
          <a:p>
            <a:pPr defTabSz="914400" eaLnBrk="1" hangingPunct="1" marR="0">
              <a:buClrTx/>
              <a:buSzTx/>
              <a:buFont charset="2" panose="05000000000000000000" pitchFamily="2" typeface="Wingdings"/>
              <a:buChar char="Ø"/>
              <a:defRPr/>
            </a:pPr>
            <a:r>
              <a:rPr altLang="en-US" b="1" baseline="0" cap="none" kern="1200" kumimoji="0" lang="zh-CN" noProof="0" normalizeH="0" spc="0" sz="15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下班离开办公室之前</a:t>
            </a:r>
          </a:p>
          <a:p>
            <a:pPr defTabSz="914400" eaLnBrk="1" hangingPunct="1" marR="0">
              <a:buClrTx/>
              <a:buSzTx/>
              <a:buFont charset="2" panose="05000000000000000000" pitchFamily="2" typeface="Wingdings"/>
              <a:buChar char="Ø"/>
              <a:defRPr/>
            </a:pPr>
            <a:r>
              <a:rPr altLang="en-US" b="1" baseline="0" cap="none" kern="1200" kumimoji="0" lang="zh-CN" noProof="0" normalizeH="0" spc="0" sz="15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  下班一杯白开水有助于缓解一天疲劳，保护膀胱和肾脏。</a:t>
            </a:r>
          </a:p>
          <a:p>
            <a:pPr defTabSz="914400" eaLnBrk="1" hangingPunct="1" marR="0">
              <a:buClrTx/>
              <a:buSzTx/>
              <a:buFont charset="2" panose="05000000000000000000" pitchFamily="2" typeface="Wingdings"/>
              <a:buChar char="Ø"/>
              <a:defRPr/>
            </a:pPr>
            <a:r>
              <a:rPr altLang="en-US" b="1" baseline="0" cap="none" kern="1200" kumimoji="0" lang="zh-CN" noProof="0" normalizeH="0" spc="0" sz="15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饭后半小时</a:t>
            </a:r>
          </a:p>
          <a:p>
            <a:pPr defTabSz="914400" eaLnBrk="1" hangingPunct="1" marR="0">
              <a:buClrTx/>
              <a:buSzTx/>
              <a:buFont charset="2" panose="05000000000000000000" pitchFamily="2" typeface="Wingdings"/>
              <a:buChar char="Ø"/>
              <a:defRPr/>
            </a:pPr>
            <a:r>
              <a:rPr altLang="en-US" b="1" baseline="0" cap="none" kern="1200" kumimoji="0" lang="zh-CN" noProof="0" normalizeH="0" spc="0" sz="15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  注意饭后不要立即喝水，否则会冲淡消化液，使蛋白酶活性降低，影响消化吸收。</a:t>
            </a:r>
          </a:p>
          <a:p>
            <a:pPr defTabSz="914400" eaLnBrk="1" hangingPunct="1" marR="0">
              <a:buClrTx/>
              <a:buSzTx/>
              <a:buFont charset="2" panose="05000000000000000000" pitchFamily="2" typeface="Wingdings"/>
              <a:buChar char="Ø"/>
              <a:defRPr/>
            </a:pPr>
            <a:r>
              <a:rPr altLang="en-US" b="1" baseline="0" cap="none" kern="1200" kumimoji="0" lang="zh-CN" noProof="0" normalizeH="0" spc="0" sz="15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洗澡后</a:t>
            </a:r>
          </a:p>
          <a:p>
            <a:pPr defTabSz="914400" eaLnBrk="1" hangingPunct="1" marR="0">
              <a:buClrTx/>
              <a:buSzTx/>
              <a:buFont charset="2" panose="05000000000000000000" pitchFamily="2" typeface="Wingdings"/>
              <a:buChar char="Ø"/>
              <a:defRPr/>
            </a:pPr>
            <a:r>
              <a:rPr altLang="en-US" b="1" baseline="0" cap="none" kern="1200" kumimoji="0" lang="zh-CN" noProof="0" normalizeH="0" spc="0" sz="15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  洗完澡，很多人会觉得口渴，端起一杯水一饮而尽。殊不知，洗完澡后血管受热扩张血流量增加，心率加快，喝太快会对健康不利，应该小口慢喝。</a:t>
            </a:r>
          </a:p>
          <a:p>
            <a:pPr defTabSz="914400" eaLnBrk="1" hangingPunct="1" marR="0">
              <a:buClrTx/>
              <a:buSzTx/>
              <a:buFont charset="2" panose="05000000000000000000" pitchFamily="2" typeface="Wingdings"/>
              <a:buChar char="Ø"/>
              <a:defRPr/>
            </a:pPr>
            <a:r>
              <a:rPr altLang="en-US" b="1" baseline="0" cap="none" kern="1200" kumimoji="0" lang="zh-CN" noProof="0" normalizeH="0" spc="0" sz="15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 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4355976" y="-94912"/>
            <a:ext cx="5256076" cy="525607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2" nodeType="clickPar">
                      <p:stCondLst>
                        <p:cond delay="indefinite"/>
                      </p:stCondLst>
                      <p:childTnLst>
                        <p:par>
                          <p:cTn fill="hold" id="1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4" nodeType="clickEffect" presetClass="entr" presetID="27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dur="80" id="16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dur="80" id="17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80" id="18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圆角矩形 3"/>
          <p:cNvSpPr/>
          <p:nvPr/>
        </p:nvSpPr>
        <p:spPr>
          <a:xfrm rot="5400000">
            <a:off x="2389514" y="447515"/>
            <a:ext cx="936105" cy="4176464"/>
          </a:xfrm>
          <a:prstGeom prst="roundRect">
            <a:avLst/>
          </a:prstGeom>
          <a:ln>
            <a:solidFill>
              <a:schemeClr val="accent5"/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71600" y="2067694"/>
            <a:ext cx="3592830" cy="822960"/>
          </a:xfrm>
          <a:prstGeom prst="rect">
            <a:avLst/>
          </a:prstGeom>
          <a:noFill/>
          <a:effectLst>
            <a:outerShdw algn="tl" blurRad="12700" dir="2700000" dist="25400" rotWithShape="0">
              <a:prstClr val="black">
                <a:alpha val="40000"/>
              </a:prstClr>
            </a:outerShdw>
          </a:effectLst>
        </p:spPr>
        <p:txBody>
          <a:bodyPr anchor="t" rtlCol="0" wrap="none">
            <a:spAutoFit/>
          </a:bodyPr>
          <a:lstStyle/>
          <a:p>
            <a:r>
              <a:rPr altLang="en-US" b="1" kern="0" lang="zh-CN" smtClean="0" sz="4800">
                <a:solidFill>
                  <a:schemeClr val="accent5"/>
                </a:solidFill>
                <a:latin typeface="+mn-lt"/>
                <a:ea typeface="+mn-ea"/>
                <a:cs typeface="+mn-ea"/>
                <a:sym typeface="+mn-lt"/>
              </a:rPr>
              <a:t>一  食色生活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611562" y="1275606"/>
            <a:ext cx="2557145" cy="675513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en-US" lang="zh-CN" sz="985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请替换文字内容，修改文字内容，也可以直接复制你的内容到此。请替换文字内容，修改文字内容，也可以直接复制你的内容到此。</a:t>
            </a:r>
          </a:p>
        </p:txBody>
      </p:sp>
    </p:spTree>
  </p:cSld>
  <p:clrMapOvr>
    <a:masterClrMapping/>
  </p:clrMapOvr>
  <p:transition advClick="0" spd="slow">
    <p:push dir="u"/>
    <p:sndAc>
      <p:endSnd/>
    </p:sndAc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8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6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grpId="0" spid="42"/>
    </p:bldLst>
  </p:timing>
</p:sld>
</file>

<file path=ppt/slides/slide3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圆角矩形 3"/>
          <p:cNvSpPr/>
          <p:nvPr/>
        </p:nvSpPr>
        <p:spPr>
          <a:xfrm rot="5400000">
            <a:off x="3412491" y="-942975"/>
            <a:ext cx="935990" cy="6206490"/>
          </a:xfrm>
          <a:prstGeom prst="roundRect">
            <a:avLst/>
          </a:prstGeom>
          <a:ln>
            <a:solidFill>
              <a:schemeClr val="accent5"/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169035" y="1744981"/>
            <a:ext cx="5421630" cy="822960"/>
          </a:xfrm>
          <a:prstGeom prst="rect">
            <a:avLst/>
          </a:prstGeom>
          <a:noFill/>
          <a:effectLst>
            <a:outerShdw algn="tl" blurRad="12700" dir="2700000" dist="25400" rotWithShape="0">
              <a:prstClr val="black">
                <a:alpha val="40000"/>
              </a:prstClr>
            </a:outerShdw>
          </a:effectLst>
        </p:spPr>
        <p:txBody>
          <a:bodyPr anchor="t" rtlCol="0" wrap="none">
            <a:spAutoFit/>
          </a:bodyPr>
          <a:lstStyle/>
          <a:p>
            <a:pPr algn="l"/>
            <a:r>
              <a:rPr altLang="en-US" b="1" kern="0" lang="zh-CN" sz="4800">
                <a:solidFill>
                  <a:schemeClr val="accent5"/>
                </a:solidFill>
                <a:latin typeface="+mn-lt"/>
                <a:ea typeface="+mn-ea"/>
                <a:cs typeface="+mn-ea"/>
                <a:sym typeface="+mn-lt"/>
              </a:rPr>
              <a:t>五  食物的相生相克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777242" y="2773045"/>
            <a:ext cx="3767455" cy="450342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en-US" lang="zh-CN" sz="98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请替换文字内容，修改文字内容，也可以直接复制你的内容到此。请替换文字内容，修改文字内容，也可以直接复制你的内容到此。</a:t>
            </a:r>
          </a:p>
        </p:txBody>
      </p:sp>
    </p:spTree>
  </p:cSld>
  <p:clrMapOvr>
    <a:masterClrMapping/>
  </p:clrMapOvr>
  <p:transition advClick="0" spd="slow">
    <p:push dir="u"/>
    <p:sndAc>
      <p:endSnd/>
    </p:sndAc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8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6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grpId="0" spid="42"/>
    </p:bldLst>
  </p:timing>
</p:sld>
</file>

<file path=ppt/slides/slide3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39552" y="1707654"/>
            <a:ext cx="1008112" cy="19202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altLang="en-US" b="1" lang="zh-CN" sz="15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相生：指食物相互配伍使用，可起到相互加强的作用。</a:t>
            </a:r>
          </a:p>
          <a:p>
            <a:pPr eaLnBrk="1" hangingPunct="1">
              <a:defRPr/>
            </a:pPr>
            <a:endParaRPr altLang="en-US" b="1" lang="zh-CN" sz="150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endParaRPr altLang="en-US" b="1" lang="zh-CN" sz="150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val="743105335"/>
              </p:ext>
            </p:extLst>
          </p:nvPr>
        </p:nvGraphicFramePr>
        <p:xfrm>
          <a:off x="1691680" y="627535"/>
          <a:ext cx="5688632" cy="4104457"/>
        </p:xfrm>
        <a:graphic>
          <a:graphicData uri="http://schemas.openxmlformats.org/drawingml/2006/table">
            <a:tbl>
              <a:tblPr bandRow="1" firstRow="1">
                <a:tableStyleId>{35758FB7-9AC5-4552-8A53-C91805E547FA}</a:tableStyleId>
              </a:tblPr>
              <a:tblGrid>
                <a:gridCol w="2821932"/>
                <a:gridCol w="2866700"/>
              </a:tblGrid>
              <a:tr h="463004">
                <a:tc>
                  <a:txBody>
                    <a:bodyPr vert="horz" wrap="square"/>
                    <a:lstStyle/>
                    <a:p>
                      <a:pPr algn="ctr"/>
                      <a:r>
                        <a:rPr altLang="en-US" lang="zh-CN" sz="1900">
                          <a:latin typeface="+mn-lt"/>
                          <a:ea typeface="+mn-ea"/>
                          <a:cs typeface="+mn-ea"/>
                          <a:sym typeface="+mn-lt"/>
                        </a:rPr>
                        <a:t>相生食物</a:t>
                      </a:r>
                      <a:endParaRPr altLang="en-US" lang="zh-CN" sz="19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23986" marL="47975" marR="47975" marT="23986"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altLang="en-US" lang="zh-CN" sz="1900">
                          <a:latin typeface="+mn-lt"/>
                          <a:ea typeface="+mn-ea"/>
                          <a:cs typeface="+mn-ea"/>
                          <a:sym typeface="+mn-lt"/>
                        </a:rPr>
                        <a:t>相克食物</a:t>
                      </a:r>
                      <a:endParaRPr altLang="en-US" lang="zh-CN" sz="19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23986" marL="47975" marR="47975" marT="23986"/>
                </a:tc>
              </a:tr>
              <a:tr h="281139">
                <a:tc>
                  <a:txBody>
                    <a:bodyPr vert="horz" wrap="square"/>
                    <a:lstStyle/>
                    <a:p>
                      <a:pPr algn="ctr"/>
                      <a:r>
                        <a:rPr altLang="en-US" lang="zh-CN" sz="1300">
                          <a:latin typeface="+mn-lt"/>
                          <a:ea typeface="+mn-ea"/>
                          <a:cs typeface="+mn-ea"/>
                          <a:sym typeface="+mn-lt"/>
                        </a:rPr>
                        <a:t>木耳＋莴笋√</a:t>
                      </a:r>
                      <a:endParaRPr altLang="en-US" b="1" lang="zh-CN" sz="13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23986" marL="47975" marR="47975" marT="23986"/>
                </a:tc>
                <a:tc>
                  <a:txBody>
                    <a:bodyPr vert="horz" wrap="square"/>
                    <a:lstStyle/>
                    <a:p>
                      <a:pPr algn="ctr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altLang="en-US" lang="zh-CN" sz="1300">
                          <a:latin typeface="+mn-lt"/>
                          <a:ea typeface="+mn-ea"/>
                          <a:cs typeface="+mn-ea"/>
                          <a:sym typeface="+mn-lt"/>
                        </a:rPr>
                        <a:t>西红柿＋虾</a:t>
                      </a:r>
                      <a:r>
                        <a:rPr altLang="zh-CN" lang="en-US" sz="1300">
                          <a:latin typeface="+mn-lt"/>
                          <a:ea typeface="+mn-ea"/>
                          <a:cs typeface="+mn-ea"/>
                          <a:sym typeface="+mn-lt"/>
                        </a:rPr>
                        <a:t>×</a:t>
                      </a:r>
                      <a:endParaRPr altLang="zh-CN" b="1" lang="en-US" sz="13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23986" marL="47975" marR="47975" marT="23986"/>
                </a:tc>
              </a:tr>
              <a:tr h="280641">
                <a:tc>
                  <a:txBody>
                    <a:bodyPr vert="horz" wrap="square"/>
                    <a:lstStyle/>
                    <a:p>
                      <a:pPr algn="ctr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altLang="en-US" lang="zh-CN" sz="1300">
                          <a:latin typeface="+mn-lt"/>
                          <a:ea typeface="+mn-ea"/>
                          <a:cs typeface="+mn-ea"/>
                          <a:sym typeface="+mn-lt"/>
                        </a:rPr>
                        <a:t>白菜＋虾仁√</a:t>
                      </a:r>
                      <a:endParaRPr altLang="en-US" b="1" lang="zh-CN" sz="13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23986" marL="47975" marR="47975" marT="23986"/>
                </a:tc>
                <a:tc>
                  <a:txBody>
                    <a:bodyPr vert="horz" wrap="square"/>
                    <a:lstStyle/>
                    <a:p>
                      <a:pPr algn="ctr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altLang="en-US" lang="zh-CN" sz="1300">
                          <a:latin typeface="+mn-lt"/>
                          <a:ea typeface="+mn-ea"/>
                          <a:cs typeface="+mn-ea"/>
                          <a:sym typeface="+mn-lt"/>
                        </a:rPr>
                        <a:t>蜂蜜＋葱</a:t>
                      </a:r>
                      <a:r>
                        <a:rPr altLang="zh-CN" lang="en-US" sz="1300">
                          <a:latin typeface="+mn-lt"/>
                          <a:ea typeface="+mn-ea"/>
                          <a:cs typeface="+mn-ea"/>
                          <a:sym typeface="+mn-lt"/>
                        </a:rPr>
                        <a:t>×</a:t>
                      </a:r>
                      <a:endParaRPr altLang="zh-CN" b="1" lang="en-US" sz="13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23986" marL="47975" marR="47975" marT="23986"/>
                </a:tc>
              </a:tr>
              <a:tr h="275707">
                <a:tc>
                  <a:txBody>
                    <a:bodyPr vert="horz" wrap="square"/>
                    <a:lstStyle/>
                    <a:p>
                      <a:pPr algn="ctr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altLang="en-US" lang="zh-CN" sz="1300">
                          <a:latin typeface="+mn-lt"/>
                          <a:ea typeface="+mn-ea"/>
                          <a:cs typeface="+mn-ea"/>
                          <a:sym typeface="+mn-lt"/>
                        </a:rPr>
                        <a:t>鸡肉＋菜花√</a:t>
                      </a:r>
                      <a:endParaRPr altLang="en-US" b="1" lang="zh-CN" sz="13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23986" marL="47975" marR="47975" marT="23986"/>
                </a:tc>
                <a:tc>
                  <a:txBody>
                    <a:bodyPr vert="horz" wrap="square"/>
                    <a:lstStyle/>
                    <a:p>
                      <a:pPr algn="ctr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altLang="en-US" lang="zh-CN" sz="1300">
                          <a:latin typeface="+mn-lt"/>
                          <a:ea typeface="+mn-ea"/>
                          <a:cs typeface="+mn-ea"/>
                          <a:sym typeface="+mn-lt"/>
                        </a:rPr>
                        <a:t>鸡肉＋芹菜</a:t>
                      </a:r>
                      <a:r>
                        <a:rPr altLang="zh-CN" lang="en-US" sz="1300">
                          <a:latin typeface="+mn-lt"/>
                          <a:ea typeface="+mn-ea"/>
                          <a:cs typeface="+mn-ea"/>
                          <a:sym typeface="+mn-lt"/>
                        </a:rPr>
                        <a:t>×</a:t>
                      </a:r>
                      <a:endParaRPr altLang="zh-CN" b="1" lang="en-US" sz="13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23986" marL="47975" marR="47975" marT="23986"/>
                </a:tc>
              </a:tr>
              <a:tr h="281139">
                <a:tc>
                  <a:txBody>
                    <a:bodyPr vert="horz" wrap="square"/>
                    <a:lstStyle/>
                    <a:p>
                      <a:pPr algn="ctr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altLang="en-US" lang="zh-CN" sz="1300">
                          <a:latin typeface="+mn-lt"/>
                          <a:ea typeface="+mn-ea"/>
                          <a:cs typeface="+mn-ea"/>
                          <a:sym typeface="+mn-lt"/>
                        </a:rPr>
                        <a:t>猪肉＋白萝卜√</a:t>
                      </a:r>
                      <a:endParaRPr altLang="en-US" b="1" lang="zh-CN" sz="13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23986" marL="47975" marR="47975" marT="23986"/>
                </a:tc>
                <a:tc>
                  <a:txBody>
                    <a:bodyPr vert="horz" wrap="square"/>
                    <a:lstStyle/>
                    <a:p>
                      <a:pPr algn="ctr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altLang="en-US" lang="zh-CN" sz="1300">
                          <a:latin typeface="+mn-lt"/>
                          <a:ea typeface="+mn-ea"/>
                          <a:cs typeface="+mn-ea"/>
                          <a:sym typeface="+mn-lt"/>
                        </a:rPr>
                        <a:t>土豆＋甜柿子</a:t>
                      </a:r>
                      <a:r>
                        <a:rPr altLang="zh-CN" lang="en-US" sz="1300">
                          <a:latin typeface="+mn-lt"/>
                          <a:ea typeface="+mn-ea"/>
                          <a:cs typeface="+mn-ea"/>
                          <a:sym typeface="+mn-lt"/>
                        </a:rPr>
                        <a:t>×</a:t>
                      </a:r>
                      <a:endParaRPr altLang="zh-CN" b="1" lang="en-US" sz="13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23986" marL="47975" marR="47975" marT="23986"/>
                </a:tc>
              </a:tr>
              <a:tr h="280641">
                <a:tc>
                  <a:txBody>
                    <a:bodyPr vert="horz" wrap="square"/>
                    <a:lstStyle/>
                    <a:p>
                      <a:pPr algn="ctr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altLang="en-US" lang="zh-CN" sz="1300">
                          <a:latin typeface="+mn-lt"/>
                          <a:ea typeface="+mn-ea"/>
                          <a:cs typeface="+mn-ea"/>
                          <a:sym typeface="+mn-lt"/>
                        </a:rPr>
                        <a:t>生菜＋大蒜√</a:t>
                      </a:r>
                      <a:endParaRPr altLang="en-US" b="1" lang="zh-CN" sz="13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23986" marL="47975" marR="47975" marT="23986"/>
                </a:tc>
                <a:tc>
                  <a:txBody>
                    <a:bodyPr vert="horz" wrap="square"/>
                    <a:lstStyle/>
                    <a:p>
                      <a:pPr algn="ctr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altLang="en-US" lang="zh-CN" sz="1300">
                          <a:latin typeface="+mn-lt"/>
                          <a:ea typeface="+mn-ea"/>
                          <a:cs typeface="+mn-ea"/>
                          <a:sym typeface="+mn-lt"/>
                        </a:rPr>
                        <a:t>白萝卜＋丝瓜</a:t>
                      </a:r>
                      <a:r>
                        <a:rPr altLang="zh-CN" lang="en-US" sz="1300">
                          <a:latin typeface="+mn-lt"/>
                          <a:ea typeface="+mn-ea"/>
                          <a:cs typeface="+mn-ea"/>
                          <a:sym typeface="+mn-lt"/>
                        </a:rPr>
                        <a:t>×</a:t>
                      </a:r>
                      <a:endParaRPr altLang="zh-CN" b="1" lang="en-US" sz="13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23986" marL="47975" marR="47975" marT="23986"/>
                </a:tc>
              </a:tr>
              <a:tr h="281139">
                <a:tc>
                  <a:txBody>
                    <a:bodyPr vert="horz" wrap="square"/>
                    <a:lstStyle/>
                    <a:p>
                      <a:pPr algn="ctr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altLang="en-US" lang="zh-CN" sz="1300">
                          <a:latin typeface="+mn-lt"/>
                          <a:ea typeface="+mn-ea"/>
                          <a:cs typeface="+mn-ea"/>
                          <a:sym typeface="+mn-lt"/>
                        </a:rPr>
                        <a:t>香菇＋豆腐√</a:t>
                      </a:r>
                      <a:endParaRPr altLang="en-US" b="1" lang="zh-CN" sz="13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23986" marL="47975" marR="47975" marT="23986"/>
                </a:tc>
                <a:tc>
                  <a:txBody>
                    <a:bodyPr vert="horz" wrap="square"/>
                    <a:lstStyle/>
                    <a:p>
                      <a:pPr algn="ctr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altLang="en-US" lang="zh-CN" sz="1300">
                          <a:latin typeface="+mn-lt"/>
                          <a:ea typeface="+mn-ea"/>
                          <a:cs typeface="+mn-ea"/>
                          <a:sym typeface="+mn-lt"/>
                        </a:rPr>
                        <a:t>梨鸭＋肉</a:t>
                      </a:r>
                      <a:r>
                        <a:rPr altLang="zh-CN" lang="en-US" sz="1300">
                          <a:latin typeface="+mn-lt"/>
                          <a:ea typeface="+mn-ea"/>
                          <a:cs typeface="+mn-ea"/>
                          <a:sym typeface="+mn-lt"/>
                        </a:rPr>
                        <a:t>×</a:t>
                      </a:r>
                      <a:endParaRPr altLang="zh-CN" b="1" lang="en-US" sz="13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23986" marL="47975" marR="47975" marT="23986"/>
                </a:tc>
              </a:tr>
              <a:tr h="280641">
                <a:tc>
                  <a:txBody>
                    <a:bodyPr vert="horz" wrap="square"/>
                    <a:lstStyle/>
                    <a:p>
                      <a:pPr algn="ctr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altLang="en-US" lang="zh-CN" sz="1300">
                          <a:latin typeface="+mn-lt"/>
                          <a:ea typeface="+mn-ea"/>
                          <a:cs typeface="+mn-ea"/>
                          <a:sym typeface="+mn-lt"/>
                        </a:rPr>
                        <a:t>芹菜＋西红柿√</a:t>
                      </a:r>
                      <a:endParaRPr altLang="en-US" b="1" lang="zh-CN" sz="13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23986" marL="47975" marR="47975" marT="23986"/>
                </a:tc>
                <a:tc>
                  <a:txBody>
                    <a:bodyPr vert="horz" wrap="square"/>
                    <a:lstStyle/>
                    <a:p>
                      <a:pPr algn="ctr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altLang="en-US" lang="zh-CN" sz="1300">
                          <a:latin typeface="+mn-lt"/>
                          <a:ea typeface="+mn-ea"/>
                          <a:cs typeface="+mn-ea"/>
                          <a:sym typeface="+mn-lt"/>
                        </a:rPr>
                        <a:t>菠菜＋豆腐</a:t>
                      </a:r>
                      <a:r>
                        <a:rPr altLang="zh-CN" lang="en-US" sz="1300">
                          <a:latin typeface="+mn-lt"/>
                          <a:ea typeface="+mn-ea"/>
                          <a:cs typeface="+mn-ea"/>
                          <a:sym typeface="+mn-lt"/>
                        </a:rPr>
                        <a:t>×</a:t>
                      </a:r>
                      <a:endParaRPr altLang="zh-CN" b="1" lang="en-US" sz="13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23986" marL="47975" marR="47975" marT="23986"/>
                </a:tc>
              </a:tr>
              <a:tr h="280641">
                <a:tc>
                  <a:txBody>
                    <a:bodyPr vert="horz" wrap="square"/>
                    <a:lstStyle/>
                    <a:p>
                      <a:pPr algn="ctr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altLang="en-US" lang="zh-CN" sz="1300">
                          <a:latin typeface="+mn-lt"/>
                          <a:ea typeface="+mn-ea"/>
                          <a:cs typeface="+mn-ea"/>
                          <a:sym typeface="+mn-lt"/>
                        </a:rPr>
                        <a:t>豆角＋土豆√</a:t>
                      </a:r>
                      <a:endParaRPr altLang="en-US" b="1" lang="zh-CN" sz="13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23986" marL="47975" marR="47975" marT="23986"/>
                </a:tc>
                <a:tc>
                  <a:txBody>
                    <a:bodyPr vert="horz" wrap="square"/>
                    <a:lstStyle/>
                    <a:p>
                      <a:pPr algn="ctr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altLang="en-US" lang="zh-CN" sz="1300">
                          <a:latin typeface="+mn-lt"/>
                          <a:ea typeface="+mn-ea"/>
                          <a:cs typeface="+mn-ea"/>
                          <a:sym typeface="+mn-lt"/>
                        </a:rPr>
                        <a:t>狗肉＋大蒜</a:t>
                      </a:r>
                      <a:r>
                        <a:rPr altLang="zh-CN" lang="en-US" sz="1300">
                          <a:latin typeface="+mn-lt"/>
                          <a:ea typeface="+mn-ea"/>
                          <a:cs typeface="+mn-ea"/>
                          <a:sym typeface="+mn-lt"/>
                        </a:rPr>
                        <a:t>×</a:t>
                      </a:r>
                      <a:endParaRPr altLang="zh-CN" b="1" lang="en-US" sz="13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23986" marL="47975" marR="47975" marT="23986"/>
                </a:tc>
              </a:tr>
              <a:tr h="281139">
                <a:tc>
                  <a:txBody>
                    <a:bodyPr vert="horz" wrap="square"/>
                    <a:lstStyle/>
                    <a:p>
                      <a:pPr algn="ctr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altLang="en-US" lang="zh-CN" sz="1300">
                          <a:latin typeface="+mn-lt"/>
                          <a:ea typeface="+mn-ea"/>
                          <a:cs typeface="+mn-ea"/>
                          <a:sym typeface="+mn-lt"/>
                        </a:rPr>
                        <a:t>辣椒＋空心菜√</a:t>
                      </a:r>
                      <a:endParaRPr altLang="en-US" b="1" lang="zh-CN" sz="13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23986" marL="47975" marR="47975" marT="23986"/>
                </a:tc>
                <a:tc>
                  <a:txBody>
                    <a:bodyPr vert="horz" wrap="square"/>
                    <a:lstStyle/>
                    <a:p>
                      <a:pPr algn="ctr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altLang="en-US" lang="zh-CN" sz="1300">
                          <a:latin typeface="+mn-lt"/>
                          <a:ea typeface="+mn-ea"/>
                          <a:cs typeface="+mn-ea"/>
                          <a:sym typeface="+mn-lt"/>
                        </a:rPr>
                        <a:t>香蕉＋西瓜</a:t>
                      </a:r>
                      <a:r>
                        <a:rPr altLang="zh-CN" lang="en-US" sz="1300">
                          <a:latin typeface="+mn-lt"/>
                          <a:ea typeface="+mn-ea"/>
                          <a:cs typeface="+mn-ea"/>
                          <a:sym typeface="+mn-lt"/>
                        </a:rPr>
                        <a:t>×</a:t>
                      </a:r>
                      <a:endParaRPr altLang="zh-CN" b="1" lang="en-US" sz="13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23986" marL="47975" marR="47975" marT="23986"/>
                </a:tc>
              </a:tr>
              <a:tr h="281139">
                <a:tc>
                  <a:txBody>
                    <a:bodyPr vert="horz" wrap="square"/>
                    <a:lstStyle/>
                    <a:p>
                      <a:pPr algn="ctr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altLang="en-US" lang="zh-CN" sz="1300">
                          <a:latin typeface="+mn-lt"/>
                          <a:ea typeface="+mn-ea"/>
                          <a:cs typeface="+mn-ea"/>
                          <a:sym typeface="+mn-lt"/>
                        </a:rPr>
                        <a:t>豆腐＋金针菇√</a:t>
                      </a:r>
                      <a:endParaRPr altLang="en-US" b="1" lang="zh-CN" sz="13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23986" marL="47975" marR="47975" marT="23986"/>
                </a:tc>
                <a:tc>
                  <a:txBody>
                    <a:bodyPr vert="horz" wrap="square"/>
                    <a:lstStyle/>
                    <a:p>
                      <a:pPr algn="ctr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altLang="en-US" lang="zh-CN" sz="1300">
                          <a:latin typeface="+mn-lt"/>
                          <a:ea typeface="+mn-ea"/>
                          <a:cs typeface="+mn-ea"/>
                          <a:sym typeface="+mn-lt"/>
                        </a:rPr>
                        <a:t>红薯＋西红柿</a:t>
                      </a:r>
                      <a:r>
                        <a:rPr altLang="zh-CN" lang="en-US" sz="1300">
                          <a:latin typeface="+mn-lt"/>
                          <a:ea typeface="+mn-ea"/>
                          <a:cs typeface="+mn-ea"/>
                          <a:sym typeface="+mn-lt"/>
                        </a:rPr>
                        <a:t>×</a:t>
                      </a:r>
                      <a:endParaRPr altLang="zh-CN" b="1" lang="en-US" sz="13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23986" marL="47975" marR="47975" marT="23986"/>
                </a:tc>
              </a:tr>
              <a:tr h="280641">
                <a:tc>
                  <a:txBody>
                    <a:bodyPr vert="horz" wrap="square"/>
                    <a:lstStyle/>
                    <a:p>
                      <a:pPr algn="ctr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altLang="en-US" lang="zh-CN" sz="1300">
                          <a:latin typeface="+mn-lt"/>
                          <a:ea typeface="+mn-ea"/>
                          <a:cs typeface="+mn-ea"/>
                          <a:sym typeface="+mn-lt"/>
                        </a:rPr>
                        <a:t>油菜＋虾仁√</a:t>
                      </a:r>
                      <a:endParaRPr altLang="en-US" b="1" lang="zh-CN" sz="13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23986" marL="47975" marR="47975" marT="23986"/>
                </a:tc>
                <a:tc>
                  <a:txBody>
                    <a:bodyPr vert="horz" wrap="square"/>
                    <a:lstStyle/>
                    <a:p>
                      <a:pPr algn="ctr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altLang="en-US" lang="zh-CN" sz="1300">
                          <a:latin typeface="+mn-lt"/>
                          <a:ea typeface="+mn-ea"/>
                          <a:cs typeface="+mn-ea"/>
                          <a:sym typeface="+mn-lt"/>
                        </a:rPr>
                        <a:t>鸡肉＋菊花</a:t>
                      </a:r>
                      <a:r>
                        <a:rPr altLang="zh-CN" lang="en-US" sz="1300">
                          <a:latin typeface="+mn-lt"/>
                          <a:ea typeface="+mn-ea"/>
                          <a:cs typeface="+mn-ea"/>
                          <a:sym typeface="+mn-lt"/>
                        </a:rPr>
                        <a:t>×</a:t>
                      </a:r>
                      <a:endParaRPr altLang="zh-CN" b="1" lang="en-US" sz="13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23986" marL="47975" marR="47975" marT="23986"/>
                </a:tc>
              </a:tr>
              <a:tr h="281139">
                <a:tc>
                  <a:txBody>
                    <a:bodyPr vert="horz" wrap="square"/>
                    <a:lstStyle/>
                    <a:p>
                      <a:pPr algn="ctr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altLang="en-US" lang="zh-CN" sz="1300">
                          <a:latin typeface="+mn-lt"/>
                          <a:ea typeface="+mn-ea"/>
                          <a:cs typeface="+mn-ea"/>
                          <a:sym typeface="+mn-lt"/>
                        </a:rPr>
                        <a:t>香菇＋羊肉√</a:t>
                      </a:r>
                      <a:endParaRPr altLang="en-US" b="1" lang="zh-CN" sz="13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23986" marL="47975" marR="47975" marT="23986"/>
                </a:tc>
                <a:tc>
                  <a:txBody>
                    <a:bodyPr vert="horz" wrap="square"/>
                    <a:lstStyle/>
                    <a:p>
                      <a:pPr algn="ctr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altLang="en-US" lang="zh-CN" sz="1300">
                          <a:latin typeface="+mn-lt"/>
                          <a:ea typeface="+mn-ea"/>
                          <a:cs typeface="+mn-ea"/>
                          <a:sym typeface="+mn-lt"/>
                        </a:rPr>
                        <a:t>菠菜＋牛奶</a:t>
                      </a:r>
                      <a:r>
                        <a:rPr altLang="zh-CN" lang="en-US" sz="1300">
                          <a:latin typeface="+mn-lt"/>
                          <a:ea typeface="+mn-ea"/>
                          <a:cs typeface="+mn-ea"/>
                          <a:sym typeface="+mn-lt"/>
                        </a:rPr>
                        <a:t>×</a:t>
                      </a:r>
                      <a:endParaRPr altLang="zh-CN" b="1" lang="en-US" sz="13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23986" marL="47975" marR="47975" marT="23986"/>
                </a:tc>
              </a:tr>
              <a:tr h="275707">
                <a:tc>
                  <a:txBody>
                    <a:bodyPr vert="horz" wrap="square"/>
                    <a:lstStyle/>
                    <a:p>
                      <a:pPr algn="ctr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altLang="en-US" lang="zh-CN" sz="1300">
                          <a:latin typeface="+mn-lt"/>
                          <a:ea typeface="+mn-ea"/>
                          <a:cs typeface="+mn-ea"/>
                          <a:sym typeface="+mn-lt"/>
                        </a:rPr>
                        <a:t>猪肉＋酸菜√</a:t>
                      </a:r>
                      <a:endParaRPr altLang="en-US" b="1" lang="zh-CN" sz="13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23986" marL="47975" marR="47975" marT="23986"/>
                </a:tc>
                <a:tc>
                  <a:txBody>
                    <a:bodyPr vert="horz" wrap="square"/>
                    <a:lstStyle/>
                    <a:p>
                      <a:pPr algn="ctr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altLang="en-US" lang="zh-CN" sz="1300">
                          <a:latin typeface="+mn-lt"/>
                          <a:ea typeface="+mn-ea"/>
                          <a:cs typeface="+mn-ea"/>
                          <a:sym typeface="+mn-lt"/>
                        </a:rPr>
                        <a:t>南瓜＋羊肉</a:t>
                      </a:r>
                      <a:r>
                        <a:rPr altLang="zh-CN" lang="en-US" sz="1300">
                          <a:latin typeface="+mn-lt"/>
                          <a:ea typeface="+mn-ea"/>
                          <a:cs typeface="+mn-ea"/>
                          <a:sym typeface="+mn-lt"/>
                        </a:rPr>
                        <a:t>×</a:t>
                      </a:r>
                      <a:endParaRPr altLang="zh-CN" b="1" lang="en-US" sz="13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23986" marL="47975" marR="47975" marT="23986"/>
                </a:tc>
              </a:tr>
            </a:tbl>
          </a:graphicData>
        </a:graphic>
      </p:graphicFrame>
      <p:sp>
        <p:nvSpPr>
          <p:cNvPr id="4" name="矩形 3"/>
          <p:cNvSpPr/>
          <p:nvPr/>
        </p:nvSpPr>
        <p:spPr>
          <a:xfrm>
            <a:off x="7524328" y="1707655"/>
            <a:ext cx="1080120" cy="1234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 lvl="0">
              <a:defRPr/>
            </a:pPr>
            <a:r>
              <a:rPr altLang="en-US" b="1" lang="zh-CN" sz="1500">
                <a:solidFill>
                  <a:srgbClr val="000000">
                    <a:lumMod val="50000"/>
                    <a:lumOff val="50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相克：指两种食物合用，可能产生不良作用。</a:t>
            </a:r>
          </a:p>
        </p:txBody>
      </p:sp>
    </p:spTree>
  </p:cSld>
  <p:clrMapOvr>
    <a:masterClrMapping/>
  </p:clrMapOvr>
  <p:transition advClick="0" spd="slow">
    <p:push dir="u"/>
    <p:sndAc>
      <p:endSnd/>
    </p:sndAc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7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dur="80" id="7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dur="80" id="8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80" id="9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14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"/>
    </p:bldLst>
  </p:timing>
</p:sld>
</file>

<file path=ppt/slides/slide3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1" name="椭圆 20"/>
          <p:cNvSpPr/>
          <p:nvPr/>
        </p:nvSpPr>
        <p:spPr>
          <a:xfrm>
            <a:off x="4757906" y="1264875"/>
            <a:ext cx="1338034" cy="133803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2500873" y="1771599"/>
            <a:ext cx="1338034" cy="133803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pic>
        <p:nvPicPr>
          <p:cNvPr descr="927eb0a2e10ad40a34fba4e8149c6ad7"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2555778" y="1999847"/>
            <a:ext cx="1228227" cy="881539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03551" y="2863429"/>
            <a:ext cx="1872208" cy="1158240"/>
          </a:xfrm>
          <a:prstGeom prst="rect">
            <a:avLst/>
          </a:prstGeom>
          <a:noFill/>
        </p:spPr>
        <p:txBody>
          <a:bodyPr anchor="t" rtlCol="0" wrap="square">
            <a:spAutoFit/>
          </a:bodyPr>
          <a:lstStyle/>
          <a:p>
            <a:pPr defTabSz="914400" eaLnBrk="1" hangingPunct="1" marR="0">
              <a:buClrTx/>
              <a:buSzTx/>
              <a:buFontTx/>
              <a:buNone/>
              <a:defRPr/>
            </a:pPr>
            <a:r>
              <a:rPr altLang="en-US" lang="zh-CN" noProof="0" sz="14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木耳与莴笋同食可增强食欲、刺激消化，对高血压高血脂、糖尿病、心脑血管疾病有预防作用。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4804814" y="1337431"/>
            <a:ext cx="1192922" cy="119292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986235" y="2357867"/>
            <a:ext cx="2592288" cy="944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 eaLnBrk="1" hangingPunct="1" marR="0">
              <a:buClrTx/>
              <a:buSzTx/>
              <a:buFontTx/>
              <a:buNone/>
              <a:defRPr/>
            </a:pPr>
            <a:r>
              <a:rPr altLang="en-US" 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菜花含维生素矿物质，与鸡肉同食可益气壮骨，增强肝脏解毒作用。有提高免疫力，预防感冒的作用。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862578" y="3690338"/>
            <a:ext cx="2143500" cy="7315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eaLnBrk="1" hangingPunct="1" marR="0">
              <a:buClrTx/>
              <a:buSzTx/>
              <a:buFontTx/>
              <a:buNone/>
              <a:defRPr/>
            </a:pPr>
            <a:r>
              <a:rPr altLang="en-US" 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莴笋和青蒜苔同食可顺气通经脉、结齿明目、清热解毒、防治高血压。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617846" y="373822"/>
            <a:ext cx="4104456" cy="3962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altLang="zh-CN" b="1" lang="en-US" smtClean="0" sz="2000">
                <a:solidFill>
                  <a:schemeClr val="accent5"/>
                </a:solidFill>
                <a:latin typeface="+mn-lt"/>
                <a:ea typeface="+mn-ea"/>
                <a:cs typeface="+mn-ea"/>
                <a:sym typeface="+mn-lt"/>
              </a:rPr>
              <a:t>1、相生食物</a:t>
            </a:r>
          </a:p>
        </p:txBody>
      </p:sp>
      <p:sp>
        <p:nvSpPr>
          <p:cNvPr id="17" name="椭圆 16"/>
          <p:cNvSpPr/>
          <p:nvPr/>
        </p:nvSpPr>
        <p:spPr>
          <a:xfrm>
            <a:off x="1439655" y="1377296"/>
            <a:ext cx="1338034" cy="133803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pic>
        <p:nvPicPr>
          <p:cNvPr descr="04dcf674de4d4665c692ea6f2d6880f7"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518376" y="1446522"/>
            <a:ext cx="1199581" cy="1199581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5910034" y="866067"/>
            <a:ext cx="1338034" cy="133803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6024437" y="1128533"/>
            <a:ext cx="1122024" cy="805359"/>
          </a:xfrm>
          <a:prstGeom prst="rect">
            <a:avLst/>
          </a:prstGeom>
        </p:spPr>
      </p:pic>
      <p:sp>
        <p:nvSpPr>
          <p:cNvPr id="23" name="椭圆 22"/>
          <p:cNvSpPr/>
          <p:nvPr/>
        </p:nvSpPr>
        <p:spPr>
          <a:xfrm>
            <a:off x="4499439" y="3195951"/>
            <a:ext cx="1338034" cy="133803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3306517" y="3179879"/>
            <a:ext cx="1338034" cy="133803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4623506" y="3374846"/>
            <a:ext cx="1098796" cy="8240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3357746" y="3268790"/>
            <a:ext cx="1160212" cy="1160212"/>
          </a:xfrm>
          <a:prstGeom prst="rect">
            <a:avLst/>
          </a:prstGeom>
        </p:spPr>
      </p:pic>
    </p:spTree>
    <p:extLst>
      <p:ext uri="{BB962C8B-B14F-4D97-AF65-F5344CB8AC3E}">
        <p14:creationId val="268668788"/>
      </p:ext>
    </p:extLst>
  </p:cSld>
  <p:clrMapOvr>
    <a:masterClrMapping/>
  </p:clrMapOvr>
  <p:transition advClick="0" spd="slow">
    <p:push dir="u"/>
    <p:sndAc>
      <p:endSnd/>
    </p:sndAc>
  </p:transition>
  <p:timing/>
</p:sld>
</file>

<file path=ppt/slides/slide3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1" name="椭圆 20"/>
          <p:cNvSpPr/>
          <p:nvPr/>
        </p:nvSpPr>
        <p:spPr>
          <a:xfrm>
            <a:off x="4757906" y="1264875"/>
            <a:ext cx="1338034" cy="133803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2500873" y="1771599"/>
            <a:ext cx="1338034" cy="133803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03551" y="2863428"/>
            <a:ext cx="1872208" cy="944880"/>
          </a:xfrm>
          <a:prstGeom prst="rect">
            <a:avLst/>
          </a:prstGeom>
          <a:noFill/>
        </p:spPr>
        <p:txBody>
          <a:bodyPr anchor="t" rtlCol="0" wrap="square">
            <a:spAutoFit/>
          </a:bodyPr>
          <a:lstStyle/>
          <a:p>
            <a:pPr eaLnBrk="1" hangingPunct="1">
              <a:defRPr/>
            </a:pPr>
            <a:r>
              <a:rPr altLang="en-US" 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豆腐与香菇同食可清热解毒，补气生津，化痰理气，是抗癌、降血压的良好菜肴。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889457" y="3495636"/>
            <a:ext cx="2592288" cy="731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altLang="en-US" 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芹菜和西红柿都有明显的降压作用。两者同食可健胃、消食。对高血压、高血脂适宜。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69318" y="2312240"/>
            <a:ext cx="2143500" cy="94488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altLang="en-US" 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尖椒和空心菜都含维生素和矿物质，两者同食可降血压、止头痛、解毒消肿，防治糖尿病。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617846" y="373822"/>
            <a:ext cx="4104456" cy="3962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altLang="zh-CN" b="1" lang="en-US" smtClean="0" sz="2000">
                <a:solidFill>
                  <a:schemeClr val="accent5"/>
                </a:solidFill>
                <a:latin typeface="+mn-lt"/>
                <a:ea typeface="+mn-ea"/>
                <a:cs typeface="+mn-ea"/>
                <a:sym typeface="+mn-lt"/>
              </a:rPr>
              <a:t>1、相生食物</a:t>
            </a:r>
          </a:p>
        </p:txBody>
      </p:sp>
      <p:sp>
        <p:nvSpPr>
          <p:cNvPr id="22" name="椭圆 21"/>
          <p:cNvSpPr/>
          <p:nvPr/>
        </p:nvSpPr>
        <p:spPr>
          <a:xfrm>
            <a:off x="5910034" y="866067"/>
            <a:ext cx="1338034" cy="133803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4499439" y="3195951"/>
            <a:ext cx="1338034" cy="133803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3306517" y="3179879"/>
            <a:ext cx="1338034" cy="133803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2577764" y="1819796"/>
            <a:ext cx="1205884" cy="872479"/>
          </a:xfrm>
          <a:prstGeom prst="rect">
            <a:avLst/>
          </a:prstGeom>
        </p:spPr>
      </p:pic>
      <p:sp>
        <p:nvSpPr>
          <p:cNvPr id="17" name="椭圆 16"/>
          <p:cNvSpPr/>
          <p:nvPr/>
        </p:nvSpPr>
        <p:spPr>
          <a:xfrm>
            <a:off x="1439655" y="1377296"/>
            <a:ext cx="1338034" cy="133803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pic>
        <p:nvPicPr>
          <p:cNvPr id="1026" name="Picture 2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1439655" y="1695486"/>
            <a:ext cx="1408466" cy="70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3474042" y="3222321"/>
            <a:ext cx="1149464" cy="1149464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4673467" y="3333421"/>
            <a:ext cx="1057764" cy="1013850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4857858" y="1264874"/>
            <a:ext cx="1238082" cy="1238082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5979652" y="902733"/>
            <a:ext cx="1172047" cy="1172047"/>
          </a:xfrm>
          <a:prstGeom prst="rect">
            <a:avLst/>
          </a:prstGeom>
        </p:spPr>
      </p:pic>
    </p:spTree>
  </p:cSld>
  <p:clrMapOvr>
    <a:masterClrMapping/>
  </p:clrMapOvr>
  <p:transition advClick="0" spd="slow">
    <p:push dir="u"/>
    <p:sndAc>
      <p:endSnd/>
    </p:sndAc>
  </p:transition>
  <p:timing/>
</p:sld>
</file>

<file path=ppt/slides/slide3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1" name="椭圆 20"/>
          <p:cNvSpPr/>
          <p:nvPr/>
        </p:nvSpPr>
        <p:spPr>
          <a:xfrm>
            <a:off x="4757906" y="1264875"/>
            <a:ext cx="1338034" cy="133803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2500873" y="1771599"/>
            <a:ext cx="1338034" cy="133803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03551" y="2863429"/>
            <a:ext cx="1997322" cy="1158240"/>
          </a:xfrm>
          <a:prstGeom prst="rect">
            <a:avLst/>
          </a:prstGeom>
          <a:noFill/>
        </p:spPr>
        <p:txBody>
          <a:bodyPr anchor="t" rtlCol="0" wrap="square">
            <a:spAutoFit/>
          </a:bodyPr>
          <a:lstStyle/>
          <a:p>
            <a:pPr eaLnBrk="1" hangingPunct="1">
              <a:defRPr/>
            </a:pPr>
            <a:r>
              <a:rPr altLang="en-US" 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豆角的营养成分能使人头脑宁静，调理消化系统，消除胸膈胀满，与土豆同食可防治急性肠胃炎，呕吐腹泻。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889457" y="3495637"/>
            <a:ext cx="2592288" cy="944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altLang="en-US" 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油菜内富含维C、钙，可消肿散血、清热解毒；虾仁含丰富钙质。两者同食可补肾，辅助治疗腰腿疼痛。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69318" y="2312240"/>
            <a:ext cx="2143500" cy="94488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altLang="en-US" 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地瓜、莲子做成粥，适用于大便干燥、习惯性便秘、慢性肝病、癌症患者等食用，此粥亦有美容功效。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617846" y="373822"/>
            <a:ext cx="4104456" cy="3962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altLang="zh-CN" b="1" lang="en-US" smtClean="0" sz="2000">
                <a:solidFill>
                  <a:schemeClr val="accent5"/>
                </a:solidFill>
                <a:latin typeface="+mn-lt"/>
                <a:ea typeface="+mn-ea"/>
                <a:cs typeface="+mn-ea"/>
                <a:sym typeface="+mn-lt"/>
              </a:rPr>
              <a:t>1、相生食物</a:t>
            </a:r>
          </a:p>
        </p:txBody>
      </p:sp>
      <p:sp>
        <p:nvSpPr>
          <p:cNvPr id="22" name="椭圆 21"/>
          <p:cNvSpPr/>
          <p:nvPr/>
        </p:nvSpPr>
        <p:spPr>
          <a:xfrm>
            <a:off x="5910034" y="866067"/>
            <a:ext cx="1338034" cy="133803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4499439" y="3195951"/>
            <a:ext cx="1338034" cy="133803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2473077" y="1866181"/>
            <a:ext cx="1393629" cy="1049023"/>
          </a:xfrm>
          <a:prstGeom prst="rect">
            <a:avLst/>
          </a:prstGeom>
        </p:spPr>
      </p:pic>
      <p:sp>
        <p:nvSpPr>
          <p:cNvPr id="17" name="椭圆 16"/>
          <p:cNvSpPr/>
          <p:nvPr/>
        </p:nvSpPr>
        <p:spPr>
          <a:xfrm>
            <a:off x="1439655" y="1377296"/>
            <a:ext cx="1338034" cy="133803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439655" y="1614583"/>
            <a:ext cx="1228916" cy="72659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4552093" y="3141500"/>
            <a:ext cx="1285380" cy="1285380"/>
          </a:xfrm>
          <a:prstGeom prst="rect">
            <a:avLst/>
          </a:prstGeom>
        </p:spPr>
      </p:pic>
      <p:sp>
        <p:nvSpPr>
          <p:cNvPr id="24" name="椭圆 23"/>
          <p:cNvSpPr/>
          <p:nvPr/>
        </p:nvSpPr>
        <p:spPr>
          <a:xfrm>
            <a:off x="3306517" y="3179879"/>
            <a:ext cx="1338034" cy="133803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3436636" y="3223148"/>
            <a:ext cx="1283640" cy="1283640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4786576" y="1264874"/>
            <a:ext cx="1280697" cy="1280697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5946750" y="1181305"/>
            <a:ext cx="1274559" cy="819359"/>
          </a:xfrm>
          <a:prstGeom prst="rect">
            <a:avLst/>
          </a:prstGeom>
        </p:spPr>
      </p:pic>
    </p:spTree>
    <p:extLst>
      <p:ext uri="{BB962C8B-B14F-4D97-AF65-F5344CB8AC3E}">
        <p14:creationId val="3054926109"/>
      </p:ext>
    </p:extLst>
  </p:cSld>
  <p:clrMapOvr>
    <a:masterClrMapping/>
  </p:clrMapOvr>
  <p:transition advClick="0" spd="slow">
    <p:push dir="u"/>
    <p:sndAc>
      <p:endSnd/>
    </p:sndAc>
  </p:transition>
  <p:timing/>
</p:sld>
</file>

<file path=ppt/slides/slide3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1" name="椭圆 20"/>
          <p:cNvSpPr/>
          <p:nvPr/>
        </p:nvSpPr>
        <p:spPr>
          <a:xfrm>
            <a:off x="4757906" y="1264875"/>
            <a:ext cx="1338034" cy="133803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2500873" y="1771599"/>
            <a:ext cx="1338034" cy="133803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pic>
        <p:nvPicPr>
          <p:cNvPr descr="927eb0a2e10ad40a34fba4e8149c6ad7"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2555778" y="1999847"/>
            <a:ext cx="1228227" cy="881539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03551" y="2863429"/>
            <a:ext cx="1872208" cy="1158240"/>
          </a:xfrm>
          <a:prstGeom prst="rect">
            <a:avLst/>
          </a:prstGeom>
          <a:noFill/>
        </p:spPr>
        <p:txBody>
          <a:bodyPr anchor="t" rtlCol="0" wrap="square">
            <a:spAutoFit/>
          </a:bodyPr>
          <a:lstStyle/>
          <a:p>
            <a:pPr defTabSz="914400" eaLnBrk="1" hangingPunct="1" marR="0">
              <a:buClrTx/>
              <a:buSzTx/>
              <a:buFontTx/>
              <a:buNone/>
              <a:defRPr/>
            </a:pPr>
            <a:r>
              <a:rPr altLang="en-US" lang="zh-CN" noProof="0" sz="14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木耳与莴笋同食可增强食欲、刺激消化，对高血压高血脂、糖尿病、心脑血管疾病有预防作用。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4804814" y="1337431"/>
            <a:ext cx="1192922" cy="119292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986235" y="2357867"/>
            <a:ext cx="2592288" cy="944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 eaLnBrk="1" hangingPunct="1" marR="0">
              <a:buClrTx/>
              <a:buSzTx/>
              <a:buFontTx/>
              <a:buNone/>
              <a:defRPr/>
            </a:pPr>
            <a:r>
              <a:rPr altLang="en-US" 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菜花含维生素矿物质，与鸡肉同食可益气壮骨，增强肝脏解毒作用。有提高免疫力，预防感冒的作用。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862578" y="3690338"/>
            <a:ext cx="2143500" cy="7315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eaLnBrk="1" hangingPunct="1" marR="0">
              <a:buClrTx/>
              <a:buSzTx/>
              <a:buFontTx/>
              <a:buNone/>
              <a:defRPr/>
            </a:pPr>
            <a:r>
              <a:rPr altLang="en-US" 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莴笋和青蒜苔同食可顺气通经脉、结齿明目、清热解毒、防治高血压。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617846" y="373822"/>
            <a:ext cx="4104456" cy="3962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altLang="zh-CN" b="1" lang="en-US" smtClean="0" sz="2000">
                <a:solidFill>
                  <a:schemeClr val="accent5"/>
                </a:solidFill>
                <a:latin typeface="+mn-lt"/>
                <a:ea typeface="+mn-ea"/>
                <a:cs typeface="+mn-ea"/>
                <a:sym typeface="+mn-lt"/>
              </a:rPr>
              <a:t>1、相生食物</a:t>
            </a:r>
          </a:p>
        </p:txBody>
      </p:sp>
      <p:sp>
        <p:nvSpPr>
          <p:cNvPr id="17" name="椭圆 16"/>
          <p:cNvSpPr/>
          <p:nvPr/>
        </p:nvSpPr>
        <p:spPr>
          <a:xfrm>
            <a:off x="1439655" y="1377296"/>
            <a:ext cx="1338034" cy="133803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pic>
        <p:nvPicPr>
          <p:cNvPr descr="04dcf674de4d4665c692ea6f2d6880f7"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518376" y="1446522"/>
            <a:ext cx="1199581" cy="1199581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5910034" y="866067"/>
            <a:ext cx="1338034" cy="133803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6024437" y="1128533"/>
            <a:ext cx="1122024" cy="805359"/>
          </a:xfrm>
          <a:prstGeom prst="rect">
            <a:avLst/>
          </a:prstGeom>
        </p:spPr>
      </p:pic>
      <p:sp>
        <p:nvSpPr>
          <p:cNvPr id="23" name="椭圆 22"/>
          <p:cNvSpPr/>
          <p:nvPr/>
        </p:nvSpPr>
        <p:spPr>
          <a:xfrm>
            <a:off x="4499439" y="3195951"/>
            <a:ext cx="1338034" cy="133803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3306517" y="3179879"/>
            <a:ext cx="1338034" cy="133803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4623506" y="3374846"/>
            <a:ext cx="1098796" cy="8240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3357746" y="3268790"/>
            <a:ext cx="1160212" cy="1160212"/>
          </a:xfrm>
          <a:prstGeom prst="rect">
            <a:avLst/>
          </a:prstGeom>
        </p:spPr>
      </p:pic>
    </p:spTree>
    <p:extLst>
      <p:ext uri="{BB962C8B-B14F-4D97-AF65-F5344CB8AC3E}">
        <p14:creationId val="2005885205"/>
      </p:ext>
    </p:extLst>
  </p:cSld>
  <p:clrMapOvr>
    <a:masterClrMapping/>
  </p:clrMapOvr>
  <p:transition advClick="0" spd="slow">
    <p:push dir="u"/>
    <p:sndAc>
      <p:endSnd/>
    </p:sndAc>
  </p:transition>
  <p:timing/>
</p:sld>
</file>

<file path=ppt/slides/slide3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本框 4"/>
          <p:cNvSpPr txBox="1"/>
          <p:nvPr/>
        </p:nvSpPr>
        <p:spPr>
          <a:xfrm>
            <a:off x="3491880" y="1252433"/>
            <a:ext cx="2736304" cy="731520"/>
          </a:xfrm>
          <a:prstGeom prst="rect">
            <a:avLst/>
          </a:prstGeom>
          <a:noFill/>
        </p:spPr>
        <p:txBody>
          <a:bodyPr anchor="t" rtlCol="0" wrap="square">
            <a:spAutoFit/>
          </a:bodyPr>
          <a:lstStyle/>
          <a:p>
            <a:pPr eaLnBrk="1" hangingPunct="1">
              <a:defRPr/>
            </a:pPr>
            <a:r>
              <a:rPr altLang="en-US" 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虾肉内含“五价砷”，五毒，但与西红柿同食会被还原成“三价砷”，应慎用。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7020" y="2573433"/>
            <a:ext cx="2592288" cy="731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altLang="en-US" 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土豆与柿子长期同食可导致尿结石、肾结石，应尽量避免同食。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987824" y="3886106"/>
            <a:ext cx="2570594" cy="731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altLang="en-US" 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两者同食会引起中毒，伤眼睛，引起眼部不适，严重会导致失明。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664964" y="440383"/>
            <a:ext cx="4104456" cy="3962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altLang="zh-CN" b="1" lang="en-US" smtClean="0" sz="2000">
                <a:solidFill>
                  <a:schemeClr val="accent5"/>
                </a:solidFill>
                <a:latin typeface="+mn-lt"/>
                <a:ea typeface="+mn-ea"/>
                <a:cs typeface="+mn-ea"/>
                <a:sym typeface="+mn-lt"/>
              </a:rPr>
              <a:t>2、相克食物</a:t>
            </a:r>
          </a:p>
        </p:txBody>
      </p:sp>
      <p:sp>
        <p:nvSpPr>
          <p:cNvPr id="7" name="圆角矩形 6"/>
          <p:cNvSpPr/>
          <p:nvPr/>
        </p:nvSpPr>
        <p:spPr>
          <a:xfrm>
            <a:off x="909964" y="1068983"/>
            <a:ext cx="1164672" cy="11646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006049" y="1168220"/>
            <a:ext cx="1008047" cy="966198"/>
          </a:xfrm>
          <a:prstGeom prst="rect">
            <a:avLst/>
          </a:prstGeom>
        </p:spPr>
      </p:pic>
      <p:sp>
        <p:nvSpPr>
          <p:cNvPr id="24" name="圆角矩形 23"/>
          <p:cNvSpPr/>
          <p:nvPr/>
        </p:nvSpPr>
        <p:spPr>
          <a:xfrm>
            <a:off x="2074636" y="1068983"/>
            <a:ext cx="1164672" cy="11646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2074636" y="1039429"/>
            <a:ext cx="1164672" cy="1164672"/>
          </a:xfrm>
          <a:prstGeom prst="rect">
            <a:avLst/>
          </a:prstGeom>
        </p:spPr>
      </p:pic>
      <p:sp>
        <p:nvSpPr>
          <p:cNvPr id="29" name="圆角矩形 28"/>
          <p:cNvSpPr/>
          <p:nvPr/>
        </p:nvSpPr>
        <p:spPr>
          <a:xfrm>
            <a:off x="3371539" y="2360429"/>
            <a:ext cx="1164672" cy="11646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30" name="圆角矩形 29"/>
          <p:cNvSpPr/>
          <p:nvPr/>
        </p:nvSpPr>
        <p:spPr>
          <a:xfrm>
            <a:off x="4532598" y="2360429"/>
            <a:ext cx="1164672" cy="11646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3388002" y="2573434"/>
            <a:ext cx="1114695" cy="83906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4574461" y="2498986"/>
            <a:ext cx="1122811" cy="1122811"/>
          </a:xfrm>
          <a:prstGeom prst="rect">
            <a:avLst/>
          </a:prstGeom>
        </p:spPr>
      </p:pic>
      <p:sp>
        <p:nvSpPr>
          <p:cNvPr id="32" name="圆角矩形 31"/>
          <p:cNvSpPr/>
          <p:nvPr/>
        </p:nvSpPr>
        <p:spPr>
          <a:xfrm>
            <a:off x="5859213" y="3525101"/>
            <a:ext cx="1164672" cy="11646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33" name="圆角矩形 32"/>
          <p:cNvSpPr/>
          <p:nvPr/>
        </p:nvSpPr>
        <p:spPr>
          <a:xfrm>
            <a:off x="7020272" y="3525101"/>
            <a:ext cx="1164672" cy="11646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7092280" y="3635086"/>
            <a:ext cx="1014022" cy="98968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5881027" y="3604368"/>
            <a:ext cx="1135962" cy="1135962"/>
          </a:xfrm>
          <a:prstGeom prst="rect">
            <a:avLst/>
          </a:prstGeom>
        </p:spPr>
      </p:pic>
      <p:sp>
        <p:nvSpPr>
          <p:cNvPr id="34" name="乘号 33"/>
          <p:cNvSpPr/>
          <p:nvPr/>
        </p:nvSpPr>
        <p:spPr>
          <a:xfrm>
            <a:off x="1730899" y="1885959"/>
            <a:ext cx="687474" cy="687474"/>
          </a:xfrm>
          <a:prstGeom prst="mathMultiply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35" name="乘号 34"/>
          <p:cNvSpPr/>
          <p:nvPr/>
        </p:nvSpPr>
        <p:spPr>
          <a:xfrm>
            <a:off x="4192474" y="3181364"/>
            <a:ext cx="687474" cy="687474"/>
          </a:xfrm>
          <a:prstGeom prst="mathMultiply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36" name="乘号 35"/>
          <p:cNvSpPr/>
          <p:nvPr/>
        </p:nvSpPr>
        <p:spPr>
          <a:xfrm>
            <a:off x="6673252" y="3198632"/>
            <a:ext cx="687474" cy="687474"/>
          </a:xfrm>
          <a:prstGeom prst="mathMultiply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</p:spTree>
  </p:cSld>
  <p:clrMapOvr>
    <a:masterClrMapping/>
  </p:clrMapOvr>
  <p:transition advClick="0" spd="slow">
    <p:push dir="u"/>
    <p:sndAc>
      <p:endSnd/>
    </p:sndAc>
  </p:transition>
  <p:timing/>
</p:sld>
</file>

<file path=ppt/slides/slide3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本框 4"/>
          <p:cNvSpPr txBox="1"/>
          <p:nvPr/>
        </p:nvSpPr>
        <p:spPr>
          <a:xfrm>
            <a:off x="3491880" y="1252433"/>
            <a:ext cx="2736304" cy="731520"/>
          </a:xfrm>
          <a:prstGeom prst="rect">
            <a:avLst/>
          </a:prstGeom>
          <a:noFill/>
        </p:spPr>
        <p:txBody>
          <a:bodyPr anchor="t" rtlCol="0" wrap="square">
            <a:spAutoFit/>
          </a:bodyPr>
          <a:lstStyle/>
          <a:p>
            <a:pPr eaLnBrk="1" hangingPunct="1">
              <a:defRPr/>
            </a:pPr>
            <a:r>
              <a:rPr altLang="en-US" 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菠菜含鞣酸丰富，与牛奶同食易引起消化不良，长期食用易患结石。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7020" y="2573433"/>
            <a:ext cx="2592288" cy="731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altLang="en-US" 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胡萝卜中的胡萝卜素与酒精一起下肚，会在肝脏中产生毒素，从而损害肝脏功能。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987824" y="3886106"/>
            <a:ext cx="2781596" cy="51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altLang="en-US" 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黑木耳和白萝卜同食可导致皮炎、皮癣、老年斑，应尽量避免。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664964" y="440383"/>
            <a:ext cx="4104456" cy="3962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altLang="zh-CN" b="1" lang="en-US" smtClean="0" sz="2000">
                <a:solidFill>
                  <a:schemeClr val="accent5"/>
                </a:solidFill>
                <a:latin typeface="+mn-lt"/>
                <a:ea typeface="+mn-ea"/>
                <a:cs typeface="+mn-ea"/>
                <a:sym typeface="+mn-lt"/>
              </a:rPr>
              <a:t>2、相克食物</a:t>
            </a:r>
          </a:p>
        </p:txBody>
      </p:sp>
      <p:sp>
        <p:nvSpPr>
          <p:cNvPr id="7" name="圆角矩形 6"/>
          <p:cNvSpPr/>
          <p:nvPr/>
        </p:nvSpPr>
        <p:spPr>
          <a:xfrm>
            <a:off x="909964" y="1068983"/>
            <a:ext cx="1164672" cy="11646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24" name="圆角矩形 23"/>
          <p:cNvSpPr/>
          <p:nvPr/>
        </p:nvSpPr>
        <p:spPr>
          <a:xfrm>
            <a:off x="2074636" y="1068983"/>
            <a:ext cx="1164672" cy="11646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29" name="圆角矩形 28"/>
          <p:cNvSpPr/>
          <p:nvPr/>
        </p:nvSpPr>
        <p:spPr>
          <a:xfrm>
            <a:off x="3371539" y="2360429"/>
            <a:ext cx="1164672" cy="11646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30" name="圆角矩形 29"/>
          <p:cNvSpPr/>
          <p:nvPr/>
        </p:nvSpPr>
        <p:spPr>
          <a:xfrm>
            <a:off x="4532598" y="2360429"/>
            <a:ext cx="1164672" cy="11646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32" name="圆角矩形 31"/>
          <p:cNvSpPr/>
          <p:nvPr/>
        </p:nvSpPr>
        <p:spPr>
          <a:xfrm>
            <a:off x="5859213" y="3525101"/>
            <a:ext cx="1164672" cy="11646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33" name="圆角矩形 32"/>
          <p:cNvSpPr/>
          <p:nvPr/>
        </p:nvSpPr>
        <p:spPr>
          <a:xfrm>
            <a:off x="7020272" y="3525101"/>
            <a:ext cx="1164672" cy="11646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950938" y="1114562"/>
            <a:ext cx="1123698" cy="1123698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974038" y="957079"/>
            <a:ext cx="1347713" cy="127657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3432452" y="2573433"/>
            <a:ext cx="1033813" cy="971922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4455602" y="2300075"/>
            <a:ext cx="1285380" cy="128538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5900345" y="3612052"/>
            <a:ext cx="1082408" cy="1082408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7012317" y="3488438"/>
            <a:ext cx="1172629" cy="1172629"/>
          </a:xfrm>
          <a:prstGeom prst="rect">
            <a:avLst/>
          </a:prstGeom>
        </p:spPr>
      </p:pic>
      <p:sp>
        <p:nvSpPr>
          <p:cNvPr id="3" name="乘号 2"/>
          <p:cNvSpPr/>
          <p:nvPr/>
        </p:nvSpPr>
        <p:spPr>
          <a:xfrm>
            <a:off x="1730899" y="1885959"/>
            <a:ext cx="687474" cy="687474"/>
          </a:xfrm>
          <a:prstGeom prst="mathMultiply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26" name="乘号 25"/>
          <p:cNvSpPr/>
          <p:nvPr/>
        </p:nvSpPr>
        <p:spPr>
          <a:xfrm>
            <a:off x="4192474" y="3181364"/>
            <a:ext cx="687474" cy="687474"/>
          </a:xfrm>
          <a:prstGeom prst="mathMultiply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27" name="乘号 26"/>
          <p:cNvSpPr/>
          <p:nvPr/>
        </p:nvSpPr>
        <p:spPr>
          <a:xfrm>
            <a:off x="6680148" y="3178687"/>
            <a:ext cx="687474" cy="687474"/>
          </a:xfrm>
          <a:prstGeom prst="mathMultiply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</p:spTree>
    <p:extLst>
      <p:ext uri="{BB962C8B-B14F-4D97-AF65-F5344CB8AC3E}">
        <p14:creationId val="1248983157"/>
      </p:ext>
    </p:extLst>
  </p:cSld>
  <p:clrMapOvr>
    <a:masterClrMapping/>
  </p:clrMapOvr>
  <p:transition advClick="0" spd="slow">
    <p:push dir="u"/>
    <p:sndAc>
      <p:endSnd/>
    </p:sndAc>
  </p:transition>
  <p:timing/>
</p:sld>
</file>

<file path=ppt/slides/slide3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2565924" y="329035"/>
            <a:ext cx="1941688" cy="2517422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4507612" y="1412638"/>
            <a:ext cx="4320480" cy="23774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algn="l" eaLnBrk="0" fontAlgn="base" hangingPunct="0" indent="-182880" marL="228600" rtl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charset="0" panose="02040502050405020303" pitchFamily="18" typeface="Georgia"/>
              <a:buChar char="*"/>
              <a:defRPr kern="1200" sz="2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algn="l" eaLnBrk="0" fontAlgn="base" hangingPunct="0" indent="-182880" marL="548005" rtl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charset="0" panose="02040502050405020303" pitchFamily="18" typeface="Georgia"/>
              <a:buChar char="*"/>
              <a:defRPr kern="1200" sz="20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indent="-182880" marL="822325" rtl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charset="0" panose="02040502050405020303" pitchFamily="18" typeface="Georgia"/>
              <a:buChar char="*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indent="-182880" marL="1097280" rtl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charset="0" panose="02040502050405020303" pitchFamily="18" typeface="Georgia"/>
              <a:buChar char="*"/>
              <a:defRPr kern="1200" sz="16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indent="-182880" marL="1389380" rtl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charset="0" panose="02040502050405020303" pitchFamily="18" typeface="Georgia"/>
              <a:buChar char="*"/>
              <a:defRPr kern="1200" sz="14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eaLnBrk="1" hangingPunct="1" indent="0" lvl="0" marL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altLang="en-US" lang="zh-CN" sz="1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常言美味引口馋，相反食物记心间。羊肉进补味道鲜，不与西瓜共进餐。</a:t>
            </a:r>
          </a:p>
          <a:p>
            <a:pPr eaLnBrk="1" hangingPunct="1" indent="0" lvl="0" marL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altLang="en-US" lang="zh-CN" sz="10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eaLnBrk="1" hangingPunct="1" indent="0" lvl="0" marL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altLang="en-US" lang="zh-CN" sz="1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狗肉性热美味传，若见绿豆大翻脸。兔肉细嫩易熟烂，不与芥末摆桌宴。</a:t>
            </a:r>
          </a:p>
          <a:p>
            <a:pPr eaLnBrk="1" hangingPunct="1" indent="0" lvl="0" marL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altLang="en-US" lang="zh-CN" sz="10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eaLnBrk="1" hangingPunct="1" indent="0" lvl="0" marL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altLang="en-US" lang="zh-CN" sz="1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中药甘草治病全，遇见鲤鱼性相反。铁板黄鳝炒鳝段，同吃皮蛋把病患。</a:t>
            </a:r>
          </a:p>
          <a:p>
            <a:pPr eaLnBrk="1" hangingPunct="1" indent="0" lvl="0" marL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altLang="en-US" lang="zh-CN" sz="10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eaLnBrk="1" hangingPunct="1" indent="0" lvl="0" marL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altLang="en-US" lang="zh-CN" sz="1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豆腐美食皆广泛，不与蜜糖来相伴。鸡蛋若见消炎片，一起入味便相煎。</a:t>
            </a:r>
          </a:p>
          <a:p>
            <a:pPr eaLnBrk="1" hangingPunct="1" indent="0" lvl="0" marL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altLang="en-US" lang="zh-CN" sz="10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eaLnBrk="1" hangingPunct="1" indent="0" lvl="0" marL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altLang="en-US" lang="zh-CN" sz="1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人造糖精怪味甜，煎炒鸡蛋莫加添。香蕉芋头南方产，共餐下肚惹麻烦。</a:t>
            </a:r>
          </a:p>
          <a:p>
            <a:pPr eaLnBrk="1" hangingPunct="1" indent="0" lvl="0" marL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altLang="en-US" lang="zh-CN" sz="10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eaLnBrk="1" hangingPunct="1" indent="0" lvl="0" marL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altLang="en-US" lang="zh-CN" sz="1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红薯柿子熟皆软，同咽易成结石丸。采食黄花六月天，莫与花生共嚼咽。</a:t>
            </a:r>
          </a:p>
          <a:p>
            <a:pPr eaLnBrk="1" hangingPunct="1" indent="0" lvl="0" marL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altLang="en-US" lang="zh-CN" sz="10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eaLnBrk="1" hangingPunct="1" indent="0" lvl="0" marL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altLang="en-US" lang="zh-CN" sz="1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大葱味美蜂蜜甜，同吃同咽很危险。牛奶含钙当为先，营养丰富数鸡蛋。</a:t>
            </a:r>
          </a:p>
          <a:p>
            <a:pPr eaLnBrk="1" hangingPunct="1" indent="0" lvl="0" marL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altLang="en-US" lang="zh-CN" sz="10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eaLnBrk="1" hangingPunct="1" indent="0" lvl="0" marL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altLang="en-US" lang="zh-CN" sz="1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两者同饮养分减，间隔半时再饮咽。上述美食有特点，莫错相配在席间。</a:t>
            </a:r>
          </a:p>
        </p:txBody>
      </p:sp>
      <p:sp>
        <p:nvSpPr>
          <p:cNvPr id="5" name="文本框 2"/>
          <p:cNvSpPr txBox="1"/>
          <p:nvPr/>
        </p:nvSpPr>
        <p:spPr>
          <a:xfrm>
            <a:off x="836475" y="2139703"/>
            <a:ext cx="3738880" cy="701040"/>
          </a:xfrm>
          <a:prstGeom prst="rect">
            <a:avLst/>
          </a:prstGeom>
          <a:noFill/>
        </p:spPr>
        <p:txBody>
          <a:bodyPr anchor="t" rtlCol="0" wrap="none">
            <a:spAutoFit/>
          </a:bodyPr>
          <a:lstStyle/>
          <a:p>
            <a:pPr algn="ctr" defTabSz="914400" eaLnBrk="1" hangingPunct="1" marR="0">
              <a:buClrTx/>
              <a:buSzTx/>
              <a:buFontTx/>
              <a:buNone/>
              <a:defRPr/>
            </a:pPr>
            <a:r>
              <a:rPr altLang="en-US" b="1" lang="zh-CN" noProof="0" sz="4000">
                <a:solidFill>
                  <a:schemeClr val="accent5"/>
                </a:solidFill>
                <a:latin typeface="+mn-lt"/>
                <a:ea typeface="+mn-ea"/>
                <a:cs typeface="+mn-ea"/>
                <a:sym typeface="+mn-lt"/>
              </a:rPr>
              <a:t>一起来唱饮食歌</a:t>
            </a:r>
          </a:p>
        </p:txBody>
      </p:sp>
    </p:spTree>
  </p:cSld>
  <p:clrMapOvr>
    <a:masterClrMapping/>
  </p:clrMapOvr>
  <p:transition/>
  <p:timing/>
</p:sld>
</file>

<file path=ppt/slides/slide3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 txBox="1"/>
          <p:nvPr/>
        </p:nvSpPr>
        <p:spPr>
          <a:xfrm>
            <a:off x="2446338" y="1250950"/>
            <a:ext cx="6697662" cy="1176338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dir="t" rig="balanced"/>
          </a:scene3d>
          <a:sp3d prstMaterial="plastic"/>
        </p:spPr>
        <p:txBody>
          <a:bodyPr anchor="t" anchorCtr="0" bIns="34295" lIns="68591" rIns="68591" rtlCol="0" tIns="34295" vert="horz"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128000"/>
              <a:buFont charset="0" panose="02040502050405020303" pitchFamily="18" typeface="Georgia"/>
              <a:buNone/>
              <a:defRPr/>
            </a:pPr>
            <a:r>
              <a:rPr altLang="en-US" lang="zh-CN" smtClean="0" sz="360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  <a:reflection algn="bl" blurRad="6350" dir="5400000" endA="300" endPos="45500" rotWithShape="0" stA="55000" sy="-100000"/>
                </a:effectLst>
                <a:latin typeface="+mn-lt"/>
                <a:ea typeface="+mn-ea"/>
                <a:cs typeface="+mn-ea"/>
                <a:sym typeface="+mn-lt"/>
              </a:rPr>
              <a:t>祝大家</a:t>
            </a:r>
            <a:br>
              <a:rPr altLang="en-US" lang="zh-CN" smtClean="0" sz="360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  <a:reflection algn="bl" blurRad="6350" dir="5400000" endA="300" endPos="45500" rotWithShape="0" stA="55000" sy="-100000"/>
                </a:effectLst>
                <a:latin typeface="+mn-lt"/>
                <a:ea typeface="+mn-ea"/>
                <a:cs typeface="+mn-ea"/>
                <a:sym typeface="+mn-lt"/>
              </a:rPr>
            </a:br>
            <a:r>
              <a:rPr altLang="en-US" lang="zh-CN" smtClean="0" sz="360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  <a:reflection algn="bl" blurRad="6350" dir="5400000" endA="300" endPos="45500" rotWithShape="0" stA="55000" sy="-100000"/>
                </a:effectLst>
                <a:latin typeface="+mn-lt"/>
                <a:ea typeface="+mn-ea"/>
                <a:cs typeface="+mn-ea"/>
                <a:sym typeface="+mn-lt"/>
              </a:rPr>
              <a:t>饮食健康，身体倍儿棒！</a:t>
            </a:r>
          </a:p>
        </p:txBody>
      </p:sp>
      <p:sp>
        <p:nvSpPr>
          <p:cNvPr id="3" name="矩形 2"/>
          <p:cNvSpPr/>
          <p:nvPr/>
        </p:nvSpPr>
        <p:spPr>
          <a:xfrm>
            <a:off x="5940154" y="2715767"/>
            <a:ext cx="4257765" cy="579120"/>
          </a:xfrm>
          <a:prstGeom prst="rect">
            <a:avLst/>
          </a:prstGeom>
          <a:solidFill>
            <a:srgbClr val="F9FD8C"/>
          </a:solidFill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altLang="en-US" lang="zh-CN" sz="320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/>
                </a:solidFill>
                <a:latin typeface="+mn-lt"/>
                <a:ea typeface="+mn-ea"/>
                <a:cs typeface="+mn-ea"/>
                <a:sym typeface="+mn-lt"/>
              </a:rPr>
              <a:t>感谢观看！！！</a:t>
            </a:r>
          </a:p>
        </p:txBody>
      </p:sp>
    </p:spTree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mph" presetID="3" presetSubtype="2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dur="2000" fill="hold" id="6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8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idx="4294967295" type="title"/>
          </p:nvPr>
        </p:nvSpPr>
        <p:spPr>
          <a:xfrm>
            <a:off x="539554" y="1"/>
            <a:ext cx="5965825" cy="1296938"/>
          </a:xfrm>
          <a:noFill/>
          <a:ln>
            <a:noFill/>
          </a:ln>
          <a:scene3d>
            <a:camera prst="orthographicFront"/>
            <a:lightRig dir="t" rig="balanced"/>
          </a:scene3d>
          <a:sp3d prstMaterial="plastic"/>
        </p:spPr>
        <p:txBody>
          <a:bodyPr anchor="ctr" anchorCtr="1" bIns="34295" lIns="68591" rIns="68591" rtlCol="0" tIns="34295" vert="horz">
            <a:noAutofit/>
          </a:bodyPr>
          <a:lstStyle/>
          <a:p>
            <a:pPr algn="ctr" defTabSz="914400" eaLnBrk="0" fontAlgn="base" hangingPunct="0" indent="-319405" latinLnBrk="0" lvl="0" marL="319405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charset="0" panose="02040502050405020303" pitchFamily="18" typeface="Georgia"/>
              <a:buNone/>
              <a:defRPr/>
            </a:pPr>
            <a:r>
              <a:rPr altLang="en-US" b="1" baseline="0" cap="none" i="0" kern="1200" kumimoji="0" lang="zh-CN" noProof="0" normalizeH="0" spc="0" strike="noStrike" sz="3450" u="none">
                <a:ln>
                  <a:noFill/>
                </a:ln>
                <a:solidFill>
                  <a:schemeClr val="accent5"/>
                </a:solidFill>
                <a:effectLst>
                  <a:reflection algn="bl" blurRad="6350" dir="5400000" endA="300" endPos="45500" rotWithShape="0" stA="55000" sy="-100000"/>
                </a:effectLst>
                <a:uLnTx/>
                <a:uFillTx/>
                <a:latin typeface="+mn-lt"/>
                <a:ea typeface="+mn-ea"/>
                <a:cs typeface="+mn-ea"/>
                <a:sym typeface="+mn-lt"/>
              </a:rPr>
              <a:t>现代人的健康状况</a:t>
            </a:r>
          </a:p>
        </p:txBody>
      </p:sp>
      <p:sp>
        <p:nvSpPr>
          <p:cNvPr id="6147" name="内容占位符 2"/>
          <p:cNvSpPr>
            <a:spLocks noGrp="1"/>
          </p:cNvSpPr>
          <p:nvPr>
            <p:ph idx="4294967295" type="body"/>
          </p:nvPr>
        </p:nvSpPr>
        <p:spPr>
          <a:xfrm>
            <a:off x="4139952" y="1131590"/>
            <a:ext cx="3960440" cy="3456384"/>
          </a:xfrm>
        </p:spPr>
        <p:txBody>
          <a:bodyPr anchor="t" bIns="34295" lIns="68591" rIns="68591" tIns="34295" vert="horz" wrap="square"/>
          <a:lstStyle/>
          <a:p>
            <a:pPr>
              <a:buClr>
                <a:srgbClr val="59AAF2"/>
              </a:buClr>
              <a:buFont charset="0" panose="05000000000000000000" typeface="Wingdings"/>
              <a:buChar char=""/>
            </a:pPr>
            <a:r>
              <a:rPr altLang="en-US" lang="zh-CN" sz="16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有钱的不如没钱的</a:t>
            </a:r>
          </a:p>
          <a:p>
            <a:pPr>
              <a:buClr>
                <a:srgbClr val="59AAF2"/>
              </a:buClr>
              <a:buFont charset="0" panose="05000000000000000000" typeface="Wingdings"/>
              <a:buChar char=""/>
            </a:pPr>
            <a:r>
              <a:rPr altLang="en-US" lang="zh-CN" sz="16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坐办公室的不如在外跑的</a:t>
            </a:r>
          </a:p>
          <a:p>
            <a:pPr>
              <a:buClr>
                <a:srgbClr val="59AAF2"/>
              </a:buClr>
              <a:buFont charset="0" panose="05000000000000000000" typeface="Wingdings"/>
              <a:buChar char=""/>
            </a:pPr>
            <a:r>
              <a:rPr altLang="en-US" lang="zh-CN" sz="16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男的不如女的</a:t>
            </a:r>
          </a:p>
          <a:p>
            <a:pPr>
              <a:buClr>
                <a:srgbClr val="59AAF2"/>
              </a:buClr>
              <a:buFont charset="0" panose="05000000000000000000" typeface="Wingdings"/>
              <a:buChar char=""/>
            </a:pPr>
            <a:r>
              <a:rPr altLang="en-US" lang="zh-CN" sz="16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当官的不如当兵的</a:t>
            </a:r>
          </a:p>
          <a:p>
            <a:pPr>
              <a:buClr>
                <a:srgbClr val="59AAF2"/>
              </a:buClr>
              <a:buFont charset="0" panose="05000000000000000000" typeface="Wingdings"/>
              <a:buChar char=""/>
            </a:pPr>
            <a:r>
              <a:rPr altLang="en-US" lang="zh-CN" sz="16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少的不如老的</a:t>
            </a:r>
          </a:p>
          <a:p>
            <a:pPr>
              <a:buClr>
                <a:srgbClr val="59AAF2"/>
              </a:buClr>
              <a:buFont charset="0" panose="05000000000000000000" typeface="Wingdings"/>
              <a:buChar char=""/>
            </a:pPr>
            <a:r>
              <a:rPr altLang="en-US" lang="zh-CN" sz="16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城市的不如农村的</a:t>
            </a:r>
          </a:p>
          <a:p>
            <a:pPr>
              <a:buClr>
                <a:srgbClr val="59AAF2"/>
              </a:buClr>
              <a:buFont charset="0" panose="05000000000000000000" typeface="Wingdings"/>
              <a:buChar char=""/>
            </a:pPr>
            <a:r>
              <a:rPr altLang="en-US" lang="zh-CN" sz="16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沿海的不如内地的</a:t>
            </a:r>
          </a:p>
          <a:p>
            <a:pPr>
              <a:buClr>
                <a:srgbClr val="59AAF2"/>
              </a:buClr>
              <a:buFont charset="0" panose="05000000000000000000" typeface="Wingdings"/>
              <a:buChar char=""/>
            </a:pPr>
            <a:r>
              <a:rPr altLang="en-US" lang="zh-CN" sz="16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吃荤的不如吃素的</a:t>
            </a:r>
          </a:p>
          <a:p>
            <a:pPr>
              <a:buClr>
                <a:srgbClr val="59AAF2"/>
              </a:buClr>
              <a:buFont charset="0" panose="05000000000000000000" typeface="Wingdings"/>
              <a:buChar char=""/>
            </a:pPr>
            <a:r>
              <a:rPr altLang="en-US" lang="zh-CN" sz="16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大城市的不如小城市的</a:t>
            </a:r>
          </a:p>
          <a:p>
            <a:pPr>
              <a:buClr>
                <a:srgbClr val="59AAF2"/>
              </a:buClr>
              <a:buFont charset="0" panose="05000000000000000000" typeface="Wingdings"/>
              <a:buChar char=""/>
            </a:pPr>
            <a:r>
              <a:rPr altLang="en-US" lang="zh-CN" sz="16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脑力劳动者不如体力劳动者 </a:t>
            </a:r>
          </a:p>
        </p:txBody>
      </p:sp>
      <p:sp>
        <p:nvSpPr>
          <p:cNvPr id="11" name="椭圆 10"/>
          <p:cNvSpPr/>
          <p:nvPr/>
        </p:nvSpPr>
        <p:spPr>
          <a:xfrm>
            <a:off x="1187624" y="1923679"/>
            <a:ext cx="2190750" cy="1500505"/>
          </a:xfrm>
          <a:prstGeom prst="ellipse">
            <a:avLst/>
          </a:prstGeom>
          <a:solidFill>
            <a:schemeClr val="bg1"/>
          </a:solidFill>
          <a:ln>
            <a:solidFill>
              <a:schemeClr val="accent5"/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kern="1200" kumimoji="0" lang="zh-CN" noProof="0" normalizeH="0" spc="0" strike="noStrike" sz="2100" u="sng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cs typeface="+mn-ea"/>
                <a:sym typeface="+mn-lt"/>
              </a:rPr>
              <a:t>你中了几枪啊？？？</a:t>
            </a:r>
          </a:p>
        </p:txBody>
      </p:sp>
    </p:spTree>
  </p:cSld>
  <p:clrMapOvr>
    <a:masterClrMapping/>
  </p:clrMapOvr>
  <p:transition advClick="0" spd="slow">
    <p:push dir="u"/>
    <p:sndAc>
      <p:endSnd/>
    </p:sndAc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80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10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1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12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13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14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5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16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7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18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9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2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2" nodeType="afterEffect" presetClass="entr" presetID="27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dur="80" id="24"/>
                                        <p:tgtEl>
                                          <p:spTgt spid="61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dur="80" id="25"/>
                                        <p:tgtEl>
                                          <p:spTgt spid="61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80" id="26"/>
                                        <p:tgtEl>
                                          <p:spTgt spid="61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080"/>
                            </p:stCondLst>
                            <p:childTnLst>
                              <p:par>
                                <p:cTn fill="hold" grpId="0" id="28" nodeType="afterEffect" presetClass="entr" presetID="27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dur="80" id="30"/>
                                        <p:tgtEl>
                                          <p:spTgt spid="614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dur="80" id="31"/>
                                        <p:tgtEl>
                                          <p:spTgt spid="614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80" id="32"/>
                                        <p:tgtEl>
                                          <p:spTgt spid="614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2160"/>
                            </p:stCondLst>
                            <p:childTnLst>
                              <p:par>
                                <p:cTn fill="hold" grpId="0" id="34" nodeType="afterEffect" presetClass="entr" presetID="27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dur="80" id="36"/>
                                        <p:tgtEl>
                                          <p:spTgt spid="614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dur="80" id="37"/>
                                        <p:tgtEl>
                                          <p:spTgt spid="614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80" id="38"/>
                                        <p:tgtEl>
                                          <p:spTgt spid="614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2240"/>
                            </p:stCondLst>
                            <p:childTnLst>
                              <p:par>
                                <p:cTn fill="hold" grpId="0" id="40" nodeType="afterEffect" presetClass="entr" presetID="27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dur="80" id="42"/>
                                        <p:tgtEl>
                                          <p:spTgt spid="614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dur="80" id="43"/>
                                        <p:tgtEl>
                                          <p:spTgt spid="614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80" id="44"/>
                                        <p:tgtEl>
                                          <p:spTgt spid="614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2320"/>
                            </p:stCondLst>
                            <p:childTnLst>
                              <p:par>
                                <p:cTn fill="hold" grpId="0" id="46" nodeType="afterEffect" presetClass="entr" presetID="27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dur="80" id="48"/>
                                        <p:tgtEl>
                                          <p:spTgt spid="614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dur="80" id="49"/>
                                        <p:tgtEl>
                                          <p:spTgt spid="614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80" id="50"/>
                                        <p:tgtEl>
                                          <p:spTgt spid="614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fill="hold" grpId="0" id="52" nodeType="afterEffect" presetClass="entr" presetID="27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dur="80" id="54"/>
                                        <p:tgtEl>
                                          <p:spTgt spid="614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dur="80" id="55"/>
                                        <p:tgtEl>
                                          <p:spTgt spid="614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80" id="56"/>
                                        <p:tgtEl>
                                          <p:spTgt spid="614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2480"/>
                            </p:stCondLst>
                            <p:childTnLst>
                              <p:par>
                                <p:cTn fill="hold" grpId="0" id="58" nodeType="afterEffect" presetClass="entr" presetID="27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dur="80" id="60"/>
                                        <p:tgtEl>
                                          <p:spTgt spid="614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dur="80" id="61"/>
                                        <p:tgtEl>
                                          <p:spTgt spid="614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80" id="62"/>
                                        <p:tgtEl>
                                          <p:spTgt spid="614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3" nodeType="afterGroup">
                            <p:stCondLst>
                              <p:cond delay="2560"/>
                            </p:stCondLst>
                            <p:childTnLst>
                              <p:par>
                                <p:cTn fill="hold" grpId="0" id="64" nodeType="afterEffect" presetClass="entr" presetID="27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dur="80" id="66"/>
                                        <p:tgtEl>
                                          <p:spTgt spid="614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dur="80" id="67"/>
                                        <p:tgtEl>
                                          <p:spTgt spid="614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80" id="68"/>
                                        <p:tgtEl>
                                          <p:spTgt spid="614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9" nodeType="afterGroup">
                            <p:stCondLst>
                              <p:cond delay="2640"/>
                            </p:stCondLst>
                            <p:childTnLst>
                              <p:par>
                                <p:cTn fill="hold" grpId="0" id="70" nodeType="afterEffect" presetClass="entr" presetID="27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dur="80" id="72"/>
                                        <p:tgtEl>
                                          <p:spTgt spid="614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dur="80" id="73"/>
                                        <p:tgtEl>
                                          <p:spTgt spid="614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80" id="74"/>
                                        <p:tgtEl>
                                          <p:spTgt spid="614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5" nodeType="afterGroup">
                            <p:stCondLst>
                              <p:cond delay="2720"/>
                            </p:stCondLst>
                            <p:childTnLst>
                              <p:par>
                                <p:cTn fill="hold" grpId="0" id="76" nodeType="afterEffect" presetClass="entr" presetID="27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dur="80" id="78"/>
                                        <p:tgtEl>
                                          <p:spTgt spid="6147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dur="80" id="79"/>
                                        <p:tgtEl>
                                          <p:spTgt spid="6147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80" id="80"/>
                                        <p:tgtEl>
                                          <p:spTgt spid="6147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1" nodeType="clickPar">
                      <p:stCondLst>
                        <p:cond delay="indefinite"/>
                        <p:cond delay="0" evt="onBegin">
                          <p:tn val="80"/>
                        </p:cond>
                      </p:stCondLst>
                      <p:childTnLst>
                        <p:par>
                          <p:cTn fill="hold" id="8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accel="50000" fill="hold" grpId="0" id="83" nodeType="clickEffect" presetClass="entr" presetID="48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85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6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88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grpId="0" spid="6147" uiExpand="1"/>
      <p:bldP grpId="0" spid="1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1" y="2212399"/>
            <a:ext cx="9143999" cy="49291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000" tIns="0" rIns="135000" bIns="0"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1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www.youyedoc.com</a:t>
            </a:r>
          </a:p>
        </p:txBody>
      </p:sp>
      <p:sp>
        <p:nvSpPr>
          <p:cNvPr id="7" name="矩形 6"/>
          <p:cNvSpPr/>
          <p:nvPr/>
        </p:nvSpPr>
        <p:spPr>
          <a:xfrm>
            <a:off x="1" y="1636569"/>
            <a:ext cx="9143999" cy="58145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100" spc="15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更多精品PPT资源尽在—优页PPT！</a:t>
            </a:r>
          </a:p>
        </p:txBody>
      </p:sp>
      <p:sp>
        <p:nvSpPr>
          <p:cNvPr id="12" name="矩形 11"/>
          <p:cNvSpPr/>
          <p:nvPr/>
        </p:nvSpPr>
        <p:spPr>
          <a:xfrm>
            <a:off x="1936373" y="2940767"/>
            <a:ext cx="5179807" cy="126957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eaLnBrk="1" fontAlgn="auto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900" ker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PPT模板下载：www.youyedoc.com/moban/         节日PPT模板：www.youyedoc.com/jieri/</a:t>
            </a:r>
          </a:p>
          <a:p>
            <a:pPr eaLnBrk="1" fontAlgn="auto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900" ker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PPT背景图片：www.youyedoc.com/beijing/          PPT图表下载：www.youyedoc.com/tubiao/</a:t>
            </a:r>
          </a:p>
          <a:p>
            <a:pPr eaLnBrk="1" fontAlgn="auto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900" ker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PPT素材下载： www.youyedoc.com/sucai/            PPT教程下载：www.youyedoc.com/jiaocheng/</a:t>
            </a:r>
          </a:p>
          <a:p>
            <a:pPr eaLnBrk="1" fontAlgn="auto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900" ker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字体下载：www.youyedoc.com/ziti/                       绘本故事PPT：www.youyedoc.com/gushi/</a:t>
            </a:r>
          </a:p>
          <a:p>
            <a:pPr eaLnBrk="1" fontAlgn="auto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900" ker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PPT课件：www.youyedoc.com/kejian/</a:t>
            </a:r>
          </a:p>
        </p:txBody>
      </p:sp>
    </p:spTree>
    <p:extLst>
      <p:ext uri="{BB962C8B-B14F-4D97-AF65-F5344CB8AC3E}">
        <p14:creationId xmlns:p14="http://schemas.microsoft.com/office/powerpoint/2010/main" val="2667243845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115616" y="1179196"/>
            <a:ext cx="6623086" cy="3129914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sp>
        <p:nvSpPr>
          <p:cNvPr id="11" name="矩形 10"/>
          <p:cNvSpPr/>
          <p:nvPr/>
        </p:nvSpPr>
        <p:spPr>
          <a:xfrm>
            <a:off x="1547666" y="354407"/>
            <a:ext cx="201168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2400">
                <a:solidFill>
                  <a:schemeClr val="accent5"/>
                </a:solidFill>
                <a:latin typeface="+mn-lt"/>
                <a:ea typeface="+mn-ea"/>
                <a:cs typeface="+mn-ea"/>
                <a:sym typeface="+mn-lt"/>
              </a:rPr>
              <a:t>一、食色生活</a:t>
            </a:r>
          </a:p>
        </p:txBody>
      </p:sp>
      <p:sp>
        <p:nvSpPr>
          <p:cNvPr id="10243" name="内容占位符 2"/>
          <p:cNvSpPr>
            <a:spLocks noGrp="1"/>
          </p:cNvSpPr>
          <p:nvPr>
            <p:ph idx="4294967295" sz="quarter"/>
          </p:nvPr>
        </p:nvSpPr>
        <p:spPr>
          <a:xfrm>
            <a:off x="4454573" y="1823165"/>
            <a:ext cx="2736304" cy="1841977"/>
          </a:xfrm>
        </p:spPr>
        <p:txBody>
          <a:bodyPr anchor="t" bIns="34295" lIns="68591" rIns="68591" tIns="34295" vert="horz" wrap="square">
            <a:normAutofit/>
          </a:bodyPr>
          <a:lstStyle/>
          <a:p>
            <a:pPr algn="l" eaLnBrk="1" hangingPunct="1" indent="0" marL="34290">
              <a:lnSpc>
                <a:spcPct val="160000"/>
              </a:lnSpc>
              <a:buNone/>
            </a:pPr>
            <a:r>
              <a:rPr altLang="zh-CN" b="1" lang="en-US" sz="2400">
                <a:solidFill>
                  <a:schemeClr val="accent2"/>
                </a:solidFill>
                <a:cs typeface="+mn-ea"/>
                <a:sym typeface="+mn-lt"/>
              </a:rPr>
              <a:t>     找对颜色，吃对食物，不同颜色的食物有不同功效。</a:t>
            </a:r>
          </a:p>
        </p:txBody>
      </p:sp>
    </p:spTree>
  </p:cSld>
  <p:clrMapOvr>
    <a:masterClrMapping/>
  </p:clrMapOvr>
  <p:transition advClick="0" spd="slow">
    <p:push dir="u"/>
    <p:sndAc>
      <p:endSnd/>
    </p:sndAc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1024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grpId="0" spid="10243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0" name="矩形 59"/>
          <p:cNvSpPr/>
          <p:nvPr/>
        </p:nvSpPr>
        <p:spPr>
          <a:xfrm>
            <a:off x="3355976" y="2520083"/>
            <a:ext cx="5788025" cy="14605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60960" compatLnSpc="1" forceAA="0" fromWordArt="0" horzOverflow="overflow" lIns="121920" numCol="1" rIns="121920" rot="0" rtlCol="0" spcCol="0" spcFirstLastPara="0" tIns="60960" vert="horz" vertOverflow="overflow" wrap="square">
            <a:noAutofit/>
          </a:bodyPr>
          <a:lstStyle/>
          <a:p>
            <a:pPr algn="ctr"/>
            <a:endParaRPr altLang="en-US" lang="zh-CN" sz="2400"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590097" y="2004413"/>
            <a:ext cx="2571750" cy="2571750"/>
          </a:xfrm>
          <a:prstGeom prst="rect">
            <a:avLst/>
          </a:prstGeom>
        </p:spPr>
      </p:pic>
      <p:sp>
        <p:nvSpPr>
          <p:cNvPr id="61" name="矩形 60"/>
          <p:cNvSpPr/>
          <p:nvPr/>
        </p:nvSpPr>
        <p:spPr>
          <a:xfrm>
            <a:off x="3804629" y="2773279"/>
            <a:ext cx="4680520" cy="944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altLang="en-US" lang="zh-CN" smtClean="0" sz="14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假如你生来体质较弱，易受感冒病毒的欺侮，或者已经被感冒缠上了，红色食物会助你一臂之力。红色食物有助于减轻疲劳，并且有驱寒作用，预防癌症、增强记忆力、减轻疲劳和稳定情绪。</a:t>
            </a:r>
          </a:p>
        </p:txBody>
      </p:sp>
      <p:sp>
        <p:nvSpPr>
          <p:cNvPr id="62" name="矩形 61"/>
          <p:cNvSpPr/>
          <p:nvPr/>
        </p:nvSpPr>
        <p:spPr>
          <a:xfrm>
            <a:off x="0" y="1059582"/>
            <a:ext cx="5148064" cy="1460500"/>
          </a:xfrm>
          <a:prstGeom prst="rect">
            <a:avLst/>
          </a:prstGeom>
          <a:solidFill>
            <a:srgbClr val="943D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400">
              <a:cs typeface="+mn-ea"/>
              <a:sym typeface="+mn-lt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608306" y="1268458"/>
            <a:ext cx="4330114" cy="944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vl="0"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mtClean="0" sz="14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可以令人精神抖擞，增强自信及意志力，使人充满力量。至于颜色较辣椒稍浅一些的胡萝卜，所含的胡萝卜素可在体内转化为维生素A，发挥护卫人体上皮组织如呼吸道黏膜的作用。</a:t>
            </a:r>
          </a:p>
        </p:txBody>
      </p:sp>
      <p:sp>
        <p:nvSpPr>
          <p:cNvPr id="67" name="矩形 66"/>
          <p:cNvSpPr/>
          <p:nvPr/>
        </p:nvSpPr>
        <p:spPr>
          <a:xfrm>
            <a:off x="5128592" y="1268457"/>
            <a:ext cx="2953424" cy="1066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base" lvl="0">
              <a:defRPr/>
            </a:pPr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上榜食物 ：红辣椒、胡萝卜，苋菜、洋葱、红枣、番茄、红薯、山楂、苹果、草莓、老南瓜。</a:t>
            </a:r>
          </a:p>
        </p:txBody>
      </p:sp>
      <p:sp>
        <p:nvSpPr>
          <p:cNvPr id="5" name="矩形 4"/>
          <p:cNvSpPr/>
          <p:nvPr/>
        </p:nvSpPr>
        <p:spPr>
          <a:xfrm>
            <a:off x="1835698" y="483518"/>
            <a:ext cx="4267518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en-US" sz="2000">
                <a:solidFill>
                  <a:schemeClr val="accent5"/>
                </a:solidFill>
                <a:latin typeface="+mn-lt"/>
                <a:ea typeface="+mn-ea"/>
                <a:cs typeface="+mn-ea"/>
                <a:sym typeface="+mn-lt"/>
              </a:rPr>
              <a:t>1、红色食物——减轻疲劳预防感冒 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-252536" y="2488869"/>
            <a:ext cx="2589545" cy="204316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131145" y="3059472"/>
            <a:ext cx="2859149" cy="214193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6600224" y="3102635"/>
            <a:ext cx="2346638" cy="2206151"/>
          </a:xfrm>
          <a:prstGeom prst="rect">
            <a:avLst/>
          </a:prstGeom>
        </p:spPr>
      </p:pic>
    </p:spTree>
  </p:cSld>
  <p:clrMapOvr>
    <a:masterClrMapping/>
  </p:clrMapOvr>
  <p:transition advClick="0" spd="slow">
    <p:push dir="u"/>
    <p:sndAc>
      <p:endSnd/>
    </p:sndAc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4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6" nodeType="after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0" nodeType="after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0"/>
      <p:bldP grpId="0" spid="61"/>
      <p:bldP grpId="0" spid="62"/>
      <p:bldP grpId="0" spid="64"/>
      <p:bldP grpId="0" spid="67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3" name="文本框 62"/>
          <p:cNvSpPr txBox="1"/>
          <p:nvPr/>
        </p:nvSpPr>
        <p:spPr>
          <a:xfrm>
            <a:off x="5710925" y="3413059"/>
            <a:ext cx="2538302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 fontAlgn="base" lvl="0">
              <a:defRPr/>
            </a:pPr>
            <a:r>
              <a:rPr altLang="en-US"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蓝色食物主要是指海藻类的海洋食品。其中的螺旋藻含有18种氨基酸，11种微量元素及9种维生素，可以健身强体，帮助消化，增强免疫力，美容保健，抗辐射等，海藻多糖还有抗肿瘤抗艾滋病功能。 </a:t>
            </a:r>
          </a:p>
        </p:txBody>
      </p:sp>
      <p:sp>
        <p:nvSpPr>
          <p:cNvPr id="2" name="矩形 1"/>
          <p:cNvSpPr/>
          <p:nvPr/>
        </p:nvSpPr>
        <p:spPr>
          <a:xfrm>
            <a:off x="1592972" y="432911"/>
            <a:ext cx="4699318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en-US" sz="2000">
                <a:solidFill>
                  <a:schemeClr val="accent5"/>
                </a:solidFill>
                <a:latin typeface="+mn-lt"/>
                <a:ea typeface="+mn-ea"/>
                <a:cs typeface="+mn-ea"/>
                <a:sym typeface="+mn-lt"/>
              </a:rPr>
              <a:t>2、蓝紫色食物——益寿的天然“良药”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329785" y="3421029"/>
            <a:ext cx="2018081" cy="960120"/>
          </a:xfrm>
          <a:prstGeom prst="rect">
            <a:avLst/>
          </a:prstGeom>
          <a:noFill/>
        </p:spPr>
        <p:txBody>
          <a:bodyPr bIns="0" lIns="0" rIns="0" tIns="0" wrap="square">
            <a:spAutoFit/>
          </a:bodyPr>
          <a:lstStyle/>
          <a:p>
            <a:pPr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lang="zh-CN" sz="140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上榜食物 </a:t>
            </a:r>
          </a:p>
          <a:p>
            <a:pPr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lang="zh-CN" sz="140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黑草莓、樱桃、茄子、李子、紫葡萄、黑胡椒粉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487444" y="3421029"/>
            <a:ext cx="2223483" cy="731520"/>
          </a:xfrm>
          <a:prstGeom prst="rect">
            <a:avLst/>
          </a:prstGeom>
          <a:noFill/>
        </p:spPr>
        <p:txBody>
          <a:bodyPr bIns="0" lIns="0" rIns="0" tIns="0" wrap="square">
            <a:spAutoFit/>
          </a:bodyPr>
          <a:lstStyle/>
          <a:p>
            <a:pPr lvl="0">
              <a:defRPr/>
            </a:pPr>
            <a:r>
              <a:rPr altLang="en-US"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紫菜、紫茄子、紫葡萄等紫色食物都含丰富的芦丁和维生素C，常吃对预防高血压、心脑血管疾病及遏制出血倾向有一定作用。 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rcRect b="-2256"/>
          <a:stretch>
            <a:fillRect/>
          </a:stretch>
        </p:blipFill>
        <p:spPr>
          <a:xfrm>
            <a:off x="1216592" y="1131591"/>
            <a:ext cx="2286185" cy="228943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3500860" y="1131591"/>
            <a:ext cx="2210067" cy="227100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5710926" y="1131591"/>
            <a:ext cx="2245451" cy="2234696"/>
          </a:xfrm>
          <a:prstGeom prst="rect">
            <a:avLst/>
          </a:prstGeom>
        </p:spPr>
      </p:pic>
    </p:spTree>
  </p:cSld>
  <p:clrMapOvr>
    <a:masterClrMapping/>
  </p:clrMapOvr>
  <p:transition advClick="0" spd="slow">
    <p:push dir="u"/>
    <p:sndAc>
      <p:endSnd/>
    </p:sndAc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0" nodeType="after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22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3"/>
      <p:bldP grpId="0" spid="28"/>
      <p:bldP grpId="0" spid="29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矩形 7"/>
          <p:cNvSpPr/>
          <p:nvPr/>
        </p:nvSpPr>
        <p:spPr>
          <a:xfrm>
            <a:off x="1728471" y="475804"/>
            <a:ext cx="4692968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altLang="en-US" b="1" lang="zh-CN" sz="2000">
                <a:solidFill>
                  <a:schemeClr val="accent5"/>
                </a:solidFill>
                <a:latin typeface="+mn-lt"/>
                <a:ea typeface="+mn-ea"/>
                <a:cs typeface="+mn-ea"/>
                <a:sym typeface="+mn-lt"/>
              </a:rPr>
              <a:t>3、橙黄色食物——维生素C的天然源泉 </a:t>
            </a:r>
          </a:p>
        </p:txBody>
      </p:sp>
      <p:sp>
        <p:nvSpPr>
          <p:cNvPr id="60" name="矩形 59"/>
          <p:cNvSpPr/>
          <p:nvPr/>
        </p:nvSpPr>
        <p:spPr>
          <a:xfrm>
            <a:off x="3355976" y="2520083"/>
            <a:ext cx="5788025" cy="1460500"/>
          </a:xfrm>
          <a:prstGeom prst="rect">
            <a:avLst/>
          </a:prstGeom>
          <a:solidFill>
            <a:srgbClr val="943D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60960" compatLnSpc="1" forceAA="0" fromWordArt="0" horzOverflow="overflow" lIns="121920" numCol="1" rIns="121920" rot="0" rtlCol="0" spcCol="0" spcFirstLastPara="0" tIns="60960" vert="horz" vertOverflow="overflow" wrap="square">
            <a:noAutofit/>
          </a:bodyPr>
          <a:lstStyle/>
          <a:p>
            <a:pPr algn="ctr"/>
            <a:endParaRPr altLang="en-US" lang="zh-CN" sz="2400">
              <a:cs typeface="+mn-ea"/>
              <a:sym typeface="+mn-lt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3826854" y="2643739"/>
            <a:ext cx="4680520" cy="1158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altLang="en-US" lang="zh-CN" sz="14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橙黄色食物含有丰富的胡萝卜素和维生素C，可以健脾，预防胃炎，防治夜盲症，护肝，使皮肤变得细嫩，并有中和致癌物质的作用。对于儿童佝偻病、青少年近视、中老年骨质疏松症等常见病有一定预防之效。故这些人群偏重一点儿黄色食品无疑是明智之举。 </a:t>
            </a:r>
          </a:p>
        </p:txBody>
      </p:sp>
      <p:sp>
        <p:nvSpPr>
          <p:cNvPr id="62" name="矩形 61"/>
          <p:cNvSpPr/>
          <p:nvPr/>
        </p:nvSpPr>
        <p:spPr>
          <a:xfrm>
            <a:off x="0" y="1059582"/>
            <a:ext cx="5148064" cy="1460500"/>
          </a:xfrm>
          <a:prstGeom prst="rect">
            <a:avLst/>
          </a:prstGeom>
          <a:solidFill>
            <a:srgbClr val="BF8D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400">
              <a:cs typeface="+mn-ea"/>
              <a:sym typeface="+mn-lt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608306" y="1268458"/>
            <a:ext cx="4330114" cy="944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vl="0">
              <a:spcBef>
                <a:spcPct val="0"/>
              </a:spcBef>
              <a:spcAft>
                <a:spcPct val="0"/>
              </a:spcAft>
              <a:defRPr/>
            </a:pPr>
            <a:r>
              <a:rPr sz="14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黄色果蔬还富含两种维生素AD。维生素A能保护胃肠黏膜，防止胃炎、胃溃疡等疾患发生；维生素D有促进钙、磷两种矿物元素吸收的作用，进而收到壮骨强筋之功。</a:t>
            </a:r>
          </a:p>
        </p:txBody>
      </p:sp>
      <p:sp>
        <p:nvSpPr>
          <p:cNvPr id="67" name="矩形 66"/>
          <p:cNvSpPr/>
          <p:nvPr/>
        </p:nvSpPr>
        <p:spPr>
          <a:xfrm>
            <a:off x="968375" y="2643505"/>
            <a:ext cx="2272030" cy="731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base" lvl="0">
              <a:defRPr/>
            </a:pPr>
            <a:r>
              <a:rPr altLang="en-US" b="1" 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上榜食物 </a:t>
            </a:r>
          </a:p>
          <a:p>
            <a:pPr algn="l" fontAlgn="base" lvl="0">
              <a:defRPr/>
            </a:pPr>
            <a:r>
              <a:rPr altLang="en-US" b="1" 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玉米、黄豆、花生、杏、橘、橙、柚等</a:t>
            </a:r>
          </a:p>
        </p:txBody>
      </p:sp>
      <p:pic>
        <p:nvPicPr>
          <p:cNvPr descr="dfc697298191b9ba9e4ff04b7dd092be"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2140587" y="3079751"/>
            <a:ext cx="1781175" cy="1506220"/>
          </a:xfrm>
          <a:prstGeom prst="rect">
            <a:avLst/>
          </a:prstGeom>
        </p:spPr>
      </p:pic>
      <p:pic>
        <p:nvPicPr>
          <p:cNvPr descr="625bc6671c9e5abaaa8c29a5ede924a5"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5639435" y="765176"/>
            <a:ext cx="2066290" cy="1551940"/>
          </a:xfrm>
          <a:prstGeom prst="rect">
            <a:avLst/>
          </a:prstGeom>
        </p:spPr>
      </p:pic>
      <p:pic>
        <p:nvPicPr>
          <p:cNvPr descr="1158c601f580ad1e45a9d0487995926a"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864236" y="3079751"/>
            <a:ext cx="1674495" cy="1688465"/>
          </a:xfrm>
          <a:prstGeom prst="rect">
            <a:avLst/>
          </a:prstGeom>
        </p:spPr>
      </p:pic>
      <p:pic>
        <p:nvPicPr>
          <p:cNvPr descr="1a30a5ed5f68eb86dc4b1e4377fd456f" id="2" name="图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4853305" y="1166495"/>
            <a:ext cx="1565910" cy="156591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4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6" nodeType="after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0" nodeType="after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0"/>
      <p:bldP grpId="0" spid="61"/>
      <p:bldP grpId="0" spid="62"/>
      <p:bldP grpId="0" spid="64"/>
      <p:bldP grpId="0" spid="67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内容占位符 2"/>
          <p:cNvSpPr>
            <a:spLocks noGrp="1"/>
          </p:cNvSpPr>
          <p:nvPr>
            <p:ph idx="4294967295" sz="quarter"/>
          </p:nvPr>
        </p:nvSpPr>
        <p:spPr>
          <a:xfrm>
            <a:off x="735967" y="1419226"/>
            <a:ext cx="3008313" cy="403225"/>
          </a:xfrm>
        </p:spPr>
        <p:txBody>
          <a:bodyPr anchor="t" anchorCtr="0" bIns="34295" compatLnSpc="1" lIns="68591" numCol="1" rIns="68591" rtlCol="0" tIns="34295" vert="horz" wrap="square">
            <a:normAutofit/>
          </a:bodyPr>
          <a:lstStyle/>
          <a:p>
            <a:pPr algn="l" defTabSz="914400" eaLnBrk="1" fontAlgn="auto" hangingPunct="1" indent="0" latinLnBrk="0" lvl="0" marL="45720" marR="0" rtl="0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charset="0" panose="02040502050405020303" pitchFamily="18" typeface="Georgia"/>
              <a:buNone/>
              <a:defRPr/>
            </a:pPr>
            <a:r>
              <a:rPr altLang="en-US" b="1" baseline="0" cap="none" i="0" kern="1200" kumimoji="0" lang="zh-CN" noProof="0" normalizeH="0" spc="0" strike="noStrike" sz="1650" u="none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上榜食物 :各种绿颜色蔬菜 </a:t>
            </a:r>
          </a:p>
        </p:txBody>
      </p:sp>
      <p:sp>
        <p:nvSpPr>
          <p:cNvPr id="11" name="内容占位符 2"/>
          <p:cNvSpPr>
            <a:spLocks noGrp="1"/>
          </p:cNvSpPr>
          <p:nvPr/>
        </p:nvSpPr>
        <p:spPr>
          <a:xfrm>
            <a:off x="1598931" y="1960246"/>
            <a:ext cx="3622675" cy="3618865"/>
          </a:xfrm>
        </p:spPr>
        <p:txBody>
          <a:bodyPr anchor="t" anchorCtr="0" bIns="34295" compatLnSpc="1" lIns="68591" numCol="1" rIns="68591" rtlCol="0" tIns="34295" vert="horz" wrap="square">
            <a:normAutofit/>
          </a:bodyPr>
          <a:lstStyle>
            <a:lvl1pPr algn="l" eaLnBrk="0" fontAlgn="base" hangingPunct="0" indent="-137160" marL="171450" rtl="0">
              <a:spcBef>
                <a:spcPct val="15000"/>
              </a:spcBef>
              <a:spcAft>
                <a:spcPts val="300"/>
              </a:spcAft>
              <a:buClr>
                <a:srgbClr val="C3260C"/>
              </a:buClr>
              <a:buSzPct val="130000"/>
              <a:buFont charset="0" panose="02040502050405020303" pitchFamily="18" typeface="Georgia"/>
              <a:buChar char="*"/>
              <a:defRPr kern="1200" sz="165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algn="l" eaLnBrk="0" fontAlgn="base" hangingPunct="0" indent="-137160" marL="410845" rtl="0">
              <a:spcBef>
                <a:spcPct val="15000"/>
              </a:spcBef>
              <a:spcAft>
                <a:spcPts val="300"/>
              </a:spcAft>
              <a:buClr>
                <a:srgbClr val="C3260C"/>
              </a:buClr>
              <a:buSzPct val="130000"/>
              <a:buFont charset="0" panose="02040502050405020303" pitchFamily="18" typeface="Georgia"/>
              <a:buChar char="*"/>
              <a:defRPr kern="1200" sz="15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indent="-137160" marL="616585" rtl="0">
              <a:spcBef>
                <a:spcPct val="15000"/>
              </a:spcBef>
              <a:spcAft>
                <a:spcPts val="300"/>
              </a:spcAft>
              <a:buClr>
                <a:srgbClr val="C3260C"/>
              </a:buClr>
              <a:buSzPct val="130000"/>
              <a:buFont charset="0" panose="02040502050405020303" pitchFamily="18" typeface="Georgia"/>
              <a:buChar char="*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indent="-137160" marL="822960" rtl="0">
              <a:spcBef>
                <a:spcPct val="15000"/>
              </a:spcBef>
              <a:spcAft>
                <a:spcPts val="300"/>
              </a:spcAft>
              <a:buClr>
                <a:srgbClr val="C3260C"/>
              </a:buClr>
              <a:buSzPct val="130000"/>
              <a:buFont charset="0" panose="02040502050405020303" pitchFamily="18" typeface="Georgia"/>
              <a:buChar char="*"/>
              <a:defRPr kern="1200" sz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indent="-137160" marL="1042035" rtl="0">
              <a:spcBef>
                <a:spcPct val="15000"/>
              </a:spcBef>
              <a:spcAft>
                <a:spcPts val="300"/>
              </a:spcAft>
              <a:buClr>
                <a:srgbClr val="C3260C"/>
              </a:buClr>
              <a:buSzPct val="130000"/>
              <a:buFont charset="0" panose="02040502050405020303" pitchFamily="18" typeface="Georgia"/>
              <a:buChar char="*"/>
              <a:defRPr kern="1200" sz="105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algn="l" defTabSz="685800" eaLnBrk="1" hangingPunct="1" indent="-137160" latinLnBrk="0" marL="1248410" rtl="0">
              <a:spcBef>
                <a:spcPct val="15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charset="0" panose="02040502050405020303" pitchFamily="18" typeface="Georgia"/>
              <a:buChar char="*"/>
              <a:defRPr kern="1200" sz="105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algn="l" defTabSz="685800" eaLnBrk="1" hangingPunct="1" indent="-137160" latinLnBrk="0" marL="1474470" rtl="0">
              <a:spcBef>
                <a:spcPct val="15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charset="0" panose="02040502050405020303" pitchFamily="18" typeface="Georgia"/>
              <a:buChar char="*"/>
              <a:defRPr kern="1200" sz="105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algn="l" defTabSz="685800" eaLnBrk="1" hangingPunct="1" indent="-137160" latinLnBrk="0" marL="1714500" rtl="0">
              <a:spcBef>
                <a:spcPct val="15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charset="0" panose="02040502050405020303" pitchFamily="18" typeface="Georgia"/>
              <a:buChar char="*"/>
              <a:defRPr kern="1200" sz="105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algn="l" defTabSz="685800" eaLnBrk="1" hangingPunct="1" indent="-137160" latinLnBrk="0" marL="1941195" rtl="0">
              <a:spcBef>
                <a:spcPct val="15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charset="0" panose="02040502050405020303" pitchFamily="18" typeface="Georgia"/>
              <a:buChar char="*"/>
              <a:defRPr kern="1200" sz="105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400" eaLnBrk="1" fontAlgn="auto" hangingPunct="1" indent="0" latinLnBrk="0" lvl="0" marL="45720" marR="0" rtl="0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charset="0" panose="02040502050405020303" pitchFamily="18" typeface="Georgia"/>
              <a:buNone/>
              <a:defRPr/>
            </a:pPr>
            <a:r>
              <a:rPr altLang="en-US" b="0" baseline="0" cap="none" i="0" kern="1200" kumimoji="0" lang="zh-CN" noProof="0" normalizeH="0" spc="0" strike="noStrike" sz="1200" u="none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绿色的草本植物都被用作治疗的用途，足以证明绿色食物的确具有调和身体机能的功效。大部分蔬菜都拥有绿色的能量，可以维持人体的酸碱度，而且提供大量纤维质，有助于清理肠胃，担负着肠胃“清道夫”的角色。心理方面，绿色食物可舒缓压力及头痛等相关毛病。此外，绿色蔬菜也是享有“生命元素”称号的钙元素的最佳来源，其蕴藏量较通常认为的含钙“富矿”牛奶还要多，故吃“绿”被营养学家视为最好的补钙途径。 </a:t>
            </a:r>
          </a:p>
        </p:txBody>
      </p:sp>
      <p:sp>
        <p:nvSpPr>
          <p:cNvPr id="2" name="矩形 1"/>
          <p:cNvSpPr/>
          <p:nvPr/>
        </p:nvSpPr>
        <p:spPr>
          <a:xfrm>
            <a:off x="899594" y="555526"/>
            <a:ext cx="4521518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4、绿色食物——肠胃天然“清道夫” </a:t>
            </a:r>
          </a:p>
        </p:txBody>
      </p:sp>
      <p:pic>
        <p:nvPicPr>
          <p:cNvPr descr="2b968a18024d4e5a1197764ea1b6522b"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5596890" y="163196"/>
            <a:ext cx="3552190" cy="5173345"/>
          </a:xfrm>
          <a:prstGeom prst="rect">
            <a:avLst/>
          </a:prstGeom>
        </p:spPr>
      </p:pic>
    </p:spTree>
  </p:cSld>
  <p:clrMapOvr>
    <a:masterClrMapping/>
  </p:clrMapOvr>
  <p:transition advClick="0" spd="slow">
    <p:push dir="u"/>
    <p:sndAc>
      <p:endSnd/>
    </p:sndAc>
  </p:transition>
  <p:timing/>
</p:sld>
</file>

<file path=ppt/tags/tag1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771"/>
  <p:tag name="KSO_WM_UNIT_CLEAR" val="1"/>
  <p:tag name="KSO_WM_UNIT_COMPATIBLE" val="0"/>
  <p:tag name="KSO_WM_UNIT_HIGHLIGHT" val="0"/>
  <p:tag name="KSO_WM_UNIT_ID" val="258*l_h_f*1_1_1"/>
  <p:tag name="KSO_WM_UNIT_INDEX" val="1_1_1"/>
  <p:tag name="KSO_WM_UNIT_LAYERLEVEL" val="1_1_1"/>
  <p:tag name="KSO_WM_UNIT_PRESET_TEXT_INDEX" val="4"/>
  <p:tag name="KSO_WM_UNIT_PRESET_TEXT_LEN" val="26"/>
  <p:tag name="KSO_WM_UNIT_TEXT_FILL_FORE_SCHEMECOLOR_INDEX" val="13"/>
  <p:tag name="KSO_WM_UNIT_TEXT_FILL_TYPE" val="1"/>
  <p:tag name="KSO_WM_UNIT_TYPE" val="l_h_f"/>
  <p:tag name="KSO_WM_UNIT_VALUE" val="15"/>
</p:tagLst>
</file>

<file path=ppt/tags/tag2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771"/>
  <p:tag name="KSO_WM_UNIT_CLEAR" val="1"/>
  <p:tag name="KSO_WM_UNIT_COMPATIBLE" val="0"/>
  <p:tag name="KSO_WM_UNIT_HIGHLIGHT" val="0"/>
  <p:tag name="KSO_WM_UNIT_ID" val="258*l_h_f*1_2_1"/>
  <p:tag name="KSO_WM_UNIT_INDEX" val="1_2_1"/>
  <p:tag name="KSO_WM_UNIT_LAYERLEVEL" val="1_1_1"/>
  <p:tag name="KSO_WM_UNIT_PRESET_TEXT_INDEX" val="4"/>
  <p:tag name="KSO_WM_UNIT_PRESET_TEXT_LEN" val="26"/>
  <p:tag name="KSO_WM_UNIT_TEXT_FILL_FORE_SCHEMECOLOR_INDEX" val="13"/>
  <p:tag name="KSO_WM_UNIT_TEXT_FILL_TYPE" val="1"/>
  <p:tag name="KSO_WM_UNIT_TYPE" val="l_h_f"/>
  <p:tag name="KSO_WM_UNIT_VALUE" val="15"/>
</p:tagLst>
</file>

<file path=ppt/tags/tag3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771"/>
  <p:tag name="KSO_WM_UNIT_CLEAR" val="1"/>
  <p:tag name="KSO_WM_UNIT_COMPATIBLE" val="0"/>
  <p:tag name="KSO_WM_UNIT_HIGHLIGHT" val="0"/>
  <p:tag name="KSO_WM_UNIT_ID" val="258*l_h_f*1_3_1"/>
  <p:tag name="KSO_WM_UNIT_INDEX" val="1_3_1"/>
  <p:tag name="KSO_WM_UNIT_LAYERLEVEL" val="1_1_1"/>
  <p:tag name="KSO_WM_UNIT_PRESET_TEXT_INDEX" val="4"/>
  <p:tag name="KSO_WM_UNIT_PRESET_TEXT_LEN" val="26"/>
  <p:tag name="KSO_WM_UNIT_TEXT_FILL_FORE_SCHEMECOLOR_INDEX" val="13"/>
  <p:tag name="KSO_WM_UNIT_TEXT_FILL_TYPE" val="1"/>
  <p:tag name="KSO_WM_UNIT_TYPE" val="l_h_f"/>
  <p:tag name="KSO_WM_UNIT_VALUE" val="15"/>
</p:tagLst>
</file>

<file path=ppt/tags/tag4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771"/>
  <p:tag name="KSO_WM_UNIT_CLEAR" val="1"/>
  <p:tag name="KSO_WM_UNIT_COMPATIBLE" val="0"/>
  <p:tag name="KSO_WM_UNIT_HIGHLIGHT" val="0"/>
  <p:tag name="KSO_WM_UNIT_ID" val="258*l_h_f*1_4_1"/>
  <p:tag name="KSO_WM_UNIT_INDEX" val="1_4_1"/>
  <p:tag name="KSO_WM_UNIT_LAYERLEVEL" val="1_1_1"/>
  <p:tag name="KSO_WM_UNIT_PRESET_TEXT_INDEX" val="4"/>
  <p:tag name="KSO_WM_UNIT_PRESET_TEXT_LEN" val="26"/>
  <p:tag name="KSO_WM_UNIT_TEXT_FILL_FORE_SCHEMECOLOR_INDEX" val="13"/>
  <p:tag name="KSO_WM_UNIT_TEXT_FILL_TYPE" val="1"/>
  <p:tag name="KSO_WM_UNIT_TYPE" val="l_h_f"/>
  <p:tag name="KSO_WM_UNIT_VALUE" val="15"/>
</p:tagLst>
</file>

<file path=ppt/tags/tag5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771"/>
  <p:tag name="KSO_WM_UNIT_CLEAR" val="1"/>
  <p:tag name="KSO_WM_UNIT_ID" val="258*l_i*1_5"/>
  <p:tag name="KSO_WM_UNIT_INDEX" val="1_5"/>
  <p:tag name="KSO_WM_UNIT_LAYERLEVEL" val="1_1"/>
  <p:tag name="KSO_WM_UNIT_LINE_FILL_TYPE" val="2"/>
  <p:tag name="KSO_WM_UNIT_LINE_FORE_SCHEMECOLOR_INDEX" val="5"/>
  <p:tag name="KSO_WM_UNIT_TEXT_FILL_FORE_SCHEMECOLOR_INDEX" val="2"/>
  <p:tag name="KSO_WM_UNIT_TEXT_FILL_TYPE" val="1"/>
  <p:tag name="KSO_WM_UNIT_TYPE" val="l_i"/>
</p:tagLst>
</file>

<file path=ppt/tags/tag6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771"/>
  <p:tag name="KSO_WM_UNIT_CLEAR" val="1"/>
  <p:tag name="KSO_WM_UNIT_ID" val="258*l_i*1_7"/>
  <p:tag name="KSO_WM_UNIT_INDEX" val="1_7"/>
  <p:tag name="KSO_WM_UNIT_LAYERLEVEL" val="1_1"/>
  <p:tag name="KSO_WM_UNIT_LINE_FILL_TYPE" val="2"/>
  <p:tag name="KSO_WM_UNIT_LINE_FORE_SCHEMECOLOR_INDEX" val="5"/>
  <p:tag name="KSO_WM_UNIT_TEXT_FILL_FORE_SCHEMECOLOR_INDEX" val="2"/>
  <p:tag name="KSO_WM_UNIT_TEXT_FILL_TYPE" val="1"/>
  <p:tag name="KSO_WM_UNIT_TYPE" val="l_i"/>
</p:tagLst>
</file>

<file path=ppt/tags/tag7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771"/>
  <p:tag name="KSO_WM_UNIT_CLEAR" val="1"/>
  <p:tag name="KSO_WM_UNIT_ID" val="258*l_i*1_1"/>
  <p:tag name="KSO_WM_UNIT_INDEX" val="1_1"/>
  <p:tag name="KSO_WM_UNIT_LAYERLEVEL" val="1_1"/>
  <p:tag name="KSO_WM_UNIT_LINE_FILL_TYPE" val="2"/>
  <p:tag name="KSO_WM_UNIT_LINE_FORE_SCHEMECOLOR_INDEX" val="5"/>
  <p:tag name="KSO_WM_UNIT_TEXT_FILL_FORE_SCHEMECOLOR_INDEX" val="2"/>
  <p:tag name="KSO_WM_UNIT_TEXT_FILL_TYPE" val="1"/>
  <p:tag name="KSO_WM_UNIT_TYPE" val="l_i"/>
</p:tagLst>
</file>

<file path=ppt/tags/tag8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771"/>
  <p:tag name="KSO_WM_UNIT_CLEAR" val="1"/>
  <p:tag name="KSO_WM_UNIT_ID" val="258*l_i*1_3"/>
  <p:tag name="KSO_WM_UNIT_INDEX" val="1_3"/>
  <p:tag name="KSO_WM_UNIT_LAYERLEVEL" val="1_1"/>
  <p:tag name="KSO_WM_UNIT_LINE_FILL_TYPE" val="2"/>
  <p:tag name="KSO_WM_UNIT_LINE_FORE_SCHEMECOLOR_INDEX" val="5"/>
  <p:tag name="KSO_WM_UNIT_TEXT_FILL_FORE_SCHEMECOLOR_INDEX" val="2"/>
  <p:tag name="KSO_WM_UNIT_TEXT_FILL_TYPE" val="1"/>
  <p:tag name="KSO_WM_UNIT_TYPE" val="l_i"/>
</p:tagLst>
</file>

<file path=ppt/tags/tag9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  <p:tag name="ISPRING_PRESENTATION_TITLE" val="PowerPoint 演示文稿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44546A"/>
      </a:accent1>
      <a:accent2>
        <a:srgbClr val="1C3158"/>
      </a:accent2>
      <a:accent3>
        <a:srgbClr val="00052E"/>
      </a:accent3>
      <a:accent4>
        <a:srgbClr val="CD0303"/>
      </a:accent4>
      <a:accent5>
        <a:srgbClr val="990202"/>
      </a:accent5>
      <a:accent6>
        <a:srgbClr val="7F7F7F"/>
      </a:accent6>
      <a:hlink>
        <a:srgbClr val="0077B5"/>
      </a:hlink>
      <a:folHlink>
        <a:srgbClr val="BFBFBF"/>
      </a:folHlink>
    </a:clrScheme>
    <a:fontScheme name="1zyyrpls">
      <a:majorFont>
        <a:latin typeface="微软雅黑"/>
        <a:ea typeface="微软雅黑"/>
        <a:cs typeface="Arial"/>
      </a:majorFont>
      <a:minorFont>
        <a:latin typeface="微软雅黑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3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44546A"/>
    </a:accent1>
    <a:accent2>
      <a:srgbClr val="1C3158"/>
    </a:accent2>
    <a:accent3>
      <a:srgbClr val="00052E"/>
    </a:accent3>
    <a:accent4>
      <a:srgbClr val="CD0303"/>
    </a:accent4>
    <a:accent5>
      <a:srgbClr val="990202"/>
    </a:accent5>
    <a:accent6>
      <a:srgbClr val="7F7F7F"/>
    </a:accent6>
    <a:hlink>
      <a:srgbClr val="0077B5"/>
    </a:hlink>
    <a:folHlink>
      <a:srgbClr val="BFBFBF"/>
    </a:folHlink>
  </a:clrScheme>
</a:themeOverride>
</file>

<file path=ppt/theme/themeOverride10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44546A"/>
    </a:accent1>
    <a:accent2>
      <a:srgbClr val="1C3158"/>
    </a:accent2>
    <a:accent3>
      <a:srgbClr val="00052E"/>
    </a:accent3>
    <a:accent4>
      <a:srgbClr val="CD0303"/>
    </a:accent4>
    <a:accent5>
      <a:srgbClr val="990202"/>
    </a:accent5>
    <a:accent6>
      <a:srgbClr val="7F7F7F"/>
    </a:accent6>
    <a:hlink>
      <a:srgbClr val="0077B5"/>
    </a:hlink>
    <a:folHlink>
      <a:srgbClr val="BFBFBF"/>
    </a:folHlink>
  </a:clrScheme>
</a:themeOverride>
</file>

<file path=ppt/theme/themeOverride11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44546A"/>
    </a:accent1>
    <a:accent2>
      <a:srgbClr val="1C3158"/>
    </a:accent2>
    <a:accent3>
      <a:srgbClr val="00052E"/>
    </a:accent3>
    <a:accent4>
      <a:srgbClr val="CD0303"/>
    </a:accent4>
    <a:accent5>
      <a:srgbClr val="990202"/>
    </a:accent5>
    <a:accent6>
      <a:srgbClr val="7F7F7F"/>
    </a:accent6>
    <a:hlink>
      <a:srgbClr val="0077B5"/>
    </a:hlink>
    <a:folHlink>
      <a:srgbClr val="BFBFBF"/>
    </a:folHlink>
  </a:clrScheme>
</a:themeOverride>
</file>

<file path=ppt/theme/themeOverride12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44546A"/>
    </a:accent1>
    <a:accent2>
      <a:srgbClr val="1C3158"/>
    </a:accent2>
    <a:accent3>
      <a:srgbClr val="00052E"/>
    </a:accent3>
    <a:accent4>
      <a:srgbClr val="CD0303"/>
    </a:accent4>
    <a:accent5>
      <a:srgbClr val="990202"/>
    </a:accent5>
    <a:accent6>
      <a:srgbClr val="7F7F7F"/>
    </a:accent6>
    <a:hlink>
      <a:srgbClr val="0077B5"/>
    </a:hlink>
    <a:folHlink>
      <a:srgbClr val="BFBFBF"/>
    </a:folHlink>
  </a:clrScheme>
</a:themeOverride>
</file>

<file path=ppt/theme/themeOverride13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44546A"/>
    </a:accent1>
    <a:accent2>
      <a:srgbClr val="1C3158"/>
    </a:accent2>
    <a:accent3>
      <a:srgbClr val="00052E"/>
    </a:accent3>
    <a:accent4>
      <a:srgbClr val="CD0303"/>
    </a:accent4>
    <a:accent5>
      <a:srgbClr val="990202"/>
    </a:accent5>
    <a:accent6>
      <a:srgbClr val="7F7F7F"/>
    </a:accent6>
    <a:hlink>
      <a:srgbClr val="0077B5"/>
    </a:hlink>
    <a:folHlink>
      <a:srgbClr val="BFBFBF"/>
    </a:folHlink>
  </a:clrScheme>
</a:themeOverride>
</file>

<file path=ppt/theme/themeOverride14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44546A"/>
    </a:accent1>
    <a:accent2>
      <a:srgbClr val="1C3158"/>
    </a:accent2>
    <a:accent3>
      <a:srgbClr val="00052E"/>
    </a:accent3>
    <a:accent4>
      <a:srgbClr val="CD0303"/>
    </a:accent4>
    <a:accent5>
      <a:srgbClr val="990202"/>
    </a:accent5>
    <a:accent6>
      <a:srgbClr val="7F7F7F"/>
    </a:accent6>
    <a:hlink>
      <a:srgbClr val="0077B5"/>
    </a:hlink>
    <a:folHlink>
      <a:srgbClr val="BFBFBF"/>
    </a:folHlink>
  </a:clrScheme>
</a:themeOverride>
</file>

<file path=ppt/theme/themeOverride15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44546A"/>
    </a:accent1>
    <a:accent2>
      <a:srgbClr val="1C3158"/>
    </a:accent2>
    <a:accent3>
      <a:srgbClr val="00052E"/>
    </a:accent3>
    <a:accent4>
      <a:srgbClr val="CD0303"/>
    </a:accent4>
    <a:accent5>
      <a:srgbClr val="990202"/>
    </a:accent5>
    <a:accent6>
      <a:srgbClr val="7F7F7F"/>
    </a:accent6>
    <a:hlink>
      <a:srgbClr val="0077B5"/>
    </a:hlink>
    <a:folHlink>
      <a:srgbClr val="BFBFBF"/>
    </a:folHlink>
  </a:clrScheme>
</a:themeOverride>
</file>

<file path=ppt/theme/themeOverride16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44546A"/>
    </a:accent1>
    <a:accent2>
      <a:srgbClr val="1C3158"/>
    </a:accent2>
    <a:accent3>
      <a:srgbClr val="00052E"/>
    </a:accent3>
    <a:accent4>
      <a:srgbClr val="CD0303"/>
    </a:accent4>
    <a:accent5>
      <a:srgbClr val="990202"/>
    </a:accent5>
    <a:accent6>
      <a:srgbClr val="7F7F7F"/>
    </a:accent6>
    <a:hlink>
      <a:srgbClr val="0077B5"/>
    </a:hlink>
    <a:folHlink>
      <a:srgbClr val="BFBFBF"/>
    </a:folHlink>
  </a:clrScheme>
</a:themeOverride>
</file>

<file path=ppt/theme/themeOverride17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44546A"/>
    </a:accent1>
    <a:accent2>
      <a:srgbClr val="1C3158"/>
    </a:accent2>
    <a:accent3>
      <a:srgbClr val="00052E"/>
    </a:accent3>
    <a:accent4>
      <a:srgbClr val="CD0303"/>
    </a:accent4>
    <a:accent5>
      <a:srgbClr val="990202"/>
    </a:accent5>
    <a:accent6>
      <a:srgbClr val="7F7F7F"/>
    </a:accent6>
    <a:hlink>
      <a:srgbClr val="0077B5"/>
    </a:hlink>
    <a:folHlink>
      <a:srgbClr val="BFBFBF"/>
    </a:folHlink>
  </a:clrScheme>
</a:themeOverride>
</file>

<file path=ppt/theme/themeOverride18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44546A"/>
    </a:accent1>
    <a:accent2>
      <a:srgbClr val="1C3158"/>
    </a:accent2>
    <a:accent3>
      <a:srgbClr val="00052E"/>
    </a:accent3>
    <a:accent4>
      <a:srgbClr val="CD0303"/>
    </a:accent4>
    <a:accent5>
      <a:srgbClr val="990202"/>
    </a:accent5>
    <a:accent6>
      <a:srgbClr val="7F7F7F"/>
    </a:accent6>
    <a:hlink>
      <a:srgbClr val="0077B5"/>
    </a:hlink>
    <a:folHlink>
      <a:srgbClr val="BFBFBF"/>
    </a:folHlink>
  </a:clrScheme>
</a:themeOverride>
</file>

<file path=ppt/theme/themeOverride19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44546A"/>
    </a:accent1>
    <a:accent2>
      <a:srgbClr val="1C3158"/>
    </a:accent2>
    <a:accent3>
      <a:srgbClr val="00052E"/>
    </a:accent3>
    <a:accent4>
      <a:srgbClr val="CD0303"/>
    </a:accent4>
    <a:accent5>
      <a:srgbClr val="990202"/>
    </a:accent5>
    <a:accent6>
      <a:srgbClr val="7F7F7F"/>
    </a:accent6>
    <a:hlink>
      <a:srgbClr val="0077B5"/>
    </a:hlink>
    <a:folHlink>
      <a:srgbClr val="BFBFBF"/>
    </a:folHlink>
  </a:clrScheme>
</a:themeOverride>
</file>

<file path=ppt/theme/themeOverride2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44546A"/>
    </a:accent1>
    <a:accent2>
      <a:srgbClr val="1C3158"/>
    </a:accent2>
    <a:accent3>
      <a:srgbClr val="00052E"/>
    </a:accent3>
    <a:accent4>
      <a:srgbClr val="CD0303"/>
    </a:accent4>
    <a:accent5>
      <a:srgbClr val="990202"/>
    </a:accent5>
    <a:accent6>
      <a:srgbClr val="7F7F7F"/>
    </a:accent6>
    <a:hlink>
      <a:srgbClr val="0077B5"/>
    </a:hlink>
    <a:folHlink>
      <a:srgbClr val="BFBFBF"/>
    </a:folHlink>
  </a:clrScheme>
</a:themeOverride>
</file>

<file path=ppt/theme/themeOverride20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44546A"/>
    </a:accent1>
    <a:accent2>
      <a:srgbClr val="1C3158"/>
    </a:accent2>
    <a:accent3>
      <a:srgbClr val="00052E"/>
    </a:accent3>
    <a:accent4>
      <a:srgbClr val="CD0303"/>
    </a:accent4>
    <a:accent5>
      <a:srgbClr val="990202"/>
    </a:accent5>
    <a:accent6>
      <a:srgbClr val="7F7F7F"/>
    </a:accent6>
    <a:hlink>
      <a:srgbClr val="0077B5"/>
    </a:hlink>
    <a:folHlink>
      <a:srgbClr val="BFBFBF"/>
    </a:folHlink>
  </a:clrScheme>
</a:themeOverride>
</file>

<file path=ppt/theme/themeOverride21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44546A"/>
    </a:accent1>
    <a:accent2>
      <a:srgbClr val="1C3158"/>
    </a:accent2>
    <a:accent3>
      <a:srgbClr val="00052E"/>
    </a:accent3>
    <a:accent4>
      <a:srgbClr val="CD0303"/>
    </a:accent4>
    <a:accent5>
      <a:srgbClr val="990202"/>
    </a:accent5>
    <a:accent6>
      <a:srgbClr val="7F7F7F"/>
    </a:accent6>
    <a:hlink>
      <a:srgbClr val="0077B5"/>
    </a:hlink>
    <a:folHlink>
      <a:srgbClr val="BFBFBF"/>
    </a:folHlink>
  </a:clrScheme>
</a:themeOverride>
</file>

<file path=ppt/theme/themeOverride22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44546A"/>
    </a:accent1>
    <a:accent2>
      <a:srgbClr val="1C3158"/>
    </a:accent2>
    <a:accent3>
      <a:srgbClr val="00052E"/>
    </a:accent3>
    <a:accent4>
      <a:srgbClr val="CD0303"/>
    </a:accent4>
    <a:accent5>
      <a:srgbClr val="990202"/>
    </a:accent5>
    <a:accent6>
      <a:srgbClr val="7F7F7F"/>
    </a:accent6>
    <a:hlink>
      <a:srgbClr val="0077B5"/>
    </a:hlink>
    <a:folHlink>
      <a:srgbClr val="BFBFBF"/>
    </a:folHlink>
  </a:clrScheme>
</a:themeOverride>
</file>

<file path=ppt/theme/themeOverride23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44546A"/>
    </a:accent1>
    <a:accent2>
      <a:srgbClr val="1C3158"/>
    </a:accent2>
    <a:accent3>
      <a:srgbClr val="00052E"/>
    </a:accent3>
    <a:accent4>
      <a:srgbClr val="CD0303"/>
    </a:accent4>
    <a:accent5>
      <a:srgbClr val="990202"/>
    </a:accent5>
    <a:accent6>
      <a:srgbClr val="7F7F7F"/>
    </a:accent6>
    <a:hlink>
      <a:srgbClr val="0077B5"/>
    </a:hlink>
    <a:folHlink>
      <a:srgbClr val="BFBFBF"/>
    </a:folHlink>
  </a:clrScheme>
</a:themeOverride>
</file>

<file path=ppt/theme/themeOverride24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44546A"/>
    </a:accent1>
    <a:accent2>
      <a:srgbClr val="1C3158"/>
    </a:accent2>
    <a:accent3>
      <a:srgbClr val="00052E"/>
    </a:accent3>
    <a:accent4>
      <a:srgbClr val="CD0303"/>
    </a:accent4>
    <a:accent5>
      <a:srgbClr val="990202"/>
    </a:accent5>
    <a:accent6>
      <a:srgbClr val="7F7F7F"/>
    </a:accent6>
    <a:hlink>
      <a:srgbClr val="0077B5"/>
    </a:hlink>
    <a:folHlink>
      <a:srgbClr val="BFBFBF"/>
    </a:folHlink>
  </a:clrScheme>
</a:themeOverride>
</file>

<file path=ppt/theme/themeOverride25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44546A"/>
    </a:accent1>
    <a:accent2>
      <a:srgbClr val="1C3158"/>
    </a:accent2>
    <a:accent3>
      <a:srgbClr val="00052E"/>
    </a:accent3>
    <a:accent4>
      <a:srgbClr val="CD0303"/>
    </a:accent4>
    <a:accent5>
      <a:srgbClr val="990202"/>
    </a:accent5>
    <a:accent6>
      <a:srgbClr val="7F7F7F"/>
    </a:accent6>
    <a:hlink>
      <a:srgbClr val="0077B5"/>
    </a:hlink>
    <a:folHlink>
      <a:srgbClr val="BFBFBF"/>
    </a:folHlink>
  </a:clrScheme>
</a:themeOverride>
</file>

<file path=ppt/theme/themeOverride3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44546A"/>
    </a:accent1>
    <a:accent2>
      <a:srgbClr val="1C3158"/>
    </a:accent2>
    <a:accent3>
      <a:srgbClr val="00052E"/>
    </a:accent3>
    <a:accent4>
      <a:srgbClr val="CD0303"/>
    </a:accent4>
    <a:accent5>
      <a:srgbClr val="990202"/>
    </a:accent5>
    <a:accent6>
      <a:srgbClr val="7F7F7F"/>
    </a:accent6>
    <a:hlink>
      <a:srgbClr val="0077B5"/>
    </a:hlink>
    <a:folHlink>
      <a:srgbClr val="BFBFBF"/>
    </a:folHlink>
  </a:clrScheme>
</a:themeOverride>
</file>

<file path=ppt/theme/themeOverride4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44546A"/>
    </a:accent1>
    <a:accent2>
      <a:srgbClr val="1C3158"/>
    </a:accent2>
    <a:accent3>
      <a:srgbClr val="00052E"/>
    </a:accent3>
    <a:accent4>
      <a:srgbClr val="CD0303"/>
    </a:accent4>
    <a:accent5>
      <a:srgbClr val="990202"/>
    </a:accent5>
    <a:accent6>
      <a:srgbClr val="7F7F7F"/>
    </a:accent6>
    <a:hlink>
      <a:srgbClr val="0077B5"/>
    </a:hlink>
    <a:folHlink>
      <a:srgbClr val="BFBFBF"/>
    </a:folHlink>
  </a:clrScheme>
</a:themeOverride>
</file>

<file path=ppt/theme/themeOverride5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44546A"/>
    </a:accent1>
    <a:accent2>
      <a:srgbClr val="1C3158"/>
    </a:accent2>
    <a:accent3>
      <a:srgbClr val="00052E"/>
    </a:accent3>
    <a:accent4>
      <a:srgbClr val="CD0303"/>
    </a:accent4>
    <a:accent5>
      <a:srgbClr val="990202"/>
    </a:accent5>
    <a:accent6>
      <a:srgbClr val="7F7F7F"/>
    </a:accent6>
    <a:hlink>
      <a:srgbClr val="0077B5"/>
    </a:hlink>
    <a:folHlink>
      <a:srgbClr val="BFBFBF"/>
    </a:folHlink>
  </a:clrScheme>
</a:themeOverride>
</file>

<file path=ppt/theme/themeOverride6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44546A"/>
    </a:accent1>
    <a:accent2>
      <a:srgbClr val="1C3158"/>
    </a:accent2>
    <a:accent3>
      <a:srgbClr val="00052E"/>
    </a:accent3>
    <a:accent4>
      <a:srgbClr val="CD0303"/>
    </a:accent4>
    <a:accent5>
      <a:srgbClr val="990202"/>
    </a:accent5>
    <a:accent6>
      <a:srgbClr val="7F7F7F"/>
    </a:accent6>
    <a:hlink>
      <a:srgbClr val="0077B5"/>
    </a:hlink>
    <a:folHlink>
      <a:srgbClr val="BFBFBF"/>
    </a:folHlink>
  </a:clrScheme>
</a:themeOverride>
</file>

<file path=ppt/theme/themeOverride7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44546A"/>
    </a:accent1>
    <a:accent2>
      <a:srgbClr val="1C3158"/>
    </a:accent2>
    <a:accent3>
      <a:srgbClr val="00052E"/>
    </a:accent3>
    <a:accent4>
      <a:srgbClr val="CD0303"/>
    </a:accent4>
    <a:accent5>
      <a:srgbClr val="990202"/>
    </a:accent5>
    <a:accent6>
      <a:srgbClr val="7F7F7F"/>
    </a:accent6>
    <a:hlink>
      <a:srgbClr val="0077B5"/>
    </a:hlink>
    <a:folHlink>
      <a:srgbClr val="BFBFBF"/>
    </a:folHlink>
  </a:clrScheme>
</a:themeOverride>
</file>

<file path=ppt/theme/themeOverride8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44546A"/>
    </a:accent1>
    <a:accent2>
      <a:srgbClr val="1C3158"/>
    </a:accent2>
    <a:accent3>
      <a:srgbClr val="00052E"/>
    </a:accent3>
    <a:accent4>
      <a:srgbClr val="CD0303"/>
    </a:accent4>
    <a:accent5>
      <a:srgbClr val="990202"/>
    </a:accent5>
    <a:accent6>
      <a:srgbClr val="7F7F7F"/>
    </a:accent6>
    <a:hlink>
      <a:srgbClr val="0077B5"/>
    </a:hlink>
    <a:folHlink>
      <a:srgbClr val="BFBFBF"/>
    </a:folHlink>
  </a:clrScheme>
</a:themeOverride>
</file>

<file path=ppt/theme/themeOverride9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44546A"/>
    </a:accent1>
    <a:accent2>
      <a:srgbClr val="1C3158"/>
    </a:accent2>
    <a:accent3>
      <a:srgbClr val="00052E"/>
    </a:accent3>
    <a:accent4>
      <a:srgbClr val="CD0303"/>
    </a:accent4>
    <a:accent5>
      <a:srgbClr val="990202"/>
    </a:accent5>
    <a:accent6>
      <a:srgbClr val="7F7F7F"/>
    </a:accent6>
    <a:hlink>
      <a:srgbClr val="0077B5"/>
    </a:hlink>
    <a:folHlink>
      <a:srgbClr val="BFBFBF"/>
    </a:folHlink>
  </a:clrScheme>
</a:themeOverrid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(16:9)</PresentationFormat>
  <Paragraphs>211</Paragraphs>
  <Slides>40</Slides>
  <Notes>40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baseType="lpstr" size="52">
      <vt:lpstr>Arial</vt:lpstr>
      <vt:lpstr>微软雅黑</vt:lpstr>
      <vt:lpstr>Trebuchet MS</vt:lpstr>
      <vt:lpstr>宋体</vt:lpstr>
      <vt:lpstr>Calibri</vt:lpstr>
      <vt:lpstr>Calibri Light</vt:lpstr>
      <vt:lpstr>Georgia</vt:lpstr>
      <vt:lpstr>Wingdings</vt:lpstr>
      <vt:lpstr>方正姚体</vt:lpstr>
      <vt:lpstr>Meiryo</vt:lpstr>
      <vt:lpstr>Arial Narrow</vt:lpstr>
      <vt:lpstr>自定义设计方案</vt:lpstr>
      <vt:lpstr>PowerPoint Presentation</vt:lpstr>
      <vt:lpstr>PowerPoint Presentation</vt:lpstr>
      <vt:lpstr>PowerPoint Presentation</vt:lpstr>
      <vt:lpstr>现代人的健康状况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中医认为，温热为阳，寒凉为阴，只有将食物的温热寒凉因人、因时、因地的灵活运用，才能使人体在任何时候都能做到阴阳平衡，不会生病。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2022-03-20T21:10:33Z</dcterms:created>
  <cp:lastPrinted>2022-03-20T21:10:33Z</cp:lastPrinted>
  <dcterms:modified xsi:type="dcterms:W3CDTF">2022-03-20T13:15:50Z</dcterms:modified>
  <cp:revision>1</cp:revision>
</cp:coreProperties>
</file>