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"/>
  </p:notesMasterIdLst>
  <p:sldIdLst>
    <p:sldId id="259" r:id="rId4"/>
    <p:sldId id="303" r:id="rId5"/>
    <p:sldId id="268" r:id="rId6"/>
    <p:sldId id="264" r:id="rId7"/>
    <p:sldId id="307" r:id="rId8"/>
    <p:sldId id="308" r:id="rId9"/>
    <p:sldId id="304" r:id="rId10"/>
    <p:sldId id="284" r:id="rId11"/>
    <p:sldId id="265" r:id="rId12"/>
    <p:sldId id="283" r:id="rId13"/>
    <p:sldId id="270" r:id="rId14"/>
    <p:sldId id="269" r:id="rId15"/>
    <p:sldId id="272" r:id="rId16"/>
    <p:sldId id="274" r:id="rId17"/>
    <p:sldId id="331" r:id="rId18"/>
    <p:sldId id="276" r:id="rId19"/>
    <p:sldId id="278" r:id="rId20"/>
    <p:sldId id="279" r:id="rId21"/>
    <p:sldId id="329" r:id="rId22"/>
    <p:sldId id="275" r:id="rId23"/>
    <p:sldId id="281" r:id="rId24"/>
    <p:sldId id="282" r:id="rId25"/>
    <p:sldId id="280" r:id="rId26"/>
    <p:sldId id="332" r:id="rId27"/>
    <p:sldId id="333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3DE5E-81BC-4D0F-B599-72C246E4AF96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24815-1F17-4F10-9164-E02E3127FC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050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8479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3489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0830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1859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4000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78559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3976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9421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6949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576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394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0232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2174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8926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5428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7824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6870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67824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77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5278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0536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739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137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16545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6341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4381185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982800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493378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9098469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14958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90C1A1-95B3-4FF0-9627-0F43EECE3D5F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CDD1F66-5EF3-4A49-AD2E-99F4C27806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028678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573060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722135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776828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754152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1702152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062528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466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jpe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6.png" Type="http://schemas.openxmlformats.org/officeDocument/2006/relationships/image"/><Relationship Id="rId4" Target="../media/image1.pn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9.jpe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2.jpeg" Type="http://schemas.openxmlformats.org/officeDocument/2006/relationships/image"/><Relationship Id="rId4" Target="../media/image23.png" Type="http://schemas.openxmlformats.org/officeDocument/2006/relationships/image"/><Relationship Id="rId5" Target="../media/image24.jpeg" Type="http://schemas.openxmlformats.org/officeDocument/2006/relationships/image"/><Relationship Id="rId6" Target="../media/image25.png" Type="http://schemas.openxmlformats.org/officeDocument/2006/relationships/image"/><Relationship Id="rId7" Target="../media/image2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jpeg" Type="http://schemas.openxmlformats.org/officeDocument/2006/relationships/image"/><Relationship Id="rId6" Target="../media/image30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8.png" Type="http://schemas.openxmlformats.org/officeDocument/2006/relationships/image"/><Relationship Id="rId4" Target="../media/image32.png" Type="http://schemas.openxmlformats.org/officeDocument/2006/relationships/image"/><Relationship Id="rId5" Target="../media/image33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4.jpeg" Type="http://schemas.openxmlformats.org/officeDocument/2006/relationships/image"/><Relationship Id="rId4" Target="../media/image35.jpeg" Type="http://schemas.openxmlformats.org/officeDocument/2006/relationships/image"/><Relationship Id="rId5" Target="../media/image2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8.pn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7.png" Type="http://schemas.openxmlformats.org/officeDocument/2006/relationships/image"/><Relationship Id="rId4" Target="../media/image3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9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40.png" Type="http://schemas.openxmlformats.org/officeDocument/2006/relationships/image"/><Relationship Id="rId4" Target="../media/image4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42.jpeg" Type="http://schemas.openxmlformats.org/officeDocument/2006/relationships/image"/><Relationship Id="rId4" Target="../media/image43.png" Type="http://schemas.openxmlformats.org/officeDocument/2006/relationships/image"/><Relationship Id="rId5" Target="../media/image44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45.jpeg" Type="http://schemas.openxmlformats.org/officeDocument/2006/relationships/image"/><Relationship Id="rId4" Target="../media/image46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47.jpeg" Type="http://schemas.openxmlformats.org/officeDocument/2006/relationships/image"/><Relationship Id="rId4" Target="../media/image48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.png" Type="http://schemas.openxmlformats.org/officeDocument/2006/relationships/image"/><Relationship Id="rId4" Target="../media/image49.jpeg" Type="http://schemas.openxmlformats.org/officeDocument/2006/relationships/image"/><Relationship Id="rId5" Target="../media/image50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1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5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9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pic>
        <p:nvPicPr>
          <p:cNvPr descr="J:\觅知网\2018\西安旅游\583435a0e2f05.jpg583435a0e2f05" id="62" name="图片 61"/>
          <p:cNvPicPr>
            <a:picLocks noChangeAspect="1"/>
          </p:cNvPicPr>
          <p:nvPr/>
        </p:nvPicPr>
        <p:blipFill>
          <a:blip r:embed="rId4"/>
          <a:srcRect t="15200"/>
          <a:stretch>
            <a:fillRect/>
          </a:stretch>
        </p:blipFill>
        <p:spPr>
          <a:xfrm>
            <a:off x="0" y="556260"/>
            <a:ext cx="10465435" cy="5895975"/>
          </a:xfrm>
          <a:prstGeom prst="rect">
            <a:avLst/>
          </a:prstGeom>
          <a:ln>
            <a:noFill/>
          </a:ln>
          <a:effectLst>
            <a:outerShdw algn="br" blurRad="50800" dir="135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69" name="文本框 68"/>
          <p:cNvSpPr txBox="1"/>
          <p:nvPr/>
        </p:nvSpPr>
        <p:spPr>
          <a:xfrm>
            <a:off x="0" y="4562475"/>
            <a:ext cx="9465945" cy="237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15000" u="none">
                <a:ln>
                  <a:noFill/>
                </a:ln>
                <a:solidFill>
                  <a:prstClr val="white">
                    <a:alpha val="58000"/>
                  </a:prstClr>
                </a:solidFill>
                <a:effectLst/>
                <a:uLnTx/>
                <a:uFillTx/>
                <a:latin charset="-122" panose="02010601030101010101" pitchFamily="2" typeface="字酷堂清楷体"/>
                <a:ea charset="-122" panose="02010601030101010101" pitchFamily="2" typeface="字酷堂清楷体"/>
                <a:cs typeface="+mn-cs"/>
              </a:rPr>
              <a:t>TRAVEL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656930" y="690952"/>
            <a:ext cx="3473422" cy="5500315"/>
            <a:chOff x="8559775" y="560142"/>
            <a:chExt cx="3473422" cy="5500315"/>
          </a:xfrm>
        </p:grpSpPr>
        <p:grpSp>
          <p:nvGrpSpPr>
            <p:cNvPr id="41" name="组合 40"/>
            <p:cNvGrpSpPr/>
            <p:nvPr/>
          </p:nvGrpSpPr>
          <p:grpSpPr>
            <a:xfrm>
              <a:off x="8559775" y="560142"/>
              <a:ext cx="3473422" cy="5500316"/>
              <a:chOff x="618459" y="560142"/>
              <a:chExt cx="3473422" cy="5500316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18459" y="1278959"/>
                <a:ext cx="1935480" cy="2702084"/>
              </a:xfrm>
              <a:prstGeom prst="rect">
                <a:avLst/>
              </a:prstGeom>
              <a:noFill/>
            </p:spPr>
            <p:txBody>
              <a:bodyPr rtlCol="0" vert="eaVert" wrap="none">
                <a:spAutoFit/>
                <a:scene3d>
                  <a:camera prst="orthographicFront"/>
                  <a:lightRig dir="t" rig="threePt"/>
                </a:scene3d>
              </a:bodyPr>
              <a:lstStyle/>
              <a:p>
                <a:pPr algn="ctr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1500" u="none">
                    <a:ln w="1016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algn="tl" blurRad="38100" dir="5400000" dist="22860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charset="-122" panose="02010600000101010101" typeface="汉仪颜楷繁"/>
                    <a:ea charset="-122" panose="02010600000101010101" typeface="汉仪颜楷繁"/>
                    <a:cs typeface="+mn-cs"/>
                  </a:rPr>
                  <a:t>印象</a:t>
                </a: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621486" y="560142"/>
                <a:ext cx="1821158" cy="1788738"/>
                <a:chOff x="1621486" y="560142"/>
                <a:chExt cx="1821158" cy="1788738"/>
              </a:xfrm>
            </p:grpSpPr>
            <p:sp>
              <p:nvSpPr>
                <p:cNvPr id="3" name="弧形 2"/>
                <p:cNvSpPr/>
                <p:nvPr/>
              </p:nvSpPr>
              <p:spPr>
                <a:xfrm>
                  <a:off x="1621486" y="560142"/>
                  <a:ext cx="1762890" cy="1788738"/>
                </a:xfrm>
                <a:prstGeom prst="arc">
                  <a:avLst>
                    <a:gd fmla="val 10864047" name="adj1"/>
                    <a:gd fmla="val 21541420" name="adj2"/>
                  </a:avLst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 defTabSz="4572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等线"/>
                    <a:cs typeface="+mn-cs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3326110" y="1421981"/>
                  <a:ext cx="116534" cy="116534"/>
                </a:xfrm>
                <a:prstGeom prst="ellipse">
                  <a:avLst/>
                </a:prstGeom>
                <a:noFill/>
                <a:ln w="28575">
                  <a:solidFill>
                    <a:srgbClr val="DDB57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4572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等线"/>
                    <a:cs typeface="+mn-cs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563218" y="4271720"/>
                <a:ext cx="1821158" cy="1788738"/>
                <a:chOff x="1563218" y="4271720"/>
                <a:chExt cx="1821158" cy="1788738"/>
              </a:xfrm>
            </p:grpSpPr>
            <p:sp>
              <p:nvSpPr>
                <p:cNvPr id="21" name="弧形 20"/>
                <p:cNvSpPr/>
                <p:nvPr/>
              </p:nvSpPr>
              <p:spPr>
                <a:xfrm flipV="1">
                  <a:off x="1621486" y="4271720"/>
                  <a:ext cx="1762890" cy="1788738"/>
                </a:xfrm>
                <a:prstGeom prst="arc">
                  <a:avLst>
                    <a:gd fmla="val 10864047" name="adj1"/>
                    <a:gd fmla="val 21060539" name="adj2"/>
                  </a:avLst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 defTabSz="4572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等线"/>
                    <a:cs typeface="+mn-cs"/>
                  </a:endParaRPr>
                </a:p>
              </p:txBody>
            </p:sp>
            <p:cxnSp>
              <p:nvCxnSpPr>
                <p:cNvPr id="7" name="直接连接符 6"/>
                <p:cNvCxnSpPr/>
                <p:nvPr/>
              </p:nvCxnSpPr>
              <p:spPr>
                <a:xfrm flipH="1" flipV="1">
                  <a:off x="1621635" y="4460744"/>
                  <a:ext cx="0" cy="72176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椭圆 31"/>
                <p:cNvSpPr/>
                <p:nvPr/>
              </p:nvSpPr>
              <p:spPr>
                <a:xfrm>
                  <a:off x="1563218" y="4344209"/>
                  <a:ext cx="116534" cy="116534"/>
                </a:xfrm>
                <a:prstGeom prst="ellipse">
                  <a:avLst/>
                </a:prstGeom>
                <a:noFill/>
                <a:ln w="28575">
                  <a:solidFill>
                    <a:srgbClr val="DDB57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4572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等线"/>
                    <a:cs typeface="+mn-cs"/>
                  </a:endParaRPr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2156401" y="2456314"/>
                <a:ext cx="1935480" cy="2702084"/>
              </a:xfrm>
              <a:prstGeom prst="rect">
                <a:avLst/>
              </a:prstGeom>
              <a:noFill/>
            </p:spPr>
            <p:txBody>
              <a:bodyPr rtlCol="0" vert="eaVert" wrap="none">
                <a:spAutoFit/>
              </a:bodyPr>
              <a:lstStyle/>
              <a:p>
                <a:pPr algn="ctr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1500" u="none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10600000101010101" typeface="汉仪颜楷繁"/>
                    <a:ea charset="-122" panose="02010600000101010101" typeface="汉仪颜楷繁"/>
                    <a:cs typeface="+mn-cs"/>
                  </a:rPr>
                  <a:t>西安</a:t>
                </a:r>
              </a:p>
            </p:txBody>
          </p:sp>
        </p:grpSp>
        <p:pic>
          <p:nvPicPr>
            <p:cNvPr descr="J:\觅知网\2018\西安旅游\图片2.png图片2" id="43" name="图片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0503827" y="703017"/>
              <a:ext cx="1333500" cy="1993265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Requires="p14">
      <p:transition advTm="1000" p14:dur="1750" spd="slow">
        <p:fade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文字, 树  已生成高可信度的说明"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09553" y="1046746"/>
            <a:ext cx="3927864" cy="23537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996952"/>
            <a:ext cx="12192000" cy="386104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67830" y="3423284"/>
            <a:ext cx="4613910" cy="26517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 defTabSz="457200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40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  <a:sym typeface="+mn-ea"/>
              </a:rPr>
              <a:t>西北地区最大的文化主题公园，拥有国内最大的仿唐建筑群。</a:t>
            </a:r>
          </a:p>
          <a:p>
            <a:pPr algn="just" defTabSz="457200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40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  <a:sym typeface="+mn-ea"/>
              </a:rPr>
              <a:t>园内有两个“全球最大”：全球最大户外香化工程、全球最大水幕电影表演。</a:t>
            </a:r>
          </a:p>
          <a:p>
            <a:pPr algn="just" defTabSz="457200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40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  <a:sym typeface="+mn-ea"/>
              </a:rPr>
              <a:t>分为十二个文化主题区域，从帝王、诗歌、民间、饮食、歌舞特色等，再现大唐盛世的灿烂文明。</a:t>
            </a:r>
          </a:p>
          <a:p>
            <a:pPr algn="just" defTabSz="457200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40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  <a:sym typeface="+mn-ea"/>
              </a:rPr>
              <a:t>夜景极具璀璨色彩，灯火辉煌中的唐文化长廊、芳林苑、紫云楼等地，处处灿烂夺目。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34973" y="819642"/>
            <a:ext cx="526288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8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00101010101" typeface="汉仪颜楷繁"/>
                <a:ea charset="-122" panose="02010600000101010101" typeface="汉仪颜楷繁"/>
                <a:cs typeface="+mn-cs"/>
              </a:rPr>
              <a:t>大唐芙蓉园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426107"/>
            <a:ext cx="6116955" cy="30036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1" y="159385"/>
            <a:ext cx="6116762" cy="2837815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1000" p14:dur="1750" spd="slow">
        <p15:prstTrans prst="pageCurlDoubl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17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22"/>
                                        <p:tgtEl>
                                          <p:spTgt spid="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27"/>
                                        <p:tgtEl>
                                          <p:spTgt spid="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32"/>
                                        <p:tgtEl>
                                          <p:spTgt spid="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8580" y="2048060"/>
            <a:ext cx="6163945" cy="268059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49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9360" y="932180"/>
            <a:ext cx="11116945" cy="9144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5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600000101010101" typeface="汉仪颜楷繁"/>
                <a:ea charset="-122" panose="02010600000101010101" typeface="汉仪颜楷繁"/>
                <a:cs typeface="+mn-cs"/>
              </a:rPr>
              <a:t>大明宫国家遗址公园</a:t>
            </a:r>
          </a:p>
        </p:txBody>
      </p:sp>
      <p:sp>
        <p:nvSpPr>
          <p:cNvPr id="13" name="矩形 12"/>
          <p:cNvSpPr/>
          <p:nvPr/>
        </p:nvSpPr>
        <p:spPr>
          <a:xfrm>
            <a:off x="6096000" y="2106295"/>
            <a:ext cx="6096000" cy="2625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5478" y="4909227"/>
            <a:ext cx="5225044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cs"/>
              </a:rPr>
              <a:t>还能体验文物考古发掘和修复。</a:t>
            </a:r>
          </a:p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cs"/>
              </a:rPr>
              <a:t>收费区包括含元殿、宣政殿、紫宸殿遗址、大明宫遗址博物馆；免费区内的部分景点也需要购票，如丹凤门遗址博物馆、考古探索中心等。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351931" y="2436202"/>
            <a:ext cx="3703320" cy="17085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cs"/>
              </a:rPr>
              <a:t>是举世闻名的唐长安城“三大内”（太极宫、大明宫、兴庆宫）中最为辉煌壮丽的建筑群。</a:t>
            </a:r>
          </a:p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cs"/>
              </a:rPr>
              <a:t>建于唐太宗贞观八年，已探明的殿台楼亭等遗址有 40 余处。</a:t>
            </a:r>
          </a:p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cs"/>
              </a:rPr>
              <a:t>这里能欣赏复原的大明宫微缩景观，观赏IMAX 3D影片《大明宫传奇》。</a:t>
            </a:r>
          </a:p>
        </p:txBody>
      </p:sp>
      <p:pic>
        <p:nvPicPr>
          <p:cNvPr descr="图片包含 宗教场所  已生成高可信度的说明"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00456" y="3522445"/>
            <a:ext cx="2074172" cy="1046847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1000" p14:dur="1750" spd="slow">
        <p15:prstTrans prst="pageCurlDoubl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5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"/>
      <p:bldP grpId="0" spid="1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620499"/>
            <a:ext cx="12192000" cy="3237502"/>
          </a:xfrm>
          <a:prstGeom prst="rect">
            <a:avLst/>
          </a:prstGeom>
        </p:spPr>
      </p:pic>
      <p:sp>
        <p:nvSpPr>
          <p:cNvPr id="20" name="平行四边形 19"/>
          <p:cNvSpPr/>
          <p:nvPr/>
        </p:nvSpPr>
        <p:spPr>
          <a:xfrm>
            <a:off x="10071107" y="2755438"/>
            <a:ext cx="2270422" cy="1575162"/>
          </a:xfrm>
          <a:prstGeom prst="parallelogram">
            <a:avLst>
              <a:gd fmla="val 43429" name="adj"/>
            </a:avLst>
          </a:prstGeom>
          <a:solidFill>
            <a:srgbClr val="F4D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1737346" y="764703"/>
            <a:ext cx="2270422" cy="1261259"/>
          </a:xfrm>
          <a:prstGeom prst="parallelogram">
            <a:avLst>
              <a:gd fmla="val 43429" name="adj"/>
            </a:avLst>
          </a:prstGeom>
          <a:solidFill>
            <a:srgbClr val="F4D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5" y="3865999"/>
            <a:ext cx="5264559" cy="532953"/>
          </a:xfrm>
          <a:prstGeom prst="rect">
            <a:avLst/>
          </a:prstGeom>
          <a:solidFill>
            <a:srgbClr val="F49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27705" y="643255"/>
            <a:ext cx="7226935" cy="4176395"/>
          </a:xfrm>
          <a:prstGeom prst="rect">
            <a:avLst/>
          </a:prstGeom>
          <a:solidFill>
            <a:schemeClr val="bg1"/>
          </a:solidFill>
          <a:ln w="101600">
            <a:solidFill>
              <a:srgbClr val="D7AE79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7471" y="1762395"/>
            <a:ext cx="666291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noProof="0" normalizeH="0" spc="0" strike="noStrike" sz="16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大慈恩寺为法相宗祖庭</a:t>
            </a:r>
          </a:p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noProof="0" normalizeH="0" spc="0" strike="noStrike" sz="16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玄奘担任首任住持时参照印度样式</a:t>
            </a:r>
          </a:p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noProof="0" normalizeH="0" spc="0" strike="noStrike" sz="16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在寺中亲自设计了一座藏经塔——</a:t>
            </a:r>
          </a:p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noProof="0" normalizeH="0" spc="0" strike="noStrike" sz="16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大雁塔</a:t>
            </a:r>
          </a:p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noProof="0" normalizeH="0" spc="0" strike="noStrike" sz="16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至今存世已超过1300年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624699" y="1543207"/>
            <a:ext cx="1097280" cy="21345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6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00101010101" typeface="汉仪颜楷繁"/>
                <a:ea charset="-122" panose="02010600000101010101" typeface="汉仪颜楷繁"/>
                <a:cs typeface="+mn-cs"/>
              </a:rPr>
              <a:t>大雁塔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8428702" y="1344094"/>
            <a:ext cx="0" cy="28133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5">
      <p:transition advTm="1000" p14:dur="1750" spd="slow">
        <p15:prstTrans prst="pageCurlDoubl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9552384" y="0"/>
            <a:ext cx="2160240" cy="6858000"/>
          </a:xfrm>
          <a:prstGeom prst="rect">
            <a:avLst/>
          </a:prstGeom>
          <a:solidFill>
            <a:srgbClr val="F49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976319" y="1671436"/>
            <a:ext cx="3022417" cy="3816424"/>
            <a:chOff x="8976319" y="1671436"/>
            <a:chExt cx="3022417" cy="3816424"/>
          </a:xfrm>
        </p:grpSpPr>
        <p:sp>
          <p:nvSpPr>
            <p:cNvPr id="10" name="矩形 9"/>
            <p:cNvSpPr/>
            <p:nvPr/>
          </p:nvSpPr>
          <p:spPr>
            <a:xfrm>
              <a:off x="8976319" y="1671436"/>
              <a:ext cx="3022417" cy="3816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等线"/>
                <a:cs typeface="+mn-cs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0632504" y="1983207"/>
              <a:ext cx="0" cy="310197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9557157" y="1983207"/>
              <a:ext cx="1705992" cy="3376529"/>
              <a:chOff x="5078417" y="6141517"/>
              <a:chExt cx="1705992" cy="3376529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5078418" y="6141517"/>
                <a:ext cx="731520" cy="3376529"/>
              </a:xfrm>
              <a:prstGeom prst="rect">
                <a:avLst/>
              </a:prstGeom>
            </p:spPr>
            <p:txBody>
              <a:bodyPr vert="wordArtVertRtl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200" u="none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charset="-122" panose="02010509060101010101" pitchFamily="49" typeface="幼圆"/>
                    <a:ea charset="-122" panose="01010104010101010101" pitchFamily="2" typeface="腾祥铁山楷书繁"/>
                    <a:cs typeface="+mn-cs"/>
                  </a:rPr>
                  <a:t>吃货的最爱，怎么能少了美食。给你的胃找到更好的归属</a:t>
                </a: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6170999" y="6141517"/>
                <a:ext cx="609600" cy="138108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dist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2800" u="none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charset="-122" panose="02010600000101010101" typeface="汉仪颜楷繁"/>
                    <a:ea charset="-122" panose="02010600000101010101" typeface="汉仪颜楷繁"/>
                    <a:cs typeface="+mn-cs"/>
                  </a:rPr>
                  <a:t>美食篇</a:t>
                </a:r>
              </a:p>
            </p:txBody>
          </p:sp>
          <p:sp>
            <p:nvSpPr>
              <p:cNvPr id="5" name="箭头: V 形 4"/>
              <p:cNvSpPr/>
              <p:nvPr/>
            </p:nvSpPr>
            <p:spPr>
              <a:xfrm rot="5400000">
                <a:off x="6368218" y="8305521"/>
                <a:ext cx="144016" cy="208498"/>
              </a:xfrm>
              <a:prstGeom prst="chevron">
                <a:avLst>
                  <a:gd fmla="val 61574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30101010101" pitchFamily="2" typeface="等线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6" name="箭头: V 形 5"/>
              <p:cNvSpPr/>
              <p:nvPr/>
            </p:nvSpPr>
            <p:spPr>
              <a:xfrm rot="5400000">
                <a:off x="6362281" y="8413533"/>
                <a:ext cx="144016" cy="208498"/>
              </a:xfrm>
              <a:prstGeom prst="chevron">
                <a:avLst>
                  <a:gd fmla="val 61574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30101010101" pitchFamily="2" typeface="等线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7" name="箭头: V 形 6"/>
              <p:cNvSpPr/>
              <p:nvPr/>
            </p:nvSpPr>
            <p:spPr>
              <a:xfrm rot="5400000">
                <a:off x="6362281" y="8536999"/>
                <a:ext cx="144016" cy="208498"/>
              </a:xfrm>
              <a:prstGeom prst="chevron">
                <a:avLst>
                  <a:gd fmla="val 61574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30101010101" pitchFamily="2" typeface="等线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8" name="箭头: V 形 7"/>
              <p:cNvSpPr/>
              <p:nvPr/>
            </p:nvSpPr>
            <p:spPr>
              <a:xfrm rot="5400000">
                <a:off x="6362281" y="8642489"/>
                <a:ext cx="144016" cy="208498"/>
              </a:xfrm>
              <a:prstGeom prst="chevron">
                <a:avLst>
                  <a:gd fmla="val 61574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30101010101" pitchFamily="2" typeface="等线"/>
                  <a:ea charset="-122" panose="02010600030101010101" pitchFamily="2" typeface="等线"/>
                  <a:cs typeface="+mn-cs"/>
                </a:endParaRPr>
              </a:p>
            </p:txBody>
          </p:sp>
        </p:grpSp>
      </p:grpSp>
      <p:sp>
        <p:nvSpPr>
          <p:cNvPr id="34" name="椭圆 33"/>
          <p:cNvSpPr/>
          <p:nvPr/>
        </p:nvSpPr>
        <p:spPr>
          <a:xfrm>
            <a:off x="1859127" y="443377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292929"/>
                </a:solidFill>
                <a:latin charset="-122" pitchFamily="50" typeface="文悦古体仿宋 (非商业使用)"/>
                <a:ea charset="-122" pitchFamily="50" typeface="文悦古体仿宋 (非商业使用)"/>
              </a:rPr>
              <a:t>风</a:t>
            </a:r>
          </a:p>
        </p:txBody>
      </p:sp>
      <p:sp>
        <p:nvSpPr>
          <p:cNvPr id="35" name="椭圆 34"/>
          <p:cNvSpPr/>
          <p:nvPr/>
        </p:nvSpPr>
        <p:spPr>
          <a:xfrm>
            <a:off x="2545813" y="443377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292929"/>
                </a:solidFill>
                <a:latin charset="-122" pitchFamily="50" typeface="文悦古体仿宋 (非商业使用)"/>
                <a:ea charset="-122" pitchFamily="50" typeface="文悦古体仿宋 (非商业使用)"/>
              </a:rPr>
              <a:t>情</a:t>
            </a:r>
          </a:p>
        </p:txBody>
      </p:sp>
      <p:sp>
        <p:nvSpPr>
          <p:cNvPr id="36" name="椭圆 35"/>
          <p:cNvSpPr/>
          <p:nvPr/>
        </p:nvSpPr>
        <p:spPr>
          <a:xfrm>
            <a:off x="3232500" y="443377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292929"/>
                </a:solidFill>
                <a:latin charset="-122" pitchFamily="50" typeface="文悦古体仿宋 (非商业使用)"/>
                <a:ea charset="-122" pitchFamily="50" typeface="文悦古体仿宋 (非商业使用)"/>
              </a:rPr>
              <a:t>游</a:t>
            </a:r>
          </a:p>
        </p:txBody>
      </p:sp>
      <p:sp>
        <p:nvSpPr>
          <p:cNvPr id="37" name="椭圆 36"/>
          <p:cNvSpPr/>
          <p:nvPr/>
        </p:nvSpPr>
        <p:spPr>
          <a:xfrm>
            <a:off x="479405" y="444012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292929"/>
                </a:solidFill>
                <a:latin charset="-122" pitchFamily="50" typeface="文悦古体仿宋 (非商业使用)"/>
                <a:ea charset="-122" pitchFamily="50" typeface="文悦古体仿宋 (非商业使用)"/>
              </a:rPr>
              <a:t>西</a:t>
            </a:r>
          </a:p>
        </p:txBody>
      </p:sp>
      <p:sp>
        <p:nvSpPr>
          <p:cNvPr id="38" name="椭圆 37"/>
          <p:cNvSpPr/>
          <p:nvPr/>
        </p:nvSpPr>
        <p:spPr>
          <a:xfrm>
            <a:off x="1166091" y="444012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292929"/>
                </a:solidFill>
                <a:latin charset="-122" pitchFamily="50" typeface="文悦古体仿宋 (非商业使用)"/>
                <a:ea charset="-122" pitchFamily="50" typeface="文悦古体仿宋 (非商业使用)"/>
              </a:rPr>
              <a:t>安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690" y="1296744"/>
            <a:ext cx="4542790" cy="235824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130" y="1296670"/>
            <a:ext cx="4717415" cy="23583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137" y="3775710"/>
            <a:ext cx="4539260" cy="22955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rcRect b="15897" l="3765" r="2177" t="16207"/>
          <a:stretch>
            <a:fillRect/>
          </a:stretch>
        </p:blipFill>
        <p:spPr>
          <a:xfrm>
            <a:off x="4723130" y="3780155"/>
            <a:ext cx="4718050" cy="22885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26021" y="123825"/>
            <a:ext cx="4711632" cy="6610350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1000" p14:dur="1750" spd="slow">
        <p15:prstTrans prst="pageCurlDoubl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3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3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3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3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3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0" spid="36"/>
      <p:bldP grpId="0" spid="37"/>
      <p:bldP grpId="0" spid="3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9408368" y="0"/>
            <a:ext cx="2232248" cy="6858000"/>
          </a:xfrm>
          <a:prstGeom prst="rect">
            <a:avLst/>
          </a:prstGeom>
          <a:solidFill>
            <a:srgbClr val="F4D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5480" y="4437112"/>
            <a:ext cx="182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9390" y="3643818"/>
            <a:ext cx="7992888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noProof="0" normalizeH="0" spc="0" strike="noStrike" sz="16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肉夹馍是陕西（乃至西北大部分地区）著名小吃，起源于战国，当时称“寒肉”。 在西安，老樊家几乎成了腊汁肉的代名词。 腊汁肉是一种用着锅占制的酱肉，但比一般酱肉酥烂，滋味鲜长。由于选料精细，调料全面，火功到家，加上使用陈年老汤，因此所制的腊汁肉与众不同，有明显的特色，人们称赞它是：“肥肉吃了不腻口，瘦肉无法满嘴油。不用牙咬肉自烂，食后余香久不散。” 吃时切腊汁肉少量，夹人刚出炉的白吉馍中，此时馍香肉酥，回味无穷。含有丰富的蛋白质、脂肪，和白吉馍一起食用还可以增加碳水化合物的含量。</a:t>
            </a:r>
          </a:p>
        </p:txBody>
      </p:sp>
      <p:sp>
        <p:nvSpPr>
          <p:cNvPr id="6" name="矩形 5"/>
          <p:cNvSpPr/>
          <p:nvPr/>
        </p:nvSpPr>
        <p:spPr>
          <a:xfrm>
            <a:off x="839416" y="2996953"/>
            <a:ext cx="15544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600000101010101" typeface="汉仪颜楷繁"/>
                <a:ea charset="-122" panose="02010600000101010101" typeface="汉仪颜楷繁"/>
                <a:cs typeface="+mn-cs"/>
              </a:rPr>
              <a:t>肉夹馍</a:t>
            </a:r>
          </a:p>
        </p:txBody>
      </p:sp>
      <p:pic>
        <p:nvPicPr>
          <p:cNvPr descr="图片包含 深色  已生成高可信度的说明"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49670" y="3237616"/>
            <a:ext cx="2779447" cy="277944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9484247" y="1132986"/>
            <a:ext cx="1824010" cy="1863966"/>
            <a:chOff x="9408368" y="1016403"/>
            <a:chExt cx="1824010" cy="1863966"/>
          </a:xfrm>
        </p:grpSpPr>
        <p:sp>
          <p:nvSpPr>
            <p:cNvPr id="9" name="矩形 8"/>
            <p:cNvSpPr/>
            <p:nvPr/>
          </p:nvSpPr>
          <p:spPr>
            <a:xfrm>
              <a:off x="9408368" y="1126043"/>
              <a:ext cx="1554480" cy="1737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44767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54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美食</a:t>
              </a:r>
            </a:p>
            <a:p>
              <a:pPr algn="l" defTabSz="44767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54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  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51346" l="206" r="49653" t="-1346"/>
            <a:stretch>
              <a:fillRect/>
            </a:stretch>
          </p:blipFill>
          <p:spPr>
            <a:xfrm rot="21044728">
              <a:off x="9585407" y="1016403"/>
              <a:ext cx="480045" cy="449546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9919198" y="1882758"/>
              <a:ext cx="13004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44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集锦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0927797" y="1168519"/>
              <a:ext cx="254350" cy="64158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728436" y="2124702"/>
              <a:ext cx="254350" cy="64158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0046374" y="2548511"/>
              <a:ext cx="1008112" cy="25146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rtlCol="0" wrap="square">
              <a:spAutoFit/>
            </a:bodyPr>
            <a:lstStyle/>
            <a:p>
              <a:pPr algn="dist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105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HIGHLIGHTS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94251" y="543942"/>
            <a:ext cx="2542976" cy="191485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14728" y="563442"/>
            <a:ext cx="2503170" cy="1875854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1000" p14:dur="1750" spd="slow">
        <p15:prstTrans prst="pageCurlDoubl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2594" y="1088390"/>
            <a:ext cx="6476153" cy="48571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92835" y="579474"/>
            <a:ext cx="10118188" cy="5699052"/>
          </a:xfrm>
          <a:prstGeom prst="rect">
            <a:avLst/>
          </a:prstGeom>
          <a:noFill/>
          <a:ln w="10160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10895580" y="1933719"/>
            <a:ext cx="426720" cy="2958068"/>
          </a:xfrm>
          <a:prstGeom prst="rect">
            <a:avLst/>
          </a:prstGeom>
          <a:solidFill>
            <a:schemeClr val="bg1"/>
          </a:solidFill>
        </p:spPr>
        <p:txBody>
          <a:bodyPr rtlCol="0" vert="eaVert" wrap="none">
            <a:spAutoFit/>
          </a:bodyPr>
          <a:lstStyle/>
          <a:p>
            <a:r>
              <a:rPr altLang="zh-CN" lang="en-US" spc="600" sz="1600">
                <a:solidFill>
                  <a:srgbClr val="292929"/>
                </a:solidFill>
                <a:latin charset="0" panose="020b0502040204020203" pitchFamily="34" typeface="Bahnschrift Light"/>
              </a:rPr>
              <a:t>CHNIESE CULTURE</a:t>
            </a:r>
          </a:p>
        </p:txBody>
      </p:sp>
      <p:sp>
        <p:nvSpPr>
          <p:cNvPr id="16" name="椭圆 15"/>
          <p:cNvSpPr/>
          <p:nvPr/>
        </p:nvSpPr>
        <p:spPr>
          <a:xfrm>
            <a:off x="695123" y="1558021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3600">
                <a:solidFill>
                  <a:srgbClr val="292929"/>
                </a:solidFill>
                <a:latin charset="-122" panose="02010600000101010101" typeface="汉仪颜楷繁"/>
                <a:ea charset="-122" panose="02010600000101010101" typeface="汉仪颜楷繁"/>
              </a:rPr>
              <a:t>羊</a:t>
            </a:r>
          </a:p>
        </p:txBody>
      </p:sp>
      <p:sp>
        <p:nvSpPr>
          <p:cNvPr id="17" name="椭圆 16"/>
          <p:cNvSpPr/>
          <p:nvPr/>
        </p:nvSpPr>
        <p:spPr>
          <a:xfrm>
            <a:off x="695123" y="2344655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3600">
                <a:solidFill>
                  <a:srgbClr val="292929"/>
                </a:solidFill>
                <a:latin charset="-122" panose="02010600000101010101" typeface="汉仪颜楷繁"/>
                <a:ea charset="-122" panose="02010600000101010101" typeface="汉仪颜楷繁"/>
              </a:rPr>
              <a:t>肉</a:t>
            </a:r>
          </a:p>
        </p:txBody>
      </p:sp>
      <p:sp>
        <p:nvSpPr>
          <p:cNvPr id="18" name="椭圆 17"/>
          <p:cNvSpPr/>
          <p:nvPr/>
        </p:nvSpPr>
        <p:spPr>
          <a:xfrm>
            <a:off x="695123" y="3131289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3600">
                <a:solidFill>
                  <a:srgbClr val="292929"/>
                </a:solidFill>
                <a:latin charset="-122" panose="02010600000101010101" typeface="汉仪颜楷繁"/>
                <a:ea charset="-122" panose="02010600000101010101" typeface="汉仪颜楷繁"/>
              </a:rPr>
              <a:t>泡</a:t>
            </a:r>
          </a:p>
        </p:txBody>
      </p:sp>
      <p:sp>
        <p:nvSpPr>
          <p:cNvPr id="19" name="椭圆 18"/>
          <p:cNvSpPr/>
          <p:nvPr/>
        </p:nvSpPr>
        <p:spPr>
          <a:xfrm>
            <a:off x="695123" y="3917923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3600">
                <a:solidFill>
                  <a:srgbClr val="292929"/>
                </a:solidFill>
                <a:latin charset="-122" panose="02010600000101010101" typeface="汉仪颜楷繁"/>
                <a:ea charset="-122" panose="02010600000101010101" typeface="汉仪颜楷繁"/>
              </a:rPr>
              <a:t>馍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920866" y="1786890"/>
            <a:ext cx="3637915" cy="30175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l" defTabSz="457200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noProof="0" sz="160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  <a:sym typeface="+mn-ea"/>
              </a:rPr>
              <a:t>一羊肉泡馍简称羊肉泡、煮馍，制作原料主要有羊肉、葱末、粉丝、糖蒜等，古称"羊羹"，陕西美馔，尤以西安最享牛羊肉泡馍盛名，它烹制精细，料重味醇，肉烂汤浓，肥而不腻，营养丰富，香气四溢，诱人食欲，食后回味无穷。北宋著名诗人苏轼留有"陇馔有熊腊，秦烹唯羊羹"的诗句。</a:t>
            </a:r>
          </a:p>
        </p:txBody>
      </p:sp>
    </p:spTree>
  </p:cSld>
  <p:clrMapOvr>
    <a:masterClrMapping/>
  </p:clrMapOvr>
  <p:transition advClick="0" advTm="1000" spd="med">
    <p:pull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  <p:cond delay="0" evt="onBegin">
                          <p:tn val="31"/>
                        </p:cond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  <p:bldP grpId="0" spid="2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>
            <a:off x="-1" y="632428"/>
            <a:ext cx="7750541" cy="2659308"/>
          </a:xfrm>
          <a:prstGeom prst="rect">
            <a:avLst/>
          </a:prstGeom>
          <a:solidFill>
            <a:srgbClr val="F4D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425715" y="908720"/>
            <a:ext cx="1824010" cy="1863966"/>
            <a:chOff x="9408368" y="1016403"/>
            <a:chExt cx="1824010" cy="1863966"/>
          </a:xfrm>
        </p:grpSpPr>
        <p:sp>
          <p:nvSpPr>
            <p:cNvPr id="4" name="矩形 3"/>
            <p:cNvSpPr/>
            <p:nvPr/>
          </p:nvSpPr>
          <p:spPr>
            <a:xfrm>
              <a:off x="9408368" y="1126043"/>
              <a:ext cx="1554480" cy="1737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44767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54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美食</a:t>
              </a:r>
            </a:p>
            <a:p>
              <a:pPr algn="l" defTabSz="44767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54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  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1346" l="206" r="49653" t="-1346"/>
            <a:stretch>
              <a:fillRect/>
            </a:stretch>
          </p:blipFill>
          <p:spPr>
            <a:xfrm rot="21044728">
              <a:off x="9585407" y="1016403"/>
              <a:ext cx="480045" cy="449546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919197" y="1882758"/>
              <a:ext cx="13004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44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集锦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10927797" y="1168519"/>
              <a:ext cx="254350" cy="64158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9728436" y="2124702"/>
              <a:ext cx="254350" cy="64158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0046372" y="2548511"/>
              <a:ext cx="1008112" cy="25146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rtlCol="0" wrap="square">
              <a:spAutoFit/>
            </a:bodyPr>
            <a:lstStyle/>
            <a:p>
              <a:pPr algn="dist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105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HIGHLIGHTS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039742" y="5805175"/>
            <a:ext cx="182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20738" y="4789357"/>
            <a:ext cx="672440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cs"/>
              </a:rPr>
              <a:t>灌汤包子用料考究，制作精细。它以精粉烫面制皮坯，选用肋条肉为馅心，用鲜骨髓汤打馅，配以十多种上等调料佐味。包子鲜香肉嫩、皮簿筋软、外形玲珑剔透、汤汁醇正浓郁、入口油而不腻。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457537" y="4789475"/>
            <a:ext cx="1427325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36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00101010101" typeface="汉仪颜楷繁"/>
                <a:ea charset="-122" panose="02010600000101010101" typeface="汉仪颜楷繁"/>
                <a:cs typeface="+mn-cs"/>
              </a:rPr>
              <a:t>灌汤包子</a:t>
            </a:r>
          </a:p>
        </p:txBody>
      </p:sp>
      <p:sp>
        <p:nvSpPr>
          <p:cNvPr id="32" name="矩形 31"/>
          <p:cNvSpPr/>
          <p:nvPr/>
        </p:nvSpPr>
        <p:spPr>
          <a:xfrm>
            <a:off x="10986060" y="632428"/>
            <a:ext cx="1205940" cy="2659308"/>
          </a:xfrm>
          <a:prstGeom prst="rect">
            <a:avLst/>
          </a:prstGeom>
          <a:solidFill>
            <a:srgbClr val="F4D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951798" y="4581128"/>
            <a:ext cx="2068524" cy="2068524"/>
          </a:xfrm>
          <a:prstGeom prst="rect">
            <a:avLst/>
          </a:prstGeom>
        </p:spPr>
      </p:pic>
      <p:cxnSp>
        <p:nvCxnSpPr>
          <p:cNvPr id="37" name="直接连接符 36"/>
          <p:cNvCxnSpPr/>
          <p:nvPr/>
        </p:nvCxnSpPr>
        <p:spPr>
          <a:xfrm flipH="1">
            <a:off x="2884862" y="4870651"/>
            <a:ext cx="0" cy="1119154"/>
          </a:xfrm>
          <a:prstGeom prst="line">
            <a:avLst/>
          </a:prstGeom>
          <a:ln>
            <a:solidFill>
              <a:srgbClr val="F49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59848" y="807085"/>
            <a:ext cx="5406399" cy="3085905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1000" p14:dur="1750" spd="slow">
        <p15:prstTrans prst="pageCurlDoubl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8"/>
      <p:bldP grpId="0" spid="1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504180" y="3600450"/>
            <a:ext cx="5140325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noProof="0" normalizeH="0" spc="0" strike="noStrike" sz="1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cs"/>
              </a:rPr>
              <a:t>凉皮是西安当地的名吃，凉皮的做法也多样，其中尤以秦镇凉皮作为有名，至今已有2000余年历史，调好的凉皮全呈红色，辣里透香，味道爽口，顺滑Q弹，备受食客喜爱，西安市内也有多家人气极旺的凉皮店。在西安深受欢迎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882775" y="2225792"/>
            <a:ext cx="292608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72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00101010101" typeface="汉仪颜楷繁"/>
                <a:ea charset="-122" panose="02010600000101010101" typeface="汉仪颜楷繁"/>
                <a:cs charset="-122" panose="02010600000101010101" typeface="汉仪颜楷繁"/>
              </a:rPr>
              <a:t>凉  皮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795" y="3288030"/>
            <a:ext cx="10798175" cy="213360"/>
          </a:xfrm>
          <a:prstGeom prst="rect">
            <a:avLst/>
          </a:prstGeom>
          <a:solidFill>
            <a:srgbClr val="F49F72"/>
          </a:solidFill>
        </p:spPr>
        <p:txBody>
          <a:bodyPr rtlCol="0" wrap="square">
            <a:spAutoFit/>
          </a:bodyPr>
          <a:lstStyle/>
          <a:p>
            <a:pPr algn="dist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10601030101010101" pitchFamily="2" typeface="字酷堂清楷体"/>
              <a:ea charset="-122" panose="02010601030101010101" pitchFamily="2" typeface="字酷堂清楷体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959" y="156210"/>
            <a:ext cx="4761537" cy="31426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182" y="3502025"/>
            <a:ext cx="4721091" cy="304609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184040" y="852840"/>
            <a:ext cx="1824010" cy="1863966"/>
            <a:chOff x="9408368" y="1016403"/>
            <a:chExt cx="1824010" cy="1863966"/>
          </a:xfrm>
        </p:grpSpPr>
        <p:sp>
          <p:nvSpPr>
            <p:cNvPr id="18" name="矩形 17"/>
            <p:cNvSpPr/>
            <p:nvPr/>
          </p:nvSpPr>
          <p:spPr>
            <a:xfrm>
              <a:off x="9408368" y="1126043"/>
              <a:ext cx="1554480" cy="1737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44767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54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美食</a:t>
              </a:r>
            </a:p>
            <a:p>
              <a:pPr algn="l" defTabSz="44767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54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  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51346" l="206" r="49653" t="-1346"/>
            <a:stretch>
              <a:fillRect/>
            </a:stretch>
          </p:blipFill>
          <p:spPr>
            <a:xfrm rot="21044728">
              <a:off x="9585407" y="1016403"/>
              <a:ext cx="480045" cy="449546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9919198" y="1882758"/>
              <a:ext cx="13004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44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集锦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10927797" y="1168519"/>
              <a:ext cx="254350" cy="64158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9728436" y="2124702"/>
              <a:ext cx="254350" cy="64158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0046374" y="2548511"/>
              <a:ext cx="1008112" cy="25146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rtlCol="0" wrap="square">
              <a:spAutoFit/>
            </a:bodyPr>
            <a:lstStyle/>
            <a:p>
              <a:pPr algn="dist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105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HIGHLIGHTS</a:t>
              </a:r>
            </a:p>
          </p:txBody>
        </p:sp>
      </p:grpSp>
    </p:spTree>
  </p:cSld>
  <p:clrMapOvr>
    <a:masterClrMapping/>
  </p:clrMapOvr>
  <mc:AlternateContent>
    <mc:Choice Requires="p15">
      <p:transition advTm="1000" p14:dur="1750" spd="slow">
        <p15:prstTrans prst="pageCurlDoubl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1"/>
      <p:bldP grpId="0" spid="1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4151784" y="2780928"/>
            <a:ext cx="7560840" cy="3671622"/>
          </a:xfrm>
          <a:prstGeom prst="rect">
            <a:avLst/>
          </a:prstGeom>
          <a:solidFill>
            <a:srgbClr val="F49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9006" y="4303112"/>
            <a:ext cx="675245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酸菜炒米其实是炒饭，炒米是当地人的统一叫法。米饭可以与肉丝、蔬菜、鸡蛋等搭配，但最常见也是最招牌的是用酸菜肉丝炒制，即为俗称的“酸菜炒米”。炒米混合了酸菜的酸、油的香，吃起来酸酸辣辣，香而不腻，米饭不粘连，口感清爽。配上涮牛肚、烤肉、酸梅汤、鸡蛋汤等一起吃，更有一番风味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112224" y="649725"/>
            <a:ext cx="1824010" cy="1863966"/>
            <a:chOff x="9408368" y="1016403"/>
            <a:chExt cx="1824010" cy="1863966"/>
          </a:xfrm>
        </p:grpSpPr>
        <p:sp>
          <p:nvSpPr>
            <p:cNvPr id="11" name="矩形 10"/>
            <p:cNvSpPr/>
            <p:nvPr/>
          </p:nvSpPr>
          <p:spPr>
            <a:xfrm>
              <a:off x="9408370" y="1126043"/>
              <a:ext cx="1554480" cy="1737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44767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54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美食</a:t>
              </a:r>
            </a:p>
            <a:p>
              <a:pPr algn="l" defTabSz="44767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54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  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1346" l="206" r="49653" t="-1346"/>
            <a:stretch>
              <a:fillRect/>
            </a:stretch>
          </p:blipFill>
          <p:spPr>
            <a:xfrm rot="21044728">
              <a:off x="9585407" y="1016403"/>
              <a:ext cx="480045" cy="449546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9919199" y="1882758"/>
              <a:ext cx="13004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44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集锦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flipV="1">
              <a:off x="10927797" y="1168519"/>
              <a:ext cx="254350" cy="64158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9728436" y="2124702"/>
              <a:ext cx="254350" cy="64158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10046373" y="2548511"/>
              <a:ext cx="1008112" cy="25146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rtlCol="0" wrap="square">
              <a:spAutoFit/>
            </a:bodyPr>
            <a:lstStyle/>
            <a:p>
              <a:pPr algn="dist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105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HIGHLIGHTS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6162040" y="3288665"/>
            <a:ext cx="3230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60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600000101010101" typeface="汉仪颜楷繁"/>
                <a:ea charset="-122" panose="02010600000101010101" typeface="汉仪颜楷繁"/>
                <a:cs typeface="+mn-cs"/>
              </a:rPr>
              <a:t>酸菜炒米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0850" y="482374"/>
            <a:ext cx="5435600" cy="3820612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1000" p14:dur="1750" spd="slow">
        <p15:prstTrans prst="pageCurlDoubl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14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3947" r="11808" t="12014"/>
          <a:stretch>
            <a:fillRect/>
          </a:stretch>
        </p:blipFill>
        <p:spPr>
          <a:xfrm>
            <a:off x="6640908" y="579475"/>
            <a:ext cx="4412512" cy="56990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38998" y="1933575"/>
            <a:ext cx="6035739" cy="35617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92835" y="579474"/>
            <a:ext cx="10118188" cy="5699052"/>
          </a:xfrm>
          <a:prstGeom prst="rect">
            <a:avLst/>
          </a:prstGeom>
          <a:noFill/>
          <a:ln w="10160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777391" y="1933719"/>
            <a:ext cx="426720" cy="2958068"/>
          </a:xfrm>
          <a:prstGeom prst="rect">
            <a:avLst/>
          </a:prstGeom>
          <a:solidFill>
            <a:schemeClr val="bg1"/>
          </a:solidFill>
        </p:spPr>
        <p:txBody>
          <a:bodyPr rtlCol="0" vert="eaVert" wrap="none">
            <a:spAutoFit/>
          </a:bodyPr>
          <a:lstStyle/>
          <a:p>
            <a:r>
              <a:rPr altLang="zh-CN" lang="en-US" spc="600" sz="1600">
                <a:solidFill>
                  <a:srgbClr val="292929"/>
                </a:solidFill>
                <a:latin charset="0" panose="020b0502040204020203" pitchFamily="34" typeface="Bahnschrift Light"/>
              </a:rPr>
              <a:t>CHNIESE CULTURE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485130" y="1223010"/>
            <a:ext cx="5058437" cy="1134745"/>
            <a:chOff x="3604436" y="4539945"/>
            <a:chExt cx="2655481" cy="595423"/>
          </a:xfrm>
        </p:grpSpPr>
        <p:sp>
          <p:nvSpPr>
            <p:cNvPr id="9" name="椭圆 8"/>
            <p:cNvSpPr/>
            <p:nvPr/>
          </p:nvSpPr>
          <p:spPr>
            <a:xfrm>
              <a:off x="3604436" y="4539945"/>
              <a:ext cx="595423" cy="5954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6000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水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4291122" y="4539945"/>
              <a:ext cx="595423" cy="5954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6000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盆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4977808" y="4539945"/>
              <a:ext cx="595423" cy="5954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6000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羊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5664494" y="4539945"/>
              <a:ext cx="595423" cy="5954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6000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肉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330325" y="1933575"/>
            <a:ext cx="3218815" cy="33832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水盆羊肉久负盛名，又称六月鲜，是由1000多年前的“羊羹”发展而来的。因其在农历六月上市，故称“六月鲜”。是以剔骨鲜羊肉、羊骨加桂皮、花椒、小菌香、草果、精盐、味精制作而成，食用时配烧饼或白吉馍同吃,佐以糖蒜、辣子酱、鲜蒜瓣，则肉烂汤清，肥而不腻,别具风味。</a:t>
            </a:r>
          </a:p>
        </p:txBody>
      </p:sp>
    </p:spTree>
  </p:cSld>
  <p:clrMapOvr>
    <a:masterClrMapping/>
  </p:clrMapOvr>
  <p:transition advClick="0" advTm="100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14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  <p:cond delay="0" evt="onBegin">
                          <p:tn val="14"/>
                        </p:cond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5261499"/>
            <a:ext cx="12192000" cy="50867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40489" y="1913860"/>
            <a:ext cx="11111023" cy="4238584"/>
          </a:xfrm>
          <a:prstGeom prst="rect">
            <a:avLst/>
          </a:prstGeom>
          <a:solidFill>
            <a:srgbClr val="FFFFFF"/>
          </a:solidFill>
          <a:ln w="10160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777615" y="5770245"/>
            <a:ext cx="4700270" cy="791845"/>
          </a:xfrm>
          <a:prstGeom prst="rect">
            <a:avLst/>
          </a:prstGeom>
          <a:blipFill rotWithShape="1">
            <a:blip r:embed="rId4"/>
            <a:stretch>
              <a:fillRect l="-5000" r="0" t="-3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635" y="187325"/>
            <a:ext cx="12192635" cy="791845"/>
            <a:chOff x="-635" y="187325"/>
            <a:chExt cx="12192635" cy="791845"/>
          </a:xfrm>
        </p:grpSpPr>
        <p:sp>
          <p:nvSpPr>
            <p:cNvPr id="53" name="矩形 52"/>
            <p:cNvSpPr/>
            <p:nvPr/>
          </p:nvSpPr>
          <p:spPr>
            <a:xfrm>
              <a:off x="-635" y="187325"/>
              <a:ext cx="12192635" cy="791845"/>
            </a:xfrm>
            <a:prstGeom prst="rect">
              <a:avLst/>
            </a:prstGeom>
            <a:blipFill rotWithShape="1">
              <a:blip r:embed="rId4"/>
              <a:stretch>
                <a:fillRect l="-5000" r="0" t="-3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等线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346403"/>
              <a:ext cx="12192000" cy="508673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4988560" y="1297328"/>
            <a:ext cx="2409612" cy="1571956"/>
            <a:chOff x="4988560" y="1297328"/>
            <a:chExt cx="2409612" cy="1571956"/>
          </a:xfrm>
        </p:grpSpPr>
        <p:sp>
          <p:nvSpPr>
            <p:cNvPr id="6" name="文本框 5"/>
            <p:cNvSpPr txBox="1"/>
            <p:nvPr/>
          </p:nvSpPr>
          <p:spPr>
            <a:xfrm>
              <a:off x="4988560" y="1297328"/>
              <a:ext cx="2214880" cy="1310640"/>
            </a:xfrm>
            <a:prstGeom prst="rect">
              <a:avLst/>
            </a:prstGeom>
            <a:solidFill>
              <a:srgbClr val="FFFFFF"/>
            </a:solidFill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8000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目录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081547" y="2499952"/>
              <a:ext cx="2305367" cy="365760"/>
            </a:xfrm>
            <a:prstGeom prst="rect">
              <a:avLst/>
            </a:prstGeom>
            <a:solidFill>
              <a:srgbClr val="FFFFFF"/>
            </a:solidFill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pc="1000">
                  <a:solidFill>
                    <a:srgbClr val="292929"/>
                  </a:solidFill>
                  <a:latin charset="0" panose="020b0502040204020203" pitchFamily="34" typeface="Bahnschrift Light"/>
                </a:rPr>
                <a:t>CONTENTS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076891" y="5997805"/>
            <a:ext cx="4116705" cy="33528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none">
            <a:spAutoFit/>
          </a:bodyPr>
          <a:lstStyle/>
          <a:p>
            <a:pPr algn="ctr"/>
            <a:r>
              <a:rPr altLang="zh-CN" lang="en-US" spc="1000" sz="1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40204020203" pitchFamily="34" typeface="Bahnschrift Light"/>
              </a:rPr>
              <a:t>XI  AN  YIN  XIANG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165600" y="2978785"/>
            <a:ext cx="1424939" cy="2670810"/>
            <a:chOff x="7009107" y="6141517"/>
            <a:chExt cx="1424757" cy="3192882"/>
          </a:xfrm>
        </p:grpSpPr>
        <p:sp>
          <p:nvSpPr>
            <p:cNvPr id="25" name="矩形 24"/>
            <p:cNvSpPr/>
            <p:nvPr/>
          </p:nvSpPr>
          <p:spPr>
            <a:xfrm>
              <a:off x="7009106" y="6141517"/>
              <a:ext cx="731427" cy="3192882"/>
            </a:xfrm>
            <a:prstGeom prst="rect">
              <a:avLst/>
            </a:prstGeom>
          </p:spPr>
          <p:txBody>
            <a:bodyPr vert="wordArtVertRtl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1010104010101010101" pitchFamily="2" typeface="腾祥铁山楷书繁"/>
                  <a:cs typeface="+mn-cs"/>
                </a:rPr>
                <a:t>只有知道了她，了解了她，才会有接下来的旅途</a:t>
              </a:r>
            </a:p>
          </p:txBody>
        </p:sp>
        <p:sp>
          <p:nvSpPr>
            <p:cNvPr id="29" name="箭头: V 形 28"/>
            <p:cNvSpPr/>
            <p:nvPr/>
          </p:nvSpPr>
          <p:spPr>
            <a:xfrm rot="5400000">
              <a:off x="7990500" y="8305521"/>
              <a:ext cx="144016" cy="208498"/>
            </a:xfrm>
            <a:prstGeom prst="chevron">
              <a:avLst>
                <a:gd fmla="val 61574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30101010101" pitchFamily="2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0" name="箭头: V 形 29"/>
            <p:cNvSpPr/>
            <p:nvPr/>
          </p:nvSpPr>
          <p:spPr>
            <a:xfrm rot="5400000">
              <a:off x="7984563" y="8413533"/>
              <a:ext cx="144016" cy="208498"/>
            </a:xfrm>
            <a:prstGeom prst="chevron">
              <a:avLst>
                <a:gd fmla="val 61574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30101010101" pitchFamily="2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 rot="5400000">
              <a:off x="7984563" y="8522315"/>
              <a:ext cx="144016" cy="208498"/>
            </a:xfrm>
            <a:prstGeom prst="chevron">
              <a:avLst>
                <a:gd fmla="val 61574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30101010101" pitchFamily="2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820532" y="6141517"/>
              <a:ext cx="609522" cy="191223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00101010101" typeface="汉仪颜楷繁"/>
                  <a:ea charset="-122" panose="02010600000101010101" typeface="汉仪颜楷繁"/>
                  <a:cs typeface="+mn-cs"/>
                </a:rPr>
                <a:t>简介篇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114570" y="3077845"/>
            <a:ext cx="1434435" cy="2387600"/>
            <a:chOff x="8677567" y="6136835"/>
            <a:chExt cx="1434115" cy="3192882"/>
          </a:xfrm>
        </p:grpSpPr>
        <p:sp>
          <p:nvSpPr>
            <p:cNvPr id="31" name="矩形 30"/>
            <p:cNvSpPr/>
            <p:nvPr/>
          </p:nvSpPr>
          <p:spPr>
            <a:xfrm>
              <a:off x="8677566" y="6136835"/>
              <a:ext cx="731357" cy="3192882"/>
            </a:xfrm>
            <a:prstGeom prst="rect">
              <a:avLst/>
            </a:prstGeom>
          </p:spPr>
          <p:txBody>
            <a:bodyPr vert="wordArtVertRtl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1010104010101010101" pitchFamily="2" typeface="腾祥铁山楷书繁"/>
                  <a:cs typeface="+mn-cs"/>
                </a:rPr>
                <a:t>没有目的的逛，还不如做好计划，让自己的行程更舒心</a:t>
              </a:r>
            </a:p>
          </p:txBody>
        </p:sp>
        <p:sp>
          <p:nvSpPr>
            <p:cNvPr id="32" name="箭头: V 形 21"/>
            <p:cNvSpPr/>
            <p:nvPr/>
          </p:nvSpPr>
          <p:spPr>
            <a:xfrm rot="5400000">
              <a:off x="9658890" y="8300839"/>
              <a:ext cx="144016" cy="208498"/>
            </a:xfrm>
            <a:prstGeom prst="chevron">
              <a:avLst>
                <a:gd fmla="val 61574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30101010101" pitchFamily="2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3" name="箭头: V 形 22"/>
            <p:cNvSpPr/>
            <p:nvPr/>
          </p:nvSpPr>
          <p:spPr>
            <a:xfrm rot="5400000">
              <a:off x="9652953" y="8408851"/>
              <a:ext cx="144016" cy="208498"/>
            </a:xfrm>
            <a:prstGeom prst="chevron">
              <a:avLst>
                <a:gd fmla="val 61574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30101010101" pitchFamily="2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34" name="箭头: V 形 24"/>
            <p:cNvSpPr/>
            <p:nvPr/>
          </p:nvSpPr>
          <p:spPr>
            <a:xfrm rot="5400000">
              <a:off x="9652953" y="8532317"/>
              <a:ext cx="144016" cy="208498"/>
            </a:xfrm>
            <a:prstGeom prst="chevron">
              <a:avLst>
                <a:gd fmla="val 61574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30101010101" pitchFamily="2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498409" y="6141517"/>
              <a:ext cx="609464" cy="208355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00101010101" typeface="汉仪颜楷繁"/>
                  <a:ea charset="-122" panose="02010600000101010101" typeface="汉仪颜楷繁"/>
                  <a:cs typeface="+mn-cs"/>
                </a:rPr>
                <a:t>必游景点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064565" y="2978785"/>
            <a:ext cx="1397635" cy="2592705"/>
            <a:chOff x="5386759" y="6141517"/>
            <a:chExt cx="1397580" cy="3376529"/>
          </a:xfrm>
        </p:grpSpPr>
        <p:sp>
          <p:nvSpPr>
            <p:cNvPr id="38" name="矩形 37"/>
            <p:cNvSpPr/>
            <p:nvPr/>
          </p:nvSpPr>
          <p:spPr>
            <a:xfrm>
              <a:off x="5386758" y="6141517"/>
              <a:ext cx="731491" cy="3376529"/>
            </a:xfrm>
            <a:prstGeom prst="rect">
              <a:avLst/>
            </a:prstGeom>
          </p:spPr>
          <p:txBody>
            <a:bodyPr vert="wordArtVertRtl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1010104010101010101" pitchFamily="2" typeface="腾祥铁山楷书繁"/>
                  <a:cs typeface="+mn-cs"/>
                </a:rPr>
                <a:t>吃货的最爱，怎么能少了美食。给你的胃找到更好的归属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6170954" y="6141517"/>
              <a:ext cx="609576" cy="207487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 lvl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altLang="en-US" lang="zh-CN" noProof="0" sz="280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00101010101" typeface="汉仪颜楷繁"/>
                  <a:ea charset="-122" panose="02010600000101010101" typeface="汉仪颜楷繁"/>
                  <a:sym typeface="+mn-ea"/>
                </a:rPr>
                <a:t>美食篇</a:t>
              </a:r>
            </a:p>
          </p:txBody>
        </p:sp>
        <p:sp>
          <p:nvSpPr>
            <p:cNvPr id="42" name="箭头: V 形 32"/>
            <p:cNvSpPr/>
            <p:nvPr/>
          </p:nvSpPr>
          <p:spPr>
            <a:xfrm rot="5400000">
              <a:off x="6431083" y="8632349"/>
              <a:ext cx="144016" cy="208498"/>
            </a:xfrm>
            <a:prstGeom prst="chevron">
              <a:avLst>
                <a:gd fmla="val 61574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30101010101" pitchFamily="2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3" name="箭头: V 形 33"/>
            <p:cNvSpPr/>
            <p:nvPr/>
          </p:nvSpPr>
          <p:spPr>
            <a:xfrm rot="5400000">
              <a:off x="6425146" y="8338452"/>
              <a:ext cx="144016" cy="208498"/>
            </a:xfrm>
            <a:prstGeom prst="chevron">
              <a:avLst>
                <a:gd fmla="val 61574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30101010101" pitchFamily="2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4" name="箭头: V 形 35"/>
            <p:cNvSpPr/>
            <p:nvPr/>
          </p:nvSpPr>
          <p:spPr>
            <a:xfrm rot="5400000">
              <a:off x="6425146" y="8863827"/>
              <a:ext cx="144016" cy="208498"/>
            </a:xfrm>
            <a:prstGeom prst="chevron">
              <a:avLst>
                <a:gd fmla="val 61574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30101010101" pitchFamily="2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390909" y="2936240"/>
            <a:ext cx="1739006" cy="2677795"/>
            <a:chOff x="10020316" y="6136835"/>
            <a:chExt cx="1738952" cy="3015473"/>
          </a:xfrm>
        </p:grpSpPr>
        <p:sp>
          <p:nvSpPr>
            <p:cNvPr id="47" name="矩形 46"/>
            <p:cNvSpPr/>
            <p:nvPr/>
          </p:nvSpPr>
          <p:spPr>
            <a:xfrm>
              <a:off x="10020316" y="6136835"/>
              <a:ext cx="1005809" cy="3015473"/>
            </a:xfrm>
            <a:prstGeom prst="rect">
              <a:avLst/>
            </a:prstGeom>
          </p:spPr>
          <p:txBody>
            <a:bodyPr vert="wordArtVertRtl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1010104010101010101" pitchFamily="2" typeface="腾祥铁山楷书繁"/>
                  <a:cs typeface="+mn-cs"/>
                </a:rPr>
                <a:t>在旅途的路上，你会遇到形形色色的人、听到你都会觉得不可思议的事情</a:t>
              </a:r>
            </a:p>
          </p:txBody>
        </p:sp>
        <p:sp>
          <p:nvSpPr>
            <p:cNvPr id="48" name="箭头: V 形 17"/>
            <p:cNvSpPr/>
            <p:nvPr/>
          </p:nvSpPr>
          <p:spPr>
            <a:xfrm rot="5400000">
              <a:off x="11281172" y="8300839"/>
              <a:ext cx="144016" cy="208498"/>
            </a:xfrm>
            <a:prstGeom prst="chevron">
              <a:avLst>
                <a:gd fmla="val 61574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30101010101" pitchFamily="2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49" name="箭头: V 形 18"/>
            <p:cNvSpPr/>
            <p:nvPr/>
          </p:nvSpPr>
          <p:spPr>
            <a:xfrm rot="5400000">
              <a:off x="11275235" y="8408851"/>
              <a:ext cx="144016" cy="208498"/>
            </a:xfrm>
            <a:prstGeom prst="chevron">
              <a:avLst>
                <a:gd fmla="val 61574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30101010101" pitchFamily="2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0" name="箭头: V 形 23"/>
            <p:cNvSpPr/>
            <p:nvPr/>
          </p:nvSpPr>
          <p:spPr>
            <a:xfrm rot="5400000">
              <a:off x="11275235" y="8517633"/>
              <a:ext cx="144016" cy="208498"/>
            </a:xfrm>
            <a:prstGeom prst="chevron">
              <a:avLst>
                <a:gd fmla="val 61574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30101010101" pitchFamily="2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1145876" y="6141517"/>
              <a:ext cx="609581" cy="208278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00101010101" typeface="汉仪颜楷繁"/>
                  <a:ea charset="-122" panose="02010600000101010101" typeface="汉仪颜楷繁"/>
                  <a:cs typeface="+mn-cs"/>
                </a:rPr>
                <a:t>趣闻杂记</a:t>
              </a:r>
            </a:p>
          </p:txBody>
        </p:sp>
      </p:grpSp>
    </p:spTree>
  </p:cSld>
  <p:clrMapOvr>
    <a:masterClrMapping/>
  </p:clrMapOvr>
  <p:transition advClick="0" advTm="1000" spd="slow">
    <p:cover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968266" y="0"/>
            <a:ext cx="2160240" cy="6858000"/>
          </a:xfrm>
          <a:prstGeom prst="rect">
            <a:avLst/>
          </a:prstGeom>
          <a:solidFill>
            <a:srgbClr val="F4D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2201" y="1671436"/>
            <a:ext cx="3022417" cy="3816424"/>
            <a:chOff x="392201" y="1671436"/>
            <a:chExt cx="3022417" cy="3816424"/>
          </a:xfrm>
        </p:grpSpPr>
        <p:sp>
          <p:nvSpPr>
            <p:cNvPr id="9" name="矩形 8"/>
            <p:cNvSpPr/>
            <p:nvPr/>
          </p:nvSpPr>
          <p:spPr>
            <a:xfrm>
              <a:off x="392201" y="1671436"/>
              <a:ext cx="3022417" cy="3816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等线"/>
                <a:cs typeface="+mn-cs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780915" y="2171091"/>
              <a:ext cx="1968439" cy="3015473"/>
              <a:chOff x="9790829" y="6136835"/>
              <a:chExt cx="1968439" cy="301547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790829" y="6136835"/>
                <a:ext cx="1005840" cy="3015473"/>
              </a:xfrm>
              <a:prstGeom prst="rect">
                <a:avLst/>
              </a:prstGeom>
            </p:spPr>
            <p:txBody>
              <a:bodyPr vert="wordArtVertRtl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200" u="none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charset="-122" panose="02010509060101010101" pitchFamily="49" typeface="幼圆"/>
                    <a:ea charset="-122" panose="01010104010101010101" pitchFamily="2" typeface="腾祥铁山楷书繁"/>
                    <a:cs typeface="+mn-cs"/>
                  </a:rPr>
                  <a:t>在旅途的路上，你会遇到形形色色的人、听到你都会觉得不可思议的事情</a:t>
                </a:r>
              </a:p>
            </p:txBody>
          </p:sp>
          <p:sp>
            <p:nvSpPr>
              <p:cNvPr id="4" name="箭头: V 形 3"/>
              <p:cNvSpPr/>
              <p:nvPr/>
            </p:nvSpPr>
            <p:spPr>
              <a:xfrm rot="5400000">
                <a:off x="11281172" y="8300839"/>
                <a:ext cx="144016" cy="208498"/>
              </a:xfrm>
              <a:prstGeom prst="chevron">
                <a:avLst>
                  <a:gd fmla="val 61574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30101010101" pitchFamily="2" typeface="等线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 rot="5400000">
                <a:off x="11275235" y="8408851"/>
                <a:ext cx="144016" cy="208498"/>
              </a:xfrm>
              <a:prstGeom prst="chevron">
                <a:avLst>
                  <a:gd fmla="val 61574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30101010101" pitchFamily="2" typeface="等线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6" name="箭头: V 形 5"/>
              <p:cNvSpPr/>
              <p:nvPr/>
            </p:nvSpPr>
            <p:spPr>
              <a:xfrm rot="5400000">
                <a:off x="11275235" y="8517633"/>
                <a:ext cx="144016" cy="208498"/>
              </a:xfrm>
              <a:prstGeom prst="chevron">
                <a:avLst>
                  <a:gd fmla="val 61574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30101010101" pitchFamily="2" typeface="等线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1145858" y="6141517"/>
                <a:ext cx="609600" cy="208278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dist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2800" u="none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charset="-122" panose="02010600000101010101" typeface="汉仪颜楷繁"/>
                    <a:ea charset="-122" panose="02010600000101010101" typeface="汉仪颜楷繁"/>
                    <a:cs typeface="+mn-cs"/>
                  </a:rPr>
                  <a:t>趣闻杂记</a:t>
                </a: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 flipH="1">
              <a:off x="2033162" y="2084587"/>
              <a:ext cx="0" cy="310197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14017" y="1119505"/>
            <a:ext cx="7246206" cy="4919345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1000" p14:dur="1750" spd="slow">
        <p15:prstTrans prst="pageCurlDoubl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6384032" y="4446438"/>
            <a:ext cx="182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1903" y="3062916"/>
            <a:ext cx="4516147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noProof="0" normalizeH="0" spc="0" strike="noStrike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西安有历史悠久的古建筑，有十三朝古都沉淀下来的古色古韵，夜色下的西安美得令人心动，仿佛一夜回到长安。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124107" y="1634897"/>
            <a:ext cx="372724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zh-CN" noProof="0" normalizeH="0" spc="0" strike="noStrike" sz="4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00101010101" typeface="汉仪颜楷繁"/>
                <a:ea charset="-122" panose="02010600000101010101" typeface="汉仪颜楷繁"/>
                <a:cs typeface="+mn-cs"/>
              </a:rPr>
              <a:t>夜游西安</a:t>
            </a:r>
          </a:p>
        </p:txBody>
      </p:sp>
      <p:sp>
        <p:nvSpPr>
          <p:cNvPr id="15" name="矩形 14"/>
          <p:cNvSpPr/>
          <p:nvPr/>
        </p:nvSpPr>
        <p:spPr>
          <a:xfrm>
            <a:off x="6261735" y="2343150"/>
            <a:ext cx="2408555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2010609030101010101" pitchFamily="49" typeface="字酷堂海藏楷体"/>
                <a:ea charset="-122" panose="02010609030101010101" pitchFamily="49" typeface="字酷堂海藏楷体"/>
                <a:cs typeface="+mn-cs"/>
              </a:rPr>
              <a:t>NIGHT TRAVEL</a:t>
            </a:r>
          </a:p>
        </p:txBody>
      </p:sp>
      <p:sp>
        <p:nvSpPr>
          <p:cNvPr id="16" name="矩形 15"/>
          <p:cNvSpPr/>
          <p:nvPr/>
        </p:nvSpPr>
        <p:spPr>
          <a:xfrm>
            <a:off x="11280576" y="6603991"/>
            <a:ext cx="648072" cy="508018"/>
          </a:xfrm>
          <a:prstGeom prst="rect">
            <a:avLst/>
          </a:prstGeom>
          <a:solidFill>
            <a:srgbClr val="F49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1738" t="32811"/>
          <a:stretch>
            <a:fillRect/>
          </a:stretch>
        </p:blipFill>
        <p:spPr>
          <a:xfrm>
            <a:off x="8400256" y="1412775"/>
            <a:ext cx="4062416" cy="14401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9875" y="1638259"/>
            <a:ext cx="5393690" cy="330144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86413" y="2343170"/>
            <a:ext cx="648072" cy="4014616"/>
          </a:xfrm>
          <a:prstGeom prst="rect">
            <a:avLst/>
          </a:prstGeom>
          <a:solidFill>
            <a:srgbClr val="F49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21300" y="2597785"/>
            <a:ext cx="609600" cy="418592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2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NIGHT      TRAVEL</a:t>
            </a:r>
          </a:p>
        </p:txBody>
      </p:sp>
    </p:spTree>
  </p:cSld>
  <p:clrMapOvr>
    <a:masterClrMapping/>
  </p:clrMapOvr>
  <mc:AlternateContent>
    <mc:Choice Requires="p15">
      <p:transition advTm="1000" p14:dur="1750" spd="slow">
        <p15:prstTrans prst="pageCurlDoubl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4"/>
      <p:bldP grpId="0" spid="15"/>
      <p:bldP grpId="0" spid="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07555" y="2619891"/>
            <a:ext cx="5774055" cy="352512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12745" y="729615"/>
            <a:ext cx="6057265" cy="1691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cs"/>
              </a:rPr>
              <a:t>西安古城南门又叫永宁门，是西安城墙四门之一。白天的南门是高端商圈，王府井、世纪金花还有新开的SKP商场，都在这里。夜晚的南门换了样子，经常会有演出——《梦长安》，每逢节日或庆典，会有特殊的活动，南门下还有网红乐队“听南门说”，让你在夜游西安的途中还能享受西安音乐的魅力。夜游长安，一定少不了南门。</a:t>
            </a:r>
          </a:p>
        </p:txBody>
      </p:sp>
      <p:sp>
        <p:nvSpPr>
          <p:cNvPr id="9" name="矩形 8"/>
          <p:cNvSpPr/>
          <p:nvPr/>
        </p:nvSpPr>
        <p:spPr>
          <a:xfrm>
            <a:off x="479425" y="-28575"/>
            <a:ext cx="1990090" cy="2931795"/>
          </a:xfrm>
          <a:prstGeom prst="rect">
            <a:avLst/>
          </a:prstGeom>
          <a:solidFill>
            <a:srgbClr val="F4D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pic>
        <p:nvPicPr>
          <p:cNvPr descr="图片包含 自然, 深色  已生成极高可信度的说明"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63000" y="-28781"/>
            <a:ext cx="3429000" cy="3429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9425" y="2612856"/>
            <a:ext cx="6476365" cy="35322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0262" y="776377"/>
            <a:ext cx="3727245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zh-CN" noProof="0" normalizeH="0" spc="0" strike="noStrike" sz="4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00101010101" typeface="汉仪颜楷繁"/>
                <a:ea charset="-122" panose="02010600000101010101" typeface="汉仪颜楷繁"/>
                <a:cs typeface="+mn-cs"/>
              </a:rPr>
              <a:t>夜游</a:t>
            </a:r>
          </a:p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zh-CN" noProof="0" normalizeH="0" spc="0" strike="noStrike" sz="4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00101010101" typeface="汉仪颜楷繁"/>
                <a:ea charset="-122" panose="02010600000101010101" typeface="汉仪颜楷繁"/>
                <a:cs typeface="+mn-cs"/>
              </a:rPr>
              <a:t>西安</a:t>
            </a:r>
          </a:p>
        </p:txBody>
      </p:sp>
    </p:spTree>
  </p:cSld>
  <p:clrMapOvr>
    <a:masterClrMapping/>
  </p:clrMapOvr>
  <mc:AlternateContent>
    <mc:Choice Requires="p15">
      <p:transition advTm="1000" p14:dur="1750" spd="slow">
        <p15:prstTrans prst="pageCurlDoubl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7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80888" cy="355873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39416" y="1124744"/>
            <a:ext cx="1584176" cy="3312367"/>
          </a:xfrm>
          <a:prstGeom prst="rect">
            <a:avLst/>
          </a:prstGeom>
          <a:solidFill>
            <a:srgbClr val="F4D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3830" y="2653030"/>
            <a:ext cx="9648825" cy="3684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54225" y="3129915"/>
            <a:ext cx="2743200" cy="4697730"/>
          </a:xfrm>
          <a:prstGeom prst="rect">
            <a:avLst/>
          </a:prstGeom>
          <a:noFill/>
        </p:spPr>
        <p:txBody>
          <a:bodyPr anchor="t" rtlCol="0" vert="eaVert" wrap="square">
            <a:spAutoFit/>
          </a:bodyPr>
          <a:lstStyle/>
          <a:p>
            <a:pPr algn="l" defTabSz="457200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noProof="0" sz="280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00101010101" typeface="汉仪颜楷繁"/>
                <a:ea charset="-122" panose="02010600000101010101" typeface="汉仪颜楷繁"/>
                <a:sym typeface="+mn-ea"/>
              </a:rPr>
              <a:t>渭城朝雨浥轻尘，</a:t>
            </a:r>
          </a:p>
          <a:p>
            <a:pPr algn="l" defTabSz="457200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noProof="0" sz="280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00101010101" typeface="汉仪颜楷繁"/>
                <a:ea charset="-122" panose="02010600000101010101" typeface="汉仪颜楷繁"/>
                <a:sym typeface="+mn-ea"/>
              </a:rPr>
              <a:t>客舍青青柳色新。</a:t>
            </a:r>
          </a:p>
          <a:p>
            <a:pPr algn="l" defTabSz="457200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noProof="0" sz="280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00101010101" typeface="汉仪颜楷繁"/>
                <a:ea charset="-122" panose="02010600000101010101" typeface="汉仪颜楷繁"/>
                <a:sym typeface="+mn-ea"/>
              </a:rPr>
              <a:t>劝君更进一杯酒，</a:t>
            </a:r>
          </a:p>
          <a:p>
            <a:pPr algn="l" defTabSz="457200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noProof="0" sz="280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00101010101" typeface="汉仪颜楷繁"/>
                <a:ea charset="-122" panose="02010600000101010101" typeface="汉仪颜楷繁"/>
                <a:sym typeface="+mn-ea"/>
              </a:rPr>
              <a:t>西出阳关无故人。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35252" y="3028315"/>
            <a:ext cx="4680110" cy="3126740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1000" p14:dur="1750" spd="slow">
        <p15:prstTrans prst="pageCurlDoubl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4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353876" y="907364"/>
            <a:ext cx="9484242" cy="5039832"/>
            <a:chOff x="1353879" y="909084"/>
            <a:chExt cx="9484242" cy="5039832"/>
          </a:xfrm>
        </p:grpSpPr>
        <p:sp>
          <p:nvSpPr>
            <p:cNvPr id="3" name="矩形 2"/>
            <p:cNvSpPr/>
            <p:nvPr/>
          </p:nvSpPr>
          <p:spPr>
            <a:xfrm>
              <a:off x="1353879" y="909084"/>
              <a:ext cx="9484242" cy="50398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0194"/>
            <a:stretch>
              <a:fillRect/>
            </a:stretch>
          </p:blipFill>
          <p:spPr>
            <a:xfrm>
              <a:off x="1353879" y="909084"/>
              <a:ext cx="9484242" cy="5039832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1942214" y="1440711"/>
            <a:ext cx="8307571" cy="3976577"/>
          </a:xfrm>
          <a:prstGeom prst="rect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72796" y="191386"/>
            <a:ext cx="4527691" cy="666661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644502" y="1940733"/>
            <a:ext cx="595423" cy="3167920"/>
            <a:chOff x="1655135" y="1949727"/>
            <a:chExt cx="595423" cy="3167920"/>
          </a:xfrm>
        </p:grpSpPr>
        <p:sp>
          <p:nvSpPr>
            <p:cNvPr id="11" name="椭圆 10"/>
            <p:cNvSpPr/>
            <p:nvPr/>
          </p:nvSpPr>
          <p:spPr>
            <a:xfrm>
              <a:off x="1655135" y="1949727"/>
              <a:ext cx="595423" cy="5954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大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1655135" y="2592851"/>
              <a:ext cx="595423" cy="5954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唐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1655135" y="3235975"/>
              <a:ext cx="595423" cy="5954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长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1655135" y="3879099"/>
              <a:ext cx="595423" cy="5954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安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1655135" y="4522224"/>
              <a:ext cx="595423" cy="5954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情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2525395" y="1561465"/>
            <a:ext cx="5551805" cy="36474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altLang="en-US" lang="zh-CN" spc="300" sz="2000">
                <a:solidFill>
                  <a:srgbClr val="292929"/>
                </a:solidFill>
                <a:latin charset="-122" panose="02010600000101010101" typeface="汉仪颜楷繁"/>
                <a:ea charset="-122" panose="02010600000101010101" typeface="汉仪颜楷繁"/>
              </a:rPr>
              <a:t>每个人心中都有一个西安</a:t>
            </a:r>
          </a:p>
          <a:p>
            <a:pPr algn="ctr">
              <a:lnSpc>
                <a:spcPts val="4000"/>
              </a:lnSpc>
            </a:pPr>
            <a:r>
              <a:rPr altLang="en-US" lang="zh-CN" spc="300" sz="2000">
                <a:solidFill>
                  <a:srgbClr val="292929"/>
                </a:solidFill>
                <a:latin charset="-122" panose="02010600000101010101" typeface="汉仪颜楷繁"/>
                <a:ea charset="-122" panose="02010600000101010101" typeface="汉仪颜楷繁"/>
              </a:rPr>
              <a:t>或是秦皇的兵马俑</a:t>
            </a:r>
          </a:p>
          <a:p>
            <a:pPr algn="ctr">
              <a:lnSpc>
                <a:spcPts val="4000"/>
              </a:lnSpc>
            </a:pPr>
            <a:r>
              <a:rPr altLang="en-US" lang="zh-CN" spc="300" sz="2000">
                <a:solidFill>
                  <a:srgbClr val="292929"/>
                </a:solidFill>
                <a:latin charset="-122" panose="02010600000101010101" typeface="汉仪颜楷繁"/>
                <a:ea charset="-122" panose="02010600000101010101" typeface="汉仪颜楷繁"/>
              </a:rPr>
              <a:t>或是汉唐的长安城</a:t>
            </a:r>
          </a:p>
          <a:p>
            <a:pPr algn="ctr">
              <a:lnSpc>
                <a:spcPts val="4000"/>
              </a:lnSpc>
            </a:pPr>
            <a:r>
              <a:rPr altLang="en-US" lang="zh-CN" spc="300" sz="2000">
                <a:solidFill>
                  <a:srgbClr val="292929"/>
                </a:solidFill>
                <a:latin charset="-122" panose="02010600000101010101" typeface="汉仪颜楷繁"/>
                <a:ea charset="-122" panose="02010600000101010101" typeface="汉仪颜楷繁"/>
              </a:rPr>
              <a:t>又或是明清的古城墙</a:t>
            </a:r>
          </a:p>
          <a:p>
            <a:pPr algn="ctr">
              <a:lnSpc>
                <a:spcPts val="4000"/>
              </a:lnSpc>
            </a:pPr>
            <a:r>
              <a:rPr altLang="en-US" lang="zh-CN" spc="300" sz="2000">
                <a:solidFill>
                  <a:srgbClr val="292929"/>
                </a:solidFill>
                <a:latin charset="-122" panose="02010600000101010101" typeface="汉仪颜楷繁"/>
                <a:ea charset="-122" panose="02010600000101010101" typeface="汉仪颜楷繁"/>
              </a:rPr>
              <a:t>这个位于中国腹地的城市</a:t>
            </a:r>
          </a:p>
          <a:p>
            <a:pPr algn="ctr">
              <a:lnSpc>
                <a:spcPts val="4000"/>
              </a:lnSpc>
            </a:pPr>
            <a:r>
              <a:rPr altLang="en-US" lang="zh-CN" spc="300" sz="2000">
                <a:solidFill>
                  <a:srgbClr val="292929"/>
                </a:solidFill>
                <a:latin charset="-122" panose="02010600000101010101" typeface="汉仪颜楷繁"/>
                <a:ea charset="-122" panose="02010600000101010101" typeface="汉仪颜楷繁"/>
              </a:rPr>
              <a:t>王朝更迭无数、古迹遗留遍地</a:t>
            </a:r>
          </a:p>
          <a:p>
            <a:pPr algn="ctr">
              <a:lnSpc>
                <a:spcPts val="4000"/>
              </a:lnSpc>
            </a:pPr>
            <a:r>
              <a:rPr altLang="en-US" lang="zh-CN" spc="300" sz="2000">
                <a:solidFill>
                  <a:srgbClr val="292929"/>
                </a:solidFill>
                <a:latin charset="-122" panose="02010600000101010101" typeface="汉仪颜楷繁"/>
                <a:ea charset="-122" panose="02010600000101010101" typeface="汉仪颜楷繁"/>
              </a:rPr>
              <a:t>它们共同赋予西安一个深刻的标签</a:t>
            </a:r>
          </a:p>
        </p:txBody>
      </p:sp>
    </p:spTree>
  </p:cSld>
  <p:clrMapOvr>
    <a:masterClrMapping/>
  </p:clrMapOvr>
  <p:transition advClick="0" advTm="1000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7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635" y="796290"/>
            <a:ext cx="10862945" cy="5654675"/>
          </a:xfrm>
          <a:prstGeom prst="rect">
            <a:avLst/>
          </a:prstGeom>
          <a:blipFill rotWithShape="1">
            <a:blip r:embed="rId3">
              <a:alphaModFix amt="77000"/>
            </a:blip>
            <a:stretch>
              <a:fillRect b="0" l="-2000" r="0" t="-6000"/>
            </a:stretch>
          </a:blip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348740" y="1635760"/>
            <a:ext cx="6682105" cy="3976370"/>
          </a:xfrm>
          <a:prstGeom prst="rect">
            <a:avLst/>
          </a:prstGeom>
          <a:noFill/>
          <a:ln w="10160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25945" y="799309"/>
            <a:ext cx="3858895" cy="564863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58682" y="2347738"/>
            <a:ext cx="426720" cy="2958068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pc="600" sz="1600">
                <a:solidFill>
                  <a:srgbClr val="FFFFFF"/>
                </a:solidFill>
                <a:latin charset="0" panose="020b0502040204020203" pitchFamily="34" typeface="Bahnschrift Light"/>
              </a:rPr>
              <a:t>CHNIESE CULTURE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31028" y="-123619"/>
            <a:ext cx="4134937" cy="411057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877060" y="2705100"/>
            <a:ext cx="6466205" cy="1448435"/>
            <a:chOff x="4811" y="5343"/>
            <a:chExt cx="4192" cy="939"/>
          </a:xfrm>
        </p:grpSpPr>
        <p:sp>
          <p:nvSpPr>
            <p:cNvPr id="13" name="椭圆 12"/>
            <p:cNvSpPr/>
            <p:nvPr/>
          </p:nvSpPr>
          <p:spPr>
            <a:xfrm>
              <a:off x="6984" y="5343"/>
              <a:ext cx="938" cy="93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7200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观</a:t>
              </a:r>
            </a:p>
          </p:txBody>
        </p:sp>
        <p:sp>
          <p:nvSpPr>
            <p:cNvPr id="2" name="椭圆 1"/>
            <p:cNvSpPr/>
            <p:nvPr/>
          </p:nvSpPr>
          <p:spPr>
            <a:xfrm>
              <a:off x="8065" y="5343"/>
              <a:ext cx="938" cy="93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7200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赏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4811" y="5344"/>
              <a:ext cx="938" cy="93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7200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谢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5892" y="5344"/>
              <a:ext cx="938" cy="93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7200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谢</a:t>
              </a:r>
            </a:p>
          </p:txBody>
        </p:sp>
      </p:grpSp>
    </p:spTree>
  </p:cSld>
  <p:clrMapOvr>
    <a:masterClrMapping/>
  </p:clrMapOvr>
  <mc:AlternateContent>
    <mc:Choice Requires="p14">
      <p:transition advClick="0" advTm="1000" p14:dur="1600" spd="slow">
        <p:blinds dir="vert"/>
      </p:transition>
    </mc:Choice>
    <mc:Fallback>
      <p:transition advClick="0" advTm="1000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0"/>
      <p:bldP grpId="0" spid="2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274364268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9552384" y="0"/>
            <a:ext cx="2160240" cy="6858000"/>
          </a:xfrm>
          <a:prstGeom prst="rect">
            <a:avLst/>
          </a:prstGeom>
          <a:blipFill rotWithShape="1">
            <a:blip r:embed="rId3"/>
            <a:stretch>
              <a:fillRect l="-5000" r="-65000" t="-3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976319" y="1671436"/>
            <a:ext cx="3022417" cy="3816424"/>
            <a:chOff x="8976319" y="1671436"/>
            <a:chExt cx="3022417" cy="3816424"/>
          </a:xfrm>
        </p:grpSpPr>
        <p:sp>
          <p:nvSpPr>
            <p:cNvPr id="10" name="矩形 9"/>
            <p:cNvSpPr/>
            <p:nvPr/>
          </p:nvSpPr>
          <p:spPr>
            <a:xfrm>
              <a:off x="8976319" y="1671436"/>
              <a:ext cx="3022417" cy="3816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等线"/>
                <a:cs typeface="+mn-cs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644822" y="1983207"/>
              <a:ext cx="1747994" cy="3192882"/>
              <a:chOff x="6685861" y="6141517"/>
              <a:chExt cx="1747994" cy="3192882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685860" y="6141517"/>
                <a:ext cx="731520" cy="3192882"/>
              </a:xfrm>
              <a:prstGeom prst="rect">
                <a:avLst/>
              </a:prstGeom>
            </p:spPr>
            <p:txBody>
              <a:bodyPr vert="wordArtVertRtl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200" u="none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charset="-122" panose="02010509060101010101" pitchFamily="49" typeface="幼圆"/>
                    <a:ea charset="-122" panose="01010104010101010101" pitchFamily="2" typeface="腾祥铁山楷书繁"/>
                    <a:cs typeface="+mn-cs"/>
                  </a:rPr>
                  <a:t>只有知道了她，了解了她，才会有接下来的旅途</a:t>
                </a:r>
              </a:p>
            </p:txBody>
          </p:sp>
          <p:sp>
            <p:nvSpPr>
              <p:cNvPr id="4" name="箭头: V 形 3"/>
              <p:cNvSpPr/>
              <p:nvPr/>
            </p:nvSpPr>
            <p:spPr>
              <a:xfrm rot="5400000">
                <a:off x="7990500" y="8305521"/>
                <a:ext cx="144016" cy="208498"/>
              </a:xfrm>
              <a:prstGeom prst="chevron">
                <a:avLst>
                  <a:gd fmla="val 61574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30101010101" pitchFamily="2" typeface="等线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5" name="箭头: V 形 4"/>
              <p:cNvSpPr/>
              <p:nvPr/>
            </p:nvSpPr>
            <p:spPr>
              <a:xfrm rot="5400000">
                <a:off x="7984563" y="8413533"/>
                <a:ext cx="144016" cy="208498"/>
              </a:xfrm>
              <a:prstGeom prst="chevron">
                <a:avLst>
                  <a:gd fmla="val 61574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30101010101" pitchFamily="2" typeface="等线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6" name="箭头: V 形 5"/>
              <p:cNvSpPr/>
              <p:nvPr/>
            </p:nvSpPr>
            <p:spPr>
              <a:xfrm rot="5400000">
                <a:off x="7984563" y="8522315"/>
                <a:ext cx="144016" cy="208498"/>
              </a:xfrm>
              <a:prstGeom prst="chevron">
                <a:avLst>
                  <a:gd fmla="val 61574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30101010101" pitchFamily="2" typeface="等线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7820444" y="6141517"/>
                <a:ext cx="609600" cy="138108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dist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2800" u="none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charset="-122" panose="02010600000101010101" typeface="汉仪颜楷繁"/>
                    <a:ea charset="-122" panose="02010600000101010101" typeface="汉仪颜楷繁"/>
                    <a:cs typeface="+mn-cs"/>
                  </a:rPr>
                  <a:t>简介篇</a:t>
                </a: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 flipH="1">
              <a:off x="10632504" y="1983207"/>
              <a:ext cx="0" cy="310197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0021" y="1330960"/>
            <a:ext cx="8824037" cy="449707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7266787" y="626892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292929"/>
                </a:solidFill>
                <a:latin charset="-122" pitchFamily="50" typeface="文悦古体仿宋 (非商业使用)"/>
                <a:ea charset="-122" pitchFamily="50" typeface="文悦古体仿宋 (非商业使用)"/>
              </a:rPr>
              <a:t>风</a:t>
            </a:r>
          </a:p>
        </p:txBody>
      </p:sp>
      <p:sp>
        <p:nvSpPr>
          <p:cNvPr id="14" name="椭圆 13"/>
          <p:cNvSpPr/>
          <p:nvPr/>
        </p:nvSpPr>
        <p:spPr>
          <a:xfrm>
            <a:off x="7953473" y="626892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292929"/>
                </a:solidFill>
                <a:latin charset="-122" pitchFamily="50" typeface="文悦古体仿宋 (非商业使用)"/>
                <a:ea charset="-122" pitchFamily="50" typeface="文悦古体仿宋 (非商业使用)"/>
              </a:rPr>
              <a:t>情</a:t>
            </a:r>
          </a:p>
        </p:txBody>
      </p:sp>
      <p:sp>
        <p:nvSpPr>
          <p:cNvPr id="15" name="椭圆 14"/>
          <p:cNvSpPr/>
          <p:nvPr/>
        </p:nvSpPr>
        <p:spPr>
          <a:xfrm>
            <a:off x="8640160" y="626892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292929"/>
                </a:solidFill>
                <a:latin charset="-122" pitchFamily="50" typeface="文悦古体仿宋 (非商业使用)"/>
                <a:ea charset="-122" pitchFamily="50" typeface="文悦古体仿宋 (非商业使用)"/>
              </a:rPr>
              <a:t>游</a:t>
            </a:r>
          </a:p>
        </p:txBody>
      </p:sp>
      <p:sp>
        <p:nvSpPr>
          <p:cNvPr id="12" name="椭圆 11"/>
          <p:cNvSpPr/>
          <p:nvPr/>
        </p:nvSpPr>
        <p:spPr>
          <a:xfrm>
            <a:off x="5887065" y="627527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292929"/>
                </a:solidFill>
                <a:latin charset="-122" pitchFamily="50" typeface="文悦古体仿宋 (非商业使用)"/>
                <a:ea charset="-122" pitchFamily="50" typeface="文悦古体仿宋 (非商业使用)"/>
              </a:rPr>
              <a:t>西</a:t>
            </a:r>
          </a:p>
        </p:txBody>
      </p:sp>
      <p:sp>
        <p:nvSpPr>
          <p:cNvPr id="36" name="椭圆 35"/>
          <p:cNvSpPr/>
          <p:nvPr/>
        </p:nvSpPr>
        <p:spPr>
          <a:xfrm>
            <a:off x="6573751" y="627527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292929"/>
                </a:solidFill>
                <a:latin charset="-122" pitchFamily="50" typeface="文悦古体仿宋 (非商业使用)"/>
                <a:ea charset="-122" pitchFamily="50" typeface="文悦古体仿宋 (非商业使用)"/>
              </a:rPr>
              <a:t>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5118" y="408373"/>
            <a:ext cx="282309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FFFFFF"/>
                </a:solidFill>
              </a:rPr>
              <a:t>https://www.youyedoc.com/</a:t>
            </a:r>
          </a:p>
        </p:txBody>
      </p:sp>
    </p:spTree>
  </p:cSld>
  <p:clrMapOvr>
    <a:masterClrMapping/>
  </p:clrMapOvr>
  <mc:AlternateContent>
    <mc:Choice Requires="p15">
      <p:transition advTm="1000" p14:dur="1750" spd="slow">
        <p15:prstTrans prst="pageCurlDoubl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3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3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3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3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3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2"/>
      <p:bldP grpId="0" spid="3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平行四边形 19"/>
          <p:cNvSpPr/>
          <p:nvPr/>
        </p:nvSpPr>
        <p:spPr>
          <a:xfrm>
            <a:off x="0" y="2676363"/>
            <a:ext cx="12192000" cy="1586470"/>
          </a:xfrm>
          <a:prstGeom prst="parallelogram">
            <a:avLst>
              <a:gd fmla="val 0" name="adj"/>
            </a:avLst>
          </a:prstGeom>
          <a:blipFill rotWithShape="1">
            <a:blip r:embed="rId3"/>
            <a:stretch>
              <a:fillRect l="-5000" r="-65000" t="-3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9149" y="762000"/>
            <a:ext cx="10077451" cy="5334000"/>
          </a:xfrm>
          <a:prstGeom prst="rect">
            <a:avLst/>
          </a:prstGeom>
          <a:solidFill>
            <a:schemeClr val="bg1"/>
          </a:solidFill>
          <a:ln w="10160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4216" y="882650"/>
            <a:ext cx="9846683" cy="3034030"/>
          </a:xfrm>
          <a:prstGeom prst="rect">
            <a:avLst/>
          </a:prstGeom>
        </p:spPr>
      </p:pic>
      <p:sp>
        <p:nvSpPr>
          <p:cNvPr id="18" name="平行四边形 17"/>
          <p:cNvSpPr/>
          <p:nvPr/>
        </p:nvSpPr>
        <p:spPr>
          <a:xfrm>
            <a:off x="1127448" y="499853"/>
            <a:ext cx="1656184" cy="576064"/>
          </a:xfrm>
          <a:prstGeom prst="parallelogram">
            <a:avLst/>
          </a:prstGeom>
          <a:solidFill>
            <a:srgbClr val="F4D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148123" y="3233358"/>
            <a:ext cx="538480" cy="1070899"/>
            <a:chOff x="5599618" y="1785558"/>
            <a:chExt cx="538480" cy="1070899"/>
          </a:xfrm>
        </p:grpSpPr>
        <p:sp>
          <p:nvSpPr>
            <p:cNvPr id="3" name="矩形 2"/>
            <p:cNvSpPr/>
            <p:nvPr/>
          </p:nvSpPr>
          <p:spPr>
            <a:xfrm>
              <a:off x="5636625" y="1785558"/>
              <a:ext cx="487753" cy="1070899"/>
            </a:xfrm>
            <a:prstGeom prst="rect">
              <a:avLst/>
            </a:prstGeom>
            <a:solidFill>
              <a:srgbClr val="F49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rtlCol="0"/>
            <a:lstStyle/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99618" y="1861759"/>
              <a:ext cx="538480" cy="94488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西</a:t>
              </a:r>
            </a:p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10601030101010101" pitchFamily="2" typeface="字酷堂清楷体"/>
                  <a:ea charset="-122" panose="02010601030101010101" pitchFamily="2" typeface="字酷堂清楷体"/>
                  <a:cs typeface="+mn-cs"/>
                </a:rPr>
                <a:t>安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391920" y="4013834"/>
            <a:ext cx="7437121" cy="19437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cs"/>
              </a:rPr>
              <a:t>西安是举世闻名的世界四大文明古都之一，居中国古都之首，是中国历史上建都时间最长、建都朝代最多、影响力最大的都城，是中华民族的摇篮、中华文明的发祥地、中华文化的代表。西安曾经是中国政治、经济文化中心和最早对外开放的城市，著名的丝绸之路以西安为起点；“世界八大奇迹”之一的秦始皇陵兵马俑则展示了这座城市雄浑、厚重的历史文化底蕴。悠久的历史文化积淀使西安享有</a:t>
            </a:r>
          </a:p>
          <a:p>
            <a:pPr algn="l" defTabSz="457200" eaLnBrk="1" fontAlgn="auto" hangingPunct="1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cs"/>
              </a:rPr>
              <a:t>“天然历史博物馆”之誉。</a:t>
            </a:r>
          </a:p>
        </p:txBody>
      </p:sp>
      <p:pic>
        <p:nvPicPr>
          <p:cNvPr descr="图片包含 运输  已生成高可信度的说明"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9558" y="4987614"/>
            <a:ext cx="1962608" cy="1962608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1000" p14:dur="1750" spd="slow">
        <p15:prstTrans prst="pageCurlDoubl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968266" y="0"/>
            <a:ext cx="2160240" cy="6858000"/>
          </a:xfrm>
          <a:prstGeom prst="rect">
            <a:avLst/>
          </a:prstGeom>
          <a:solidFill>
            <a:srgbClr val="F4D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2201" y="1671436"/>
            <a:ext cx="3022417" cy="3816424"/>
            <a:chOff x="392201" y="1671436"/>
            <a:chExt cx="3022417" cy="3816424"/>
          </a:xfrm>
        </p:grpSpPr>
        <p:sp>
          <p:nvSpPr>
            <p:cNvPr id="11" name="矩形 10"/>
            <p:cNvSpPr/>
            <p:nvPr/>
          </p:nvSpPr>
          <p:spPr>
            <a:xfrm>
              <a:off x="392201" y="1671436"/>
              <a:ext cx="3022417" cy="3816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等线"/>
                <a:cs typeface="+mn-cs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82154" y="1993682"/>
              <a:ext cx="1856062" cy="3192882"/>
              <a:chOff x="8255620" y="6136835"/>
              <a:chExt cx="1856062" cy="3192882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8255620" y="6136835"/>
                <a:ext cx="731520" cy="3192882"/>
              </a:xfrm>
              <a:prstGeom prst="rect">
                <a:avLst/>
              </a:prstGeom>
            </p:spPr>
            <p:txBody>
              <a:bodyPr vert="wordArtVertRtl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200" u="none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charset="-122" panose="02010509060101010101" pitchFamily="49" typeface="幼圆"/>
                    <a:ea charset="-122" panose="01010104010101010101" pitchFamily="2" typeface="腾祥铁山楷书繁"/>
                    <a:cs typeface="+mn-cs"/>
                  </a:rPr>
                  <a:t>没有目的的逛，还不如做好计划，让自己的行程更舒心</a:t>
                </a:r>
              </a:p>
            </p:txBody>
          </p:sp>
          <p:sp>
            <p:nvSpPr>
              <p:cNvPr id="5" name="箭头: V 形 4"/>
              <p:cNvSpPr/>
              <p:nvPr/>
            </p:nvSpPr>
            <p:spPr>
              <a:xfrm rot="5400000">
                <a:off x="9658890" y="8300839"/>
                <a:ext cx="144016" cy="208498"/>
              </a:xfrm>
              <a:prstGeom prst="chevron">
                <a:avLst>
                  <a:gd fmla="val 61574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30101010101" pitchFamily="2" typeface="等线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6" name="箭头: V 形 5"/>
              <p:cNvSpPr/>
              <p:nvPr/>
            </p:nvSpPr>
            <p:spPr>
              <a:xfrm rot="5400000">
                <a:off x="9652953" y="8408851"/>
                <a:ext cx="144016" cy="208498"/>
              </a:xfrm>
              <a:prstGeom prst="chevron">
                <a:avLst>
                  <a:gd fmla="val 61574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30101010101" pitchFamily="2" typeface="等线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7" name="箭头: V 形 6"/>
              <p:cNvSpPr/>
              <p:nvPr/>
            </p:nvSpPr>
            <p:spPr>
              <a:xfrm rot="5400000">
                <a:off x="9652953" y="8532317"/>
                <a:ext cx="144016" cy="208498"/>
              </a:xfrm>
              <a:prstGeom prst="chevron">
                <a:avLst>
                  <a:gd fmla="val 61574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30101010101" pitchFamily="2" typeface="等线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8" name="箭头: V 形 7"/>
              <p:cNvSpPr/>
              <p:nvPr/>
            </p:nvSpPr>
            <p:spPr>
              <a:xfrm rot="5400000">
                <a:off x="9652953" y="8637807"/>
                <a:ext cx="144016" cy="208498"/>
              </a:xfrm>
              <a:prstGeom prst="chevron">
                <a:avLst>
                  <a:gd fmla="val 61574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0030101010101" pitchFamily="2" typeface="等线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9498272" y="6141517"/>
                <a:ext cx="609600" cy="208355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dist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2800" u="none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charset="-122" panose="02010600000101010101" typeface="汉仪颜楷繁"/>
                    <a:ea charset="-122" panose="02010600000101010101" typeface="汉仪颜楷繁"/>
                    <a:cs typeface="+mn-cs"/>
                  </a:rPr>
                  <a:t>必游景点</a:t>
                </a: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 flipH="1">
              <a:off x="1703512" y="1983207"/>
              <a:ext cx="0" cy="310197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椭圆 33"/>
          <p:cNvSpPr/>
          <p:nvPr/>
        </p:nvSpPr>
        <p:spPr>
          <a:xfrm>
            <a:off x="9834727" y="733572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292929"/>
                </a:solidFill>
                <a:latin charset="-122" pitchFamily="50" typeface="文悦古体仿宋 (非商业使用)"/>
                <a:ea charset="-122" pitchFamily="50" typeface="文悦古体仿宋 (非商业使用)"/>
              </a:rPr>
              <a:t>风</a:t>
            </a:r>
          </a:p>
        </p:txBody>
      </p:sp>
      <p:sp>
        <p:nvSpPr>
          <p:cNvPr id="35" name="椭圆 34"/>
          <p:cNvSpPr/>
          <p:nvPr/>
        </p:nvSpPr>
        <p:spPr>
          <a:xfrm>
            <a:off x="10521413" y="733572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292929"/>
                </a:solidFill>
                <a:latin charset="-122" pitchFamily="50" typeface="文悦古体仿宋 (非商业使用)"/>
                <a:ea charset="-122" pitchFamily="50" typeface="文悦古体仿宋 (非商业使用)"/>
              </a:rPr>
              <a:t>情</a:t>
            </a:r>
          </a:p>
        </p:txBody>
      </p:sp>
      <p:sp>
        <p:nvSpPr>
          <p:cNvPr id="36" name="椭圆 35"/>
          <p:cNvSpPr/>
          <p:nvPr/>
        </p:nvSpPr>
        <p:spPr>
          <a:xfrm>
            <a:off x="11208100" y="733572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292929"/>
                </a:solidFill>
                <a:latin charset="-122" pitchFamily="50" typeface="文悦古体仿宋 (非商业使用)"/>
                <a:ea charset="-122" pitchFamily="50" typeface="文悦古体仿宋 (非商业使用)"/>
              </a:rPr>
              <a:t>游</a:t>
            </a:r>
          </a:p>
        </p:txBody>
      </p:sp>
      <p:sp>
        <p:nvSpPr>
          <p:cNvPr id="37" name="椭圆 36"/>
          <p:cNvSpPr/>
          <p:nvPr/>
        </p:nvSpPr>
        <p:spPr>
          <a:xfrm>
            <a:off x="8455005" y="734207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292929"/>
                </a:solidFill>
                <a:latin charset="-122" pitchFamily="50" typeface="文悦古体仿宋 (非商业使用)"/>
                <a:ea charset="-122" pitchFamily="50" typeface="文悦古体仿宋 (非商业使用)"/>
              </a:rPr>
              <a:t>西</a:t>
            </a:r>
          </a:p>
        </p:txBody>
      </p:sp>
      <p:sp>
        <p:nvSpPr>
          <p:cNvPr id="38" name="椭圆 37"/>
          <p:cNvSpPr/>
          <p:nvPr/>
        </p:nvSpPr>
        <p:spPr>
          <a:xfrm>
            <a:off x="9141691" y="734207"/>
            <a:ext cx="595423" cy="59542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292929"/>
                </a:solidFill>
                <a:latin charset="-122" pitchFamily="50" typeface="文悦古体仿宋 (非商业使用)"/>
                <a:ea charset="-122" pitchFamily="50" typeface="文悦古体仿宋 (非商业使用)"/>
              </a:rPr>
              <a:t>安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51931" y="1507756"/>
            <a:ext cx="9003836" cy="4535179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1000" p14:dur="1750" spd="slow">
        <p15:prstTrans prst="pageCurlDoubl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3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3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3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3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3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0" spid="36"/>
      <p:bldP grpId="0" spid="37"/>
      <p:bldP grpId="0" spid="3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0194"/>
          <a:stretch>
            <a:fillRect/>
          </a:stretch>
        </p:blipFill>
        <p:spPr>
          <a:xfrm>
            <a:off x="843513" y="720356"/>
            <a:ext cx="9484242" cy="54172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74180" y="0"/>
            <a:ext cx="541782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503309" y="1371600"/>
            <a:ext cx="6124353" cy="4114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7329951" y="1558021"/>
            <a:ext cx="595423" cy="3741958"/>
            <a:chOff x="2119998" y="1678536"/>
            <a:chExt cx="595423" cy="3741958"/>
          </a:xfrm>
        </p:grpSpPr>
        <p:sp>
          <p:nvSpPr>
            <p:cNvPr id="8" name="椭圆 7"/>
            <p:cNvSpPr/>
            <p:nvPr/>
          </p:nvSpPr>
          <p:spPr>
            <a:xfrm>
              <a:off x="2119998" y="1678536"/>
              <a:ext cx="595423" cy="5954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西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2119998" y="2465170"/>
              <a:ext cx="595423" cy="5954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安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2119998" y="3251804"/>
              <a:ext cx="595423" cy="5954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兵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2119998" y="4038438"/>
              <a:ext cx="595423" cy="5954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马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2119998" y="4825071"/>
              <a:ext cx="595423" cy="5954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俑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859280" y="2029460"/>
            <a:ext cx="4560570" cy="301751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altLang="en-US" lang="zh-CN" spc="600" sz="1600">
                <a:solidFill>
                  <a:srgbClr val="292929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是秦始皇陵园中一处大型从葬坑，以兵马俑为基础，在原址上建立的中国最大的古代军事博物馆。</a:t>
            </a:r>
          </a:p>
          <a:p>
            <a:pPr algn="l">
              <a:lnSpc>
                <a:spcPct val="120000"/>
              </a:lnSpc>
            </a:pPr>
            <a:endParaRPr altLang="en-US" lang="zh-CN" spc="600" sz="1600">
              <a:solidFill>
                <a:srgbClr val="292929"/>
              </a:solidFill>
              <a:latin charset="-122" panose="020b0503020204020204" pitchFamily="34" typeface="微软雅黑"/>
              <a:ea charset="-122" panose="020b0503020204020204" pitchFamily="34" typeface="微软雅黑"/>
              <a:cs charset="-122" panose="020b0503020204020204" pitchFamily="34" typeface="微软雅黑"/>
            </a:endParaRPr>
          </a:p>
          <a:p>
            <a:pPr algn="l">
              <a:lnSpc>
                <a:spcPct val="120000"/>
              </a:lnSpc>
            </a:pPr>
            <a:endParaRPr altLang="en-US" lang="zh-CN" spc="600" sz="1600">
              <a:solidFill>
                <a:srgbClr val="292929"/>
              </a:solidFill>
              <a:latin charset="-122" panose="020b0503020204020204" pitchFamily="34" typeface="微软雅黑"/>
              <a:ea charset="-122" panose="020b0503020204020204" pitchFamily="34" typeface="微软雅黑"/>
              <a:cs charset="-122" panose="020b0503020204020204" pitchFamily="34" typeface="微软雅黑"/>
            </a:endParaRPr>
          </a:p>
          <a:p>
            <a:pPr algn="l">
              <a:lnSpc>
                <a:spcPct val="120000"/>
              </a:lnSpc>
            </a:pPr>
            <a:r>
              <a:rPr altLang="en-US" lang="zh-CN" spc="600" sz="1600">
                <a:solidFill>
                  <a:srgbClr val="292929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共有3个兵马俑坑。一号坑是战车和步兵相间的主力军阵，约有6000个真人大小的陶俑。二号坑由战车、骑兵、弩兵混合编组。三号坑是军阵的指挥系统。</a:t>
            </a:r>
          </a:p>
        </p:txBody>
      </p:sp>
    </p:spTree>
  </p:cSld>
  <p:clrMapOvr>
    <a:masterClrMapping/>
  </p:clrMapOvr>
  <p:transition advClick="0" advTm="100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14425" y="579474"/>
            <a:ext cx="5103165" cy="5699052"/>
          </a:xfrm>
          <a:prstGeom prst="rect">
            <a:avLst/>
          </a:prstGeom>
          <a:noFill/>
          <a:ln w="10160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777391" y="1933719"/>
            <a:ext cx="426720" cy="2958068"/>
          </a:xfrm>
          <a:prstGeom prst="rect">
            <a:avLst/>
          </a:prstGeom>
          <a:solidFill>
            <a:schemeClr val="bg1"/>
          </a:solidFill>
        </p:spPr>
        <p:txBody>
          <a:bodyPr rtlCol="0" vert="eaVert" wrap="none">
            <a:spAutoFit/>
          </a:bodyPr>
          <a:lstStyle/>
          <a:p>
            <a:r>
              <a:rPr altLang="zh-CN" lang="en-US" spc="600" sz="1600">
                <a:solidFill>
                  <a:srgbClr val="292929"/>
                </a:solidFill>
                <a:latin charset="0" panose="020b0502040204020203" pitchFamily="34" typeface="Bahnschrift Light"/>
              </a:rPr>
              <a:t>CHNIESE CULTURE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1890" y="531479"/>
            <a:ext cx="5849620" cy="4164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2354" y="3852545"/>
            <a:ext cx="5848691" cy="251079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440180" y="1816100"/>
            <a:ext cx="4560570" cy="38953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altLang="en-US" lang="zh-CN" spc="600" sz="1600">
                <a:solidFill>
                  <a:srgbClr val="292929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又称西安明城墙，全长13.7千米，是中国现存规模最大，保存最完整的古代城垣。</a:t>
            </a:r>
          </a:p>
          <a:p>
            <a:pPr algn="l">
              <a:lnSpc>
                <a:spcPct val="120000"/>
              </a:lnSpc>
            </a:pPr>
            <a:r>
              <a:rPr altLang="en-US" lang="zh-CN" spc="600" sz="1600">
                <a:solidFill>
                  <a:srgbClr val="292929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与平遥城墙、荆州城墙、兴城城墙等并列为中国现存最完好的四座古城墙。</a:t>
            </a:r>
          </a:p>
          <a:p>
            <a:pPr algn="l">
              <a:lnSpc>
                <a:spcPct val="120000"/>
              </a:lnSpc>
            </a:pPr>
            <a:r>
              <a:rPr altLang="en-US" lang="zh-CN" spc="600" sz="1600">
                <a:solidFill>
                  <a:srgbClr val="292929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主城门东、南、西、北依次为长乐门、永宁门、安定门、安远门。民国开始为方便出入，先后建设了多座城门，至今西安城墙已有城门18座。</a:t>
            </a:r>
          </a:p>
          <a:p>
            <a:pPr algn="l">
              <a:lnSpc>
                <a:spcPct val="120000"/>
              </a:lnSpc>
            </a:pPr>
            <a:r>
              <a:rPr altLang="en-US" lang="zh-CN" spc="600" sz="1600">
                <a:solidFill>
                  <a:srgbClr val="292929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城墙周围有护城河环绕，著名的西安钟鼓楼就位于城墙中心。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277891" y="910956"/>
            <a:ext cx="2571543" cy="595927"/>
            <a:chOff x="-3017152" y="1048616"/>
            <a:chExt cx="2571543" cy="595927"/>
          </a:xfrm>
        </p:grpSpPr>
        <p:sp>
          <p:nvSpPr>
            <p:cNvPr id="8" name="椭圆 7"/>
            <p:cNvSpPr/>
            <p:nvPr/>
          </p:nvSpPr>
          <p:spPr>
            <a:xfrm>
              <a:off x="-3017152" y="1048616"/>
              <a:ext cx="595423" cy="5954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古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-2026552" y="1049120"/>
              <a:ext cx="595423" cy="5954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城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-1041032" y="1048989"/>
              <a:ext cx="595423" cy="5954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7A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292929"/>
                  </a:solidFill>
                  <a:latin charset="-122" panose="02010600000101010101" typeface="汉仪颜楷繁"/>
                  <a:ea charset="-122" panose="02010600000101010101" typeface="汉仪颜楷繁"/>
                </a:rPr>
                <a:t>墙</a:t>
              </a:r>
            </a:p>
          </p:txBody>
        </p:sp>
      </p:grpSp>
    </p:spTree>
  </p:cSld>
  <p:clrMapOvr>
    <a:masterClrMapping/>
  </p:clrMapOvr>
  <mc:AlternateContent>
    <mc:Choice Requires="p14">
      <p:transition advTm="1000" p14:dur="2000" spd="slow"/>
    </mc:Choice>
    <mc:Fallback>
      <p:transition advTm="1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矩形 35"/>
          <p:cNvSpPr/>
          <p:nvPr/>
        </p:nvSpPr>
        <p:spPr>
          <a:xfrm>
            <a:off x="393752" y="457623"/>
            <a:ext cx="10561240" cy="5943008"/>
          </a:xfrm>
          <a:prstGeom prst="rect">
            <a:avLst/>
          </a:prstGeom>
          <a:noFill/>
          <a:ln w="10160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compatLnSpc="1" forceAA="0" fromWordArt="0" horzOverflow="overflow" numCol="1" rtlCol="0" spcCol="0" vert="horz" vertOverflow="overflow" wrap="square">
            <a:noAutofit/>
          </a:bodyPr>
          <a:lstStyle/>
          <a:p>
            <a:pPr algn="ctr" lvl="0"/>
            <a:endParaRPr altLang="en-US" lang="zh-CN"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5170" y="1595120"/>
            <a:ext cx="4885055" cy="188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latinLnBrk="0" lvl="0" marL="0" marR="0" rtl="0">
              <a:lnSpc>
                <a:spcPct val="140000"/>
              </a:lnSpc>
              <a:spcBef>
                <a:spcPct val="0"/>
              </a:spcBef>
              <a:buNone/>
            </a:pPr>
            <a:r>
              <a:rPr altLang="en-US" baseline="0" cap="none" i="0" kern="1200" kumimoji="0" lang="zh-CN" normalizeH="0" spc="600" strike="noStrike" sz="1400" u="none">
                <a:solidFill>
                  <a:srgbClr val="292929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位于西安大雁塔的西北侧，是中国第一座大型现代化国家级博物馆，它的建成标志着中国博物馆事业迈入了新的发展里程。</a:t>
            </a:r>
          </a:p>
          <a:p>
            <a:pPr algn="l" defTabSz="914400" eaLnBrk="1" fontAlgn="auto" hangingPunct="1" latinLnBrk="0" lvl="0" marL="0" marR="0" rtl="0">
              <a:lnSpc>
                <a:spcPct val="140000"/>
              </a:lnSpc>
              <a:spcBef>
                <a:spcPct val="0"/>
              </a:spcBef>
              <a:buNone/>
            </a:pPr>
            <a:r>
              <a:rPr altLang="en-US" baseline="0" cap="none" i="0" kern="1200" kumimoji="0" lang="zh-CN" normalizeH="0" spc="600" strike="noStrike" sz="1400" u="none">
                <a:solidFill>
                  <a:srgbClr val="292929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馆藏文物多达37万余件，从远古人类的简单石器，到1840年前社会生活中的各类器物，时间跨度长达一百多万年。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0402570" y="0"/>
            <a:ext cx="1395095" cy="638111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74138" y="814058"/>
            <a:ext cx="6055593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dist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36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0000101010101" typeface="汉仪颜楷繁"/>
                <a:ea charset="-122" panose="02010600000101010101" typeface="汉仪颜楷繁"/>
                <a:cs typeface="+mn-cs"/>
              </a:rPr>
              <a:t>陕西历史博物馆</a:t>
            </a:r>
          </a:p>
        </p:txBody>
      </p:sp>
      <p:sp>
        <p:nvSpPr>
          <p:cNvPr id="35" name="矩形 34"/>
          <p:cNvSpPr/>
          <p:nvPr/>
        </p:nvSpPr>
        <p:spPr>
          <a:xfrm>
            <a:off x="6155055" y="4150359"/>
            <a:ext cx="4247515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noProof="0" normalizeH="0" spc="0" strike="noStrike" sz="12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其中的商周青铜器精美绝伦，历代陶俑千姿百态，汉唐金银器独步全国，唐墓壁画举世无双。</a:t>
            </a:r>
          </a:p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200" u="none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charset="-122" panose="020b0503020204020204" pitchFamily="34" typeface="微软雅黑"/>
            </a:endParaRPr>
          </a:p>
          <a:p>
            <a:pPr algn="l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noProof="0" normalizeH="0" spc="0" strike="noStrike" sz="12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博物馆浓缩了中华民族的历史精华，被誉为“华夏珍宝库”，是展示中国古代文明和陕西历史文化的艺术殿堂。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5170" y="3895600"/>
            <a:ext cx="4474210" cy="2243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89623" y="1488440"/>
            <a:ext cx="4110459" cy="2405380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1000" p14:dur="1750" spd="slow">
        <p15:prstTrans prst="pageCurlDoubl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15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19"/>
                                        <p:tgtEl>
                                          <p:spTgt spid="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平行四边形 18"/>
          <p:cNvSpPr/>
          <p:nvPr/>
        </p:nvSpPr>
        <p:spPr>
          <a:xfrm>
            <a:off x="-302874" y="3788791"/>
            <a:ext cx="1656184" cy="1083137"/>
          </a:xfrm>
          <a:prstGeom prst="parallelogram">
            <a:avLst/>
          </a:prstGeom>
          <a:solidFill>
            <a:srgbClr val="F4D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7" name="平行四边形 16"/>
          <p:cNvSpPr/>
          <p:nvPr/>
        </p:nvSpPr>
        <p:spPr>
          <a:xfrm>
            <a:off x="7549843" y="-1"/>
            <a:ext cx="3807231" cy="6858001"/>
          </a:xfrm>
          <a:prstGeom prst="parallelogram">
            <a:avLst>
              <a:gd fmla="val 31617" name="adj"/>
            </a:avLst>
          </a:prstGeom>
          <a:solidFill>
            <a:srgbClr val="F4D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4675" y="2223135"/>
            <a:ext cx="10077450" cy="4316095"/>
          </a:xfrm>
          <a:prstGeom prst="rect">
            <a:avLst/>
          </a:prstGeom>
          <a:solidFill>
            <a:schemeClr val="bg1"/>
          </a:solidFill>
          <a:ln w="101600">
            <a:solidFill>
              <a:srgbClr val="D7A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等线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1408505" y="0"/>
            <a:ext cx="13896" cy="4071143"/>
          </a:xfrm>
          <a:prstGeom prst="line">
            <a:avLst/>
          </a:prstGeom>
          <a:ln>
            <a:solidFill>
              <a:srgbClr val="F49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040255" y="2876550"/>
            <a:ext cx="3934460" cy="297180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华清宫自古以来就是皇家游览沐浴的胜地，据说曾经是杨贵妃沐浴的地方。相传西周的周幽王就曾在这里建离官。</a:t>
            </a:r>
          </a:p>
          <a:p>
            <a:pPr algn="just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·这里遗留有比较完整的周、秦、汉、唐、明、清等历代文化遗址、园林景观、古建筑及古树名木等文物资源。</a:t>
            </a:r>
          </a:p>
          <a:p>
            <a:pPr algn="just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·尤以唐明皇与杨贵妃缠绵的爱情故事和震惊中外的“西安事变”而蜚声天下。 秦、汉、隋各代先后进行修建，到了唐代又数次增建。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119505" y="3265805"/>
            <a:ext cx="590550" cy="2190750"/>
            <a:chOff x="1119505" y="3265805"/>
            <a:chExt cx="590550" cy="2190750"/>
          </a:xfrm>
        </p:grpSpPr>
        <p:sp>
          <p:nvSpPr>
            <p:cNvPr id="6" name="椭圆 5"/>
            <p:cNvSpPr/>
            <p:nvPr/>
          </p:nvSpPr>
          <p:spPr>
            <a:xfrm>
              <a:off x="1119611" y="4084678"/>
              <a:ext cx="584200" cy="584200"/>
            </a:xfrm>
            <a:prstGeom prst="ellipse">
              <a:avLst/>
            </a:prstGeom>
            <a:solidFill>
              <a:srgbClr val="F49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等线"/>
                <a:cs typeface="+mn-cs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119505" y="3265805"/>
              <a:ext cx="590550" cy="2190750"/>
              <a:chOff x="1763" y="5143"/>
              <a:chExt cx="930" cy="3450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1763" y="5143"/>
                <a:ext cx="920" cy="920"/>
                <a:chOff x="1763" y="5143"/>
                <a:chExt cx="920" cy="920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1763" y="5143"/>
                  <a:ext cx="920" cy="920"/>
                </a:xfrm>
                <a:prstGeom prst="ellipse">
                  <a:avLst/>
                </a:prstGeom>
                <a:solidFill>
                  <a:srgbClr val="F49F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4572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等线"/>
                    <a:cs typeface="+mn-cs"/>
                  </a:endParaRPr>
                </a:p>
              </p:txBody>
            </p:sp>
            <p:sp>
              <p:nvSpPr>
                <p:cNvPr id="7" name="文本框 6"/>
                <p:cNvSpPr txBox="1"/>
                <p:nvPr/>
              </p:nvSpPr>
              <p:spPr>
                <a:xfrm>
                  <a:off x="1795" y="5143"/>
                  <a:ext cx="848" cy="816"/>
                </a:xfrm>
                <a:prstGeom prst="rect">
                  <a:avLst/>
                </a:prstGeom>
                <a:noFill/>
              </p:spPr>
              <p:txBody>
                <a:bodyPr rtlCol="0" vert="horz" wrap="none">
                  <a:spAutoFit/>
                </a:bodyPr>
                <a:lstStyle/>
                <a:p>
                  <a:pPr algn="l" defTabSz="4572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altLang="en-US" b="0" baseline="0" cap="none" i="0" kern="1200" kumimoji="0" lang="zh-CN" noProof="0" normalizeH="0" spc="0" strike="noStrike" sz="2800" u="none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charset="-122" panose="02010600000101010101" typeface="汉仪颜楷繁"/>
                      <a:ea charset="-122" panose="02010600000101010101" typeface="汉仪颜楷繁"/>
                      <a:cs typeface="+mn-cs"/>
                    </a:rPr>
                    <a:t>华</a:t>
                  </a:r>
                </a:p>
              </p:txBody>
            </p:sp>
          </p:grpSp>
          <p:sp>
            <p:nvSpPr>
              <p:cNvPr id="8" name="矩形 7"/>
              <p:cNvSpPr/>
              <p:nvPr/>
            </p:nvSpPr>
            <p:spPr>
              <a:xfrm>
                <a:off x="1795" y="6481"/>
                <a:ext cx="848" cy="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lang="zh-CN" noProof="0" sz="280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charset="-122" panose="02010600000101010101" typeface="汉仪颜楷繁"/>
                    <a:ea charset="-122" panose="02010600000101010101" typeface="汉仪颜楷繁"/>
                    <a:sym typeface="+mn-ea"/>
                  </a:rPr>
                  <a:t>清</a:t>
                </a: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1773" y="7673"/>
                <a:ext cx="920" cy="920"/>
                <a:chOff x="1763" y="5143"/>
                <a:chExt cx="920" cy="920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1763" y="5143"/>
                  <a:ext cx="920" cy="920"/>
                </a:xfrm>
                <a:prstGeom prst="ellipse">
                  <a:avLst/>
                </a:prstGeom>
                <a:solidFill>
                  <a:srgbClr val="F49F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4572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charset="-122" panose="02010600030101010101" pitchFamily="2" typeface="等线"/>
                    <a:cs typeface="+mn-cs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1795" y="5143"/>
                  <a:ext cx="848" cy="816"/>
                </a:xfrm>
                <a:prstGeom prst="rect">
                  <a:avLst/>
                </a:prstGeom>
                <a:noFill/>
              </p:spPr>
              <p:txBody>
                <a:bodyPr rtlCol="0" vert="horz" wrap="none">
                  <a:spAutoFit/>
                </a:bodyPr>
                <a:lstStyle/>
                <a:p>
                  <a:pPr algn="l" defTabSz="4572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altLang="en-US" b="0" baseline="0" cap="none" i="0" kern="1200" kumimoji="0" lang="zh-CN" noProof="0" normalizeH="0" spc="0" strike="noStrike" sz="2800" u="none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charset="-122" panose="02010600000101010101" typeface="汉仪颜楷繁"/>
                      <a:ea charset="-122" panose="02010600000101010101" typeface="汉仪颜楷繁"/>
                      <a:cs typeface="+mn-cs"/>
                    </a:rPr>
                    <a:t>宫</a:t>
                  </a:r>
                </a:p>
              </p:txBody>
            </p:sp>
          </p:grpSp>
        </p:grp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11958" y="894715"/>
            <a:ext cx="5307836" cy="3220720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Tm="1000" p14:dur="1750" spd="slow">
        <p15:prstTrans prst="pageCurlDoubl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4">
      <a:dk1>
        <a:sysClr val="windowText" lastClr="000000"/>
      </a:dk1>
      <a:lt1>
        <a:sysClr val="window" lastClr="FFFFFF"/>
      </a:lt1>
      <a:dk2>
        <a:srgbClr val="1F497D"/>
      </a:dk2>
      <a:lt2>
        <a:srgbClr val="F2F2F2"/>
      </a:lt2>
      <a:accent1>
        <a:srgbClr val="F2F2F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BFBFBF"/>
      </a:accent6>
      <a:hlink>
        <a:srgbClr val="C00000"/>
      </a:hlink>
      <a:folHlink>
        <a:srgbClr val="C00000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156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5">
      <vt:lpstr>Arial</vt:lpstr>
      <vt:lpstr>Calibri Light</vt:lpstr>
      <vt:lpstr>Calibri</vt:lpstr>
      <vt:lpstr>微软雅黑</vt:lpstr>
      <vt:lpstr>等线 Light</vt:lpstr>
      <vt:lpstr>等线</vt:lpstr>
      <vt:lpstr>字酷堂清楷体</vt:lpstr>
      <vt:lpstr>汉仪颜楷繁</vt:lpstr>
      <vt:lpstr>Bahnschrift Light</vt:lpstr>
      <vt:lpstr>幼圆</vt:lpstr>
      <vt:lpstr>腾祥铁山楷书繁</vt:lpstr>
      <vt:lpstr>迷你简细行楷</vt:lpstr>
      <vt:lpstr>文悦古体仿宋 (非商业使用)</vt:lpstr>
      <vt:lpstr>方正仿宋简体</vt:lpstr>
      <vt:lpstr>字酷堂海藏楷体</vt:lpstr>
      <vt:lpstr>Meiryo</vt:lpstr>
      <vt:lpstr>Arial Narrow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2022-03-20T21:10:32Z</dcterms:created>
  <cp:lastPrinted>2022-03-20T21:10:32Z</cp:lastPrinted>
  <dcterms:modified xsi:type="dcterms:W3CDTF">2022-03-20T13:15:42Z</dcterms:modified>
  <cp:revision>1</cp:revision>
</cp:coreProperties>
</file>