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719" r:id="rId1"/>
    <p:sldMasterId id="2147483877" r:id="rId2"/>
    <p:sldMasterId id="2147483881" r:id="rId3"/>
  </p:sldMasterIdLst>
  <p:notesMasterIdLst>
    <p:notesMasterId r:id="rId4"/>
  </p:notesMasterIdLst>
  <p:sldIdLst>
    <p:sldId id="315" r:id="rId5"/>
    <p:sldId id="435" r:id="rId6"/>
    <p:sldId id="433" r:id="rId7"/>
    <p:sldId id="377" r:id="rId8"/>
    <p:sldId id="378" r:id="rId9"/>
    <p:sldId id="379" r:id="rId10"/>
    <p:sldId id="381" r:id="rId11"/>
    <p:sldId id="380" r:id="rId12"/>
    <p:sldId id="382" r:id="rId13"/>
    <p:sldId id="383" r:id="rId14"/>
    <p:sldId id="384" r:id="rId15"/>
    <p:sldId id="437" r:id="rId16"/>
    <p:sldId id="386" r:id="rId17"/>
    <p:sldId id="388" r:id="rId18"/>
    <p:sldId id="427" r:id="rId19"/>
    <p:sldId id="428" r:id="rId20"/>
    <p:sldId id="429" r:id="rId21"/>
    <p:sldId id="430" r:id="rId22"/>
    <p:sldId id="431" r:id="rId23"/>
    <p:sldId id="390" r:id="rId24"/>
    <p:sldId id="438" r:id="rId25"/>
  </p:sldIdLst>
  <p:sldSz cx="12192000" cy="6858000"/>
  <p:notesSz cx="6858000" cy="9144000"/>
  <p:custDataLst>
    <p:tags r:id="rId27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/>
        <a:ea typeface="黑体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3" autoAdjust="0"/>
    <p:restoredTop sz="96314" autoAdjust="0"/>
  </p:normalViewPr>
  <p:slideViewPr>
    <p:cSldViewPr>
      <p:cViewPr varScale="1">
        <p:scale>
          <a:sx n="108" d="100"/>
          <a:sy n="108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5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slideMasters/slideMaster3.xml" Type="http://schemas.openxmlformats.org/officeDocument/2006/relationships/slide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72BBB9DF-CD56-4ED2-90E7-CE7D1808A20A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909A0159-1350-4DF5-A8AC-3AE67955B56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516989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5688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itchFamily="34" charset="0"/>
                <a:ea typeface="宋体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876213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http://www.1ppt.com/hangye/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标题占位符 1"/>
          <p:cNvSpPr>
            <a:spLocks noGrp="1" noChangeArrowheads="1"/>
          </p:cNvSpPr>
          <p:nvPr>
            <p:ph type="ctrTitle"/>
          </p:nvPr>
        </p:nvSpPr>
        <p:spPr>
          <a:xfrm>
            <a:off x="1104900" y="1123951"/>
            <a:ext cx="10363200" cy="1470025"/>
          </a:xfrm>
        </p:spPr>
        <p:txBody>
          <a:bodyPr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2"/>
          <p:cNvSpPr>
            <a:spLocks noGrp="1" noChangeArrowheads="1"/>
          </p:cNvSpPr>
          <p:nvPr>
            <p:ph type="subTitle" idx="1"/>
          </p:nvPr>
        </p:nvSpPr>
        <p:spPr>
          <a:xfrm>
            <a:off x="2832100" y="2349500"/>
            <a:ext cx="85344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D5182-76FD-49E7-A63A-83E7D7D0136A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3DDFE1-1CE7-4442-81F2-6D4AF1F76E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905382044"/>
      </p:ext>
    </p:extLst>
  </p:cSld>
  <p:clrMapOvr>
    <a:masterClrMapping/>
  </p:clrMapOvr>
  <p:transition>
    <p:random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3B1FF-B1C4-4154-A99D-8BEB750F9748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EABFD-A992-4CFD-AE2A-4FF8AD405C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168032386"/>
      </p:ext>
    </p:extLst>
  </p:cSld>
  <p:clrMapOvr>
    <a:masterClrMapping/>
  </p:clrMapOvr>
  <p:transition>
    <p:random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8843B-8EB5-4B7B-BC68-D9EE0A5A704D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D794D-67CF-4F26-8039-89215EBAB6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488306565"/>
      </p:ext>
    </p:extLst>
  </p:cSld>
  <p:clrMapOvr>
    <a:masterClrMapping/>
  </p:clrMapOvr>
  <p:transition>
    <p:random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20151" y="133350"/>
            <a:ext cx="2819400" cy="56007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55601" y="133350"/>
            <a:ext cx="8261351" cy="56007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30A80-0895-4713-ABA0-BAD4456FBCEA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3EBD1-7EBD-40D6-A17E-B2E21AAB639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1050361500"/>
      </p:ext>
    </p:extLst>
  </p:cSld>
  <p:clrMapOvr>
    <a:masterClrMapping/>
  </p:clrMapOvr>
  <p:transition>
    <p:random/>
  </p:transition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5601" y="133350"/>
            <a:ext cx="9793817" cy="6540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66751" y="1208088"/>
            <a:ext cx="5384800" cy="45259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254751" y="1208089"/>
            <a:ext cx="5384800" cy="21859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54751" y="3546476"/>
            <a:ext cx="5384800" cy="21875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0143F-FFBE-438D-B744-B6DE522C547D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7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99E80-1981-4521-961F-D457A0C5AA7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764568804"/>
      </p:ext>
    </p:extLst>
  </p:cSld>
  <p:clrMapOvr>
    <a:masterClrMapping/>
  </p:clrMapOvr>
  <p:transition>
    <p:random/>
  </p:transition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2E3AAC11-D570-4EA9-AFC0-30FB72BA45EB}" type="datetimeFigureOut">
              <a:rPr lang="zh-CN" altLang="en-US" sz="1800">
                <a:solidFill>
                  <a:prstClr val="black"/>
                </a:solidFill>
                <a:latin typeface="Calibri"/>
                <a:ea typeface="宋体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2022/2/25</a:t>
            </a:fld>
            <a:endParaRPr lang="zh-CN" altLang="en-US" sz="180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55ECCFAA-F4FB-487C-9F1E-C8836D0C3DC9}" type="slidenum">
              <a:rPr lang="zh-CN" altLang="en-US" sz="1800">
                <a:solidFill>
                  <a:prstClr val="black"/>
                </a:solidFill>
                <a:latin typeface="Calibri"/>
                <a:ea typeface="宋体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 sz="1800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val="122041005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2E3AAC11-D570-4EA9-AFC0-30FB72BA45EB}" type="datetimeFigureOut">
              <a:rPr lang="zh-CN" altLang="en-US" sz="1800">
                <a:solidFill>
                  <a:prstClr val="black"/>
                </a:solidFill>
                <a:latin typeface="Calibri"/>
                <a:ea typeface="宋体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2022/2/25</a:t>
            </a:fld>
            <a:endParaRPr lang="zh-CN" altLang="en-US" sz="180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55ECCFAA-F4FB-487C-9F1E-C8836D0C3DC9}" type="slidenum">
              <a:rPr lang="zh-CN" altLang="en-US" sz="1800">
                <a:solidFill>
                  <a:prstClr val="black"/>
                </a:solidFill>
                <a:latin typeface="Calibri"/>
                <a:ea typeface="宋体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 sz="1800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val="173252047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3610763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4292504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3626246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7848598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E7D8E-28AD-4F37-A54F-9C42470A8BE3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7E455-3E45-451E-AA9E-8602361C74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1196599655"/>
      </p:ext>
    </p:extLst>
  </p:cSld>
  <p:clrMapOvr>
    <a:masterClrMapping/>
  </p:clrMapOvr>
  <p:transition>
    <p:random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6524642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25022261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29931305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69769475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03917520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88888244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61908615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3636854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9D039-3914-41EB-89DC-96A18DA16A76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89E5A-5951-4FA2-930F-7CF9A1B551C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3518662130"/>
      </p:ext>
    </p:extLst>
  </p:cSld>
  <p:clrMapOvr>
    <a:masterClrMapping/>
  </p:clrMapOvr>
  <p:transition>
    <p:random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66751" y="120808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54751" y="120808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2BCE5-1FC4-4DD8-A819-9F47DF5FDCDC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C504D-04D0-492E-A13C-B963C326A9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2864873909"/>
      </p:ext>
    </p:extLst>
  </p:cSld>
  <p:clrMapOvr>
    <a:masterClrMapping/>
  </p:clrMapOvr>
  <p:transition>
    <p:random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0A93E-B8DF-4DB2-BEBB-601DF2D3A9C6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8A297-0946-45A2-BA12-03652D69F73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3399795432"/>
      </p:ext>
    </p:extLst>
  </p:cSld>
  <p:clrMapOvr>
    <a:masterClrMapping/>
  </p:clrMapOvr>
  <p:transition>
    <p:random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0A93E-B8DF-4DB2-BEBB-601DF2D3A9C6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8A297-0946-45A2-BA12-03652D69F73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639616" y="6525344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行业</a:t>
            </a:r>
            <a:r>
              <a:rPr lang="en-US" altLang="zh-CN" sz="1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PPT</a:t>
            </a:r>
            <a:r>
              <a:rPr lang="zh-CN" altLang="en-US" sz="1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模板</a:t>
            </a:r>
            <a:r>
              <a:rPr lang="en-US" altLang="zh-CN" sz="1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val="949589008"/>
      </p:ext>
    </p:extLst>
  </p:cSld>
  <p:clrMapOvr>
    <a:masterClrMapping/>
  </p:clrMapOvr>
  <p:transition>
    <p:random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B1C58-CD68-44F5-BFA7-2571C99D0389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56EF2-18DA-4D1B-BF0E-A91C641D4A9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4047533371"/>
      </p:ext>
    </p:extLst>
  </p:cSld>
  <p:clrMapOvr>
    <a:masterClrMapping/>
  </p:clrMapOvr>
  <p:transition>
    <p:random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36D32-D29E-4AA4-83B3-6FD46F8FC9AC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A46B-D7CE-4326-BACF-815759E5D0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4244739606"/>
      </p:ext>
    </p:extLst>
  </p:cSld>
  <p:clrMapOvr>
    <a:masterClrMapping/>
  </p:clrMapOvr>
  <p:transition>
    <p:random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DC4BB-6B77-452C-B23A-944BAB60E6AE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01BA-E233-4160-9DED-8063E16D7E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val="4244625031"/>
      </p:ext>
    </p:extLst>
  </p:cSld>
  <p:clrMapOvr>
    <a:masterClrMapping/>
  </p:clrMapOvr>
  <p:transition>
    <p:random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media/image1.jpeg" Type="http://schemas.openxmlformats.org/officeDocument/2006/relationships/image"/><Relationship Id="rId15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Relationship Id="rId2" Target="../slideLayouts/slideLayout15.xml" Type="http://schemas.openxmlformats.org/officeDocument/2006/relationships/slideLayout"/><Relationship Id="rId3" Target="../slideLayouts/slideLayout16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7.xml" Type="http://schemas.openxmlformats.org/officeDocument/2006/relationships/slideLayout"/><Relationship Id="rId10" Target="../slideLayouts/slideLayout26.xml" Type="http://schemas.openxmlformats.org/officeDocument/2006/relationships/slideLayout"/><Relationship Id="rId11" Target="../slideLayouts/slideLayout27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8.xml" Type="http://schemas.openxmlformats.org/officeDocument/2006/relationships/slideLayout"/><Relationship Id="rId3" Target="../slideLayouts/slideLayout19.xml" Type="http://schemas.openxmlformats.org/officeDocument/2006/relationships/slideLayout"/><Relationship Id="rId4" Target="../slideLayouts/slideLayout20.xml" Type="http://schemas.openxmlformats.org/officeDocument/2006/relationships/slideLayout"/><Relationship Id="rId5" Target="../slideLayouts/slideLayout21.xml" Type="http://schemas.openxmlformats.org/officeDocument/2006/relationships/slideLayout"/><Relationship Id="rId6" Target="../slideLayouts/slideLayout22.xml" Type="http://schemas.openxmlformats.org/officeDocument/2006/relationships/slideLayout"/><Relationship Id="rId7" Target="../slideLayouts/slideLayout23.xml" Type="http://schemas.openxmlformats.org/officeDocument/2006/relationships/slideLayout"/><Relationship Id="rId8" Target="../slideLayouts/slideLayout24.xml" Type="http://schemas.openxmlformats.org/officeDocument/2006/relationships/slideLayout"/><Relationship Id="rId9" Target="../slideLayouts/slideLayout25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133350"/>
            <a:ext cx="979328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120808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6350"/>
            <a:ext cx="28448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A8A8A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0894CF12-5330-4016-9B85-36447F69766D}" type="datetimeFigureOut">
              <a:rPr lang="zh-CN" altLang="en-US"/>
              <a:pPr>
                <a:defRPr/>
              </a:pPr>
              <a:t>2022/2/25</a:t>
            </a:fld>
            <a:endParaRPr 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6713" y="6308725"/>
            <a:ext cx="38608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A8A8A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56350"/>
            <a:ext cx="28448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A8A8A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8096642D-A72F-4AC9-843F-40B1BDD010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4" r:id="rId2"/>
    <p:sldLayoutId id="2147483865" r:id="rId3"/>
    <p:sldLayoutId id="2147483866" r:id="rId4"/>
    <p:sldLayoutId id="2147483867" r:id="rId5"/>
    <p:sldLayoutId id="2147483876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</p:sldLayoutIdLst>
  <p:transition>
    <p:random/>
  </p:transition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0936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 pitchFamily="2" charset="-122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2022/2/25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 pitchFamily="2" charset="-122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itchFamily="2" charset="-122"/>
            </a:endParaRPr>
          </a:p>
        </p:txBody>
      </p:sp>
    </p:spTree>
    <p:extLst>
      <p:ext uri="{BB962C8B-B14F-4D97-AF65-F5344CB8AC3E}">
        <p14:creationId val="17487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008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74" name="图片 6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7988" y="1196975"/>
            <a:ext cx="11579225" cy="343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 flipH="1">
            <a:off x="1631950" y="1870075"/>
            <a:ext cx="9720263" cy="3712464"/>
          </a:xfrm>
          <a:prstGeom prst="rect">
            <a:avLst/>
          </a:prstGeom>
          <a:noFill/>
          <a:ln>
            <a:noFill/>
          </a:ln>
          <a:effectLst>
            <a:outerShdw algn="ctr" dir="2700000" dist="17961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lang="zh-CN" sz="54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lang="zh-CN" sz="54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  如何培养孩子的责任心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altLang="en-US" lang="zh-CN" sz="5400">
              <a:solidFill>
                <a:srgbClr val="008162"/>
              </a:solidFill>
              <a:latin typeface="+mn-lt"/>
              <a:ea typeface="+mn-ea"/>
              <a:cs typeface="+mn-ea"/>
              <a:sym typeface="+mn-lt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lang="zh-CN" sz="54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   </a:t>
            </a:r>
          </a:p>
        </p:txBody>
      </p:sp>
      <p:pic>
        <p:nvPicPr>
          <p:cNvPr id="3076" name="图片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43250" y="5300663"/>
            <a:ext cx="5689600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图片 8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28025" y="3271838"/>
            <a:ext cx="4284663" cy="428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标题 1"/>
          <p:cNvSpPr>
            <a:spLocks noChangeArrowheads="1" noGrp="1"/>
          </p:cNvSpPr>
          <p:nvPr>
            <p:ph type="title"/>
          </p:nvPr>
        </p:nvSpPr>
        <p:spPr>
          <a:xfrm>
            <a:off x="2208213" y="2060575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11267" name="矩形 3"/>
          <p:cNvSpPr>
            <a:spLocks noChangeArrowheads="1"/>
          </p:cNvSpPr>
          <p:nvPr/>
        </p:nvSpPr>
        <p:spPr bwMode="auto">
          <a:xfrm>
            <a:off x="1992313" y="3363913"/>
            <a:ext cx="8893175" cy="89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kumimoji="1" lang="zh-CN" sz="2400">
                <a:latin typeface="+mn-lt"/>
                <a:ea typeface="+mn-ea"/>
                <a:cs typeface="+mn-ea"/>
                <a:sym typeface="+mn-lt"/>
              </a:rPr>
              <a:t>责任是随着自己在不同的环境中扮演的不同角色而产生的.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kumimoji="1" lang="zh-CN" sz="2400">
                <a:latin typeface="+mn-lt"/>
                <a:ea typeface="+mn-ea"/>
                <a:cs typeface="+mn-ea"/>
                <a:sym typeface="+mn-lt"/>
              </a:rPr>
              <a:t>请引导孩子说出自己所扮演的一些主要角色及要承担的相关责任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267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38413" y="1593850"/>
            <a:ext cx="2591117" cy="49377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1.什么是责任心？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17775" y="2097088"/>
            <a:ext cx="7539038" cy="129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责任心是指一个人对其所属群体的共同活动、行为规范以及他所承担的任务的自觉和负责的态度。它主要包括责任认识、责任感和负责行为三个方面。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566988" y="3484563"/>
            <a:ext cx="4115118" cy="49377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2.为什么要培养孩子责任心？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517775" y="3919538"/>
            <a:ext cx="7250113" cy="170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责任心是一个人日后能够立足于社会、获得事业成功与家庭幸福的一种至关重要的人格品质。培根曾说:“责任心是世界上最珍贵的种子,它若早早地播种在孩子的心田里,将会收获一生一世的幸福。” 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20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2000" id="2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008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338" name="图片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200150" y="1844675"/>
            <a:ext cx="972026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文本占位符 2"/>
          <p:cNvSpPr>
            <a:spLocks noChangeArrowheads="1" noGrp="1"/>
          </p:cNvSpPr>
          <p:nvPr>
            <p:ph idx="1" type="body"/>
          </p:nvPr>
        </p:nvSpPr>
        <p:spPr>
          <a:xfrm>
            <a:off x="2927350" y="3146425"/>
            <a:ext cx="10363200" cy="56515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altLang="en-US" lang="zh-CN" smtClean="0" sz="4800">
                <a:solidFill>
                  <a:srgbClr val="FF0000"/>
                </a:solidFill>
                <a:cs typeface="+mn-ea"/>
                <a:sym typeface="+mn-lt"/>
              </a:rPr>
              <a:t>如何培养孩子的责任心？</a:t>
            </a:r>
          </a:p>
        </p:txBody>
      </p:sp>
      <p:pic>
        <p:nvPicPr>
          <p:cNvPr id="14340" name="图片 6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4365625"/>
            <a:ext cx="121920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内容占位符 2"/>
          <p:cNvSpPr>
            <a:spLocks noChangeArrowheads="1" noGrp="1"/>
          </p:cNvSpPr>
          <p:nvPr>
            <p:ph idx="1"/>
          </p:nvPr>
        </p:nvSpPr>
        <p:spPr>
          <a:xfrm>
            <a:off x="2424113" y="2276475"/>
            <a:ext cx="7812087" cy="5761038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altLang="en-US" b="1" lang="zh-CN" smtClean="0" sz="2400">
                <a:cs typeface="+mn-ea"/>
                <a:sym typeface="+mn-lt"/>
              </a:rPr>
              <a:t>案例5:我校有一个吴同学，从一年级入学开始，他妈妈就什么事都替他包办了，上学背书包、做作业陪着，导致他现在五年级了，连自己做作业的能力都没有，如果他妈不在旁边帮忙，一个字都写不出来。他觉得写作业就是妈妈的事情，不关他的事，写点作业要花费很长的时间来完成，效果还不能令人满意。那天与他现在的班主任聊起他，班主任直摇头，说：都是他妈害的。</a:t>
            </a:r>
          </a:p>
        </p:txBody>
      </p:sp>
      <p:sp>
        <p:nvSpPr>
          <p:cNvPr id="15363" name="标题 1"/>
          <p:cNvSpPr>
            <a:spLocks noChangeArrowheads="1" noGrp="1"/>
          </p:cNvSpPr>
          <p:nvPr>
            <p:ph type="title"/>
          </p:nvPr>
        </p:nvSpPr>
        <p:spPr>
          <a:xfrm>
            <a:off x="2398713" y="1592263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4338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66988" y="1839533"/>
            <a:ext cx="8281987" cy="896112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1.采用民主的教养方式，让孩子知道“我是家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   中的一分子”。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354263" y="2858358"/>
            <a:ext cx="7488237" cy="129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      强化孩子是家中“一分子”的意识，让他们享受“一分子”的待遇，也要付出“一分子”的劳动。让孩子参与家庭事务的决策。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424113" y="4141851"/>
            <a:ext cx="7488237" cy="129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      我们还可以适当地让孩子了解一些父母的忧虑和难处，提出一些问题，引导孩子独立思考和选择，大胆发表自己的见解。 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2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388"/>
      <p:bldP grpId="0" spid="12"/>
      <p:bldP grpId="0" spid="13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标题 1"/>
          <p:cNvSpPr>
            <a:spLocks noChangeArrowheads="1" noGrp="1"/>
          </p:cNvSpPr>
          <p:nvPr>
            <p:ph type="title"/>
          </p:nvPr>
        </p:nvSpPr>
        <p:spPr>
          <a:xfrm>
            <a:off x="2117725" y="1608138"/>
            <a:ext cx="9793288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06625" y="2389950"/>
            <a:ext cx="7848600" cy="493776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2.从身边小事做起，给孩子布置一些力所能及的小任务。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117725" y="2962339"/>
            <a:ext cx="7634288" cy="129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要让孩子在家庭岗位上感受责任的分量，完成好了给予 表扬鼓励，失责时应给予批评和惩罚，让孩子走出自我中心，强化对他人和周围环境的责任心。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47850" y="4448239"/>
            <a:ext cx="7704138" cy="129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    有意识地交给孩子一些任务。让孩子参与并适当分担一部分家务劳动；让孩子负责照顾老人、小孩及小动物。</a:t>
            </a: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2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412"/>
      <p:bldP grpId="0" spid="8"/>
      <p:bldP grpId="0" spid="9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标题 1"/>
          <p:cNvSpPr>
            <a:spLocks noChangeArrowheads="1" noGrp="1"/>
          </p:cNvSpPr>
          <p:nvPr>
            <p:ph type="title"/>
          </p:nvPr>
        </p:nvSpPr>
        <p:spPr>
          <a:xfrm>
            <a:off x="2135188" y="1806575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300288" y="2684431"/>
            <a:ext cx="7848600" cy="493776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3.订立责任合同。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78063" y="3161222"/>
            <a:ext cx="7634287" cy="170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通过和孩子一起制定责任合同让孩子明白该做什么、怎样做，否则将会受到哪些惩罚。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要让孩子对某件事负责到底，必须清楚告诉他做事的要求，并且与处罚联系在一起。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436"/>
      <p:bldP grpId="0" spid="8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标题 1"/>
          <p:cNvSpPr>
            <a:spLocks noChangeArrowheads="1" noGrp="1"/>
          </p:cNvSpPr>
          <p:nvPr>
            <p:ph type="title"/>
          </p:nvPr>
        </p:nvSpPr>
        <p:spPr>
          <a:xfrm>
            <a:off x="2398713" y="1727200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592388" y="2474881"/>
            <a:ext cx="7848600" cy="493776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4.接受应有惩罚并设法补救。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92388" y="2902713"/>
            <a:ext cx="8159750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让他们接受没有责任心而导致的自然后果的惩罚。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92388" y="3469895"/>
            <a:ext cx="7248525" cy="89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给孩子责任范围内的事情定一个最后时限，父母要将设立的原则推行到底，并于惩罚联系起来。 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592388" y="4392232"/>
            <a:ext cx="7319962" cy="89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当孩子的某些行为造成的不良后果时，要让孩子设法补救。 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460"/>
      <p:bldP grpId="0" spid="6"/>
      <p:bldP grpId="0" spid="7"/>
      <p:bldP grpId="0" spid="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标题 1"/>
          <p:cNvSpPr>
            <a:spLocks noChangeArrowheads="1" noGrp="1"/>
          </p:cNvSpPr>
          <p:nvPr>
            <p:ph type="title"/>
          </p:nvPr>
        </p:nvSpPr>
        <p:spPr>
          <a:xfrm>
            <a:off x="2419350" y="2090738"/>
            <a:ext cx="9793288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392488" y="2930494"/>
            <a:ext cx="7848600" cy="493776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5.用鼓励表扬和信任激励孩子的责任心。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230563" y="3570256"/>
            <a:ext cx="5374005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信任能使一个人产生强烈的责任感。 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230563" y="4093337"/>
            <a:ext cx="5069205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让孩子对自己的责任心引以为荣。 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230563" y="4663251"/>
            <a:ext cx="5069205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表扬应该是具体的而不是笼统的。 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2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2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484"/>
      <p:bldP grpId="0" spid="8"/>
      <p:bldP grpId="0" spid="10"/>
      <p:bldP grpId="0" spid="12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标题 1"/>
          <p:cNvSpPr>
            <a:spLocks noChangeArrowheads="1" noGrp="1"/>
          </p:cNvSpPr>
          <p:nvPr>
            <p:ph type="title"/>
          </p:nvPr>
        </p:nvSpPr>
        <p:spPr>
          <a:xfrm>
            <a:off x="2022475" y="1522413"/>
            <a:ext cx="9793288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992313" y="2256600"/>
            <a:ext cx="7848600" cy="493776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altLang="zh-CN" b="1" lang="en-US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6.给孩子选择的权利。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992313" y="3545396"/>
            <a:ext cx="8567737" cy="170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在我们有意识地交给孩子一些任务时，我们也要讲求技巧，可是改“问答题”为“选择题”。让孩子选择其中一样，结果孩子都从中作出了选择，付诸实践，在劳动的过程中体验到辛苦及愉悦，在无形中也学着爱惜自己的劳动成果。  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992313" y="2738438"/>
            <a:ext cx="8567737" cy="89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altLang="zh-CN" lang="en-US" sz="2400">
                <a:latin typeface="+mn-lt"/>
                <a:ea typeface="+mn-ea"/>
                <a:cs typeface="+mn-ea"/>
                <a:sym typeface="+mn-lt"/>
              </a:rPr>
              <a:t> 把做事的机会和选择的权利交给孩子，让孩子在这个过程中尽早学会对自己负责。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55840" y="6721164"/>
            <a:ext cx="1440159" cy="142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lang="zh-CN" sz="1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行业PPT模板http://www.1ppt.com/hangye/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right)" prLst="gradientSize: 0.1" transition="in">
                                      <p:cBhvr>
                                        <p:cTn dur="10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508"/>
      <p:bldP grpId="0" spid="9"/>
      <p:bldP grpId="0" spid="1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标题 1"/>
          <p:cNvSpPr>
            <a:spLocks noChangeArrowheads="1" noGrp="1"/>
          </p:cNvSpPr>
          <p:nvPr>
            <p:ph type="title"/>
          </p:nvPr>
        </p:nvSpPr>
        <p:spPr>
          <a:xfrm>
            <a:off x="5159375" y="1628775"/>
            <a:ext cx="9793288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54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目 录</a:t>
            </a:r>
          </a:p>
        </p:txBody>
      </p:sp>
      <p:sp>
        <p:nvSpPr>
          <p:cNvPr id="4099" name="内容占位符 2"/>
          <p:cNvSpPr>
            <a:spLocks noChangeArrowheads="1" noGrp="1"/>
          </p:cNvSpPr>
          <p:nvPr>
            <p:ph idx="1"/>
          </p:nvPr>
        </p:nvSpPr>
        <p:spPr>
          <a:xfrm>
            <a:off x="3792538" y="2708275"/>
            <a:ext cx="10972800" cy="452596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altLang="en-US" lang="zh-CN" smtClean="0" sz="2800">
                <a:cs typeface="+mn-ea"/>
                <a:sym typeface="+mn-lt"/>
              </a:rPr>
              <a:t>为什么要培养孩子的责任心？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altLang="en-US" lang="zh-CN" smtClean="0" sz="2800">
                <a:cs typeface="+mn-ea"/>
                <a:sym typeface="+mn-lt"/>
              </a:rPr>
              <a:t>为什么孩子没有责任心？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altLang="en-US" lang="zh-CN" smtClean="0" sz="2800">
                <a:cs typeface="+mn-ea"/>
                <a:sym typeface="+mn-lt"/>
              </a:rPr>
              <a:t>如何培养孩子的责任心</a:t>
            </a:r>
          </a:p>
        </p:txBody>
      </p:sp>
    </p:spTree>
  </p:cSld>
  <p:clrMapOvr>
    <a:masterClrMapping/>
  </p:clrMapOvr>
  <p:transition>
    <p:random/>
  </p:transition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标题 1"/>
          <p:cNvSpPr>
            <a:spLocks noChangeArrowheads="1" noGrp="1"/>
          </p:cNvSpPr>
          <p:nvPr>
            <p:ph type="title"/>
          </p:nvPr>
        </p:nvSpPr>
        <p:spPr>
          <a:xfrm>
            <a:off x="2398713" y="1546225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624138" y="2747963"/>
            <a:ext cx="7921625" cy="3816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indent="-342900" marL="342900">
              <a:lnSpc>
                <a:spcPct val="110000"/>
              </a:lnSpc>
              <a:defRPr/>
            </a:pPr>
            <a:r>
              <a:rPr altLang="zh-CN" kern="0" lang="en-US" sz="2400">
                <a:latin typeface="+mn-lt"/>
                <a:ea typeface="+mn-ea"/>
                <a:cs typeface="+mn-ea"/>
                <a:sym typeface="+mn-lt"/>
              </a:rPr>
              <a:t>1．破坏性的批评</a:t>
            </a:r>
          </a:p>
          <a:p>
            <a:pPr indent="-342900" marL="342900">
              <a:lnSpc>
                <a:spcPct val="110000"/>
              </a:lnSpc>
              <a:defRPr/>
            </a:pPr>
            <a:r>
              <a:rPr altLang="zh-CN" kern="0" lang="en-US" sz="2400">
                <a:latin typeface="+mn-lt"/>
                <a:ea typeface="+mn-ea"/>
                <a:cs typeface="+mn-ea"/>
                <a:sym typeface="+mn-lt"/>
              </a:rPr>
              <a:t>2．过分严厉，使孩子不敢负责，怕失败，怕惩罚。</a:t>
            </a:r>
          </a:p>
          <a:p>
            <a:pPr indent="-342900" marL="342900">
              <a:lnSpc>
                <a:spcPct val="110000"/>
              </a:lnSpc>
              <a:defRPr/>
            </a:pPr>
            <a:r>
              <a:rPr altLang="zh-CN" kern="0" lang="en-US" sz="2400">
                <a:latin typeface="+mn-lt"/>
                <a:ea typeface="+mn-ea"/>
                <a:cs typeface="+mn-ea"/>
                <a:sym typeface="+mn-lt"/>
              </a:rPr>
              <a:t>3．不敢放手，家长包办一功，使孩子产生依赖感 。</a:t>
            </a:r>
          </a:p>
          <a:p>
            <a:pPr indent="-342900" marL="342900">
              <a:lnSpc>
                <a:spcPct val="110000"/>
              </a:lnSpc>
              <a:defRPr/>
            </a:pPr>
            <a:r>
              <a:rPr altLang="zh-CN" kern="0" lang="en-US" sz="2400">
                <a:latin typeface="+mn-lt"/>
                <a:ea typeface="+mn-ea"/>
                <a:cs typeface="+mn-ea"/>
                <a:sym typeface="+mn-lt"/>
              </a:rPr>
              <a:t>4．对孩子不信任。</a:t>
            </a:r>
          </a:p>
          <a:p>
            <a:pPr indent="-342900" marL="342900">
              <a:lnSpc>
                <a:spcPct val="110000"/>
              </a:lnSpc>
              <a:defRPr/>
            </a:pPr>
            <a:r>
              <a:rPr altLang="zh-CN" kern="0" lang="en-US" sz="2400">
                <a:latin typeface="+mn-lt"/>
                <a:ea typeface="+mn-ea"/>
                <a:cs typeface="+mn-ea"/>
                <a:sym typeface="+mn-lt"/>
              </a:rPr>
              <a:t>5．家长专横，以自己认为的标准要求孩子、强迫孩子。</a:t>
            </a:r>
          </a:p>
          <a:p>
            <a:pPr indent="-342900" marL="342900">
              <a:lnSpc>
                <a:spcPct val="110000"/>
              </a:lnSpc>
              <a:defRPr/>
            </a:pPr>
            <a:r>
              <a:rPr altLang="zh-CN" kern="0" lang="en-US" sz="2400">
                <a:latin typeface="+mn-lt"/>
                <a:ea typeface="+mn-ea"/>
                <a:cs typeface="+mn-ea"/>
                <a:sym typeface="+mn-lt"/>
              </a:rPr>
              <a:t>6．对孩子不放心，时刻监督孩子</a:t>
            </a:r>
          </a:p>
          <a:p>
            <a:pPr indent="-342900" marL="342900">
              <a:lnSpc>
                <a:spcPct val="110000"/>
              </a:lnSpc>
              <a:defRPr/>
            </a:pPr>
            <a:r>
              <a:rPr altLang="zh-CN" kern="0" lang="en-US" sz="2400">
                <a:latin typeface="+mn-lt"/>
                <a:ea typeface="+mn-ea"/>
                <a:cs typeface="+mn-ea"/>
                <a:sym typeface="+mn-lt"/>
              </a:rPr>
              <a:t>7．家长的负面榜样作用。</a:t>
            </a:r>
          </a:p>
        </p:txBody>
      </p:sp>
      <p:sp>
        <p:nvSpPr>
          <p:cNvPr id="5" name="矩形 4"/>
          <p:cNvSpPr/>
          <p:nvPr/>
        </p:nvSpPr>
        <p:spPr>
          <a:xfrm>
            <a:off x="2624138" y="2235200"/>
            <a:ext cx="3078480" cy="493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342900" marL="342900">
              <a:lnSpc>
                <a:spcPct val="110000"/>
              </a:lnSpc>
              <a:defRPr/>
            </a:pPr>
            <a:r>
              <a:rPr altLang="en-US" b="1" kern="0" lang="zh-CN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四.孩子责任心的杀手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008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3554" name="图片 6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7988" y="1196975"/>
            <a:ext cx="11579225" cy="343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 flipH="1">
            <a:off x="4079875" y="2300288"/>
            <a:ext cx="9720263" cy="2505456"/>
          </a:xfrm>
          <a:prstGeom prst="rect">
            <a:avLst/>
          </a:prstGeom>
          <a:noFill/>
          <a:ln>
            <a:noFill/>
          </a:ln>
          <a:effectLst>
            <a:outerShdw algn="ctr" dir="2700000" dist="17961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lang="zh-CN" sz="72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感谢聆听！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lang="zh-CN" sz="72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 </a:t>
            </a:r>
          </a:p>
        </p:txBody>
      </p:sp>
      <p:pic>
        <p:nvPicPr>
          <p:cNvPr id="23556" name="图片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43250" y="5300663"/>
            <a:ext cx="5689600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图片 8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28025" y="3271838"/>
            <a:ext cx="4284663" cy="428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eaLnBrk="1" fontAlgn="auto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 eaLnBrk="1" fontAlgn="auto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 eaLnBrk="1" fontAlgn="auto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 eaLnBrk="1" fontAlgn="auto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 eaLnBrk="1" fontAlgn="auto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353129440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rgbClr val="008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2" name="图片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200150" y="1844675"/>
            <a:ext cx="972026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文本占位符 2"/>
          <p:cNvSpPr>
            <a:spLocks noChangeArrowheads="1" noGrp="1"/>
          </p:cNvSpPr>
          <p:nvPr>
            <p:ph idx="1" type="body"/>
          </p:nvPr>
        </p:nvSpPr>
        <p:spPr>
          <a:xfrm>
            <a:off x="2279650" y="3176588"/>
            <a:ext cx="10363200" cy="56515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altLang="en-US" lang="zh-CN" smtClean="0" sz="4800">
                <a:solidFill>
                  <a:srgbClr val="FF0000"/>
                </a:solidFill>
                <a:cs typeface="+mn-ea"/>
                <a:sym typeface="+mn-lt"/>
              </a:rPr>
              <a:t>为什么要培养孩子的责任心？</a:t>
            </a:r>
          </a:p>
        </p:txBody>
      </p:sp>
      <p:pic>
        <p:nvPicPr>
          <p:cNvPr id="5124" name="图片 6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4365625"/>
            <a:ext cx="121920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3215680" y="476672"/>
            <a:ext cx="194421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200">
                <a:solidFill>
                  <a:srgbClr val="008162"/>
                </a:solidFill>
              </a:rPr>
              <a:t>https://www.youyedoc.com/</a:t>
            </a:r>
          </a:p>
        </p:txBody>
      </p:sp>
    </p:spTree>
  </p:cSld>
  <p:clrMapOvr>
    <a:masterClrMapping/>
  </p:clrMapOvr>
  <p:transition>
    <p:random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标题 1"/>
          <p:cNvSpPr>
            <a:spLocks noChangeArrowheads="1" noGrp="1"/>
          </p:cNvSpPr>
          <p:nvPr>
            <p:ph type="title"/>
          </p:nvPr>
        </p:nvSpPr>
        <p:spPr>
          <a:xfrm>
            <a:off x="2135188" y="1557338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5123" name="内容占位符 2"/>
          <p:cNvSpPr>
            <a:spLocks noChangeArrowheads="1" noGrp="1"/>
          </p:cNvSpPr>
          <p:nvPr>
            <p:ph idx="1"/>
          </p:nvPr>
        </p:nvSpPr>
        <p:spPr>
          <a:xfrm>
            <a:off x="1919288" y="2620963"/>
            <a:ext cx="8137525" cy="452596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altLang="en-US" b="1" lang="zh-CN" smtClean="0" sz="2400">
                <a:solidFill>
                  <a:srgbClr val="FF0000"/>
                </a:solidFill>
                <a:cs typeface="+mn-ea"/>
                <a:sym typeface="+mn-lt"/>
              </a:rPr>
              <a:t>镜头一：“赶紧上床睡觉，书包我来给你收拾。”母亲对上小学一年级的儿子说。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altLang="en-US" b="1" lang="zh-CN" smtClean="0" sz="2400">
                <a:solidFill>
                  <a:srgbClr val="FF0000"/>
                </a:solidFill>
                <a:cs typeface="+mn-ea"/>
                <a:sym typeface="+mn-lt"/>
              </a:rPr>
              <a:t>镜头二：我儿子上小学三年级了,可是在校除了对学习还有点进取心外,对其他事情都是不管不问,连值日扫地也是极不负责,应付了事,总是要其他同学帮他收“尾巴”。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5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5123" uiExpand="1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8" name="矩形 4"/>
          <p:cNvSpPr>
            <a:spLocks noChangeArrowheads="1"/>
          </p:cNvSpPr>
          <p:nvPr/>
        </p:nvSpPr>
        <p:spPr bwMode="auto">
          <a:xfrm>
            <a:off x="3089275" y="2943225"/>
            <a:ext cx="6913563" cy="250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看起来小英是个依赖性很强的学生，对自己的学习毫无责任意识，完全依赖妈妈“陪读”，妈妈不在家，她就不能独立完成学业，还心安理得地说：这不怪自己。这个例子也反映出一些家长不注意培养孩子的责任意识和能力，事事代劳，影响了孩子心理、道德和能力的成长。 </a:t>
            </a:r>
          </a:p>
        </p:txBody>
      </p:sp>
      <p:sp>
        <p:nvSpPr>
          <p:cNvPr id="7171" name="标题 1"/>
          <p:cNvSpPr>
            <a:spLocks noChangeArrowheads="1" noGrp="1"/>
          </p:cNvSpPr>
          <p:nvPr>
            <p:ph type="title"/>
          </p:nvPr>
        </p:nvSpPr>
        <p:spPr>
          <a:xfrm>
            <a:off x="2208213" y="1844675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6152" name="矩形 7"/>
          <p:cNvSpPr>
            <a:spLocks noChangeArrowheads="1"/>
          </p:cNvSpPr>
          <p:nvPr/>
        </p:nvSpPr>
        <p:spPr bwMode="auto">
          <a:xfrm>
            <a:off x="1919288" y="2943225"/>
            <a:ext cx="1402080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镜头三：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148"/>
      <p:bldP grpId="0" spid="615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标题 1"/>
          <p:cNvSpPr>
            <a:spLocks noChangeArrowheads="1" noGrp="1"/>
          </p:cNvSpPr>
          <p:nvPr>
            <p:ph type="title"/>
          </p:nvPr>
        </p:nvSpPr>
        <p:spPr>
          <a:xfrm>
            <a:off x="2382838" y="1773238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7173" name="矩形 5"/>
          <p:cNvSpPr>
            <a:spLocks noChangeArrowheads="1"/>
          </p:cNvSpPr>
          <p:nvPr/>
        </p:nvSpPr>
        <p:spPr bwMode="auto">
          <a:xfrm>
            <a:off x="2927350" y="2708275"/>
            <a:ext cx="7037388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李顺不肯去看望奶奶，还振振有辞地指责父母强迫他做不愿意做的事。这种事不关己的态度反映出这样的孩子过于自我中心，对家人缺乏爱心和责任感。实际上，十三四岁的中学生应该可以分担一些力所能及的家务事，应该懂得关心和照顾家人。 </a:t>
            </a:r>
          </a:p>
        </p:txBody>
      </p:sp>
      <p:sp>
        <p:nvSpPr>
          <p:cNvPr id="7176" name="矩形 8"/>
          <p:cNvSpPr>
            <a:spLocks noChangeArrowheads="1"/>
          </p:cNvSpPr>
          <p:nvPr/>
        </p:nvSpPr>
        <p:spPr bwMode="auto">
          <a:xfrm>
            <a:off x="1552575" y="2708275"/>
            <a:ext cx="1402080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镜头四：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173"/>
      <p:bldP grpId="0" spid="7176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标题 1"/>
          <p:cNvSpPr>
            <a:spLocks noChangeArrowheads="1" noGrp="1"/>
          </p:cNvSpPr>
          <p:nvPr>
            <p:ph type="title"/>
          </p:nvPr>
        </p:nvSpPr>
        <p:spPr>
          <a:xfrm>
            <a:off x="2063750" y="1700213"/>
            <a:ext cx="9793288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9219" name="矩形 5"/>
          <p:cNvSpPr>
            <a:spLocks noChangeArrowheads="1"/>
          </p:cNvSpPr>
          <p:nvPr/>
        </p:nvSpPr>
        <p:spPr bwMode="auto">
          <a:xfrm>
            <a:off x="3079750" y="2851150"/>
            <a:ext cx="6911975" cy="170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小加作为足球队主力，为了自己出去玩，把比赛抛在一边，对集体的事情缺乏责任感。这样的行为损害集体荣誉，这种态度如果得不到纠正，不仅影响人际关系，也影响一个人事业的成功。</a:t>
            </a:r>
          </a:p>
        </p:txBody>
      </p:sp>
      <p:sp>
        <p:nvSpPr>
          <p:cNvPr id="9220" name="矩形 8"/>
          <p:cNvSpPr>
            <a:spLocks noChangeArrowheads="1"/>
          </p:cNvSpPr>
          <p:nvPr/>
        </p:nvSpPr>
        <p:spPr bwMode="auto">
          <a:xfrm>
            <a:off x="1847850" y="2851150"/>
            <a:ext cx="1402080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镜头六：</a:t>
            </a:r>
          </a:p>
        </p:txBody>
      </p:sp>
    </p:spTree>
  </p:cSld>
  <p:clrMapOvr>
    <a:masterClrMapping/>
  </p:clrMapOvr>
  <p:transition>
    <p:random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标题 1"/>
          <p:cNvSpPr>
            <a:spLocks noChangeArrowheads="1" noGrp="1"/>
          </p:cNvSpPr>
          <p:nvPr>
            <p:ph type="title"/>
          </p:nvPr>
        </p:nvSpPr>
        <p:spPr>
          <a:xfrm>
            <a:off x="2208213" y="1916113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1955800" y="3133725"/>
            <a:ext cx="1816100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镜头六：</a:t>
            </a:r>
          </a:p>
        </p:txBody>
      </p:sp>
      <p:sp>
        <p:nvSpPr>
          <p:cNvPr id="9222" name="矩形 6"/>
          <p:cNvSpPr>
            <a:spLocks noChangeArrowheads="1"/>
          </p:cNvSpPr>
          <p:nvPr/>
        </p:nvSpPr>
        <p:spPr bwMode="auto">
          <a:xfrm>
            <a:off x="3179763" y="3133725"/>
            <a:ext cx="6408737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王平从来不参加拣垃圾的公益活动，还给自己找借口。如果人人都象王平那样只管自己，不愿意为社会做一点奉献，那么社会就会变得自私冷漠。实际上，社会的文明进步是许多人的无私奉献推动的。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220"/>
      <p:bldP grpId="0" spid="9222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标题 1"/>
          <p:cNvSpPr>
            <a:spLocks noChangeArrowheads="1" noGrp="1"/>
          </p:cNvSpPr>
          <p:nvPr>
            <p:ph type="title"/>
          </p:nvPr>
        </p:nvSpPr>
        <p:spPr>
          <a:xfrm>
            <a:off x="2208213" y="2138363"/>
            <a:ext cx="9793287" cy="654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altLang="en-US" lang="zh-CN" smtClean="0" sz="4000">
                <a:solidFill>
                  <a:srgbClr val="008162"/>
                </a:solidFill>
                <a:latin typeface="+mn-lt"/>
                <a:ea typeface="+mn-ea"/>
                <a:cs typeface="+mn-ea"/>
                <a:sym typeface="+mn-lt"/>
              </a:rPr>
              <a:t>家庭教育：如何培养孩子的责任心</a:t>
            </a:r>
          </a:p>
        </p:txBody>
      </p:sp>
      <p:sp>
        <p:nvSpPr>
          <p:cNvPr id="10243" name="矩形 3"/>
          <p:cNvSpPr>
            <a:spLocks noChangeArrowheads="1"/>
          </p:cNvSpPr>
          <p:nvPr/>
        </p:nvSpPr>
        <p:spPr bwMode="auto">
          <a:xfrm>
            <a:off x="2566988" y="3197225"/>
            <a:ext cx="7777162" cy="170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latin typeface="+mn-lt"/>
                <a:ea typeface="+mn-ea"/>
                <a:cs typeface="+mn-ea"/>
                <a:sym typeface="+mn-lt"/>
              </a:rPr>
              <a:t>这些孩子常常让人操心，做事虎头蛇尾的，学习自觉性、耐劳性差，对成绩优劣无所谓，更有甚者，对爸妈态度恶劣，喜怒无常……为什么一部分孩子有这些不尽如人意的表现呢？</a:t>
            </a:r>
          </a:p>
        </p:txBody>
      </p:sp>
      <p:sp>
        <p:nvSpPr>
          <p:cNvPr id="5" name="矩形 4"/>
          <p:cNvSpPr/>
          <p:nvPr/>
        </p:nvSpPr>
        <p:spPr>
          <a:xfrm>
            <a:off x="4905375" y="4886325"/>
            <a:ext cx="5741988" cy="493776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en-US" b="1" lang="zh-CN" sz="24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自觉性还没有很好形成</a:t>
            </a:r>
          </a:p>
        </p:txBody>
      </p:sp>
      <p:sp>
        <p:nvSpPr>
          <p:cNvPr id="6" name="矩形 5"/>
          <p:cNvSpPr/>
          <p:nvPr/>
        </p:nvSpPr>
        <p:spPr>
          <a:xfrm>
            <a:off x="4905375" y="5311775"/>
            <a:ext cx="2011680" cy="493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altLang="en-US" b="1" lang="zh-CN" sz="24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自制力比较差</a:t>
            </a:r>
          </a:p>
        </p:txBody>
      </p:sp>
      <p:sp>
        <p:nvSpPr>
          <p:cNvPr id="10246" name="矩形 6"/>
          <p:cNvSpPr>
            <a:spLocks noChangeArrowheads="1"/>
          </p:cNvSpPr>
          <p:nvPr/>
        </p:nvSpPr>
        <p:spPr bwMode="auto">
          <a:xfrm>
            <a:off x="4905375" y="5724525"/>
            <a:ext cx="1706880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坚持性不够</a:t>
            </a:r>
          </a:p>
        </p:txBody>
      </p:sp>
      <p:sp>
        <p:nvSpPr>
          <p:cNvPr id="10247" name="矩形 7"/>
          <p:cNvSpPr>
            <a:spLocks noChangeArrowheads="1"/>
          </p:cNvSpPr>
          <p:nvPr/>
        </p:nvSpPr>
        <p:spPr bwMode="auto">
          <a:xfrm>
            <a:off x="4905375" y="6165850"/>
            <a:ext cx="2621280" cy="4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2" pitchFamily="2" typeface="Wingdings"/>
              <a:buChar char="n"/>
              <a:defRPr sz="20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16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1400">
                <a:solidFill>
                  <a:schemeClr val="tx1"/>
                </a:solidFill>
                <a:latin charset="-122" pitchFamily="49" typeface="黑体"/>
                <a:ea charset="-122" pitchFamily="49" typeface="黑体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en-US" b="1" lang="zh-CN" sz="24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更重要的是责任心</a:t>
            </a:r>
          </a:p>
        </p:txBody>
      </p:sp>
    </p:spTree>
  </p:cSld>
  <p:clrMapOvr>
    <a:masterClrMapping/>
  </p:clrMapOvr>
  <p:transition>
    <p:random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243"/>
      <p:bldP grpId="0" spid="5"/>
      <p:bldP grpId="0" spid="6"/>
      <p:bldP grpId="0" spid="10246"/>
      <p:bldP grpId="0" spid="10247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6_Office 主题 1">
      <a:dk1>
        <a:srgbClr val="0C0C0C"/>
      </a:dk1>
      <a:lt1>
        <a:srgbClr val="FFFFFF"/>
      </a:lt1>
      <a:dk2>
        <a:srgbClr val="990000"/>
      </a:dk2>
      <a:lt2>
        <a:srgbClr val="CFCFCF"/>
      </a:lt2>
      <a:accent1>
        <a:srgbClr val="005414"/>
      </a:accent1>
      <a:accent2>
        <a:srgbClr val="006600"/>
      </a:accent2>
      <a:accent3>
        <a:srgbClr val="FFFFFF"/>
      </a:accent3>
      <a:accent4>
        <a:srgbClr val="090909"/>
      </a:accent4>
      <a:accent5>
        <a:srgbClr val="AAB3AA"/>
      </a:accent5>
      <a:accent6>
        <a:srgbClr val="005C00"/>
      </a:accent6>
      <a:hlink>
        <a:srgbClr val="009900"/>
      </a:hlink>
      <a:folHlink>
        <a:srgbClr val="69D969"/>
      </a:folHlink>
    </a:clrScheme>
    <a:fontScheme name="weyev2b4">
      <a:majorFont>
        <a:latin typeface="微软雅黑"/>
        <a:ea typeface="义启小魏楷"/>
        <a:cs typeface="Arial"/>
      </a:majorFont>
      <a:minorFont>
        <a:latin typeface="微软雅黑"/>
        <a:ea typeface="义启小魏楷"/>
        <a:cs typeface="Arial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/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49" charset="-122"/>
          </a:defRPr>
        </a:defPPr>
      </a:lstStyle>
    </a:lnDef>
  </a:objectDefaults>
  <a:extraClrSchemeLst>
    <a:extraClrScheme>
      <a:clrScheme name="6_Office 主题 1">
        <a:dk1>
          <a:srgbClr val="0C0C0C"/>
        </a:dk1>
        <a:lt1>
          <a:srgbClr val="FFFFFF"/>
        </a:lt1>
        <a:dk2>
          <a:srgbClr val="990000"/>
        </a:dk2>
        <a:lt2>
          <a:srgbClr val="CFCFCF"/>
        </a:lt2>
        <a:accent1>
          <a:srgbClr val="005414"/>
        </a:accent1>
        <a:accent2>
          <a:srgbClr val="006600"/>
        </a:accent2>
        <a:accent3>
          <a:srgbClr val="FFFFFF"/>
        </a:accent3>
        <a:accent4>
          <a:srgbClr val="090909"/>
        </a:accent4>
        <a:accent5>
          <a:srgbClr val="AAB3AA"/>
        </a:accent5>
        <a:accent6>
          <a:srgbClr val="005C00"/>
        </a:accent6>
        <a:hlink>
          <a:srgbClr val="009900"/>
        </a:hlink>
        <a:folHlink>
          <a:srgbClr val="69D9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86</Paragraphs>
  <Slides>22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33">
      <vt:lpstr>Arial</vt:lpstr>
      <vt:lpstr>微软雅黑</vt:lpstr>
      <vt:lpstr>义启小魏楷</vt:lpstr>
      <vt:lpstr>宋体</vt:lpstr>
      <vt:lpstr>黑体</vt:lpstr>
      <vt:lpstr>Wingdings</vt:lpstr>
      <vt:lpstr>Calibri</vt:lpstr>
      <vt:lpstr>Calibri Light</vt:lpstr>
      <vt:lpstr>Meiryo</vt:lpstr>
      <vt:lpstr>Arial Narrow</vt:lpstr>
      <vt:lpstr>第一PPT，www.1ppt.com</vt:lpstr>
      <vt:lpstr>PowerPoint Presentation</vt:lpstr>
      <vt:lpstr>目 录</vt:lpstr>
      <vt:lpstr>PowerPoint Presentation</vt:lpstr>
      <vt:lpstr>家庭教育：如何培养孩子的责任心</vt:lpstr>
      <vt:lpstr>家庭教育：如何培养孩子的责任心</vt:lpstr>
      <vt:lpstr>家庭教育：如何培养孩子的责任心</vt:lpstr>
      <vt:lpstr>家庭教育：如何培养孩子的责任心</vt:lpstr>
      <vt:lpstr>家庭教育：如何培养孩子的责任心</vt:lpstr>
      <vt:lpstr>家庭教育：如何培养孩子的责任心</vt:lpstr>
      <vt:lpstr>家庭教育：如何培养孩子的责任心</vt:lpstr>
      <vt:lpstr>PowerPoint Presentation</vt:lpstr>
      <vt:lpstr>PowerPoint Presentation</vt:lpstr>
      <vt:lpstr>家庭教育：如何培养孩子的责任心</vt:lpstr>
      <vt:lpstr>PowerPoint Presentation</vt:lpstr>
      <vt:lpstr>家庭教育：如何培养孩子的责任心</vt:lpstr>
      <vt:lpstr>家庭教育：如何培养孩子的责任心</vt:lpstr>
      <vt:lpstr>家庭教育：如何培养孩子的责任心</vt:lpstr>
      <vt:lpstr>家庭教育：如何培养孩子的责任心</vt:lpstr>
      <vt:lpstr>家庭教育：如何培养孩子的责任心</vt:lpstr>
      <vt:lpstr>家庭教育：如何培养孩子的责任心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2022-03-20T11:21:51Z</dcterms:created>
  <cp:lastPrinted>2022-03-20T11:21:51Z</cp:lastPrinted>
  <dcterms:modified xsi:type="dcterms:W3CDTF">2022-03-20T03:35:18Z</dcterms:modified>
  <cp:revision>1</cp:revision>
</cp:coreProperties>
</file>