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4" r:id="rId2"/>
    <p:sldMasterId id="2147483658" r:id="rId3"/>
  </p:sldMasterIdLst>
  <p:notesMasterIdLst>
    <p:notesMasterId r:id="rId4"/>
  </p:notesMasterIdLst>
  <p:sldIdLst>
    <p:sldId id="266" r:id="rId5"/>
    <p:sldId id="267" r:id="rId6"/>
    <p:sldId id="260" r:id="rId7"/>
    <p:sldId id="261" r:id="rId8"/>
    <p:sldId id="271" r:id="rId9"/>
    <p:sldId id="268" r:id="rId10"/>
    <p:sldId id="269" r:id="rId11"/>
    <p:sldId id="270" r:id="rId12"/>
    <p:sldId id="262" r:id="rId13"/>
    <p:sldId id="272" r:id="rId14"/>
    <p:sldId id="273" r:id="rId15"/>
    <p:sldId id="274" r:id="rId16"/>
    <p:sldId id="275" r:id="rId17"/>
    <p:sldId id="276" r:id="rId18"/>
    <p:sldId id="263" r:id="rId19"/>
    <p:sldId id="277" r:id="rId20"/>
    <p:sldId id="278" r:id="rId21"/>
    <p:sldId id="279" r:id="rId22"/>
    <p:sldId id="264" r:id="rId23"/>
    <p:sldId id="280" r:id="rId24"/>
    <p:sldId id="282" r:id="rId25"/>
    <p:sldId id="283" r:id="rId26"/>
    <p:sldId id="284" r:id="rId27"/>
    <p:sldId id="285" r:id="rId28"/>
    <p:sldId id="265" r:id="rId29"/>
  </p:sldIdLst>
  <p:sldSz cx="12192000" cy="6858000"/>
  <p:notesSz cx="6858000" cy="9144000"/>
  <p:custDataLst>
    <p:tags r:id="rId3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p:cViewPr varScale="1">
        <p:scale>
          <a:sx n="108" d="100"/>
          <a:sy n="108" d="100"/>
        </p:scale>
        <p:origin x="702"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096254-41B3-4643-86D0-849B9BB38A54}" type="datetimeFigureOut">
              <a:rPr lang="zh-CN" altLang="en-US" smtClean="0"/>
              <a:t>2021/11/17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C05BDE-B16E-4830-A713-B07D7E7AC776}" type="slidenum">
              <a:rPr lang="zh-CN" altLang="en-US" smtClean="0"/>
              <a:t>‹#›</a:t>
            </a:fld>
            <a:endParaRPr lang="zh-CN" altLang="en-US"/>
          </a:p>
        </p:txBody>
      </p:sp>
    </p:spTree>
    <p:extLst>
      <p:ext uri="{BB962C8B-B14F-4D97-AF65-F5344CB8AC3E}">
        <p14:creationId val="2144044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307258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优品</a:t>
            </a:r>
            <a:r>
              <a:rPr lang="en-US" altLang="zh-CN" smtClean="0"/>
              <a:t>PPT</a:t>
            </a:r>
            <a:r>
              <a:rPr lang="zh-CN" altLang="en-US" smtClean="0"/>
              <a:t> </a:t>
            </a:r>
            <a:r>
              <a:rPr lang="en-US" altLang="zh-CN" smtClean="0"/>
              <a:t>https://www.ypppt.com/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itchFamily="34" charset="0"/>
              <a:ea typeface="宋体" pitchFamily="2" charset="-122"/>
            </a:endParaRPr>
          </a:p>
        </p:txBody>
      </p:sp>
    </p:spTree>
    <p:extLst>
      <p:ext uri="{BB962C8B-B14F-4D97-AF65-F5344CB8AC3E}">
        <p14:creationId xmlns:p14="http://schemas.microsoft.com/office/powerpoint/2010/main" val="377932775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http://www.1ppt.com/xiazai/" TargetMode="External" Type="http://schemas.openxmlformats.org/officeDocument/2006/relationships/hyperlink"/><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Tree>
  </p:cSld>
  <p:clrMapOvr>
    <a:masterClrMapping/>
  </p:clrMapOvr>
  <mc:AlternateContent>
    <mc:Choice Requires="p14">
      <p:transition spd="slow" advClick="0" advTm="3000" p14:dur="3500">
        <p:random/>
      </p:transition>
    </mc:Choice>
    <mc:Fallback>
      <p:transition spd="slow" advClick="0" advTm="3000">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6288165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4274969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3087734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2504239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38690120"/>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477580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7551195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72089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5447751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6613013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1658159742"/>
      </p:ext>
    </p:extLst>
  </p:cSld>
  <p:clrMapOvr>
    <a:masterClrMapping/>
  </p:clrMapOvr>
  <mc:AlternateContent>
    <mc:Choice Requires="p14">
      <p:transition spd="slow" advClick="0" advTm="3000" p14:dur="3500">
        <p:random/>
      </p:transition>
    </mc:Choice>
    <mc:Fallback>
      <p:transition spd="slow" advClick="0" advTm="3000">
        <p:random/>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685480713"/>
      </p:ext>
    </p:extLst>
  </p:cSld>
  <p:clrMapOvr>
    <a:masterClrMapping/>
  </p:clrMapOvr>
  <mc:AlternateContent>
    <mc:Choice Requires="p14">
      <p:transition spd="slow" advClick="0" advTm="3000" p14:dur="3500">
        <p:random/>
      </p:transition>
    </mc:Choice>
    <mc:Fallback>
      <p:transition spd="slow" advClick="0" advTm="3000">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480368" y="568939"/>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black"/>
                </a:solidFill>
                <a:effectLst/>
                <a:uLnTx/>
                <a:uFillTx/>
                <a:hlinkClick r:id="rId1"/>
              </a:rPr>
              <a:t>PPT</a:t>
            </a:r>
            <a:r>
              <a:rPr kumimoji="0" lang="zh-CN" altLang="en-US" sz="100" b="0" i="0" u="none" strike="noStrike" kern="0" cap="none" spc="0" normalizeH="0" baseline="0" noProof="0" smtClean="0">
                <a:ln>
                  <a:noFill/>
                </a:ln>
                <a:solidFill>
                  <a:prstClr val="black"/>
                </a:solidFill>
                <a:effectLst/>
                <a:uLnTx/>
                <a:uFillTx/>
                <a:hlinkClick r:id="rId1"/>
              </a:rPr>
              <a:t>下载</a:t>
            </a:r>
            <a:r>
              <a:rPr kumimoji="0" lang="zh-CN" altLang="en-US" sz="100" b="0" i="0" u="none" strike="noStrike" kern="0" cap="none" spc="0" normalizeH="0" baseline="0" noProof="0" smtClean="0">
                <a:ln>
                  <a:noFill/>
                </a:ln>
                <a:solidFill>
                  <a:prstClr val="black"/>
                </a:solidFill>
                <a:effectLst/>
                <a:uLnTx/>
                <a:uFillTx/>
              </a:rPr>
              <a:t> </a:t>
            </a:r>
            <a:r>
              <a:rPr kumimoji="0" lang="en-US" altLang="zh-CN" sz="100" b="0" i="0" u="none" strike="noStrike" kern="0" cap="none" spc="0" normalizeH="0" baseline="0" noProof="0" smtClean="0">
                <a:ln>
                  <a:noFill/>
                </a:ln>
                <a:solidFill>
                  <a:prstClr val="black"/>
                </a:solidFill>
                <a:effectLst/>
                <a:uLnTx/>
                <a:uFillTx/>
              </a:rPr>
              <a:t>http://www.1ppt.com/xiazai/</a:t>
            </a:r>
          </a:p>
        </p:txBody>
      </p:sp>
    </p:spTree>
    <p:extLst>
      <p:ext uri="{BB962C8B-B14F-4D97-AF65-F5344CB8AC3E}">
        <p14:creationId val="667931179"/>
      </p:ext>
    </p:extLst>
  </p:cSld>
  <p:clrMapOvr>
    <a:masterClrMapping/>
  </p:clrMapOvr>
  <mc:AlternateContent>
    <mc:Choice Requires="p14">
      <p:transition spd="slow" advClick="0" advTm="3000" p14:dur="3500">
        <p:random/>
      </p:transition>
    </mc:Choice>
    <mc:Fallback>
      <p:transition spd="slow" advClick="0" advTm="3000">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045993033"/>
      </p:ext>
    </p:extLst>
  </p:cSld>
  <p:clrMapOvr>
    <a:masterClrMapping/>
  </p:clrMapOvr>
  <mc:AlternateContent>
    <mc:Choice Requires="p14">
      <p:transition spd="slow" advClick="0" advTm="3000" p14:dur="3500">
        <p:random/>
      </p:transition>
    </mc:Choice>
    <mc:Fallback>
      <p:transition spd="slow" advClick="0" advTm="3000">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2021/11/17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val="58159161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2021/11/17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val="823350828"/>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234439925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0840377"/>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media/image1.png" Type="http://schemas.openxmlformats.org/officeDocument/2006/relationships/image"/><Relationship Id="rId7" Target="../media/image2.png" Type="http://schemas.openxmlformats.org/officeDocument/2006/relationships/image"/><Relationship Id="rId8" Target="../media/image3.jpeg" Type="http://schemas.openxmlformats.org/officeDocument/2006/relationships/image"/><Relationship Id="rId9"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6.xml" Type="http://schemas.openxmlformats.org/officeDocument/2006/relationships/slideLayout"/><Relationship Id="rId2" Target="../slideLayouts/slideLayout7.xml" Type="http://schemas.openxmlformats.org/officeDocument/2006/relationships/slideLayout"/><Relationship Id="rId3" Target="../slideLayouts/slideLayout8.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9.xml" Type="http://schemas.openxmlformats.org/officeDocument/2006/relationships/slideLayout"/><Relationship Id="rId10" Target="../slideLayouts/slideLayout18.xml" Type="http://schemas.openxmlformats.org/officeDocument/2006/relationships/slideLayout"/><Relationship Id="rId11" Target="../slideLayouts/slideLayout19.xml" Type="http://schemas.openxmlformats.org/officeDocument/2006/relationships/slideLayout"/><Relationship Id="rId12" Target="../theme/theme3.xml" Type="http://schemas.openxmlformats.org/officeDocument/2006/relationships/theme"/><Relationship Id="rId2" Target="../slideLayouts/slideLayout10.xml" Type="http://schemas.openxmlformats.org/officeDocument/2006/relationships/slideLayout"/><Relationship Id="rId3" Target="../slideLayouts/slideLayout11.xml" Type="http://schemas.openxmlformats.org/officeDocument/2006/relationships/slideLayout"/><Relationship Id="rId4" Target="../slideLayouts/slideLayout12.xml" Type="http://schemas.openxmlformats.org/officeDocument/2006/relationships/slideLayout"/><Relationship Id="rId5" Target="../slideLayouts/slideLayout13.xml" Type="http://schemas.openxmlformats.org/officeDocument/2006/relationships/slideLayout"/><Relationship Id="rId6" Target="../slideLayouts/slideLayout14.xml" Type="http://schemas.openxmlformats.org/officeDocument/2006/relationships/slideLayout"/><Relationship Id="rId7" Target="../slideLayouts/slideLayout15.xml" Type="http://schemas.openxmlformats.org/officeDocument/2006/relationships/slideLayout"/><Relationship Id="rId8" Target="../slideLayouts/slideLayout16.xml" Type="http://schemas.openxmlformats.org/officeDocument/2006/relationships/slideLayout"/><Relationship Id="rId9" Target="../slideLayouts/slideLayout1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8">
            <a:alphaModFix amt="8000"/>
            <a:lum/>
          </a:blip>
          <a:tile tx="0" ty="0" sx="100000" sy="100000" flip="none" algn="tl"/>
        </a:blipFill>
        <a:effectLst/>
      </p:bgPr>
    </p:bg>
    <p:spTree>
      <p:nvGrpSpPr>
        <p:cNvPr id="1" name=""/>
        <p:cNvGrpSpPr/>
        <p:nvPr/>
      </p:nvGrpSpPr>
      <p:grpSpPr>
        <a:xfrm>
          <a:off x="0" y="0"/>
          <a:ext cx="0" cy="0"/>
        </a:xfrm>
      </p:grpSpPr>
      <p:grpSp>
        <p:nvGrpSpPr>
          <p:cNvPr id="2" name="组合 1">
            <a:extLst>
              <a:ext uri="{FF2B5EF4-FFF2-40B4-BE49-F238E27FC236}">
                <a16:creationId xmlns:a16="http://schemas.microsoft.com/office/drawing/2014/main" id="{5C8E6741-1C6B-4C37-99BC-DE37B294F74B}"/>
              </a:ext>
            </a:extLst>
          </p:cNvPr>
          <p:cNvGrpSpPr/>
          <p:nvPr userDrawn="1"/>
        </p:nvGrpSpPr>
        <p:grpSpPr>
          <a:xfrm>
            <a:off x="151767" y="151768"/>
            <a:ext cx="3564635" cy="794294"/>
            <a:chOff x="151767" y="151768"/>
            <a:chExt cx="3564635" cy="794294"/>
          </a:xfrm>
        </p:grpSpPr>
        <p:pic>
          <p:nvPicPr>
            <p:cNvPr id="3" name="图片 2">
              <a:extLst>
                <a:ext uri="{FF2B5EF4-FFF2-40B4-BE49-F238E27FC236}">
                  <a16:creationId xmlns:a16="http://schemas.microsoft.com/office/drawing/2014/main" id="{E224806F-559E-4D26-AF1D-63602C30FA4F}"/>
                </a:ext>
              </a:extLst>
            </p:cNvPr>
            <p:cNvPicPr>
              <a:picLocks noChangeAspect="1"/>
            </p:cNvPicPr>
            <p:nvPr/>
          </p:nvPicPr>
          <p:blipFill>
            <a:blip r:embed="rId6">
              <a:extLst>
                <a:ext uri="{28A0092B-C50C-407E-A947-70E740481C1C}">
                  <a14:useLocalDpi val="0"/>
                </a:ext>
              </a:extLst>
            </a:blip>
            <a:srcRect l="14974" t="38174" r="64746" b="41582"/>
            <a:stretch>
              <a:fillRect/>
            </a:stretch>
          </p:blipFill>
          <p:spPr>
            <a:xfrm rot="2681407">
              <a:off x="151767" y="151768"/>
              <a:ext cx="732837" cy="732836"/>
            </a:xfrm>
            <a:custGeom>
              <a:gdLst>
                <a:gd name="connsiteX0" fmla="*/ 155255 w 1046442"/>
                <a:gd name="connsiteY0" fmla="*/ 151252 h 1046441"/>
                <a:gd name="connsiteX1" fmla="*/ 895191 w 1046442"/>
                <a:gd name="connsiteY1" fmla="*/ 155254 h 1046441"/>
                <a:gd name="connsiteX2" fmla="*/ 891188 w 1046442"/>
                <a:gd name="connsiteY2" fmla="*/ 895190 h 1046441"/>
                <a:gd name="connsiteX3" fmla="*/ 151253 w 1046442"/>
                <a:gd name="connsiteY3" fmla="*/ 891188 h 1046441"/>
                <a:gd name="connsiteX4" fmla="*/ 155255 w 1046442"/>
                <a:gd name="connsiteY4" fmla="*/ 151252 h 1046441"/>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46441" h="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pic>
          <p:nvPicPr>
            <p:cNvPr id="4" name="图片 3">
              <a:extLst>
                <a:ext uri="{FF2B5EF4-FFF2-40B4-BE49-F238E27FC236}">
                  <a16:creationId xmlns:a16="http://schemas.microsoft.com/office/drawing/2014/main" id="{C26F03BE-B048-44F6-8F5B-5BEACEADD4D8}"/>
                </a:ext>
              </a:extLst>
            </p:cNvPr>
            <p:cNvPicPr>
              <a:picLocks noChangeAspect="1"/>
            </p:cNvPicPr>
            <p:nvPr/>
          </p:nvPicPr>
          <p:blipFill>
            <a:blip r:embed="rId7">
              <a:extLst>
                <a:ext uri="{28A0092B-C50C-407E-A947-70E740481C1C}">
                  <a14:useLocalDpi val="0"/>
                </a:ext>
              </a:extLst>
            </a:blip>
            <a:srcRect l="22855" t="23157" r="45633" b="45276"/>
            <a:stretch>
              <a:fillRect/>
            </a:stretch>
          </p:blipFill>
          <p:spPr>
            <a:xfrm rot="2355767">
              <a:off x="608496" y="502411"/>
              <a:ext cx="443650" cy="443651"/>
            </a:xfrm>
            <a:custGeom>
              <a:gdLst>
                <a:gd name="connsiteX0" fmla="*/ 229109 w 1248071"/>
                <a:gd name="connsiteY0" fmla="*/ 140890 h 1248072"/>
                <a:gd name="connsiteX1" fmla="*/ 1107182 w 1248071"/>
                <a:gd name="connsiteY1" fmla="*/ 229110 h 1248072"/>
                <a:gd name="connsiteX2" fmla="*/ 1018963 w 1248071"/>
                <a:gd name="connsiteY2" fmla="*/ 1107183 h 1248072"/>
                <a:gd name="connsiteX3" fmla="*/ 140890 w 1248071"/>
                <a:gd name="connsiteY3" fmla="*/ 1018963 h 1248072"/>
                <a:gd name="connsiteX4" fmla="*/ 229109 w 1248071"/>
                <a:gd name="connsiteY4" fmla="*/ 140890 h 1248072"/>
              </a:gdLst>
              <a:cxnLst>
                <a:cxn ang="0">
                  <a:pos x="connsiteX0" y="connsiteY0"/>
                </a:cxn>
                <a:cxn ang="0">
                  <a:pos x="connsiteX1" y="connsiteY1"/>
                </a:cxn>
                <a:cxn ang="0">
                  <a:pos x="connsiteX2" y="connsiteY2"/>
                </a:cxn>
                <a:cxn ang="0">
                  <a:pos x="connsiteX3" y="connsiteY3"/>
                </a:cxn>
                <a:cxn ang="0">
                  <a:pos x="connsiteX4" y="connsiteY4"/>
                </a:cxn>
              </a:cxnLst>
              <a:rect l="l" t="t" r="r" b="b"/>
              <a:pathLst>
                <a:path w="1248071" h="1248072">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5" name="文本框 4">
              <a:extLst>
                <a:ext uri="{FF2B5EF4-FFF2-40B4-BE49-F238E27FC236}">
                  <a16:creationId xmlns:a16="http://schemas.microsoft.com/office/drawing/2014/main" id="{3AB29AA4-A03C-4AF2-93D4-FBC1DD0AC019}"/>
                </a:ext>
              </a:extLst>
            </p:cNvPr>
            <p:cNvSpPr txBox="1"/>
            <p:nvPr/>
          </p:nvSpPr>
          <p:spPr>
            <a:xfrm>
              <a:off x="1142458" y="518186"/>
              <a:ext cx="2573944" cy="400110"/>
            </a:xfrm>
            <a:prstGeom prst="rect">
              <a:avLst/>
            </a:prstGeom>
            <a:noFill/>
          </p:spPr>
          <p:txBody>
            <a:bodyPr wrap="square" rtlCol="0">
              <a:spAutoFit/>
            </a:bodyPr>
            <a:lstStyle>
              <a:defPPr>
                <a:defRPr lang="en-US"/>
              </a:defPPr>
              <a:lvl1pPr>
                <a:defRPr sz="2400" spc="300">
                  <a:solidFill>
                    <a:srgbClr val="0033B5"/>
                  </a:solidFill>
                  <a:latin typeface="字魂35号-经典雅黑" panose="00000500000000000000" pitchFamily="2" charset="-122"/>
                  <a:ea typeface="字魂35号-经典雅黑" panose="00000500000000000000" pitchFamily="2" charset="-122"/>
                </a:defRPr>
              </a:lvl1pPr>
            </a:lstStyle>
            <a:p>
              <a:r>
                <a:rPr lang="zh-CN" altLang="en-US" sz="2000" b="1">
                  <a:solidFill>
                    <a:srgbClr val="042B8E"/>
                  </a:solidFill>
                  <a:latin typeface="微软雅黑" panose="020b0503020204020204" pitchFamily="34" charset="-122"/>
                  <a:ea typeface="微软雅黑" panose="020b0503020204020204" pitchFamily="34" charset="-122"/>
                </a:rPr>
                <a:t>销售技巧培训模板</a:t>
              </a: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mc:Choice Requires="p14">
      <p:transition spd="slow" advClick="0" advTm="3000" p14:dur="3500">
        <p:random/>
      </p:transition>
    </mc:Choice>
    <mc:Fallback>
      <p:transition spd="slow" advClick="0" advTm="3000">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2782845391"/>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2021/11/17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val="54179579"/>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 Id="rId3" Target="../media/image2.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 Id="rId3" Target="../media/image2.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5.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 Id="rId3" Target="../media/image1.png" Type="http://schemas.openxmlformats.org/officeDocument/2006/relationships/image"/><Relationship Id="rId4" Target="../media/image2.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1.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pic>
        <p:nvPicPr>
          <p:cNvPr id="16" name="图片 15">
            <a:extLst>
              <a:ext uri="{FF2B5EF4-FFF2-40B4-BE49-F238E27FC236}">
                <a16:creationId xmlns:a16="http://schemas.microsoft.com/office/drawing/2014/main" id="{751A68EC-365C-403C-A5B6-006C39C97148}"/>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19096" y="5187858"/>
            <a:ext cx="2432818" cy="2432821"/>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grpSp>
        <p:nvGrpSpPr>
          <p:cNvPr id="23" name="组合 22">
            <a:extLst>
              <a:ext uri="{FF2B5EF4-FFF2-40B4-BE49-F238E27FC236}">
                <a16:creationId xmlns:a16="http://schemas.microsoft.com/office/drawing/2014/main" id="{EE3825C4-5099-4D95-BA72-2E7A3C8A4486}"/>
              </a:ext>
            </a:extLst>
          </p:cNvPr>
          <p:cNvGrpSpPr/>
          <p:nvPr/>
        </p:nvGrpSpPr>
        <p:grpSpPr>
          <a:xfrm>
            <a:off x="3272434" y="814665"/>
            <a:ext cx="5388778" cy="5228669"/>
            <a:chOff x="3640319" y="1097722"/>
            <a:chExt cx="4572805" cy="4436939"/>
          </a:xfrm>
        </p:grpSpPr>
        <p:pic>
          <p:nvPicPr>
            <p:cNvPr id="12" name="图片 11">
              <a:extLst>
                <a:ext uri="{FF2B5EF4-FFF2-40B4-BE49-F238E27FC236}">
                  <a16:creationId xmlns:a16="http://schemas.microsoft.com/office/drawing/2014/main" id="{80DEE3DA-497E-4843-8B43-96F3C9DD8A74}"/>
                </a:ext>
              </a:extLst>
            </p:cNvPr>
            <p:cNvPicPr>
              <a:picLocks noChangeAspect="1"/>
            </p:cNvPicPr>
            <p:nvPr/>
          </p:nvPicPr>
          <p:blipFill>
            <a:blip r:embed="rId3">
              <a:extLst>
                <a:ext uri="{28A0092B-C50C-407E-A947-70E740481C1C}">
                  <a14:useLocalDpi val="0"/>
                </a:ext>
              </a:extLst>
            </a:blip>
            <a:stretch>
              <a:fillRect/>
            </a:stretch>
          </p:blipFill>
          <p:spPr>
            <a:xfrm rot="2681407">
              <a:off x="3640319" y="1323138"/>
              <a:ext cx="4204173" cy="4211523"/>
            </a:xfrm>
            <a:prstGeom prst="rect">
              <a:avLst/>
            </a:prstGeom>
          </p:spPr>
        </p:pic>
        <p:sp>
          <p:nvSpPr>
            <p:cNvPr id="4" name="椭圆 3">
              <a:extLst>
                <a:ext uri="{FF2B5EF4-FFF2-40B4-BE49-F238E27FC236}">
                  <a16:creationId xmlns:a16="http://schemas.microsoft.com/office/drawing/2014/main" id="{48836538-EB7D-4A6C-AC6C-A39CDF4848CA}"/>
                </a:ext>
              </a:extLst>
            </p:cNvPr>
            <p:cNvSpPr/>
            <p:nvPr/>
          </p:nvSpPr>
          <p:spPr>
            <a:xfrm>
              <a:off x="3978875" y="1097722"/>
              <a:ext cx="4234249" cy="4234249"/>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椭圆 16">
              <a:extLst>
                <a:ext uri="{FF2B5EF4-FFF2-40B4-BE49-F238E27FC236}">
                  <a16:creationId xmlns:a16="http://schemas.microsoft.com/office/drawing/2014/main" id="{F42332DE-7673-4BF4-869C-3E224E72339E}"/>
                </a:ext>
              </a:extLst>
            </p:cNvPr>
            <p:cNvSpPr/>
            <p:nvPr/>
          </p:nvSpPr>
          <p:spPr>
            <a:xfrm>
              <a:off x="7451123" y="1552551"/>
              <a:ext cx="580769" cy="580769"/>
            </a:xfrm>
            <a:prstGeom prst="ellipse">
              <a:avLst/>
            </a:prstGeom>
            <a:solidFill>
              <a:srgbClr val="C13238"/>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grpSp>
      <p:sp>
        <p:nvSpPr>
          <p:cNvPr id="20" name="文本框 19">
            <a:extLst>
              <a:ext uri="{FF2B5EF4-FFF2-40B4-BE49-F238E27FC236}">
                <a16:creationId xmlns:a16="http://schemas.microsoft.com/office/drawing/2014/main" id="{E6BC42AC-FFE3-4F97-B4E8-9A58C35F3A9C}"/>
              </a:ext>
            </a:extLst>
          </p:cNvPr>
          <p:cNvSpPr txBox="1"/>
          <p:nvPr/>
        </p:nvSpPr>
        <p:spPr>
          <a:xfrm>
            <a:off x="4835190" y="1716326"/>
            <a:ext cx="3525795" cy="1097280"/>
          </a:xfrm>
          <a:prstGeom prst="rect">
            <a:avLst/>
          </a:prstGeom>
          <a:noFill/>
        </p:spPr>
        <p:txBody>
          <a:bodyPr rtlCol="0" wrap="square">
            <a:spAutoFit/>
          </a:bodyPr>
          <a:lstStyle/>
          <a:p>
            <a:r>
              <a:rPr altLang="zh-CN" i="1" lang="en-US" smtClean="0" spc="600" sz="6600">
                <a:cs typeface="+mn-ea"/>
                <a:sym typeface="+mn-lt"/>
              </a:rPr>
              <a:t>20XX</a:t>
            </a:r>
          </a:p>
        </p:txBody>
      </p:sp>
      <p:sp>
        <p:nvSpPr>
          <p:cNvPr id="21" name="文本框 20">
            <a:extLst>
              <a:ext uri="{FF2B5EF4-FFF2-40B4-BE49-F238E27FC236}">
                <a16:creationId xmlns:a16="http://schemas.microsoft.com/office/drawing/2014/main" id="{9B8664B6-731F-455C-B5D8-266E4ADB4F3F}"/>
              </a:ext>
            </a:extLst>
          </p:cNvPr>
          <p:cNvSpPr txBox="1"/>
          <p:nvPr/>
        </p:nvSpPr>
        <p:spPr>
          <a:xfrm>
            <a:off x="5366639" y="4410249"/>
            <a:ext cx="2339620" cy="335280"/>
          </a:xfrm>
          <a:prstGeom prst="rect">
            <a:avLst/>
          </a:prstGeom>
          <a:noFill/>
        </p:spPr>
        <p:txBody>
          <a:bodyPr rtlCol="0" wrap="square">
            <a:spAutoFit/>
          </a:bodyPr>
          <a:lstStyle/>
          <a:p>
            <a:r>
              <a:rPr altLang="en-US" lang="zh-CN" sz="1600">
                <a:solidFill>
                  <a:schemeClr val="tx1">
                    <a:lumMod val="95000"/>
                    <a:lumOff val="5000"/>
                  </a:schemeClr>
                </a:solidFill>
                <a:cs typeface="+mn-ea"/>
                <a:sym typeface="+mn-lt"/>
              </a:rPr>
              <a:t>汇报人：优页PPT</a:t>
            </a:r>
          </a:p>
        </p:txBody>
      </p:sp>
      <p:sp>
        <p:nvSpPr>
          <p:cNvPr id="22" name="TextBox 3">
            <a:extLst>
              <a:ext uri="{FF2B5EF4-FFF2-40B4-BE49-F238E27FC236}">
                <a16:creationId xmlns:a16="http://schemas.microsoft.com/office/drawing/2014/main" id="{C1761306-7FAF-4763-AD6E-0D275E7A50BF}"/>
              </a:ext>
            </a:extLst>
          </p:cNvPr>
          <p:cNvSpPr txBox="1">
            <a:spLocks noChangeArrowheads="1"/>
          </p:cNvSpPr>
          <p:nvPr/>
        </p:nvSpPr>
        <p:spPr bwMode="auto">
          <a:xfrm>
            <a:off x="4177255" y="3894885"/>
            <a:ext cx="4063817" cy="3761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square">
            <a:spAutoFit/>
          </a:bodyPr>
          <a:lstStyle>
            <a:lvl1pPr>
              <a:defRPr kumimoji="1" sz="2400">
                <a:solidFill>
                  <a:schemeClr val="tx1"/>
                </a:solidFill>
                <a:latin charset="0" panose="020f0502020204030204" pitchFamily="34" typeface="Calibri"/>
                <a:ea charset="-122" panose="02010600030101010101" pitchFamily="2" typeface="宋体"/>
              </a:defRPr>
            </a:lvl1pPr>
            <a:lvl2pPr indent="-285750" marL="742950">
              <a:defRPr kumimoji="1" sz="2400">
                <a:solidFill>
                  <a:schemeClr val="tx1"/>
                </a:solidFill>
                <a:latin charset="0" panose="020f0502020204030204" pitchFamily="34" typeface="Calibri"/>
                <a:ea charset="-122" panose="02010600030101010101" pitchFamily="2" typeface="宋体"/>
              </a:defRPr>
            </a:lvl2pPr>
            <a:lvl3pPr indent="-228600" marL="1143000">
              <a:defRPr kumimoji="1" sz="2400">
                <a:solidFill>
                  <a:schemeClr val="tx1"/>
                </a:solidFill>
                <a:latin charset="0" panose="020f0502020204030204" pitchFamily="34" typeface="Calibri"/>
                <a:ea charset="-122" panose="02010600030101010101" pitchFamily="2" typeface="宋体"/>
              </a:defRPr>
            </a:lvl3pPr>
            <a:lvl4pPr indent="-228600" marL="1600200">
              <a:defRPr kumimoji="1" sz="2400">
                <a:solidFill>
                  <a:schemeClr val="tx1"/>
                </a:solidFill>
                <a:latin charset="0" panose="020f0502020204030204" pitchFamily="34" typeface="Calibri"/>
                <a:ea charset="-122" panose="02010600030101010101" pitchFamily="2" typeface="宋体"/>
              </a:defRPr>
            </a:lvl4pPr>
            <a:lvl5pPr indent="-228600" marL="2057400">
              <a:defRPr kumimoji="1" sz="24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9pPr>
          </a:lstStyle>
          <a:p>
            <a:pPr algn="ctr" eaLnBrk="1" hangingPunct="1"/>
            <a:r>
              <a:rPr altLang="zh-CN" b="1" kumimoji="0" lang="en-US" spc="600" sz="2000">
                <a:solidFill>
                  <a:schemeClr val="tx1">
                    <a:lumMod val="95000"/>
                    <a:lumOff val="5000"/>
                  </a:schemeClr>
                </a:solidFill>
                <a:latin typeface="+mn-lt"/>
                <a:ea typeface="+mn-ea"/>
                <a:cs typeface="+mn-ea"/>
                <a:sym typeface="+mn-lt"/>
              </a:rPr>
              <a:t>SALES TECHNIQUE</a:t>
            </a:r>
          </a:p>
        </p:txBody>
      </p:sp>
      <p:sp>
        <p:nvSpPr>
          <p:cNvPr id="19" name="TextBox 3">
            <a:extLst>
              <a:ext uri="{FF2B5EF4-FFF2-40B4-BE49-F238E27FC236}">
                <a16:creationId xmlns:a16="http://schemas.microsoft.com/office/drawing/2014/main" id="{0755EB2F-7491-4C61-9D22-183C9036F7D3}"/>
              </a:ext>
            </a:extLst>
          </p:cNvPr>
          <p:cNvSpPr txBox="1">
            <a:spLocks noChangeArrowheads="1"/>
          </p:cNvSpPr>
          <p:nvPr/>
        </p:nvSpPr>
        <p:spPr bwMode="auto">
          <a:xfrm>
            <a:off x="3647360" y="2774189"/>
            <a:ext cx="5123608" cy="11686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square">
            <a:spAutoFit/>
          </a:bodyPr>
          <a:lstStyle>
            <a:lvl1pPr>
              <a:defRPr kumimoji="1" sz="2400">
                <a:solidFill>
                  <a:schemeClr val="tx1"/>
                </a:solidFill>
                <a:latin charset="0" panose="020f0502020204030204" pitchFamily="34" typeface="Calibri"/>
                <a:ea charset="-122" panose="02010600030101010101" pitchFamily="2" typeface="宋体"/>
              </a:defRPr>
            </a:lvl1pPr>
            <a:lvl2pPr indent="-285750" marL="742950">
              <a:defRPr kumimoji="1" sz="2400">
                <a:solidFill>
                  <a:schemeClr val="tx1"/>
                </a:solidFill>
                <a:latin charset="0" panose="020f0502020204030204" pitchFamily="34" typeface="Calibri"/>
                <a:ea charset="-122" panose="02010600030101010101" pitchFamily="2" typeface="宋体"/>
              </a:defRPr>
            </a:lvl2pPr>
            <a:lvl3pPr indent="-228600" marL="1143000">
              <a:defRPr kumimoji="1" sz="2400">
                <a:solidFill>
                  <a:schemeClr val="tx1"/>
                </a:solidFill>
                <a:latin charset="0" panose="020f0502020204030204" pitchFamily="34" typeface="Calibri"/>
                <a:ea charset="-122" panose="02010600030101010101" pitchFamily="2" typeface="宋体"/>
              </a:defRPr>
            </a:lvl3pPr>
            <a:lvl4pPr indent="-228600" marL="1600200">
              <a:defRPr kumimoji="1" sz="2400">
                <a:solidFill>
                  <a:schemeClr val="tx1"/>
                </a:solidFill>
                <a:latin charset="0" panose="020f0502020204030204" pitchFamily="34" typeface="Calibri"/>
                <a:ea charset="-122" panose="02010600030101010101" pitchFamily="2" typeface="宋体"/>
              </a:defRPr>
            </a:lvl4pPr>
            <a:lvl5pPr indent="-228600" marL="2057400">
              <a:defRPr kumimoji="1" sz="24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9pPr>
          </a:lstStyle>
          <a:p>
            <a:pPr algn="ctr" eaLnBrk="1" hangingPunct="1"/>
            <a:r>
              <a:rPr altLang="en-US" b="1" kumimoji="0" lang="zh-CN" spc="600" sz="7200">
                <a:solidFill>
                  <a:srgbClr val="C13238"/>
                </a:solidFill>
                <a:latin typeface="+mn-lt"/>
                <a:ea typeface="+mn-ea"/>
                <a:cs typeface="+mn-ea"/>
                <a:sym typeface="+mn-lt"/>
              </a:rPr>
              <a:t>销售技巧</a:t>
            </a:r>
          </a:p>
        </p:txBody>
      </p:sp>
      <p:pic>
        <p:nvPicPr>
          <p:cNvPr id="25" name="图片 24">
            <a:extLst>
              <a:ext uri="{FF2B5EF4-FFF2-40B4-BE49-F238E27FC236}">
                <a16:creationId xmlns:a16="http://schemas.microsoft.com/office/drawing/2014/main" id="{6A15B882-0CFB-4012-8649-35C34A4469BE}"/>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841347" y="4411420"/>
            <a:ext cx="904679" cy="90468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pic>
        <p:nvPicPr>
          <p:cNvPr id="58" name="图片 57">
            <a:extLst>
              <a:ext uri="{FF2B5EF4-FFF2-40B4-BE49-F238E27FC236}">
                <a16:creationId xmlns:a16="http://schemas.microsoft.com/office/drawing/2014/main" id="{35EF3767-21BE-42B4-BE2F-077D16681DC9}"/>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89631" y="1680933"/>
            <a:ext cx="708244" cy="708245"/>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pic>
        <p:nvPicPr>
          <p:cNvPr id="61" name="图片 60">
            <a:extLst>
              <a:ext uri="{FF2B5EF4-FFF2-40B4-BE49-F238E27FC236}">
                <a16:creationId xmlns:a16="http://schemas.microsoft.com/office/drawing/2014/main" id="{8D965D9C-47D7-4810-8B20-B338398822AF}"/>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0617152" y="-1082681"/>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sp>
        <p:nvSpPr>
          <p:cNvPr id="63" name="矩形 62">
            <a:extLst>
              <a:ext uri="{FF2B5EF4-FFF2-40B4-BE49-F238E27FC236}">
                <a16:creationId xmlns:a16="http://schemas.microsoft.com/office/drawing/2014/main" id="{9A65069D-DA4D-4D29-BFC2-0B4CC043C841}"/>
              </a:ext>
            </a:extLst>
          </p:cNvPr>
          <p:cNvSpPr/>
          <p:nvPr/>
        </p:nvSpPr>
        <p:spPr>
          <a:xfrm>
            <a:off x="1866091" y="312468"/>
            <a:ext cx="670560" cy="1720215"/>
          </a:xfrm>
          <a:prstGeom prst="rect">
            <a:avLst/>
          </a:prstGeom>
        </p:spPr>
        <p:txBody>
          <a:bodyPr vert="eaVert" wrap="none">
            <a:spAutoFit/>
          </a:bodyPr>
          <a:lstStyle/>
          <a:p>
            <a:r>
              <a:rPr altLang="zh-CN" b="1" lang="en-US" spc="600" sz="3200">
                <a:solidFill>
                  <a:srgbClr val="042B8E"/>
                </a:solidFill>
                <a:cs typeface="+mn-ea"/>
                <a:sym typeface="+mn-lt"/>
              </a:rPr>
              <a:t>SALES</a:t>
            </a:r>
          </a:p>
        </p:txBody>
      </p:sp>
      <p:sp>
        <p:nvSpPr>
          <p:cNvPr id="64" name="矩形 63">
            <a:extLst>
              <a:ext uri="{FF2B5EF4-FFF2-40B4-BE49-F238E27FC236}">
                <a16:creationId xmlns:a16="http://schemas.microsoft.com/office/drawing/2014/main" id="{BC58D107-DFE3-4428-A746-6645A0D7A781}"/>
              </a:ext>
            </a:extLst>
          </p:cNvPr>
          <p:cNvSpPr/>
          <p:nvPr/>
        </p:nvSpPr>
        <p:spPr>
          <a:xfrm>
            <a:off x="9789414" y="4748803"/>
            <a:ext cx="670560" cy="1720215"/>
          </a:xfrm>
          <a:prstGeom prst="rect">
            <a:avLst/>
          </a:prstGeom>
        </p:spPr>
        <p:txBody>
          <a:bodyPr vert="eaVert" wrap="none">
            <a:spAutoFit/>
          </a:bodyPr>
          <a:lstStyle/>
          <a:p>
            <a:r>
              <a:rPr altLang="zh-CN" b="1" lang="en-US" spc="600" sz="3200">
                <a:solidFill>
                  <a:srgbClr val="042B8E"/>
                </a:solidFill>
                <a:cs typeface="+mn-ea"/>
                <a:sym typeface="+mn-lt"/>
              </a:rPr>
              <a:t>SALES</a:t>
            </a:r>
          </a:p>
        </p:txBody>
      </p:sp>
    </p:spTree>
    <p:extLst>
      <p:ext uri="{BB962C8B-B14F-4D97-AF65-F5344CB8AC3E}">
        <p14:creationId val="4271353599"/>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6"/>
                                        </p:tgtEl>
                                        <p:attrNameLst>
                                          <p:attrName>style.visibility</p:attrName>
                                        </p:attrNameLst>
                                      </p:cBhvr>
                                      <p:to>
                                        <p:strVal val="visible"/>
                                      </p:to>
                                    </p:set>
                                    <p:animEffect filter="randombar(horizontal)" transition="in">
                                      <p:cBhvr>
                                        <p:cTn dur="500" id="7"/>
                                        <p:tgtEl>
                                          <p:spTgt spid="16"/>
                                        </p:tgtEl>
                                      </p:cBhvr>
                                    </p:animEffect>
                                  </p:childTnLst>
                                </p:cTn>
                              </p:par>
                              <p:par>
                                <p:cTn fill="hold" id="8" nodeType="withEffect" presetClass="entr" presetID="14" presetSubtype="10">
                                  <p:stCondLst>
                                    <p:cond delay="0"/>
                                  </p:stCondLst>
                                  <p:childTnLst>
                                    <p:set>
                                      <p:cBhvr>
                                        <p:cTn dur="1" fill="hold" id="9">
                                          <p:stCondLst>
                                            <p:cond delay="0"/>
                                          </p:stCondLst>
                                        </p:cTn>
                                        <p:tgtEl>
                                          <p:spTgt spid="23"/>
                                        </p:tgtEl>
                                        <p:attrNameLst>
                                          <p:attrName>style.visibility</p:attrName>
                                        </p:attrNameLst>
                                      </p:cBhvr>
                                      <p:to>
                                        <p:strVal val="visible"/>
                                      </p:to>
                                    </p:set>
                                    <p:animEffect filter="randombar(horizontal)" transition="in">
                                      <p:cBhvr>
                                        <p:cTn dur="500" id="10"/>
                                        <p:tgtEl>
                                          <p:spTgt spid="23"/>
                                        </p:tgtEl>
                                      </p:cBhvr>
                                    </p:animEffect>
                                  </p:childTnLst>
                                </p:cTn>
                              </p:par>
                              <p:par>
                                <p:cTn fill="hold" id="11" nodeType="withEffect" presetClass="entr" presetID="14" presetSubtype="10">
                                  <p:stCondLst>
                                    <p:cond delay="0"/>
                                  </p:stCondLst>
                                  <p:childTnLst>
                                    <p:set>
                                      <p:cBhvr>
                                        <p:cTn dur="1" fill="hold" id="12">
                                          <p:stCondLst>
                                            <p:cond delay="0"/>
                                          </p:stCondLst>
                                        </p:cTn>
                                        <p:tgtEl>
                                          <p:spTgt spid="25"/>
                                        </p:tgtEl>
                                        <p:attrNameLst>
                                          <p:attrName>style.visibility</p:attrName>
                                        </p:attrNameLst>
                                      </p:cBhvr>
                                      <p:to>
                                        <p:strVal val="visible"/>
                                      </p:to>
                                    </p:set>
                                    <p:animEffect filter="randombar(horizontal)" transition="in">
                                      <p:cBhvr>
                                        <p:cTn dur="500" id="13"/>
                                        <p:tgtEl>
                                          <p:spTgt spid="25"/>
                                        </p:tgtEl>
                                      </p:cBhvr>
                                    </p:animEffect>
                                  </p:childTnLst>
                                </p:cTn>
                              </p:par>
                              <p:par>
                                <p:cTn fill="hold" id="14" nodeType="withEffect" presetClass="entr" presetID="14" presetSubtype="10">
                                  <p:stCondLst>
                                    <p:cond delay="0"/>
                                  </p:stCondLst>
                                  <p:childTnLst>
                                    <p:set>
                                      <p:cBhvr>
                                        <p:cTn dur="1" fill="hold" id="15">
                                          <p:stCondLst>
                                            <p:cond delay="0"/>
                                          </p:stCondLst>
                                        </p:cTn>
                                        <p:tgtEl>
                                          <p:spTgt spid="58"/>
                                        </p:tgtEl>
                                        <p:attrNameLst>
                                          <p:attrName>style.visibility</p:attrName>
                                        </p:attrNameLst>
                                      </p:cBhvr>
                                      <p:to>
                                        <p:strVal val="visible"/>
                                      </p:to>
                                    </p:set>
                                    <p:animEffect filter="randombar(horizontal)" transition="in">
                                      <p:cBhvr>
                                        <p:cTn dur="500" id="16"/>
                                        <p:tgtEl>
                                          <p:spTgt spid="58"/>
                                        </p:tgtEl>
                                      </p:cBhvr>
                                    </p:animEffect>
                                  </p:childTnLst>
                                </p:cTn>
                              </p:par>
                              <p:par>
                                <p:cTn fill="hold" id="17" nodeType="withEffect" presetClass="entr" presetID="14" presetSubtype="10">
                                  <p:stCondLst>
                                    <p:cond delay="0"/>
                                  </p:stCondLst>
                                  <p:childTnLst>
                                    <p:set>
                                      <p:cBhvr>
                                        <p:cTn dur="1" fill="hold" id="18">
                                          <p:stCondLst>
                                            <p:cond delay="0"/>
                                          </p:stCondLst>
                                        </p:cTn>
                                        <p:tgtEl>
                                          <p:spTgt spid="61"/>
                                        </p:tgtEl>
                                        <p:attrNameLst>
                                          <p:attrName>style.visibility</p:attrName>
                                        </p:attrNameLst>
                                      </p:cBhvr>
                                      <p:to>
                                        <p:strVal val="visible"/>
                                      </p:to>
                                    </p:set>
                                    <p:animEffect filter="randombar(horizontal)" transition="in">
                                      <p:cBhvr>
                                        <p:cTn dur="500" id="19"/>
                                        <p:tgtEl>
                                          <p:spTgt spid="61"/>
                                        </p:tgtEl>
                                      </p:cBhvr>
                                    </p:animEffect>
                                  </p:childTnLst>
                                </p:cTn>
                              </p:par>
                              <p:par>
                                <p:cTn fill="hold" grpId="0" id="20" nodeType="withEffect" presetClass="entr" presetID="14" presetSubtype="10">
                                  <p:stCondLst>
                                    <p:cond delay="0"/>
                                  </p:stCondLst>
                                  <p:childTnLst>
                                    <p:set>
                                      <p:cBhvr>
                                        <p:cTn dur="1" fill="hold" id="21">
                                          <p:stCondLst>
                                            <p:cond delay="0"/>
                                          </p:stCondLst>
                                        </p:cTn>
                                        <p:tgtEl>
                                          <p:spTgt spid="63"/>
                                        </p:tgtEl>
                                        <p:attrNameLst>
                                          <p:attrName>style.visibility</p:attrName>
                                        </p:attrNameLst>
                                      </p:cBhvr>
                                      <p:to>
                                        <p:strVal val="visible"/>
                                      </p:to>
                                    </p:set>
                                    <p:animEffect filter="randombar(horizontal)" transition="in">
                                      <p:cBhvr>
                                        <p:cTn dur="500" id="22"/>
                                        <p:tgtEl>
                                          <p:spTgt spid="63"/>
                                        </p:tgtEl>
                                      </p:cBhvr>
                                    </p:animEffect>
                                  </p:childTnLst>
                                </p:cTn>
                              </p:par>
                              <p:par>
                                <p:cTn fill="hold" grpId="0" id="23" nodeType="withEffect" presetClass="entr" presetID="14" presetSubtype="10">
                                  <p:stCondLst>
                                    <p:cond delay="0"/>
                                  </p:stCondLst>
                                  <p:childTnLst>
                                    <p:set>
                                      <p:cBhvr>
                                        <p:cTn dur="1" fill="hold" id="24">
                                          <p:stCondLst>
                                            <p:cond delay="0"/>
                                          </p:stCondLst>
                                        </p:cTn>
                                        <p:tgtEl>
                                          <p:spTgt spid="64"/>
                                        </p:tgtEl>
                                        <p:attrNameLst>
                                          <p:attrName>style.visibility</p:attrName>
                                        </p:attrNameLst>
                                      </p:cBhvr>
                                      <p:to>
                                        <p:strVal val="visible"/>
                                      </p:to>
                                    </p:set>
                                    <p:animEffect filter="randombar(horizontal)" transition="in">
                                      <p:cBhvr>
                                        <p:cTn dur="500" id="25"/>
                                        <p:tgtEl>
                                          <p:spTgt spid="64"/>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16" presetSubtype="21">
                                  <p:stCondLst>
                                    <p:cond delay="0"/>
                                  </p:stCondLst>
                                  <p:childTnLst>
                                    <p:set>
                                      <p:cBhvr>
                                        <p:cTn dur="1" fill="hold" id="29">
                                          <p:stCondLst>
                                            <p:cond delay="0"/>
                                          </p:stCondLst>
                                        </p:cTn>
                                        <p:tgtEl>
                                          <p:spTgt spid="20"/>
                                        </p:tgtEl>
                                        <p:attrNameLst>
                                          <p:attrName>style.visibility</p:attrName>
                                        </p:attrNameLst>
                                      </p:cBhvr>
                                      <p:to>
                                        <p:strVal val="visible"/>
                                      </p:to>
                                    </p:set>
                                    <p:animEffect filter="barn(inVertical)" transition="in">
                                      <p:cBhvr>
                                        <p:cTn dur="500" id="30"/>
                                        <p:tgtEl>
                                          <p:spTgt spid="20"/>
                                        </p:tgtEl>
                                      </p:cBhvr>
                                    </p:animEffect>
                                  </p:childTnLst>
                                </p:cTn>
                              </p:par>
                              <p:par>
                                <p:cTn fill="hold" grpId="0" id="31" nodeType="withEffect" presetClass="entr" presetID="16" presetSubtype="21">
                                  <p:stCondLst>
                                    <p:cond delay="0"/>
                                  </p:stCondLst>
                                  <p:childTnLst>
                                    <p:set>
                                      <p:cBhvr>
                                        <p:cTn dur="1" fill="hold" id="32">
                                          <p:stCondLst>
                                            <p:cond delay="0"/>
                                          </p:stCondLst>
                                        </p:cTn>
                                        <p:tgtEl>
                                          <p:spTgt spid="21"/>
                                        </p:tgtEl>
                                        <p:attrNameLst>
                                          <p:attrName>style.visibility</p:attrName>
                                        </p:attrNameLst>
                                      </p:cBhvr>
                                      <p:to>
                                        <p:strVal val="visible"/>
                                      </p:to>
                                    </p:set>
                                    <p:animEffect filter="barn(inVertical)" transition="in">
                                      <p:cBhvr>
                                        <p:cTn dur="500" id="33"/>
                                        <p:tgtEl>
                                          <p:spTgt spid="21"/>
                                        </p:tgtEl>
                                      </p:cBhvr>
                                    </p:animEffect>
                                  </p:childTnLst>
                                </p:cTn>
                              </p:par>
                              <p:par>
                                <p:cTn fill="hold" grpId="0" id="34" nodeType="withEffect" presetClass="entr" presetID="16" presetSubtype="21">
                                  <p:stCondLst>
                                    <p:cond delay="0"/>
                                  </p:stCondLst>
                                  <p:childTnLst>
                                    <p:set>
                                      <p:cBhvr>
                                        <p:cTn dur="1" fill="hold" id="35">
                                          <p:stCondLst>
                                            <p:cond delay="0"/>
                                          </p:stCondLst>
                                        </p:cTn>
                                        <p:tgtEl>
                                          <p:spTgt spid="22"/>
                                        </p:tgtEl>
                                        <p:attrNameLst>
                                          <p:attrName>style.visibility</p:attrName>
                                        </p:attrNameLst>
                                      </p:cBhvr>
                                      <p:to>
                                        <p:strVal val="visible"/>
                                      </p:to>
                                    </p:set>
                                    <p:animEffect filter="barn(inVertical)" transition="in">
                                      <p:cBhvr>
                                        <p:cTn dur="500" id="36"/>
                                        <p:tgtEl>
                                          <p:spTgt spid="22"/>
                                        </p:tgtEl>
                                      </p:cBhvr>
                                    </p:animEffect>
                                  </p:childTnLst>
                                </p:cTn>
                              </p:par>
                              <p:par>
                                <p:cTn fill="hold" grpId="0" id="37" nodeType="withEffect" presetClass="entr" presetID="16" presetSubtype="21">
                                  <p:stCondLst>
                                    <p:cond delay="0"/>
                                  </p:stCondLst>
                                  <p:childTnLst>
                                    <p:set>
                                      <p:cBhvr>
                                        <p:cTn dur="1" fill="hold" id="38">
                                          <p:stCondLst>
                                            <p:cond delay="0"/>
                                          </p:stCondLst>
                                        </p:cTn>
                                        <p:tgtEl>
                                          <p:spTgt spid="19"/>
                                        </p:tgtEl>
                                        <p:attrNameLst>
                                          <p:attrName>style.visibility</p:attrName>
                                        </p:attrNameLst>
                                      </p:cBhvr>
                                      <p:to>
                                        <p:strVal val="visible"/>
                                      </p:to>
                                    </p:set>
                                    <p:animEffect filter="barn(inVertical)" transition="in">
                                      <p:cBhvr>
                                        <p:cTn dur="500" id="39"/>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1"/>
      <p:bldP grpId="0" spid="22"/>
      <p:bldP grpId="0" spid="19"/>
      <p:bldP grpId="0" spid="63"/>
      <p:bldP grpId="0" spid="64"/>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3" name="组合 42">
            <a:extLst>
              <a:ext uri="{FF2B5EF4-FFF2-40B4-BE49-F238E27FC236}">
                <a16:creationId xmlns:a16="http://schemas.microsoft.com/office/drawing/2014/main" id="{4F5F98DE-6F88-4834-BEC7-DE17A4BF67FB}"/>
              </a:ext>
            </a:extLst>
          </p:cNvPr>
          <p:cNvGrpSpPr/>
          <p:nvPr/>
        </p:nvGrpSpPr>
        <p:grpSpPr>
          <a:xfrm>
            <a:off x="2229431" y="2634369"/>
            <a:ext cx="8716363" cy="1549934"/>
            <a:chOff x="1808030" y="2830036"/>
            <a:chExt cx="8716363" cy="1549934"/>
          </a:xfrm>
        </p:grpSpPr>
        <p:cxnSp>
          <p:nvCxnSpPr>
            <p:cNvPr id="3" name="直接连接符 2">
              <a:extLst>
                <a:ext uri="{FF2B5EF4-FFF2-40B4-BE49-F238E27FC236}">
                  <a16:creationId xmlns:a16="http://schemas.microsoft.com/office/drawing/2014/main" id="{58C9512C-465F-4A7C-B2AB-B54811227BD8}"/>
                </a:ext>
              </a:extLst>
            </p:cNvPr>
            <p:cNvCxnSpPr/>
            <p:nvPr/>
          </p:nvCxnSpPr>
          <p:spPr>
            <a:xfrm flipV="1">
              <a:off x="2193461" y="3258133"/>
              <a:ext cx="969129" cy="504747"/>
            </a:xfrm>
            <a:prstGeom prst="line">
              <a:avLst/>
            </a:prstGeom>
            <a:solidFill>
              <a:srgbClr val="C14F4E"/>
            </a:solidFill>
            <a:ln>
              <a:solidFill>
                <a:srgbClr val="C13238"/>
              </a:solidFill>
            </a:ln>
          </p:spPr>
          <p:style>
            <a:lnRef idx="1">
              <a:schemeClr val="accent1"/>
            </a:lnRef>
            <a:fillRef idx="0">
              <a:schemeClr val="accent1"/>
            </a:fillRef>
            <a:effectRef idx="0">
              <a:schemeClr val="accent1"/>
            </a:effectRef>
            <a:fontRef idx="minor">
              <a:schemeClr val="tx1"/>
            </a:fontRef>
          </p:style>
        </p:cxnSp>
        <p:cxnSp>
          <p:nvCxnSpPr>
            <p:cNvPr id="4" name="直接连接符 3">
              <a:extLst>
                <a:ext uri="{FF2B5EF4-FFF2-40B4-BE49-F238E27FC236}">
                  <a16:creationId xmlns:a16="http://schemas.microsoft.com/office/drawing/2014/main" id="{800D1112-3E16-459A-96D3-61AD3C59D0D6}"/>
                </a:ext>
              </a:extLst>
            </p:cNvPr>
            <p:cNvCxnSpPr/>
            <p:nvPr/>
          </p:nvCxnSpPr>
          <p:spPr>
            <a:xfrm>
              <a:off x="3311404" y="3289681"/>
              <a:ext cx="1483519" cy="839026"/>
            </a:xfrm>
            <a:prstGeom prst="line">
              <a:avLst/>
            </a:prstGeom>
            <a:solidFill>
              <a:srgbClr val="C14F4E"/>
            </a:solidFill>
            <a:ln>
              <a:solidFill>
                <a:srgbClr val="C13238"/>
              </a:solidFill>
            </a:ln>
          </p:spPr>
          <p:style>
            <a:lnRef idx="1">
              <a:schemeClr val="accent1"/>
            </a:lnRef>
            <a:fillRef idx="0">
              <a:schemeClr val="accent1"/>
            </a:fillRef>
            <a:effectRef idx="0">
              <a:schemeClr val="accent1"/>
            </a:effectRef>
            <a:fontRef idx="minor">
              <a:schemeClr val="tx1"/>
            </a:fontRef>
          </p:style>
        </p:cxnSp>
        <p:cxnSp>
          <p:nvCxnSpPr>
            <p:cNvPr id="5" name="直接连接符 4">
              <a:extLst>
                <a:ext uri="{FF2B5EF4-FFF2-40B4-BE49-F238E27FC236}">
                  <a16:creationId xmlns:a16="http://schemas.microsoft.com/office/drawing/2014/main" id="{DB499AC4-BFC1-4C22-9E31-ED690637D880}"/>
                </a:ext>
              </a:extLst>
            </p:cNvPr>
            <p:cNvCxnSpPr/>
            <p:nvPr/>
          </p:nvCxnSpPr>
          <p:spPr>
            <a:xfrm flipV="1">
              <a:off x="5005225" y="3073935"/>
              <a:ext cx="1038910" cy="1054772"/>
            </a:xfrm>
            <a:prstGeom prst="line">
              <a:avLst/>
            </a:prstGeom>
            <a:solidFill>
              <a:srgbClr val="C14F4E"/>
            </a:solidFill>
            <a:ln>
              <a:solidFill>
                <a:srgbClr val="C13238"/>
              </a:solidFill>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ABA61BD6-E9BD-4CBA-A29F-43BD56BB46EE}"/>
                </a:ext>
              </a:extLst>
            </p:cNvPr>
            <p:cNvCxnSpPr/>
            <p:nvPr/>
          </p:nvCxnSpPr>
          <p:spPr>
            <a:xfrm flipH="1" flipV="1">
              <a:off x="9339107" y="3261815"/>
              <a:ext cx="969129" cy="504747"/>
            </a:xfrm>
            <a:prstGeom prst="line">
              <a:avLst/>
            </a:prstGeom>
            <a:solidFill>
              <a:srgbClr val="C14F4E"/>
            </a:solidFill>
            <a:ln>
              <a:solidFill>
                <a:srgbClr val="C13238"/>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C98D6B44-44EC-4F2D-8ACE-D9F161E00AB1}"/>
                </a:ext>
              </a:extLst>
            </p:cNvPr>
            <p:cNvCxnSpPr/>
            <p:nvPr/>
          </p:nvCxnSpPr>
          <p:spPr>
            <a:xfrm flipH="1">
              <a:off x="7706775" y="3293363"/>
              <a:ext cx="1483519" cy="839026"/>
            </a:xfrm>
            <a:prstGeom prst="line">
              <a:avLst/>
            </a:prstGeom>
            <a:solidFill>
              <a:srgbClr val="C14F4E"/>
            </a:solidFill>
            <a:ln>
              <a:solidFill>
                <a:srgbClr val="C13238"/>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8658E4D9-E56E-4473-8ED4-A485C85E6B88}"/>
                </a:ext>
              </a:extLst>
            </p:cNvPr>
            <p:cNvCxnSpPr/>
            <p:nvPr/>
          </p:nvCxnSpPr>
          <p:spPr>
            <a:xfrm flipH="1" flipV="1">
              <a:off x="6457563" y="3077617"/>
              <a:ext cx="1038910" cy="1054772"/>
            </a:xfrm>
            <a:prstGeom prst="line">
              <a:avLst/>
            </a:prstGeom>
            <a:solidFill>
              <a:srgbClr val="C14F4E"/>
            </a:solidFill>
            <a:ln>
              <a:solidFill>
                <a:srgbClr val="C13238"/>
              </a:solidFill>
            </a:ln>
          </p:spPr>
          <p:style>
            <a:lnRef idx="1">
              <a:schemeClr val="accent1"/>
            </a:lnRef>
            <a:fillRef idx="0">
              <a:schemeClr val="accent1"/>
            </a:fillRef>
            <a:effectRef idx="0">
              <a:schemeClr val="accent1"/>
            </a:effectRef>
            <a:fontRef idx="minor">
              <a:schemeClr val="tx1"/>
            </a:fontRef>
          </p:style>
        </p:cxnSp>
        <p:grpSp>
          <p:nvGrpSpPr>
            <p:cNvPr id="18" name="组合 17">
              <a:extLst>
                <a:ext uri="{FF2B5EF4-FFF2-40B4-BE49-F238E27FC236}">
                  <a16:creationId xmlns:a16="http://schemas.microsoft.com/office/drawing/2014/main" id="{36EC640E-9080-4238-9C5A-26FF1C4A4123}"/>
                </a:ext>
              </a:extLst>
            </p:cNvPr>
            <p:cNvGrpSpPr/>
            <p:nvPr/>
          </p:nvGrpSpPr>
          <p:grpSpPr>
            <a:xfrm>
              <a:off x="1808030" y="3601321"/>
              <a:ext cx="500643" cy="493569"/>
              <a:chOff x="1692818" y="3475510"/>
              <a:chExt cx="711283" cy="701233"/>
            </a:xfrm>
          </p:grpSpPr>
          <p:pic>
            <p:nvPicPr>
              <p:cNvPr id="16" name="图片 15">
                <a:extLst>
                  <a:ext uri="{FF2B5EF4-FFF2-40B4-BE49-F238E27FC236}">
                    <a16:creationId xmlns:a16="http://schemas.microsoft.com/office/drawing/2014/main" id="{27879010-BDF7-46C5-AD37-0F4E0378373B}"/>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692818" y="3555469"/>
                <a:ext cx="621273" cy="621274"/>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17" name="Oval 161">
                <a:extLst>
                  <a:ext uri="{FF2B5EF4-FFF2-40B4-BE49-F238E27FC236}">
                    <a16:creationId xmlns:a16="http://schemas.microsoft.com/office/drawing/2014/main" id="{554260F9-D9CF-4B40-B154-D0DF9E4D9FB2}"/>
                  </a:ext>
                </a:extLst>
              </p:cNvPr>
              <p:cNvSpPr/>
              <p:nvPr/>
            </p:nvSpPr>
            <p:spPr>
              <a:xfrm>
                <a:off x="1772520" y="3475510"/>
                <a:ext cx="631581" cy="63158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grpSp>
        <p:grpSp>
          <p:nvGrpSpPr>
            <p:cNvPr id="25" name="组合 24">
              <a:extLst>
                <a:ext uri="{FF2B5EF4-FFF2-40B4-BE49-F238E27FC236}">
                  <a16:creationId xmlns:a16="http://schemas.microsoft.com/office/drawing/2014/main" id="{7C41A197-2D7C-4B6A-B0AA-E14AA47DF442}"/>
                </a:ext>
              </a:extLst>
            </p:cNvPr>
            <p:cNvGrpSpPr/>
            <p:nvPr/>
          </p:nvGrpSpPr>
          <p:grpSpPr>
            <a:xfrm>
              <a:off x="2991279" y="3042896"/>
              <a:ext cx="500643" cy="493569"/>
              <a:chOff x="1692818" y="3475510"/>
              <a:chExt cx="711283" cy="701233"/>
            </a:xfrm>
          </p:grpSpPr>
          <p:pic>
            <p:nvPicPr>
              <p:cNvPr id="26" name="图片 25">
                <a:extLst>
                  <a:ext uri="{FF2B5EF4-FFF2-40B4-BE49-F238E27FC236}">
                    <a16:creationId xmlns:a16="http://schemas.microsoft.com/office/drawing/2014/main" id="{548279A3-E3BF-45B8-B974-ED92B6ACCB2C}"/>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692818" y="3555469"/>
                <a:ext cx="621273" cy="621274"/>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27" name="Oval 161">
                <a:extLst>
                  <a:ext uri="{FF2B5EF4-FFF2-40B4-BE49-F238E27FC236}">
                    <a16:creationId xmlns:a16="http://schemas.microsoft.com/office/drawing/2014/main" id="{CE4EEB95-74BA-45D4-90BE-8D669721AE30}"/>
                  </a:ext>
                </a:extLst>
              </p:cNvPr>
              <p:cNvSpPr/>
              <p:nvPr/>
            </p:nvSpPr>
            <p:spPr>
              <a:xfrm>
                <a:off x="1772520" y="3475510"/>
                <a:ext cx="631581" cy="63158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grpSp>
        <p:grpSp>
          <p:nvGrpSpPr>
            <p:cNvPr id="28" name="组合 27">
              <a:extLst>
                <a:ext uri="{FF2B5EF4-FFF2-40B4-BE49-F238E27FC236}">
                  <a16:creationId xmlns:a16="http://schemas.microsoft.com/office/drawing/2014/main" id="{0437BEFB-A14E-40B1-B7EA-4A97C5415B95}"/>
                </a:ext>
              </a:extLst>
            </p:cNvPr>
            <p:cNvGrpSpPr/>
            <p:nvPr/>
          </p:nvGrpSpPr>
          <p:grpSpPr>
            <a:xfrm>
              <a:off x="4640277" y="3876245"/>
              <a:ext cx="500643" cy="493569"/>
              <a:chOff x="1692818" y="3475510"/>
              <a:chExt cx="711283" cy="701233"/>
            </a:xfrm>
          </p:grpSpPr>
          <p:pic>
            <p:nvPicPr>
              <p:cNvPr id="29" name="图片 28">
                <a:extLst>
                  <a:ext uri="{FF2B5EF4-FFF2-40B4-BE49-F238E27FC236}">
                    <a16:creationId xmlns:a16="http://schemas.microsoft.com/office/drawing/2014/main" id="{5945A1DB-4836-4088-BDF8-5D6D49FE7B9F}"/>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692818" y="3555469"/>
                <a:ext cx="621273" cy="621274"/>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30" name="Oval 161">
                <a:extLst>
                  <a:ext uri="{FF2B5EF4-FFF2-40B4-BE49-F238E27FC236}">
                    <a16:creationId xmlns:a16="http://schemas.microsoft.com/office/drawing/2014/main" id="{EC8FD920-C13F-482A-88AF-C834F9D7313F}"/>
                  </a:ext>
                </a:extLst>
              </p:cNvPr>
              <p:cNvSpPr/>
              <p:nvPr/>
            </p:nvSpPr>
            <p:spPr>
              <a:xfrm>
                <a:off x="1772520" y="3475510"/>
                <a:ext cx="631581" cy="63158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grpSp>
        <p:grpSp>
          <p:nvGrpSpPr>
            <p:cNvPr id="31" name="组合 30">
              <a:extLst>
                <a:ext uri="{FF2B5EF4-FFF2-40B4-BE49-F238E27FC236}">
                  <a16:creationId xmlns:a16="http://schemas.microsoft.com/office/drawing/2014/main" id="{E4DDAA97-A684-4EBE-BC7C-BF5193C55B2C}"/>
                </a:ext>
              </a:extLst>
            </p:cNvPr>
            <p:cNvGrpSpPr/>
            <p:nvPr/>
          </p:nvGrpSpPr>
          <p:grpSpPr>
            <a:xfrm>
              <a:off x="6031748" y="2830036"/>
              <a:ext cx="500643" cy="493569"/>
              <a:chOff x="1692818" y="3475510"/>
              <a:chExt cx="711283" cy="701233"/>
            </a:xfrm>
          </p:grpSpPr>
          <p:pic>
            <p:nvPicPr>
              <p:cNvPr id="32" name="图片 31">
                <a:extLst>
                  <a:ext uri="{FF2B5EF4-FFF2-40B4-BE49-F238E27FC236}">
                    <a16:creationId xmlns:a16="http://schemas.microsoft.com/office/drawing/2014/main" id="{531F1AD3-5235-48AF-A4A2-004AF23952B5}"/>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692818" y="3555469"/>
                <a:ext cx="621273" cy="621274"/>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33" name="Oval 161">
                <a:extLst>
                  <a:ext uri="{FF2B5EF4-FFF2-40B4-BE49-F238E27FC236}">
                    <a16:creationId xmlns:a16="http://schemas.microsoft.com/office/drawing/2014/main" id="{6EEA402A-63ED-4C58-A78D-49C7EFB8E0C1}"/>
                  </a:ext>
                </a:extLst>
              </p:cNvPr>
              <p:cNvSpPr/>
              <p:nvPr/>
            </p:nvSpPr>
            <p:spPr>
              <a:xfrm>
                <a:off x="1772520" y="3475510"/>
                <a:ext cx="631581" cy="63158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grpSp>
        <p:grpSp>
          <p:nvGrpSpPr>
            <p:cNvPr id="34" name="组合 33">
              <a:extLst>
                <a:ext uri="{FF2B5EF4-FFF2-40B4-BE49-F238E27FC236}">
                  <a16:creationId xmlns:a16="http://schemas.microsoft.com/office/drawing/2014/main" id="{7BA608D5-1B92-45E6-9C08-7C59F5FC36ED}"/>
                </a:ext>
              </a:extLst>
            </p:cNvPr>
            <p:cNvGrpSpPr/>
            <p:nvPr/>
          </p:nvGrpSpPr>
          <p:grpSpPr>
            <a:xfrm>
              <a:off x="7365546" y="3886401"/>
              <a:ext cx="500643" cy="493569"/>
              <a:chOff x="1692818" y="3475510"/>
              <a:chExt cx="711283" cy="701233"/>
            </a:xfrm>
          </p:grpSpPr>
          <p:pic>
            <p:nvPicPr>
              <p:cNvPr id="35" name="图片 34">
                <a:extLst>
                  <a:ext uri="{FF2B5EF4-FFF2-40B4-BE49-F238E27FC236}">
                    <a16:creationId xmlns:a16="http://schemas.microsoft.com/office/drawing/2014/main" id="{71D4FF7D-9D2F-4BBF-B6DB-9CE973240C76}"/>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692818" y="3555469"/>
                <a:ext cx="621273" cy="621274"/>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36" name="Oval 161">
                <a:extLst>
                  <a:ext uri="{FF2B5EF4-FFF2-40B4-BE49-F238E27FC236}">
                    <a16:creationId xmlns:a16="http://schemas.microsoft.com/office/drawing/2014/main" id="{B57D21A2-18A5-419A-BB6F-9DE0E4D0F688}"/>
                  </a:ext>
                </a:extLst>
              </p:cNvPr>
              <p:cNvSpPr/>
              <p:nvPr/>
            </p:nvSpPr>
            <p:spPr>
              <a:xfrm>
                <a:off x="1772520" y="3475510"/>
                <a:ext cx="631581" cy="63158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grpSp>
        <p:grpSp>
          <p:nvGrpSpPr>
            <p:cNvPr id="37" name="组合 36">
              <a:extLst>
                <a:ext uri="{FF2B5EF4-FFF2-40B4-BE49-F238E27FC236}">
                  <a16:creationId xmlns:a16="http://schemas.microsoft.com/office/drawing/2014/main" id="{C9C425A2-9A3E-43EC-B796-67CEFD67848E}"/>
                </a:ext>
              </a:extLst>
            </p:cNvPr>
            <p:cNvGrpSpPr/>
            <p:nvPr/>
          </p:nvGrpSpPr>
          <p:grpSpPr>
            <a:xfrm>
              <a:off x="8983200" y="3027795"/>
              <a:ext cx="500643" cy="493569"/>
              <a:chOff x="1692818" y="3475510"/>
              <a:chExt cx="711283" cy="701233"/>
            </a:xfrm>
          </p:grpSpPr>
          <p:pic>
            <p:nvPicPr>
              <p:cNvPr id="38" name="图片 37">
                <a:extLst>
                  <a:ext uri="{FF2B5EF4-FFF2-40B4-BE49-F238E27FC236}">
                    <a16:creationId xmlns:a16="http://schemas.microsoft.com/office/drawing/2014/main" id="{3E476F6F-E494-4F81-B0A6-FE8299D4F98F}"/>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692818" y="3555469"/>
                <a:ext cx="621273" cy="621274"/>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39" name="Oval 161">
                <a:extLst>
                  <a:ext uri="{FF2B5EF4-FFF2-40B4-BE49-F238E27FC236}">
                    <a16:creationId xmlns:a16="http://schemas.microsoft.com/office/drawing/2014/main" id="{03B6DEBB-B3B8-496E-9134-B998DBF31CC6}"/>
                  </a:ext>
                </a:extLst>
              </p:cNvPr>
              <p:cNvSpPr/>
              <p:nvPr/>
            </p:nvSpPr>
            <p:spPr>
              <a:xfrm>
                <a:off x="1772520" y="3475510"/>
                <a:ext cx="631581" cy="63158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grpSp>
        <p:grpSp>
          <p:nvGrpSpPr>
            <p:cNvPr id="40" name="组合 39">
              <a:extLst>
                <a:ext uri="{FF2B5EF4-FFF2-40B4-BE49-F238E27FC236}">
                  <a16:creationId xmlns:a16="http://schemas.microsoft.com/office/drawing/2014/main" id="{7DC66B1C-F78C-4325-B2FA-DEEC8E740211}"/>
                </a:ext>
              </a:extLst>
            </p:cNvPr>
            <p:cNvGrpSpPr/>
            <p:nvPr/>
          </p:nvGrpSpPr>
          <p:grpSpPr>
            <a:xfrm>
              <a:off x="10023750" y="3538263"/>
              <a:ext cx="500643" cy="493569"/>
              <a:chOff x="1692818" y="3475510"/>
              <a:chExt cx="711283" cy="701233"/>
            </a:xfrm>
          </p:grpSpPr>
          <p:pic>
            <p:nvPicPr>
              <p:cNvPr id="41" name="图片 40">
                <a:extLst>
                  <a:ext uri="{FF2B5EF4-FFF2-40B4-BE49-F238E27FC236}">
                    <a16:creationId xmlns:a16="http://schemas.microsoft.com/office/drawing/2014/main" id="{99DD8D1E-FCAE-4EB7-B08E-3B1D9CD7012D}"/>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692818" y="3555469"/>
                <a:ext cx="621273" cy="621274"/>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42" name="Oval 161">
                <a:extLst>
                  <a:ext uri="{FF2B5EF4-FFF2-40B4-BE49-F238E27FC236}">
                    <a16:creationId xmlns:a16="http://schemas.microsoft.com/office/drawing/2014/main" id="{BEDECB9B-4D04-4361-BD63-6A84A1D4B24D}"/>
                  </a:ext>
                </a:extLst>
              </p:cNvPr>
              <p:cNvSpPr/>
              <p:nvPr/>
            </p:nvSpPr>
            <p:spPr>
              <a:xfrm>
                <a:off x="1772520" y="3475510"/>
                <a:ext cx="631581" cy="63158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grpSp>
      </p:grpSp>
      <p:sp>
        <p:nvSpPr>
          <p:cNvPr id="44" name="MH_SubTitle_1">
            <a:extLst>
              <a:ext uri="{FF2B5EF4-FFF2-40B4-BE49-F238E27FC236}">
                <a16:creationId xmlns:a16="http://schemas.microsoft.com/office/drawing/2014/main" id="{5251AE86-6D73-46AA-B637-7C833DAEFB63}"/>
              </a:ext>
            </a:extLst>
          </p:cNvPr>
          <p:cNvSpPr txBox="1">
            <a:spLocks noChangeArrowheads="1"/>
          </p:cNvSpPr>
          <p:nvPr/>
        </p:nvSpPr>
        <p:spPr bwMode="auto">
          <a:xfrm>
            <a:off x="1671646" y="3949857"/>
            <a:ext cx="1652017"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来的路上情况</a:t>
            </a:r>
          </a:p>
        </p:txBody>
      </p:sp>
      <p:sp>
        <p:nvSpPr>
          <p:cNvPr id="46" name="MH_SubTitle_3">
            <a:extLst>
              <a:ext uri="{FF2B5EF4-FFF2-40B4-BE49-F238E27FC236}">
                <a16:creationId xmlns:a16="http://schemas.microsoft.com/office/drawing/2014/main" id="{32ECAB8C-2706-42BA-A861-7966AE379EAE}"/>
              </a:ext>
            </a:extLst>
          </p:cNvPr>
          <p:cNvSpPr txBox="1">
            <a:spLocks noChangeArrowheads="1"/>
          </p:cNvSpPr>
          <p:nvPr/>
        </p:nvSpPr>
        <p:spPr bwMode="auto">
          <a:xfrm>
            <a:off x="4071956" y="4263163"/>
            <a:ext cx="2571001"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同行企业/老板的故事</a:t>
            </a:r>
          </a:p>
        </p:txBody>
      </p:sp>
      <p:sp>
        <p:nvSpPr>
          <p:cNvPr id="49" name="MH_Text_1">
            <a:extLst>
              <a:ext uri="{FF2B5EF4-FFF2-40B4-BE49-F238E27FC236}">
                <a16:creationId xmlns:a16="http://schemas.microsoft.com/office/drawing/2014/main" id="{F1979867-D474-4FB3-8225-BCB5553C2DB3}"/>
              </a:ext>
            </a:extLst>
          </p:cNvPr>
          <p:cNvSpPr txBox="1">
            <a:spLocks noChangeArrowheads="1"/>
          </p:cNvSpPr>
          <p:nvPr/>
        </p:nvSpPr>
        <p:spPr bwMode="auto">
          <a:xfrm>
            <a:off x="1581057" y="4317521"/>
            <a:ext cx="1853489" cy="12405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天气、路况、交通捷径、公司周边环境感受（客户拜访公司情况下）</a:t>
            </a:r>
          </a:p>
        </p:txBody>
      </p:sp>
      <p:grpSp>
        <p:nvGrpSpPr>
          <p:cNvPr id="56" name="组合 55">
            <a:extLst>
              <a:ext uri="{FF2B5EF4-FFF2-40B4-BE49-F238E27FC236}">
                <a16:creationId xmlns:a16="http://schemas.microsoft.com/office/drawing/2014/main" id="{0901E197-16FA-4ABF-B2EF-95399DB4A442}"/>
              </a:ext>
            </a:extLst>
          </p:cNvPr>
          <p:cNvGrpSpPr/>
          <p:nvPr/>
        </p:nvGrpSpPr>
        <p:grpSpPr>
          <a:xfrm>
            <a:off x="3724761" y="1490677"/>
            <a:ext cx="2462895" cy="1356552"/>
            <a:chOff x="2098979" y="1350424"/>
            <a:chExt cx="2462895" cy="1356552"/>
          </a:xfrm>
        </p:grpSpPr>
        <p:sp>
          <p:nvSpPr>
            <p:cNvPr id="45" name="MH_SubTitle_2">
              <a:extLst>
                <a:ext uri="{FF2B5EF4-FFF2-40B4-BE49-F238E27FC236}">
                  <a16:creationId xmlns:a16="http://schemas.microsoft.com/office/drawing/2014/main" id="{7240417E-5E90-431C-96E3-C427E5A60515}"/>
                </a:ext>
              </a:extLst>
            </p:cNvPr>
            <p:cNvSpPr txBox="1">
              <a:spLocks noChangeArrowheads="1"/>
            </p:cNvSpPr>
            <p:nvPr/>
          </p:nvSpPr>
          <p:spPr bwMode="auto">
            <a:xfrm>
              <a:off x="2098978" y="1350424"/>
              <a:ext cx="2462895"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客户公司的所见所闻</a:t>
              </a:r>
            </a:p>
          </p:txBody>
        </p:sp>
        <p:sp>
          <p:nvSpPr>
            <p:cNvPr id="50" name="MH_Text_2">
              <a:extLst>
                <a:ext uri="{FF2B5EF4-FFF2-40B4-BE49-F238E27FC236}">
                  <a16:creationId xmlns:a16="http://schemas.microsoft.com/office/drawing/2014/main" id="{A812E078-414A-473F-A449-F895D44DF63C}"/>
                </a:ext>
              </a:extLst>
            </p:cNvPr>
            <p:cNvSpPr txBox="1">
              <a:spLocks noChangeArrowheads="1"/>
            </p:cNvSpPr>
            <p:nvPr/>
          </p:nvSpPr>
          <p:spPr bwMode="auto">
            <a:xfrm>
              <a:off x="2098979" y="1653350"/>
              <a:ext cx="2276376" cy="10536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公司环境、公司文化、公司生产情况、公司仓库发货、附近厂家（我们拜访客户情况下）</a:t>
              </a:r>
            </a:p>
          </p:txBody>
        </p:sp>
      </p:grpSp>
      <p:sp>
        <p:nvSpPr>
          <p:cNvPr id="51" name="MH_Text_3">
            <a:extLst>
              <a:ext uri="{FF2B5EF4-FFF2-40B4-BE49-F238E27FC236}">
                <a16:creationId xmlns:a16="http://schemas.microsoft.com/office/drawing/2014/main" id="{22F04A8F-4522-4966-A3B5-7CE5373B8C63}"/>
              </a:ext>
            </a:extLst>
          </p:cNvPr>
          <p:cNvSpPr txBox="1">
            <a:spLocks noChangeArrowheads="1"/>
          </p:cNvSpPr>
          <p:nvPr/>
        </p:nvSpPr>
        <p:spPr bwMode="auto">
          <a:xfrm>
            <a:off x="4071956" y="4603770"/>
            <a:ext cx="2359198" cy="9498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假设了解，可以说些同行企业/老板的成功经验，最好能跟你所销售的产品有关</a:t>
            </a:r>
          </a:p>
        </p:txBody>
      </p:sp>
      <p:grpSp>
        <p:nvGrpSpPr>
          <p:cNvPr id="55" name="组合 54">
            <a:extLst>
              <a:ext uri="{FF2B5EF4-FFF2-40B4-BE49-F238E27FC236}">
                <a16:creationId xmlns:a16="http://schemas.microsoft.com/office/drawing/2014/main" id="{01FEBAF7-C393-42AB-9181-AEF2EC3709BC}"/>
              </a:ext>
            </a:extLst>
          </p:cNvPr>
          <p:cNvGrpSpPr/>
          <p:nvPr/>
        </p:nvGrpSpPr>
        <p:grpSpPr>
          <a:xfrm>
            <a:off x="7349827" y="2086602"/>
            <a:ext cx="1841215" cy="1231919"/>
            <a:chOff x="5365102" y="1349997"/>
            <a:chExt cx="1841215" cy="1231919"/>
          </a:xfrm>
        </p:grpSpPr>
        <p:sp>
          <p:nvSpPr>
            <p:cNvPr id="47" name="MH_SubTitle_4">
              <a:extLst>
                <a:ext uri="{FF2B5EF4-FFF2-40B4-BE49-F238E27FC236}">
                  <a16:creationId xmlns:a16="http://schemas.microsoft.com/office/drawing/2014/main" id="{7FC81CEB-4791-43CA-B16F-8AB7D279AAB0}"/>
                </a:ext>
              </a:extLst>
            </p:cNvPr>
            <p:cNvSpPr txBox="1">
              <a:spLocks noChangeArrowheads="1"/>
            </p:cNvSpPr>
            <p:nvPr/>
          </p:nvSpPr>
          <p:spPr bwMode="auto">
            <a:xfrm>
              <a:off x="5365102" y="1349997"/>
              <a:ext cx="1841215"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热门时事/新闻</a:t>
              </a:r>
            </a:p>
          </p:txBody>
        </p:sp>
        <p:sp>
          <p:nvSpPr>
            <p:cNvPr id="52" name="MH_Text_4">
              <a:extLst>
                <a:ext uri="{FF2B5EF4-FFF2-40B4-BE49-F238E27FC236}">
                  <a16:creationId xmlns:a16="http://schemas.microsoft.com/office/drawing/2014/main" id="{0C353088-ABB9-446D-A06A-EC3825D2AFF5}"/>
                </a:ext>
              </a:extLst>
            </p:cNvPr>
            <p:cNvSpPr txBox="1">
              <a:spLocks noChangeArrowheads="1"/>
            </p:cNvSpPr>
            <p:nvPr/>
          </p:nvSpPr>
          <p:spPr bwMode="auto">
            <a:xfrm>
              <a:off x="5376669" y="1696715"/>
              <a:ext cx="1708724" cy="8852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国际/国内/本地，例如行业最新政策解读、展会等</a:t>
              </a:r>
            </a:p>
          </p:txBody>
        </p:sp>
      </p:grpSp>
      <p:grpSp>
        <p:nvGrpSpPr>
          <p:cNvPr id="54" name="组合 53">
            <a:extLst>
              <a:ext uri="{FF2B5EF4-FFF2-40B4-BE49-F238E27FC236}">
                <a16:creationId xmlns:a16="http://schemas.microsoft.com/office/drawing/2014/main" id="{79BA5493-E955-4E97-B402-AE0FCC0129D0}"/>
              </a:ext>
            </a:extLst>
          </p:cNvPr>
          <p:cNvGrpSpPr/>
          <p:nvPr/>
        </p:nvGrpSpPr>
        <p:grpSpPr>
          <a:xfrm>
            <a:off x="8602637" y="3739936"/>
            <a:ext cx="1898613" cy="1538689"/>
            <a:chOff x="8111024" y="4070929"/>
            <a:chExt cx="1898613" cy="1538689"/>
          </a:xfrm>
        </p:grpSpPr>
        <p:sp>
          <p:nvSpPr>
            <p:cNvPr id="48" name="MH_SubTitle_5">
              <a:extLst>
                <a:ext uri="{FF2B5EF4-FFF2-40B4-BE49-F238E27FC236}">
                  <a16:creationId xmlns:a16="http://schemas.microsoft.com/office/drawing/2014/main" id="{97600035-FA1E-4D18-B1E1-8555FDF9439A}"/>
                </a:ext>
              </a:extLst>
            </p:cNvPr>
            <p:cNvSpPr txBox="1">
              <a:spLocks noChangeArrowheads="1"/>
            </p:cNvSpPr>
            <p:nvPr/>
          </p:nvSpPr>
          <p:spPr bwMode="auto">
            <a:xfrm>
              <a:off x="8111025" y="4070929"/>
              <a:ext cx="1898613"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询问客户的痛点</a:t>
              </a:r>
            </a:p>
          </p:txBody>
        </p:sp>
        <p:sp>
          <p:nvSpPr>
            <p:cNvPr id="53" name="MH_Text_5">
              <a:extLst>
                <a:ext uri="{FF2B5EF4-FFF2-40B4-BE49-F238E27FC236}">
                  <a16:creationId xmlns:a16="http://schemas.microsoft.com/office/drawing/2014/main" id="{6D98C333-CE10-438D-9163-CE436C9435BB}"/>
                </a:ext>
              </a:extLst>
            </p:cNvPr>
            <p:cNvSpPr txBox="1">
              <a:spLocks noChangeArrowheads="1"/>
            </p:cNvSpPr>
            <p:nvPr/>
          </p:nvSpPr>
          <p:spPr bwMode="auto">
            <a:xfrm>
              <a:off x="8137528" y="4369088"/>
              <a:ext cx="1852445" cy="12405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通过提问，让客户说出自己关心的痛点以及困惑便于我们确认谈单方向</a:t>
              </a:r>
            </a:p>
          </p:txBody>
        </p:sp>
      </p:grpSp>
      <p:sp>
        <p:nvSpPr>
          <p:cNvPr id="57" name="矩形 56">
            <a:extLst>
              <a:ext uri="{FF2B5EF4-FFF2-40B4-BE49-F238E27FC236}">
                <a16:creationId xmlns:a16="http://schemas.microsoft.com/office/drawing/2014/main" id="{66324226-2463-4542-85B4-E7365AE1F00C}"/>
              </a:ext>
            </a:extLst>
          </p:cNvPr>
          <p:cNvSpPr/>
          <p:nvPr/>
        </p:nvSpPr>
        <p:spPr>
          <a:xfrm>
            <a:off x="2298974" y="3443260"/>
            <a:ext cx="449580" cy="365760"/>
          </a:xfrm>
          <a:prstGeom prst="rect">
            <a:avLst/>
          </a:prstGeom>
        </p:spPr>
        <p:txBody>
          <a:bodyPr wrap="none">
            <a:spAutoFit/>
          </a:bodyPr>
          <a:lstStyle/>
          <a:p>
            <a:r>
              <a:rPr altLang="zh-CN" lang="en-US">
                <a:solidFill>
                  <a:srgbClr val="042B8E"/>
                </a:solidFill>
                <a:cs typeface="+mn-ea"/>
                <a:sym typeface="+mn-lt"/>
              </a:rPr>
              <a:t>01.</a:t>
            </a:r>
          </a:p>
        </p:txBody>
      </p:sp>
      <p:sp>
        <p:nvSpPr>
          <p:cNvPr id="58" name="矩形 57">
            <a:extLst>
              <a:ext uri="{FF2B5EF4-FFF2-40B4-BE49-F238E27FC236}">
                <a16:creationId xmlns:a16="http://schemas.microsoft.com/office/drawing/2014/main" id="{33173F30-14EA-4A0F-8577-0FF041252CF4}"/>
              </a:ext>
            </a:extLst>
          </p:cNvPr>
          <p:cNvSpPr/>
          <p:nvPr/>
        </p:nvSpPr>
        <p:spPr>
          <a:xfrm>
            <a:off x="3484430" y="2869734"/>
            <a:ext cx="449580" cy="365760"/>
          </a:xfrm>
          <a:prstGeom prst="rect">
            <a:avLst/>
          </a:prstGeom>
        </p:spPr>
        <p:txBody>
          <a:bodyPr wrap="none">
            <a:spAutoFit/>
          </a:bodyPr>
          <a:lstStyle/>
          <a:p>
            <a:r>
              <a:rPr altLang="zh-CN" lang="en-US">
                <a:solidFill>
                  <a:srgbClr val="042B8E"/>
                </a:solidFill>
                <a:cs typeface="+mn-ea"/>
                <a:sym typeface="+mn-lt"/>
              </a:rPr>
              <a:t>02.</a:t>
            </a:r>
          </a:p>
        </p:txBody>
      </p:sp>
      <p:sp>
        <p:nvSpPr>
          <p:cNvPr id="59" name="矩形 58">
            <a:extLst>
              <a:ext uri="{FF2B5EF4-FFF2-40B4-BE49-F238E27FC236}">
                <a16:creationId xmlns:a16="http://schemas.microsoft.com/office/drawing/2014/main" id="{263E322E-0850-4558-BBFF-5CF9E26F46F4}"/>
              </a:ext>
            </a:extLst>
          </p:cNvPr>
          <p:cNvSpPr/>
          <p:nvPr/>
        </p:nvSpPr>
        <p:spPr>
          <a:xfrm>
            <a:off x="5138076" y="3701750"/>
            <a:ext cx="449580" cy="365760"/>
          </a:xfrm>
          <a:prstGeom prst="rect">
            <a:avLst/>
          </a:prstGeom>
        </p:spPr>
        <p:txBody>
          <a:bodyPr wrap="none">
            <a:spAutoFit/>
          </a:bodyPr>
          <a:lstStyle/>
          <a:p>
            <a:r>
              <a:rPr altLang="zh-CN" lang="en-US">
                <a:solidFill>
                  <a:srgbClr val="042B8E"/>
                </a:solidFill>
                <a:cs typeface="+mn-ea"/>
                <a:sym typeface="+mn-lt"/>
              </a:rPr>
              <a:t>03.</a:t>
            </a:r>
          </a:p>
        </p:txBody>
      </p:sp>
      <p:sp>
        <p:nvSpPr>
          <p:cNvPr id="60" name="矩形 59">
            <a:extLst>
              <a:ext uri="{FF2B5EF4-FFF2-40B4-BE49-F238E27FC236}">
                <a16:creationId xmlns:a16="http://schemas.microsoft.com/office/drawing/2014/main" id="{60AC8507-F329-41CE-9A0B-30D92A8EB187}"/>
              </a:ext>
            </a:extLst>
          </p:cNvPr>
          <p:cNvSpPr/>
          <p:nvPr/>
        </p:nvSpPr>
        <p:spPr>
          <a:xfrm>
            <a:off x="7864308" y="3701750"/>
            <a:ext cx="449580" cy="365760"/>
          </a:xfrm>
          <a:prstGeom prst="rect">
            <a:avLst/>
          </a:prstGeom>
        </p:spPr>
        <p:txBody>
          <a:bodyPr wrap="none">
            <a:spAutoFit/>
          </a:bodyPr>
          <a:lstStyle/>
          <a:p>
            <a:r>
              <a:rPr altLang="zh-CN" lang="en-US">
                <a:solidFill>
                  <a:srgbClr val="042B8E"/>
                </a:solidFill>
                <a:cs typeface="+mn-ea"/>
                <a:sym typeface="+mn-lt"/>
              </a:rPr>
              <a:t>04.</a:t>
            </a:r>
          </a:p>
        </p:txBody>
      </p:sp>
      <p:sp>
        <p:nvSpPr>
          <p:cNvPr id="61" name="矩形 60">
            <a:extLst>
              <a:ext uri="{FF2B5EF4-FFF2-40B4-BE49-F238E27FC236}">
                <a16:creationId xmlns:a16="http://schemas.microsoft.com/office/drawing/2014/main" id="{0194C9B5-D01A-417B-9CBE-96DF88F2AB31}"/>
              </a:ext>
            </a:extLst>
          </p:cNvPr>
          <p:cNvSpPr/>
          <p:nvPr/>
        </p:nvSpPr>
        <p:spPr>
          <a:xfrm>
            <a:off x="9475858" y="2867758"/>
            <a:ext cx="463621" cy="365760"/>
          </a:xfrm>
          <a:prstGeom prst="rect">
            <a:avLst/>
          </a:prstGeom>
        </p:spPr>
        <p:txBody>
          <a:bodyPr wrap="square">
            <a:spAutoFit/>
          </a:bodyPr>
          <a:lstStyle/>
          <a:p>
            <a:r>
              <a:rPr altLang="zh-CN" lang="en-US">
                <a:solidFill>
                  <a:srgbClr val="042B8E"/>
                </a:solidFill>
                <a:cs typeface="+mn-ea"/>
                <a:sym typeface="+mn-lt"/>
              </a:rPr>
              <a:t>05.</a:t>
            </a:r>
          </a:p>
        </p:txBody>
      </p:sp>
    </p:spTree>
    <p:extLst>
      <p:ext uri="{BB962C8B-B14F-4D97-AF65-F5344CB8AC3E}">
        <p14:creationId val="1363452115"/>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43"/>
                                        </p:tgtEl>
                                        <p:attrNameLst>
                                          <p:attrName>style.visibility</p:attrName>
                                        </p:attrNameLst>
                                      </p:cBhvr>
                                      <p:to>
                                        <p:strVal val="visible"/>
                                      </p:to>
                                    </p:set>
                                    <p:animEffect filter="randombar(horizontal)" transition="in">
                                      <p:cBhvr>
                                        <p:cTn dur="500" id="7"/>
                                        <p:tgtEl>
                                          <p:spTgt spid="43"/>
                                        </p:tgtEl>
                                      </p:cBhvr>
                                    </p:animEffect>
                                  </p:childTnLst>
                                </p:cTn>
                              </p:par>
                              <p:par>
                                <p:cTn fill="hold" grpId="0" id="8" nodeType="withEffect" presetClass="entr" presetID="14" presetSubtype="10">
                                  <p:stCondLst>
                                    <p:cond delay="0"/>
                                  </p:stCondLst>
                                  <p:childTnLst>
                                    <p:set>
                                      <p:cBhvr>
                                        <p:cTn dur="1" fill="hold" id="9">
                                          <p:stCondLst>
                                            <p:cond delay="0"/>
                                          </p:stCondLst>
                                        </p:cTn>
                                        <p:tgtEl>
                                          <p:spTgt spid="57"/>
                                        </p:tgtEl>
                                        <p:attrNameLst>
                                          <p:attrName>style.visibility</p:attrName>
                                        </p:attrNameLst>
                                      </p:cBhvr>
                                      <p:to>
                                        <p:strVal val="visible"/>
                                      </p:to>
                                    </p:set>
                                    <p:animEffect filter="randombar(horizontal)" transition="in">
                                      <p:cBhvr>
                                        <p:cTn dur="500" id="10"/>
                                        <p:tgtEl>
                                          <p:spTgt spid="57"/>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58"/>
                                        </p:tgtEl>
                                        <p:attrNameLst>
                                          <p:attrName>style.visibility</p:attrName>
                                        </p:attrNameLst>
                                      </p:cBhvr>
                                      <p:to>
                                        <p:strVal val="visible"/>
                                      </p:to>
                                    </p:set>
                                    <p:animEffect filter="randombar(horizontal)" transition="in">
                                      <p:cBhvr>
                                        <p:cTn dur="500" id="13"/>
                                        <p:tgtEl>
                                          <p:spTgt spid="58"/>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59"/>
                                        </p:tgtEl>
                                        <p:attrNameLst>
                                          <p:attrName>style.visibility</p:attrName>
                                        </p:attrNameLst>
                                      </p:cBhvr>
                                      <p:to>
                                        <p:strVal val="visible"/>
                                      </p:to>
                                    </p:set>
                                    <p:animEffect filter="randombar(horizontal)" transition="in">
                                      <p:cBhvr>
                                        <p:cTn dur="500" id="16"/>
                                        <p:tgtEl>
                                          <p:spTgt spid="59"/>
                                        </p:tgtEl>
                                      </p:cBhvr>
                                    </p:animEffect>
                                  </p:childTnLst>
                                </p:cTn>
                              </p:par>
                              <p:par>
                                <p:cTn fill="hold" grpId="0" id="17" nodeType="withEffect" presetClass="entr" presetID="14" presetSubtype="10">
                                  <p:stCondLst>
                                    <p:cond delay="0"/>
                                  </p:stCondLst>
                                  <p:childTnLst>
                                    <p:set>
                                      <p:cBhvr>
                                        <p:cTn dur="1" fill="hold" id="18">
                                          <p:stCondLst>
                                            <p:cond delay="0"/>
                                          </p:stCondLst>
                                        </p:cTn>
                                        <p:tgtEl>
                                          <p:spTgt spid="60"/>
                                        </p:tgtEl>
                                        <p:attrNameLst>
                                          <p:attrName>style.visibility</p:attrName>
                                        </p:attrNameLst>
                                      </p:cBhvr>
                                      <p:to>
                                        <p:strVal val="visible"/>
                                      </p:to>
                                    </p:set>
                                    <p:animEffect filter="randombar(horizontal)" transition="in">
                                      <p:cBhvr>
                                        <p:cTn dur="500" id="19"/>
                                        <p:tgtEl>
                                          <p:spTgt spid="60"/>
                                        </p:tgtEl>
                                      </p:cBhvr>
                                    </p:animEffect>
                                  </p:childTnLst>
                                </p:cTn>
                              </p:par>
                              <p:par>
                                <p:cTn fill="hold" grpId="0" id="20" nodeType="withEffect" presetClass="entr" presetID="14" presetSubtype="10">
                                  <p:stCondLst>
                                    <p:cond delay="0"/>
                                  </p:stCondLst>
                                  <p:childTnLst>
                                    <p:set>
                                      <p:cBhvr>
                                        <p:cTn dur="1" fill="hold" id="21">
                                          <p:stCondLst>
                                            <p:cond delay="0"/>
                                          </p:stCondLst>
                                        </p:cTn>
                                        <p:tgtEl>
                                          <p:spTgt spid="61"/>
                                        </p:tgtEl>
                                        <p:attrNameLst>
                                          <p:attrName>style.visibility</p:attrName>
                                        </p:attrNameLst>
                                      </p:cBhvr>
                                      <p:to>
                                        <p:strVal val="visible"/>
                                      </p:to>
                                    </p:set>
                                    <p:animEffect filter="randombar(horizontal)" transition="in">
                                      <p:cBhvr>
                                        <p:cTn dur="500" id="22"/>
                                        <p:tgtEl>
                                          <p:spTgt spid="61"/>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44"/>
                                        </p:tgtEl>
                                        <p:attrNameLst>
                                          <p:attrName>style.visibility</p:attrName>
                                        </p:attrNameLst>
                                      </p:cBhvr>
                                      <p:to>
                                        <p:strVal val="visible"/>
                                      </p:to>
                                    </p:set>
                                    <p:animEffect filter="fade" transition="in">
                                      <p:cBhvr>
                                        <p:cTn dur="500" id="27"/>
                                        <p:tgtEl>
                                          <p:spTgt spid="44"/>
                                        </p:tgtEl>
                                      </p:cBhvr>
                                    </p:animEffect>
                                  </p:childTnLst>
                                </p:cTn>
                              </p:par>
                              <p:par>
                                <p:cTn fill="hold" grpId="0" id="28" nodeType="withEffect" presetClass="entr" presetID="10" presetSubtype="0">
                                  <p:stCondLst>
                                    <p:cond delay="0"/>
                                  </p:stCondLst>
                                  <p:childTnLst>
                                    <p:set>
                                      <p:cBhvr>
                                        <p:cTn dur="1" fill="hold" id="29">
                                          <p:stCondLst>
                                            <p:cond delay="0"/>
                                          </p:stCondLst>
                                        </p:cTn>
                                        <p:tgtEl>
                                          <p:spTgt spid="49"/>
                                        </p:tgtEl>
                                        <p:attrNameLst>
                                          <p:attrName>style.visibility</p:attrName>
                                        </p:attrNameLst>
                                      </p:cBhvr>
                                      <p:to>
                                        <p:strVal val="visible"/>
                                      </p:to>
                                    </p:set>
                                    <p:animEffect filter="fade" transition="in">
                                      <p:cBhvr>
                                        <p:cTn dur="500" id="30"/>
                                        <p:tgtEl>
                                          <p:spTgt spid="49"/>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10" presetSubtype="0">
                                  <p:stCondLst>
                                    <p:cond delay="0"/>
                                  </p:stCondLst>
                                  <p:childTnLst>
                                    <p:set>
                                      <p:cBhvr>
                                        <p:cTn dur="1" fill="hold" id="34">
                                          <p:stCondLst>
                                            <p:cond delay="0"/>
                                          </p:stCondLst>
                                        </p:cTn>
                                        <p:tgtEl>
                                          <p:spTgt spid="56"/>
                                        </p:tgtEl>
                                        <p:attrNameLst>
                                          <p:attrName>style.visibility</p:attrName>
                                        </p:attrNameLst>
                                      </p:cBhvr>
                                      <p:to>
                                        <p:strVal val="visible"/>
                                      </p:to>
                                    </p:set>
                                    <p:animEffect filter="fade" transition="in">
                                      <p:cBhvr>
                                        <p:cTn dur="500" id="35"/>
                                        <p:tgtEl>
                                          <p:spTgt spid="56"/>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2" presetSubtype="4">
                                  <p:stCondLst>
                                    <p:cond delay="0"/>
                                  </p:stCondLst>
                                  <p:childTnLst>
                                    <p:set>
                                      <p:cBhvr>
                                        <p:cTn dur="1" fill="hold" id="39">
                                          <p:stCondLst>
                                            <p:cond delay="0"/>
                                          </p:stCondLst>
                                        </p:cTn>
                                        <p:tgtEl>
                                          <p:spTgt spid="51"/>
                                        </p:tgtEl>
                                        <p:attrNameLst>
                                          <p:attrName>style.visibility</p:attrName>
                                        </p:attrNameLst>
                                      </p:cBhvr>
                                      <p:to>
                                        <p:strVal val="visible"/>
                                      </p:to>
                                    </p:set>
                                    <p:anim calcmode="lin" valueType="num">
                                      <p:cBhvr additive="base">
                                        <p:cTn dur="500" fill="hold" id="40"/>
                                        <p:tgtEl>
                                          <p:spTgt spid="51"/>
                                        </p:tgtEl>
                                        <p:attrNameLst>
                                          <p:attrName>ppt_x</p:attrName>
                                        </p:attrNameLst>
                                      </p:cBhvr>
                                      <p:tavLst>
                                        <p:tav tm="0">
                                          <p:val>
                                            <p:strVal val="#ppt_x"/>
                                          </p:val>
                                        </p:tav>
                                        <p:tav tm="100000">
                                          <p:val>
                                            <p:strVal val="#ppt_x"/>
                                          </p:val>
                                        </p:tav>
                                      </p:tavLst>
                                    </p:anim>
                                    <p:anim calcmode="lin" valueType="num">
                                      <p:cBhvr additive="base">
                                        <p:cTn dur="500" fill="hold" id="41"/>
                                        <p:tgtEl>
                                          <p:spTgt spid="51"/>
                                        </p:tgtEl>
                                        <p:attrNameLst>
                                          <p:attrName>ppt_y</p:attrName>
                                        </p:attrNameLst>
                                      </p:cBhvr>
                                      <p:tavLst>
                                        <p:tav tm="0">
                                          <p:val>
                                            <p:strVal val="1+#ppt_h/2"/>
                                          </p:val>
                                        </p:tav>
                                        <p:tav tm="100000">
                                          <p:val>
                                            <p:strVal val="#ppt_y"/>
                                          </p:val>
                                        </p:tav>
                                      </p:tavLst>
                                    </p:anim>
                                  </p:childTnLst>
                                </p:cTn>
                              </p:par>
                              <p:par>
                                <p:cTn fill="hold" grpId="0" id="42" nodeType="withEffect" presetClass="entr" presetID="2" presetSubtype="4">
                                  <p:stCondLst>
                                    <p:cond delay="0"/>
                                  </p:stCondLst>
                                  <p:childTnLst>
                                    <p:set>
                                      <p:cBhvr>
                                        <p:cTn dur="1" fill="hold" id="43">
                                          <p:stCondLst>
                                            <p:cond delay="0"/>
                                          </p:stCondLst>
                                        </p:cTn>
                                        <p:tgtEl>
                                          <p:spTgt spid="46"/>
                                        </p:tgtEl>
                                        <p:attrNameLst>
                                          <p:attrName>style.visibility</p:attrName>
                                        </p:attrNameLst>
                                      </p:cBhvr>
                                      <p:to>
                                        <p:strVal val="visible"/>
                                      </p:to>
                                    </p:set>
                                    <p:anim calcmode="lin" valueType="num">
                                      <p:cBhvr additive="base">
                                        <p:cTn dur="500" fill="hold" id="44"/>
                                        <p:tgtEl>
                                          <p:spTgt spid="46"/>
                                        </p:tgtEl>
                                        <p:attrNameLst>
                                          <p:attrName>ppt_x</p:attrName>
                                        </p:attrNameLst>
                                      </p:cBhvr>
                                      <p:tavLst>
                                        <p:tav tm="0">
                                          <p:val>
                                            <p:strVal val="#ppt_x"/>
                                          </p:val>
                                        </p:tav>
                                        <p:tav tm="100000">
                                          <p:val>
                                            <p:strVal val="#ppt_x"/>
                                          </p:val>
                                        </p:tav>
                                      </p:tavLst>
                                    </p:anim>
                                    <p:anim calcmode="lin" valueType="num">
                                      <p:cBhvr additive="base">
                                        <p:cTn dur="500" fill="hold" id="45"/>
                                        <p:tgtEl>
                                          <p:spTgt spid="46"/>
                                        </p:tgtEl>
                                        <p:attrNameLst>
                                          <p:attrName>ppt_y</p:attrName>
                                        </p:attrNameLst>
                                      </p:cBhvr>
                                      <p:tavLst>
                                        <p:tav tm="0">
                                          <p:val>
                                            <p:strVal val="1+#ppt_h/2"/>
                                          </p:val>
                                        </p:tav>
                                        <p:tav tm="100000">
                                          <p:val>
                                            <p:strVal val="#ppt_y"/>
                                          </p:val>
                                        </p:tav>
                                      </p:tavLst>
                                    </p:anim>
                                  </p:childTnLst>
                                </p:cTn>
                              </p:par>
                            </p:childTnLst>
                          </p:cTn>
                        </p:par>
                      </p:childTnLst>
                    </p:cTn>
                  </p:par>
                  <p:par>
                    <p:cTn fill="hold" id="46" nodeType="clickPar">
                      <p:stCondLst>
                        <p:cond delay="indefinite"/>
                      </p:stCondLst>
                      <p:childTnLst>
                        <p:par>
                          <p:cTn fill="hold" id="47" nodeType="afterGroup">
                            <p:stCondLst>
                              <p:cond delay="0"/>
                            </p:stCondLst>
                            <p:childTnLst>
                              <p:par>
                                <p:cTn fill="hold" id="48" nodeType="clickEffect" presetClass="entr" presetID="10" presetSubtype="0">
                                  <p:stCondLst>
                                    <p:cond delay="0"/>
                                  </p:stCondLst>
                                  <p:childTnLst>
                                    <p:set>
                                      <p:cBhvr>
                                        <p:cTn dur="1" fill="hold" id="49">
                                          <p:stCondLst>
                                            <p:cond delay="0"/>
                                          </p:stCondLst>
                                        </p:cTn>
                                        <p:tgtEl>
                                          <p:spTgt spid="55"/>
                                        </p:tgtEl>
                                        <p:attrNameLst>
                                          <p:attrName>style.visibility</p:attrName>
                                        </p:attrNameLst>
                                      </p:cBhvr>
                                      <p:to>
                                        <p:strVal val="visible"/>
                                      </p:to>
                                    </p:set>
                                    <p:animEffect filter="fade" transition="in">
                                      <p:cBhvr>
                                        <p:cTn dur="500" id="50"/>
                                        <p:tgtEl>
                                          <p:spTgt spid="55"/>
                                        </p:tgtEl>
                                      </p:cBhvr>
                                    </p:animEffect>
                                  </p:childTnLst>
                                </p:cTn>
                              </p:par>
                            </p:childTnLst>
                          </p:cTn>
                        </p:par>
                      </p:childTnLst>
                    </p:cTn>
                  </p:par>
                  <p:par>
                    <p:cTn fill="hold" id="51" nodeType="clickPar">
                      <p:stCondLst>
                        <p:cond delay="indefinite"/>
                      </p:stCondLst>
                      <p:childTnLst>
                        <p:par>
                          <p:cTn fill="hold" id="52" nodeType="afterGroup">
                            <p:stCondLst>
                              <p:cond delay="0"/>
                            </p:stCondLst>
                            <p:childTnLst>
                              <p:par>
                                <p:cTn fill="hold" id="53" nodeType="clickEffect" presetClass="entr" presetID="10" presetSubtype="0">
                                  <p:stCondLst>
                                    <p:cond delay="0"/>
                                  </p:stCondLst>
                                  <p:childTnLst>
                                    <p:set>
                                      <p:cBhvr>
                                        <p:cTn dur="1" fill="hold" id="54">
                                          <p:stCondLst>
                                            <p:cond delay="0"/>
                                          </p:stCondLst>
                                        </p:cTn>
                                        <p:tgtEl>
                                          <p:spTgt spid="54"/>
                                        </p:tgtEl>
                                        <p:attrNameLst>
                                          <p:attrName>style.visibility</p:attrName>
                                        </p:attrNameLst>
                                      </p:cBhvr>
                                      <p:to>
                                        <p:strVal val="visible"/>
                                      </p:to>
                                    </p:set>
                                    <p:animEffect filter="fade" transition="in">
                                      <p:cBhvr>
                                        <p:cTn dur="500" id="55"/>
                                        <p:tgtEl>
                                          <p:spTgt spid="5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P grpId="0" spid="46"/>
      <p:bldP grpId="0" spid="49"/>
      <p:bldP grpId="0" spid="51"/>
      <p:bldP grpId="0" spid="57"/>
      <p:bldP grpId="0" spid="58"/>
      <p:bldP grpId="0" spid="59"/>
      <p:bldP grpId="0" spid="60"/>
      <p:bldP grpId="0" spid="6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6E542F94-CD58-487E-BF5C-6A91F55E1DA8}"/>
              </a:ext>
            </a:extLst>
          </p:cNvPr>
          <p:cNvGrpSpPr/>
          <p:nvPr/>
        </p:nvGrpSpPr>
        <p:grpSpPr>
          <a:xfrm>
            <a:off x="1238479" y="1230136"/>
            <a:ext cx="3146708" cy="529248"/>
            <a:chOff x="4941637" y="1483605"/>
            <a:chExt cx="2306766" cy="529248"/>
          </a:xfrm>
        </p:grpSpPr>
        <p:grpSp>
          <p:nvGrpSpPr>
            <p:cNvPr id="4" name="组合 3">
              <a:extLst>
                <a:ext uri="{FF2B5EF4-FFF2-40B4-BE49-F238E27FC236}">
                  <a16:creationId xmlns:a16="http://schemas.microsoft.com/office/drawing/2014/main" id="{F8074C4E-C38D-48D8-B1D1-52721BE36DEA}"/>
                </a:ext>
              </a:extLst>
            </p:cNvPr>
            <p:cNvGrpSpPr/>
            <p:nvPr/>
          </p:nvGrpSpPr>
          <p:grpSpPr>
            <a:xfrm>
              <a:off x="4941637" y="1483605"/>
              <a:ext cx="2249733" cy="529248"/>
              <a:chOff x="4216818" y="1470939"/>
              <a:chExt cx="3677264" cy="529248"/>
            </a:xfrm>
          </p:grpSpPr>
          <p:sp>
            <p:nvSpPr>
              <p:cNvPr id="6" name="矩形: 圆角 5">
                <a:extLst>
                  <a:ext uri="{FF2B5EF4-FFF2-40B4-BE49-F238E27FC236}">
                    <a16:creationId xmlns:a16="http://schemas.microsoft.com/office/drawing/2014/main" id="{BAEC8903-F3C5-4666-B752-63F3E0813FF3}"/>
                  </a:ext>
                </a:extLst>
              </p:cNvPr>
              <p:cNvSpPr/>
              <p:nvPr/>
            </p:nvSpPr>
            <p:spPr>
              <a:xfrm>
                <a:off x="4403265" y="152426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圆角 6">
                <a:extLst>
                  <a:ext uri="{FF2B5EF4-FFF2-40B4-BE49-F238E27FC236}">
                    <a16:creationId xmlns:a16="http://schemas.microsoft.com/office/drawing/2014/main" id="{3980E872-AC83-4D84-8A58-B4C900E5DDB3}"/>
                  </a:ext>
                </a:extLst>
              </p:cNvPr>
              <p:cNvSpPr/>
              <p:nvPr/>
            </p:nvSpPr>
            <p:spPr>
              <a:xfrm>
                <a:off x="4216818" y="147093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 name="MH_Title_1">
              <a:extLst>
                <a:ext uri="{FF2B5EF4-FFF2-40B4-BE49-F238E27FC236}">
                  <a16:creationId xmlns:a16="http://schemas.microsoft.com/office/drawing/2014/main" id="{A771B18E-832E-4ABB-BECD-C61ECA4B3DDB}"/>
                </a:ext>
              </a:extLst>
            </p:cNvPr>
            <p:cNvSpPr>
              <a:spLocks noChangeArrowheads="1"/>
            </p:cNvSpPr>
            <p:nvPr/>
          </p:nvSpPr>
          <p:spPr bwMode="auto">
            <a:xfrm>
              <a:off x="4998670" y="1525069"/>
              <a:ext cx="2249733" cy="384048"/>
            </a:xfrm>
            <a:prstGeom prst="rect">
              <a:avLst/>
            </a:prstGeom>
            <a:extLst/>
          </p:spPr>
          <p:txBody>
            <a:bodyPr wrap="square">
              <a:spAutoFit/>
            </a:bodyPr>
            <a:lstStyle/>
            <a:p>
              <a:pPr algn="just">
                <a:lnSpc>
                  <a:spcPct val="120000"/>
                </a:lnSpc>
                <a:buClr>
                  <a:srgbClr val="000066"/>
                </a:buClr>
              </a:pPr>
              <a:r>
                <a:rPr altLang="zh-CN" lang="en-US" spc="300" sz="1600">
                  <a:solidFill>
                    <a:srgbClr val="042B8E"/>
                  </a:solidFill>
                  <a:cs typeface="+mn-ea"/>
                  <a:sym typeface="+mn-lt"/>
                </a:rPr>
                <a:t>SPIN提问式销售法介绍 </a:t>
              </a:r>
            </a:p>
          </p:txBody>
        </p:sp>
      </p:grpSp>
      <p:grpSp>
        <p:nvGrpSpPr>
          <p:cNvPr id="22" name="组合 21">
            <a:extLst>
              <a:ext uri="{FF2B5EF4-FFF2-40B4-BE49-F238E27FC236}">
                <a16:creationId xmlns:a16="http://schemas.microsoft.com/office/drawing/2014/main" id="{437574B4-9675-462B-9B19-79A142E9BA7B}"/>
              </a:ext>
            </a:extLst>
          </p:cNvPr>
          <p:cNvGrpSpPr/>
          <p:nvPr/>
        </p:nvGrpSpPr>
        <p:grpSpPr>
          <a:xfrm>
            <a:off x="639735" y="1880218"/>
            <a:ext cx="5936346" cy="3218399"/>
            <a:chOff x="583861" y="1897507"/>
            <a:chExt cx="6661730" cy="3218399"/>
          </a:xfrm>
        </p:grpSpPr>
        <p:sp>
          <p:nvSpPr>
            <p:cNvPr id="17" name="矩形: 圆角 16">
              <a:extLst>
                <a:ext uri="{FF2B5EF4-FFF2-40B4-BE49-F238E27FC236}">
                  <a16:creationId xmlns:a16="http://schemas.microsoft.com/office/drawing/2014/main" id="{D15DE016-B8C3-45E9-B041-D8A98899B4D8}"/>
                </a:ext>
              </a:extLst>
            </p:cNvPr>
            <p:cNvSpPr/>
            <p:nvPr/>
          </p:nvSpPr>
          <p:spPr>
            <a:xfrm>
              <a:off x="1238478" y="2071358"/>
              <a:ext cx="5437624" cy="2408785"/>
            </a:xfrm>
            <a:prstGeom prst="roundRect">
              <a:avLst>
                <a:gd fmla="val 12121"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MH_Other_1">
              <a:extLst>
                <a:ext uri="{FF2B5EF4-FFF2-40B4-BE49-F238E27FC236}">
                  <a16:creationId xmlns:a16="http://schemas.microsoft.com/office/drawing/2014/main" id="{4EF9F034-7BDE-41CB-AFFF-32D8C473CB76}"/>
                </a:ext>
              </a:extLst>
            </p:cNvPr>
            <p:cNvSpPr>
              <a:spLocks noChangeArrowheads="1"/>
            </p:cNvSpPr>
            <p:nvPr/>
          </p:nvSpPr>
          <p:spPr bwMode="auto">
            <a:xfrm>
              <a:off x="590906" y="1897507"/>
              <a:ext cx="1442737" cy="1442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9000">
                  <a:solidFill>
                    <a:srgbClr val="042B8E"/>
                  </a:solidFill>
                  <a:cs typeface="+mn-ea"/>
                  <a:sym typeface="+mn-lt"/>
                </a:rPr>
                <a:t>“</a:t>
              </a:r>
            </a:p>
          </p:txBody>
        </p:sp>
        <p:sp>
          <p:nvSpPr>
            <p:cNvPr id="19" name="MH_Other_2">
              <a:extLst>
                <a:ext uri="{FF2B5EF4-FFF2-40B4-BE49-F238E27FC236}">
                  <a16:creationId xmlns:a16="http://schemas.microsoft.com/office/drawing/2014/main" id="{D96CDF47-B22F-4894-B803-9F7DB4317B95}"/>
                </a:ext>
              </a:extLst>
            </p:cNvPr>
            <p:cNvSpPr>
              <a:spLocks noChangeArrowheads="1"/>
            </p:cNvSpPr>
            <p:nvPr/>
          </p:nvSpPr>
          <p:spPr bwMode="auto">
            <a:xfrm>
              <a:off x="5795809" y="3658894"/>
              <a:ext cx="1442737" cy="1442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9000">
                  <a:solidFill>
                    <a:srgbClr val="C13238"/>
                  </a:solidFill>
                  <a:cs typeface="+mn-ea"/>
                  <a:sym typeface="+mn-lt"/>
                </a:rPr>
                <a:t>”</a:t>
              </a:r>
            </a:p>
          </p:txBody>
        </p:sp>
        <p:sp>
          <p:nvSpPr>
            <p:cNvPr id="20" name="矩形 19">
              <a:extLst>
                <a:ext uri="{FF2B5EF4-FFF2-40B4-BE49-F238E27FC236}">
                  <a16:creationId xmlns:a16="http://schemas.microsoft.com/office/drawing/2014/main" id="{582A544D-CB43-4EE6-A905-EFC44B83AE5D}"/>
                </a:ext>
              </a:extLst>
            </p:cNvPr>
            <p:cNvSpPr/>
            <p:nvPr/>
          </p:nvSpPr>
          <p:spPr>
            <a:xfrm>
              <a:off x="1843445" y="2373890"/>
              <a:ext cx="4375296" cy="129851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美国销售咨询专家尼尔·雷克汉姆与他的研究小组历时12年，在27个国家分析了3.5万个销售实例，与1万多名销售人员协同拜访客户，观察他们的实际销售行为后公布了SPIN模式，第一次完整地阐述了顾问式销售技巧。这套方法也成为训练销售人员的必修课程。</a:t>
              </a:r>
            </a:p>
            <a:p>
              <a:pPr algn="just">
                <a:lnSpc>
                  <a:spcPct val="130000"/>
                </a:lnSpc>
              </a:pPr>
              <a:endParaRPr altLang="en-US" kumimoji="1" lang="zh-CN" sz="1400">
                <a:solidFill>
                  <a:schemeClr val="tx1">
                    <a:lumMod val="95000"/>
                    <a:lumOff val="5000"/>
                  </a:schemeClr>
                </a:solidFill>
                <a:cs typeface="+mn-ea"/>
                <a:sym typeface="+mn-lt"/>
              </a:endParaRPr>
            </a:p>
            <a:p>
              <a:pPr algn="just">
                <a:lnSpc>
                  <a:spcPct val="130000"/>
                </a:lnSpc>
              </a:pPr>
              <a:br>
                <a:rPr altLang="en-US" kumimoji="1" lang="zh-CN" sz="1400">
                  <a:solidFill>
                    <a:schemeClr val="tx1">
                      <a:lumMod val="95000"/>
                      <a:lumOff val="5000"/>
                    </a:schemeClr>
                  </a:solidFill>
                  <a:cs typeface="+mn-ea"/>
                  <a:sym typeface="+mn-lt"/>
                </a:rPr>
              </a:br>
            </a:p>
          </p:txBody>
        </p:sp>
      </p:grpSp>
      <p:grpSp>
        <p:nvGrpSpPr>
          <p:cNvPr id="40" name="组合 39">
            <a:extLst>
              <a:ext uri="{FF2B5EF4-FFF2-40B4-BE49-F238E27FC236}">
                <a16:creationId xmlns:a16="http://schemas.microsoft.com/office/drawing/2014/main" id="{29CDFE0A-4D7E-48B0-AA5D-9EDE74349F6D}"/>
              </a:ext>
            </a:extLst>
          </p:cNvPr>
          <p:cNvGrpSpPr/>
          <p:nvPr/>
        </p:nvGrpSpPr>
        <p:grpSpPr>
          <a:xfrm>
            <a:off x="5720960" y="3033137"/>
            <a:ext cx="5936346" cy="3218399"/>
            <a:chOff x="5277931" y="3010667"/>
            <a:chExt cx="5936346" cy="3218399"/>
          </a:xfrm>
        </p:grpSpPr>
        <p:grpSp>
          <p:nvGrpSpPr>
            <p:cNvPr id="35" name="组合 34">
              <a:extLst>
                <a:ext uri="{FF2B5EF4-FFF2-40B4-BE49-F238E27FC236}">
                  <a16:creationId xmlns:a16="http://schemas.microsoft.com/office/drawing/2014/main" id="{92C3328A-2C72-475F-8AB5-489CA33F40B2}"/>
                </a:ext>
              </a:extLst>
            </p:cNvPr>
            <p:cNvGrpSpPr/>
            <p:nvPr/>
          </p:nvGrpSpPr>
          <p:grpSpPr>
            <a:xfrm>
              <a:off x="5277931" y="3010667"/>
              <a:ext cx="5936346" cy="3218399"/>
              <a:chOff x="583861" y="1897507"/>
              <a:chExt cx="6661730" cy="3218399"/>
            </a:xfrm>
          </p:grpSpPr>
          <p:sp>
            <p:nvSpPr>
              <p:cNvPr id="36" name="矩形: 圆角 35">
                <a:extLst>
                  <a:ext uri="{FF2B5EF4-FFF2-40B4-BE49-F238E27FC236}">
                    <a16:creationId xmlns:a16="http://schemas.microsoft.com/office/drawing/2014/main" id="{8499F022-6128-4220-BAAE-4D602FFA6BC6}"/>
                  </a:ext>
                </a:extLst>
              </p:cNvPr>
              <p:cNvSpPr/>
              <p:nvPr/>
            </p:nvSpPr>
            <p:spPr>
              <a:xfrm>
                <a:off x="1238478" y="2071358"/>
                <a:ext cx="5437624" cy="2408785"/>
              </a:xfrm>
              <a:prstGeom prst="roundRect">
                <a:avLst>
                  <a:gd fmla="val 12121"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MH_Other_1">
                <a:extLst>
                  <a:ext uri="{FF2B5EF4-FFF2-40B4-BE49-F238E27FC236}">
                    <a16:creationId xmlns:a16="http://schemas.microsoft.com/office/drawing/2014/main" id="{8B80E34D-E2F9-4243-805B-36E638B9ABCD}"/>
                  </a:ext>
                </a:extLst>
              </p:cNvPr>
              <p:cNvSpPr>
                <a:spLocks noChangeArrowheads="1"/>
              </p:cNvSpPr>
              <p:nvPr/>
            </p:nvSpPr>
            <p:spPr bwMode="auto">
              <a:xfrm>
                <a:off x="590906" y="1897507"/>
                <a:ext cx="1442737" cy="1442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9000">
                    <a:solidFill>
                      <a:srgbClr val="042B8E"/>
                    </a:solidFill>
                    <a:cs typeface="+mn-ea"/>
                    <a:sym typeface="+mn-lt"/>
                  </a:rPr>
                  <a:t>“</a:t>
                </a:r>
              </a:p>
            </p:txBody>
          </p:sp>
          <p:sp>
            <p:nvSpPr>
              <p:cNvPr id="38" name="MH_Other_2">
                <a:extLst>
                  <a:ext uri="{FF2B5EF4-FFF2-40B4-BE49-F238E27FC236}">
                    <a16:creationId xmlns:a16="http://schemas.microsoft.com/office/drawing/2014/main" id="{291D3EB2-1148-4ADF-8B3C-5083173DBE39}"/>
                  </a:ext>
                </a:extLst>
              </p:cNvPr>
              <p:cNvSpPr>
                <a:spLocks noChangeArrowheads="1"/>
              </p:cNvSpPr>
              <p:nvPr/>
            </p:nvSpPr>
            <p:spPr bwMode="auto">
              <a:xfrm>
                <a:off x="5795809" y="3658893"/>
                <a:ext cx="1442737" cy="1442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9000">
                    <a:solidFill>
                      <a:srgbClr val="C13238"/>
                    </a:solidFill>
                    <a:cs typeface="+mn-ea"/>
                    <a:sym typeface="+mn-lt"/>
                  </a:rPr>
                  <a:t>”</a:t>
                </a:r>
              </a:p>
            </p:txBody>
          </p:sp>
        </p:grpSp>
        <p:sp>
          <p:nvSpPr>
            <p:cNvPr id="34" name="矩形 33">
              <a:extLst>
                <a:ext uri="{FF2B5EF4-FFF2-40B4-BE49-F238E27FC236}">
                  <a16:creationId xmlns:a16="http://schemas.microsoft.com/office/drawing/2014/main" id="{343113AE-84A9-4B64-B13F-BB61B1BB7A4E}"/>
                </a:ext>
              </a:extLst>
            </p:cNvPr>
            <p:cNvSpPr/>
            <p:nvPr/>
          </p:nvSpPr>
          <p:spPr>
            <a:xfrm>
              <a:off x="6318702" y="3560410"/>
              <a:ext cx="3930661" cy="14700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如何按自己的流程去做；SPIN技巧则更注重于通过提问来引导客户，使客户自己完成其购买流程。通过S-现状问题、P-困难问题、I-牵连问题、N-价值问题四大类提问技巧来发掘、明确和引导客户需求与期望，从而不断地推进营销过程，为营销成功创造基础的方法。</a:t>
              </a:r>
            </a:p>
          </p:txBody>
        </p:sp>
      </p:grpSp>
      <p:grpSp>
        <p:nvGrpSpPr>
          <p:cNvPr id="41" name="组合 40">
            <a:extLst>
              <a:ext uri="{FF2B5EF4-FFF2-40B4-BE49-F238E27FC236}">
                <a16:creationId xmlns:a16="http://schemas.microsoft.com/office/drawing/2014/main" id="{57D23930-04C8-4997-B5E1-783A75672A11}"/>
              </a:ext>
            </a:extLst>
          </p:cNvPr>
          <p:cNvGrpSpPr/>
          <p:nvPr/>
        </p:nvGrpSpPr>
        <p:grpSpPr>
          <a:xfrm>
            <a:off x="9093921" y="2092587"/>
            <a:ext cx="2071937" cy="904680"/>
            <a:chOff x="9841347" y="4411420"/>
            <a:chExt cx="2071937" cy="904680"/>
          </a:xfrm>
        </p:grpSpPr>
        <p:pic>
          <p:nvPicPr>
            <p:cNvPr id="42" name="图片 41">
              <a:extLst>
                <a:ext uri="{FF2B5EF4-FFF2-40B4-BE49-F238E27FC236}">
                  <a16:creationId xmlns:a16="http://schemas.microsoft.com/office/drawing/2014/main" id="{4096DB78-ABB6-49D1-B7EB-F076790EFEB1}"/>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841347" y="4411420"/>
              <a:ext cx="904679" cy="90468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43" name="矩形 42">
              <a:extLst>
                <a:ext uri="{FF2B5EF4-FFF2-40B4-BE49-F238E27FC236}">
                  <a16:creationId xmlns:a16="http://schemas.microsoft.com/office/drawing/2014/main" id="{7BC098D1-89D1-476E-A78E-34D5EFBA96E1}"/>
                </a:ext>
              </a:extLst>
            </p:cNvPr>
            <p:cNvSpPr/>
            <p:nvPr/>
          </p:nvSpPr>
          <p:spPr>
            <a:xfrm>
              <a:off x="10082335" y="4595252"/>
              <a:ext cx="1811655" cy="579120"/>
            </a:xfrm>
            <a:prstGeom prst="rect">
              <a:avLst/>
            </a:prstGeom>
          </p:spPr>
          <p:txBody>
            <a:bodyPr vert="horz" wrap="none">
              <a:spAutoFit/>
            </a:bodyPr>
            <a:lstStyle/>
            <a:p>
              <a:r>
                <a:rPr altLang="zh-CN" b="1" lang="en-US" spc="600" sz="3200">
                  <a:solidFill>
                    <a:srgbClr val="042B8E"/>
                  </a:solidFill>
                  <a:cs typeface="+mn-ea"/>
                  <a:sym typeface="+mn-lt"/>
                </a:rPr>
                <a:t>SALES</a:t>
              </a:r>
            </a:p>
          </p:txBody>
        </p:sp>
      </p:grpSp>
      <p:sp>
        <p:nvSpPr>
          <p:cNvPr id="44" name="椭圆 43">
            <a:extLst>
              <a:ext uri="{FF2B5EF4-FFF2-40B4-BE49-F238E27FC236}">
                <a16:creationId xmlns:a16="http://schemas.microsoft.com/office/drawing/2014/main" id="{5F7F12BE-7357-4268-97CB-F7DA7438BC4D}"/>
              </a:ext>
            </a:extLst>
          </p:cNvPr>
          <p:cNvSpPr/>
          <p:nvPr/>
        </p:nvSpPr>
        <p:spPr>
          <a:xfrm>
            <a:off x="2695132" y="5098617"/>
            <a:ext cx="542791" cy="542791"/>
          </a:xfrm>
          <a:prstGeom prst="ellipse">
            <a:avLst/>
          </a:prstGeom>
          <a:solidFill>
            <a:srgbClr val="C13238"/>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45" name="椭圆 44">
            <a:extLst>
              <a:ext uri="{FF2B5EF4-FFF2-40B4-BE49-F238E27FC236}">
                <a16:creationId xmlns:a16="http://schemas.microsoft.com/office/drawing/2014/main" id="{5DCEEE6B-A8A0-4F13-B4FC-755261C56E3F}"/>
              </a:ext>
            </a:extLst>
          </p:cNvPr>
          <p:cNvSpPr/>
          <p:nvPr/>
        </p:nvSpPr>
        <p:spPr>
          <a:xfrm>
            <a:off x="6532036" y="2692132"/>
            <a:ext cx="168108" cy="168108"/>
          </a:xfrm>
          <a:prstGeom prst="ellipse">
            <a:avLst/>
          </a:prstGeom>
          <a:solidFill>
            <a:srgbClr val="C13238"/>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Tree>
    <p:extLst>
      <p:ext uri="{BB962C8B-B14F-4D97-AF65-F5344CB8AC3E}">
        <p14:creationId val="1696517621"/>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3"/>
                                        </p:tgtEl>
                                        <p:attrNameLst>
                                          <p:attrName>style.visibility</p:attrName>
                                        </p:attrNameLst>
                                      </p:cBhvr>
                                      <p:to>
                                        <p:strVal val="visible"/>
                                      </p:to>
                                    </p:set>
                                    <p:animEffect filter="randombar(horizontal)" transition="in">
                                      <p:cBhvr>
                                        <p:cTn dur="500" id="7"/>
                                        <p:tgtEl>
                                          <p:spTgt spid="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1" presetSubtype="1">
                                  <p:stCondLst>
                                    <p:cond delay="0"/>
                                  </p:stCondLst>
                                  <p:childTnLst>
                                    <p:set>
                                      <p:cBhvr>
                                        <p:cTn dur="1" fill="hold" id="11">
                                          <p:stCondLst>
                                            <p:cond delay="0"/>
                                          </p:stCondLst>
                                        </p:cTn>
                                        <p:tgtEl>
                                          <p:spTgt spid="41"/>
                                        </p:tgtEl>
                                        <p:attrNameLst>
                                          <p:attrName>style.visibility</p:attrName>
                                        </p:attrNameLst>
                                      </p:cBhvr>
                                      <p:to>
                                        <p:strVal val="visible"/>
                                      </p:to>
                                    </p:set>
                                    <p:animEffect filter="wheel(1)" transition="in">
                                      <p:cBhvr>
                                        <p:cTn dur="2000" id="12"/>
                                        <p:tgtEl>
                                          <p:spTgt spid="41"/>
                                        </p:tgtEl>
                                      </p:cBhvr>
                                    </p:animEffect>
                                  </p:childTnLst>
                                </p:cTn>
                              </p:par>
                              <p:par>
                                <p:cTn fill="hold" grpId="0" id="13" nodeType="withEffect" presetClass="entr" presetID="21" presetSubtype="1">
                                  <p:stCondLst>
                                    <p:cond delay="0"/>
                                  </p:stCondLst>
                                  <p:childTnLst>
                                    <p:set>
                                      <p:cBhvr>
                                        <p:cTn dur="1" fill="hold" id="14">
                                          <p:stCondLst>
                                            <p:cond delay="0"/>
                                          </p:stCondLst>
                                        </p:cTn>
                                        <p:tgtEl>
                                          <p:spTgt spid="45"/>
                                        </p:tgtEl>
                                        <p:attrNameLst>
                                          <p:attrName>style.visibility</p:attrName>
                                        </p:attrNameLst>
                                      </p:cBhvr>
                                      <p:to>
                                        <p:strVal val="visible"/>
                                      </p:to>
                                    </p:set>
                                    <p:animEffect filter="wheel(1)" transition="in">
                                      <p:cBhvr>
                                        <p:cTn dur="2000" id="15"/>
                                        <p:tgtEl>
                                          <p:spTgt spid="45"/>
                                        </p:tgtEl>
                                      </p:cBhvr>
                                    </p:animEffect>
                                  </p:childTnLst>
                                </p:cTn>
                              </p:par>
                              <p:par>
                                <p:cTn fill="hold" grpId="0" id="16" nodeType="withEffect" presetClass="entr" presetID="21" presetSubtype="1">
                                  <p:stCondLst>
                                    <p:cond delay="0"/>
                                  </p:stCondLst>
                                  <p:childTnLst>
                                    <p:set>
                                      <p:cBhvr>
                                        <p:cTn dur="1" fill="hold" id="17">
                                          <p:stCondLst>
                                            <p:cond delay="0"/>
                                          </p:stCondLst>
                                        </p:cTn>
                                        <p:tgtEl>
                                          <p:spTgt spid="44"/>
                                        </p:tgtEl>
                                        <p:attrNameLst>
                                          <p:attrName>style.visibility</p:attrName>
                                        </p:attrNameLst>
                                      </p:cBhvr>
                                      <p:to>
                                        <p:strVal val="visible"/>
                                      </p:to>
                                    </p:set>
                                    <p:animEffect filter="wheel(1)" transition="in">
                                      <p:cBhvr>
                                        <p:cTn dur="2000" id="18"/>
                                        <p:tgtEl>
                                          <p:spTgt spid="44"/>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10" presetSubtype="0">
                                  <p:stCondLst>
                                    <p:cond delay="0"/>
                                  </p:stCondLst>
                                  <p:childTnLst>
                                    <p:set>
                                      <p:cBhvr>
                                        <p:cTn dur="1" fill="hold" id="22">
                                          <p:stCondLst>
                                            <p:cond delay="0"/>
                                          </p:stCondLst>
                                        </p:cTn>
                                        <p:tgtEl>
                                          <p:spTgt spid="22"/>
                                        </p:tgtEl>
                                        <p:attrNameLst>
                                          <p:attrName>style.visibility</p:attrName>
                                        </p:attrNameLst>
                                      </p:cBhvr>
                                      <p:to>
                                        <p:strVal val="visible"/>
                                      </p:to>
                                    </p:set>
                                    <p:animEffect filter="fade" transition="in">
                                      <p:cBhvr>
                                        <p:cTn dur="500" id="23"/>
                                        <p:tgtEl>
                                          <p:spTgt spid="22"/>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2" presetSubtype="4">
                                  <p:stCondLst>
                                    <p:cond delay="0"/>
                                  </p:stCondLst>
                                  <p:childTnLst>
                                    <p:set>
                                      <p:cBhvr>
                                        <p:cTn dur="1" fill="hold" id="27">
                                          <p:stCondLst>
                                            <p:cond delay="0"/>
                                          </p:stCondLst>
                                        </p:cTn>
                                        <p:tgtEl>
                                          <p:spTgt spid="40"/>
                                        </p:tgtEl>
                                        <p:attrNameLst>
                                          <p:attrName>style.visibility</p:attrName>
                                        </p:attrNameLst>
                                      </p:cBhvr>
                                      <p:to>
                                        <p:strVal val="visible"/>
                                      </p:to>
                                    </p:set>
                                    <p:anim calcmode="lin" valueType="num">
                                      <p:cBhvr additive="base">
                                        <p:cTn dur="500" fill="hold" id="28"/>
                                        <p:tgtEl>
                                          <p:spTgt spid="40"/>
                                        </p:tgtEl>
                                        <p:attrNameLst>
                                          <p:attrName>ppt_x</p:attrName>
                                        </p:attrNameLst>
                                      </p:cBhvr>
                                      <p:tavLst>
                                        <p:tav tm="0">
                                          <p:val>
                                            <p:strVal val="#ppt_x"/>
                                          </p:val>
                                        </p:tav>
                                        <p:tav tm="100000">
                                          <p:val>
                                            <p:strVal val="#ppt_x"/>
                                          </p:val>
                                        </p:tav>
                                      </p:tavLst>
                                    </p:anim>
                                    <p:anim calcmode="lin" valueType="num">
                                      <p:cBhvr additive="base">
                                        <p:cTn dur="500" fill="hold" id="29"/>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P grpId="0" spid="4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a:extLst>
              <a:ext uri="{FF2B5EF4-FFF2-40B4-BE49-F238E27FC236}">
                <a16:creationId xmlns:a16="http://schemas.microsoft.com/office/drawing/2014/main" id="{86698D1A-87C7-4C22-8F86-5FB4FE2F83F8}"/>
              </a:ext>
            </a:extLst>
          </p:cNvPr>
          <p:cNvSpPr/>
          <p:nvPr/>
        </p:nvSpPr>
        <p:spPr>
          <a:xfrm>
            <a:off x="1622323" y="4143814"/>
            <a:ext cx="1474838" cy="2139696"/>
          </a:xfrm>
          <a:prstGeom prst="rect">
            <a:avLst/>
          </a:prstGeom>
        </p:spPr>
        <p:txBody>
          <a:bodyPr wrap="square">
            <a:spAutoFit/>
          </a:bodyPr>
          <a:lstStyle/>
          <a:p>
            <a:pPr algn="just">
              <a:lnSpc>
                <a:spcPct val="120000"/>
              </a:lnSpc>
              <a:buClr>
                <a:srgbClr val="000066"/>
              </a:buClr>
            </a:pPr>
            <a:br>
              <a:rPr altLang="en-US" lang="zh-CN" spc="300" sz="1600">
                <a:solidFill>
                  <a:srgbClr val="042B8E"/>
                </a:solidFill>
                <a:cs typeface="+mn-ea"/>
                <a:sym typeface="+mn-lt"/>
              </a:rPr>
            </a:br>
            <a:br>
              <a:rPr altLang="en-US" lang="zh-CN" spc="300" sz="1600">
                <a:solidFill>
                  <a:srgbClr val="042B8E"/>
                </a:solidFill>
                <a:cs typeface="+mn-ea"/>
                <a:sym typeface="+mn-lt"/>
              </a:rPr>
            </a:br>
            <a:br>
              <a:rPr altLang="en-US" lang="zh-CN" spc="300" sz="1600">
                <a:solidFill>
                  <a:srgbClr val="042B8E"/>
                </a:solidFill>
                <a:cs typeface="+mn-ea"/>
                <a:sym typeface="+mn-lt"/>
              </a:rPr>
            </a:br>
            <a:br>
              <a:rPr altLang="en-US" lang="zh-CN" spc="300" sz="1600">
                <a:solidFill>
                  <a:srgbClr val="042B8E"/>
                </a:solidFill>
                <a:cs typeface="+mn-ea"/>
                <a:sym typeface="+mn-lt"/>
              </a:rPr>
            </a:br>
            <a:br>
              <a:rPr altLang="en-US" lang="zh-CN" spc="300" sz="1600">
                <a:solidFill>
                  <a:srgbClr val="042B8E"/>
                </a:solidFill>
                <a:cs typeface="+mn-ea"/>
                <a:sym typeface="+mn-lt"/>
              </a:rPr>
            </a:br>
            <a:br>
              <a:rPr altLang="en-US" lang="zh-CN" spc="300" sz="1600">
                <a:solidFill>
                  <a:srgbClr val="042B8E"/>
                </a:solidFill>
                <a:cs typeface="+mn-ea"/>
                <a:sym typeface="+mn-lt"/>
              </a:rPr>
            </a:br>
          </a:p>
        </p:txBody>
      </p:sp>
      <p:grpSp>
        <p:nvGrpSpPr>
          <p:cNvPr id="36" name="组合 35">
            <a:extLst>
              <a:ext uri="{FF2B5EF4-FFF2-40B4-BE49-F238E27FC236}">
                <a16:creationId xmlns:a16="http://schemas.microsoft.com/office/drawing/2014/main" id="{4D10CCFA-1EF9-454C-95F1-E02BC2D342F7}"/>
              </a:ext>
            </a:extLst>
          </p:cNvPr>
          <p:cNvGrpSpPr/>
          <p:nvPr/>
        </p:nvGrpSpPr>
        <p:grpSpPr>
          <a:xfrm>
            <a:off x="6278944" y="3719346"/>
            <a:ext cx="4920313" cy="931591"/>
            <a:chOff x="6194662" y="4181760"/>
            <a:chExt cx="4920313" cy="931591"/>
          </a:xfrm>
        </p:grpSpPr>
        <p:sp>
          <p:nvSpPr>
            <p:cNvPr id="32" name="MH_Text_2">
              <a:extLst>
                <a:ext uri="{FF2B5EF4-FFF2-40B4-BE49-F238E27FC236}">
                  <a16:creationId xmlns:a16="http://schemas.microsoft.com/office/drawing/2014/main" id="{29D03036-A7FF-4DF8-A798-AD6728503B26}"/>
                </a:ext>
              </a:extLst>
            </p:cNvPr>
            <p:cNvSpPr txBox="1">
              <a:spLocks noChangeArrowheads="1"/>
            </p:cNvSpPr>
            <p:nvPr/>
          </p:nvSpPr>
          <p:spPr bwMode="auto">
            <a:xfrm>
              <a:off x="6225765" y="4454707"/>
              <a:ext cx="4889210" cy="6586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找出问题所在，分析具体情况，给出专业的解决方案与帮助，给顾客留下好印象。</a:t>
              </a:r>
            </a:p>
          </p:txBody>
        </p:sp>
        <p:sp>
          <p:nvSpPr>
            <p:cNvPr id="10" name="矩形 9">
              <a:extLst>
                <a:ext uri="{FF2B5EF4-FFF2-40B4-BE49-F238E27FC236}">
                  <a16:creationId xmlns:a16="http://schemas.microsoft.com/office/drawing/2014/main" id="{36011AFD-1BF5-4AD9-891B-5E4D8C4A946A}"/>
                </a:ext>
              </a:extLst>
            </p:cNvPr>
            <p:cNvSpPr/>
            <p:nvPr/>
          </p:nvSpPr>
          <p:spPr>
            <a:xfrm>
              <a:off x="6194662" y="4181759"/>
              <a:ext cx="1389380" cy="335280"/>
            </a:xfrm>
            <a:prstGeom prst="rect">
              <a:avLst/>
            </a:prstGeom>
          </p:spPr>
          <p:txBody>
            <a:bodyPr wrap="none">
              <a:spAutoFit/>
            </a:bodyPr>
            <a:lstStyle/>
            <a:p>
              <a:r>
                <a:rPr altLang="en-US" lang="zh-CN" spc="300" sz="1600">
                  <a:solidFill>
                    <a:srgbClr val="042B8E"/>
                  </a:solidFill>
                  <a:cs typeface="+mn-ea"/>
                  <a:sym typeface="+mn-lt"/>
                </a:rPr>
                <a:t>即困难问题</a:t>
              </a:r>
            </a:p>
          </p:txBody>
        </p:sp>
      </p:grpSp>
      <p:grpSp>
        <p:nvGrpSpPr>
          <p:cNvPr id="14" name="组合 13">
            <a:extLst>
              <a:ext uri="{FF2B5EF4-FFF2-40B4-BE49-F238E27FC236}">
                <a16:creationId xmlns:a16="http://schemas.microsoft.com/office/drawing/2014/main" id="{7BB69769-D403-4B88-9B4F-56E6239D418F}"/>
              </a:ext>
            </a:extLst>
          </p:cNvPr>
          <p:cNvGrpSpPr/>
          <p:nvPr/>
        </p:nvGrpSpPr>
        <p:grpSpPr>
          <a:xfrm>
            <a:off x="972007" y="2211154"/>
            <a:ext cx="4700551" cy="3246126"/>
            <a:chOff x="7502751" y="1313765"/>
            <a:chExt cx="6719087" cy="3958628"/>
          </a:xfrm>
        </p:grpSpPr>
        <p:pic>
          <p:nvPicPr>
            <p:cNvPr id="16" name="Picture 104">
              <a:extLst>
                <a:ext uri="{FF2B5EF4-FFF2-40B4-BE49-F238E27FC236}">
                  <a16:creationId xmlns:a16="http://schemas.microsoft.com/office/drawing/2014/main" id="{C6A6797B-2A70-4E0C-8CAC-8AADF104A7B6}"/>
                </a:ext>
              </a:extLst>
            </p:cNvPr>
            <p:cNvPicPr>
              <a:picLocks noChangeAspect="1"/>
            </p:cNvPicPr>
            <p:nvPr/>
          </p:nvPicPr>
          <p:blipFill>
            <a:blip r:embed="rId2">
              <a:extLst>
                <a:ext uri="{28A0092B-C50C-407E-A947-70E740481C1C}">
                  <a14:useLocalDpi/>
                </a:ext>
              </a:extLst>
            </a:blip>
            <a:srcRect b="4987" l="-1" r="-610"/>
            <a:stretch>
              <a:fillRect/>
            </a:stretch>
          </p:blipFill>
          <p:spPr>
            <a:xfrm>
              <a:off x="7502751" y="1313765"/>
              <a:ext cx="6719087" cy="3958628"/>
            </a:xfrm>
            <a:prstGeom prst="rect">
              <a:avLst/>
            </a:prstGeom>
          </p:spPr>
        </p:pic>
        <p:sp>
          <p:nvSpPr>
            <p:cNvPr id="17" name="矩形 16">
              <a:extLst>
                <a:ext uri="{FF2B5EF4-FFF2-40B4-BE49-F238E27FC236}">
                  <a16:creationId xmlns:a16="http://schemas.microsoft.com/office/drawing/2014/main" id="{7D2C97E3-2FDB-4744-851C-FB6FEE4DDE1A}"/>
                </a:ext>
              </a:extLst>
            </p:cNvPr>
            <p:cNvSpPr/>
            <p:nvPr/>
          </p:nvSpPr>
          <p:spPr>
            <a:xfrm>
              <a:off x="8424152" y="1887166"/>
              <a:ext cx="4844375" cy="27140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3" name="组合 2">
            <a:extLst>
              <a:ext uri="{FF2B5EF4-FFF2-40B4-BE49-F238E27FC236}">
                <a16:creationId xmlns:a16="http://schemas.microsoft.com/office/drawing/2014/main" id="{5E0E2C31-C1ED-44D3-A0C6-FFE2DF39CD06}"/>
              </a:ext>
            </a:extLst>
          </p:cNvPr>
          <p:cNvGrpSpPr/>
          <p:nvPr/>
        </p:nvGrpSpPr>
        <p:grpSpPr>
          <a:xfrm>
            <a:off x="2516671" y="3545229"/>
            <a:ext cx="3579329" cy="529248"/>
            <a:chOff x="4941637" y="1483605"/>
            <a:chExt cx="2306767" cy="529248"/>
          </a:xfrm>
        </p:grpSpPr>
        <p:grpSp>
          <p:nvGrpSpPr>
            <p:cNvPr id="4" name="组合 3">
              <a:extLst>
                <a:ext uri="{FF2B5EF4-FFF2-40B4-BE49-F238E27FC236}">
                  <a16:creationId xmlns:a16="http://schemas.microsoft.com/office/drawing/2014/main" id="{574E572F-6F23-4931-9E83-6BA87EC1E467}"/>
                </a:ext>
              </a:extLst>
            </p:cNvPr>
            <p:cNvGrpSpPr/>
            <p:nvPr/>
          </p:nvGrpSpPr>
          <p:grpSpPr>
            <a:xfrm>
              <a:off x="4941637" y="1483605"/>
              <a:ext cx="2249732" cy="529248"/>
              <a:chOff x="4216819" y="1470939"/>
              <a:chExt cx="3677263" cy="529248"/>
            </a:xfrm>
          </p:grpSpPr>
          <p:sp>
            <p:nvSpPr>
              <p:cNvPr id="6" name="矩形: 圆角 5">
                <a:extLst>
                  <a:ext uri="{FF2B5EF4-FFF2-40B4-BE49-F238E27FC236}">
                    <a16:creationId xmlns:a16="http://schemas.microsoft.com/office/drawing/2014/main" id="{106571FE-A33F-448E-8E4A-3E7ACA85274A}"/>
                  </a:ext>
                </a:extLst>
              </p:cNvPr>
              <p:cNvSpPr/>
              <p:nvPr/>
            </p:nvSpPr>
            <p:spPr>
              <a:xfrm>
                <a:off x="4403265" y="152426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圆角 6">
                <a:extLst>
                  <a:ext uri="{FF2B5EF4-FFF2-40B4-BE49-F238E27FC236}">
                    <a16:creationId xmlns:a16="http://schemas.microsoft.com/office/drawing/2014/main" id="{EB008F09-98C8-4833-BE12-DA754E76E228}"/>
                  </a:ext>
                </a:extLst>
              </p:cNvPr>
              <p:cNvSpPr/>
              <p:nvPr/>
            </p:nvSpPr>
            <p:spPr>
              <a:xfrm>
                <a:off x="4216819" y="147093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 name="MH_Title_1">
              <a:extLst>
                <a:ext uri="{FF2B5EF4-FFF2-40B4-BE49-F238E27FC236}">
                  <a16:creationId xmlns:a16="http://schemas.microsoft.com/office/drawing/2014/main" id="{B4C8E4E2-89BF-4972-93F2-A9AF9F8D81C2}"/>
                </a:ext>
              </a:extLst>
            </p:cNvPr>
            <p:cNvSpPr>
              <a:spLocks noChangeArrowheads="1"/>
            </p:cNvSpPr>
            <p:nvPr/>
          </p:nvSpPr>
          <p:spPr bwMode="auto">
            <a:xfrm>
              <a:off x="4998671" y="1525069"/>
              <a:ext cx="2249733" cy="384048"/>
            </a:xfrm>
            <a:prstGeom prst="rect">
              <a:avLst/>
            </a:prstGeom>
            <a:extLst/>
          </p:spPr>
          <p:txBody>
            <a:bodyPr wrap="square">
              <a:spAutoFit/>
            </a:bodyPr>
            <a:lstStyle/>
            <a:p>
              <a:pPr algn="just">
                <a:lnSpc>
                  <a:spcPct val="120000"/>
                </a:lnSpc>
                <a:buClr>
                  <a:srgbClr val="000066"/>
                </a:buClr>
              </a:pPr>
              <a:r>
                <a:rPr altLang="zh-CN" lang="en-US" spc="300" sz="1600">
                  <a:solidFill>
                    <a:srgbClr val="042B8E"/>
                  </a:solidFill>
                  <a:cs typeface="+mn-ea"/>
                  <a:sym typeface="+mn-lt"/>
                </a:rPr>
                <a:t>SPIN提问式销售的四种方法</a:t>
              </a:r>
            </a:p>
          </p:txBody>
        </p:sp>
      </p:grpSp>
      <p:pic>
        <p:nvPicPr>
          <p:cNvPr id="20" name="图片 19">
            <a:extLst>
              <a:ext uri="{FF2B5EF4-FFF2-40B4-BE49-F238E27FC236}">
                <a16:creationId xmlns:a16="http://schemas.microsoft.com/office/drawing/2014/main" id="{04F3EE37-4365-4DF1-8502-709D5DA33506}"/>
              </a:ext>
            </a:extLst>
          </p:cNvPr>
          <p:cNvPicPr>
            <a:picLocks noChangeAspect="1"/>
          </p:cNvPicPr>
          <p:nvPr/>
        </p:nvPicPr>
        <p:blipFill>
          <a:blip r:embed="rId3">
            <a:extLst>
              <a:ext uri="{28A0092B-C50C-407E-A947-70E740481C1C}">
                <a14:useLocalDpi val="0"/>
              </a:ext>
            </a:extLst>
          </a:blip>
          <a:srcRect b="45276" l="22855" r="45633" t="23157"/>
          <a:stretch>
            <a:fillRect/>
          </a:stretch>
        </p:blipFill>
        <p:spPr>
          <a:xfrm rot="2355767">
            <a:off x="1025348" y="2320136"/>
            <a:ext cx="1349382" cy="1349383"/>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21" name="MH_Other_1">
            <a:extLst>
              <a:ext uri="{FF2B5EF4-FFF2-40B4-BE49-F238E27FC236}">
                <a16:creationId xmlns:a16="http://schemas.microsoft.com/office/drawing/2014/main" id="{DD538D88-0116-4759-95D7-450E69D47AF0}"/>
              </a:ext>
            </a:extLst>
          </p:cNvPr>
          <p:cNvSpPr>
            <a:spLocks noChangeArrowheads="1"/>
          </p:cNvSpPr>
          <p:nvPr/>
        </p:nvSpPr>
        <p:spPr bwMode="auto">
          <a:xfrm>
            <a:off x="4786263" y="1200083"/>
            <a:ext cx="1285640" cy="1442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9000">
                <a:solidFill>
                  <a:srgbClr val="042B8E"/>
                </a:solidFill>
                <a:cs typeface="+mn-ea"/>
                <a:sym typeface="+mn-lt"/>
              </a:rPr>
              <a:t>“</a:t>
            </a:r>
          </a:p>
        </p:txBody>
      </p:sp>
      <p:grpSp>
        <p:nvGrpSpPr>
          <p:cNvPr id="34" name="组合 33">
            <a:extLst>
              <a:ext uri="{FF2B5EF4-FFF2-40B4-BE49-F238E27FC236}">
                <a16:creationId xmlns:a16="http://schemas.microsoft.com/office/drawing/2014/main" id="{F5704C74-CB66-4419-BA1D-B3F19B128CA2}"/>
              </a:ext>
            </a:extLst>
          </p:cNvPr>
          <p:cNvGrpSpPr/>
          <p:nvPr/>
        </p:nvGrpSpPr>
        <p:grpSpPr>
          <a:xfrm>
            <a:off x="6299680" y="1743924"/>
            <a:ext cx="4889210" cy="937426"/>
            <a:chOff x="6225765" y="2206338"/>
            <a:chExt cx="4889210" cy="937426"/>
          </a:xfrm>
        </p:grpSpPr>
        <p:sp>
          <p:nvSpPr>
            <p:cNvPr id="9" name="矩形 8">
              <a:extLst>
                <a:ext uri="{FF2B5EF4-FFF2-40B4-BE49-F238E27FC236}">
                  <a16:creationId xmlns:a16="http://schemas.microsoft.com/office/drawing/2014/main" id="{CD412948-E578-473D-AE8B-94654F338615}"/>
                </a:ext>
              </a:extLst>
            </p:cNvPr>
            <p:cNvSpPr/>
            <p:nvPr/>
          </p:nvSpPr>
          <p:spPr>
            <a:xfrm>
              <a:off x="6225765" y="2206338"/>
              <a:ext cx="1531188" cy="335280"/>
            </a:xfrm>
            <a:prstGeom prst="rect">
              <a:avLst/>
            </a:prstGeom>
          </p:spPr>
          <p:txBody>
            <a:bodyPr wrap="square">
              <a:spAutoFit/>
            </a:bodyPr>
            <a:lstStyle/>
            <a:p>
              <a:r>
                <a:rPr altLang="en-US" lang="zh-CN" spc="300" sz="1600">
                  <a:solidFill>
                    <a:srgbClr val="042B8E"/>
                  </a:solidFill>
                  <a:cs typeface="+mn-ea"/>
                  <a:sym typeface="+mn-lt"/>
                </a:rPr>
                <a:t>即现状问题</a:t>
              </a:r>
            </a:p>
          </p:txBody>
        </p:sp>
        <p:sp>
          <p:nvSpPr>
            <p:cNvPr id="30" name="MH_Text_2">
              <a:extLst>
                <a:ext uri="{FF2B5EF4-FFF2-40B4-BE49-F238E27FC236}">
                  <a16:creationId xmlns:a16="http://schemas.microsoft.com/office/drawing/2014/main" id="{BEAD058F-78AE-4993-8B50-169A7DDFDDA7}"/>
                </a:ext>
              </a:extLst>
            </p:cNvPr>
            <p:cNvSpPr txBox="1">
              <a:spLocks noChangeArrowheads="1"/>
            </p:cNvSpPr>
            <p:nvPr/>
          </p:nvSpPr>
          <p:spPr bwMode="auto">
            <a:xfrm>
              <a:off x="6225765" y="2485120"/>
              <a:ext cx="4889210" cy="6586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分析现实状况，理性给出相关分析依据及其方案，帮助顾客理清现实情况。</a:t>
              </a:r>
            </a:p>
          </p:txBody>
        </p:sp>
      </p:grpSp>
      <p:grpSp>
        <p:nvGrpSpPr>
          <p:cNvPr id="35" name="组合 34">
            <a:extLst>
              <a:ext uri="{FF2B5EF4-FFF2-40B4-BE49-F238E27FC236}">
                <a16:creationId xmlns:a16="http://schemas.microsoft.com/office/drawing/2014/main" id="{958AC246-85B6-445D-A6CA-26DC3B94CDEA}"/>
              </a:ext>
            </a:extLst>
          </p:cNvPr>
          <p:cNvGrpSpPr/>
          <p:nvPr/>
        </p:nvGrpSpPr>
        <p:grpSpPr>
          <a:xfrm>
            <a:off x="6289312" y="2781920"/>
            <a:ext cx="4889210" cy="932416"/>
            <a:chOff x="6225765" y="3244334"/>
            <a:chExt cx="4889210" cy="932416"/>
          </a:xfrm>
        </p:grpSpPr>
        <p:sp>
          <p:nvSpPr>
            <p:cNvPr id="11" name="矩形 10">
              <a:extLst>
                <a:ext uri="{FF2B5EF4-FFF2-40B4-BE49-F238E27FC236}">
                  <a16:creationId xmlns:a16="http://schemas.microsoft.com/office/drawing/2014/main" id="{9F209BE0-2295-4882-ACF5-08800EC298FC}"/>
                </a:ext>
              </a:extLst>
            </p:cNvPr>
            <p:cNvSpPr/>
            <p:nvPr/>
          </p:nvSpPr>
          <p:spPr>
            <a:xfrm>
              <a:off x="6225765" y="3244334"/>
              <a:ext cx="1389380" cy="335280"/>
            </a:xfrm>
            <a:prstGeom prst="rect">
              <a:avLst/>
            </a:prstGeom>
          </p:spPr>
          <p:txBody>
            <a:bodyPr wrap="none">
              <a:spAutoFit/>
            </a:bodyPr>
            <a:lstStyle/>
            <a:p>
              <a:r>
                <a:rPr altLang="en-US" lang="zh-CN" spc="300" sz="1600">
                  <a:solidFill>
                    <a:srgbClr val="042B8E"/>
                  </a:solidFill>
                  <a:cs typeface="+mn-ea"/>
                  <a:sym typeface="+mn-lt"/>
                </a:rPr>
                <a:t>即牵连问题</a:t>
              </a:r>
            </a:p>
          </p:txBody>
        </p:sp>
        <p:sp>
          <p:nvSpPr>
            <p:cNvPr id="31" name="MH_Text_2">
              <a:extLst>
                <a:ext uri="{FF2B5EF4-FFF2-40B4-BE49-F238E27FC236}">
                  <a16:creationId xmlns:a16="http://schemas.microsoft.com/office/drawing/2014/main" id="{8CAF2C25-68D2-431E-BE6A-8B01945F7DC6}"/>
                </a:ext>
              </a:extLst>
            </p:cNvPr>
            <p:cNvSpPr txBox="1">
              <a:spLocks noChangeArrowheads="1"/>
            </p:cNvSpPr>
            <p:nvPr/>
          </p:nvSpPr>
          <p:spPr bwMode="auto">
            <a:xfrm>
              <a:off x="6225765" y="3518106"/>
              <a:ext cx="4889210" cy="6586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分析现实状况，分析出相关部分的案例问题，帮助顾客理清现实情况。</a:t>
              </a:r>
            </a:p>
          </p:txBody>
        </p:sp>
      </p:grpSp>
      <p:grpSp>
        <p:nvGrpSpPr>
          <p:cNvPr id="37" name="组合 36">
            <a:extLst>
              <a:ext uri="{FF2B5EF4-FFF2-40B4-BE49-F238E27FC236}">
                <a16:creationId xmlns:a16="http://schemas.microsoft.com/office/drawing/2014/main" id="{A759A9CB-84D9-44DA-B7EC-41A6D265F386}"/>
              </a:ext>
            </a:extLst>
          </p:cNvPr>
          <p:cNvGrpSpPr/>
          <p:nvPr/>
        </p:nvGrpSpPr>
        <p:grpSpPr>
          <a:xfrm>
            <a:off x="6299680" y="4650937"/>
            <a:ext cx="4920313" cy="931591"/>
            <a:chOff x="6194662" y="5113351"/>
            <a:chExt cx="4920313" cy="931591"/>
          </a:xfrm>
        </p:grpSpPr>
        <p:sp>
          <p:nvSpPr>
            <p:cNvPr id="12" name="矩形 11">
              <a:extLst>
                <a:ext uri="{FF2B5EF4-FFF2-40B4-BE49-F238E27FC236}">
                  <a16:creationId xmlns:a16="http://schemas.microsoft.com/office/drawing/2014/main" id="{A45A8787-B86B-442A-8077-1225666D7456}"/>
                </a:ext>
              </a:extLst>
            </p:cNvPr>
            <p:cNvSpPr/>
            <p:nvPr/>
          </p:nvSpPr>
          <p:spPr>
            <a:xfrm>
              <a:off x="6194663" y="5113352"/>
              <a:ext cx="1487805" cy="335280"/>
            </a:xfrm>
            <a:prstGeom prst="rect">
              <a:avLst/>
            </a:prstGeom>
          </p:spPr>
          <p:txBody>
            <a:bodyPr wrap="none">
              <a:spAutoFit/>
            </a:bodyPr>
            <a:lstStyle/>
            <a:p>
              <a:r>
                <a:rPr altLang="en-US" lang="zh-CN" spc="300" sz="1600">
                  <a:solidFill>
                    <a:srgbClr val="042B8E"/>
                  </a:solidFill>
                  <a:cs typeface="+mn-ea"/>
                  <a:sym typeface="+mn-lt"/>
                </a:rPr>
                <a:t>即价值问题 </a:t>
              </a:r>
            </a:p>
          </p:txBody>
        </p:sp>
        <p:sp>
          <p:nvSpPr>
            <p:cNvPr id="33" name="MH_Text_2">
              <a:extLst>
                <a:ext uri="{FF2B5EF4-FFF2-40B4-BE49-F238E27FC236}">
                  <a16:creationId xmlns:a16="http://schemas.microsoft.com/office/drawing/2014/main" id="{F8FA9D55-5B66-4D5B-B784-CF4F9703B940}"/>
                </a:ext>
              </a:extLst>
            </p:cNvPr>
            <p:cNvSpPr txBox="1">
              <a:spLocks noChangeArrowheads="1"/>
            </p:cNvSpPr>
            <p:nvPr/>
          </p:nvSpPr>
          <p:spPr bwMode="auto">
            <a:xfrm>
              <a:off x="6225765" y="5386298"/>
              <a:ext cx="4889210" cy="6586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找出问题所在，分析具体价值，给出专业的解决方案与帮助，给顾客留下好印象。</a:t>
              </a:r>
            </a:p>
          </p:txBody>
        </p:sp>
      </p:grpSp>
    </p:spTree>
    <p:extLst>
      <p:ext uri="{BB962C8B-B14F-4D97-AF65-F5344CB8AC3E}">
        <p14:creationId val="2097682704"/>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4">
                                  <p:stCondLst>
                                    <p:cond delay="0"/>
                                  </p:stCondLst>
                                  <p:childTnLst>
                                    <p:set>
                                      <p:cBhvr>
                                        <p:cTn dur="1" fill="hold" id="6">
                                          <p:stCondLst>
                                            <p:cond delay="0"/>
                                          </p:stCondLst>
                                        </p:cTn>
                                        <p:tgtEl>
                                          <p:spTgt spid="8"/>
                                        </p:tgtEl>
                                        <p:attrNameLst>
                                          <p:attrName>style.visibility</p:attrName>
                                        </p:attrNameLst>
                                      </p:cBhvr>
                                      <p:to>
                                        <p:strVal val="visible"/>
                                      </p:to>
                                    </p:set>
                                    <p:animEffect filter="wipe(down)" transition="in">
                                      <p:cBhvr>
                                        <p:cTn dur="500" id="7"/>
                                        <p:tgtEl>
                                          <p:spTgt spid="8"/>
                                        </p:tgtEl>
                                      </p:cBhvr>
                                    </p:animEffect>
                                  </p:childTnLst>
                                </p:cTn>
                              </p:par>
                              <p:par>
                                <p:cTn fill="hold" id="8" nodeType="withEffect" presetClass="entr" presetID="22" presetSubtype="4">
                                  <p:stCondLst>
                                    <p:cond delay="0"/>
                                  </p:stCondLst>
                                  <p:childTnLst>
                                    <p:set>
                                      <p:cBhvr>
                                        <p:cTn dur="1" fill="hold" id="9">
                                          <p:stCondLst>
                                            <p:cond delay="0"/>
                                          </p:stCondLst>
                                        </p:cTn>
                                        <p:tgtEl>
                                          <p:spTgt spid="14"/>
                                        </p:tgtEl>
                                        <p:attrNameLst>
                                          <p:attrName>style.visibility</p:attrName>
                                        </p:attrNameLst>
                                      </p:cBhvr>
                                      <p:to>
                                        <p:strVal val="visible"/>
                                      </p:to>
                                    </p:set>
                                    <p:animEffect filter="wipe(down)" transition="in">
                                      <p:cBhvr>
                                        <p:cTn dur="500" id="10"/>
                                        <p:tgtEl>
                                          <p:spTgt spid="14"/>
                                        </p:tgtEl>
                                      </p:cBhvr>
                                    </p:animEffect>
                                  </p:childTnLst>
                                </p:cTn>
                              </p:par>
                              <p:par>
                                <p:cTn fill="hold" id="11" nodeType="withEffect" presetClass="entr" presetID="22" presetSubtype="4">
                                  <p:stCondLst>
                                    <p:cond delay="0"/>
                                  </p:stCondLst>
                                  <p:childTnLst>
                                    <p:set>
                                      <p:cBhvr>
                                        <p:cTn dur="1" fill="hold" id="12">
                                          <p:stCondLst>
                                            <p:cond delay="0"/>
                                          </p:stCondLst>
                                        </p:cTn>
                                        <p:tgtEl>
                                          <p:spTgt spid="3"/>
                                        </p:tgtEl>
                                        <p:attrNameLst>
                                          <p:attrName>style.visibility</p:attrName>
                                        </p:attrNameLst>
                                      </p:cBhvr>
                                      <p:to>
                                        <p:strVal val="visible"/>
                                      </p:to>
                                    </p:set>
                                    <p:animEffect filter="wipe(down)" transition="in">
                                      <p:cBhvr>
                                        <p:cTn dur="500" id="13"/>
                                        <p:tgtEl>
                                          <p:spTgt spid="3"/>
                                        </p:tgtEl>
                                      </p:cBhvr>
                                    </p:animEffect>
                                  </p:childTnLst>
                                </p:cTn>
                              </p:par>
                              <p:par>
                                <p:cTn fill="hold" id="14" nodeType="withEffect" presetClass="entr" presetID="22" presetSubtype="4">
                                  <p:stCondLst>
                                    <p:cond delay="0"/>
                                  </p:stCondLst>
                                  <p:childTnLst>
                                    <p:set>
                                      <p:cBhvr>
                                        <p:cTn dur="1" fill="hold" id="15">
                                          <p:stCondLst>
                                            <p:cond delay="0"/>
                                          </p:stCondLst>
                                        </p:cTn>
                                        <p:tgtEl>
                                          <p:spTgt spid="20"/>
                                        </p:tgtEl>
                                        <p:attrNameLst>
                                          <p:attrName>style.visibility</p:attrName>
                                        </p:attrNameLst>
                                      </p:cBhvr>
                                      <p:to>
                                        <p:strVal val="visible"/>
                                      </p:to>
                                    </p:set>
                                    <p:animEffect filter="wipe(down)" transition="in">
                                      <p:cBhvr>
                                        <p:cTn dur="500" id="16"/>
                                        <p:tgtEl>
                                          <p:spTgt spid="20"/>
                                        </p:tgtEl>
                                      </p:cBhvr>
                                    </p:animEffect>
                                  </p:childTnLst>
                                </p:cTn>
                              </p:par>
                              <p:par>
                                <p:cTn fill="hold" grpId="0" id="17" nodeType="withEffect" presetClass="entr" presetID="22" presetSubtype="4">
                                  <p:stCondLst>
                                    <p:cond delay="0"/>
                                  </p:stCondLst>
                                  <p:childTnLst>
                                    <p:set>
                                      <p:cBhvr>
                                        <p:cTn dur="1" fill="hold" id="18">
                                          <p:stCondLst>
                                            <p:cond delay="0"/>
                                          </p:stCondLst>
                                        </p:cTn>
                                        <p:tgtEl>
                                          <p:spTgt spid="21"/>
                                        </p:tgtEl>
                                        <p:attrNameLst>
                                          <p:attrName>style.visibility</p:attrName>
                                        </p:attrNameLst>
                                      </p:cBhvr>
                                      <p:to>
                                        <p:strVal val="visible"/>
                                      </p:to>
                                    </p:set>
                                    <p:animEffect filter="wipe(down)" transition="in">
                                      <p:cBhvr>
                                        <p:cTn dur="500" id="19"/>
                                        <p:tgtEl>
                                          <p:spTgt spid="21"/>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34"/>
                                        </p:tgtEl>
                                        <p:attrNameLst>
                                          <p:attrName>style.visibility</p:attrName>
                                        </p:attrNameLst>
                                      </p:cBhvr>
                                      <p:to>
                                        <p:strVal val="visible"/>
                                      </p:to>
                                    </p:set>
                                    <p:anim calcmode="lin" valueType="num">
                                      <p:cBhvr additive="base">
                                        <p:cTn dur="500" fill="hold" id="24"/>
                                        <p:tgtEl>
                                          <p:spTgt spid="34"/>
                                        </p:tgtEl>
                                        <p:attrNameLst>
                                          <p:attrName>ppt_x</p:attrName>
                                        </p:attrNameLst>
                                      </p:cBhvr>
                                      <p:tavLst>
                                        <p:tav tm="0">
                                          <p:val>
                                            <p:strVal val="#ppt_x"/>
                                          </p:val>
                                        </p:tav>
                                        <p:tav tm="100000">
                                          <p:val>
                                            <p:strVal val="#ppt_x"/>
                                          </p:val>
                                        </p:tav>
                                      </p:tavLst>
                                    </p:anim>
                                    <p:anim calcmode="lin" valueType="num">
                                      <p:cBhvr additive="base">
                                        <p:cTn dur="500" fill="hold" id="25"/>
                                        <p:tgtEl>
                                          <p:spTgt spid="34"/>
                                        </p:tgtEl>
                                        <p:attrNameLst>
                                          <p:attrName>ppt_y</p:attrName>
                                        </p:attrNameLst>
                                      </p:cBhvr>
                                      <p:tavLst>
                                        <p:tav tm="0">
                                          <p:val>
                                            <p:strVal val="1+#ppt_h/2"/>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 presetSubtype="4">
                                  <p:stCondLst>
                                    <p:cond delay="0"/>
                                  </p:stCondLst>
                                  <p:childTnLst>
                                    <p:set>
                                      <p:cBhvr>
                                        <p:cTn dur="1" fill="hold" id="29">
                                          <p:stCondLst>
                                            <p:cond delay="0"/>
                                          </p:stCondLst>
                                        </p:cTn>
                                        <p:tgtEl>
                                          <p:spTgt spid="35"/>
                                        </p:tgtEl>
                                        <p:attrNameLst>
                                          <p:attrName>style.visibility</p:attrName>
                                        </p:attrNameLst>
                                      </p:cBhvr>
                                      <p:to>
                                        <p:strVal val="visible"/>
                                      </p:to>
                                    </p:set>
                                    <p:anim calcmode="lin" valueType="num">
                                      <p:cBhvr additive="base">
                                        <p:cTn dur="500" fill="hold" id="30"/>
                                        <p:tgtEl>
                                          <p:spTgt spid="35"/>
                                        </p:tgtEl>
                                        <p:attrNameLst>
                                          <p:attrName>ppt_x</p:attrName>
                                        </p:attrNameLst>
                                      </p:cBhvr>
                                      <p:tavLst>
                                        <p:tav tm="0">
                                          <p:val>
                                            <p:strVal val="#ppt_x"/>
                                          </p:val>
                                        </p:tav>
                                        <p:tav tm="100000">
                                          <p:val>
                                            <p:strVal val="#ppt_x"/>
                                          </p:val>
                                        </p:tav>
                                      </p:tavLst>
                                    </p:anim>
                                    <p:anim calcmode="lin" valueType="num">
                                      <p:cBhvr additive="base">
                                        <p:cTn dur="500" fill="hold" id="31"/>
                                        <p:tgtEl>
                                          <p:spTgt spid="35"/>
                                        </p:tgtEl>
                                        <p:attrNameLst>
                                          <p:attrName>ppt_y</p:attrName>
                                        </p:attrNameLst>
                                      </p:cBhvr>
                                      <p:tavLst>
                                        <p:tav tm="0">
                                          <p:val>
                                            <p:strVal val="1+#ppt_h/2"/>
                                          </p:val>
                                        </p:tav>
                                        <p:tav tm="100000">
                                          <p:val>
                                            <p:strVal val="#ppt_y"/>
                                          </p:val>
                                        </p:tav>
                                      </p:tavLst>
                                    </p:anim>
                                  </p:childTnLst>
                                </p:cTn>
                              </p:par>
                            </p:childTnLst>
                          </p:cTn>
                        </p:par>
                      </p:childTnLst>
                    </p:cTn>
                  </p:par>
                  <p:par>
                    <p:cTn fill="hold" id="32" nodeType="clickPar">
                      <p:stCondLst>
                        <p:cond delay="indefinite"/>
                      </p:stCondLst>
                      <p:childTnLst>
                        <p:par>
                          <p:cTn fill="hold" id="33" nodeType="afterGroup">
                            <p:stCondLst>
                              <p:cond delay="0"/>
                            </p:stCondLst>
                            <p:childTnLst>
                              <p:par>
                                <p:cTn fill="hold" id="34" nodeType="clickEffect" presetClass="entr" presetID="2" presetSubtype="4">
                                  <p:stCondLst>
                                    <p:cond delay="0"/>
                                  </p:stCondLst>
                                  <p:childTnLst>
                                    <p:set>
                                      <p:cBhvr>
                                        <p:cTn dur="1" fill="hold" id="35">
                                          <p:stCondLst>
                                            <p:cond delay="0"/>
                                          </p:stCondLst>
                                        </p:cTn>
                                        <p:tgtEl>
                                          <p:spTgt spid="36"/>
                                        </p:tgtEl>
                                        <p:attrNameLst>
                                          <p:attrName>style.visibility</p:attrName>
                                        </p:attrNameLst>
                                      </p:cBhvr>
                                      <p:to>
                                        <p:strVal val="visible"/>
                                      </p:to>
                                    </p:set>
                                    <p:anim calcmode="lin" valueType="num">
                                      <p:cBhvr additive="base">
                                        <p:cTn dur="500" fill="hold" id="36"/>
                                        <p:tgtEl>
                                          <p:spTgt spid="36"/>
                                        </p:tgtEl>
                                        <p:attrNameLst>
                                          <p:attrName>ppt_x</p:attrName>
                                        </p:attrNameLst>
                                      </p:cBhvr>
                                      <p:tavLst>
                                        <p:tav tm="0">
                                          <p:val>
                                            <p:strVal val="#ppt_x"/>
                                          </p:val>
                                        </p:tav>
                                        <p:tav tm="100000">
                                          <p:val>
                                            <p:strVal val="#ppt_x"/>
                                          </p:val>
                                        </p:tav>
                                      </p:tavLst>
                                    </p:anim>
                                    <p:anim calcmode="lin" valueType="num">
                                      <p:cBhvr additive="base">
                                        <p:cTn dur="500" fill="hold" id="37"/>
                                        <p:tgtEl>
                                          <p:spTgt spid="36"/>
                                        </p:tgtEl>
                                        <p:attrNameLst>
                                          <p:attrName>ppt_y</p:attrName>
                                        </p:attrNameLst>
                                      </p:cBhvr>
                                      <p:tavLst>
                                        <p:tav tm="0">
                                          <p:val>
                                            <p:strVal val="1+#ppt_h/2"/>
                                          </p:val>
                                        </p:tav>
                                        <p:tav tm="100000">
                                          <p:val>
                                            <p:strVal val="#ppt_y"/>
                                          </p:val>
                                        </p:tav>
                                      </p:tavLst>
                                    </p:anim>
                                  </p:childTnLst>
                                </p:cTn>
                              </p:par>
                            </p:childTnLst>
                          </p:cTn>
                        </p:par>
                      </p:childTnLst>
                    </p:cTn>
                  </p:par>
                  <p:par>
                    <p:cTn fill="hold" id="38" nodeType="clickPar">
                      <p:stCondLst>
                        <p:cond delay="indefinite"/>
                      </p:stCondLst>
                      <p:childTnLst>
                        <p:par>
                          <p:cTn fill="hold" id="39" nodeType="afterGroup">
                            <p:stCondLst>
                              <p:cond delay="0"/>
                            </p:stCondLst>
                            <p:childTnLst>
                              <p:par>
                                <p:cTn fill="hold" id="40" nodeType="clickEffect" presetClass="entr" presetID="2" presetSubtype="4">
                                  <p:stCondLst>
                                    <p:cond delay="0"/>
                                  </p:stCondLst>
                                  <p:childTnLst>
                                    <p:set>
                                      <p:cBhvr>
                                        <p:cTn dur="1" fill="hold" id="41">
                                          <p:stCondLst>
                                            <p:cond delay="0"/>
                                          </p:stCondLst>
                                        </p:cTn>
                                        <p:tgtEl>
                                          <p:spTgt spid="37"/>
                                        </p:tgtEl>
                                        <p:attrNameLst>
                                          <p:attrName>style.visibility</p:attrName>
                                        </p:attrNameLst>
                                      </p:cBhvr>
                                      <p:to>
                                        <p:strVal val="visible"/>
                                      </p:to>
                                    </p:set>
                                    <p:anim calcmode="lin" valueType="num">
                                      <p:cBhvr additive="base">
                                        <p:cTn dur="500" fill="hold" id="42"/>
                                        <p:tgtEl>
                                          <p:spTgt spid="37"/>
                                        </p:tgtEl>
                                        <p:attrNameLst>
                                          <p:attrName>ppt_x</p:attrName>
                                        </p:attrNameLst>
                                      </p:cBhvr>
                                      <p:tavLst>
                                        <p:tav tm="0">
                                          <p:val>
                                            <p:strVal val="#ppt_x"/>
                                          </p:val>
                                        </p:tav>
                                        <p:tav tm="100000">
                                          <p:val>
                                            <p:strVal val="#ppt_x"/>
                                          </p:val>
                                        </p:tav>
                                      </p:tavLst>
                                    </p:anim>
                                    <p:anim calcmode="lin" valueType="num">
                                      <p:cBhvr additive="base">
                                        <p:cTn dur="500" fill="hold" id="43"/>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2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4" name="图片 23">
            <a:extLst>
              <a:ext uri="{FF2B5EF4-FFF2-40B4-BE49-F238E27FC236}">
                <a16:creationId xmlns:a16="http://schemas.microsoft.com/office/drawing/2014/main" id="{8B0D6D27-A475-45F4-9E45-DCA654BBEA1E}"/>
              </a:ext>
            </a:extLst>
          </p:cNvPr>
          <p:cNvPicPr>
            <a:picLocks noChangeAspect="1"/>
          </p:cNvPicPr>
          <p:nvPr/>
        </p:nvPicPr>
        <p:blipFill>
          <a:blip r:embed="rId3">
            <a:extLst>
              <a:ext uri="{28A0092B-C50C-407E-A947-70E740481C1C}">
                <a14:useLocalDpi val="0"/>
              </a:ext>
            </a:extLst>
          </a:blip>
          <a:srcRect b="45276" l="22855" r="45633" t="23157"/>
          <a:stretch>
            <a:fillRect/>
          </a:stretch>
        </p:blipFill>
        <p:spPr>
          <a:xfrm rot="2355767">
            <a:off x="1194347" y="1256231"/>
            <a:ext cx="3494144" cy="3494148"/>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grpSp>
        <p:nvGrpSpPr>
          <p:cNvPr id="23" name="组合 22">
            <a:extLst>
              <a:ext uri="{FF2B5EF4-FFF2-40B4-BE49-F238E27FC236}">
                <a16:creationId xmlns:a16="http://schemas.microsoft.com/office/drawing/2014/main" id="{D532ACD0-AF49-4E80-A958-E5ED11BC65F9}"/>
              </a:ext>
            </a:extLst>
          </p:cNvPr>
          <p:cNvGrpSpPr/>
          <p:nvPr/>
        </p:nvGrpSpPr>
        <p:grpSpPr>
          <a:xfrm>
            <a:off x="2262536" y="2052812"/>
            <a:ext cx="6662398" cy="3447165"/>
            <a:chOff x="1203408" y="2187116"/>
            <a:chExt cx="6662398" cy="3447165"/>
          </a:xfrm>
        </p:grpSpPr>
        <p:sp>
          <p:nvSpPr>
            <p:cNvPr id="21" name="任意多边形: 形状 20">
              <a:extLst>
                <a:ext uri="{FF2B5EF4-FFF2-40B4-BE49-F238E27FC236}">
                  <a16:creationId xmlns:a16="http://schemas.microsoft.com/office/drawing/2014/main" id="{334C998D-0167-4F81-826A-E3EF14659585}"/>
                </a:ext>
              </a:extLst>
            </p:cNvPr>
            <p:cNvSpPr/>
            <p:nvPr/>
          </p:nvSpPr>
          <p:spPr>
            <a:xfrm>
              <a:off x="1203408" y="2187116"/>
              <a:ext cx="4528799" cy="3447165"/>
            </a:xfrm>
            <a:custGeom>
              <a:gdLst>
                <a:gd fmla="*/ 551439 w 4961418" name="connsiteX0"/>
                <a:gd fmla="*/ 2907366 h 3776460" name="connsiteY0"/>
                <a:gd fmla="*/ 413787 w 4961418" name="connsiteX1"/>
                <a:gd fmla="*/ 3045018 h 3776460" name="connsiteY1"/>
                <a:gd fmla="*/ 551439 w 4961418" name="connsiteX2"/>
                <a:gd fmla="*/ 3182670 h 3776460" name="connsiteY2"/>
                <a:gd fmla="*/ 689091 w 4961418" name="connsiteX3"/>
                <a:gd fmla="*/ 3045018 h 3776460" name="connsiteY3"/>
                <a:gd fmla="*/ 551439 w 4961418" name="connsiteX4"/>
                <a:gd fmla="*/ 2907366 h 3776460" name="connsiteY4"/>
                <a:gd fmla="*/ 551439 w 4961418" name="connsiteX5"/>
                <a:gd fmla="*/ 2114577 h 3776460" name="connsiteY5"/>
                <a:gd fmla="*/ 413787 w 4961418" name="connsiteX6"/>
                <a:gd fmla="*/ 2252229 h 3776460" name="connsiteY6"/>
                <a:gd fmla="*/ 551439 w 4961418" name="connsiteX7"/>
                <a:gd fmla="*/ 2389881 h 3776460" name="connsiteY7"/>
                <a:gd fmla="*/ 689091 w 4961418" name="connsiteX8"/>
                <a:gd fmla="*/ 2252229 h 3776460" name="connsiteY8"/>
                <a:gd fmla="*/ 551439 w 4961418" name="connsiteX9"/>
                <a:gd fmla="*/ 2114577 h 3776460" name="connsiteY9"/>
                <a:gd fmla="*/ 551439 w 4961418" name="connsiteX10"/>
                <a:gd fmla="*/ 1321788 h 3776460" name="connsiteY10"/>
                <a:gd fmla="*/ 413787 w 4961418" name="connsiteX11"/>
                <a:gd fmla="*/ 1459440 h 3776460" name="connsiteY11"/>
                <a:gd fmla="*/ 551439 w 4961418" name="connsiteX12"/>
                <a:gd fmla="*/ 1597092 h 3776460" name="connsiteY12"/>
                <a:gd fmla="*/ 689091 w 4961418" name="connsiteX13"/>
                <a:gd fmla="*/ 1459440 h 3776460" name="connsiteY13"/>
                <a:gd fmla="*/ 551439 w 4961418" name="connsiteX14"/>
                <a:gd fmla="*/ 1321788 h 3776460" name="connsiteY14"/>
                <a:gd fmla="*/ 551439 w 4961418" name="connsiteX15"/>
                <a:gd fmla="*/ 528999 h 3776460" name="connsiteY15"/>
                <a:gd fmla="*/ 413787 w 4961418" name="connsiteX16"/>
                <a:gd fmla="*/ 666651 h 3776460" name="connsiteY16"/>
                <a:gd fmla="*/ 551439 w 4961418" name="connsiteX17"/>
                <a:gd fmla="*/ 804303 h 3776460" name="connsiteY17"/>
                <a:gd fmla="*/ 689091 w 4961418" name="connsiteX18"/>
                <a:gd fmla="*/ 666651 h 3776460" name="connsiteY18"/>
                <a:gd fmla="*/ 551439 w 4961418" name="connsiteX19"/>
                <a:gd fmla="*/ 528999 h 3776460" name="connsiteY19"/>
                <a:gd fmla="*/ 457745 w 4961418" name="connsiteX20"/>
                <a:gd fmla="*/ 0 h 3776460" name="connsiteY20"/>
                <a:gd fmla="*/ 4503673 w 4961418" name="connsiteX21"/>
                <a:gd fmla="*/ 0 h 3776460" name="connsiteY21"/>
                <a:gd fmla="*/ 4961418 w 4961418" name="connsiteX22"/>
                <a:gd fmla="*/ 457745 h 3776460" name="connsiteY22"/>
                <a:gd fmla="*/ 4961418 w 4961418" name="connsiteX23"/>
                <a:gd fmla="*/ 3318715 h 3776460" name="connsiteY23"/>
                <a:gd fmla="*/ 4503673 w 4961418" name="connsiteX24"/>
                <a:gd fmla="*/ 3776460 h 3776460" name="connsiteY24"/>
                <a:gd fmla="*/ 457745 w 4961418" name="connsiteX25"/>
                <a:gd fmla="*/ 3776460 h 3776460" name="connsiteY25"/>
                <a:gd fmla="*/ 0 w 4961418" name="connsiteX26"/>
                <a:gd fmla="*/ 3318715 h 3776460" name="connsiteY26"/>
                <a:gd fmla="*/ 0 w 4961418" name="connsiteX27"/>
                <a:gd fmla="*/ 457745 h 3776460" name="connsiteY27"/>
                <a:gd fmla="*/ 457745 w 4961418" name="connsiteX28"/>
                <a:gd fmla="*/ 0 h 3776460"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3776460" w="4961418">
                  <a:moveTo>
                    <a:pt x="551439" y="2907366"/>
                  </a:moveTo>
                  <a:cubicBezTo>
                    <a:pt x="475416" y="2907366"/>
                    <a:pt x="413787" y="2968995"/>
                    <a:pt x="413787" y="3045018"/>
                  </a:cubicBezTo>
                  <a:cubicBezTo>
                    <a:pt x="413787" y="3121041"/>
                    <a:pt x="475416" y="3182670"/>
                    <a:pt x="551439" y="3182670"/>
                  </a:cubicBezTo>
                  <a:cubicBezTo>
                    <a:pt x="627462" y="3182670"/>
                    <a:pt x="689091" y="3121041"/>
                    <a:pt x="689091" y="3045018"/>
                  </a:cubicBezTo>
                  <a:cubicBezTo>
                    <a:pt x="689091" y="2968995"/>
                    <a:pt x="627462" y="2907366"/>
                    <a:pt x="551439" y="2907366"/>
                  </a:cubicBezTo>
                  <a:close/>
                  <a:moveTo>
                    <a:pt x="551439" y="2114577"/>
                  </a:moveTo>
                  <a:cubicBezTo>
                    <a:pt x="475416" y="2114577"/>
                    <a:pt x="413787" y="2176206"/>
                    <a:pt x="413787" y="2252229"/>
                  </a:cubicBezTo>
                  <a:cubicBezTo>
                    <a:pt x="413787" y="2328252"/>
                    <a:pt x="475416" y="2389881"/>
                    <a:pt x="551439" y="2389881"/>
                  </a:cubicBezTo>
                  <a:cubicBezTo>
                    <a:pt x="627462" y="2389881"/>
                    <a:pt x="689091" y="2328252"/>
                    <a:pt x="689091" y="2252229"/>
                  </a:cubicBezTo>
                  <a:cubicBezTo>
                    <a:pt x="689091" y="2176206"/>
                    <a:pt x="627462" y="2114577"/>
                    <a:pt x="551439" y="2114577"/>
                  </a:cubicBezTo>
                  <a:close/>
                  <a:moveTo>
                    <a:pt x="551439" y="1321788"/>
                  </a:moveTo>
                  <a:cubicBezTo>
                    <a:pt x="475416" y="1321788"/>
                    <a:pt x="413787" y="1383417"/>
                    <a:pt x="413787" y="1459440"/>
                  </a:cubicBezTo>
                  <a:cubicBezTo>
                    <a:pt x="413787" y="1535463"/>
                    <a:pt x="475416" y="1597092"/>
                    <a:pt x="551439" y="1597092"/>
                  </a:cubicBezTo>
                  <a:cubicBezTo>
                    <a:pt x="627462" y="1597092"/>
                    <a:pt x="689091" y="1535463"/>
                    <a:pt x="689091" y="1459440"/>
                  </a:cubicBezTo>
                  <a:cubicBezTo>
                    <a:pt x="689091" y="1383417"/>
                    <a:pt x="627462" y="1321788"/>
                    <a:pt x="551439" y="1321788"/>
                  </a:cubicBezTo>
                  <a:close/>
                  <a:moveTo>
                    <a:pt x="551439" y="528999"/>
                  </a:moveTo>
                  <a:cubicBezTo>
                    <a:pt x="475416" y="528999"/>
                    <a:pt x="413787" y="590628"/>
                    <a:pt x="413787" y="666651"/>
                  </a:cubicBezTo>
                  <a:cubicBezTo>
                    <a:pt x="413787" y="742674"/>
                    <a:pt x="475416" y="804303"/>
                    <a:pt x="551439" y="804303"/>
                  </a:cubicBezTo>
                  <a:cubicBezTo>
                    <a:pt x="627462" y="804303"/>
                    <a:pt x="689091" y="742674"/>
                    <a:pt x="689091" y="666651"/>
                  </a:cubicBezTo>
                  <a:cubicBezTo>
                    <a:pt x="689091" y="590628"/>
                    <a:pt x="627462" y="528999"/>
                    <a:pt x="551439" y="528999"/>
                  </a:cubicBezTo>
                  <a:close/>
                  <a:moveTo>
                    <a:pt x="457745" y="0"/>
                  </a:moveTo>
                  <a:lnTo>
                    <a:pt x="4503673" y="0"/>
                  </a:lnTo>
                  <a:cubicBezTo>
                    <a:pt x="4756479" y="0"/>
                    <a:pt x="4961418" y="204939"/>
                    <a:pt x="4961418" y="457745"/>
                  </a:cubicBezTo>
                  <a:lnTo>
                    <a:pt x="4961418" y="3318715"/>
                  </a:lnTo>
                  <a:cubicBezTo>
                    <a:pt x="4961418" y="3571521"/>
                    <a:pt x="4756479" y="3776460"/>
                    <a:pt x="4503673" y="3776460"/>
                  </a:cubicBezTo>
                  <a:lnTo>
                    <a:pt x="457745" y="3776460"/>
                  </a:lnTo>
                  <a:cubicBezTo>
                    <a:pt x="204939" y="3776460"/>
                    <a:pt x="0" y="3571521"/>
                    <a:pt x="0" y="3318715"/>
                  </a:cubicBezTo>
                  <a:lnTo>
                    <a:pt x="0" y="457745"/>
                  </a:lnTo>
                  <a:cubicBezTo>
                    <a:pt x="0" y="204939"/>
                    <a:pt x="204939" y="0"/>
                    <a:pt x="457745"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Rectangle 4">
              <a:extLst>
                <a:ext uri="{FF2B5EF4-FFF2-40B4-BE49-F238E27FC236}">
                  <a16:creationId xmlns:a16="http://schemas.microsoft.com/office/drawing/2014/main" id="{446F396E-F68E-474E-ADE5-4FD3C85A55B6}"/>
                </a:ext>
              </a:extLst>
            </p:cNvPr>
            <p:cNvSpPr txBox="1">
              <a:spLocks noChangeArrowheads="1"/>
            </p:cNvSpPr>
            <p:nvPr/>
          </p:nvSpPr>
          <p:spPr bwMode="auto">
            <a:xfrm>
              <a:off x="2133214" y="3377960"/>
              <a:ext cx="5732592" cy="18714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zh-CN" lang="en-US">
                  <a:latin typeface="+mn-lt"/>
                  <a:ea typeface="+mn-ea"/>
                  <a:cs typeface="+mn-ea"/>
                  <a:sym typeface="+mn-lt"/>
                </a:rPr>
                <a:t>1、你们公司成立多久了</a:t>
              </a:r>
            </a:p>
            <a:p>
              <a:r>
                <a:rPr altLang="zh-CN" lang="en-US">
                  <a:latin typeface="+mn-lt"/>
                  <a:ea typeface="+mn-ea"/>
                  <a:cs typeface="+mn-ea"/>
                  <a:sym typeface="+mn-lt"/>
                </a:rPr>
                <a:t>2、你们一直对外的品牌是什么</a:t>
              </a:r>
            </a:p>
            <a:p>
              <a:r>
                <a:rPr altLang="zh-CN" lang="en-US">
                  <a:latin typeface="+mn-lt"/>
                  <a:ea typeface="+mn-ea"/>
                  <a:cs typeface="+mn-ea"/>
                  <a:sym typeface="+mn-lt"/>
                </a:rPr>
                <a:t>3、你一年花费在广告推广的费用是多少？</a:t>
              </a:r>
            </a:p>
            <a:p>
              <a:r>
                <a:rPr altLang="zh-CN" lang="en-US">
                  <a:latin typeface="+mn-lt"/>
                  <a:ea typeface="+mn-ea"/>
                  <a:cs typeface="+mn-ea"/>
                  <a:sym typeface="+mn-lt"/>
                </a:rPr>
                <a:t>4、之前做过线上销售没有？</a:t>
              </a:r>
            </a:p>
            <a:p>
              <a:r>
                <a:rPr altLang="zh-CN" lang="en-US">
                  <a:latin typeface="+mn-lt"/>
                  <a:ea typeface="+mn-ea"/>
                  <a:cs typeface="+mn-ea"/>
                  <a:sym typeface="+mn-lt"/>
                </a:rPr>
                <a:t>5、你线下门店有多少？</a:t>
              </a:r>
            </a:p>
            <a:p>
              <a:r>
                <a:rPr altLang="zh-CN" lang="en-US">
                  <a:latin typeface="+mn-lt"/>
                  <a:ea typeface="+mn-ea"/>
                  <a:cs typeface="+mn-ea"/>
                  <a:sym typeface="+mn-lt"/>
                </a:rPr>
                <a:t>6、。。。。。。</a:t>
              </a:r>
            </a:p>
            <a:p>
              <a:endParaRPr altLang="zh-CN" lang="en-US">
                <a:latin typeface="+mn-lt"/>
                <a:ea typeface="+mn-ea"/>
                <a:cs typeface="+mn-ea"/>
                <a:sym typeface="+mn-lt"/>
              </a:endParaRPr>
            </a:p>
            <a:p>
              <a:endParaRPr altLang="zh-CN" lang="en-US">
                <a:latin typeface="+mn-lt"/>
                <a:ea typeface="+mn-ea"/>
                <a:cs typeface="+mn-ea"/>
                <a:sym typeface="+mn-lt"/>
              </a:endParaRPr>
            </a:p>
          </p:txBody>
        </p:sp>
        <p:grpSp>
          <p:nvGrpSpPr>
            <p:cNvPr id="3" name="组合 2">
              <a:extLst>
                <a:ext uri="{FF2B5EF4-FFF2-40B4-BE49-F238E27FC236}">
                  <a16:creationId xmlns:a16="http://schemas.microsoft.com/office/drawing/2014/main" id="{14DED853-225F-435A-8760-6CDF5316DEED}"/>
                </a:ext>
              </a:extLst>
            </p:cNvPr>
            <p:cNvGrpSpPr/>
            <p:nvPr/>
          </p:nvGrpSpPr>
          <p:grpSpPr>
            <a:xfrm>
              <a:off x="2133214" y="2728479"/>
              <a:ext cx="1868516" cy="529248"/>
              <a:chOff x="4941637" y="1483605"/>
              <a:chExt cx="2306767" cy="529248"/>
            </a:xfrm>
          </p:grpSpPr>
          <p:grpSp>
            <p:nvGrpSpPr>
              <p:cNvPr id="4" name="组合 3">
                <a:extLst>
                  <a:ext uri="{FF2B5EF4-FFF2-40B4-BE49-F238E27FC236}">
                    <a16:creationId xmlns:a16="http://schemas.microsoft.com/office/drawing/2014/main" id="{CBD6579C-6B13-4314-BB5F-1C85692A5EC6}"/>
                  </a:ext>
                </a:extLst>
              </p:cNvPr>
              <p:cNvGrpSpPr/>
              <p:nvPr/>
            </p:nvGrpSpPr>
            <p:grpSpPr>
              <a:xfrm>
                <a:off x="4941637" y="1483605"/>
                <a:ext cx="2249732" cy="529248"/>
                <a:chOff x="4216819" y="1470939"/>
                <a:chExt cx="3677263" cy="529248"/>
              </a:xfrm>
            </p:grpSpPr>
            <p:sp>
              <p:nvSpPr>
                <p:cNvPr id="6" name="矩形: 圆角 5">
                  <a:extLst>
                    <a:ext uri="{FF2B5EF4-FFF2-40B4-BE49-F238E27FC236}">
                      <a16:creationId xmlns:a16="http://schemas.microsoft.com/office/drawing/2014/main" id="{0562E29B-BE5D-4544-A590-FDD438FEE95F}"/>
                    </a:ext>
                  </a:extLst>
                </p:cNvPr>
                <p:cNvSpPr/>
                <p:nvPr/>
              </p:nvSpPr>
              <p:spPr>
                <a:xfrm>
                  <a:off x="4403265" y="152426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圆角 6">
                  <a:extLst>
                    <a:ext uri="{FF2B5EF4-FFF2-40B4-BE49-F238E27FC236}">
                      <a16:creationId xmlns:a16="http://schemas.microsoft.com/office/drawing/2014/main" id="{842E3F32-7B78-4C27-A8B7-800EE4A5CFAC}"/>
                    </a:ext>
                  </a:extLst>
                </p:cNvPr>
                <p:cNvSpPr/>
                <p:nvPr/>
              </p:nvSpPr>
              <p:spPr>
                <a:xfrm>
                  <a:off x="4216819" y="147093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 name="MH_Title_1">
                <a:extLst>
                  <a:ext uri="{FF2B5EF4-FFF2-40B4-BE49-F238E27FC236}">
                    <a16:creationId xmlns:a16="http://schemas.microsoft.com/office/drawing/2014/main" id="{6021AE74-7817-488A-BFE9-2C8E7452BB7F}"/>
                  </a:ext>
                </a:extLst>
              </p:cNvPr>
              <p:cNvSpPr>
                <a:spLocks noChangeArrowheads="1"/>
              </p:cNvSpPr>
              <p:nvPr/>
            </p:nvSpPr>
            <p:spPr bwMode="auto">
              <a:xfrm>
                <a:off x="4998671" y="1525069"/>
                <a:ext cx="2249733" cy="384048"/>
              </a:xfrm>
              <a:prstGeom prst="rect">
                <a:avLst/>
              </a:prstGeom>
              <a:extLst/>
            </p:spPr>
            <p:txBody>
              <a:bodyPr wrap="square">
                <a:spAutoFit/>
              </a:bodyPr>
              <a:lstStyle/>
              <a:p>
                <a:pPr algn="just">
                  <a:lnSpc>
                    <a:spcPct val="120000"/>
                  </a:lnSpc>
                  <a:buClr>
                    <a:srgbClr val="000066"/>
                  </a:buClr>
                </a:pPr>
                <a:r>
                  <a:rPr altLang="en-US" lang="zh-CN" spc="300" sz="1600">
                    <a:solidFill>
                      <a:srgbClr val="042B8E"/>
                    </a:solidFill>
                    <a:cs typeface="+mn-ea"/>
                    <a:sym typeface="+mn-lt"/>
                  </a:rPr>
                  <a:t>结合现状问题</a:t>
                </a:r>
              </a:p>
            </p:txBody>
          </p:sp>
        </p:grpSp>
      </p:grpSp>
      <p:sp>
        <p:nvSpPr>
          <p:cNvPr id="30" name="任意多边形: 形状 29">
            <a:extLst>
              <a:ext uri="{FF2B5EF4-FFF2-40B4-BE49-F238E27FC236}">
                <a16:creationId xmlns:a16="http://schemas.microsoft.com/office/drawing/2014/main" id="{6630299C-4BB0-4AA7-8D93-AB31B06B635A}"/>
              </a:ext>
            </a:extLst>
          </p:cNvPr>
          <p:cNvSpPr/>
          <p:nvPr/>
        </p:nvSpPr>
        <p:spPr>
          <a:xfrm>
            <a:off x="6977103" y="2052812"/>
            <a:ext cx="4528799" cy="3447165"/>
          </a:xfrm>
          <a:custGeom>
            <a:gdLst>
              <a:gd fmla="*/ 551439 w 4961418" name="connsiteX0"/>
              <a:gd fmla="*/ 2907366 h 3776460" name="connsiteY0"/>
              <a:gd fmla="*/ 413787 w 4961418" name="connsiteX1"/>
              <a:gd fmla="*/ 3045018 h 3776460" name="connsiteY1"/>
              <a:gd fmla="*/ 551439 w 4961418" name="connsiteX2"/>
              <a:gd fmla="*/ 3182670 h 3776460" name="connsiteY2"/>
              <a:gd fmla="*/ 689091 w 4961418" name="connsiteX3"/>
              <a:gd fmla="*/ 3045018 h 3776460" name="connsiteY3"/>
              <a:gd fmla="*/ 551439 w 4961418" name="connsiteX4"/>
              <a:gd fmla="*/ 2907366 h 3776460" name="connsiteY4"/>
              <a:gd fmla="*/ 551439 w 4961418" name="connsiteX5"/>
              <a:gd fmla="*/ 2114577 h 3776460" name="connsiteY5"/>
              <a:gd fmla="*/ 413787 w 4961418" name="connsiteX6"/>
              <a:gd fmla="*/ 2252229 h 3776460" name="connsiteY6"/>
              <a:gd fmla="*/ 551439 w 4961418" name="connsiteX7"/>
              <a:gd fmla="*/ 2389881 h 3776460" name="connsiteY7"/>
              <a:gd fmla="*/ 689091 w 4961418" name="connsiteX8"/>
              <a:gd fmla="*/ 2252229 h 3776460" name="connsiteY8"/>
              <a:gd fmla="*/ 551439 w 4961418" name="connsiteX9"/>
              <a:gd fmla="*/ 2114577 h 3776460" name="connsiteY9"/>
              <a:gd fmla="*/ 551439 w 4961418" name="connsiteX10"/>
              <a:gd fmla="*/ 1321788 h 3776460" name="connsiteY10"/>
              <a:gd fmla="*/ 413787 w 4961418" name="connsiteX11"/>
              <a:gd fmla="*/ 1459440 h 3776460" name="connsiteY11"/>
              <a:gd fmla="*/ 551439 w 4961418" name="connsiteX12"/>
              <a:gd fmla="*/ 1597092 h 3776460" name="connsiteY12"/>
              <a:gd fmla="*/ 689091 w 4961418" name="connsiteX13"/>
              <a:gd fmla="*/ 1459440 h 3776460" name="connsiteY13"/>
              <a:gd fmla="*/ 551439 w 4961418" name="connsiteX14"/>
              <a:gd fmla="*/ 1321788 h 3776460" name="connsiteY14"/>
              <a:gd fmla="*/ 551439 w 4961418" name="connsiteX15"/>
              <a:gd fmla="*/ 528999 h 3776460" name="connsiteY15"/>
              <a:gd fmla="*/ 413787 w 4961418" name="connsiteX16"/>
              <a:gd fmla="*/ 666651 h 3776460" name="connsiteY16"/>
              <a:gd fmla="*/ 551439 w 4961418" name="connsiteX17"/>
              <a:gd fmla="*/ 804303 h 3776460" name="connsiteY17"/>
              <a:gd fmla="*/ 689091 w 4961418" name="connsiteX18"/>
              <a:gd fmla="*/ 666651 h 3776460" name="connsiteY18"/>
              <a:gd fmla="*/ 551439 w 4961418" name="connsiteX19"/>
              <a:gd fmla="*/ 528999 h 3776460" name="connsiteY19"/>
              <a:gd fmla="*/ 457745 w 4961418" name="connsiteX20"/>
              <a:gd fmla="*/ 0 h 3776460" name="connsiteY20"/>
              <a:gd fmla="*/ 4503673 w 4961418" name="connsiteX21"/>
              <a:gd fmla="*/ 0 h 3776460" name="connsiteY21"/>
              <a:gd fmla="*/ 4961418 w 4961418" name="connsiteX22"/>
              <a:gd fmla="*/ 457745 h 3776460" name="connsiteY22"/>
              <a:gd fmla="*/ 4961418 w 4961418" name="connsiteX23"/>
              <a:gd fmla="*/ 3318715 h 3776460" name="connsiteY23"/>
              <a:gd fmla="*/ 4503673 w 4961418" name="connsiteX24"/>
              <a:gd fmla="*/ 3776460 h 3776460" name="connsiteY24"/>
              <a:gd fmla="*/ 457745 w 4961418" name="connsiteX25"/>
              <a:gd fmla="*/ 3776460 h 3776460" name="connsiteY25"/>
              <a:gd fmla="*/ 0 w 4961418" name="connsiteX26"/>
              <a:gd fmla="*/ 3318715 h 3776460" name="connsiteY26"/>
              <a:gd fmla="*/ 0 w 4961418" name="connsiteX27"/>
              <a:gd fmla="*/ 457745 h 3776460" name="connsiteY27"/>
              <a:gd fmla="*/ 457745 w 4961418" name="connsiteX28"/>
              <a:gd fmla="*/ 0 h 3776460"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3776460" w="4961418">
                <a:moveTo>
                  <a:pt x="551439" y="2907366"/>
                </a:moveTo>
                <a:cubicBezTo>
                  <a:pt x="475416" y="2907366"/>
                  <a:pt x="413787" y="2968995"/>
                  <a:pt x="413787" y="3045018"/>
                </a:cubicBezTo>
                <a:cubicBezTo>
                  <a:pt x="413787" y="3121041"/>
                  <a:pt x="475416" y="3182670"/>
                  <a:pt x="551439" y="3182670"/>
                </a:cubicBezTo>
                <a:cubicBezTo>
                  <a:pt x="627462" y="3182670"/>
                  <a:pt x="689091" y="3121041"/>
                  <a:pt x="689091" y="3045018"/>
                </a:cubicBezTo>
                <a:cubicBezTo>
                  <a:pt x="689091" y="2968995"/>
                  <a:pt x="627462" y="2907366"/>
                  <a:pt x="551439" y="2907366"/>
                </a:cubicBezTo>
                <a:close/>
                <a:moveTo>
                  <a:pt x="551439" y="2114577"/>
                </a:moveTo>
                <a:cubicBezTo>
                  <a:pt x="475416" y="2114577"/>
                  <a:pt x="413787" y="2176206"/>
                  <a:pt x="413787" y="2252229"/>
                </a:cubicBezTo>
                <a:cubicBezTo>
                  <a:pt x="413787" y="2328252"/>
                  <a:pt x="475416" y="2389881"/>
                  <a:pt x="551439" y="2389881"/>
                </a:cubicBezTo>
                <a:cubicBezTo>
                  <a:pt x="627462" y="2389881"/>
                  <a:pt x="689091" y="2328252"/>
                  <a:pt x="689091" y="2252229"/>
                </a:cubicBezTo>
                <a:cubicBezTo>
                  <a:pt x="689091" y="2176206"/>
                  <a:pt x="627462" y="2114577"/>
                  <a:pt x="551439" y="2114577"/>
                </a:cubicBezTo>
                <a:close/>
                <a:moveTo>
                  <a:pt x="551439" y="1321788"/>
                </a:moveTo>
                <a:cubicBezTo>
                  <a:pt x="475416" y="1321788"/>
                  <a:pt x="413787" y="1383417"/>
                  <a:pt x="413787" y="1459440"/>
                </a:cubicBezTo>
                <a:cubicBezTo>
                  <a:pt x="413787" y="1535463"/>
                  <a:pt x="475416" y="1597092"/>
                  <a:pt x="551439" y="1597092"/>
                </a:cubicBezTo>
                <a:cubicBezTo>
                  <a:pt x="627462" y="1597092"/>
                  <a:pt x="689091" y="1535463"/>
                  <a:pt x="689091" y="1459440"/>
                </a:cubicBezTo>
                <a:cubicBezTo>
                  <a:pt x="689091" y="1383417"/>
                  <a:pt x="627462" y="1321788"/>
                  <a:pt x="551439" y="1321788"/>
                </a:cubicBezTo>
                <a:close/>
                <a:moveTo>
                  <a:pt x="551439" y="528999"/>
                </a:moveTo>
                <a:cubicBezTo>
                  <a:pt x="475416" y="528999"/>
                  <a:pt x="413787" y="590628"/>
                  <a:pt x="413787" y="666651"/>
                </a:cubicBezTo>
                <a:cubicBezTo>
                  <a:pt x="413787" y="742674"/>
                  <a:pt x="475416" y="804303"/>
                  <a:pt x="551439" y="804303"/>
                </a:cubicBezTo>
                <a:cubicBezTo>
                  <a:pt x="627462" y="804303"/>
                  <a:pt x="689091" y="742674"/>
                  <a:pt x="689091" y="666651"/>
                </a:cubicBezTo>
                <a:cubicBezTo>
                  <a:pt x="689091" y="590628"/>
                  <a:pt x="627462" y="528999"/>
                  <a:pt x="551439" y="528999"/>
                </a:cubicBezTo>
                <a:close/>
                <a:moveTo>
                  <a:pt x="457745" y="0"/>
                </a:moveTo>
                <a:lnTo>
                  <a:pt x="4503673" y="0"/>
                </a:lnTo>
                <a:cubicBezTo>
                  <a:pt x="4756479" y="0"/>
                  <a:pt x="4961418" y="204939"/>
                  <a:pt x="4961418" y="457745"/>
                </a:cubicBezTo>
                <a:lnTo>
                  <a:pt x="4961418" y="3318715"/>
                </a:lnTo>
                <a:cubicBezTo>
                  <a:pt x="4961418" y="3571521"/>
                  <a:pt x="4756479" y="3776460"/>
                  <a:pt x="4503673" y="3776460"/>
                </a:cubicBezTo>
                <a:lnTo>
                  <a:pt x="457745" y="3776460"/>
                </a:lnTo>
                <a:cubicBezTo>
                  <a:pt x="204939" y="3776460"/>
                  <a:pt x="0" y="3571521"/>
                  <a:pt x="0" y="3318715"/>
                </a:cubicBezTo>
                <a:lnTo>
                  <a:pt x="0" y="457745"/>
                </a:lnTo>
                <a:cubicBezTo>
                  <a:pt x="0" y="204939"/>
                  <a:pt x="204939" y="0"/>
                  <a:pt x="457745"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矩形 28">
            <a:extLst>
              <a:ext uri="{FF2B5EF4-FFF2-40B4-BE49-F238E27FC236}">
                <a16:creationId xmlns:a16="http://schemas.microsoft.com/office/drawing/2014/main" id="{61B4BE18-25D8-4401-ACFD-3757787581D1}"/>
              </a:ext>
            </a:extLst>
          </p:cNvPr>
          <p:cNvSpPr/>
          <p:nvPr/>
        </p:nvSpPr>
        <p:spPr>
          <a:xfrm>
            <a:off x="7721142" y="2486020"/>
            <a:ext cx="3340148" cy="2848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zh-CN" kumimoji="1" lang="en-US" sz="1400">
                <a:solidFill>
                  <a:schemeClr val="tx1">
                    <a:lumMod val="95000"/>
                    <a:lumOff val="5000"/>
                  </a:schemeClr>
                </a:solidFill>
                <a:cs typeface="+mn-ea"/>
                <a:sym typeface="+mn-lt"/>
              </a:rPr>
              <a:t>SPIN技巧和传统的销售技巧有很多不同之处：传统的技巧偏重于如何去说，如何按自己的流程去做；SPIN技巧则更注重于通过提问来引导客户，使客户自己完成其购买流程。通过S-现状问题、P-困难问题、I-牵连问题、N-价值问题四大类提问技巧来发掘、明确和引导客户需求与期望，从而不断地推进营销过程，为营销成功创造基础的方法。</a:t>
            </a:r>
          </a:p>
        </p:txBody>
      </p:sp>
    </p:spTree>
    <p:extLst>
      <p:ext uri="{BB962C8B-B14F-4D97-AF65-F5344CB8AC3E}">
        <p14:creationId val="964093683"/>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24"/>
                                        </p:tgtEl>
                                        <p:attrNameLst>
                                          <p:attrName>style.visibility</p:attrName>
                                        </p:attrNameLst>
                                      </p:cBhvr>
                                      <p:to>
                                        <p:strVal val="visible"/>
                                      </p:to>
                                    </p:set>
                                    <p:animEffect filter="wipe(down)" transition="in">
                                      <p:cBhvr>
                                        <p:cTn dur="500" id="7"/>
                                        <p:tgtEl>
                                          <p:spTgt spid="2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4">
                                  <p:stCondLst>
                                    <p:cond delay="0"/>
                                  </p:stCondLst>
                                  <p:childTnLst>
                                    <p:set>
                                      <p:cBhvr>
                                        <p:cTn dur="1" fill="hold" id="11">
                                          <p:stCondLst>
                                            <p:cond delay="0"/>
                                          </p:stCondLst>
                                        </p:cTn>
                                        <p:tgtEl>
                                          <p:spTgt spid="23"/>
                                        </p:tgtEl>
                                        <p:attrNameLst>
                                          <p:attrName>style.visibility</p:attrName>
                                        </p:attrNameLst>
                                      </p:cBhvr>
                                      <p:to>
                                        <p:strVal val="visible"/>
                                      </p:to>
                                    </p:set>
                                    <p:anim calcmode="lin" valueType="num">
                                      <p:cBhvr additive="base">
                                        <p:cTn dur="500" fill="hold" id="12"/>
                                        <p:tgtEl>
                                          <p:spTgt spid="23"/>
                                        </p:tgtEl>
                                        <p:attrNameLst>
                                          <p:attrName>ppt_x</p:attrName>
                                        </p:attrNameLst>
                                      </p:cBhvr>
                                      <p:tavLst>
                                        <p:tav tm="0">
                                          <p:val>
                                            <p:strVal val="#ppt_x"/>
                                          </p:val>
                                        </p:tav>
                                        <p:tav tm="100000">
                                          <p:val>
                                            <p:strVal val="#ppt_x"/>
                                          </p:val>
                                        </p:tav>
                                      </p:tavLst>
                                    </p:anim>
                                    <p:anim calcmode="lin" valueType="num">
                                      <p:cBhvr additive="base">
                                        <p:cTn dur="500" fill="hold" id="13"/>
                                        <p:tgtEl>
                                          <p:spTgt spid="23"/>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4">
                                  <p:stCondLst>
                                    <p:cond delay="0"/>
                                  </p:stCondLst>
                                  <p:childTnLst>
                                    <p:set>
                                      <p:cBhvr>
                                        <p:cTn dur="1" fill="hold" id="17">
                                          <p:stCondLst>
                                            <p:cond delay="0"/>
                                          </p:stCondLst>
                                        </p:cTn>
                                        <p:tgtEl>
                                          <p:spTgt spid="29"/>
                                        </p:tgtEl>
                                        <p:attrNameLst>
                                          <p:attrName>style.visibility</p:attrName>
                                        </p:attrNameLst>
                                      </p:cBhvr>
                                      <p:to>
                                        <p:strVal val="visible"/>
                                      </p:to>
                                    </p:set>
                                    <p:anim calcmode="lin" valueType="num">
                                      <p:cBhvr additive="base">
                                        <p:cTn dur="500" fill="hold" id="18"/>
                                        <p:tgtEl>
                                          <p:spTgt spid="29"/>
                                        </p:tgtEl>
                                        <p:attrNameLst>
                                          <p:attrName>ppt_x</p:attrName>
                                        </p:attrNameLst>
                                      </p:cBhvr>
                                      <p:tavLst>
                                        <p:tav tm="0">
                                          <p:val>
                                            <p:strVal val="#ppt_x"/>
                                          </p:val>
                                        </p:tav>
                                        <p:tav tm="100000">
                                          <p:val>
                                            <p:strVal val="#ppt_x"/>
                                          </p:val>
                                        </p:tav>
                                      </p:tavLst>
                                    </p:anim>
                                    <p:anim calcmode="lin" valueType="num">
                                      <p:cBhvr additive="base">
                                        <p:cTn dur="500" fill="hold" id="19"/>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4" name="组合 33">
            <a:extLst>
              <a:ext uri="{FF2B5EF4-FFF2-40B4-BE49-F238E27FC236}">
                <a16:creationId xmlns:a16="http://schemas.microsoft.com/office/drawing/2014/main" id="{F2593F85-C18F-476F-84B1-1039BA1DEC49}"/>
              </a:ext>
            </a:extLst>
          </p:cNvPr>
          <p:cNvGrpSpPr/>
          <p:nvPr/>
        </p:nvGrpSpPr>
        <p:grpSpPr>
          <a:xfrm>
            <a:off x="-1001161" y="3168721"/>
            <a:ext cx="7665369" cy="727126"/>
            <a:chOff x="1396181" y="1188954"/>
            <a:chExt cx="5407742" cy="1092130"/>
          </a:xfrm>
        </p:grpSpPr>
        <p:sp>
          <p:nvSpPr>
            <p:cNvPr id="29" name="任意多边形: 形状 28">
              <a:extLst>
                <a:ext uri="{FF2B5EF4-FFF2-40B4-BE49-F238E27FC236}">
                  <a16:creationId xmlns:a16="http://schemas.microsoft.com/office/drawing/2014/main" id="{4BD5013C-D1A3-47FF-9E51-9BC6810FD47A}"/>
                </a:ext>
              </a:extLst>
            </p:cNvPr>
            <p:cNvSpPr/>
            <p:nvPr/>
          </p:nvSpPr>
          <p:spPr>
            <a:xfrm>
              <a:off x="1396181" y="1188954"/>
              <a:ext cx="4798142" cy="482530"/>
            </a:xfrm>
            <a:custGeom>
              <a:gdLst>
                <a:gd fmla="*/ 0 w 4798142" name="connsiteX0"/>
                <a:gd fmla="*/ 482530 h 482530" name="connsiteY0"/>
                <a:gd fmla="*/ 914400 w 4798142" name="connsiteX1"/>
                <a:gd fmla="*/ 20414 h 482530" name="connsiteY1"/>
                <a:gd fmla="*/ 1828800 w 4798142" name="connsiteX2"/>
                <a:gd fmla="*/ 413704 h 482530" name="connsiteY2"/>
                <a:gd fmla="*/ 2546554 w 4798142" name="connsiteX3"/>
                <a:gd fmla="*/ 49911 h 482530" name="connsiteY3"/>
                <a:gd fmla="*/ 3451122 w 4798142" name="connsiteX4"/>
                <a:gd fmla="*/ 403872 h 482530" name="connsiteY4"/>
                <a:gd fmla="*/ 3972232 w 4798142" name="connsiteX5"/>
                <a:gd fmla="*/ 749 h 482530" name="connsiteY5"/>
                <a:gd fmla="*/ 4798142 w 4798142" name="connsiteX6"/>
                <a:gd fmla="*/ 295717 h 482530" name="connsiteY6"/>
                <a:gd fmla="*/ 4798142 w 4798142" name="connsiteX7"/>
                <a:gd fmla="*/ 295717 h 48253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82530" w="4798142">
                  <a:moveTo>
                    <a:pt x="0" y="482530"/>
                  </a:moveTo>
                  <a:cubicBezTo>
                    <a:pt x="304800" y="257207"/>
                    <a:pt x="609600" y="31885"/>
                    <a:pt x="914400" y="20414"/>
                  </a:cubicBezTo>
                  <a:cubicBezTo>
                    <a:pt x="1219200" y="8943"/>
                    <a:pt x="1556774" y="408788"/>
                    <a:pt x="1828800" y="413704"/>
                  </a:cubicBezTo>
                  <a:cubicBezTo>
                    <a:pt x="2100826" y="418620"/>
                    <a:pt x="2276167" y="51550"/>
                    <a:pt x="2546554" y="49911"/>
                  </a:cubicBezTo>
                  <a:cubicBezTo>
                    <a:pt x="2816941" y="48272"/>
                    <a:pt x="3213509" y="412066"/>
                    <a:pt x="3451122" y="403872"/>
                  </a:cubicBezTo>
                  <a:cubicBezTo>
                    <a:pt x="3688735" y="395678"/>
                    <a:pt x="3747729" y="18775"/>
                    <a:pt x="3972232" y="749"/>
                  </a:cubicBezTo>
                  <a:cubicBezTo>
                    <a:pt x="4196735" y="-17277"/>
                    <a:pt x="4798142" y="295717"/>
                    <a:pt x="4798142" y="295717"/>
                  </a:cubicBezTo>
                  <a:lnTo>
                    <a:pt x="4798142" y="29571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任意多边形: 形状 29">
              <a:extLst>
                <a:ext uri="{FF2B5EF4-FFF2-40B4-BE49-F238E27FC236}">
                  <a16:creationId xmlns:a16="http://schemas.microsoft.com/office/drawing/2014/main" id="{25A29628-DF89-48C7-929F-85699936EEFD}"/>
                </a:ext>
              </a:extLst>
            </p:cNvPr>
            <p:cNvSpPr/>
            <p:nvPr/>
          </p:nvSpPr>
          <p:spPr>
            <a:xfrm>
              <a:off x="1548581" y="1341354"/>
              <a:ext cx="4798142" cy="482530"/>
            </a:xfrm>
            <a:custGeom>
              <a:gdLst>
                <a:gd fmla="*/ 0 w 4798142" name="connsiteX0"/>
                <a:gd fmla="*/ 482530 h 482530" name="connsiteY0"/>
                <a:gd fmla="*/ 914400 w 4798142" name="connsiteX1"/>
                <a:gd fmla="*/ 20414 h 482530" name="connsiteY1"/>
                <a:gd fmla="*/ 1828800 w 4798142" name="connsiteX2"/>
                <a:gd fmla="*/ 413704 h 482530" name="connsiteY2"/>
                <a:gd fmla="*/ 2546554 w 4798142" name="connsiteX3"/>
                <a:gd fmla="*/ 49911 h 482530" name="connsiteY3"/>
                <a:gd fmla="*/ 3451122 w 4798142" name="connsiteX4"/>
                <a:gd fmla="*/ 403872 h 482530" name="connsiteY4"/>
                <a:gd fmla="*/ 3972232 w 4798142" name="connsiteX5"/>
                <a:gd fmla="*/ 749 h 482530" name="connsiteY5"/>
                <a:gd fmla="*/ 4798142 w 4798142" name="connsiteX6"/>
                <a:gd fmla="*/ 295717 h 482530" name="connsiteY6"/>
                <a:gd fmla="*/ 4798142 w 4798142" name="connsiteX7"/>
                <a:gd fmla="*/ 295717 h 48253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82530" w="4798142">
                  <a:moveTo>
                    <a:pt x="0" y="482530"/>
                  </a:moveTo>
                  <a:cubicBezTo>
                    <a:pt x="304800" y="257207"/>
                    <a:pt x="609600" y="31885"/>
                    <a:pt x="914400" y="20414"/>
                  </a:cubicBezTo>
                  <a:cubicBezTo>
                    <a:pt x="1219200" y="8943"/>
                    <a:pt x="1556774" y="408788"/>
                    <a:pt x="1828800" y="413704"/>
                  </a:cubicBezTo>
                  <a:cubicBezTo>
                    <a:pt x="2100826" y="418620"/>
                    <a:pt x="2276167" y="51550"/>
                    <a:pt x="2546554" y="49911"/>
                  </a:cubicBezTo>
                  <a:cubicBezTo>
                    <a:pt x="2816941" y="48272"/>
                    <a:pt x="3213509" y="412066"/>
                    <a:pt x="3451122" y="403872"/>
                  </a:cubicBezTo>
                  <a:cubicBezTo>
                    <a:pt x="3688735" y="395678"/>
                    <a:pt x="3747729" y="18775"/>
                    <a:pt x="3972232" y="749"/>
                  </a:cubicBezTo>
                  <a:cubicBezTo>
                    <a:pt x="4196735" y="-17277"/>
                    <a:pt x="4798142" y="295717"/>
                    <a:pt x="4798142" y="295717"/>
                  </a:cubicBezTo>
                  <a:lnTo>
                    <a:pt x="4798142" y="29571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任意多边形: 形状 30">
              <a:extLst>
                <a:ext uri="{FF2B5EF4-FFF2-40B4-BE49-F238E27FC236}">
                  <a16:creationId xmlns:a16="http://schemas.microsoft.com/office/drawing/2014/main" id="{CAA6ECE1-08B5-426A-B8F6-1FED16A4F98B}"/>
                </a:ext>
              </a:extLst>
            </p:cNvPr>
            <p:cNvSpPr/>
            <p:nvPr/>
          </p:nvSpPr>
          <p:spPr>
            <a:xfrm>
              <a:off x="1700981" y="1493754"/>
              <a:ext cx="4798142" cy="482530"/>
            </a:xfrm>
            <a:custGeom>
              <a:gdLst>
                <a:gd fmla="*/ 0 w 4798142" name="connsiteX0"/>
                <a:gd fmla="*/ 482530 h 482530" name="connsiteY0"/>
                <a:gd fmla="*/ 914400 w 4798142" name="connsiteX1"/>
                <a:gd fmla="*/ 20414 h 482530" name="connsiteY1"/>
                <a:gd fmla="*/ 1828800 w 4798142" name="connsiteX2"/>
                <a:gd fmla="*/ 413704 h 482530" name="connsiteY2"/>
                <a:gd fmla="*/ 2546554 w 4798142" name="connsiteX3"/>
                <a:gd fmla="*/ 49911 h 482530" name="connsiteY3"/>
                <a:gd fmla="*/ 3451122 w 4798142" name="connsiteX4"/>
                <a:gd fmla="*/ 403872 h 482530" name="connsiteY4"/>
                <a:gd fmla="*/ 3972232 w 4798142" name="connsiteX5"/>
                <a:gd fmla="*/ 749 h 482530" name="connsiteY5"/>
                <a:gd fmla="*/ 4798142 w 4798142" name="connsiteX6"/>
                <a:gd fmla="*/ 295717 h 482530" name="connsiteY6"/>
                <a:gd fmla="*/ 4798142 w 4798142" name="connsiteX7"/>
                <a:gd fmla="*/ 295717 h 48253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82530" w="4798142">
                  <a:moveTo>
                    <a:pt x="0" y="482530"/>
                  </a:moveTo>
                  <a:cubicBezTo>
                    <a:pt x="304800" y="257207"/>
                    <a:pt x="609600" y="31885"/>
                    <a:pt x="914400" y="20414"/>
                  </a:cubicBezTo>
                  <a:cubicBezTo>
                    <a:pt x="1219200" y="8943"/>
                    <a:pt x="1556774" y="408788"/>
                    <a:pt x="1828800" y="413704"/>
                  </a:cubicBezTo>
                  <a:cubicBezTo>
                    <a:pt x="2100826" y="418620"/>
                    <a:pt x="2276167" y="51550"/>
                    <a:pt x="2546554" y="49911"/>
                  </a:cubicBezTo>
                  <a:cubicBezTo>
                    <a:pt x="2816941" y="48272"/>
                    <a:pt x="3213509" y="412066"/>
                    <a:pt x="3451122" y="403872"/>
                  </a:cubicBezTo>
                  <a:cubicBezTo>
                    <a:pt x="3688735" y="395678"/>
                    <a:pt x="3747729" y="18775"/>
                    <a:pt x="3972232" y="749"/>
                  </a:cubicBezTo>
                  <a:cubicBezTo>
                    <a:pt x="4196735" y="-17277"/>
                    <a:pt x="4798142" y="295717"/>
                    <a:pt x="4798142" y="295717"/>
                  </a:cubicBezTo>
                  <a:lnTo>
                    <a:pt x="4798142" y="29571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任意多边形: 形状 31">
              <a:extLst>
                <a:ext uri="{FF2B5EF4-FFF2-40B4-BE49-F238E27FC236}">
                  <a16:creationId xmlns:a16="http://schemas.microsoft.com/office/drawing/2014/main" id="{B174DC0D-4094-47B8-B33B-171A31925F89}"/>
                </a:ext>
              </a:extLst>
            </p:cNvPr>
            <p:cNvSpPr/>
            <p:nvPr/>
          </p:nvSpPr>
          <p:spPr>
            <a:xfrm>
              <a:off x="1853381" y="1646154"/>
              <a:ext cx="4798142" cy="482530"/>
            </a:xfrm>
            <a:custGeom>
              <a:gdLst>
                <a:gd fmla="*/ 0 w 4798142" name="connsiteX0"/>
                <a:gd fmla="*/ 482530 h 482530" name="connsiteY0"/>
                <a:gd fmla="*/ 914400 w 4798142" name="connsiteX1"/>
                <a:gd fmla="*/ 20414 h 482530" name="connsiteY1"/>
                <a:gd fmla="*/ 1828800 w 4798142" name="connsiteX2"/>
                <a:gd fmla="*/ 413704 h 482530" name="connsiteY2"/>
                <a:gd fmla="*/ 2546554 w 4798142" name="connsiteX3"/>
                <a:gd fmla="*/ 49911 h 482530" name="connsiteY3"/>
                <a:gd fmla="*/ 3451122 w 4798142" name="connsiteX4"/>
                <a:gd fmla="*/ 403872 h 482530" name="connsiteY4"/>
                <a:gd fmla="*/ 3972232 w 4798142" name="connsiteX5"/>
                <a:gd fmla="*/ 749 h 482530" name="connsiteY5"/>
                <a:gd fmla="*/ 4798142 w 4798142" name="connsiteX6"/>
                <a:gd fmla="*/ 295717 h 482530" name="connsiteY6"/>
                <a:gd fmla="*/ 4798142 w 4798142" name="connsiteX7"/>
                <a:gd fmla="*/ 295717 h 48253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82530" w="4798142">
                  <a:moveTo>
                    <a:pt x="0" y="482530"/>
                  </a:moveTo>
                  <a:cubicBezTo>
                    <a:pt x="304800" y="257207"/>
                    <a:pt x="609600" y="31885"/>
                    <a:pt x="914400" y="20414"/>
                  </a:cubicBezTo>
                  <a:cubicBezTo>
                    <a:pt x="1219200" y="8943"/>
                    <a:pt x="1556774" y="408788"/>
                    <a:pt x="1828800" y="413704"/>
                  </a:cubicBezTo>
                  <a:cubicBezTo>
                    <a:pt x="2100826" y="418620"/>
                    <a:pt x="2276167" y="51550"/>
                    <a:pt x="2546554" y="49911"/>
                  </a:cubicBezTo>
                  <a:cubicBezTo>
                    <a:pt x="2816941" y="48272"/>
                    <a:pt x="3213509" y="412066"/>
                    <a:pt x="3451122" y="403872"/>
                  </a:cubicBezTo>
                  <a:cubicBezTo>
                    <a:pt x="3688735" y="395678"/>
                    <a:pt x="3747729" y="18775"/>
                    <a:pt x="3972232" y="749"/>
                  </a:cubicBezTo>
                  <a:cubicBezTo>
                    <a:pt x="4196735" y="-17277"/>
                    <a:pt x="4798142" y="295717"/>
                    <a:pt x="4798142" y="295717"/>
                  </a:cubicBezTo>
                  <a:lnTo>
                    <a:pt x="4798142" y="29571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任意多边形: 形状 32">
              <a:extLst>
                <a:ext uri="{FF2B5EF4-FFF2-40B4-BE49-F238E27FC236}">
                  <a16:creationId xmlns:a16="http://schemas.microsoft.com/office/drawing/2014/main" id="{07C9C610-BE3D-44D9-80C6-76A283BDAB87}"/>
                </a:ext>
              </a:extLst>
            </p:cNvPr>
            <p:cNvSpPr/>
            <p:nvPr/>
          </p:nvSpPr>
          <p:spPr>
            <a:xfrm>
              <a:off x="2005781" y="1798554"/>
              <a:ext cx="4798142" cy="482530"/>
            </a:xfrm>
            <a:custGeom>
              <a:gdLst>
                <a:gd fmla="*/ 0 w 4798142" name="connsiteX0"/>
                <a:gd fmla="*/ 482530 h 482530" name="connsiteY0"/>
                <a:gd fmla="*/ 914400 w 4798142" name="connsiteX1"/>
                <a:gd fmla="*/ 20414 h 482530" name="connsiteY1"/>
                <a:gd fmla="*/ 1828800 w 4798142" name="connsiteX2"/>
                <a:gd fmla="*/ 413704 h 482530" name="connsiteY2"/>
                <a:gd fmla="*/ 2546554 w 4798142" name="connsiteX3"/>
                <a:gd fmla="*/ 49911 h 482530" name="connsiteY3"/>
                <a:gd fmla="*/ 3451122 w 4798142" name="connsiteX4"/>
                <a:gd fmla="*/ 403872 h 482530" name="connsiteY4"/>
                <a:gd fmla="*/ 3972232 w 4798142" name="connsiteX5"/>
                <a:gd fmla="*/ 749 h 482530" name="connsiteY5"/>
                <a:gd fmla="*/ 4798142 w 4798142" name="connsiteX6"/>
                <a:gd fmla="*/ 295717 h 482530" name="connsiteY6"/>
                <a:gd fmla="*/ 4798142 w 4798142" name="connsiteX7"/>
                <a:gd fmla="*/ 295717 h 48253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82530" w="4798142">
                  <a:moveTo>
                    <a:pt x="0" y="482530"/>
                  </a:moveTo>
                  <a:cubicBezTo>
                    <a:pt x="304800" y="257207"/>
                    <a:pt x="609600" y="31885"/>
                    <a:pt x="914400" y="20414"/>
                  </a:cubicBezTo>
                  <a:cubicBezTo>
                    <a:pt x="1219200" y="8943"/>
                    <a:pt x="1556774" y="408788"/>
                    <a:pt x="1828800" y="413704"/>
                  </a:cubicBezTo>
                  <a:cubicBezTo>
                    <a:pt x="2100826" y="418620"/>
                    <a:pt x="2276167" y="51550"/>
                    <a:pt x="2546554" y="49911"/>
                  </a:cubicBezTo>
                  <a:cubicBezTo>
                    <a:pt x="2816941" y="48272"/>
                    <a:pt x="3213509" y="412066"/>
                    <a:pt x="3451122" y="403872"/>
                  </a:cubicBezTo>
                  <a:cubicBezTo>
                    <a:pt x="3688735" y="395678"/>
                    <a:pt x="3747729" y="18775"/>
                    <a:pt x="3972232" y="749"/>
                  </a:cubicBezTo>
                  <a:cubicBezTo>
                    <a:pt x="4196735" y="-17277"/>
                    <a:pt x="4798142" y="295717"/>
                    <a:pt x="4798142" y="295717"/>
                  </a:cubicBezTo>
                  <a:lnTo>
                    <a:pt x="4798142" y="29571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pic>
        <p:nvPicPr>
          <p:cNvPr id="19" name="图片 18">
            <a:extLst>
              <a:ext uri="{FF2B5EF4-FFF2-40B4-BE49-F238E27FC236}">
                <a16:creationId xmlns:a16="http://schemas.microsoft.com/office/drawing/2014/main" id="{0D51BFF2-3D11-4B10-B868-BD7B892D3EB9}"/>
              </a:ext>
            </a:extLst>
          </p:cNvPr>
          <p:cNvPicPr>
            <a:picLocks noChangeAspect="1"/>
          </p:cNvPicPr>
          <p:nvPr/>
        </p:nvPicPr>
        <p:blipFill>
          <a:blip r:embed="rId2">
            <a:extLst>
              <a:ext uri="{28A0092B-C50C-407E-A947-70E740481C1C}">
                <a14:useLocalDpi val="0"/>
              </a:ext>
            </a:extLst>
          </a:blip>
          <a:srcRect b="41582" l="14974" r="64746" t="38174"/>
          <a:stretch>
            <a:fillRect/>
          </a:stretch>
        </p:blipFill>
        <p:spPr>
          <a:xfrm rot="2681407">
            <a:off x="8587666" y="3304961"/>
            <a:ext cx="2323093" cy="2323092"/>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grpSp>
        <p:nvGrpSpPr>
          <p:cNvPr id="3" name="组合 2">
            <a:extLst>
              <a:ext uri="{FF2B5EF4-FFF2-40B4-BE49-F238E27FC236}">
                <a16:creationId xmlns:a16="http://schemas.microsoft.com/office/drawing/2014/main" id="{091BF072-CBA7-4A86-8EF5-1C72DF43B392}"/>
              </a:ext>
            </a:extLst>
          </p:cNvPr>
          <p:cNvGrpSpPr/>
          <p:nvPr/>
        </p:nvGrpSpPr>
        <p:grpSpPr>
          <a:xfrm>
            <a:off x="1924213" y="3265133"/>
            <a:ext cx="2428955" cy="529248"/>
            <a:chOff x="4941637" y="1483605"/>
            <a:chExt cx="2306767" cy="529248"/>
          </a:xfrm>
        </p:grpSpPr>
        <p:grpSp>
          <p:nvGrpSpPr>
            <p:cNvPr id="4" name="组合 3">
              <a:extLst>
                <a:ext uri="{FF2B5EF4-FFF2-40B4-BE49-F238E27FC236}">
                  <a16:creationId xmlns:a16="http://schemas.microsoft.com/office/drawing/2014/main" id="{FE75C4FA-F940-497D-8FA5-1B21E226DE73}"/>
                </a:ext>
              </a:extLst>
            </p:cNvPr>
            <p:cNvGrpSpPr/>
            <p:nvPr/>
          </p:nvGrpSpPr>
          <p:grpSpPr>
            <a:xfrm>
              <a:off x="4941637" y="1483605"/>
              <a:ext cx="2249732" cy="529248"/>
              <a:chOff x="4216819" y="1470939"/>
              <a:chExt cx="3677263" cy="529248"/>
            </a:xfrm>
          </p:grpSpPr>
          <p:sp>
            <p:nvSpPr>
              <p:cNvPr id="6" name="矩形: 圆角 5">
                <a:extLst>
                  <a:ext uri="{FF2B5EF4-FFF2-40B4-BE49-F238E27FC236}">
                    <a16:creationId xmlns:a16="http://schemas.microsoft.com/office/drawing/2014/main" id="{4E4EF9E8-674F-4F92-8AA6-511613F06CA0}"/>
                  </a:ext>
                </a:extLst>
              </p:cNvPr>
              <p:cNvSpPr/>
              <p:nvPr/>
            </p:nvSpPr>
            <p:spPr>
              <a:xfrm>
                <a:off x="4403265" y="152426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圆角 6">
                <a:extLst>
                  <a:ext uri="{FF2B5EF4-FFF2-40B4-BE49-F238E27FC236}">
                    <a16:creationId xmlns:a16="http://schemas.microsoft.com/office/drawing/2014/main" id="{AB9EE634-CB5E-4D1C-BEFC-B0EA1AB7882C}"/>
                  </a:ext>
                </a:extLst>
              </p:cNvPr>
              <p:cNvSpPr/>
              <p:nvPr/>
            </p:nvSpPr>
            <p:spPr>
              <a:xfrm>
                <a:off x="4216819" y="147093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 name="MH_Title_1">
              <a:extLst>
                <a:ext uri="{FF2B5EF4-FFF2-40B4-BE49-F238E27FC236}">
                  <a16:creationId xmlns:a16="http://schemas.microsoft.com/office/drawing/2014/main" id="{07118CB8-4C61-4C47-8608-779F54D6C740}"/>
                </a:ext>
              </a:extLst>
            </p:cNvPr>
            <p:cNvSpPr>
              <a:spLocks noChangeArrowheads="1"/>
            </p:cNvSpPr>
            <p:nvPr/>
          </p:nvSpPr>
          <p:spPr bwMode="auto">
            <a:xfrm>
              <a:off x="4998671" y="1525069"/>
              <a:ext cx="2249733" cy="384048"/>
            </a:xfrm>
            <a:prstGeom prst="rect">
              <a:avLst/>
            </a:prstGeom>
            <a:extLst/>
          </p:spPr>
          <p:txBody>
            <a:bodyPr wrap="square">
              <a:spAutoFit/>
            </a:bodyPr>
            <a:lstStyle/>
            <a:p>
              <a:pPr algn="just">
                <a:lnSpc>
                  <a:spcPct val="120000"/>
                </a:lnSpc>
                <a:buClr>
                  <a:srgbClr val="000066"/>
                </a:buClr>
              </a:pPr>
              <a:r>
                <a:rPr altLang="en-US" lang="zh-CN" spc="300" sz="1600">
                  <a:solidFill>
                    <a:srgbClr val="042B8E"/>
                  </a:solidFill>
                  <a:cs typeface="+mn-ea"/>
                  <a:sym typeface="+mn-lt"/>
                </a:rPr>
                <a:t>发现顾客困难问题</a:t>
              </a:r>
            </a:p>
          </p:txBody>
        </p:sp>
      </p:grpSp>
      <p:grpSp>
        <p:nvGrpSpPr>
          <p:cNvPr id="11" name="组合 10">
            <a:extLst>
              <a:ext uri="{FF2B5EF4-FFF2-40B4-BE49-F238E27FC236}">
                <a16:creationId xmlns:a16="http://schemas.microsoft.com/office/drawing/2014/main" id="{47DB764B-1C1C-4A8E-BDA4-EFD75696EC78}"/>
              </a:ext>
            </a:extLst>
          </p:cNvPr>
          <p:cNvGrpSpPr/>
          <p:nvPr/>
        </p:nvGrpSpPr>
        <p:grpSpPr>
          <a:xfrm>
            <a:off x="5795522" y="2953279"/>
            <a:ext cx="4073600" cy="969031"/>
            <a:chOff x="7130313" y="1171268"/>
            <a:chExt cx="4073600" cy="969031"/>
          </a:xfrm>
        </p:grpSpPr>
        <p:sp>
          <p:nvSpPr>
            <p:cNvPr id="9" name="对话气泡: 圆角矩形 8">
              <a:extLst>
                <a:ext uri="{FF2B5EF4-FFF2-40B4-BE49-F238E27FC236}">
                  <a16:creationId xmlns:a16="http://schemas.microsoft.com/office/drawing/2014/main" id="{BA630845-41DD-4617-985A-A0EA0DB34D3A}"/>
                </a:ext>
              </a:extLst>
            </p:cNvPr>
            <p:cNvSpPr/>
            <p:nvPr/>
          </p:nvSpPr>
          <p:spPr>
            <a:xfrm>
              <a:off x="7130313" y="1171268"/>
              <a:ext cx="4073600" cy="969031"/>
            </a:xfrm>
            <a:prstGeom prst="wedgeRoundRectCallout">
              <a:avLst>
                <a:gd fmla="val -66630" name="adj1"/>
                <a:gd fmla="val -682" name="adj2"/>
                <a:gd fmla="val 16667" name="adj3"/>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a:extLst>
                <a:ext uri="{FF2B5EF4-FFF2-40B4-BE49-F238E27FC236}">
                  <a16:creationId xmlns:a16="http://schemas.microsoft.com/office/drawing/2014/main" id="{8EFA0EA2-9827-46CE-959A-039D3EF54440}"/>
                </a:ext>
              </a:extLst>
            </p:cNvPr>
            <p:cNvSpPr/>
            <p:nvPr/>
          </p:nvSpPr>
          <p:spPr>
            <a:xfrm>
              <a:off x="7390228" y="1324750"/>
              <a:ext cx="3573864" cy="6298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公司成立那么长时间了，如果不走品牌路线的话，产品价格会不会上不去？ </a:t>
              </a:r>
            </a:p>
          </p:txBody>
        </p:sp>
      </p:grpSp>
      <p:grpSp>
        <p:nvGrpSpPr>
          <p:cNvPr id="12" name="组合 11">
            <a:extLst>
              <a:ext uri="{FF2B5EF4-FFF2-40B4-BE49-F238E27FC236}">
                <a16:creationId xmlns:a16="http://schemas.microsoft.com/office/drawing/2014/main" id="{78A9A455-A097-4205-96BD-8AB3A0DDA94B}"/>
              </a:ext>
            </a:extLst>
          </p:cNvPr>
          <p:cNvGrpSpPr/>
          <p:nvPr/>
        </p:nvGrpSpPr>
        <p:grpSpPr>
          <a:xfrm>
            <a:off x="5535607" y="4313024"/>
            <a:ext cx="4073600" cy="969031"/>
            <a:chOff x="7130313" y="1171268"/>
            <a:chExt cx="4073600" cy="969031"/>
          </a:xfrm>
        </p:grpSpPr>
        <p:sp>
          <p:nvSpPr>
            <p:cNvPr id="13" name="对话气泡: 圆角矩形 12">
              <a:extLst>
                <a:ext uri="{FF2B5EF4-FFF2-40B4-BE49-F238E27FC236}">
                  <a16:creationId xmlns:a16="http://schemas.microsoft.com/office/drawing/2014/main" id="{187218E1-2EF7-4625-B3B2-43F45DBF829F}"/>
                </a:ext>
              </a:extLst>
            </p:cNvPr>
            <p:cNvSpPr/>
            <p:nvPr/>
          </p:nvSpPr>
          <p:spPr>
            <a:xfrm>
              <a:off x="7130313" y="1171268"/>
              <a:ext cx="4073600" cy="969031"/>
            </a:xfrm>
            <a:prstGeom prst="wedgeRoundRectCallout">
              <a:avLst>
                <a:gd fmla="val -65643" name="adj1"/>
                <a:gd fmla="val -57714" name="adj2"/>
                <a:gd fmla="val 16667" name="adj3"/>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a:extLst>
                <a:ext uri="{FF2B5EF4-FFF2-40B4-BE49-F238E27FC236}">
                  <a16:creationId xmlns:a16="http://schemas.microsoft.com/office/drawing/2014/main" id="{1730CF5E-81F1-40F5-A724-9D42EF708757}"/>
                </a:ext>
              </a:extLst>
            </p:cNvPr>
            <p:cNvSpPr/>
            <p:nvPr/>
          </p:nvSpPr>
          <p:spPr>
            <a:xfrm>
              <a:off x="7390228" y="1324750"/>
              <a:ext cx="3573864" cy="6298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对外的品牌会不会有人冒牌销售啊？如果有，处理方式是什么？怎么样处理更好？</a:t>
              </a:r>
            </a:p>
          </p:txBody>
        </p:sp>
      </p:grpSp>
      <p:grpSp>
        <p:nvGrpSpPr>
          <p:cNvPr id="15" name="组合 14">
            <a:extLst>
              <a:ext uri="{FF2B5EF4-FFF2-40B4-BE49-F238E27FC236}">
                <a16:creationId xmlns:a16="http://schemas.microsoft.com/office/drawing/2014/main" id="{79095C0B-5172-4293-B189-A4482513325F}"/>
              </a:ext>
            </a:extLst>
          </p:cNvPr>
          <p:cNvGrpSpPr/>
          <p:nvPr/>
        </p:nvGrpSpPr>
        <p:grpSpPr>
          <a:xfrm>
            <a:off x="5075258" y="1593533"/>
            <a:ext cx="4073600" cy="969031"/>
            <a:chOff x="7130313" y="1171268"/>
            <a:chExt cx="4073600" cy="969031"/>
          </a:xfrm>
        </p:grpSpPr>
        <p:sp>
          <p:nvSpPr>
            <p:cNvPr id="16" name="对话气泡: 圆角矩形 15">
              <a:extLst>
                <a:ext uri="{FF2B5EF4-FFF2-40B4-BE49-F238E27FC236}">
                  <a16:creationId xmlns:a16="http://schemas.microsoft.com/office/drawing/2014/main" id="{9C09D697-6607-49C4-A81E-854FD27E7FFC}"/>
                </a:ext>
              </a:extLst>
            </p:cNvPr>
            <p:cNvSpPr/>
            <p:nvPr/>
          </p:nvSpPr>
          <p:spPr>
            <a:xfrm>
              <a:off x="7130313" y="1171268"/>
              <a:ext cx="4073600" cy="969031"/>
            </a:xfrm>
            <a:prstGeom prst="wedgeRoundRectCallout">
              <a:avLst>
                <a:gd fmla="val -61944" name="adj1"/>
                <a:gd fmla="val 29390" name="adj2"/>
                <a:gd fmla="val 16667" name="adj3"/>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a:extLst>
                <a:ext uri="{FF2B5EF4-FFF2-40B4-BE49-F238E27FC236}">
                  <a16:creationId xmlns:a16="http://schemas.microsoft.com/office/drawing/2014/main" id="{AF0E7044-38C8-4219-8C0C-2DE52E251C56}"/>
                </a:ext>
              </a:extLst>
            </p:cNvPr>
            <p:cNvSpPr/>
            <p:nvPr/>
          </p:nvSpPr>
          <p:spPr>
            <a:xfrm>
              <a:off x="7390228" y="1324750"/>
              <a:ext cx="3573864" cy="6298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广告平台成本上升，投放广告是否还能承受呢？如果不能，将何去何从？</a:t>
              </a:r>
            </a:p>
          </p:txBody>
        </p:sp>
      </p:grpSp>
      <p:sp>
        <p:nvSpPr>
          <p:cNvPr id="25" name="TextBox 3">
            <a:extLst>
              <a:ext uri="{FF2B5EF4-FFF2-40B4-BE49-F238E27FC236}">
                <a16:creationId xmlns:a16="http://schemas.microsoft.com/office/drawing/2014/main" id="{CDC1C095-C678-4ED5-8EB4-654BAD047D21}"/>
              </a:ext>
            </a:extLst>
          </p:cNvPr>
          <p:cNvSpPr txBox="1">
            <a:spLocks noChangeArrowheads="1"/>
          </p:cNvSpPr>
          <p:nvPr/>
        </p:nvSpPr>
        <p:spPr bwMode="auto">
          <a:xfrm>
            <a:off x="1136808" y="3890349"/>
            <a:ext cx="4063817" cy="2389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square">
            <a:spAutoFit/>
          </a:bodyPr>
          <a:lstStyle>
            <a:lvl1pPr>
              <a:defRPr kumimoji="1" sz="2400">
                <a:solidFill>
                  <a:schemeClr val="tx1"/>
                </a:solidFill>
                <a:latin charset="0" panose="020f0502020204030204" pitchFamily="34" typeface="Calibri"/>
                <a:ea charset="-122" panose="02010600030101010101" pitchFamily="2" typeface="宋体"/>
              </a:defRPr>
            </a:lvl1pPr>
            <a:lvl2pPr indent="-285750" marL="742950">
              <a:defRPr kumimoji="1" sz="2400">
                <a:solidFill>
                  <a:schemeClr val="tx1"/>
                </a:solidFill>
                <a:latin charset="0" panose="020f0502020204030204" pitchFamily="34" typeface="Calibri"/>
                <a:ea charset="-122" panose="02010600030101010101" pitchFamily="2" typeface="宋体"/>
              </a:defRPr>
            </a:lvl2pPr>
            <a:lvl3pPr indent="-228600" marL="1143000">
              <a:defRPr kumimoji="1" sz="2400">
                <a:solidFill>
                  <a:schemeClr val="tx1"/>
                </a:solidFill>
                <a:latin charset="0" panose="020f0502020204030204" pitchFamily="34" typeface="Calibri"/>
                <a:ea charset="-122" panose="02010600030101010101" pitchFamily="2" typeface="宋体"/>
              </a:defRPr>
            </a:lvl3pPr>
            <a:lvl4pPr indent="-228600" marL="1600200">
              <a:defRPr kumimoji="1" sz="2400">
                <a:solidFill>
                  <a:schemeClr val="tx1"/>
                </a:solidFill>
                <a:latin charset="0" panose="020f0502020204030204" pitchFamily="34" typeface="Calibri"/>
                <a:ea charset="-122" panose="02010600030101010101" pitchFamily="2" typeface="宋体"/>
              </a:defRPr>
            </a:lvl4pPr>
            <a:lvl5pPr indent="-228600" marL="2057400">
              <a:defRPr kumimoji="1" sz="24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9pPr>
          </a:lstStyle>
          <a:p>
            <a:pPr algn="ctr" eaLnBrk="1" hangingPunct="1"/>
            <a:r>
              <a:rPr altLang="zh-CN" b="1" kumimoji="0" lang="en-US" spc="300" sz="1100">
                <a:solidFill>
                  <a:schemeClr val="tx1">
                    <a:lumMod val="95000"/>
                    <a:lumOff val="5000"/>
                  </a:schemeClr>
                </a:solidFill>
                <a:latin typeface="+mn-lt"/>
                <a:ea typeface="+mn-ea"/>
                <a:cs typeface="+mn-ea"/>
                <a:sym typeface="+mn-lt"/>
              </a:rPr>
              <a:t>SALES TECHNIQUE</a:t>
            </a:r>
          </a:p>
        </p:txBody>
      </p:sp>
      <p:grpSp>
        <p:nvGrpSpPr>
          <p:cNvPr id="26" name="组合 25">
            <a:extLst>
              <a:ext uri="{FF2B5EF4-FFF2-40B4-BE49-F238E27FC236}">
                <a16:creationId xmlns:a16="http://schemas.microsoft.com/office/drawing/2014/main" id="{D5E6F9A2-795C-4D00-82C7-C699D1B718D1}"/>
              </a:ext>
            </a:extLst>
          </p:cNvPr>
          <p:cNvGrpSpPr/>
          <p:nvPr/>
        </p:nvGrpSpPr>
        <p:grpSpPr>
          <a:xfrm>
            <a:off x="9983216" y="717146"/>
            <a:ext cx="956611" cy="2076000"/>
            <a:chOff x="9789415" y="4411420"/>
            <a:chExt cx="956611" cy="2076000"/>
          </a:xfrm>
        </p:grpSpPr>
        <p:pic>
          <p:nvPicPr>
            <p:cNvPr id="27" name="图片 26">
              <a:extLst>
                <a:ext uri="{FF2B5EF4-FFF2-40B4-BE49-F238E27FC236}">
                  <a16:creationId xmlns:a16="http://schemas.microsoft.com/office/drawing/2014/main" id="{CC1703F6-4453-48C6-A423-E54E283DDB24}"/>
                </a:ext>
              </a:extLst>
            </p:cNvPr>
            <p:cNvPicPr>
              <a:picLocks noChangeAspect="1"/>
            </p:cNvPicPr>
            <p:nvPr/>
          </p:nvPicPr>
          <p:blipFill>
            <a:blip r:embed="rId3">
              <a:extLst>
                <a:ext uri="{28A0092B-C50C-407E-A947-70E740481C1C}">
                  <a14:useLocalDpi val="0"/>
                </a:ext>
              </a:extLst>
            </a:blip>
            <a:srcRect b="45276" l="22855" r="45633" t="23157"/>
            <a:stretch>
              <a:fillRect/>
            </a:stretch>
          </p:blipFill>
          <p:spPr>
            <a:xfrm rot="2355767">
              <a:off x="9841347" y="4411420"/>
              <a:ext cx="904679" cy="90468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28" name="矩形 27">
              <a:extLst>
                <a:ext uri="{FF2B5EF4-FFF2-40B4-BE49-F238E27FC236}">
                  <a16:creationId xmlns:a16="http://schemas.microsoft.com/office/drawing/2014/main" id="{475C28B9-9302-477B-B52F-C00986AF3FDB}"/>
                </a:ext>
              </a:extLst>
            </p:cNvPr>
            <p:cNvSpPr/>
            <p:nvPr/>
          </p:nvSpPr>
          <p:spPr>
            <a:xfrm>
              <a:off x="9789416" y="4748803"/>
              <a:ext cx="670560" cy="1720215"/>
            </a:xfrm>
            <a:prstGeom prst="rect">
              <a:avLst/>
            </a:prstGeom>
          </p:spPr>
          <p:txBody>
            <a:bodyPr vert="eaVert" wrap="none">
              <a:spAutoFit/>
            </a:bodyPr>
            <a:lstStyle/>
            <a:p>
              <a:r>
                <a:rPr altLang="zh-CN" b="1" lang="en-US" spc="600" sz="3200">
                  <a:solidFill>
                    <a:srgbClr val="042B8E"/>
                  </a:solidFill>
                  <a:cs typeface="+mn-ea"/>
                  <a:sym typeface="+mn-lt"/>
                </a:rPr>
                <a:t>SALES</a:t>
              </a:r>
            </a:p>
          </p:txBody>
        </p:sp>
      </p:grpSp>
    </p:spTree>
    <p:extLst>
      <p:ext uri="{BB962C8B-B14F-4D97-AF65-F5344CB8AC3E}">
        <p14:creationId val="2190288038"/>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34"/>
                                        </p:tgtEl>
                                        <p:attrNameLst>
                                          <p:attrName>style.visibility</p:attrName>
                                        </p:attrNameLst>
                                      </p:cBhvr>
                                      <p:to>
                                        <p:strVal val="visible"/>
                                      </p:to>
                                    </p:set>
                                    <p:animEffect filter="randombar(horizontal)" transition="in">
                                      <p:cBhvr>
                                        <p:cTn dur="500" id="7"/>
                                        <p:tgtEl>
                                          <p:spTgt spid="34"/>
                                        </p:tgtEl>
                                      </p:cBhvr>
                                    </p:animEffect>
                                  </p:childTnLst>
                                </p:cTn>
                              </p:par>
                              <p:par>
                                <p:cTn fill="hold" id="8" nodeType="withEffect" presetClass="entr" presetID="14" presetSubtype="10">
                                  <p:stCondLst>
                                    <p:cond delay="0"/>
                                  </p:stCondLst>
                                  <p:childTnLst>
                                    <p:set>
                                      <p:cBhvr>
                                        <p:cTn dur="1" fill="hold" id="9">
                                          <p:stCondLst>
                                            <p:cond delay="0"/>
                                          </p:stCondLst>
                                        </p:cTn>
                                        <p:tgtEl>
                                          <p:spTgt spid="19"/>
                                        </p:tgtEl>
                                        <p:attrNameLst>
                                          <p:attrName>style.visibility</p:attrName>
                                        </p:attrNameLst>
                                      </p:cBhvr>
                                      <p:to>
                                        <p:strVal val="visible"/>
                                      </p:to>
                                    </p:set>
                                    <p:animEffect filter="randombar(horizontal)" transition="in">
                                      <p:cBhvr>
                                        <p:cTn dur="500" id="10"/>
                                        <p:tgtEl>
                                          <p:spTgt spid="19"/>
                                        </p:tgtEl>
                                      </p:cBhvr>
                                    </p:animEffect>
                                  </p:childTnLst>
                                </p:cTn>
                              </p:par>
                              <p:par>
                                <p:cTn fill="hold" id="11" nodeType="withEffect" presetClass="entr" presetID="14" presetSubtype="10">
                                  <p:stCondLst>
                                    <p:cond delay="0"/>
                                  </p:stCondLst>
                                  <p:childTnLst>
                                    <p:set>
                                      <p:cBhvr>
                                        <p:cTn dur="1" fill="hold" id="12">
                                          <p:stCondLst>
                                            <p:cond delay="0"/>
                                          </p:stCondLst>
                                        </p:cTn>
                                        <p:tgtEl>
                                          <p:spTgt spid="3"/>
                                        </p:tgtEl>
                                        <p:attrNameLst>
                                          <p:attrName>style.visibility</p:attrName>
                                        </p:attrNameLst>
                                      </p:cBhvr>
                                      <p:to>
                                        <p:strVal val="visible"/>
                                      </p:to>
                                    </p:set>
                                    <p:animEffect filter="randombar(horizontal)" transition="in">
                                      <p:cBhvr>
                                        <p:cTn dur="500" id="13"/>
                                        <p:tgtEl>
                                          <p:spTgt spid="3"/>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25"/>
                                        </p:tgtEl>
                                        <p:attrNameLst>
                                          <p:attrName>style.visibility</p:attrName>
                                        </p:attrNameLst>
                                      </p:cBhvr>
                                      <p:to>
                                        <p:strVal val="visible"/>
                                      </p:to>
                                    </p:set>
                                    <p:animEffect filter="randombar(horizontal)" transition="in">
                                      <p:cBhvr>
                                        <p:cTn dur="500" id="16"/>
                                        <p:tgtEl>
                                          <p:spTgt spid="25"/>
                                        </p:tgtEl>
                                      </p:cBhvr>
                                    </p:animEffect>
                                  </p:childTnLst>
                                </p:cTn>
                              </p:par>
                              <p:par>
                                <p:cTn fill="hold" id="17" nodeType="withEffect" presetClass="entr" presetID="14" presetSubtype="10">
                                  <p:stCondLst>
                                    <p:cond delay="0"/>
                                  </p:stCondLst>
                                  <p:childTnLst>
                                    <p:set>
                                      <p:cBhvr>
                                        <p:cTn dur="1" fill="hold" id="18">
                                          <p:stCondLst>
                                            <p:cond delay="0"/>
                                          </p:stCondLst>
                                        </p:cTn>
                                        <p:tgtEl>
                                          <p:spTgt spid="26"/>
                                        </p:tgtEl>
                                        <p:attrNameLst>
                                          <p:attrName>style.visibility</p:attrName>
                                        </p:attrNameLst>
                                      </p:cBhvr>
                                      <p:to>
                                        <p:strVal val="visible"/>
                                      </p:to>
                                    </p:set>
                                    <p:animEffect filter="randombar(horizontal)" transition="in">
                                      <p:cBhvr>
                                        <p:cTn dur="500" id="19"/>
                                        <p:tgtEl>
                                          <p:spTgt spid="26"/>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10" presetSubtype="0">
                                  <p:stCondLst>
                                    <p:cond delay="0"/>
                                  </p:stCondLst>
                                  <p:childTnLst>
                                    <p:set>
                                      <p:cBhvr>
                                        <p:cTn dur="1" fill="hold" id="23">
                                          <p:stCondLst>
                                            <p:cond delay="0"/>
                                          </p:stCondLst>
                                        </p:cTn>
                                        <p:tgtEl>
                                          <p:spTgt spid="15"/>
                                        </p:tgtEl>
                                        <p:attrNameLst>
                                          <p:attrName>style.visibility</p:attrName>
                                        </p:attrNameLst>
                                      </p:cBhvr>
                                      <p:to>
                                        <p:strVal val="visible"/>
                                      </p:to>
                                    </p:set>
                                    <p:animEffect filter="fade" transition="in">
                                      <p:cBhvr>
                                        <p:cTn dur="500" id="24"/>
                                        <p:tgtEl>
                                          <p:spTgt spid="15"/>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10" presetSubtype="0">
                                  <p:stCondLst>
                                    <p:cond delay="0"/>
                                  </p:stCondLst>
                                  <p:childTnLst>
                                    <p:set>
                                      <p:cBhvr>
                                        <p:cTn dur="1" fill="hold" id="28">
                                          <p:stCondLst>
                                            <p:cond delay="0"/>
                                          </p:stCondLst>
                                        </p:cTn>
                                        <p:tgtEl>
                                          <p:spTgt spid="11"/>
                                        </p:tgtEl>
                                        <p:attrNameLst>
                                          <p:attrName>style.visibility</p:attrName>
                                        </p:attrNameLst>
                                      </p:cBhvr>
                                      <p:to>
                                        <p:strVal val="visible"/>
                                      </p:to>
                                    </p:set>
                                    <p:animEffect filter="fade" transition="in">
                                      <p:cBhvr>
                                        <p:cTn dur="500" id="29"/>
                                        <p:tgtEl>
                                          <p:spTgt spid="11"/>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id="32" nodeType="clickEffect" presetClass="entr" presetID="10" presetSubtype="0">
                                  <p:stCondLst>
                                    <p:cond delay="0"/>
                                  </p:stCondLst>
                                  <p:childTnLst>
                                    <p:set>
                                      <p:cBhvr>
                                        <p:cTn dur="1" fill="hold" id="33">
                                          <p:stCondLst>
                                            <p:cond delay="0"/>
                                          </p:stCondLst>
                                        </p:cTn>
                                        <p:tgtEl>
                                          <p:spTgt spid="12"/>
                                        </p:tgtEl>
                                        <p:attrNameLst>
                                          <p:attrName>style.visibility</p:attrName>
                                        </p:attrNameLst>
                                      </p:cBhvr>
                                      <p:to>
                                        <p:strVal val="visible"/>
                                      </p:to>
                                    </p:set>
                                    <p:animEffect filter="fade" transition="in">
                                      <p:cBhvr>
                                        <p:cTn dur="500" id="34"/>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pic>
        <p:nvPicPr>
          <p:cNvPr id="6" name="图片 5">
            <a:extLst>
              <a:ext uri="{FF2B5EF4-FFF2-40B4-BE49-F238E27FC236}">
                <a16:creationId xmlns:a16="http://schemas.microsoft.com/office/drawing/2014/main" id="{FD39335F-8C7F-402D-A960-0C85396C47F9}"/>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3928437" y="1261435"/>
            <a:ext cx="4335126" cy="4335131"/>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7" name="矩形: 圆角 6">
            <a:extLst>
              <a:ext uri="{FF2B5EF4-FFF2-40B4-BE49-F238E27FC236}">
                <a16:creationId xmlns:a16="http://schemas.microsoft.com/office/drawing/2014/main" id="{08A112A3-7225-4E7B-8DF8-9DD9E806D51B}"/>
              </a:ext>
            </a:extLst>
          </p:cNvPr>
          <p:cNvSpPr/>
          <p:nvPr/>
        </p:nvSpPr>
        <p:spPr>
          <a:xfrm>
            <a:off x="3210090" y="2209011"/>
            <a:ext cx="5771819" cy="2439978"/>
          </a:xfrm>
          <a:prstGeom prst="roundRect">
            <a:avLst>
              <a:gd fmla="val 50000"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8" name="图片 7">
            <a:extLst>
              <a:ext uri="{FF2B5EF4-FFF2-40B4-BE49-F238E27FC236}">
                <a16:creationId xmlns:a16="http://schemas.microsoft.com/office/drawing/2014/main" id="{8D20D4AE-EB11-4C81-889D-AEB951B6EC48}"/>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0617152" y="-1082681"/>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pic>
        <p:nvPicPr>
          <p:cNvPr id="9" name="图片 8">
            <a:extLst>
              <a:ext uri="{FF2B5EF4-FFF2-40B4-BE49-F238E27FC236}">
                <a16:creationId xmlns:a16="http://schemas.microsoft.com/office/drawing/2014/main" id="{837B64AE-2983-45BA-870F-F82A5ADA80EA}"/>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274514" y="5583488"/>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sp>
        <p:nvSpPr>
          <p:cNvPr id="10" name="矩形 9">
            <a:extLst>
              <a:ext uri="{FF2B5EF4-FFF2-40B4-BE49-F238E27FC236}">
                <a16:creationId xmlns:a16="http://schemas.microsoft.com/office/drawing/2014/main" id="{D3F101B0-52F0-410A-AB18-2CF9170852A7}"/>
              </a:ext>
            </a:extLst>
          </p:cNvPr>
          <p:cNvSpPr/>
          <p:nvPr/>
        </p:nvSpPr>
        <p:spPr>
          <a:xfrm>
            <a:off x="5582283" y="2265612"/>
            <a:ext cx="1027430" cy="914400"/>
          </a:xfrm>
          <a:prstGeom prst="rect">
            <a:avLst/>
          </a:prstGeom>
        </p:spPr>
        <p:txBody>
          <a:bodyPr wrap="none">
            <a:spAutoFit/>
          </a:bodyPr>
          <a:lstStyle/>
          <a:p>
            <a:pPr algn="ctr"/>
            <a:r>
              <a:rPr altLang="zh-CN" b="1" i="1" lang="en-US" sz="5400">
                <a:solidFill>
                  <a:srgbClr val="C13238"/>
                </a:solidFill>
                <a:cs typeface="+mn-ea"/>
                <a:sym typeface="+mn-lt"/>
              </a:rPr>
              <a:t>03</a:t>
            </a:r>
          </a:p>
        </p:txBody>
      </p:sp>
      <p:sp>
        <p:nvSpPr>
          <p:cNvPr id="11" name="文本框 10">
            <a:extLst>
              <a:ext uri="{FF2B5EF4-FFF2-40B4-BE49-F238E27FC236}">
                <a16:creationId xmlns:a16="http://schemas.microsoft.com/office/drawing/2014/main" id="{95BBE3E2-562F-4AA3-8D01-0B014F79458F}"/>
              </a:ext>
            </a:extLst>
          </p:cNvPr>
          <p:cNvSpPr txBox="1"/>
          <p:nvPr/>
        </p:nvSpPr>
        <p:spPr>
          <a:xfrm>
            <a:off x="4103791" y="3075057"/>
            <a:ext cx="3984415" cy="701040"/>
          </a:xfrm>
          <a:prstGeom prst="rect">
            <a:avLst/>
          </a:prstGeom>
          <a:noFill/>
        </p:spPr>
        <p:txBody>
          <a:bodyPr rtlCol="0" wrap="square">
            <a:spAutoFit/>
          </a:bodyPr>
          <a:lstStyle/>
          <a:p>
            <a:pPr algn="ctr"/>
            <a:r>
              <a:rPr altLang="en-US" b="1" lang="zh-CN" spc="300" sz="4000">
                <a:solidFill>
                  <a:srgbClr val="C13238"/>
                </a:solidFill>
                <a:cs typeface="+mn-ea"/>
                <a:sym typeface="+mn-lt"/>
              </a:rPr>
              <a:t>分销卖点提炼</a:t>
            </a:r>
          </a:p>
        </p:txBody>
      </p:sp>
      <p:sp>
        <p:nvSpPr>
          <p:cNvPr id="12" name="矩形 11">
            <a:extLst>
              <a:ext uri="{FF2B5EF4-FFF2-40B4-BE49-F238E27FC236}">
                <a16:creationId xmlns:a16="http://schemas.microsoft.com/office/drawing/2014/main" id="{8DB72CCD-9711-48AF-89B8-08163D442E26}"/>
              </a:ext>
            </a:extLst>
          </p:cNvPr>
          <p:cNvSpPr/>
          <p:nvPr/>
        </p:nvSpPr>
        <p:spPr>
          <a:xfrm>
            <a:off x="3887479" y="3700183"/>
            <a:ext cx="4417035" cy="530352"/>
          </a:xfrm>
          <a:prstGeom prst="rect">
            <a:avLst/>
          </a:prstGeom>
          <a:noFill/>
        </p:spPr>
        <p:txBody>
          <a:bodyPr rtlCol="0" vert="horz" wrap="square">
            <a:spAutoFit/>
          </a:bodyPr>
          <a:lstStyle/>
          <a:p>
            <a:pPr algn="ctr">
              <a:lnSpc>
                <a:spcPct val="120000"/>
              </a:lnSpc>
            </a:pPr>
            <a:r>
              <a:rPr altLang="en-US" lang="zh-CN" spc="300" sz="1200">
                <a:solidFill>
                  <a:schemeClr val="tx1">
                    <a:lumMod val="95000"/>
                    <a:lumOff val="5000"/>
                  </a:schemeClr>
                </a:solidFill>
                <a:cs typeface="+mn-ea"/>
                <a:sym typeface="+mn-lt"/>
              </a:rPr>
              <a:t>在此处写下您的标题内容在此处写下您的标题内容在此处写下您的标题内容</a:t>
            </a:r>
          </a:p>
        </p:txBody>
      </p:sp>
    </p:spTree>
    <p:extLst>
      <p:ext uri="{BB962C8B-B14F-4D97-AF65-F5344CB8AC3E}">
        <p14:creationId val="4237902590"/>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par>
                                <p:cTn fill="hold" id="8" nodeType="withEffect" presetClass="entr" presetID="22" presetSubtype="4">
                                  <p:stCondLst>
                                    <p:cond delay="0"/>
                                  </p:stCondLst>
                                  <p:childTnLst>
                                    <p:set>
                                      <p:cBhvr>
                                        <p:cTn dur="1" fill="hold" id="9">
                                          <p:stCondLst>
                                            <p:cond delay="0"/>
                                          </p:stCondLst>
                                        </p:cTn>
                                        <p:tgtEl>
                                          <p:spTgt spid="8"/>
                                        </p:tgtEl>
                                        <p:attrNameLst>
                                          <p:attrName>style.visibility</p:attrName>
                                        </p:attrNameLst>
                                      </p:cBhvr>
                                      <p:to>
                                        <p:strVal val="visible"/>
                                      </p:to>
                                    </p:set>
                                    <p:animEffect filter="wipe(down)" transition="in">
                                      <p:cBhvr>
                                        <p:cTn dur="500" id="10"/>
                                        <p:tgtEl>
                                          <p:spTgt spid="8"/>
                                        </p:tgtEl>
                                      </p:cBhvr>
                                    </p:animEffect>
                                  </p:childTnLst>
                                </p:cTn>
                              </p:par>
                              <p:par>
                                <p:cTn fill="hold" id="11" nodeType="withEffect" presetClass="entr" presetID="22" presetSubtype="4">
                                  <p:stCondLst>
                                    <p:cond delay="0"/>
                                  </p:stCondLst>
                                  <p:childTnLst>
                                    <p:set>
                                      <p:cBhvr>
                                        <p:cTn dur="1" fill="hold" id="12">
                                          <p:stCondLst>
                                            <p:cond delay="0"/>
                                          </p:stCondLst>
                                        </p:cTn>
                                        <p:tgtEl>
                                          <p:spTgt spid="9"/>
                                        </p:tgtEl>
                                        <p:attrNameLst>
                                          <p:attrName>style.visibility</p:attrName>
                                        </p:attrNameLst>
                                      </p:cBhvr>
                                      <p:to>
                                        <p:strVal val="visible"/>
                                      </p:to>
                                    </p:set>
                                    <p:animEffect filter="wipe(down)" transition="in">
                                      <p:cBhvr>
                                        <p:cTn dur="500" id="13"/>
                                        <p:tgtEl>
                                          <p:spTgt spid="9"/>
                                        </p:tgtEl>
                                      </p:cBhvr>
                                    </p:animEffect>
                                  </p:childTnLst>
                                </p:cTn>
                              </p:par>
                              <p:par>
                                <p:cTn fill="hold" grpId="0" id="14" nodeType="withEffect" presetClass="entr" presetID="22" presetSubtype="4">
                                  <p:stCondLst>
                                    <p:cond delay="0"/>
                                  </p:stCondLst>
                                  <p:childTnLst>
                                    <p:set>
                                      <p:cBhvr>
                                        <p:cTn dur="1" fill="hold" id="15">
                                          <p:stCondLst>
                                            <p:cond delay="0"/>
                                          </p:stCondLst>
                                        </p:cTn>
                                        <p:tgtEl>
                                          <p:spTgt spid="7"/>
                                        </p:tgtEl>
                                        <p:attrNameLst>
                                          <p:attrName>style.visibility</p:attrName>
                                        </p:attrNameLst>
                                      </p:cBhvr>
                                      <p:to>
                                        <p:strVal val="visible"/>
                                      </p:to>
                                    </p:set>
                                    <p:animEffect filter="wipe(down)" transition="in">
                                      <p:cBhvr>
                                        <p:cTn dur="500" id="16"/>
                                        <p:tgtEl>
                                          <p:spTgt spid="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0" presetSubtype="0">
                                  <p:stCondLst>
                                    <p:cond delay="0"/>
                                  </p:stCondLst>
                                  <p:childTnLst>
                                    <p:set>
                                      <p:cBhvr>
                                        <p:cTn dur="1" fill="hold" id="20">
                                          <p:stCondLst>
                                            <p:cond delay="0"/>
                                          </p:stCondLst>
                                        </p:cTn>
                                        <p:tgtEl>
                                          <p:spTgt spid="10"/>
                                        </p:tgtEl>
                                        <p:attrNameLst>
                                          <p:attrName>style.visibility</p:attrName>
                                        </p:attrNameLst>
                                      </p:cBhvr>
                                      <p:to>
                                        <p:strVal val="visible"/>
                                      </p:to>
                                    </p:set>
                                    <p:animEffect filter="fade" transition="in">
                                      <p:cBhvr>
                                        <p:cTn dur="500" id="21"/>
                                        <p:tgtEl>
                                          <p:spTgt spid="10"/>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10" presetSubtype="0">
                                  <p:stCondLst>
                                    <p:cond delay="0"/>
                                  </p:stCondLst>
                                  <p:childTnLst>
                                    <p:set>
                                      <p:cBhvr>
                                        <p:cTn dur="1" fill="hold" id="25">
                                          <p:stCondLst>
                                            <p:cond delay="0"/>
                                          </p:stCondLst>
                                        </p:cTn>
                                        <p:tgtEl>
                                          <p:spTgt spid="11"/>
                                        </p:tgtEl>
                                        <p:attrNameLst>
                                          <p:attrName>style.visibility</p:attrName>
                                        </p:attrNameLst>
                                      </p:cBhvr>
                                      <p:to>
                                        <p:strVal val="visible"/>
                                      </p:to>
                                    </p:set>
                                    <p:animEffect filter="fade" transition="in">
                                      <p:cBhvr>
                                        <p:cTn dur="500" id="26"/>
                                        <p:tgtEl>
                                          <p:spTgt spid="11"/>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12"/>
                                        </p:tgtEl>
                                        <p:attrNameLst>
                                          <p:attrName>style.visibility</p:attrName>
                                        </p:attrNameLst>
                                      </p:cBhvr>
                                      <p:to>
                                        <p:strVal val="visible"/>
                                      </p:to>
                                    </p:set>
                                    <p:animEffect filter="fade" transition="in">
                                      <p:cBhvr>
                                        <p:cTn dur="500" id="29"/>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0"/>
      <p:bldP grpId="0" spid="11"/>
      <p:bldP grpId="0" spid="1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 name="组合 12">
            <a:extLst>
              <a:ext uri="{FF2B5EF4-FFF2-40B4-BE49-F238E27FC236}">
                <a16:creationId xmlns:a16="http://schemas.microsoft.com/office/drawing/2014/main" id="{B8E8B401-EF4A-4F15-9D4D-FDC57EC6ADBF}"/>
              </a:ext>
            </a:extLst>
          </p:cNvPr>
          <p:cNvGrpSpPr/>
          <p:nvPr/>
        </p:nvGrpSpPr>
        <p:grpSpPr>
          <a:xfrm>
            <a:off x="1465238" y="1749495"/>
            <a:ext cx="5104913" cy="3885683"/>
            <a:chOff x="1396412" y="1769160"/>
            <a:chExt cx="5104913" cy="3885683"/>
          </a:xfrm>
        </p:grpSpPr>
        <p:sp>
          <p:nvSpPr>
            <p:cNvPr id="2" name="任意多边形: 形状 1">
              <a:extLst>
                <a:ext uri="{FF2B5EF4-FFF2-40B4-BE49-F238E27FC236}">
                  <a16:creationId xmlns:a16="http://schemas.microsoft.com/office/drawing/2014/main" id="{DA74D314-5896-49A1-8FD4-0ACA63D7DA15}"/>
                </a:ext>
              </a:extLst>
            </p:cNvPr>
            <p:cNvSpPr/>
            <p:nvPr/>
          </p:nvSpPr>
          <p:spPr>
            <a:xfrm>
              <a:off x="1396412" y="1769160"/>
              <a:ext cx="5104913" cy="3885683"/>
            </a:xfrm>
            <a:custGeom>
              <a:gdLst>
                <a:gd fmla="*/ 551439 w 4961418" name="connsiteX0"/>
                <a:gd fmla="*/ 2907366 h 3776460" name="connsiteY0"/>
                <a:gd fmla="*/ 413787 w 4961418" name="connsiteX1"/>
                <a:gd fmla="*/ 3045018 h 3776460" name="connsiteY1"/>
                <a:gd fmla="*/ 551439 w 4961418" name="connsiteX2"/>
                <a:gd fmla="*/ 3182670 h 3776460" name="connsiteY2"/>
                <a:gd fmla="*/ 689091 w 4961418" name="connsiteX3"/>
                <a:gd fmla="*/ 3045018 h 3776460" name="connsiteY3"/>
                <a:gd fmla="*/ 551439 w 4961418" name="connsiteX4"/>
                <a:gd fmla="*/ 2907366 h 3776460" name="connsiteY4"/>
                <a:gd fmla="*/ 551439 w 4961418" name="connsiteX5"/>
                <a:gd fmla="*/ 2114577 h 3776460" name="connsiteY5"/>
                <a:gd fmla="*/ 413787 w 4961418" name="connsiteX6"/>
                <a:gd fmla="*/ 2252229 h 3776460" name="connsiteY6"/>
                <a:gd fmla="*/ 551439 w 4961418" name="connsiteX7"/>
                <a:gd fmla="*/ 2389881 h 3776460" name="connsiteY7"/>
                <a:gd fmla="*/ 689091 w 4961418" name="connsiteX8"/>
                <a:gd fmla="*/ 2252229 h 3776460" name="connsiteY8"/>
                <a:gd fmla="*/ 551439 w 4961418" name="connsiteX9"/>
                <a:gd fmla="*/ 2114577 h 3776460" name="connsiteY9"/>
                <a:gd fmla="*/ 551439 w 4961418" name="connsiteX10"/>
                <a:gd fmla="*/ 1321788 h 3776460" name="connsiteY10"/>
                <a:gd fmla="*/ 413787 w 4961418" name="connsiteX11"/>
                <a:gd fmla="*/ 1459440 h 3776460" name="connsiteY11"/>
                <a:gd fmla="*/ 551439 w 4961418" name="connsiteX12"/>
                <a:gd fmla="*/ 1597092 h 3776460" name="connsiteY12"/>
                <a:gd fmla="*/ 689091 w 4961418" name="connsiteX13"/>
                <a:gd fmla="*/ 1459440 h 3776460" name="connsiteY13"/>
                <a:gd fmla="*/ 551439 w 4961418" name="connsiteX14"/>
                <a:gd fmla="*/ 1321788 h 3776460" name="connsiteY14"/>
                <a:gd fmla="*/ 551439 w 4961418" name="connsiteX15"/>
                <a:gd fmla="*/ 528999 h 3776460" name="connsiteY15"/>
                <a:gd fmla="*/ 413787 w 4961418" name="connsiteX16"/>
                <a:gd fmla="*/ 666651 h 3776460" name="connsiteY16"/>
                <a:gd fmla="*/ 551439 w 4961418" name="connsiteX17"/>
                <a:gd fmla="*/ 804303 h 3776460" name="connsiteY17"/>
                <a:gd fmla="*/ 689091 w 4961418" name="connsiteX18"/>
                <a:gd fmla="*/ 666651 h 3776460" name="connsiteY18"/>
                <a:gd fmla="*/ 551439 w 4961418" name="connsiteX19"/>
                <a:gd fmla="*/ 528999 h 3776460" name="connsiteY19"/>
                <a:gd fmla="*/ 457745 w 4961418" name="connsiteX20"/>
                <a:gd fmla="*/ 0 h 3776460" name="connsiteY20"/>
                <a:gd fmla="*/ 4503673 w 4961418" name="connsiteX21"/>
                <a:gd fmla="*/ 0 h 3776460" name="connsiteY21"/>
                <a:gd fmla="*/ 4961418 w 4961418" name="connsiteX22"/>
                <a:gd fmla="*/ 457745 h 3776460" name="connsiteY22"/>
                <a:gd fmla="*/ 4961418 w 4961418" name="connsiteX23"/>
                <a:gd fmla="*/ 3318715 h 3776460" name="connsiteY23"/>
                <a:gd fmla="*/ 4503673 w 4961418" name="connsiteX24"/>
                <a:gd fmla="*/ 3776460 h 3776460" name="connsiteY24"/>
                <a:gd fmla="*/ 457745 w 4961418" name="connsiteX25"/>
                <a:gd fmla="*/ 3776460 h 3776460" name="connsiteY25"/>
                <a:gd fmla="*/ 0 w 4961418" name="connsiteX26"/>
                <a:gd fmla="*/ 3318715 h 3776460" name="connsiteY26"/>
                <a:gd fmla="*/ 0 w 4961418" name="connsiteX27"/>
                <a:gd fmla="*/ 457745 h 3776460" name="connsiteY27"/>
                <a:gd fmla="*/ 457745 w 4961418" name="connsiteX28"/>
                <a:gd fmla="*/ 0 h 3776460"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3776460" w="4961418">
                  <a:moveTo>
                    <a:pt x="551439" y="2907366"/>
                  </a:moveTo>
                  <a:cubicBezTo>
                    <a:pt x="475416" y="2907366"/>
                    <a:pt x="413787" y="2968995"/>
                    <a:pt x="413787" y="3045018"/>
                  </a:cubicBezTo>
                  <a:cubicBezTo>
                    <a:pt x="413787" y="3121041"/>
                    <a:pt x="475416" y="3182670"/>
                    <a:pt x="551439" y="3182670"/>
                  </a:cubicBezTo>
                  <a:cubicBezTo>
                    <a:pt x="627462" y="3182670"/>
                    <a:pt x="689091" y="3121041"/>
                    <a:pt x="689091" y="3045018"/>
                  </a:cubicBezTo>
                  <a:cubicBezTo>
                    <a:pt x="689091" y="2968995"/>
                    <a:pt x="627462" y="2907366"/>
                    <a:pt x="551439" y="2907366"/>
                  </a:cubicBezTo>
                  <a:close/>
                  <a:moveTo>
                    <a:pt x="551439" y="2114577"/>
                  </a:moveTo>
                  <a:cubicBezTo>
                    <a:pt x="475416" y="2114577"/>
                    <a:pt x="413787" y="2176206"/>
                    <a:pt x="413787" y="2252229"/>
                  </a:cubicBezTo>
                  <a:cubicBezTo>
                    <a:pt x="413787" y="2328252"/>
                    <a:pt x="475416" y="2389881"/>
                    <a:pt x="551439" y="2389881"/>
                  </a:cubicBezTo>
                  <a:cubicBezTo>
                    <a:pt x="627462" y="2389881"/>
                    <a:pt x="689091" y="2328252"/>
                    <a:pt x="689091" y="2252229"/>
                  </a:cubicBezTo>
                  <a:cubicBezTo>
                    <a:pt x="689091" y="2176206"/>
                    <a:pt x="627462" y="2114577"/>
                    <a:pt x="551439" y="2114577"/>
                  </a:cubicBezTo>
                  <a:close/>
                  <a:moveTo>
                    <a:pt x="551439" y="1321788"/>
                  </a:moveTo>
                  <a:cubicBezTo>
                    <a:pt x="475416" y="1321788"/>
                    <a:pt x="413787" y="1383417"/>
                    <a:pt x="413787" y="1459440"/>
                  </a:cubicBezTo>
                  <a:cubicBezTo>
                    <a:pt x="413787" y="1535463"/>
                    <a:pt x="475416" y="1597092"/>
                    <a:pt x="551439" y="1597092"/>
                  </a:cubicBezTo>
                  <a:cubicBezTo>
                    <a:pt x="627462" y="1597092"/>
                    <a:pt x="689091" y="1535463"/>
                    <a:pt x="689091" y="1459440"/>
                  </a:cubicBezTo>
                  <a:cubicBezTo>
                    <a:pt x="689091" y="1383417"/>
                    <a:pt x="627462" y="1321788"/>
                    <a:pt x="551439" y="1321788"/>
                  </a:cubicBezTo>
                  <a:close/>
                  <a:moveTo>
                    <a:pt x="551439" y="528999"/>
                  </a:moveTo>
                  <a:cubicBezTo>
                    <a:pt x="475416" y="528999"/>
                    <a:pt x="413787" y="590628"/>
                    <a:pt x="413787" y="666651"/>
                  </a:cubicBezTo>
                  <a:cubicBezTo>
                    <a:pt x="413787" y="742674"/>
                    <a:pt x="475416" y="804303"/>
                    <a:pt x="551439" y="804303"/>
                  </a:cubicBezTo>
                  <a:cubicBezTo>
                    <a:pt x="627462" y="804303"/>
                    <a:pt x="689091" y="742674"/>
                    <a:pt x="689091" y="666651"/>
                  </a:cubicBezTo>
                  <a:cubicBezTo>
                    <a:pt x="689091" y="590628"/>
                    <a:pt x="627462" y="528999"/>
                    <a:pt x="551439" y="528999"/>
                  </a:cubicBezTo>
                  <a:close/>
                  <a:moveTo>
                    <a:pt x="457745" y="0"/>
                  </a:moveTo>
                  <a:lnTo>
                    <a:pt x="4503673" y="0"/>
                  </a:lnTo>
                  <a:cubicBezTo>
                    <a:pt x="4756479" y="0"/>
                    <a:pt x="4961418" y="204939"/>
                    <a:pt x="4961418" y="457745"/>
                  </a:cubicBezTo>
                  <a:lnTo>
                    <a:pt x="4961418" y="3318715"/>
                  </a:lnTo>
                  <a:cubicBezTo>
                    <a:pt x="4961418" y="3571521"/>
                    <a:pt x="4756479" y="3776460"/>
                    <a:pt x="4503673" y="3776460"/>
                  </a:cubicBezTo>
                  <a:lnTo>
                    <a:pt x="457745" y="3776460"/>
                  </a:lnTo>
                  <a:cubicBezTo>
                    <a:pt x="204939" y="3776460"/>
                    <a:pt x="0" y="3571521"/>
                    <a:pt x="0" y="3318715"/>
                  </a:cubicBezTo>
                  <a:lnTo>
                    <a:pt x="0" y="457745"/>
                  </a:lnTo>
                  <a:cubicBezTo>
                    <a:pt x="0" y="204939"/>
                    <a:pt x="204939" y="0"/>
                    <a:pt x="457745" y="0"/>
                  </a:cubicBezTo>
                  <a:close/>
                </a:path>
              </a:pathLst>
            </a:custGeom>
            <a:solidFill>
              <a:schemeClr val="bg1"/>
            </a:solidFill>
            <a:ln>
              <a:noFill/>
            </a:ln>
            <a:effectLst>
              <a:outerShdw algn="ctr" blurRad="457200" rotWithShape="0" sx="104000" sy="104000">
                <a:prstClr val="black">
                  <a:alpha val="18000"/>
                </a:prstClr>
              </a:outerShdw>
            </a:effectLst>
            <a:extLst>
              <a:ext uri="{91240B29-F687-4F45-9708-019B960494DF}">
                <a14:hiddenLine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8" name="组合 7">
              <a:extLst>
                <a:ext uri="{FF2B5EF4-FFF2-40B4-BE49-F238E27FC236}">
                  <a16:creationId xmlns:a16="http://schemas.microsoft.com/office/drawing/2014/main" id="{5506D3F2-8168-403B-8324-48AC7102EA29}"/>
                </a:ext>
              </a:extLst>
            </p:cNvPr>
            <p:cNvGrpSpPr/>
            <p:nvPr/>
          </p:nvGrpSpPr>
          <p:grpSpPr>
            <a:xfrm>
              <a:off x="2218948" y="2442885"/>
              <a:ext cx="1868516" cy="529248"/>
              <a:chOff x="3192342" y="2594175"/>
              <a:chExt cx="1868516" cy="529248"/>
            </a:xfrm>
          </p:grpSpPr>
          <p:sp>
            <p:nvSpPr>
              <p:cNvPr id="5" name="矩形: 圆角 4">
                <a:extLst>
                  <a:ext uri="{FF2B5EF4-FFF2-40B4-BE49-F238E27FC236}">
                    <a16:creationId xmlns:a16="http://schemas.microsoft.com/office/drawing/2014/main" id="{EBE390A6-A9F4-4C70-93C8-5A0B21E03432}"/>
                  </a:ext>
                </a:extLst>
              </p:cNvPr>
              <p:cNvSpPr/>
              <p:nvPr/>
            </p:nvSpPr>
            <p:spPr>
              <a:xfrm>
                <a:off x="3284738" y="2647496"/>
                <a:ext cx="1729921"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圆角 5">
                <a:extLst>
                  <a:ext uri="{FF2B5EF4-FFF2-40B4-BE49-F238E27FC236}">
                    <a16:creationId xmlns:a16="http://schemas.microsoft.com/office/drawing/2014/main" id="{803C26B1-AB8F-444A-9332-B6F649DFAF40}"/>
                  </a:ext>
                </a:extLst>
              </p:cNvPr>
              <p:cNvSpPr/>
              <p:nvPr/>
            </p:nvSpPr>
            <p:spPr>
              <a:xfrm>
                <a:off x="3192342" y="2594175"/>
                <a:ext cx="1729921"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MH_Title_1">
                <a:extLst>
                  <a:ext uri="{FF2B5EF4-FFF2-40B4-BE49-F238E27FC236}">
                    <a16:creationId xmlns:a16="http://schemas.microsoft.com/office/drawing/2014/main" id="{97CD5F47-FE65-4AF5-9676-7B5C46E96AAF}"/>
                  </a:ext>
                </a:extLst>
              </p:cNvPr>
              <p:cNvSpPr>
                <a:spLocks noChangeArrowheads="1"/>
              </p:cNvSpPr>
              <p:nvPr/>
            </p:nvSpPr>
            <p:spPr bwMode="auto">
              <a:xfrm>
                <a:off x="3238540" y="2635639"/>
                <a:ext cx="1822318" cy="384048"/>
              </a:xfrm>
              <a:prstGeom prst="rect">
                <a:avLst/>
              </a:prstGeom>
              <a:extLst/>
            </p:spPr>
            <p:txBody>
              <a:bodyPr wrap="square">
                <a:spAutoFit/>
              </a:bodyPr>
              <a:lstStyle/>
              <a:p>
                <a:pPr algn="just">
                  <a:lnSpc>
                    <a:spcPct val="120000"/>
                  </a:lnSpc>
                  <a:buClr>
                    <a:srgbClr val="000066"/>
                  </a:buClr>
                </a:pPr>
                <a:r>
                  <a:rPr altLang="en-US" lang="zh-CN" spc="300" sz="1600">
                    <a:solidFill>
                      <a:srgbClr val="042B8E"/>
                    </a:solidFill>
                    <a:cs typeface="+mn-ea"/>
                    <a:sym typeface="+mn-lt"/>
                  </a:rPr>
                  <a:t>引出牵连问题</a:t>
                </a:r>
              </a:p>
            </p:txBody>
          </p:sp>
        </p:grpSp>
        <p:sp>
          <p:nvSpPr>
            <p:cNvPr id="9" name="矩形 8">
              <a:extLst>
                <a:ext uri="{FF2B5EF4-FFF2-40B4-BE49-F238E27FC236}">
                  <a16:creationId xmlns:a16="http://schemas.microsoft.com/office/drawing/2014/main" id="{5B61169B-56DF-4715-A25B-E22021122776}"/>
                </a:ext>
              </a:extLst>
            </p:cNvPr>
            <p:cNvSpPr/>
            <p:nvPr/>
          </p:nvSpPr>
          <p:spPr>
            <a:xfrm>
              <a:off x="2218948" y="3767243"/>
              <a:ext cx="3236784" cy="3497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让客户想象一下现有问题将带来的后果</a:t>
              </a:r>
            </a:p>
          </p:txBody>
        </p:sp>
        <p:sp>
          <p:nvSpPr>
            <p:cNvPr id="10" name="矩形 9">
              <a:extLst>
                <a:ext uri="{FF2B5EF4-FFF2-40B4-BE49-F238E27FC236}">
                  <a16:creationId xmlns:a16="http://schemas.microsoft.com/office/drawing/2014/main" id="{497229F7-760D-4DC9-959C-A01343A765C7}"/>
                </a:ext>
              </a:extLst>
            </p:cNvPr>
            <p:cNvSpPr/>
            <p:nvPr/>
          </p:nvSpPr>
          <p:spPr>
            <a:xfrm>
              <a:off x="2218948" y="3167767"/>
              <a:ext cx="4065836" cy="5442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引发客户思考更多的问题 （如同恐怖故事后会有一个血腥的结果）</a:t>
              </a:r>
            </a:p>
          </p:txBody>
        </p:sp>
        <p:sp>
          <p:nvSpPr>
            <p:cNvPr id="11" name="矩形 10">
              <a:extLst>
                <a:ext uri="{FF2B5EF4-FFF2-40B4-BE49-F238E27FC236}">
                  <a16:creationId xmlns:a16="http://schemas.microsoft.com/office/drawing/2014/main" id="{E11485DC-19ED-4AF8-90AE-487E6606376C}"/>
                </a:ext>
              </a:extLst>
            </p:cNvPr>
            <p:cNvSpPr/>
            <p:nvPr/>
          </p:nvSpPr>
          <p:spPr>
            <a:xfrm>
              <a:off x="2218948" y="4172260"/>
              <a:ext cx="3416320" cy="3487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同行举例（讲故事，利用第三者的嘴巴）</a:t>
              </a:r>
            </a:p>
          </p:txBody>
        </p:sp>
        <p:sp>
          <p:nvSpPr>
            <p:cNvPr id="12" name="矩形 11">
              <a:extLst>
                <a:ext uri="{FF2B5EF4-FFF2-40B4-BE49-F238E27FC236}">
                  <a16:creationId xmlns:a16="http://schemas.microsoft.com/office/drawing/2014/main" id="{F725E00F-4FC6-4979-8CE8-24DFD3609CB5}"/>
                </a:ext>
              </a:extLst>
            </p:cNvPr>
            <p:cNvSpPr/>
            <p:nvPr/>
          </p:nvSpPr>
          <p:spPr>
            <a:xfrm>
              <a:off x="2218948" y="4576251"/>
              <a:ext cx="3775393" cy="3487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可以通过推理分析等从困难问题引出牵引问题</a:t>
              </a:r>
            </a:p>
          </p:txBody>
        </p:sp>
      </p:grpSp>
      <p:grpSp>
        <p:nvGrpSpPr>
          <p:cNvPr id="16" name="组合 15">
            <a:extLst>
              <a:ext uri="{FF2B5EF4-FFF2-40B4-BE49-F238E27FC236}">
                <a16:creationId xmlns:a16="http://schemas.microsoft.com/office/drawing/2014/main" id="{584D2356-FFCC-4EDF-920E-FB1533A07F98}"/>
              </a:ext>
            </a:extLst>
          </p:cNvPr>
          <p:cNvGrpSpPr/>
          <p:nvPr/>
        </p:nvGrpSpPr>
        <p:grpSpPr>
          <a:xfrm>
            <a:off x="6148872" y="2332645"/>
            <a:ext cx="5265190" cy="3636057"/>
            <a:chOff x="972007" y="2211154"/>
            <a:chExt cx="4700551" cy="3246126"/>
          </a:xfrm>
        </p:grpSpPr>
        <p:pic>
          <p:nvPicPr>
            <p:cNvPr id="14" name="Picture 104">
              <a:extLst>
                <a:ext uri="{FF2B5EF4-FFF2-40B4-BE49-F238E27FC236}">
                  <a16:creationId xmlns:a16="http://schemas.microsoft.com/office/drawing/2014/main" id="{10EA9DF2-B417-4333-9D23-5BB246436C03}"/>
                </a:ext>
              </a:extLst>
            </p:cNvPr>
            <p:cNvPicPr>
              <a:picLocks noChangeAspect="1"/>
            </p:cNvPicPr>
            <p:nvPr/>
          </p:nvPicPr>
          <p:blipFill>
            <a:blip r:embed="rId2">
              <a:extLst>
                <a:ext uri="{28A0092B-C50C-407E-A947-70E740481C1C}">
                  <a14:useLocalDpi/>
                </a:ext>
              </a:extLst>
            </a:blip>
            <a:srcRect b="4987" l="-1" r="-610"/>
            <a:stretch>
              <a:fillRect/>
            </a:stretch>
          </p:blipFill>
          <p:spPr>
            <a:xfrm>
              <a:off x="972007" y="2211154"/>
              <a:ext cx="4700551" cy="3246126"/>
            </a:xfrm>
            <a:prstGeom prst="rect">
              <a:avLst/>
            </a:prstGeom>
          </p:spPr>
        </p:pic>
        <p:sp>
          <p:nvSpPr>
            <p:cNvPr id="15" name="矩形 14">
              <a:extLst>
                <a:ext uri="{FF2B5EF4-FFF2-40B4-BE49-F238E27FC236}">
                  <a16:creationId xmlns:a16="http://schemas.microsoft.com/office/drawing/2014/main" id="{B85C6E8B-2138-442F-82AE-E2E6AA450ADC}"/>
                </a:ext>
              </a:extLst>
            </p:cNvPr>
            <p:cNvSpPr/>
            <p:nvPr/>
          </p:nvSpPr>
          <p:spPr>
            <a:xfrm>
              <a:off x="1616602" y="2681350"/>
              <a:ext cx="3389037" cy="22255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pic>
        <p:nvPicPr>
          <p:cNvPr id="17" name="图片 16">
            <a:extLst>
              <a:ext uri="{FF2B5EF4-FFF2-40B4-BE49-F238E27FC236}">
                <a16:creationId xmlns:a16="http://schemas.microsoft.com/office/drawing/2014/main" id="{2492685B-ED93-46B9-9969-02E732E3A150}"/>
              </a:ext>
            </a:extLst>
          </p:cNvPr>
          <p:cNvPicPr>
            <a:picLocks noChangeAspect="1"/>
          </p:cNvPicPr>
          <p:nvPr/>
        </p:nvPicPr>
        <p:blipFill>
          <a:blip r:embed="rId3">
            <a:extLst>
              <a:ext uri="{28A0092B-C50C-407E-A947-70E740481C1C}">
                <a14:useLocalDpi val="0"/>
              </a:ext>
            </a:extLst>
          </a:blip>
          <a:srcRect b="45276" l="22855" r="45633" t="23157"/>
          <a:stretch>
            <a:fillRect/>
          </a:stretch>
        </p:blipFill>
        <p:spPr>
          <a:xfrm rot="2355767">
            <a:off x="9569845" y="1986710"/>
            <a:ext cx="1931513" cy="1931515"/>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24" name="文本框 23">
            <a:extLst>
              <a:ext uri="{FF2B5EF4-FFF2-40B4-BE49-F238E27FC236}">
                <a16:creationId xmlns:a16="http://schemas.microsoft.com/office/drawing/2014/main" id="{05D3A8BB-F899-4DB7-A190-178518899C79}"/>
              </a:ext>
            </a:extLst>
          </p:cNvPr>
          <p:cNvSpPr txBox="1"/>
          <p:nvPr/>
        </p:nvSpPr>
        <p:spPr>
          <a:xfrm>
            <a:off x="7742874" y="3598379"/>
            <a:ext cx="1036320" cy="997948"/>
          </a:xfrm>
          <a:prstGeom prst="rect">
            <a:avLst/>
          </a:prstGeom>
          <a:noFill/>
        </p:spPr>
        <p:txBody>
          <a:bodyPr rtlCol="0" vert="eaVert" wrap="square">
            <a:spAutoFit/>
          </a:bodyPr>
          <a:lstStyle>
            <a:defPPr>
              <a:defRPr lang="en-US"/>
            </a:defPPr>
            <a:lvl1pPr>
              <a:defRPr spc="600" sz="2800">
                <a:solidFill>
                  <a:srgbClr val="042B8E"/>
                </a:solidFill>
                <a:latin charset="-122" panose="020b0800000000000000" pitchFamily="34" typeface="思源黑体 CN Bold"/>
                <a:ea charset="-122" panose="020b0800000000000000" pitchFamily="34" typeface="思源黑体 CN Bold"/>
              </a:defRPr>
            </a:lvl1pPr>
          </a:lstStyle>
          <a:p>
            <a:r>
              <a:rPr altLang="en-US" lang="zh-CN">
                <a:latin typeface="+mn-lt"/>
                <a:ea typeface="+mn-ea"/>
                <a:cs typeface="+mn-ea"/>
                <a:sym typeface="+mn-lt"/>
              </a:rPr>
              <a:t>卖点</a:t>
            </a:r>
          </a:p>
          <a:p>
            <a:r>
              <a:rPr altLang="en-US" lang="zh-CN">
                <a:latin typeface="+mn-lt"/>
                <a:ea typeface="+mn-ea"/>
                <a:cs typeface="+mn-ea"/>
                <a:sym typeface="+mn-lt"/>
              </a:rPr>
              <a:t>提炼</a:t>
            </a:r>
          </a:p>
        </p:txBody>
      </p:sp>
      <p:sp>
        <p:nvSpPr>
          <p:cNvPr id="25" name="椭圆 24">
            <a:extLst>
              <a:ext uri="{FF2B5EF4-FFF2-40B4-BE49-F238E27FC236}">
                <a16:creationId xmlns:a16="http://schemas.microsoft.com/office/drawing/2014/main" id="{40349250-81B1-45FC-98A8-96476C0B6BBB}"/>
              </a:ext>
            </a:extLst>
          </p:cNvPr>
          <p:cNvSpPr/>
          <p:nvPr/>
        </p:nvSpPr>
        <p:spPr>
          <a:xfrm>
            <a:off x="7499177" y="3194022"/>
            <a:ext cx="1527106" cy="1527106"/>
          </a:xfrm>
          <a:prstGeom prst="ellipse">
            <a:avLst/>
          </a:prstGeom>
          <a:noFill/>
          <a:ln>
            <a:solidFill>
              <a:srgbClr val="C1323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1554897632"/>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17"/>
                                        </p:tgtEl>
                                        <p:attrNameLst>
                                          <p:attrName>style.visibility</p:attrName>
                                        </p:attrNameLst>
                                      </p:cBhvr>
                                      <p:to>
                                        <p:strVal val="visible"/>
                                      </p:to>
                                    </p:set>
                                    <p:animEffect filter="wipe(down)" transition="in">
                                      <p:cBhvr>
                                        <p:cTn dur="500" id="7"/>
                                        <p:tgtEl>
                                          <p:spTgt spid="1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24"/>
                                        </p:tgtEl>
                                        <p:attrNameLst>
                                          <p:attrName>style.visibility</p:attrName>
                                        </p:attrNameLst>
                                      </p:cBhvr>
                                      <p:to>
                                        <p:strVal val="visible"/>
                                      </p:to>
                                    </p:set>
                                    <p:animEffect filter="fade" transition="in">
                                      <p:cBhvr>
                                        <p:cTn dur="500" id="12"/>
                                        <p:tgtEl>
                                          <p:spTgt spid="2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4" presetSubtype="10">
                                  <p:stCondLst>
                                    <p:cond delay="0"/>
                                  </p:stCondLst>
                                  <p:childTnLst>
                                    <p:set>
                                      <p:cBhvr>
                                        <p:cTn dur="1" fill="hold" id="16">
                                          <p:stCondLst>
                                            <p:cond delay="0"/>
                                          </p:stCondLst>
                                        </p:cTn>
                                        <p:tgtEl>
                                          <p:spTgt spid="16"/>
                                        </p:tgtEl>
                                        <p:attrNameLst>
                                          <p:attrName>style.visibility</p:attrName>
                                        </p:attrNameLst>
                                      </p:cBhvr>
                                      <p:to>
                                        <p:strVal val="visible"/>
                                      </p:to>
                                    </p:set>
                                    <p:animEffect filter="randombar(horizontal)" transition="in">
                                      <p:cBhvr>
                                        <p:cTn dur="500" id="17"/>
                                        <p:tgtEl>
                                          <p:spTgt spid="16"/>
                                        </p:tgtEl>
                                      </p:cBhvr>
                                    </p:animEffect>
                                  </p:childTnLst>
                                </p:cTn>
                              </p:par>
                              <p:par>
                                <p:cTn fill="hold" grpId="0" id="18" nodeType="withEffect" presetClass="entr" presetID="14" presetSubtype="10">
                                  <p:stCondLst>
                                    <p:cond delay="0"/>
                                  </p:stCondLst>
                                  <p:childTnLst>
                                    <p:set>
                                      <p:cBhvr>
                                        <p:cTn dur="1" fill="hold" id="19">
                                          <p:stCondLst>
                                            <p:cond delay="0"/>
                                          </p:stCondLst>
                                        </p:cTn>
                                        <p:tgtEl>
                                          <p:spTgt spid="25"/>
                                        </p:tgtEl>
                                        <p:attrNameLst>
                                          <p:attrName>style.visibility</p:attrName>
                                        </p:attrNameLst>
                                      </p:cBhvr>
                                      <p:to>
                                        <p:strVal val="visible"/>
                                      </p:to>
                                    </p:set>
                                    <p:animEffect filter="randombar(horizontal)" transition="in">
                                      <p:cBhvr>
                                        <p:cTn dur="500" id="20"/>
                                        <p:tgtEl>
                                          <p:spTgt spid="25"/>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10" presetSubtype="0">
                                  <p:stCondLst>
                                    <p:cond delay="0"/>
                                  </p:stCondLst>
                                  <p:childTnLst>
                                    <p:set>
                                      <p:cBhvr>
                                        <p:cTn dur="1" fill="hold" id="24">
                                          <p:stCondLst>
                                            <p:cond delay="0"/>
                                          </p:stCondLst>
                                        </p:cTn>
                                        <p:tgtEl>
                                          <p:spTgt spid="13"/>
                                        </p:tgtEl>
                                        <p:attrNameLst>
                                          <p:attrName>style.visibility</p:attrName>
                                        </p:attrNameLst>
                                      </p:cBhvr>
                                      <p:to>
                                        <p:strVal val="visible"/>
                                      </p:to>
                                    </p:set>
                                    <p:animEffect filter="fade" transition="in">
                                      <p:cBhvr>
                                        <p:cTn dur="500" id="25"/>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9" name="图片 38">
            <a:extLst>
              <a:ext uri="{FF2B5EF4-FFF2-40B4-BE49-F238E27FC236}">
                <a16:creationId xmlns:a16="http://schemas.microsoft.com/office/drawing/2014/main" id="{94F7DE96-4975-4031-8B91-D9913FF65989}"/>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516900" y="1091646"/>
            <a:ext cx="1494788" cy="149479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pic>
        <p:nvPicPr>
          <p:cNvPr id="38" name="图片 37">
            <a:extLst>
              <a:ext uri="{FF2B5EF4-FFF2-40B4-BE49-F238E27FC236}">
                <a16:creationId xmlns:a16="http://schemas.microsoft.com/office/drawing/2014/main" id="{2BEA4C7F-D61F-4530-AA80-FCAA323BB9CE}"/>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894032" y="4749050"/>
            <a:ext cx="1350623" cy="1350625"/>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grpSp>
        <p:nvGrpSpPr>
          <p:cNvPr id="3" name="组合 2">
            <a:extLst>
              <a:ext uri="{FF2B5EF4-FFF2-40B4-BE49-F238E27FC236}">
                <a16:creationId xmlns:a16="http://schemas.microsoft.com/office/drawing/2014/main" id="{E17DCC50-ACD7-4E89-96D0-C5FD077DB547}"/>
              </a:ext>
            </a:extLst>
          </p:cNvPr>
          <p:cNvGrpSpPr/>
          <p:nvPr/>
        </p:nvGrpSpPr>
        <p:grpSpPr>
          <a:xfrm>
            <a:off x="5166658" y="3164376"/>
            <a:ext cx="1858684" cy="529248"/>
            <a:chOff x="4941637" y="1483605"/>
            <a:chExt cx="2306767" cy="529248"/>
          </a:xfrm>
        </p:grpSpPr>
        <p:grpSp>
          <p:nvGrpSpPr>
            <p:cNvPr id="4" name="组合 3">
              <a:extLst>
                <a:ext uri="{FF2B5EF4-FFF2-40B4-BE49-F238E27FC236}">
                  <a16:creationId xmlns:a16="http://schemas.microsoft.com/office/drawing/2014/main" id="{E8279991-6817-4EAD-A781-1830FB80B21E}"/>
                </a:ext>
              </a:extLst>
            </p:cNvPr>
            <p:cNvGrpSpPr/>
            <p:nvPr/>
          </p:nvGrpSpPr>
          <p:grpSpPr>
            <a:xfrm>
              <a:off x="4941637" y="1483605"/>
              <a:ext cx="2249732" cy="529248"/>
              <a:chOff x="4216819" y="1470939"/>
              <a:chExt cx="3677263" cy="529248"/>
            </a:xfrm>
          </p:grpSpPr>
          <p:sp>
            <p:nvSpPr>
              <p:cNvPr id="6" name="矩形: 圆角 5">
                <a:extLst>
                  <a:ext uri="{FF2B5EF4-FFF2-40B4-BE49-F238E27FC236}">
                    <a16:creationId xmlns:a16="http://schemas.microsoft.com/office/drawing/2014/main" id="{C0B3685A-E508-4C46-96EA-17858B7EFD45}"/>
                  </a:ext>
                </a:extLst>
              </p:cNvPr>
              <p:cNvSpPr/>
              <p:nvPr/>
            </p:nvSpPr>
            <p:spPr>
              <a:xfrm>
                <a:off x="4403265" y="152426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圆角 6">
                <a:extLst>
                  <a:ext uri="{FF2B5EF4-FFF2-40B4-BE49-F238E27FC236}">
                    <a16:creationId xmlns:a16="http://schemas.microsoft.com/office/drawing/2014/main" id="{02CA2465-4C21-463A-840A-124F0127D5EC}"/>
                  </a:ext>
                </a:extLst>
              </p:cNvPr>
              <p:cNvSpPr/>
              <p:nvPr/>
            </p:nvSpPr>
            <p:spPr>
              <a:xfrm>
                <a:off x="4216819" y="147093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 name="MH_Title_1">
              <a:extLst>
                <a:ext uri="{FF2B5EF4-FFF2-40B4-BE49-F238E27FC236}">
                  <a16:creationId xmlns:a16="http://schemas.microsoft.com/office/drawing/2014/main" id="{2BBECBEE-275E-4D92-B40D-F11EAD3C39BD}"/>
                </a:ext>
              </a:extLst>
            </p:cNvPr>
            <p:cNvSpPr>
              <a:spLocks noChangeArrowheads="1"/>
            </p:cNvSpPr>
            <p:nvPr/>
          </p:nvSpPr>
          <p:spPr bwMode="auto">
            <a:xfrm>
              <a:off x="4998671" y="1525069"/>
              <a:ext cx="2249733" cy="384048"/>
            </a:xfrm>
            <a:prstGeom prst="rect">
              <a:avLst/>
            </a:prstGeom>
            <a:extLst/>
          </p:spPr>
          <p:txBody>
            <a:bodyPr wrap="square">
              <a:spAutoFit/>
            </a:bodyPr>
            <a:lstStyle/>
            <a:p>
              <a:pPr algn="just">
                <a:lnSpc>
                  <a:spcPct val="120000"/>
                </a:lnSpc>
                <a:buClr>
                  <a:srgbClr val="000066"/>
                </a:buClr>
              </a:pPr>
              <a:r>
                <a:rPr altLang="en-US" lang="zh-CN" spc="300" sz="1600">
                  <a:solidFill>
                    <a:srgbClr val="042B8E"/>
                  </a:solidFill>
                  <a:cs typeface="+mn-ea"/>
                  <a:sym typeface="+mn-lt"/>
                </a:rPr>
                <a:t>明确价值问题</a:t>
              </a:r>
            </a:p>
          </p:txBody>
        </p:sp>
      </p:grpSp>
      <p:grpSp>
        <p:nvGrpSpPr>
          <p:cNvPr id="19" name="组合 18">
            <a:extLst>
              <a:ext uri="{FF2B5EF4-FFF2-40B4-BE49-F238E27FC236}">
                <a16:creationId xmlns:a16="http://schemas.microsoft.com/office/drawing/2014/main" id="{B0FAFAC7-0BDB-452E-8DBA-B41BACD8C60E}"/>
              </a:ext>
            </a:extLst>
          </p:cNvPr>
          <p:cNvGrpSpPr/>
          <p:nvPr/>
        </p:nvGrpSpPr>
        <p:grpSpPr>
          <a:xfrm>
            <a:off x="7362366" y="1692953"/>
            <a:ext cx="3069903" cy="1526095"/>
            <a:chOff x="7224501" y="1577545"/>
            <a:chExt cx="3069903" cy="1526095"/>
          </a:xfrm>
        </p:grpSpPr>
        <p:sp>
          <p:nvSpPr>
            <p:cNvPr id="8" name="矩形: 圆角 7">
              <a:extLst>
                <a:ext uri="{FF2B5EF4-FFF2-40B4-BE49-F238E27FC236}">
                  <a16:creationId xmlns:a16="http://schemas.microsoft.com/office/drawing/2014/main" id="{F7962F0E-871C-4D57-8A6C-0BDCD95DE06F}"/>
                </a:ext>
              </a:extLst>
            </p:cNvPr>
            <p:cNvSpPr/>
            <p:nvPr/>
          </p:nvSpPr>
          <p:spPr>
            <a:xfrm>
              <a:off x="7224501" y="1577545"/>
              <a:ext cx="3069903" cy="1526095"/>
            </a:xfrm>
            <a:prstGeom prst="roundRect">
              <a:avLst>
                <a:gd fmla="val 12121"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矩形 11">
              <a:extLst>
                <a:ext uri="{FF2B5EF4-FFF2-40B4-BE49-F238E27FC236}">
                  <a16:creationId xmlns:a16="http://schemas.microsoft.com/office/drawing/2014/main" id="{0C655294-496D-4CD7-9756-FB1DA9CADA2D}"/>
                </a:ext>
              </a:extLst>
            </p:cNvPr>
            <p:cNvSpPr/>
            <p:nvPr/>
          </p:nvSpPr>
          <p:spPr>
            <a:xfrm>
              <a:off x="7705517" y="1940323"/>
              <a:ext cx="2264393" cy="7993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zh-CN" kumimoji="1" lang="en-US" sz="1400">
                  <a:solidFill>
                    <a:schemeClr val="tx1">
                      <a:lumMod val="95000"/>
                      <a:lumOff val="5000"/>
                    </a:schemeClr>
                  </a:solidFill>
                  <a:cs typeface="+mn-ea"/>
                  <a:sym typeface="+mn-lt"/>
                </a:rPr>
                <a:t>XX总，我们现在就有一种方式能防止这样的情况发生。</a:t>
              </a:r>
            </a:p>
          </p:txBody>
        </p:sp>
      </p:grpSp>
      <p:grpSp>
        <p:nvGrpSpPr>
          <p:cNvPr id="18" name="组合 17">
            <a:extLst>
              <a:ext uri="{FF2B5EF4-FFF2-40B4-BE49-F238E27FC236}">
                <a16:creationId xmlns:a16="http://schemas.microsoft.com/office/drawing/2014/main" id="{A7699C81-717F-43F1-89A3-8459C4309341}"/>
              </a:ext>
            </a:extLst>
          </p:cNvPr>
          <p:cNvGrpSpPr/>
          <p:nvPr/>
        </p:nvGrpSpPr>
        <p:grpSpPr>
          <a:xfrm>
            <a:off x="1502949" y="1692953"/>
            <a:ext cx="3776049" cy="1880552"/>
            <a:chOff x="970166" y="4768112"/>
            <a:chExt cx="3776049" cy="1880552"/>
          </a:xfrm>
        </p:grpSpPr>
        <p:grpSp>
          <p:nvGrpSpPr>
            <p:cNvPr id="13" name="组合 12">
              <a:extLst>
                <a:ext uri="{FF2B5EF4-FFF2-40B4-BE49-F238E27FC236}">
                  <a16:creationId xmlns:a16="http://schemas.microsoft.com/office/drawing/2014/main" id="{CC94716E-8AEA-4560-97C5-4954838FE09C}"/>
                </a:ext>
              </a:extLst>
            </p:cNvPr>
            <p:cNvGrpSpPr/>
            <p:nvPr/>
          </p:nvGrpSpPr>
          <p:grpSpPr>
            <a:xfrm>
              <a:off x="970166" y="4768112"/>
              <a:ext cx="3776049" cy="1880552"/>
              <a:chOff x="6450244" y="808912"/>
              <a:chExt cx="5960110" cy="2968259"/>
            </a:xfrm>
          </p:grpSpPr>
          <p:sp>
            <p:nvSpPr>
              <p:cNvPr id="14" name="矩形: 圆角 13">
                <a:extLst>
                  <a:ext uri="{FF2B5EF4-FFF2-40B4-BE49-F238E27FC236}">
                    <a16:creationId xmlns:a16="http://schemas.microsoft.com/office/drawing/2014/main" id="{C4457BD0-FBD3-4061-B484-BC1E857B1CEB}"/>
                  </a:ext>
                </a:extLst>
              </p:cNvPr>
              <p:cNvSpPr/>
              <p:nvPr/>
            </p:nvSpPr>
            <p:spPr>
              <a:xfrm>
                <a:off x="6909670" y="808912"/>
                <a:ext cx="4845531" cy="2408785"/>
              </a:xfrm>
              <a:prstGeom prst="roundRect">
                <a:avLst>
                  <a:gd fmla="val 12121"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MH_Other_1">
                <a:extLst>
                  <a:ext uri="{FF2B5EF4-FFF2-40B4-BE49-F238E27FC236}">
                    <a16:creationId xmlns:a16="http://schemas.microsoft.com/office/drawing/2014/main" id="{168FE4B9-A028-47A8-BB2C-70A4A047EE43}"/>
                  </a:ext>
                </a:extLst>
              </p:cNvPr>
              <p:cNvSpPr>
                <a:spLocks noChangeArrowheads="1"/>
              </p:cNvSpPr>
              <p:nvPr/>
            </p:nvSpPr>
            <p:spPr bwMode="auto">
              <a:xfrm>
                <a:off x="6457216" y="897683"/>
                <a:ext cx="1427882" cy="1555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6000">
                    <a:solidFill>
                      <a:srgbClr val="042B8E"/>
                    </a:solidFill>
                    <a:cs typeface="+mn-ea"/>
                    <a:sym typeface="+mn-lt"/>
                  </a:rPr>
                  <a:t>“</a:t>
                </a:r>
              </a:p>
            </p:txBody>
          </p:sp>
          <p:sp>
            <p:nvSpPr>
              <p:cNvPr id="16" name="MH_Other_2">
                <a:extLst>
                  <a:ext uri="{FF2B5EF4-FFF2-40B4-BE49-F238E27FC236}">
                    <a16:creationId xmlns:a16="http://schemas.microsoft.com/office/drawing/2014/main" id="{A63F97ED-BC33-48AC-900A-7B03F3B8E6B6}"/>
                  </a:ext>
                </a:extLst>
              </p:cNvPr>
              <p:cNvSpPr>
                <a:spLocks noChangeArrowheads="1"/>
              </p:cNvSpPr>
              <p:nvPr/>
            </p:nvSpPr>
            <p:spPr bwMode="auto">
              <a:xfrm>
                <a:off x="10975501" y="2206116"/>
                <a:ext cx="1427882" cy="1555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6000">
                    <a:solidFill>
                      <a:srgbClr val="C13238"/>
                    </a:solidFill>
                    <a:cs typeface="+mn-ea"/>
                    <a:sym typeface="+mn-lt"/>
                  </a:rPr>
                  <a:t>”</a:t>
                </a:r>
              </a:p>
            </p:txBody>
          </p:sp>
        </p:grpSp>
        <p:sp>
          <p:nvSpPr>
            <p:cNvPr id="17" name="矩形 16">
              <a:extLst>
                <a:ext uri="{FF2B5EF4-FFF2-40B4-BE49-F238E27FC236}">
                  <a16:creationId xmlns:a16="http://schemas.microsoft.com/office/drawing/2014/main" id="{E36272B8-AA5C-4E4D-8C88-0B85B1C0E4F6}"/>
                </a:ext>
              </a:extLst>
            </p:cNvPr>
            <p:cNvSpPr/>
            <p:nvPr/>
          </p:nvSpPr>
          <p:spPr>
            <a:xfrm>
              <a:off x="1744644" y="5101196"/>
              <a:ext cx="2178428" cy="99534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zh-CN" kumimoji="1" lang="en-US" sz="1400">
                  <a:solidFill>
                    <a:schemeClr val="tx1">
                      <a:lumMod val="95000"/>
                      <a:lumOff val="5000"/>
                    </a:schemeClr>
                  </a:solidFill>
                  <a:cs typeface="+mn-ea"/>
                  <a:sym typeface="+mn-lt"/>
                </a:rPr>
                <a:t>XX总我现在就可以推荐给您一种方案让你们推广该品牌的时候可以放放心心。</a:t>
              </a:r>
            </a:p>
          </p:txBody>
        </p:sp>
      </p:grpSp>
      <p:grpSp>
        <p:nvGrpSpPr>
          <p:cNvPr id="20" name="组合 19">
            <a:extLst>
              <a:ext uri="{FF2B5EF4-FFF2-40B4-BE49-F238E27FC236}">
                <a16:creationId xmlns:a16="http://schemas.microsoft.com/office/drawing/2014/main" id="{E85F8310-79D0-4EBA-9248-3A549DC7DC23}"/>
              </a:ext>
            </a:extLst>
          </p:cNvPr>
          <p:cNvGrpSpPr/>
          <p:nvPr/>
        </p:nvGrpSpPr>
        <p:grpSpPr>
          <a:xfrm>
            <a:off x="2382327" y="4104252"/>
            <a:ext cx="3069903" cy="1526095"/>
            <a:chOff x="7224501" y="1577545"/>
            <a:chExt cx="3069903" cy="1526095"/>
          </a:xfrm>
        </p:grpSpPr>
        <p:sp>
          <p:nvSpPr>
            <p:cNvPr id="23" name="矩形: 圆角 22">
              <a:extLst>
                <a:ext uri="{FF2B5EF4-FFF2-40B4-BE49-F238E27FC236}">
                  <a16:creationId xmlns:a16="http://schemas.microsoft.com/office/drawing/2014/main" id="{6DCF13C5-77C8-4C80-B8CB-7D3F45152069}"/>
                </a:ext>
              </a:extLst>
            </p:cNvPr>
            <p:cNvSpPr/>
            <p:nvPr/>
          </p:nvSpPr>
          <p:spPr>
            <a:xfrm>
              <a:off x="7224501" y="1577545"/>
              <a:ext cx="3069903" cy="1526095"/>
            </a:xfrm>
            <a:prstGeom prst="roundRect">
              <a:avLst>
                <a:gd fmla="val 12121"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矩形 21">
              <a:extLst>
                <a:ext uri="{FF2B5EF4-FFF2-40B4-BE49-F238E27FC236}">
                  <a16:creationId xmlns:a16="http://schemas.microsoft.com/office/drawing/2014/main" id="{E6556402-9898-4802-83A5-6A74E8B6A93A}"/>
                </a:ext>
              </a:extLst>
            </p:cNvPr>
            <p:cNvSpPr/>
            <p:nvPr/>
          </p:nvSpPr>
          <p:spPr>
            <a:xfrm>
              <a:off x="7705517" y="1940323"/>
              <a:ext cx="2264393" cy="7993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zh-CN" kumimoji="1" lang="en-US" sz="1400">
                  <a:solidFill>
                    <a:schemeClr val="tx1">
                      <a:lumMod val="95000"/>
                      <a:lumOff val="5000"/>
                    </a:schemeClr>
                  </a:solidFill>
                  <a:cs typeface="+mn-ea"/>
                  <a:sym typeface="+mn-lt"/>
                </a:rPr>
                <a:t>XX总，我们现在就有一种方式能防止这样的情况发生。</a:t>
              </a:r>
            </a:p>
          </p:txBody>
        </p:sp>
      </p:grpSp>
      <p:grpSp>
        <p:nvGrpSpPr>
          <p:cNvPr id="32" name="组合 31">
            <a:extLst>
              <a:ext uri="{FF2B5EF4-FFF2-40B4-BE49-F238E27FC236}">
                <a16:creationId xmlns:a16="http://schemas.microsoft.com/office/drawing/2014/main" id="{D7C1D365-5321-4794-95E0-09782E6F41D6}"/>
              </a:ext>
            </a:extLst>
          </p:cNvPr>
          <p:cNvGrpSpPr/>
          <p:nvPr/>
        </p:nvGrpSpPr>
        <p:grpSpPr>
          <a:xfrm>
            <a:off x="6350037" y="4095931"/>
            <a:ext cx="3776049" cy="1880552"/>
            <a:chOff x="970166" y="4768112"/>
            <a:chExt cx="3776049" cy="1880552"/>
          </a:xfrm>
        </p:grpSpPr>
        <p:grpSp>
          <p:nvGrpSpPr>
            <p:cNvPr id="33" name="组合 32">
              <a:extLst>
                <a:ext uri="{FF2B5EF4-FFF2-40B4-BE49-F238E27FC236}">
                  <a16:creationId xmlns:a16="http://schemas.microsoft.com/office/drawing/2014/main" id="{67C91181-6A33-43E2-B882-28E700F0FA51}"/>
                </a:ext>
              </a:extLst>
            </p:cNvPr>
            <p:cNvGrpSpPr/>
            <p:nvPr/>
          </p:nvGrpSpPr>
          <p:grpSpPr>
            <a:xfrm>
              <a:off x="970166" y="4768112"/>
              <a:ext cx="3776049" cy="1880552"/>
              <a:chOff x="6450244" y="808912"/>
              <a:chExt cx="5960110" cy="2968259"/>
            </a:xfrm>
          </p:grpSpPr>
          <p:sp>
            <p:nvSpPr>
              <p:cNvPr id="35" name="矩形: 圆角 34">
                <a:extLst>
                  <a:ext uri="{FF2B5EF4-FFF2-40B4-BE49-F238E27FC236}">
                    <a16:creationId xmlns:a16="http://schemas.microsoft.com/office/drawing/2014/main" id="{D97D65D4-2487-436F-87A3-28DE167FEFC9}"/>
                  </a:ext>
                </a:extLst>
              </p:cNvPr>
              <p:cNvSpPr/>
              <p:nvPr/>
            </p:nvSpPr>
            <p:spPr>
              <a:xfrm>
                <a:off x="6909670" y="808912"/>
                <a:ext cx="4845531" cy="2408785"/>
              </a:xfrm>
              <a:prstGeom prst="roundRect">
                <a:avLst>
                  <a:gd fmla="val 12121"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MH_Other_1">
                <a:extLst>
                  <a:ext uri="{FF2B5EF4-FFF2-40B4-BE49-F238E27FC236}">
                    <a16:creationId xmlns:a16="http://schemas.microsoft.com/office/drawing/2014/main" id="{4285D1B2-9096-491D-B325-5616F3EC41FD}"/>
                  </a:ext>
                </a:extLst>
              </p:cNvPr>
              <p:cNvSpPr>
                <a:spLocks noChangeArrowheads="1"/>
              </p:cNvSpPr>
              <p:nvPr/>
            </p:nvSpPr>
            <p:spPr bwMode="auto">
              <a:xfrm>
                <a:off x="6457216" y="897683"/>
                <a:ext cx="1427882" cy="1555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6000">
                    <a:solidFill>
                      <a:srgbClr val="042B8E"/>
                    </a:solidFill>
                    <a:cs typeface="+mn-ea"/>
                    <a:sym typeface="+mn-lt"/>
                  </a:rPr>
                  <a:t>“</a:t>
                </a:r>
              </a:p>
            </p:txBody>
          </p:sp>
          <p:sp>
            <p:nvSpPr>
              <p:cNvPr id="37" name="MH_Other_2">
                <a:extLst>
                  <a:ext uri="{FF2B5EF4-FFF2-40B4-BE49-F238E27FC236}">
                    <a16:creationId xmlns:a16="http://schemas.microsoft.com/office/drawing/2014/main" id="{37CB0D9C-C9A9-41FB-A6C2-C8F057C68003}"/>
                  </a:ext>
                </a:extLst>
              </p:cNvPr>
              <p:cNvSpPr>
                <a:spLocks noChangeArrowheads="1"/>
              </p:cNvSpPr>
              <p:nvPr/>
            </p:nvSpPr>
            <p:spPr bwMode="auto">
              <a:xfrm>
                <a:off x="10975499" y="2206116"/>
                <a:ext cx="1427882" cy="1555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6000">
                    <a:solidFill>
                      <a:srgbClr val="C13238"/>
                    </a:solidFill>
                    <a:cs typeface="+mn-ea"/>
                    <a:sym typeface="+mn-lt"/>
                  </a:rPr>
                  <a:t>”</a:t>
                </a:r>
              </a:p>
            </p:txBody>
          </p:sp>
        </p:grpSp>
        <p:sp>
          <p:nvSpPr>
            <p:cNvPr id="34" name="矩形 33">
              <a:extLst>
                <a:ext uri="{FF2B5EF4-FFF2-40B4-BE49-F238E27FC236}">
                  <a16:creationId xmlns:a16="http://schemas.microsoft.com/office/drawing/2014/main" id="{987E5714-828E-464B-82F2-51C9AEE86F06}"/>
                </a:ext>
              </a:extLst>
            </p:cNvPr>
            <p:cNvSpPr/>
            <p:nvPr/>
          </p:nvSpPr>
          <p:spPr>
            <a:xfrm>
              <a:off x="1744644" y="5101196"/>
              <a:ext cx="2178428" cy="99534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zh-CN" kumimoji="1" lang="en-US" sz="1400">
                  <a:solidFill>
                    <a:schemeClr val="tx1">
                      <a:lumMod val="95000"/>
                      <a:lumOff val="5000"/>
                    </a:schemeClr>
                  </a:solidFill>
                  <a:cs typeface="+mn-ea"/>
                  <a:sym typeface="+mn-lt"/>
                </a:rPr>
                <a:t>XX总我现在就可以推荐给您一种方案让你们推广该品牌的时候可以放放心心。</a:t>
              </a:r>
            </a:p>
          </p:txBody>
        </p:sp>
      </p:grpSp>
    </p:spTree>
    <p:extLst>
      <p:ext uri="{BB962C8B-B14F-4D97-AF65-F5344CB8AC3E}">
        <p14:creationId val="3291531967"/>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39"/>
                                        </p:tgtEl>
                                        <p:attrNameLst>
                                          <p:attrName>style.visibility</p:attrName>
                                        </p:attrNameLst>
                                      </p:cBhvr>
                                      <p:to>
                                        <p:strVal val="visible"/>
                                      </p:to>
                                    </p:set>
                                    <p:animEffect filter="randombar(horizontal)" transition="in">
                                      <p:cBhvr>
                                        <p:cTn dur="500" id="7"/>
                                        <p:tgtEl>
                                          <p:spTgt spid="39"/>
                                        </p:tgtEl>
                                      </p:cBhvr>
                                    </p:animEffect>
                                  </p:childTnLst>
                                </p:cTn>
                              </p:par>
                              <p:par>
                                <p:cTn fill="hold" id="8" nodeType="withEffect" presetClass="entr" presetID="14" presetSubtype="10">
                                  <p:stCondLst>
                                    <p:cond delay="0"/>
                                  </p:stCondLst>
                                  <p:childTnLst>
                                    <p:set>
                                      <p:cBhvr>
                                        <p:cTn dur="1" fill="hold" id="9">
                                          <p:stCondLst>
                                            <p:cond delay="0"/>
                                          </p:stCondLst>
                                        </p:cTn>
                                        <p:tgtEl>
                                          <p:spTgt spid="38"/>
                                        </p:tgtEl>
                                        <p:attrNameLst>
                                          <p:attrName>style.visibility</p:attrName>
                                        </p:attrNameLst>
                                      </p:cBhvr>
                                      <p:to>
                                        <p:strVal val="visible"/>
                                      </p:to>
                                    </p:set>
                                    <p:animEffect filter="randombar(horizontal)" transition="in">
                                      <p:cBhvr>
                                        <p:cTn dur="500" id="10"/>
                                        <p:tgtEl>
                                          <p:spTgt spid="38"/>
                                        </p:tgtEl>
                                      </p:cBhvr>
                                    </p:animEffect>
                                  </p:childTnLst>
                                </p:cTn>
                              </p:par>
                              <p:par>
                                <p:cTn fill="hold" id="11" nodeType="withEffect" presetClass="entr" presetID="14" presetSubtype="10">
                                  <p:stCondLst>
                                    <p:cond delay="0"/>
                                  </p:stCondLst>
                                  <p:childTnLst>
                                    <p:set>
                                      <p:cBhvr>
                                        <p:cTn dur="1" fill="hold" id="12">
                                          <p:stCondLst>
                                            <p:cond delay="0"/>
                                          </p:stCondLst>
                                        </p:cTn>
                                        <p:tgtEl>
                                          <p:spTgt spid="3"/>
                                        </p:tgtEl>
                                        <p:attrNameLst>
                                          <p:attrName>style.visibility</p:attrName>
                                        </p:attrNameLst>
                                      </p:cBhvr>
                                      <p:to>
                                        <p:strVal val="visible"/>
                                      </p:to>
                                    </p:set>
                                    <p:animEffect filter="randombar(horizontal)" transition="in">
                                      <p:cBhvr>
                                        <p:cTn dur="500" id="13"/>
                                        <p:tgtEl>
                                          <p:spTgt spid="3"/>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4">
                                  <p:stCondLst>
                                    <p:cond delay="0"/>
                                  </p:stCondLst>
                                  <p:childTnLst>
                                    <p:set>
                                      <p:cBhvr>
                                        <p:cTn dur="1" fill="hold" id="17">
                                          <p:stCondLst>
                                            <p:cond delay="0"/>
                                          </p:stCondLst>
                                        </p:cTn>
                                        <p:tgtEl>
                                          <p:spTgt spid="18"/>
                                        </p:tgtEl>
                                        <p:attrNameLst>
                                          <p:attrName>style.visibility</p:attrName>
                                        </p:attrNameLst>
                                      </p:cBhvr>
                                      <p:to>
                                        <p:strVal val="visible"/>
                                      </p:to>
                                    </p:set>
                                    <p:anim calcmode="lin" valueType="num">
                                      <p:cBhvr additive="base">
                                        <p:cTn dur="500" fill="hold" id="18"/>
                                        <p:tgtEl>
                                          <p:spTgt spid="18"/>
                                        </p:tgtEl>
                                        <p:attrNameLst>
                                          <p:attrName>ppt_x</p:attrName>
                                        </p:attrNameLst>
                                      </p:cBhvr>
                                      <p:tavLst>
                                        <p:tav tm="0">
                                          <p:val>
                                            <p:strVal val="#ppt_x"/>
                                          </p:val>
                                        </p:tav>
                                        <p:tav tm="100000">
                                          <p:val>
                                            <p:strVal val="#ppt_x"/>
                                          </p:val>
                                        </p:tav>
                                      </p:tavLst>
                                    </p:anim>
                                    <p:anim calcmode="lin" valueType="num">
                                      <p:cBhvr additive="base">
                                        <p:cTn dur="500" fill="hold" id="19"/>
                                        <p:tgtEl>
                                          <p:spTgt spid="18"/>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19"/>
                                        </p:tgtEl>
                                        <p:attrNameLst>
                                          <p:attrName>style.visibility</p:attrName>
                                        </p:attrNameLst>
                                      </p:cBhvr>
                                      <p:to>
                                        <p:strVal val="visible"/>
                                      </p:to>
                                    </p:set>
                                    <p:anim calcmode="lin" valueType="num">
                                      <p:cBhvr additive="base">
                                        <p:cTn dur="500" fill="hold" id="24"/>
                                        <p:tgtEl>
                                          <p:spTgt spid="19"/>
                                        </p:tgtEl>
                                        <p:attrNameLst>
                                          <p:attrName>ppt_x</p:attrName>
                                        </p:attrNameLst>
                                      </p:cBhvr>
                                      <p:tavLst>
                                        <p:tav tm="0">
                                          <p:val>
                                            <p:strVal val="#ppt_x"/>
                                          </p:val>
                                        </p:tav>
                                        <p:tav tm="100000">
                                          <p:val>
                                            <p:strVal val="#ppt_x"/>
                                          </p:val>
                                        </p:tav>
                                      </p:tavLst>
                                    </p:anim>
                                    <p:anim calcmode="lin" valueType="num">
                                      <p:cBhvr additive="base">
                                        <p:cTn dur="500" fill="hold" id="25"/>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 presetSubtype="4">
                                  <p:stCondLst>
                                    <p:cond delay="0"/>
                                  </p:stCondLst>
                                  <p:childTnLst>
                                    <p:set>
                                      <p:cBhvr>
                                        <p:cTn dur="1" fill="hold" id="29">
                                          <p:stCondLst>
                                            <p:cond delay="0"/>
                                          </p:stCondLst>
                                        </p:cTn>
                                        <p:tgtEl>
                                          <p:spTgt spid="20"/>
                                        </p:tgtEl>
                                        <p:attrNameLst>
                                          <p:attrName>style.visibility</p:attrName>
                                        </p:attrNameLst>
                                      </p:cBhvr>
                                      <p:to>
                                        <p:strVal val="visible"/>
                                      </p:to>
                                    </p:set>
                                    <p:anim calcmode="lin" valueType="num">
                                      <p:cBhvr additive="base">
                                        <p:cTn dur="500" fill="hold" id="30"/>
                                        <p:tgtEl>
                                          <p:spTgt spid="20"/>
                                        </p:tgtEl>
                                        <p:attrNameLst>
                                          <p:attrName>ppt_x</p:attrName>
                                        </p:attrNameLst>
                                      </p:cBhvr>
                                      <p:tavLst>
                                        <p:tav tm="0">
                                          <p:val>
                                            <p:strVal val="#ppt_x"/>
                                          </p:val>
                                        </p:tav>
                                        <p:tav tm="100000">
                                          <p:val>
                                            <p:strVal val="#ppt_x"/>
                                          </p:val>
                                        </p:tav>
                                      </p:tavLst>
                                    </p:anim>
                                    <p:anim calcmode="lin" valueType="num">
                                      <p:cBhvr additive="base">
                                        <p:cTn dur="500" fill="hold" id="31"/>
                                        <p:tgtEl>
                                          <p:spTgt spid="20"/>
                                        </p:tgtEl>
                                        <p:attrNameLst>
                                          <p:attrName>ppt_y</p:attrName>
                                        </p:attrNameLst>
                                      </p:cBhvr>
                                      <p:tavLst>
                                        <p:tav tm="0">
                                          <p:val>
                                            <p:strVal val="1+#ppt_h/2"/>
                                          </p:val>
                                        </p:tav>
                                        <p:tav tm="100000">
                                          <p:val>
                                            <p:strVal val="#ppt_y"/>
                                          </p:val>
                                        </p:tav>
                                      </p:tavLst>
                                    </p:anim>
                                  </p:childTnLst>
                                </p:cTn>
                              </p:par>
                            </p:childTnLst>
                          </p:cTn>
                        </p:par>
                      </p:childTnLst>
                    </p:cTn>
                  </p:par>
                  <p:par>
                    <p:cTn fill="hold" id="32" nodeType="clickPar">
                      <p:stCondLst>
                        <p:cond delay="indefinite"/>
                      </p:stCondLst>
                      <p:childTnLst>
                        <p:par>
                          <p:cTn fill="hold" id="33" nodeType="afterGroup">
                            <p:stCondLst>
                              <p:cond delay="0"/>
                            </p:stCondLst>
                            <p:childTnLst>
                              <p:par>
                                <p:cTn fill="hold" id="34" nodeType="clickEffect" presetClass="entr" presetID="2" presetSubtype="4">
                                  <p:stCondLst>
                                    <p:cond delay="0"/>
                                  </p:stCondLst>
                                  <p:childTnLst>
                                    <p:set>
                                      <p:cBhvr>
                                        <p:cTn dur="1" fill="hold" id="35">
                                          <p:stCondLst>
                                            <p:cond delay="0"/>
                                          </p:stCondLst>
                                        </p:cTn>
                                        <p:tgtEl>
                                          <p:spTgt spid="32"/>
                                        </p:tgtEl>
                                        <p:attrNameLst>
                                          <p:attrName>style.visibility</p:attrName>
                                        </p:attrNameLst>
                                      </p:cBhvr>
                                      <p:to>
                                        <p:strVal val="visible"/>
                                      </p:to>
                                    </p:set>
                                    <p:anim calcmode="lin" valueType="num">
                                      <p:cBhvr additive="base">
                                        <p:cTn dur="500" fill="hold" id="36"/>
                                        <p:tgtEl>
                                          <p:spTgt spid="32"/>
                                        </p:tgtEl>
                                        <p:attrNameLst>
                                          <p:attrName>ppt_x</p:attrName>
                                        </p:attrNameLst>
                                      </p:cBhvr>
                                      <p:tavLst>
                                        <p:tav tm="0">
                                          <p:val>
                                            <p:strVal val="#ppt_x"/>
                                          </p:val>
                                        </p:tav>
                                        <p:tav tm="100000">
                                          <p:val>
                                            <p:strVal val="#ppt_x"/>
                                          </p:val>
                                        </p:tav>
                                      </p:tavLst>
                                    </p:anim>
                                    <p:anim calcmode="lin" valueType="num">
                                      <p:cBhvr additive="base">
                                        <p:cTn dur="500" fill="hold" id="37"/>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4" name="图片 23">
            <a:extLst>
              <a:ext uri="{FF2B5EF4-FFF2-40B4-BE49-F238E27FC236}">
                <a16:creationId xmlns:a16="http://schemas.microsoft.com/office/drawing/2014/main" id="{E9AACED1-99B4-4B09-8BFC-0BAF7E6402F3}"/>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315993" y="2058854"/>
            <a:ext cx="2046014" cy="2046016"/>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pic>
        <p:nvPicPr>
          <p:cNvPr id="23" name="图片 22">
            <a:extLst>
              <a:ext uri="{FF2B5EF4-FFF2-40B4-BE49-F238E27FC236}">
                <a16:creationId xmlns:a16="http://schemas.microsoft.com/office/drawing/2014/main" id="{B9A3CF5A-50F7-4CCA-A628-3E0E4CF18292}"/>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5993118" y="1266970"/>
            <a:ext cx="2046014" cy="2046016"/>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grpSp>
        <p:nvGrpSpPr>
          <p:cNvPr id="13" name="组合 12">
            <a:extLst>
              <a:ext uri="{FF2B5EF4-FFF2-40B4-BE49-F238E27FC236}">
                <a16:creationId xmlns:a16="http://schemas.microsoft.com/office/drawing/2014/main" id="{3CA3C966-44C7-43EF-BC2D-7A11B6565935}"/>
              </a:ext>
            </a:extLst>
          </p:cNvPr>
          <p:cNvGrpSpPr/>
          <p:nvPr/>
        </p:nvGrpSpPr>
        <p:grpSpPr>
          <a:xfrm>
            <a:off x="1068697" y="2188911"/>
            <a:ext cx="2137356" cy="2137357"/>
            <a:chOff x="1238915" y="2418734"/>
            <a:chExt cx="2137356" cy="2137357"/>
          </a:xfrm>
        </p:grpSpPr>
        <p:sp>
          <p:nvSpPr>
            <p:cNvPr id="2" name="椭圆 1">
              <a:extLst>
                <a:ext uri="{FF2B5EF4-FFF2-40B4-BE49-F238E27FC236}">
                  <a16:creationId xmlns:a16="http://schemas.microsoft.com/office/drawing/2014/main" id="{F99DCDD5-A9A8-4514-AC37-A70B42D513FE}"/>
                </a:ext>
              </a:extLst>
            </p:cNvPr>
            <p:cNvSpPr/>
            <p:nvPr/>
          </p:nvSpPr>
          <p:spPr>
            <a:xfrm>
              <a:off x="1238915" y="2418734"/>
              <a:ext cx="2137356" cy="2137357"/>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MH_SubTitle_1">
              <a:extLst>
                <a:ext uri="{FF2B5EF4-FFF2-40B4-BE49-F238E27FC236}">
                  <a16:creationId xmlns:a16="http://schemas.microsoft.com/office/drawing/2014/main" id="{1F17CCF6-2198-47AE-B9F9-818C2EE26B30}"/>
                </a:ext>
              </a:extLst>
            </p:cNvPr>
            <p:cNvSpPr txBox="1">
              <a:spLocks noChangeArrowheads="1"/>
            </p:cNvSpPr>
            <p:nvPr/>
          </p:nvSpPr>
          <p:spPr bwMode="auto">
            <a:xfrm>
              <a:off x="1485928" y="2862793"/>
              <a:ext cx="1660396"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单一品牌类型</a:t>
              </a:r>
            </a:p>
          </p:txBody>
        </p:sp>
        <p:sp>
          <p:nvSpPr>
            <p:cNvPr id="4" name="MH_Text_1">
              <a:extLst>
                <a:ext uri="{FF2B5EF4-FFF2-40B4-BE49-F238E27FC236}">
                  <a16:creationId xmlns:a16="http://schemas.microsoft.com/office/drawing/2014/main" id="{AC7BDACE-7433-441D-B241-FB033B34A861}"/>
                </a:ext>
              </a:extLst>
            </p:cNvPr>
            <p:cNvSpPr txBox="1">
              <a:spLocks noChangeArrowheads="1"/>
            </p:cNvSpPr>
            <p:nvPr/>
          </p:nvSpPr>
          <p:spPr bwMode="auto">
            <a:xfrm>
              <a:off x="1389376" y="3201347"/>
              <a:ext cx="1836433" cy="9829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stStyle>
            <a:p>
              <a:r>
                <a:rPr altLang="en-US" lang="zh-CN">
                  <a:latin typeface="+mn-lt"/>
                  <a:ea typeface="+mn-ea"/>
                  <a:cs typeface="+mn-ea"/>
                  <a:sym typeface="+mn-lt"/>
                </a:rPr>
                <a:t>打造“小而美”，单品、爆品策略，以点带面</a:t>
              </a:r>
            </a:p>
          </p:txBody>
        </p:sp>
      </p:grpSp>
      <p:grpSp>
        <p:nvGrpSpPr>
          <p:cNvPr id="21" name="组合 20">
            <a:extLst>
              <a:ext uri="{FF2B5EF4-FFF2-40B4-BE49-F238E27FC236}">
                <a16:creationId xmlns:a16="http://schemas.microsoft.com/office/drawing/2014/main" id="{96D8D44F-CF9B-45CA-A9EA-5CE96B00311F}"/>
              </a:ext>
            </a:extLst>
          </p:cNvPr>
          <p:cNvGrpSpPr/>
          <p:nvPr/>
        </p:nvGrpSpPr>
        <p:grpSpPr>
          <a:xfrm>
            <a:off x="8935909" y="1819831"/>
            <a:ext cx="2137356" cy="2137357"/>
            <a:chOff x="7334760" y="941423"/>
            <a:chExt cx="2137356" cy="2137357"/>
          </a:xfrm>
        </p:grpSpPr>
        <p:sp>
          <p:nvSpPr>
            <p:cNvPr id="15" name="椭圆 14">
              <a:extLst>
                <a:ext uri="{FF2B5EF4-FFF2-40B4-BE49-F238E27FC236}">
                  <a16:creationId xmlns:a16="http://schemas.microsoft.com/office/drawing/2014/main" id="{9DCD229C-6AB6-4F0B-AC7A-0BFBA7EB188B}"/>
                </a:ext>
              </a:extLst>
            </p:cNvPr>
            <p:cNvSpPr/>
            <p:nvPr/>
          </p:nvSpPr>
          <p:spPr>
            <a:xfrm>
              <a:off x="7334760" y="941423"/>
              <a:ext cx="2137356" cy="2137357"/>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MH_SubTitle_3">
              <a:extLst>
                <a:ext uri="{FF2B5EF4-FFF2-40B4-BE49-F238E27FC236}">
                  <a16:creationId xmlns:a16="http://schemas.microsoft.com/office/drawing/2014/main" id="{4B793AA2-2572-4ECB-8728-197EC6F3C714}"/>
                </a:ext>
              </a:extLst>
            </p:cNvPr>
            <p:cNvSpPr txBox="1">
              <a:spLocks noChangeArrowheads="1"/>
            </p:cNvSpPr>
            <p:nvPr/>
          </p:nvSpPr>
          <p:spPr bwMode="auto">
            <a:xfrm>
              <a:off x="7630069" y="1356096"/>
              <a:ext cx="1639682"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服务行业类型</a:t>
              </a:r>
            </a:p>
          </p:txBody>
        </p:sp>
        <p:sp>
          <p:nvSpPr>
            <p:cNvPr id="8" name="MH_Text_3">
              <a:extLst>
                <a:ext uri="{FF2B5EF4-FFF2-40B4-BE49-F238E27FC236}">
                  <a16:creationId xmlns:a16="http://schemas.microsoft.com/office/drawing/2014/main" id="{EFBDE424-164A-4182-BDE8-05C5D62B3EDD}"/>
                </a:ext>
              </a:extLst>
            </p:cNvPr>
            <p:cNvSpPr txBox="1">
              <a:spLocks noChangeArrowheads="1"/>
            </p:cNvSpPr>
            <p:nvPr/>
          </p:nvSpPr>
          <p:spPr bwMode="auto">
            <a:xfrm>
              <a:off x="7537124" y="1697232"/>
              <a:ext cx="1732628" cy="6243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stStyle>
            <a:p>
              <a:r>
                <a:rPr altLang="en-US" lang="zh-CN">
                  <a:latin typeface="+mn-lt"/>
                  <a:ea typeface="+mn-ea"/>
                  <a:cs typeface="+mn-ea"/>
                  <a:sym typeface="+mn-lt"/>
                </a:rPr>
                <a:t>强调品牌传播推广、锁客、会员收集与维护、产品销售</a:t>
              </a:r>
            </a:p>
          </p:txBody>
        </p:sp>
      </p:grpSp>
      <p:grpSp>
        <p:nvGrpSpPr>
          <p:cNvPr id="22" name="组合 21">
            <a:extLst>
              <a:ext uri="{FF2B5EF4-FFF2-40B4-BE49-F238E27FC236}">
                <a16:creationId xmlns:a16="http://schemas.microsoft.com/office/drawing/2014/main" id="{6FEA7992-B89B-432B-BD5F-FD995DBED755}"/>
              </a:ext>
            </a:extLst>
          </p:cNvPr>
          <p:cNvGrpSpPr/>
          <p:nvPr/>
        </p:nvGrpSpPr>
        <p:grpSpPr>
          <a:xfrm>
            <a:off x="6832181" y="3257589"/>
            <a:ext cx="2321299" cy="2321300"/>
            <a:chOff x="5662494" y="1984617"/>
            <a:chExt cx="2321299" cy="2321300"/>
          </a:xfrm>
        </p:grpSpPr>
        <p:sp>
          <p:nvSpPr>
            <p:cNvPr id="16" name="椭圆 15">
              <a:extLst>
                <a:ext uri="{FF2B5EF4-FFF2-40B4-BE49-F238E27FC236}">
                  <a16:creationId xmlns:a16="http://schemas.microsoft.com/office/drawing/2014/main" id="{CEEB7410-0C28-4EC6-9B53-4687EFE77493}"/>
                </a:ext>
              </a:extLst>
            </p:cNvPr>
            <p:cNvSpPr/>
            <p:nvPr/>
          </p:nvSpPr>
          <p:spPr>
            <a:xfrm>
              <a:off x="5662494" y="1984617"/>
              <a:ext cx="2321299" cy="2321300"/>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MH_SubTitle_4">
              <a:extLst>
                <a:ext uri="{FF2B5EF4-FFF2-40B4-BE49-F238E27FC236}">
                  <a16:creationId xmlns:a16="http://schemas.microsoft.com/office/drawing/2014/main" id="{F4E0DABF-29FC-4932-B835-A52A4D26C6C8}"/>
                </a:ext>
              </a:extLst>
            </p:cNvPr>
            <p:cNvSpPr txBox="1">
              <a:spLocks noChangeArrowheads="1"/>
            </p:cNvSpPr>
            <p:nvPr/>
          </p:nvSpPr>
          <p:spPr bwMode="auto">
            <a:xfrm>
              <a:off x="6018420" y="2486334"/>
              <a:ext cx="1718569"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产品整合类型</a:t>
              </a:r>
            </a:p>
          </p:txBody>
        </p:sp>
        <p:sp>
          <p:nvSpPr>
            <p:cNvPr id="10" name="MH_Text_4">
              <a:extLst>
                <a:ext uri="{FF2B5EF4-FFF2-40B4-BE49-F238E27FC236}">
                  <a16:creationId xmlns:a16="http://schemas.microsoft.com/office/drawing/2014/main" id="{6589DC1D-42DF-44EC-81A4-6FE80F33B176}"/>
                </a:ext>
              </a:extLst>
            </p:cNvPr>
            <p:cNvSpPr txBox="1">
              <a:spLocks noChangeArrowheads="1"/>
            </p:cNvSpPr>
            <p:nvPr/>
          </p:nvSpPr>
          <p:spPr bwMode="auto">
            <a:xfrm>
              <a:off x="5965039" y="2777593"/>
              <a:ext cx="1771950" cy="8029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stStyle>
            <a:p>
              <a:r>
                <a:rPr altLang="en-US" lang="zh-CN">
                  <a:latin typeface="+mn-lt"/>
                  <a:ea typeface="+mn-ea"/>
                  <a:cs typeface="+mn-ea"/>
                  <a:sym typeface="+mn-lt"/>
                </a:rPr>
                <a:t>打造“垂直爆品门户”，强调产品销售扣点、广告费、会员收集等</a:t>
              </a:r>
            </a:p>
          </p:txBody>
        </p:sp>
      </p:grpSp>
      <p:grpSp>
        <p:nvGrpSpPr>
          <p:cNvPr id="19" name="组合 18">
            <a:extLst>
              <a:ext uri="{FF2B5EF4-FFF2-40B4-BE49-F238E27FC236}">
                <a16:creationId xmlns:a16="http://schemas.microsoft.com/office/drawing/2014/main" id="{9E892EB9-33F8-4A6F-8C16-6C5B8FEF5017}"/>
              </a:ext>
            </a:extLst>
          </p:cNvPr>
          <p:cNvGrpSpPr/>
          <p:nvPr/>
        </p:nvGrpSpPr>
        <p:grpSpPr>
          <a:xfrm>
            <a:off x="3147430" y="2887830"/>
            <a:ext cx="2967527" cy="2967528"/>
            <a:chOff x="3178225" y="2863132"/>
            <a:chExt cx="2967527" cy="2967528"/>
          </a:xfrm>
        </p:grpSpPr>
        <p:sp>
          <p:nvSpPr>
            <p:cNvPr id="18" name="椭圆 17">
              <a:extLst>
                <a:ext uri="{FF2B5EF4-FFF2-40B4-BE49-F238E27FC236}">
                  <a16:creationId xmlns:a16="http://schemas.microsoft.com/office/drawing/2014/main" id="{8F023F40-1F9F-4E11-8A92-2F91C2BE3276}"/>
                </a:ext>
              </a:extLst>
            </p:cNvPr>
            <p:cNvSpPr/>
            <p:nvPr/>
          </p:nvSpPr>
          <p:spPr>
            <a:xfrm>
              <a:off x="3178225" y="2863132"/>
              <a:ext cx="2967527" cy="2967528"/>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MH_SubTitle_5">
              <a:extLst>
                <a:ext uri="{FF2B5EF4-FFF2-40B4-BE49-F238E27FC236}">
                  <a16:creationId xmlns:a16="http://schemas.microsoft.com/office/drawing/2014/main" id="{D685BDDB-461F-4313-8BDC-61A513274F1E}"/>
                </a:ext>
              </a:extLst>
            </p:cNvPr>
            <p:cNvSpPr txBox="1">
              <a:spLocks noChangeArrowheads="1"/>
            </p:cNvSpPr>
            <p:nvPr/>
          </p:nvSpPr>
          <p:spPr bwMode="auto">
            <a:xfrm>
              <a:off x="3935644" y="3441962"/>
              <a:ext cx="1717693"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行业平台类型</a:t>
              </a:r>
            </a:p>
          </p:txBody>
        </p:sp>
        <p:sp>
          <p:nvSpPr>
            <p:cNvPr id="12" name="MH_Text_5">
              <a:extLst>
                <a:ext uri="{FF2B5EF4-FFF2-40B4-BE49-F238E27FC236}">
                  <a16:creationId xmlns:a16="http://schemas.microsoft.com/office/drawing/2014/main" id="{49FF09E7-B41D-4D2C-87EC-F89E0535C641}"/>
                </a:ext>
              </a:extLst>
            </p:cNvPr>
            <p:cNvSpPr txBox="1">
              <a:spLocks noChangeArrowheads="1"/>
            </p:cNvSpPr>
            <p:nvPr/>
          </p:nvSpPr>
          <p:spPr bwMode="auto">
            <a:xfrm>
              <a:off x="3624508" y="3810339"/>
              <a:ext cx="2178193" cy="18848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stStyle>
            <a:p>
              <a:r>
                <a:rPr altLang="en-US" lang="zh-CN">
                  <a:latin typeface="+mn-lt"/>
                  <a:ea typeface="+mn-ea"/>
                  <a:cs typeface="+mn-ea"/>
                  <a:sym typeface="+mn-lt"/>
                </a:rPr>
                <a:t>打造“综合门户”，类似于天猫，强调入驻费、产品销售扣点、广告费，强调利益分配合理，规模可复制，盈利能力强</a:t>
              </a:r>
            </a:p>
          </p:txBody>
        </p:sp>
      </p:grpSp>
      <p:grpSp>
        <p:nvGrpSpPr>
          <p:cNvPr id="20" name="组合 19">
            <a:extLst>
              <a:ext uri="{FF2B5EF4-FFF2-40B4-BE49-F238E27FC236}">
                <a16:creationId xmlns:a16="http://schemas.microsoft.com/office/drawing/2014/main" id="{07381D34-71D1-41F8-B569-D8274B14DE25}"/>
              </a:ext>
            </a:extLst>
          </p:cNvPr>
          <p:cNvGrpSpPr/>
          <p:nvPr/>
        </p:nvGrpSpPr>
        <p:grpSpPr>
          <a:xfrm>
            <a:off x="5672035" y="1218952"/>
            <a:ext cx="2137356" cy="2137357"/>
            <a:chOff x="3665346" y="743559"/>
            <a:chExt cx="2137356" cy="2137357"/>
          </a:xfrm>
        </p:grpSpPr>
        <p:sp>
          <p:nvSpPr>
            <p:cNvPr id="14" name="椭圆 13">
              <a:extLst>
                <a:ext uri="{FF2B5EF4-FFF2-40B4-BE49-F238E27FC236}">
                  <a16:creationId xmlns:a16="http://schemas.microsoft.com/office/drawing/2014/main" id="{96BB2A72-8B75-49B5-967A-3D9B1217EA2A}"/>
                </a:ext>
              </a:extLst>
            </p:cNvPr>
            <p:cNvSpPr/>
            <p:nvPr/>
          </p:nvSpPr>
          <p:spPr>
            <a:xfrm>
              <a:off x="3665346" y="743559"/>
              <a:ext cx="2137356" cy="2137357"/>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MH_SubTitle_2">
              <a:extLst>
                <a:ext uri="{FF2B5EF4-FFF2-40B4-BE49-F238E27FC236}">
                  <a16:creationId xmlns:a16="http://schemas.microsoft.com/office/drawing/2014/main" id="{7A7D0B24-B081-4B5E-B651-7FF98A106D63}"/>
                </a:ext>
              </a:extLst>
            </p:cNvPr>
            <p:cNvSpPr txBox="1">
              <a:spLocks noChangeArrowheads="1"/>
            </p:cNvSpPr>
            <p:nvPr/>
          </p:nvSpPr>
          <p:spPr bwMode="auto">
            <a:xfrm>
              <a:off x="3958176" y="1162797"/>
              <a:ext cx="1704319"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多个品牌类型</a:t>
              </a:r>
            </a:p>
          </p:txBody>
        </p:sp>
        <p:sp>
          <p:nvSpPr>
            <p:cNvPr id="6" name="MH_Text_2">
              <a:extLst>
                <a:ext uri="{FF2B5EF4-FFF2-40B4-BE49-F238E27FC236}">
                  <a16:creationId xmlns:a16="http://schemas.microsoft.com/office/drawing/2014/main" id="{381CDC86-EA53-4AEB-9F0E-D0E8814D2A17}"/>
                </a:ext>
              </a:extLst>
            </p:cNvPr>
            <p:cNvSpPr txBox="1">
              <a:spLocks noChangeArrowheads="1"/>
            </p:cNvSpPr>
            <p:nvPr/>
          </p:nvSpPr>
          <p:spPr bwMode="auto">
            <a:xfrm>
              <a:off x="3880404" y="1501351"/>
              <a:ext cx="1704319" cy="9173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stStyle>
            <a:p>
              <a:r>
                <a:rPr altLang="en-US" lang="zh-CN">
                  <a:latin typeface="+mn-lt"/>
                  <a:ea typeface="+mn-ea"/>
                  <a:cs typeface="+mn-ea"/>
                  <a:sym typeface="+mn-lt"/>
                </a:rPr>
                <a:t>强调品牌传播、渠道裂变、会员锁客、产品销售差价赚取</a:t>
              </a:r>
            </a:p>
          </p:txBody>
        </p:sp>
      </p:grpSp>
    </p:spTree>
    <p:extLst>
      <p:ext uri="{BB962C8B-B14F-4D97-AF65-F5344CB8AC3E}">
        <p14:creationId val="909024918"/>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23"/>
                                        </p:tgtEl>
                                        <p:attrNameLst>
                                          <p:attrName>style.visibility</p:attrName>
                                        </p:attrNameLst>
                                      </p:cBhvr>
                                      <p:to>
                                        <p:strVal val="visible"/>
                                      </p:to>
                                    </p:set>
                                    <p:animEffect filter="wipe(down)" transition="in">
                                      <p:cBhvr>
                                        <p:cTn dur="500" id="7"/>
                                        <p:tgtEl>
                                          <p:spTgt spid="2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4">
                                  <p:stCondLst>
                                    <p:cond delay="0"/>
                                  </p:stCondLst>
                                  <p:childTnLst>
                                    <p:set>
                                      <p:cBhvr>
                                        <p:cTn dur="1" fill="hold" id="11">
                                          <p:stCondLst>
                                            <p:cond delay="0"/>
                                          </p:stCondLst>
                                        </p:cTn>
                                        <p:tgtEl>
                                          <p:spTgt spid="24"/>
                                        </p:tgtEl>
                                        <p:attrNameLst>
                                          <p:attrName>style.visibility</p:attrName>
                                        </p:attrNameLst>
                                      </p:cBhvr>
                                      <p:to>
                                        <p:strVal val="visible"/>
                                      </p:to>
                                    </p:set>
                                    <p:animEffect filter="wipe(down)" transition="in">
                                      <p:cBhvr>
                                        <p:cTn dur="500" id="12"/>
                                        <p:tgtEl>
                                          <p:spTgt spid="2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4">
                                  <p:stCondLst>
                                    <p:cond delay="0"/>
                                  </p:stCondLst>
                                  <p:childTnLst>
                                    <p:set>
                                      <p:cBhvr>
                                        <p:cTn dur="1" fill="hold" id="16">
                                          <p:stCondLst>
                                            <p:cond delay="0"/>
                                          </p:stCondLst>
                                        </p:cTn>
                                        <p:tgtEl>
                                          <p:spTgt spid="13"/>
                                        </p:tgtEl>
                                        <p:attrNameLst>
                                          <p:attrName>style.visibility</p:attrName>
                                        </p:attrNameLst>
                                      </p:cBhvr>
                                      <p:to>
                                        <p:strVal val="visible"/>
                                      </p:to>
                                    </p:set>
                                    <p:anim calcmode="lin" valueType="num">
                                      <p:cBhvr additive="base">
                                        <p:cTn dur="500" fill="hold" id="17"/>
                                        <p:tgtEl>
                                          <p:spTgt spid="13"/>
                                        </p:tgtEl>
                                        <p:attrNameLst>
                                          <p:attrName>ppt_x</p:attrName>
                                        </p:attrNameLst>
                                      </p:cBhvr>
                                      <p:tavLst>
                                        <p:tav tm="0">
                                          <p:val>
                                            <p:strVal val="#ppt_x"/>
                                          </p:val>
                                        </p:tav>
                                        <p:tav tm="100000">
                                          <p:val>
                                            <p:strVal val="#ppt_x"/>
                                          </p:val>
                                        </p:tav>
                                      </p:tavLst>
                                    </p:anim>
                                    <p:anim calcmode="lin" valueType="num">
                                      <p:cBhvr additive="base">
                                        <p:cTn dur="500" fill="hold" id="18"/>
                                        <p:tgtEl>
                                          <p:spTgt spid="13"/>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 presetSubtype="4">
                                  <p:stCondLst>
                                    <p:cond delay="0"/>
                                  </p:stCondLst>
                                  <p:childTnLst>
                                    <p:set>
                                      <p:cBhvr>
                                        <p:cTn dur="1" fill="hold" id="22">
                                          <p:stCondLst>
                                            <p:cond delay="0"/>
                                          </p:stCondLst>
                                        </p:cTn>
                                        <p:tgtEl>
                                          <p:spTgt spid="19"/>
                                        </p:tgtEl>
                                        <p:attrNameLst>
                                          <p:attrName>style.visibility</p:attrName>
                                        </p:attrNameLst>
                                      </p:cBhvr>
                                      <p:to>
                                        <p:strVal val="visible"/>
                                      </p:to>
                                    </p:set>
                                    <p:anim calcmode="lin" valueType="num">
                                      <p:cBhvr additive="base">
                                        <p:cTn dur="500" fill="hold" id="23"/>
                                        <p:tgtEl>
                                          <p:spTgt spid="19"/>
                                        </p:tgtEl>
                                        <p:attrNameLst>
                                          <p:attrName>ppt_x</p:attrName>
                                        </p:attrNameLst>
                                      </p:cBhvr>
                                      <p:tavLst>
                                        <p:tav tm="0">
                                          <p:val>
                                            <p:strVal val="#ppt_x"/>
                                          </p:val>
                                        </p:tav>
                                        <p:tav tm="100000">
                                          <p:val>
                                            <p:strVal val="#ppt_x"/>
                                          </p:val>
                                        </p:tav>
                                      </p:tavLst>
                                    </p:anim>
                                    <p:anim calcmode="lin" valueType="num">
                                      <p:cBhvr additive="base">
                                        <p:cTn dur="500" fill="hold" id="24"/>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 presetSubtype="4">
                                  <p:stCondLst>
                                    <p:cond delay="0"/>
                                  </p:stCondLst>
                                  <p:childTnLst>
                                    <p:set>
                                      <p:cBhvr>
                                        <p:cTn dur="1" fill="hold" id="28">
                                          <p:stCondLst>
                                            <p:cond delay="0"/>
                                          </p:stCondLst>
                                        </p:cTn>
                                        <p:tgtEl>
                                          <p:spTgt spid="20"/>
                                        </p:tgtEl>
                                        <p:attrNameLst>
                                          <p:attrName>style.visibility</p:attrName>
                                        </p:attrNameLst>
                                      </p:cBhvr>
                                      <p:to>
                                        <p:strVal val="visible"/>
                                      </p:to>
                                    </p:set>
                                    <p:anim calcmode="lin" valueType="num">
                                      <p:cBhvr additive="base">
                                        <p:cTn dur="500" fill="hold" id="29"/>
                                        <p:tgtEl>
                                          <p:spTgt spid="20"/>
                                        </p:tgtEl>
                                        <p:attrNameLst>
                                          <p:attrName>ppt_x</p:attrName>
                                        </p:attrNameLst>
                                      </p:cBhvr>
                                      <p:tavLst>
                                        <p:tav tm="0">
                                          <p:val>
                                            <p:strVal val="#ppt_x"/>
                                          </p:val>
                                        </p:tav>
                                        <p:tav tm="100000">
                                          <p:val>
                                            <p:strVal val="#ppt_x"/>
                                          </p:val>
                                        </p:tav>
                                      </p:tavLst>
                                    </p:anim>
                                    <p:anim calcmode="lin" valueType="num">
                                      <p:cBhvr additive="base">
                                        <p:cTn dur="500" fill="hold" id="30"/>
                                        <p:tgtEl>
                                          <p:spTgt spid="20"/>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 presetSubtype="4">
                                  <p:stCondLst>
                                    <p:cond delay="0"/>
                                  </p:stCondLst>
                                  <p:childTnLst>
                                    <p:set>
                                      <p:cBhvr>
                                        <p:cTn dur="1" fill="hold" id="34">
                                          <p:stCondLst>
                                            <p:cond delay="0"/>
                                          </p:stCondLst>
                                        </p:cTn>
                                        <p:tgtEl>
                                          <p:spTgt spid="22"/>
                                        </p:tgtEl>
                                        <p:attrNameLst>
                                          <p:attrName>style.visibility</p:attrName>
                                        </p:attrNameLst>
                                      </p:cBhvr>
                                      <p:to>
                                        <p:strVal val="visible"/>
                                      </p:to>
                                    </p:set>
                                    <p:anim calcmode="lin" valueType="num">
                                      <p:cBhvr additive="base">
                                        <p:cTn dur="500" fill="hold" id="35"/>
                                        <p:tgtEl>
                                          <p:spTgt spid="22"/>
                                        </p:tgtEl>
                                        <p:attrNameLst>
                                          <p:attrName>ppt_x</p:attrName>
                                        </p:attrNameLst>
                                      </p:cBhvr>
                                      <p:tavLst>
                                        <p:tav tm="0">
                                          <p:val>
                                            <p:strVal val="#ppt_x"/>
                                          </p:val>
                                        </p:tav>
                                        <p:tav tm="100000">
                                          <p:val>
                                            <p:strVal val="#ppt_x"/>
                                          </p:val>
                                        </p:tav>
                                      </p:tavLst>
                                    </p:anim>
                                    <p:anim calcmode="lin" valueType="num">
                                      <p:cBhvr additive="base">
                                        <p:cTn dur="500" fill="hold" id="36"/>
                                        <p:tgtEl>
                                          <p:spTgt spid="22"/>
                                        </p:tgtEl>
                                        <p:attrNameLst>
                                          <p:attrName>ppt_y</p:attrName>
                                        </p:attrNameLst>
                                      </p:cBhvr>
                                      <p:tavLst>
                                        <p:tav tm="0">
                                          <p:val>
                                            <p:strVal val="1+#ppt_h/2"/>
                                          </p:val>
                                        </p:tav>
                                        <p:tav tm="100000">
                                          <p:val>
                                            <p:strVal val="#ppt_y"/>
                                          </p:val>
                                        </p:tav>
                                      </p:tavLst>
                                    </p:anim>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2" presetSubtype="4">
                                  <p:stCondLst>
                                    <p:cond delay="0"/>
                                  </p:stCondLst>
                                  <p:childTnLst>
                                    <p:set>
                                      <p:cBhvr>
                                        <p:cTn dur="1" fill="hold" id="40">
                                          <p:stCondLst>
                                            <p:cond delay="0"/>
                                          </p:stCondLst>
                                        </p:cTn>
                                        <p:tgtEl>
                                          <p:spTgt spid="21"/>
                                        </p:tgtEl>
                                        <p:attrNameLst>
                                          <p:attrName>style.visibility</p:attrName>
                                        </p:attrNameLst>
                                      </p:cBhvr>
                                      <p:to>
                                        <p:strVal val="visible"/>
                                      </p:to>
                                    </p:set>
                                    <p:anim calcmode="lin" valueType="num">
                                      <p:cBhvr additive="base">
                                        <p:cTn dur="500" fill="hold" id="41"/>
                                        <p:tgtEl>
                                          <p:spTgt spid="21"/>
                                        </p:tgtEl>
                                        <p:attrNameLst>
                                          <p:attrName>ppt_x</p:attrName>
                                        </p:attrNameLst>
                                      </p:cBhvr>
                                      <p:tavLst>
                                        <p:tav tm="0">
                                          <p:val>
                                            <p:strVal val="#ppt_x"/>
                                          </p:val>
                                        </p:tav>
                                        <p:tav tm="100000">
                                          <p:val>
                                            <p:strVal val="#ppt_x"/>
                                          </p:val>
                                        </p:tav>
                                      </p:tavLst>
                                    </p:anim>
                                    <p:anim calcmode="lin" valueType="num">
                                      <p:cBhvr additive="base">
                                        <p:cTn dur="500" fill="hold" id="42"/>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pic>
        <p:nvPicPr>
          <p:cNvPr id="6" name="图片 5">
            <a:extLst>
              <a:ext uri="{FF2B5EF4-FFF2-40B4-BE49-F238E27FC236}">
                <a16:creationId xmlns:a16="http://schemas.microsoft.com/office/drawing/2014/main" id="{FD39335F-8C7F-402D-A960-0C85396C47F9}"/>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3928437" y="1261435"/>
            <a:ext cx="4335126" cy="4335131"/>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7" name="矩形: 圆角 6">
            <a:extLst>
              <a:ext uri="{FF2B5EF4-FFF2-40B4-BE49-F238E27FC236}">
                <a16:creationId xmlns:a16="http://schemas.microsoft.com/office/drawing/2014/main" id="{08A112A3-7225-4E7B-8DF8-9DD9E806D51B}"/>
              </a:ext>
            </a:extLst>
          </p:cNvPr>
          <p:cNvSpPr/>
          <p:nvPr/>
        </p:nvSpPr>
        <p:spPr>
          <a:xfrm>
            <a:off x="3210090" y="2209011"/>
            <a:ext cx="5771819" cy="2439978"/>
          </a:xfrm>
          <a:prstGeom prst="roundRect">
            <a:avLst>
              <a:gd fmla="val 50000"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8" name="图片 7">
            <a:extLst>
              <a:ext uri="{FF2B5EF4-FFF2-40B4-BE49-F238E27FC236}">
                <a16:creationId xmlns:a16="http://schemas.microsoft.com/office/drawing/2014/main" id="{8D20D4AE-EB11-4C81-889D-AEB951B6EC48}"/>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0617152" y="-1082681"/>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pic>
        <p:nvPicPr>
          <p:cNvPr id="9" name="图片 8">
            <a:extLst>
              <a:ext uri="{FF2B5EF4-FFF2-40B4-BE49-F238E27FC236}">
                <a16:creationId xmlns:a16="http://schemas.microsoft.com/office/drawing/2014/main" id="{837B64AE-2983-45BA-870F-F82A5ADA80EA}"/>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274514" y="5583488"/>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sp>
        <p:nvSpPr>
          <p:cNvPr id="10" name="矩形 9">
            <a:extLst>
              <a:ext uri="{FF2B5EF4-FFF2-40B4-BE49-F238E27FC236}">
                <a16:creationId xmlns:a16="http://schemas.microsoft.com/office/drawing/2014/main" id="{D3F101B0-52F0-410A-AB18-2CF9170852A7}"/>
              </a:ext>
            </a:extLst>
          </p:cNvPr>
          <p:cNvSpPr/>
          <p:nvPr/>
        </p:nvSpPr>
        <p:spPr>
          <a:xfrm>
            <a:off x="5582283" y="2265612"/>
            <a:ext cx="1027430" cy="914400"/>
          </a:xfrm>
          <a:prstGeom prst="rect">
            <a:avLst/>
          </a:prstGeom>
        </p:spPr>
        <p:txBody>
          <a:bodyPr wrap="none">
            <a:spAutoFit/>
          </a:bodyPr>
          <a:lstStyle/>
          <a:p>
            <a:pPr algn="ctr"/>
            <a:r>
              <a:rPr altLang="zh-CN" b="1" i="1" lang="en-US" sz="5400">
                <a:solidFill>
                  <a:srgbClr val="C13238"/>
                </a:solidFill>
                <a:cs typeface="+mn-ea"/>
                <a:sym typeface="+mn-lt"/>
              </a:rPr>
              <a:t>04</a:t>
            </a:r>
          </a:p>
        </p:txBody>
      </p:sp>
      <p:sp>
        <p:nvSpPr>
          <p:cNvPr id="11" name="文本框 10">
            <a:extLst>
              <a:ext uri="{FF2B5EF4-FFF2-40B4-BE49-F238E27FC236}">
                <a16:creationId xmlns:a16="http://schemas.microsoft.com/office/drawing/2014/main" id="{95BBE3E2-562F-4AA3-8D01-0B014F79458F}"/>
              </a:ext>
            </a:extLst>
          </p:cNvPr>
          <p:cNvSpPr txBox="1"/>
          <p:nvPr/>
        </p:nvSpPr>
        <p:spPr>
          <a:xfrm>
            <a:off x="3574870" y="3075057"/>
            <a:ext cx="5042252" cy="701040"/>
          </a:xfrm>
          <a:prstGeom prst="rect">
            <a:avLst/>
          </a:prstGeom>
          <a:noFill/>
        </p:spPr>
        <p:txBody>
          <a:bodyPr rtlCol="0" wrap="square">
            <a:spAutoFit/>
          </a:bodyPr>
          <a:lstStyle/>
          <a:p>
            <a:pPr algn="ctr"/>
            <a:r>
              <a:rPr altLang="en-US" b="1" lang="zh-CN" spc="300" sz="4000">
                <a:solidFill>
                  <a:srgbClr val="C13238"/>
                </a:solidFill>
                <a:cs typeface="+mn-ea"/>
                <a:sym typeface="+mn-lt"/>
              </a:rPr>
              <a:t>签单及售后服务</a:t>
            </a:r>
          </a:p>
        </p:txBody>
      </p:sp>
      <p:sp>
        <p:nvSpPr>
          <p:cNvPr id="12" name="矩形 11">
            <a:extLst>
              <a:ext uri="{FF2B5EF4-FFF2-40B4-BE49-F238E27FC236}">
                <a16:creationId xmlns:a16="http://schemas.microsoft.com/office/drawing/2014/main" id="{8DB72CCD-9711-48AF-89B8-08163D442E26}"/>
              </a:ext>
            </a:extLst>
          </p:cNvPr>
          <p:cNvSpPr/>
          <p:nvPr/>
        </p:nvSpPr>
        <p:spPr>
          <a:xfrm>
            <a:off x="3887479" y="3700183"/>
            <a:ext cx="4417035" cy="530352"/>
          </a:xfrm>
          <a:prstGeom prst="rect">
            <a:avLst/>
          </a:prstGeom>
          <a:noFill/>
        </p:spPr>
        <p:txBody>
          <a:bodyPr rtlCol="0" vert="horz" wrap="square">
            <a:spAutoFit/>
          </a:bodyPr>
          <a:lstStyle/>
          <a:p>
            <a:pPr algn="ctr">
              <a:lnSpc>
                <a:spcPct val="120000"/>
              </a:lnSpc>
            </a:pPr>
            <a:r>
              <a:rPr altLang="en-US" lang="zh-CN" spc="300" sz="1200">
                <a:solidFill>
                  <a:schemeClr val="tx1">
                    <a:lumMod val="95000"/>
                    <a:lumOff val="5000"/>
                  </a:schemeClr>
                </a:solidFill>
                <a:cs typeface="+mn-ea"/>
                <a:sym typeface="+mn-lt"/>
              </a:rPr>
              <a:t>在此处写下您的标题内容在此处写下您的标题内容在此处写下您的标题内容</a:t>
            </a:r>
          </a:p>
        </p:txBody>
      </p:sp>
    </p:spTree>
    <p:extLst>
      <p:ext uri="{BB962C8B-B14F-4D97-AF65-F5344CB8AC3E}">
        <p14:creationId val="920117183"/>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par>
                                <p:cTn fill="hold" id="8" nodeType="withEffect" presetClass="entr" presetID="22" presetSubtype="4">
                                  <p:stCondLst>
                                    <p:cond delay="0"/>
                                  </p:stCondLst>
                                  <p:childTnLst>
                                    <p:set>
                                      <p:cBhvr>
                                        <p:cTn dur="1" fill="hold" id="9">
                                          <p:stCondLst>
                                            <p:cond delay="0"/>
                                          </p:stCondLst>
                                        </p:cTn>
                                        <p:tgtEl>
                                          <p:spTgt spid="8"/>
                                        </p:tgtEl>
                                        <p:attrNameLst>
                                          <p:attrName>style.visibility</p:attrName>
                                        </p:attrNameLst>
                                      </p:cBhvr>
                                      <p:to>
                                        <p:strVal val="visible"/>
                                      </p:to>
                                    </p:set>
                                    <p:animEffect filter="wipe(down)" transition="in">
                                      <p:cBhvr>
                                        <p:cTn dur="500" id="10"/>
                                        <p:tgtEl>
                                          <p:spTgt spid="8"/>
                                        </p:tgtEl>
                                      </p:cBhvr>
                                    </p:animEffect>
                                  </p:childTnLst>
                                </p:cTn>
                              </p:par>
                              <p:par>
                                <p:cTn fill="hold" id="11" nodeType="withEffect" presetClass="entr" presetID="22" presetSubtype="4">
                                  <p:stCondLst>
                                    <p:cond delay="0"/>
                                  </p:stCondLst>
                                  <p:childTnLst>
                                    <p:set>
                                      <p:cBhvr>
                                        <p:cTn dur="1" fill="hold" id="12">
                                          <p:stCondLst>
                                            <p:cond delay="0"/>
                                          </p:stCondLst>
                                        </p:cTn>
                                        <p:tgtEl>
                                          <p:spTgt spid="9"/>
                                        </p:tgtEl>
                                        <p:attrNameLst>
                                          <p:attrName>style.visibility</p:attrName>
                                        </p:attrNameLst>
                                      </p:cBhvr>
                                      <p:to>
                                        <p:strVal val="visible"/>
                                      </p:to>
                                    </p:set>
                                    <p:animEffect filter="wipe(down)" transition="in">
                                      <p:cBhvr>
                                        <p:cTn dur="500" id="13"/>
                                        <p:tgtEl>
                                          <p:spTgt spid="9"/>
                                        </p:tgtEl>
                                      </p:cBhvr>
                                    </p:animEffect>
                                  </p:childTnLst>
                                </p:cTn>
                              </p:par>
                              <p:par>
                                <p:cTn fill="hold" grpId="0" id="14" nodeType="withEffect" presetClass="entr" presetID="22" presetSubtype="4">
                                  <p:stCondLst>
                                    <p:cond delay="0"/>
                                  </p:stCondLst>
                                  <p:childTnLst>
                                    <p:set>
                                      <p:cBhvr>
                                        <p:cTn dur="1" fill="hold" id="15">
                                          <p:stCondLst>
                                            <p:cond delay="0"/>
                                          </p:stCondLst>
                                        </p:cTn>
                                        <p:tgtEl>
                                          <p:spTgt spid="7"/>
                                        </p:tgtEl>
                                        <p:attrNameLst>
                                          <p:attrName>style.visibility</p:attrName>
                                        </p:attrNameLst>
                                      </p:cBhvr>
                                      <p:to>
                                        <p:strVal val="visible"/>
                                      </p:to>
                                    </p:set>
                                    <p:animEffect filter="wipe(down)" transition="in">
                                      <p:cBhvr>
                                        <p:cTn dur="500" id="16"/>
                                        <p:tgtEl>
                                          <p:spTgt spid="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0" presetSubtype="0">
                                  <p:stCondLst>
                                    <p:cond delay="0"/>
                                  </p:stCondLst>
                                  <p:childTnLst>
                                    <p:set>
                                      <p:cBhvr>
                                        <p:cTn dur="1" fill="hold" id="20">
                                          <p:stCondLst>
                                            <p:cond delay="0"/>
                                          </p:stCondLst>
                                        </p:cTn>
                                        <p:tgtEl>
                                          <p:spTgt spid="10"/>
                                        </p:tgtEl>
                                        <p:attrNameLst>
                                          <p:attrName>style.visibility</p:attrName>
                                        </p:attrNameLst>
                                      </p:cBhvr>
                                      <p:to>
                                        <p:strVal val="visible"/>
                                      </p:to>
                                    </p:set>
                                    <p:animEffect filter="fade" transition="in">
                                      <p:cBhvr>
                                        <p:cTn dur="500" id="21"/>
                                        <p:tgtEl>
                                          <p:spTgt spid="10"/>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10" presetSubtype="0">
                                  <p:stCondLst>
                                    <p:cond delay="0"/>
                                  </p:stCondLst>
                                  <p:childTnLst>
                                    <p:set>
                                      <p:cBhvr>
                                        <p:cTn dur="1" fill="hold" id="25">
                                          <p:stCondLst>
                                            <p:cond delay="0"/>
                                          </p:stCondLst>
                                        </p:cTn>
                                        <p:tgtEl>
                                          <p:spTgt spid="11"/>
                                        </p:tgtEl>
                                        <p:attrNameLst>
                                          <p:attrName>style.visibility</p:attrName>
                                        </p:attrNameLst>
                                      </p:cBhvr>
                                      <p:to>
                                        <p:strVal val="visible"/>
                                      </p:to>
                                    </p:set>
                                    <p:animEffect filter="fade" transition="in">
                                      <p:cBhvr>
                                        <p:cTn dur="500" id="26"/>
                                        <p:tgtEl>
                                          <p:spTgt spid="11"/>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12"/>
                                        </p:tgtEl>
                                        <p:attrNameLst>
                                          <p:attrName>style.visibility</p:attrName>
                                        </p:attrNameLst>
                                      </p:cBhvr>
                                      <p:to>
                                        <p:strVal val="visible"/>
                                      </p:to>
                                    </p:set>
                                    <p:animEffect filter="fade" transition="in">
                                      <p:cBhvr>
                                        <p:cTn dur="500" id="29"/>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0"/>
      <p:bldP grpId="0" spid="11"/>
      <p:bldP grpId="0" spid="1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6" name="矩形: 圆角 5">
            <a:extLst>
              <a:ext uri="{FF2B5EF4-FFF2-40B4-BE49-F238E27FC236}">
                <a16:creationId xmlns:a16="http://schemas.microsoft.com/office/drawing/2014/main" id="{F59ECD83-FF9C-4C07-94CD-8D05D0F3A069}"/>
              </a:ext>
            </a:extLst>
          </p:cNvPr>
          <p:cNvSpPr/>
          <p:nvPr/>
        </p:nvSpPr>
        <p:spPr>
          <a:xfrm>
            <a:off x="4214947" y="2185087"/>
            <a:ext cx="6869097" cy="3510380"/>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圆角 2">
            <a:extLst>
              <a:ext uri="{FF2B5EF4-FFF2-40B4-BE49-F238E27FC236}">
                <a16:creationId xmlns:a16="http://schemas.microsoft.com/office/drawing/2014/main" id="{562BA101-884A-47B2-96FA-EA4A26F03F4B}"/>
              </a:ext>
            </a:extLst>
          </p:cNvPr>
          <p:cNvSpPr/>
          <p:nvPr/>
        </p:nvSpPr>
        <p:spPr>
          <a:xfrm>
            <a:off x="3848064" y="1791797"/>
            <a:ext cx="6869097" cy="3510380"/>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a:extLst>
              <a:ext uri="{FF2B5EF4-FFF2-40B4-BE49-F238E27FC236}">
                <a16:creationId xmlns:a16="http://schemas.microsoft.com/office/drawing/2014/main" id="{FEBE0774-48CC-43A0-AAFC-397DF2F30BEC}"/>
              </a:ext>
            </a:extLst>
          </p:cNvPr>
          <p:cNvSpPr/>
          <p:nvPr/>
        </p:nvSpPr>
        <p:spPr>
          <a:xfrm>
            <a:off x="4441089" y="2328897"/>
            <a:ext cx="5683045" cy="2432304"/>
          </a:xfrm>
          <a:prstGeom prst="rect">
            <a:avLst/>
          </a:prstGeom>
        </p:spPr>
        <p:txBody>
          <a:bodyPr wrap="square">
            <a:spAutoFit/>
          </a:bodyPr>
          <a:lstStyle/>
          <a:p>
            <a:pPr algn="just">
              <a:lnSpc>
                <a:spcPct val="120000"/>
              </a:lnSpc>
              <a:buClr>
                <a:srgbClr val="000066"/>
              </a:buClr>
            </a:pPr>
            <a:r>
              <a:rPr altLang="en-US" lang="zh-CN" spc="300" sz="1600">
                <a:solidFill>
                  <a:srgbClr val="000000"/>
                </a:solidFill>
                <a:cs typeface="+mn-ea"/>
                <a:sym typeface="+mn-lt"/>
              </a:rPr>
              <a:t>现代经济时代的到来，意味着我们正在进入“学习社会”,在这个学习社会里,人们必须“活到老，学到老”,相应地，营销也要上升为“学习营销”。学习营销主要包括两方面的内容：一是企业向消费者和社会宣传自己的产品和服务，推广普及新技术，对消费者进行 “传道、授业、解惑”，二是实现信息的共享，消除顾客的消费障碍,从而取得皆大欢喜的营销效果。</a:t>
            </a:r>
          </a:p>
        </p:txBody>
      </p:sp>
      <p:grpSp>
        <p:nvGrpSpPr>
          <p:cNvPr id="10" name="组合 9">
            <a:extLst>
              <a:ext uri="{FF2B5EF4-FFF2-40B4-BE49-F238E27FC236}">
                <a16:creationId xmlns:a16="http://schemas.microsoft.com/office/drawing/2014/main" id="{A4CC8C71-96AE-4243-A140-D11989C09364}"/>
              </a:ext>
            </a:extLst>
          </p:cNvPr>
          <p:cNvGrpSpPr/>
          <p:nvPr/>
        </p:nvGrpSpPr>
        <p:grpSpPr>
          <a:xfrm>
            <a:off x="3117595" y="525838"/>
            <a:ext cx="956611" cy="2076000"/>
            <a:chOff x="9789415" y="4411420"/>
            <a:chExt cx="956611" cy="2076000"/>
          </a:xfrm>
        </p:grpSpPr>
        <p:pic>
          <p:nvPicPr>
            <p:cNvPr id="7" name="图片 6">
              <a:extLst>
                <a:ext uri="{FF2B5EF4-FFF2-40B4-BE49-F238E27FC236}">
                  <a16:creationId xmlns:a16="http://schemas.microsoft.com/office/drawing/2014/main" id="{813ACB6B-5C10-4688-886B-ED417010CCF0}"/>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841347" y="4411420"/>
              <a:ext cx="904679" cy="90468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9" name="矩形 8">
              <a:extLst>
                <a:ext uri="{FF2B5EF4-FFF2-40B4-BE49-F238E27FC236}">
                  <a16:creationId xmlns:a16="http://schemas.microsoft.com/office/drawing/2014/main" id="{E686C5C8-FAD3-4655-BFFD-98C8EB21A906}"/>
                </a:ext>
              </a:extLst>
            </p:cNvPr>
            <p:cNvSpPr/>
            <p:nvPr/>
          </p:nvSpPr>
          <p:spPr>
            <a:xfrm>
              <a:off x="9789415" y="4748803"/>
              <a:ext cx="670560" cy="1720215"/>
            </a:xfrm>
            <a:prstGeom prst="rect">
              <a:avLst/>
            </a:prstGeom>
          </p:spPr>
          <p:txBody>
            <a:bodyPr vert="eaVert" wrap="none">
              <a:spAutoFit/>
            </a:bodyPr>
            <a:lstStyle/>
            <a:p>
              <a:r>
                <a:rPr altLang="zh-CN" b="1" lang="en-US" spc="600" sz="3200">
                  <a:solidFill>
                    <a:srgbClr val="042B8E"/>
                  </a:solidFill>
                  <a:cs typeface="+mn-ea"/>
                  <a:sym typeface="+mn-lt"/>
                </a:rPr>
                <a:t>SALES</a:t>
              </a:r>
            </a:p>
          </p:txBody>
        </p:sp>
      </p:grpSp>
      <p:grpSp>
        <p:nvGrpSpPr>
          <p:cNvPr id="13" name="组合 12">
            <a:extLst>
              <a:ext uri="{FF2B5EF4-FFF2-40B4-BE49-F238E27FC236}">
                <a16:creationId xmlns:a16="http://schemas.microsoft.com/office/drawing/2014/main" id="{265804BB-6456-4C39-826B-6395BAC520B5}"/>
              </a:ext>
            </a:extLst>
          </p:cNvPr>
          <p:cNvGrpSpPr/>
          <p:nvPr/>
        </p:nvGrpSpPr>
        <p:grpSpPr>
          <a:xfrm>
            <a:off x="1175065" y="3296259"/>
            <a:ext cx="2281084" cy="2281084"/>
            <a:chOff x="1175065" y="3296259"/>
            <a:chExt cx="2281084" cy="2281084"/>
          </a:xfrm>
        </p:grpSpPr>
        <p:sp>
          <p:nvSpPr>
            <p:cNvPr id="11" name="文本框 10">
              <a:extLst>
                <a:ext uri="{FF2B5EF4-FFF2-40B4-BE49-F238E27FC236}">
                  <a16:creationId xmlns:a16="http://schemas.microsoft.com/office/drawing/2014/main" id="{46D9D182-5E73-406A-80E5-5957B6C4A13E}"/>
                </a:ext>
              </a:extLst>
            </p:cNvPr>
            <p:cNvSpPr txBox="1"/>
            <p:nvPr/>
          </p:nvSpPr>
          <p:spPr>
            <a:xfrm>
              <a:off x="1578712" y="3728167"/>
              <a:ext cx="1524000" cy="1574010"/>
            </a:xfrm>
            <a:prstGeom prst="rect">
              <a:avLst/>
            </a:prstGeom>
            <a:noFill/>
          </p:spPr>
          <p:txBody>
            <a:bodyPr rtlCol="0" vert="eaVert" wrap="square">
              <a:spAutoFit/>
            </a:bodyPr>
            <a:lstStyle/>
            <a:p>
              <a:r>
                <a:rPr altLang="en-US" lang="zh-CN" spc="600" sz="4400">
                  <a:solidFill>
                    <a:srgbClr val="042B8E"/>
                  </a:solidFill>
                  <a:cs typeface="+mn-ea"/>
                  <a:sym typeface="+mn-lt"/>
                </a:rPr>
                <a:t>写在</a:t>
              </a:r>
            </a:p>
            <a:p>
              <a:r>
                <a:rPr altLang="en-US" lang="zh-CN" spc="600" sz="4400">
                  <a:solidFill>
                    <a:srgbClr val="042B8E"/>
                  </a:solidFill>
                  <a:cs typeface="+mn-ea"/>
                  <a:sym typeface="+mn-lt"/>
                </a:rPr>
                <a:t>前面</a:t>
              </a:r>
            </a:p>
          </p:txBody>
        </p:sp>
        <p:sp>
          <p:nvSpPr>
            <p:cNvPr id="12" name="椭圆 11">
              <a:extLst>
                <a:ext uri="{FF2B5EF4-FFF2-40B4-BE49-F238E27FC236}">
                  <a16:creationId xmlns:a16="http://schemas.microsoft.com/office/drawing/2014/main" id="{998538EA-BB4E-4575-BD42-35DFC9D15AD7}"/>
                </a:ext>
              </a:extLst>
            </p:cNvPr>
            <p:cNvSpPr/>
            <p:nvPr/>
          </p:nvSpPr>
          <p:spPr>
            <a:xfrm>
              <a:off x="1175065" y="3296259"/>
              <a:ext cx="2281084" cy="2281084"/>
            </a:xfrm>
            <a:prstGeom prst="ellipse">
              <a:avLst/>
            </a:prstGeom>
            <a:noFill/>
            <a:ln>
              <a:solidFill>
                <a:srgbClr val="C1323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 name="文本框 1"/>
          <p:cNvSpPr txBox="1"/>
          <p:nvPr/>
        </p:nvSpPr>
        <p:spPr>
          <a:xfrm>
            <a:off x="6658253" y="452761"/>
            <a:ext cx="2006354" cy="457200"/>
          </a:xfrm>
          <a:prstGeom prst="rect">
            <a:avLst/>
          </a:prstGeom>
          <a:noFill/>
        </p:spPr>
        <p:txBody>
          <a:bodyPr rtlCol="0" wrap="square">
            <a:spAutoFit/>
          </a:bodyPr>
          <a:lstStyle/>
          <a:p>
            <a:r>
              <a:rPr altLang="zh-CN" lang="en-US" sz="1200">
                <a:solidFill>
                  <a:srgbClr val="F4F4F4"/>
                </a:solidFill>
              </a:rPr>
              <a:t>https://www.youyedoc.com/</a:t>
            </a:r>
          </a:p>
        </p:txBody>
      </p:sp>
    </p:spTree>
    <p:extLst>
      <p:ext uri="{BB962C8B-B14F-4D97-AF65-F5344CB8AC3E}">
        <p14:creationId val="1807880647"/>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0"/>
                                        </p:tgtEl>
                                        <p:attrNameLst>
                                          <p:attrName>style.visibility</p:attrName>
                                        </p:attrNameLst>
                                      </p:cBhvr>
                                      <p:to>
                                        <p:strVal val="visible"/>
                                      </p:to>
                                    </p:set>
                                    <p:animEffect filter="randombar(horizontal)" transition="in">
                                      <p:cBhvr>
                                        <p:cTn dur="500" id="7"/>
                                        <p:tgtEl>
                                          <p:spTgt spid="10"/>
                                        </p:tgtEl>
                                      </p:cBhvr>
                                    </p:animEffect>
                                  </p:childTnLst>
                                </p:cTn>
                              </p:par>
                              <p:par>
                                <p:cTn fill="hold" id="8" nodeType="withEffect" presetClass="entr" presetID="14" presetSubtype="10">
                                  <p:stCondLst>
                                    <p:cond delay="0"/>
                                  </p:stCondLst>
                                  <p:childTnLst>
                                    <p:set>
                                      <p:cBhvr>
                                        <p:cTn dur="1" fill="hold" id="9">
                                          <p:stCondLst>
                                            <p:cond delay="0"/>
                                          </p:stCondLst>
                                        </p:cTn>
                                        <p:tgtEl>
                                          <p:spTgt spid="13"/>
                                        </p:tgtEl>
                                        <p:attrNameLst>
                                          <p:attrName>style.visibility</p:attrName>
                                        </p:attrNameLst>
                                      </p:cBhvr>
                                      <p:to>
                                        <p:strVal val="visible"/>
                                      </p:to>
                                    </p:set>
                                    <p:animEffect filter="randombar(horizontal)" transition="in">
                                      <p:cBhvr>
                                        <p:cTn dur="500" id="10"/>
                                        <p:tgtEl>
                                          <p:spTgt spid="13"/>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grpId="0" id="13" nodeType="clickEffect" presetClass="entr" presetID="22" presetSubtype="4">
                                  <p:stCondLst>
                                    <p:cond delay="0"/>
                                  </p:stCondLst>
                                  <p:childTnLst>
                                    <p:set>
                                      <p:cBhvr>
                                        <p:cTn dur="1" fill="hold" id="14">
                                          <p:stCondLst>
                                            <p:cond delay="0"/>
                                          </p:stCondLst>
                                        </p:cTn>
                                        <p:tgtEl>
                                          <p:spTgt spid="6"/>
                                        </p:tgtEl>
                                        <p:attrNameLst>
                                          <p:attrName>style.visibility</p:attrName>
                                        </p:attrNameLst>
                                      </p:cBhvr>
                                      <p:to>
                                        <p:strVal val="visible"/>
                                      </p:to>
                                    </p:set>
                                    <p:animEffect filter="wipe(down)" transition="in">
                                      <p:cBhvr>
                                        <p:cTn dur="500" id="15"/>
                                        <p:tgtEl>
                                          <p:spTgt spid="6"/>
                                        </p:tgtEl>
                                      </p:cBhvr>
                                    </p:animEffect>
                                  </p:childTnLst>
                                </p:cTn>
                              </p:par>
                              <p:par>
                                <p:cTn fill="hold" grpId="0" id="16" nodeType="withEffect" presetClass="entr" presetID="22" presetSubtype="4">
                                  <p:stCondLst>
                                    <p:cond delay="0"/>
                                  </p:stCondLst>
                                  <p:childTnLst>
                                    <p:set>
                                      <p:cBhvr>
                                        <p:cTn dur="1" fill="hold" id="17">
                                          <p:stCondLst>
                                            <p:cond delay="0"/>
                                          </p:stCondLst>
                                        </p:cTn>
                                        <p:tgtEl>
                                          <p:spTgt spid="3"/>
                                        </p:tgtEl>
                                        <p:attrNameLst>
                                          <p:attrName>style.visibility</p:attrName>
                                        </p:attrNameLst>
                                      </p:cBhvr>
                                      <p:to>
                                        <p:strVal val="visible"/>
                                      </p:to>
                                    </p:set>
                                    <p:animEffect filter="wipe(down)" transition="in">
                                      <p:cBhvr>
                                        <p:cTn dur="500" id="18"/>
                                        <p:tgtEl>
                                          <p:spTgt spid="3"/>
                                        </p:tgtEl>
                                      </p:cBhvr>
                                    </p:animEffect>
                                  </p:childTnLst>
                                </p:cTn>
                              </p:par>
                              <p:par>
                                <p:cTn fill="hold" grpId="0" id="19" nodeType="withEffect" presetClass="entr" presetID="22" presetSubtype="4">
                                  <p:stCondLst>
                                    <p:cond delay="0"/>
                                  </p:stCondLst>
                                  <p:childTnLst>
                                    <p:set>
                                      <p:cBhvr>
                                        <p:cTn dur="1" fill="hold" id="20">
                                          <p:stCondLst>
                                            <p:cond delay="0"/>
                                          </p:stCondLst>
                                        </p:cTn>
                                        <p:tgtEl>
                                          <p:spTgt spid="4"/>
                                        </p:tgtEl>
                                        <p:attrNameLst>
                                          <p:attrName>style.visibility</p:attrName>
                                        </p:attrNameLst>
                                      </p:cBhvr>
                                      <p:to>
                                        <p:strVal val="visible"/>
                                      </p:to>
                                    </p:set>
                                    <p:animEffect filter="wipe(down)" transition="in">
                                      <p:cBhvr>
                                        <p:cTn dur="500" id="21"/>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3"/>
      <p:bldP grpId="0" spid="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a:extLst>
              <a:ext uri="{FF2B5EF4-FFF2-40B4-BE49-F238E27FC236}">
                <a16:creationId xmlns:a16="http://schemas.microsoft.com/office/drawing/2014/main" id="{74336AD5-CCA4-4C36-AAC2-46CFB0222EE9}"/>
              </a:ext>
            </a:extLst>
          </p:cNvPr>
          <p:cNvGrpSpPr/>
          <p:nvPr/>
        </p:nvGrpSpPr>
        <p:grpSpPr>
          <a:xfrm>
            <a:off x="4319462" y="1786105"/>
            <a:ext cx="5585943" cy="1796450"/>
            <a:chOff x="3823527" y="1805987"/>
            <a:chExt cx="5585943" cy="1796450"/>
          </a:xfrm>
        </p:grpSpPr>
        <p:grpSp>
          <p:nvGrpSpPr>
            <p:cNvPr id="3" name="组合 2">
              <a:extLst>
                <a:ext uri="{FF2B5EF4-FFF2-40B4-BE49-F238E27FC236}">
                  <a16:creationId xmlns:a16="http://schemas.microsoft.com/office/drawing/2014/main" id="{9D2B4D55-175C-477D-9711-00337E874AAF}"/>
                </a:ext>
              </a:extLst>
            </p:cNvPr>
            <p:cNvGrpSpPr/>
            <p:nvPr/>
          </p:nvGrpSpPr>
          <p:grpSpPr>
            <a:xfrm>
              <a:off x="3823527" y="1805987"/>
              <a:ext cx="5585943" cy="1796450"/>
              <a:chOff x="1571940" y="1869789"/>
              <a:chExt cx="5585943" cy="1796450"/>
            </a:xfrm>
          </p:grpSpPr>
          <p:grpSp>
            <p:nvGrpSpPr>
              <p:cNvPr id="4" name="组合 3">
                <a:extLst>
                  <a:ext uri="{FF2B5EF4-FFF2-40B4-BE49-F238E27FC236}">
                    <a16:creationId xmlns:a16="http://schemas.microsoft.com/office/drawing/2014/main" id="{D3F96EBE-72AE-452C-890D-F7E240FD8DA4}"/>
                  </a:ext>
                </a:extLst>
              </p:cNvPr>
              <p:cNvGrpSpPr/>
              <p:nvPr/>
            </p:nvGrpSpPr>
            <p:grpSpPr>
              <a:xfrm>
                <a:off x="1571940" y="1869789"/>
                <a:ext cx="5585943" cy="1796450"/>
                <a:chOff x="3204096" y="1958279"/>
                <a:chExt cx="3677264" cy="529248"/>
              </a:xfrm>
            </p:grpSpPr>
            <p:sp>
              <p:nvSpPr>
                <p:cNvPr id="6" name="矩形: 圆角 5">
                  <a:extLst>
                    <a:ext uri="{FF2B5EF4-FFF2-40B4-BE49-F238E27FC236}">
                      <a16:creationId xmlns:a16="http://schemas.microsoft.com/office/drawing/2014/main" id="{44F4A0A3-29EE-40EB-B26E-5EB37B57FB3D}"/>
                    </a:ext>
                  </a:extLst>
                </p:cNvPr>
                <p:cNvSpPr/>
                <p:nvPr/>
              </p:nvSpPr>
              <p:spPr>
                <a:xfrm>
                  <a:off x="3390543" y="201160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圆角 6">
                  <a:extLst>
                    <a:ext uri="{FF2B5EF4-FFF2-40B4-BE49-F238E27FC236}">
                      <a16:creationId xmlns:a16="http://schemas.microsoft.com/office/drawing/2014/main" id="{23B457BC-53B4-44F3-A9B6-E1F3AE1EE70D}"/>
                    </a:ext>
                  </a:extLst>
                </p:cNvPr>
                <p:cNvSpPr/>
                <p:nvPr/>
              </p:nvSpPr>
              <p:spPr>
                <a:xfrm>
                  <a:off x="3204096" y="195827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 name="矩形 4">
                <a:extLst>
                  <a:ext uri="{FF2B5EF4-FFF2-40B4-BE49-F238E27FC236}">
                    <a16:creationId xmlns:a16="http://schemas.microsoft.com/office/drawing/2014/main" id="{1D3E104A-A601-435D-BC16-9CB23790C6EF}"/>
                  </a:ext>
                </a:extLst>
              </p:cNvPr>
              <p:cNvSpPr/>
              <p:nvPr/>
            </p:nvSpPr>
            <p:spPr>
              <a:xfrm>
                <a:off x="1809136" y="2372628"/>
                <a:ext cx="4798141"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与客户聊天，谈些题外话，找切入点，让客户放松心情，更加愉快地购买产品，这样也有利与顾客的下一次合作与签单，加强客户交流。</a:t>
                </a:r>
              </a:p>
            </p:txBody>
          </p:sp>
        </p:grpSp>
        <p:sp>
          <p:nvSpPr>
            <p:cNvPr id="9" name="MH_SubTitle_1">
              <a:extLst>
                <a:ext uri="{FF2B5EF4-FFF2-40B4-BE49-F238E27FC236}">
                  <a16:creationId xmlns:a16="http://schemas.microsoft.com/office/drawing/2014/main" id="{CE23150D-DA12-4446-92F5-12F819B9F8D9}"/>
                </a:ext>
              </a:extLst>
            </p:cNvPr>
            <p:cNvSpPr txBox="1">
              <a:spLocks noChangeArrowheads="1"/>
            </p:cNvSpPr>
            <p:nvPr/>
          </p:nvSpPr>
          <p:spPr bwMode="auto">
            <a:xfrm>
              <a:off x="4060723" y="1996985"/>
              <a:ext cx="1660396"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zh-CN" lang="en-US">
                  <a:latin typeface="+mn-lt"/>
                  <a:ea typeface="+mn-ea"/>
                  <a:cs typeface="+mn-ea"/>
                  <a:sym typeface="+mn-lt"/>
                </a:rPr>
                <a:t>01.写合同</a:t>
              </a:r>
            </a:p>
          </p:txBody>
        </p:sp>
      </p:grpSp>
      <p:grpSp>
        <p:nvGrpSpPr>
          <p:cNvPr id="11" name="组合 10">
            <a:extLst>
              <a:ext uri="{FF2B5EF4-FFF2-40B4-BE49-F238E27FC236}">
                <a16:creationId xmlns:a16="http://schemas.microsoft.com/office/drawing/2014/main" id="{C99A66C9-0D68-41DA-A4D2-9B64D69A77E3}"/>
              </a:ext>
            </a:extLst>
          </p:cNvPr>
          <p:cNvGrpSpPr/>
          <p:nvPr/>
        </p:nvGrpSpPr>
        <p:grpSpPr>
          <a:xfrm>
            <a:off x="5344393" y="3904404"/>
            <a:ext cx="5585943" cy="1796450"/>
            <a:chOff x="3823527" y="1805987"/>
            <a:chExt cx="5585943" cy="1796450"/>
          </a:xfrm>
        </p:grpSpPr>
        <p:grpSp>
          <p:nvGrpSpPr>
            <p:cNvPr id="12" name="组合 11">
              <a:extLst>
                <a:ext uri="{FF2B5EF4-FFF2-40B4-BE49-F238E27FC236}">
                  <a16:creationId xmlns:a16="http://schemas.microsoft.com/office/drawing/2014/main" id="{664B6A76-B4BE-47AD-9D47-F5A1972BC458}"/>
                </a:ext>
              </a:extLst>
            </p:cNvPr>
            <p:cNvGrpSpPr/>
            <p:nvPr/>
          </p:nvGrpSpPr>
          <p:grpSpPr>
            <a:xfrm>
              <a:off x="3823527" y="1805987"/>
              <a:ext cx="5585943" cy="1796450"/>
              <a:chOff x="1571940" y="1869789"/>
              <a:chExt cx="5585943" cy="1796450"/>
            </a:xfrm>
          </p:grpSpPr>
          <p:grpSp>
            <p:nvGrpSpPr>
              <p:cNvPr id="14" name="组合 13">
                <a:extLst>
                  <a:ext uri="{FF2B5EF4-FFF2-40B4-BE49-F238E27FC236}">
                    <a16:creationId xmlns:a16="http://schemas.microsoft.com/office/drawing/2014/main" id="{04C62F77-DB3D-423B-9D90-21D31CDFA974}"/>
                  </a:ext>
                </a:extLst>
              </p:cNvPr>
              <p:cNvGrpSpPr/>
              <p:nvPr/>
            </p:nvGrpSpPr>
            <p:grpSpPr>
              <a:xfrm>
                <a:off x="1571940" y="1869789"/>
                <a:ext cx="5585943" cy="1796450"/>
                <a:chOff x="3204096" y="1958279"/>
                <a:chExt cx="3677264" cy="529248"/>
              </a:xfrm>
            </p:grpSpPr>
            <p:sp>
              <p:nvSpPr>
                <p:cNvPr id="16" name="矩形: 圆角 15">
                  <a:extLst>
                    <a:ext uri="{FF2B5EF4-FFF2-40B4-BE49-F238E27FC236}">
                      <a16:creationId xmlns:a16="http://schemas.microsoft.com/office/drawing/2014/main" id="{79EBEE63-781C-4E85-B7BF-5329C7EA703D}"/>
                    </a:ext>
                  </a:extLst>
                </p:cNvPr>
                <p:cNvSpPr/>
                <p:nvPr/>
              </p:nvSpPr>
              <p:spPr>
                <a:xfrm>
                  <a:off x="3390543" y="201160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圆角 16">
                  <a:extLst>
                    <a:ext uri="{FF2B5EF4-FFF2-40B4-BE49-F238E27FC236}">
                      <a16:creationId xmlns:a16="http://schemas.microsoft.com/office/drawing/2014/main" id="{24284B73-CD80-448B-8B49-BA4EC692330D}"/>
                    </a:ext>
                  </a:extLst>
                </p:cNvPr>
                <p:cNvSpPr/>
                <p:nvPr/>
              </p:nvSpPr>
              <p:spPr>
                <a:xfrm>
                  <a:off x="3204096" y="195827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5" name="矩形 14">
                <a:extLst>
                  <a:ext uri="{FF2B5EF4-FFF2-40B4-BE49-F238E27FC236}">
                    <a16:creationId xmlns:a16="http://schemas.microsoft.com/office/drawing/2014/main" id="{DAB882BE-DD24-4EE3-BFD7-4163D5A4E180}"/>
                  </a:ext>
                </a:extLst>
              </p:cNvPr>
              <p:cNvSpPr/>
              <p:nvPr/>
            </p:nvSpPr>
            <p:spPr>
              <a:xfrm>
                <a:off x="1809136" y="2372628"/>
                <a:ext cx="4798141"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打造“综合门户”，类似于天猫，强调入驻费、产品销售扣点、广告费，强调利益分配合理。帮助客户梳理条约的具体情况。取得顾客信任。</a:t>
                </a:r>
              </a:p>
            </p:txBody>
          </p:sp>
        </p:grpSp>
        <p:sp>
          <p:nvSpPr>
            <p:cNvPr id="13" name="MH_SubTitle_1">
              <a:extLst>
                <a:ext uri="{FF2B5EF4-FFF2-40B4-BE49-F238E27FC236}">
                  <a16:creationId xmlns:a16="http://schemas.microsoft.com/office/drawing/2014/main" id="{76039AD6-60A6-46B0-B699-56A7C2574961}"/>
                </a:ext>
              </a:extLst>
            </p:cNvPr>
            <p:cNvSpPr txBox="1">
              <a:spLocks noChangeArrowheads="1"/>
            </p:cNvSpPr>
            <p:nvPr/>
          </p:nvSpPr>
          <p:spPr bwMode="auto">
            <a:xfrm>
              <a:off x="4060723" y="1996986"/>
              <a:ext cx="2005780"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zh-CN" lang="en-US">
                  <a:latin typeface="+mn-lt"/>
                  <a:ea typeface="+mn-ea"/>
                  <a:cs typeface="+mn-ea"/>
                  <a:sym typeface="+mn-lt"/>
                </a:rPr>
                <a:t>02.客户看合同</a:t>
              </a:r>
            </a:p>
          </p:txBody>
        </p:sp>
      </p:grpSp>
      <p:grpSp>
        <p:nvGrpSpPr>
          <p:cNvPr id="20" name="组合 19">
            <a:extLst>
              <a:ext uri="{FF2B5EF4-FFF2-40B4-BE49-F238E27FC236}">
                <a16:creationId xmlns:a16="http://schemas.microsoft.com/office/drawing/2014/main" id="{7C2717FE-6D0B-43DD-808E-21205675053C}"/>
              </a:ext>
            </a:extLst>
          </p:cNvPr>
          <p:cNvGrpSpPr/>
          <p:nvPr/>
        </p:nvGrpSpPr>
        <p:grpSpPr>
          <a:xfrm>
            <a:off x="-2408932" y="2517605"/>
            <a:ext cx="6445172" cy="3494148"/>
            <a:chOff x="-1863355" y="1944489"/>
            <a:chExt cx="6445172" cy="3494148"/>
          </a:xfrm>
        </p:grpSpPr>
        <p:pic>
          <p:nvPicPr>
            <p:cNvPr id="18" name="图片 17">
              <a:extLst>
                <a:ext uri="{FF2B5EF4-FFF2-40B4-BE49-F238E27FC236}">
                  <a16:creationId xmlns:a16="http://schemas.microsoft.com/office/drawing/2014/main" id="{71A92F99-1697-4207-9813-91D14DF0CE3F}"/>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087673" y="1944489"/>
              <a:ext cx="3494144" cy="3494148"/>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19" name="矩形: 圆角 18">
              <a:extLst>
                <a:ext uri="{FF2B5EF4-FFF2-40B4-BE49-F238E27FC236}">
                  <a16:creationId xmlns:a16="http://schemas.microsoft.com/office/drawing/2014/main" id="{DCD8043C-EBDA-450B-864B-9ECF7D9F2CD0}"/>
                </a:ext>
              </a:extLst>
            </p:cNvPr>
            <p:cNvSpPr/>
            <p:nvPr/>
          </p:nvSpPr>
          <p:spPr>
            <a:xfrm>
              <a:off x="-1863355" y="2471574"/>
              <a:ext cx="5771819" cy="2439978"/>
            </a:xfrm>
            <a:prstGeom prst="roundRect">
              <a:avLst>
                <a:gd fmla="val 50000"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1" name="文本框 20">
            <a:extLst>
              <a:ext uri="{FF2B5EF4-FFF2-40B4-BE49-F238E27FC236}">
                <a16:creationId xmlns:a16="http://schemas.microsoft.com/office/drawing/2014/main" id="{05A3117C-47AF-431A-A9CF-83E76D35E731}"/>
              </a:ext>
            </a:extLst>
          </p:cNvPr>
          <p:cNvSpPr txBox="1"/>
          <p:nvPr/>
        </p:nvSpPr>
        <p:spPr>
          <a:xfrm>
            <a:off x="1643528" y="3765704"/>
            <a:ext cx="1036320" cy="997948"/>
          </a:xfrm>
          <a:prstGeom prst="rect">
            <a:avLst/>
          </a:prstGeom>
          <a:noFill/>
        </p:spPr>
        <p:txBody>
          <a:bodyPr rtlCol="0" vert="eaVert" wrap="square">
            <a:spAutoFit/>
          </a:bodyPr>
          <a:lstStyle>
            <a:defPPr>
              <a:defRPr lang="en-US"/>
            </a:defPPr>
            <a:lvl1pPr>
              <a:defRPr spc="600" sz="2800">
                <a:solidFill>
                  <a:srgbClr val="042B8E"/>
                </a:solidFill>
                <a:latin charset="-122" panose="020b0800000000000000" pitchFamily="34" typeface="思源黑体 CN Bold"/>
                <a:ea charset="-122" panose="020b0800000000000000" pitchFamily="34" typeface="思源黑体 CN Bold"/>
              </a:defRPr>
            </a:lvl1pPr>
          </a:lstStyle>
          <a:p>
            <a:r>
              <a:rPr altLang="en-US" lang="zh-CN">
                <a:latin typeface="+mn-lt"/>
                <a:ea typeface="+mn-ea"/>
                <a:cs typeface="+mn-ea"/>
                <a:sym typeface="+mn-lt"/>
              </a:rPr>
              <a:t>签单流程</a:t>
            </a:r>
          </a:p>
        </p:txBody>
      </p:sp>
      <p:sp>
        <p:nvSpPr>
          <p:cNvPr id="22" name="MH_Other_1">
            <a:extLst>
              <a:ext uri="{FF2B5EF4-FFF2-40B4-BE49-F238E27FC236}">
                <a16:creationId xmlns:a16="http://schemas.microsoft.com/office/drawing/2014/main" id="{8792B23D-6823-470F-B91C-2484E389DFA6}"/>
              </a:ext>
            </a:extLst>
          </p:cNvPr>
          <p:cNvSpPr>
            <a:spLocks noChangeArrowheads="1"/>
          </p:cNvSpPr>
          <p:nvPr/>
        </p:nvSpPr>
        <p:spPr bwMode="auto">
          <a:xfrm>
            <a:off x="709342" y="3269331"/>
            <a:ext cx="904640" cy="985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6000">
                <a:solidFill>
                  <a:srgbClr val="042B8E"/>
                </a:solidFill>
                <a:cs typeface="+mn-ea"/>
                <a:sym typeface="+mn-lt"/>
              </a:rPr>
              <a:t>“</a:t>
            </a:r>
          </a:p>
        </p:txBody>
      </p:sp>
    </p:spTree>
    <p:extLst>
      <p:ext uri="{BB962C8B-B14F-4D97-AF65-F5344CB8AC3E}">
        <p14:creationId val="1736976587"/>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20"/>
                                        </p:tgtEl>
                                        <p:attrNameLst>
                                          <p:attrName>style.visibility</p:attrName>
                                        </p:attrNameLst>
                                      </p:cBhvr>
                                      <p:to>
                                        <p:strVal val="visible"/>
                                      </p:to>
                                    </p:set>
                                    <p:animEffect filter="randombar(horizontal)" transition="in">
                                      <p:cBhvr>
                                        <p:cTn dur="500" id="7"/>
                                        <p:tgtEl>
                                          <p:spTgt spid="20"/>
                                        </p:tgtEl>
                                      </p:cBhvr>
                                    </p:animEffect>
                                  </p:childTnLst>
                                </p:cTn>
                              </p:par>
                              <p:par>
                                <p:cTn fill="hold" grpId="0" id="8" nodeType="withEffect" presetClass="entr" presetID="14" presetSubtype="10">
                                  <p:stCondLst>
                                    <p:cond delay="0"/>
                                  </p:stCondLst>
                                  <p:childTnLst>
                                    <p:set>
                                      <p:cBhvr>
                                        <p:cTn dur="1" fill="hold" id="9">
                                          <p:stCondLst>
                                            <p:cond delay="0"/>
                                          </p:stCondLst>
                                        </p:cTn>
                                        <p:tgtEl>
                                          <p:spTgt spid="21"/>
                                        </p:tgtEl>
                                        <p:attrNameLst>
                                          <p:attrName>style.visibility</p:attrName>
                                        </p:attrNameLst>
                                      </p:cBhvr>
                                      <p:to>
                                        <p:strVal val="visible"/>
                                      </p:to>
                                    </p:set>
                                    <p:animEffect filter="randombar(horizontal)" transition="in">
                                      <p:cBhvr>
                                        <p:cTn dur="500" id="10"/>
                                        <p:tgtEl>
                                          <p:spTgt spid="21"/>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22"/>
                                        </p:tgtEl>
                                        <p:attrNameLst>
                                          <p:attrName>style.visibility</p:attrName>
                                        </p:attrNameLst>
                                      </p:cBhvr>
                                      <p:to>
                                        <p:strVal val="visible"/>
                                      </p:to>
                                    </p:set>
                                    <p:animEffect filter="randombar(horizontal)" transition="in">
                                      <p:cBhvr>
                                        <p:cTn dur="500" id="13"/>
                                        <p:tgtEl>
                                          <p:spTgt spid="22"/>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4">
                                  <p:stCondLst>
                                    <p:cond delay="0"/>
                                  </p:stCondLst>
                                  <p:childTnLst>
                                    <p:set>
                                      <p:cBhvr>
                                        <p:cTn dur="1" fill="hold" id="17">
                                          <p:stCondLst>
                                            <p:cond delay="0"/>
                                          </p:stCondLst>
                                        </p:cTn>
                                        <p:tgtEl>
                                          <p:spTgt spid="10"/>
                                        </p:tgtEl>
                                        <p:attrNameLst>
                                          <p:attrName>style.visibility</p:attrName>
                                        </p:attrNameLst>
                                      </p:cBhvr>
                                      <p:to>
                                        <p:strVal val="visible"/>
                                      </p:to>
                                    </p:set>
                                    <p:anim calcmode="lin" valueType="num">
                                      <p:cBhvr additive="base">
                                        <p:cTn dur="500" fill="hold" id="18"/>
                                        <p:tgtEl>
                                          <p:spTgt spid="10"/>
                                        </p:tgtEl>
                                        <p:attrNameLst>
                                          <p:attrName>ppt_x</p:attrName>
                                        </p:attrNameLst>
                                      </p:cBhvr>
                                      <p:tavLst>
                                        <p:tav tm="0">
                                          <p:val>
                                            <p:strVal val="#ppt_x"/>
                                          </p:val>
                                        </p:tav>
                                        <p:tav tm="100000">
                                          <p:val>
                                            <p:strVal val="#ppt_x"/>
                                          </p:val>
                                        </p:tav>
                                      </p:tavLst>
                                    </p:anim>
                                    <p:anim calcmode="lin" valueType="num">
                                      <p:cBhvr additive="base">
                                        <p:cTn dur="500" fill="hold" id="19"/>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11"/>
                                        </p:tgtEl>
                                        <p:attrNameLst>
                                          <p:attrName>style.visibility</p:attrName>
                                        </p:attrNameLst>
                                      </p:cBhvr>
                                      <p:to>
                                        <p:strVal val="visible"/>
                                      </p:to>
                                    </p:set>
                                    <p:anim calcmode="lin" valueType="num">
                                      <p:cBhvr additive="base">
                                        <p:cTn dur="500" fill="hold" id="24"/>
                                        <p:tgtEl>
                                          <p:spTgt spid="11"/>
                                        </p:tgtEl>
                                        <p:attrNameLst>
                                          <p:attrName>ppt_x</p:attrName>
                                        </p:attrNameLst>
                                      </p:cBhvr>
                                      <p:tavLst>
                                        <p:tav tm="0">
                                          <p:val>
                                            <p:strVal val="#ppt_x"/>
                                          </p:val>
                                        </p:tav>
                                        <p:tav tm="100000">
                                          <p:val>
                                            <p:strVal val="#ppt_x"/>
                                          </p:val>
                                        </p:tav>
                                      </p:tavLst>
                                    </p:anim>
                                    <p:anim calcmode="lin" valueType="num">
                                      <p:cBhvr additive="base">
                                        <p:cTn dur="500" fill="hold" id="25"/>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a:extLst>
              <a:ext uri="{FF2B5EF4-FFF2-40B4-BE49-F238E27FC236}">
                <a16:creationId xmlns:a16="http://schemas.microsoft.com/office/drawing/2014/main" id="{25D19DA2-75A6-4B74-9C2B-B54FF36AB902}"/>
              </a:ext>
            </a:extLst>
          </p:cNvPr>
          <p:cNvGrpSpPr/>
          <p:nvPr/>
        </p:nvGrpSpPr>
        <p:grpSpPr>
          <a:xfrm flipH="1">
            <a:off x="9086382" y="2045333"/>
            <a:ext cx="6445172" cy="3494148"/>
            <a:chOff x="-2408932" y="2517605"/>
            <a:chExt cx="6445172" cy="3494148"/>
          </a:xfrm>
        </p:grpSpPr>
        <p:grpSp>
          <p:nvGrpSpPr>
            <p:cNvPr id="2" name="组合 1">
              <a:extLst>
                <a:ext uri="{FF2B5EF4-FFF2-40B4-BE49-F238E27FC236}">
                  <a16:creationId xmlns:a16="http://schemas.microsoft.com/office/drawing/2014/main" id="{B88F4AE1-1A6E-4AB7-A6D3-764AD626DD5F}"/>
                </a:ext>
              </a:extLst>
            </p:cNvPr>
            <p:cNvGrpSpPr/>
            <p:nvPr/>
          </p:nvGrpSpPr>
          <p:grpSpPr>
            <a:xfrm>
              <a:off x="-2408932" y="2517605"/>
              <a:ext cx="6445172" cy="3494148"/>
              <a:chOff x="-1863355" y="1944489"/>
              <a:chExt cx="6445172" cy="3494148"/>
            </a:xfrm>
          </p:grpSpPr>
          <p:pic>
            <p:nvPicPr>
              <p:cNvPr id="3" name="图片 2">
                <a:extLst>
                  <a:ext uri="{FF2B5EF4-FFF2-40B4-BE49-F238E27FC236}">
                    <a16:creationId xmlns:a16="http://schemas.microsoft.com/office/drawing/2014/main" id="{CEEFA3F2-D34A-4D3B-9A44-634F7EBE256F}"/>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087673" y="1944489"/>
                <a:ext cx="3494144" cy="3494148"/>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4" name="矩形: 圆角 3">
                <a:extLst>
                  <a:ext uri="{FF2B5EF4-FFF2-40B4-BE49-F238E27FC236}">
                    <a16:creationId xmlns:a16="http://schemas.microsoft.com/office/drawing/2014/main" id="{4B6A9BAF-B0D0-4D9B-B481-EFFA02B29C96}"/>
                  </a:ext>
                </a:extLst>
              </p:cNvPr>
              <p:cNvSpPr/>
              <p:nvPr/>
            </p:nvSpPr>
            <p:spPr>
              <a:xfrm>
                <a:off x="-1863355" y="2471574"/>
                <a:ext cx="5771819" cy="2439978"/>
              </a:xfrm>
              <a:prstGeom prst="roundRect">
                <a:avLst>
                  <a:gd fmla="val 50000"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 name="文本框 4">
              <a:extLst>
                <a:ext uri="{FF2B5EF4-FFF2-40B4-BE49-F238E27FC236}">
                  <a16:creationId xmlns:a16="http://schemas.microsoft.com/office/drawing/2014/main" id="{2B990359-AB73-4F7E-A4B9-56E426BF22DB}"/>
                </a:ext>
              </a:extLst>
            </p:cNvPr>
            <p:cNvSpPr txBox="1"/>
            <p:nvPr/>
          </p:nvSpPr>
          <p:spPr>
            <a:xfrm>
              <a:off x="1643527" y="3765705"/>
              <a:ext cx="1036320" cy="997948"/>
            </a:xfrm>
            <a:prstGeom prst="rect">
              <a:avLst/>
            </a:prstGeom>
            <a:noFill/>
          </p:spPr>
          <p:txBody>
            <a:bodyPr rtlCol="0" vert="eaVert" wrap="square">
              <a:spAutoFit/>
            </a:bodyPr>
            <a:lstStyle>
              <a:defPPr>
                <a:defRPr lang="en-US"/>
              </a:defPPr>
              <a:lvl1pPr>
                <a:defRPr spc="600" sz="2800">
                  <a:solidFill>
                    <a:srgbClr val="042B8E"/>
                  </a:solidFill>
                  <a:latin charset="-122" panose="020b0800000000000000" pitchFamily="34" typeface="思源黑体 CN Bold"/>
                  <a:ea charset="-122" panose="020b0800000000000000" pitchFamily="34" typeface="思源黑体 CN Bold"/>
                </a:defRPr>
              </a:lvl1pPr>
            </a:lstStyle>
            <a:p>
              <a:r>
                <a:rPr altLang="en-US" lang="zh-CN">
                  <a:latin typeface="+mn-lt"/>
                  <a:ea typeface="+mn-ea"/>
                  <a:cs typeface="+mn-ea"/>
                  <a:sym typeface="+mn-lt"/>
                </a:rPr>
                <a:t>签单流程</a:t>
              </a:r>
            </a:p>
          </p:txBody>
        </p:sp>
        <p:sp>
          <p:nvSpPr>
            <p:cNvPr id="6" name="MH_Other_1">
              <a:extLst>
                <a:ext uri="{FF2B5EF4-FFF2-40B4-BE49-F238E27FC236}">
                  <a16:creationId xmlns:a16="http://schemas.microsoft.com/office/drawing/2014/main" id="{6E1D7604-49DB-4127-A254-DA862AE717E6}"/>
                </a:ext>
              </a:extLst>
            </p:cNvPr>
            <p:cNvSpPr>
              <a:spLocks noChangeArrowheads="1"/>
            </p:cNvSpPr>
            <p:nvPr/>
          </p:nvSpPr>
          <p:spPr bwMode="auto">
            <a:xfrm>
              <a:off x="2565272" y="3403598"/>
              <a:ext cx="904640" cy="985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none">
              <a:spAutoFit/>
            </a:bodyPr>
            <a:lstStyle/>
            <a:p>
              <a:pPr algn="ctr"/>
              <a:r>
                <a:rPr altLang="en-US" lang="zh-CN" sz="6000">
                  <a:solidFill>
                    <a:srgbClr val="042B8E"/>
                  </a:solidFill>
                  <a:cs typeface="+mn-ea"/>
                  <a:sym typeface="+mn-lt"/>
                </a:rPr>
                <a:t>“</a:t>
              </a:r>
            </a:p>
          </p:txBody>
        </p:sp>
      </p:grpSp>
      <p:grpSp>
        <p:nvGrpSpPr>
          <p:cNvPr id="15" name="组合 14">
            <a:extLst>
              <a:ext uri="{FF2B5EF4-FFF2-40B4-BE49-F238E27FC236}">
                <a16:creationId xmlns:a16="http://schemas.microsoft.com/office/drawing/2014/main" id="{7F2482E8-4A34-4708-8FC8-E47D0F4A8025}"/>
              </a:ext>
            </a:extLst>
          </p:cNvPr>
          <p:cNvGrpSpPr/>
          <p:nvPr/>
        </p:nvGrpSpPr>
        <p:grpSpPr>
          <a:xfrm>
            <a:off x="1309319" y="2199022"/>
            <a:ext cx="7075369" cy="3186769"/>
            <a:chOff x="3823527" y="1986975"/>
            <a:chExt cx="5501207" cy="1539087"/>
          </a:xfrm>
        </p:grpSpPr>
        <p:grpSp>
          <p:nvGrpSpPr>
            <p:cNvPr id="16" name="组合 15">
              <a:extLst>
                <a:ext uri="{FF2B5EF4-FFF2-40B4-BE49-F238E27FC236}">
                  <a16:creationId xmlns:a16="http://schemas.microsoft.com/office/drawing/2014/main" id="{841A507C-B0E5-4BC0-9530-57447351A4F9}"/>
                </a:ext>
              </a:extLst>
            </p:cNvPr>
            <p:cNvGrpSpPr/>
            <p:nvPr/>
          </p:nvGrpSpPr>
          <p:grpSpPr>
            <a:xfrm>
              <a:off x="3823527" y="1986975"/>
              <a:ext cx="5501207" cy="1539087"/>
              <a:chOff x="1571940" y="2050777"/>
              <a:chExt cx="5501207" cy="1539087"/>
            </a:xfrm>
          </p:grpSpPr>
          <p:grpSp>
            <p:nvGrpSpPr>
              <p:cNvPr id="18" name="组合 17">
                <a:extLst>
                  <a:ext uri="{FF2B5EF4-FFF2-40B4-BE49-F238E27FC236}">
                    <a16:creationId xmlns:a16="http://schemas.microsoft.com/office/drawing/2014/main" id="{41A6C31B-2A93-4F6C-862A-2444DAE31F29}"/>
                  </a:ext>
                </a:extLst>
              </p:cNvPr>
              <p:cNvGrpSpPr/>
              <p:nvPr/>
            </p:nvGrpSpPr>
            <p:grpSpPr>
              <a:xfrm>
                <a:off x="1571940" y="2050777"/>
                <a:ext cx="5501207" cy="1539087"/>
                <a:chOff x="3204096" y="2011600"/>
                <a:chExt cx="3621482" cy="453427"/>
              </a:xfrm>
            </p:grpSpPr>
            <p:sp>
              <p:nvSpPr>
                <p:cNvPr id="20" name="矩形: 圆角 19">
                  <a:extLst>
                    <a:ext uri="{FF2B5EF4-FFF2-40B4-BE49-F238E27FC236}">
                      <a16:creationId xmlns:a16="http://schemas.microsoft.com/office/drawing/2014/main" id="{131AC5AD-B262-4D69-8874-9ED5A5EFED49}"/>
                    </a:ext>
                  </a:extLst>
                </p:cNvPr>
                <p:cNvSpPr/>
                <p:nvPr/>
              </p:nvSpPr>
              <p:spPr>
                <a:xfrm>
                  <a:off x="3390543" y="2011600"/>
                  <a:ext cx="3435035" cy="4534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矩形: 圆角 20">
                  <a:extLst>
                    <a:ext uri="{FF2B5EF4-FFF2-40B4-BE49-F238E27FC236}">
                      <a16:creationId xmlns:a16="http://schemas.microsoft.com/office/drawing/2014/main" id="{A19785AA-1FFD-40DB-B5A8-9DFD9EBCD62E}"/>
                    </a:ext>
                  </a:extLst>
                </p:cNvPr>
                <p:cNvSpPr/>
                <p:nvPr/>
              </p:nvSpPr>
              <p:spPr>
                <a:xfrm>
                  <a:off x="3204096" y="2011600"/>
                  <a:ext cx="3490817" cy="422606"/>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9" name="矩形 18">
                <a:extLst>
                  <a:ext uri="{FF2B5EF4-FFF2-40B4-BE49-F238E27FC236}">
                    <a16:creationId xmlns:a16="http://schemas.microsoft.com/office/drawing/2014/main" id="{5ED552C5-96D7-4EA3-BEC1-0A581E312D96}"/>
                  </a:ext>
                </a:extLst>
              </p:cNvPr>
              <p:cNvSpPr/>
              <p:nvPr/>
            </p:nvSpPr>
            <p:spPr>
              <a:xfrm>
                <a:off x="2102515" y="2476857"/>
                <a:ext cx="4392249"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强调售后服务，了解问题所在，找清问题根源，分析问题情况，要搞清楚是谁出的问题，是客户的问题，不要责怪他，反而教它 怎么使用产品，是产品的问题，也要学会辨解，说一些安慰的话，深表欠意，这样客户就没什么话可说的了，常说一个巴掌拍不响，他一个人是吵不起来的。</a:t>
                </a:r>
              </a:p>
            </p:txBody>
          </p:sp>
        </p:grpSp>
        <p:sp>
          <p:nvSpPr>
            <p:cNvPr id="17" name="MH_SubTitle_1">
              <a:extLst>
                <a:ext uri="{FF2B5EF4-FFF2-40B4-BE49-F238E27FC236}">
                  <a16:creationId xmlns:a16="http://schemas.microsoft.com/office/drawing/2014/main" id="{7D368C11-AE60-4E5D-A7AF-4C52EDCE3445}"/>
                </a:ext>
              </a:extLst>
            </p:cNvPr>
            <p:cNvSpPr txBox="1">
              <a:spLocks noChangeArrowheads="1"/>
            </p:cNvSpPr>
            <p:nvPr/>
          </p:nvSpPr>
          <p:spPr bwMode="auto">
            <a:xfrm>
              <a:off x="4354102" y="2246643"/>
              <a:ext cx="2013910" cy="161927"/>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zh-CN" lang="en-US">
                  <a:latin typeface="+mn-lt"/>
                  <a:ea typeface="+mn-ea"/>
                  <a:cs typeface="+mn-ea"/>
                  <a:sym typeface="+mn-lt"/>
                </a:rPr>
                <a:t>03.客户签合同</a:t>
              </a:r>
            </a:p>
          </p:txBody>
        </p:sp>
      </p:grpSp>
    </p:spTree>
    <p:extLst>
      <p:ext uri="{BB962C8B-B14F-4D97-AF65-F5344CB8AC3E}">
        <p14:creationId val="1290462006"/>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7"/>
                                        </p:tgtEl>
                                        <p:attrNameLst>
                                          <p:attrName>style.visibility</p:attrName>
                                        </p:attrNameLst>
                                      </p:cBhvr>
                                      <p:to>
                                        <p:strVal val="visible"/>
                                      </p:to>
                                    </p:set>
                                    <p:animEffect filter="randombar(horizontal)" transition="in">
                                      <p:cBhvr>
                                        <p:cTn dur="50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15"/>
                                        </p:tgtEl>
                                        <p:attrNameLst>
                                          <p:attrName>style.visibility</p:attrName>
                                        </p:attrNameLst>
                                      </p:cBhvr>
                                      <p:to>
                                        <p:strVal val="visible"/>
                                      </p:to>
                                    </p:set>
                                    <p:animEffect filter="fade" transition="in">
                                      <p:cBhvr>
                                        <p:cTn dur="500" id="12"/>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ACFF5C12-AA99-4271-8112-960FB028FC9C}"/>
              </a:ext>
            </a:extLst>
          </p:cNvPr>
          <p:cNvGrpSpPr/>
          <p:nvPr/>
        </p:nvGrpSpPr>
        <p:grpSpPr>
          <a:xfrm>
            <a:off x="6659928" y="1707447"/>
            <a:ext cx="4756674" cy="4090025"/>
            <a:chOff x="930284" y="2016323"/>
            <a:chExt cx="4756674" cy="4090025"/>
          </a:xfrm>
        </p:grpSpPr>
        <p:pic>
          <p:nvPicPr>
            <p:cNvPr id="5" name="图片 4">
              <a:extLst>
                <a:ext uri="{FF2B5EF4-FFF2-40B4-BE49-F238E27FC236}">
                  <a16:creationId xmlns:a16="http://schemas.microsoft.com/office/drawing/2014/main" id="{87643589-5A2C-43B1-BE07-0E19EB675B22}"/>
                </a:ext>
              </a:extLst>
            </p:cNvPr>
            <p:cNvPicPr>
              <a:picLocks noChangeAspect="1"/>
            </p:cNvPicPr>
            <p:nvPr/>
          </p:nvPicPr>
          <p:blipFill>
            <a:blip r:embed="rId2">
              <a:extLst>
                <a:ext uri="{28A0092B-C50C-407E-A947-70E740481C1C}">
                  <a14:useLocalDpi val="0"/>
                </a:ext>
              </a:extLst>
            </a:blip>
            <a:srcRect b="41582" l="14974" r="64746" t="38174"/>
            <a:stretch>
              <a:fillRect/>
            </a:stretch>
          </p:blipFill>
          <p:spPr>
            <a:xfrm rot="2681407">
              <a:off x="3137930" y="2016323"/>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pic>
          <p:nvPicPr>
            <p:cNvPr id="3" name="Picture 7">
              <a:extLst>
                <a:ext uri="{FF2B5EF4-FFF2-40B4-BE49-F238E27FC236}">
                  <a16:creationId xmlns:a16="http://schemas.microsoft.com/office/drawing/2014/main" id="{EA2B491B-584D-4109-860B-988162A11178}"/>
                </a:ext>
              </a:extLst>
            </p:cNvPr>
            <p:cNvPicPr>
              <a:picLocks noChangeAspect="1"/>
            </p:cNvPicPr>
            <p:nvPr/>
          </p:nvPicPr>
          <p:blipFill>
            <a:blip r:embed="rId3">
              <a:extLst>
                <a:ext uri="{28A0092B-C50C-407E-A947-70E740481C1C}">
                  <a14:useLocalDpi val="0"/>
                </a:ext>
              </a:extLst>
            </a:blip>
            <a:stretch>
              <a:fillRect/>
            </a:stretch>
          </p:blipFill>
          <p:spPr bwMode="auto">
            <a:xfrm>
              <a:off x="930284" y="2727860"/>
              <a:ext cx="4136200" cy="33784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文本框 6">
              <a:extLst>
                <a:ext uri="{FF2B5EF4-FFF2-40B4-BE49-F238E27FC236}">
                  <a16:creationId xmlns:a16="http://schemas.microsoft.com/office/drawing/2014/main" id="{6012F5CE-8BF3-46C4-AB27-9BEA11BE5126}"/>
                </a:ext>
              </a:extLst>
            </p:cNvPr>
            <p:cNvSpPr txBox="1"/>
            <p:nvPr/>
          </p:nvSpPr>
          <p:spPr>
            <a:xfrm>
              <a:off x="1840172" y="3706713"/>
              <a:ext cx="1036320" cy="997948"/>
            </a:xfrm>
            <a:prstGeom prst="rect">
              <a:avLst/>
            </a:prstGeom>
            <a:noFill/>
          </p:spPr>
          <p:txBody>
            <a:bodyPr rtlCol="0" vert="eaVert" wrap="square">
              <a:spAutoFit/>
            </a:bodyPr>
            <a:lstStyle>
              <a:defPPr>
                <a:defRPr lang="en-US"/>
              </a:defPPr>
              <a:lvl1pPr>
                <a:defRPr spc="600" sz="2800">
                  <a:solidFill>
                    <a:srgbClr val="042B8E"/>
                  </a:solidFill>
                  <a:latin charset="-122" panose="020b0800000000000000" pitchFamily="34" typeface="思源黑体 CN Bold"/>
                  <a:ea charset="-122" panose="020b0800000000000000" pitchFamily="34" typeface="思源黑体 CN Bold"/>
                </a:defRPr>
              </a:lvl1pPr>
            </a:lstStyle>
            <a:p>
              <a:r>
                <a:rPr altLang="en-US" lang="zh-CN">
                  <a:latin typeface="+mn-lt"/>
                  <a:ea typeface="+mn-ea"/>
                  <a:cs typeface="+mn-ea"/>
                  <a:sym typeface="+mn-lt"/>
                </a:rPr>
                <a:t>售后服务</a:t>
              </a:r>
            </a:p>
          </p:txBody>
        </p:sp>
      </p:grpSp>
      <p:grpSp>
        <p:nvGrpSpPr>
          <p:cNvPr id="9" name="组合 8">
            <a:extLst>
              <a:ext uri="{FF2B5EF4-FFF2-40B4-BE49-F238E27FC236}">
                <a16:creationId xmlns:a16="http://schemas.microsoft.com/office/drawing/2014/main" id="{6249E7BB-0CE7-4670-9281-0806BEC4E0CD}"/>
              </a:ext>
            </a:extLst>
          </p:cNvPr>
          <p:cNvGrpSpPr/>
          <p:nvPr/>
        </p:nvGrpSpPr>
        <p:grpSpPr>
          <a:xfrm>
            <a:off x="1120012" y="1707447"/>
            <a:ext cx="5585943" cy="1796450"/>
            <a:chOff x="3823527" y="1805987"/>
            <a:chExt cx="5585943" cy="1796450"/>
          </a:xfrm>
        </p:grpSpPr>
        <p:grpSp>
          <p:nvGrpSpPr>
            <p:cNvPr id="10" name="组合 9">
              <a:extLst>
                <a:ext uri="{FF2B5EF4-FFF2-40B4-BE49-F238E27FC236}">
                  <a16:creationId xmlns:a16="http://schemas.microsoft.com/office/drawing/2014/main" id="{A182C069-678D-4EDD-BDDB-AE95AC8B4432}"/>
                </a:ext>
              </a:extLst>
            </p:cNvPr>
            <p:cNvGrpSpPr/>
            <p:nvPr/>
          </p:nvGrpSpPr>
          <p:grpSpPr>
            <a:xfrm>
              <a:off x="3823527" y="1805987"/>
              <a:ext cx="5585943" cy="1796450"/>
              <a:chOff x="1571940" y="1869789"/>
              <a:chExt cx="5585943" cy="1796450"/>
            </a:xfrm>
          </p:grpSpPr>
          <p:grpSp>
            <p:nvGrpSpPr>
              <p:cNvPr id="12" name="组合 11">
                <a:extLst>
                  <a:ext uri="{FF2B5EF4-FFF2-40B4-BE49-F238E27FC236}">
                    <a16:creationId xmlns:a16="http://schemas.microsoft.com/office/drawing/2014/main" id="{AE12CD43-E1D5-4DA5-8753-F26C0D9DED09}"/>
                  </a:ext>
                </a:extLst>
              </p:cNvPr>
              <p:cNvGrpSpPr/>
              <p:nvPr/>
            </p:nvGrpSpPr>
            <p:grpSpPr>
              <a:xfrm>
                <a:off x="1571940" y="1869789"/>
                <a:ext cx="5585943" cy="1796450"/>
                <a:chOff x="3204096" y="1958279"/>
                <a:chExt cx="3677264" cy="529248"/>
              </a:xfrm>
            </p:grpSpPr>
            <p:sp>
              <p:nvSpPr>
                <p:cNvPr id="14" name="矩形: 圆角 13">
                  <a:extLst>
                    <a:ext uri="{FF2B5EF4-FFF2-40B4-BE49-F238E27FC236}">
                      <a16:creationId xmlns:a16="http://schemas.microsoft.com/office/drawing/2014/main" id="{4A1B762F-F6CB-4D5F-95D2-1A5D4D2DD642}"/>
                    </a:ext>
                  </a:extLst>
                </p:cNvPr>
                <p:cNvSpPr/>
                <p:nvPr/>
              </p:nvSpPr>
              <p:spPr>
                <a:xfrm>
                  <a:off x="3390543" y="201160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矩形: 圆角 14">
                  <a:extLst>
                    <a:ext uri="{FF2B5EF4-FFF2-40B4-BE49-F238E27FC236}">
                      <a16:creationId xmlns:a16="http://schemas.microsoft.com/office/drawing/2014/main" id="{5C95C05A-C5E2-4545-9972-C1E65D5E8F95}"/>
                    </a:ext>
                  </a:extLst>
                </p:cNvPr>
                <p:cNvSpPr/>
                <p:nvPr/>
              </p:nvSpPr>
              <p:spPr>
                <a:xfrm>
                  <a:off x="3204096" y="195827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3" name="矩形 12">
                <a:extLst>
                  <a:ext uri="{FF2B5EF4-FFF2-40B4-BE49-F238E27FC236}">
                    <a16:creationId xmlns:a16="http://schemas.microsoft.com/office/drawing/2014/main" id="{DB4D6889-057C-48E2-9B50-993A798BD641}"/>
                  </a:ext>
                </a:extLst>
              </p:cNvPr>
              <p:cNvSpPr/>
              <p:nvPr/>
            </p:nvSpPr>
            <p:spPr>
              <a:xfrm>
                <a:off x="1809136" y="2372628"/>
                <a:ext cx="4798141"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与客户聊天，谈些题外话，找切入点，让客户放松心情，更加愉快地购买产品，这样也有利与顾客的下一次合作与签单，加强客户交流。</a:t>
                </a:r>
              </a:p>
            </p:txBody>
          </p:sp>
        </p:grpSp>
        <p:sp>
          <p:nvSpPr>
            <p:cNvPr id="11" name="MH_SubTitle_1">
              <a:extLst>
                <a:ext uri="{FF2B5EF4-FFF2-40B4-BE49-F238E27FC236}">
                  <a16:creationId xmlns:a16="http://schemas.microsoft.com/office/drawing/2014/main" id="{920E117B-88B8-4C94-A7D1-675312282C66}"/>
                </a:ext>
              </a:extLst>
            </p:cNvPr>
            <p:cNvSpPr txBox="1">
              <a:spLocks noChangeArrowheads="1"/>
            </p:cNvSpPr>
            <p:nvPr/>
          </p:nvSpPr>
          <p:spPr bwMode="auto">
            <a:xfrm>
              <a:off x="4060722" y="1996985"/>
              <a:ext cx="2408547"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zh-CN" lang="en-US">
                  <a:latin typeface="+mn-lt"/>
                  <a:ea typeface="+mn-ea"/>
                  <a:cs typeface="+mn-ea"/>
                  <a:sym typeface="+mn-lt"/>
                </a:rPr>
                <a:t>01.强调产品质量</a:t>
              </a:r>
            </a:p>
          </p:txBody>
        </p:sp>
      </p:grpSp>
      <p:grpSp>
        <p:nvGrpSpPr>
          <p:cNvPr id="16" name="组合 15">
            <a:extLst>
              <a:ext uri="{FF2B5EF4-FFF2-40B4-BE49-F238E27FC236}">
                <a16:creationId xmlns:a16="http://schemas.microsoft.com/office/drawing/2014/main" id="{F23E5DC6-A639-4993-94B5-61130F1E2AE1}"/>
              </a:ext>
            </a:extLst>
          </p:cNvPr>
          <p:cNvGrpSpPr/>
          <p:nvPr/>
        </p:nvGrpSpPr>
        <p:grpSpPr>
          <a:xfrm>
            <a:off x="1605369" y="3752459"/>
            <a:ext cx="5585943" cy="1796450"/>
            <a:chOff x="3823527" y="1805987"/>
            <a:chExt cx="5585943" cy="1796450"/>
          </a:xfrm>
        </p:grpSpPr>
        <p:grpSp>
          <p:nvGrpSpPr>
            <p:cNvPr id="17" name="组合 16">
              <a:extLst>
                <a:ext uri="{FF2B5EF4-FFF2-40B4-BE49-F238E27FC236}">
                  <a16:creationId xmlns:a16="http://schemas.microsoft.com/office/drawing/2014/main" id="{0659EB62-9C6C-445C-A20D-741A178F7209}"/>
                </a:ext>
              </a:extLst>
            </p:cNvPr>
            <p:cNvGrpSpPr/>
            <p:nvPr/>
          </p:nvGrpSpPr>
          <p:grpSpPr>
            <a:xfrm>
              <a:off x="3823527" y="1805987"/>
              <a:ext cx="5585943" cy="1796450"/>
              <a:chOff x="1571940" y="1869789"/>
              <a:chExt cx="5585943" cy="1796450"/>
            </a:xfrm>
          </p:grpSpPr>
          <p:grpSp>
            <p:nvGrpSpPr>
              <p:cNvPr id="19" name="组合 18">
                <a:extLst>
                  <a:ext uri="{FF2B5EF4-FFF2-40B4-BE49-F238E27FC236}">
                    <a16:creationId xmlns:a16="http://schemas.microsoft.com/office/drawing/2014/main" id="{99CBA395-C0F5-4585-A3EF-EB768754ED84}"/>
                  </a:ext>
                </a:extLst>
              </p:cNvPr>
              <p:cNvGrpSpPr/>
              <p:nvPr/>
            </p:nvGrpSpPr>
            <p:grpSpPr>
              <a:xfrm>
                <a:off x="1571940" y="1869789"/>
                <a:ext cx="5585943" cy="1796450"/>
                <a:chOff x="3204096" y="1958279"/>
                <a:chExt cx="3677264" cy="529248"/>
              </a:xfrm>
            </p:grpSpPr>
            <p:sp>
              <p:nvSpPr>
                <p:cNvPr id="21" name="矩形: 圆角 20">
                  <a:extLst>
                    <a:ext uri="{FF2B5EF4-FFF2-40B4-BE49-F238E27FC236}">
                      <a16:creationId xmlns:a16="http://schemas.microsoft.com/office/drawing/2014/main" id="{3D073D85-60C4-4C55-A74D-428793020C9C}"/>
                    </a:ext>
                  </a:extLst>
                </p:cNvPr>
                <p:cNvSpPr/>
                <p:nvPr/>
              </p:nvSpPr>
              <p:spPr>
                <a:xfrm>
                  <a:off x="3390543" y="201160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矩形: 圆角 21">
                  <a:extLst>
                    <a:ext uri="{FF2B5EF4-FFF2-40B4-BE49-F238E27FC236}">
                      <a16:creationId xmlns:a16="http://schemas.microsoft.com/office/drawing/2014/main" id="{382F44D5-23E0-4145-AEA5-197566D1D8A5}"/>
                    </a:ext>
                  </a:extLst>
                </p:cNvPr>
                <p:cNvSpPr/>
                <p:nvPr/>
              </p:nvSpPr>
              <p:spPr>
                <a:xfrm>
                  <a:off x="3204096" y="195827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0" name="矩形 19">
                <a:extLst>
                  <a:ext uri="{FF2B5EF4-FFF2-40B4-BE49-F238E27FC236}">
                    <a16:creationId xmlns:a16="http://schemas.microsoft.com/office/drawing/2014/main" id="{E88F4CCA-4EBC-4795-AD63-A3BBA4F8E03C}"/>
                  </a:ext>
                </a:extLst>
              </p:cNvPr>
              <p:cNvSpPr/>
              <p:nvPr/>
            </p:nvSpPr>
            <p:spPr>
              <a:xfrm>
                <a:off x="1809136" y="2372628"/>
                <a:ext cx="4798141"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打造“综合门户”，类似于天猫，强调入驻费、产品销售扣点、广告费，强调利益分配合理。帮助客户梳理条约的具体情况。取得顾客信任。</a:t>
                </a:r>
              </a:p>
            </p:txBody>
          </p:sp>
        </p:grpSp>
        <p:sp>
          <p:nvSpPr>
            <p:cNvPr id="18" name="MH_SubTitle_1">
              <a:extLst>
                <a:ext uri="{FF2B5EF4-FFF2-40B4-BE49-F238E27FC236}">
                  <a16:creationId xmlns:a16="http://schemas.microsoft.com/office/drawing/2014/main" id="{899B8A6E-DB03-4171-87D6-86D4D92BB3E2}"/>
                </a:ext>
              </a:extLst>
            </p:cNvPr>
            <p:cNvSpPr txBox="1">
              <a:spLocks noChangeArrowheads="1"/>
            </p:cNvSpPr>
            <p:nvPr/>
          </p:nvSpPr>
          <p:spPr bwMode="auto">
            <a:xfrm>
              <a:off x="4060721" y="1996986"/>
              <a:ext cx="2562288"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zh-CN" lang="en-US">
                  <a:latin typeface="+mn-lt"/>
                  <a:ea typeface="+mn-ea"/>
                  <a:cs typeface="+mn-ea"/>
                  <a:sym typeface="+mn-lt"/>
                </a:rPr>
                <a:t>02.讲授使用注意事项</a:t>
              </a:r>
            </a:p>
          </p:txBody>
        </p:sp>
      </p:grpSp>
    </p:spTree>
    <p:extLst>
      <p:ext uri="{BB962C8B-B14F-4D97-AF65-F5344CB8AC3E}">
        <p14:creationId val="3350964948"/>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8"/>
                                        </p:tgtEl>
                                        <p:attrNameLst>
                                          <p:attrName>style.visibility</p:attrName>
                                        </p:attrNameLst>
                                      </p:cBhvr>
                                      <p:to>
                                        <p:strVal val="visible"/>
                                      </p:to>
                                    </p:set>
                                    <p:animEffect filter="randombar(horizontal)" transition="in">
                                      <p:cBhvr>
                                        <p:cTn dur="500" id="7"/>
                                        <p:tgtEl>
                                          <p:spTgt spid="8"/>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4">
                                  <p:stCondLst>
                                    <p:cond delay="0"/>
                                  </p:stCondLst>
                                  <p:childTnLst>
                                    <p:set>
                                      <p:cBhvr>
                                        <p:cTn dur="1" fill="hold" id="11">
                                          <p:stCondLst>
                                            <p:cond delay="0"/>
                                          </p:stCondLst>
                                        </p:cTn>
                                        <p:tgtEl>
                                          <p:spTgt spid="9"/>
                                        </p:tgtEl>
                                        <p:attrNameLst>
                                          <p:attrName>style.visibility</p:attrName>
                                        </p:attrNameLst>
                                      </p:cBhvr>
                                      <p:to>
                                        <p:strVal val="visible"/>
                                      </p:to>
                                    </p:set>
                                    <p:anim calcmode="lin" valueType="num">
                                      <p:cBhvr additive="base">
                                        <p:cTn dur="500" fill="hold" id="12"/>
                                        <p:tgtEl>
                                          <p:spTgt spid="9"/>
                                        </p:tgtEl>
                                        <p:attrNameLst>
                                          <p:attrName>ppt_x</p:attrName>
                                        </p:attrNameLst>
                                      </p:cBhvr>
                                      <p:tavLst>
                                        <p:tav tm="0">
                                          <p:val>
                                            <p:strVal val="#ppt_x"/>
                                          </p:val>
                                        </p:tav>
                                        <p:tav tm="100000">
                                          <p:val>
                                            <p:strVal val="#ppt_x"/>
                                          </p:val>
                                        </p:tav>
                                      </p:tavLst>
                                    </p:anim>
                                    <p:anim calcmode="lin" valueType="num">
                                      <p:cBhvr additive="base">
                                        <p:cTn dur="500" fill="hold" id="13"/>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4">
                                  <p:stCondLst>
                                    <p:cond delay="0"/>
                                  </p:stCondLst>
                                  <p:childTnLst>
                                    <p:set>
                                      <p:cBhvr>
                                        <p:cTn dur="1" fill="hold" id="17">
                                          <p:stCondLst>
                                            <p:cond delay="0"/>
                                          </p:stCondLst>
                                        </p:cTn>
                                        <p:tgtEl>
                                          <p:spTgt spid="16"/>
                                        </p:tgtEl>
                                        <p:attrNameLst>
                                          <p:attrName>style.visibility</p:attrName>
                                        </p:attrNameLst>
                                      </p:cBhvr>
                                      <p:to>
                                        <p:strVal val="visible"/>
                                      </p:to>
                                    </p:set>
                                    <p:anim calcmode="lin" valueType="num">
                                      <p:cBhvr additive="base">
                                        <p:cTn dur="500" fill="hold" id="18"/>
                                        <p:tgtEl>
                                          <p:spTgt spid="16"/>
                                        </p:tgtEl>
                                        <p:attrNameLst>
                                          <p:attrName>ppt_x</p:attrName>
                                        </p:attrNameLst>
                                      </p:cBhvr>
                                      <p:tavLst>
                                        <p:tav tm="0">
                                          <p:val>
                                            <p:strVal val="#ppt_x"/>
                                          </p:val>
                                        </p:tav>
                                        <p:tav tm="100000">
                                          <p:val>
                                            <p:strVal val="#ppt_x"/>
                                          </p:val>
                                        </p:tav>
                                      </p:tavLst>
                                    </p:anim>
                                    <p:anim calcmode="lin" valueType="num">
                                      <p:cBhvr additive="base">
                                        <p:cTn dur="500" fill="hold" id="19"/>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5" name="图片 14">
            <a:extLst>
              <a:ext uri="{FF2B5EF4-FFF2-40B4-BE49-F238E27FC236}">
                <a16:creationId xmlns:a16="http://schemas.microsoft.com/office/drawing/2014/main" id="{56758234-B6D2-47C8-8770-A28C359D0931}"/>
              </a:ext>
            </a:extLst>
          </p:cNvPr>
          <p:cNvPicPr>
            <a:picLocks noChangeAspect="1"/>
          </p:cNvPicPr>
          <p:nvPr/>
        </p:nvPicPr>
        <p:blipFill>
          <a:blip r:embed="rId2">
            <a:extLst>
              <a:ext uri="{28A0092B-C50C-407E-A947-70E740481C1C}">
                <a14:useLocalDpi val="0"/>
              </a:ext>
            </a:extLst>
          </a:blip>
          <a:srcRect b="41582" l="14974" r="64746" t="38174"/>
          <a:stretch>
            <a:fillRect/>
          </a:stretch>
        </p:blipFill>
        <p:spPr>
          <a:xfrm rot="2681407">
            <a:off x="7849315" y="4167534"/>
            <a:ext cx="1510004" cy="1510003"/>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pic>
        <p:nvPicPr>
          <p:cNvPr id="14" name="图片 13">
            <a:extLst>
              <a:ext uri="{FF2B5EF4-FFF2-40B4-BE49-F238E27FC236}">
                <a16:creationId xmlns:a16="http://schemas.microsoft.com/office/drawing/2014/main" id="{416B57B2-CB7B-4C17-A3BE-EDC2E90A61EE}"/>
              </a:ext>
            </a:extLst>
          </p:cNvPr>
          <p:cNvPicPr>
            <a:picLocks noChangeAspect="1"/>
          </p:cNvPicPr>
          <p:nvPr/>
        </p:nvPicPr>
        <p:blipFill>
          <a:blip r:embed="rId2">
            <a:extLst>
              <a:ext uri="{28A0092B-C50C-407E-A947-70E740481C1C}">
                <a14:useLocalDpi val="0"/>
              </a:ext>
            </a:extLst>
          </a:blip>
          <a:srcRect b="41582" l="14974" r="64746" t="38174"/>
          <a:stretch>
            <a:fillRect/>
          </a:stretch>
        </p:blipFill>
        <p:spPr>
          <a:xfrm rot="2681407">
            <a:off x="2075556" y="1786418"/>
            <a:ext cx="1909220" cy="1909219"/>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sp>
        <p:nvSpPr>
          <p:cNvPr id="2" name="任意多边形: 形状 1">
            <a:extLst>
              <a:ext uri="{FF2B5EF4-FFF2-40B4-BE49-F238E27FC236}">
                <a16:creationId xmlns:a16="http://schemas.microsoft.com/office/drawing/2014/main" id="{277F260E-B3B1-436F-92C1-0205A51B1525}"/>
              </a:ext>
            </a:extLst>
          </p:cNvPr>
          <p:cNvSpPr/>
          <p:nvPr/>
        </p:nvSpPr>
        <p:spPr>
          <a:xfrm>
            <a:off x="1028586" y="2556386"/>
            <a:ext cx="3298851" cy="2510971"/>
          </a:xfrm>
          <a:custGeom>
            <a:gdLst>
              <a:gd fmla="*/ 551439 w 4961418" name="connsiteX0"/>
              <a:gd fmla="*/ 2907366 h 3776460" name="connsiteY0"/>
              <a:gd fmla="*/ 413787 w 4961418" name="connsiteX1"/>
              <a:gd fmla="*/ 3045018 h 3776460" name="connsiteY1"/>
              <a:gd fmla="*/ 551439 w 4961418" name="connsiteX2"/>
              <a:gd fmla="*/ 3182670 h 3776460" name="connsiteY2"/>
              <a:gd fmla="*/ 689091 w 4961418" name="connsiteX3"/>
              <a:gd fmla="*/ 3045018 h 3776460" name="connsiteY3"/>
              <a:gd fmla="*/ 551439 w 4961418" name="connsiteX4"/>
              <a:gd fmla="*/ 2907366 h 3776460" name="connsiteY4"/>
              <a:gd fmla="*/ 551439 w 4961418" name="connsiteX5"/>
              <a:gd fmla="*/ 2114577 h 3776460" name="connsiteY5"/>
              <a:gd fmla="*/ 413787 w 4961418" name="connsiteX6"/>
              <a:gd fmla="*/ 2252229 h 3776460" name="connsiteY6"/>
              <a:gd fmla="*/ 551439 w 4961418" name="connsiteX7"/>
              <a:gd fmla="*/ 2389881 h 3776460" name="connsiteY7"/>
              <a:gd fmla="*/ 689091 w 4961418" name="connsiteX8"/>
              <a:gd fmla="*/ 2252229 h 3776460" name="connsiteY8"/>
              <a:gd fmla="*/ 551439 w 4961418" name="connsiteX9"/>
              <a:gd fmla="*/ 2114577 h 3776460" name="connsiteY9"/>
              <a:gd fmla="*/ 551439 w 4961418" name="connsiteX10"/>
              <a:gd fmla="*/ 1321788 h 3776460" name="connsiteY10"/>
              <a:gd fmla="*/ 413787 w 4961418" name="connsiteX11"/>
              <a:gd fmla="*/ 1459440 h 3776460" name="connsiteY11"/>
              <a:gd fmla="*/ 551439 w 4961418" name="connsiteX12"/>
              <a:gd fmla="*/ 1597092 h 3776460" name="connsiteY12"/>
              <a:gd fmla="*/ 689091 w 4961418" name="connsiteX13"/>
              <a:gd fmla="*/ 1459440 h 3776460" name="connsiteY13"/>
              <a:gd fmla="*/ 551439 w 4961418" name="connsiteX14"/>
              <a:gd fmla="*/ 1321788 h 3776460" name="connsiteY14"/>
              <a:gd fmla="*/ 551439 w 4961418" name="connsiteX15"/>
              <a:gd fmla="*/ 528999 h 3776460" name="connsiteY15"/>
              <a:gd fmla="*/ 413787 w 4961418" name="connsiteX16"/>
              <a:gd fmla="*/ 666651 h 3776460" name="connsiteY16"/>
              <a:gd fmla="*/ 551439 w 4961418" name="connsiteX17"/>
              <a:gd fmla="*/ 804303 h 3776460" name="connsiteY17"/>
              <a:gd fmla="*/ 689091 w 4961418" name="connsiteX18"/>
              <a:gd fmla="*/ 666651 h 3776460" name="connsiteY18"/>
              <a:gd fmla="*/ 551439 w 4961418" name="connsiteX19"/>
              <a:gd fmla="*/ 528999 h 3776460" name="connsiteY19"/>
              <a:gd fmla="*/ 457745 w 4961418" name="connsiteX20"/>
              <a:gd fmla="*/ 0 h 3776460" name="connsiteY20"/>
              <a:gd fmla="*/ 4503673 w 4961418" name="connsiteX21"/>
              <a:gd fmla="*/ 0 h 3776460" name="connsiteY21"/>
              <a:gd fmla="*/ 4961418 w 4961418" name="connsiteX22"/>
              <a:gd fmla="*/ 457745 h 3776460" name="connsiteY22"/>
              <a:gd fmla="*/ 4961418 w 4961418" name="connsiteX23"/>
              <a:gd fmla="*/ 3318715 h 3776460" name="connsiteY23"/>
              <a:gd fmla="*/ 4503673 w 4961418" name="connsiteX24"/>
              <a:gd fmla="*/ 3776460 h 3776460" name="connsiteY24"/>
              <a:gd fmla="*/ 457745 w 4961418" name="connsiteX25"/>
              <a:gd fmla="*/ 3776460 h 3776460" name="connsiteY25"/>
              <a:gd fmla="*/ 0 w 4961418" name="connsiteX26"/>
              <a:gd fmla="*/ 3318715 h 3776460" name="connsiteY26"/>
              <a:gd fmla="*/ 0 w 4961418" name="connsiteX27"/>
              <a:gd fmla="*/ 457745 h 3776460" name="connsiteY27"/>
              <a:gd fmla="*/ 457745 w 4961418" name="connsiteX28"/>
              <a:gd fmla="*/ 0 h 3776460"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3776460" w="4961418">
                <a:moveTo>
                  <a:pt x="551439" y="2907366"/>
                </a:moveTo>
                <a:cubicBezTo>
                  <a:pt x="475416" y="2907366"/>
                  <a:pt x="413787" y="2968995"/>
                  <a:pt x="413787" y="3045018"/>
                </a:cubicBezTo>
                <a:cubicBezTo>
                  <a:pt x="413787" y="3121041"/>
                  <a:pt x="475416" y="3182670"/>
                  <a:pt x="551439" y="3182670"/>
                </a:cubicBezTo>
                <a:cubicBezTo>
                  <a:pt x="627462" y="3182670"/>
                  <a:pt x="689091" y="3121041"/>
                  <a:pt x="689091" y="3045018"/>
                </a:cubicBezTo>
                <a:cubicBezTo>
                  <a:pt x="689091" y="2968995"/>
                  <a:pt x="627462" y="2907366"/>
                  <a:pt x="551439" y="2907366"/>
                </a:cubicBezTo>
                <a:close/>
                <a:moveTo>
                  <a:pt x="551439" y="2114577"/>
                </a:moveTo>
                <a:cubicBezTo>
                  <a:pt x="475416" y="2114577"/>
                  <a:pt x="413787" y="2176206"/>
                  <a:pt x="413787" y="2252229"/>
                </a:cubicBezTo>
                <a:cubicBezTo>
                  <a:pt x="413787" y="2328252"/>
                  <a:pt x="475416" y="2389881"/>
                  <a:pt x="551439" y="2389881"/>
                </a:cubicBezTo>
                <a:cubicBezTo>
                  <a:pt x="627462" y="2389881"/>
                  <a:pt x="689091" y="2328252"/>
                  <a:pt x="689091" y="2252229"/>
                </a:cubicBezTo>
                <a:cubicBezTo>
                  <a:pt x="689091" y="2176206"/>
                  <a:pt x="627462" y="2114577"/>
                  <a:pt x="551439" y="2114577"/>
                </a:cubicBezTo>
                <a:close/>
                <a:moveTo>
                  <a:pt x="551439" y="1321788"/>
                </a:moveTo>
                <a:cubicBezTo>
                  <a:pt x="475416" y="1321788"/>
                  <a:pt x="413787" y="1383417"/>
                  <a:pt x="413787" y="1459440"/>
                </a:cubicBezTo>
                <a:cubicBezTo>
                  <a:pt x="413787" y="1535463"/>
                  <a:pt x="475416" y="1597092"/>
                  <a:pt x="551439" y="1597092"/>
                </a:cubicBezTo>
                <a:cubicBezTo>
                  <a:pt x="627462" y="1597092"/>
                  <a:pt x="689091" y="1535463"/>
                  <a:pt x="689091" y="1459440"/>
                </a:cubicBezTo>
                <a:cubicBezTo>
                  <a:pt x="689091" y="1383417"/>
                  <a:pt x="627462" y="1321788"/>
                  <a:pt x="551439" y="1321788"/>
                </a:cubicBezTo>
                <a:close/>
                <a:moveTo>
                  <a:pt x="551439" y="528999"/>
                </a:moveTo>
                <a:cubicBezTo>
                  <a:pt x="475416" y="528999"/>
                  <a:pt x="413787" y="590628"/>
                  <a:pt x="413787" y="666651"/>
                </a:cubicBezTo>
                <a:cubicBezTo>
                  <a:pt x="413787" y="742674"/>
                  <a:pt x="475416" y="804303"/>
                  <a:pt x="551439" y="804303"/>
                </a:cubicBezTo>
                <a:cubicBezTo>
                  <a:pt x="627462" y="804303"/>
                  <a:pt x="689091" y="742674"/>
                  <a:pt x="689091" y="666651"/>
                </a:cubicBezTo>
                <a:cubicBezTo>
                  <a:pt x="689091" y="590628"/>
                  <a:pt x="627462" y="528999"/>
                  <a:pt x="551439" y="528999"/>
                </a:cubicBezTo>
                <a:close/>
                <a:moveTo>
                  <a:pt x="457745" y="0"/>
                </a:moveTo>
                <a:lnTo>
                  <a:pt x="4503673" y="0"/>
                </a:lnTo>
                <a:cubicBezTo>
                  <a:pt x="4756479" y="0"/>
                  <a:pt x="4961418" y="204939"/>
                  <a:pt x="4961418" y="457745"/>
                </a:cubicBezTo>
                <a:lnTo>
                  <a:pt x="4961418" y="3318715"/>
                </a:lnTo>
                <a:cubicBezTo>
                  <a:pt x="4961418" y="3571521"/>
                  <a:pt x="4756479" y="3776460"/>
                  <a:pt x="4503673" y="3776460"/>
                </a:cubicBezTo>
                <a:lnTo>
                  <a:pt x="457745" y="3776460"/>
                </a:lnTo>
                <a:cubicBezTo>
                  <a:pt x="204939" y="3776460"/>
                  <a:pt x="0" y="3571521"/>
                  <a:pt x="0" y="3318715"/>
                </a:cubicBezTo>
                <a:lnTo>
                  <a:pt x="0" y="457745"/>
                </a:lnTo>
                <a:cubicBezTo>
                  <a:pt x="0" y="204939"/>
                  <a:pt x="204939" y="0"/>
                  <a:pt x="457745"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任意多边形: 形状 2">
            <a:extLst>
              <a:ext uri="{FF2B5EF4-FFF2-40B4-BE49-F238E27FC236}">
                <a16:creationId xmlns:a16="http://schemas.microsoft.com/office/drawing/2014/main" id="{63B4D90C-1339-4B5E-B332-2E2E7EAA57EA}"/>
              </a:ext>
            </a:extLst>
          </p:cNvPr>
          <p:cNvSpPr/>
          <p:nvPr/>
        </p:nvSpPr>
        <p:spPr>
          <a:xfrm>
            <a:off x="4553451" y="1627238"/>
            <a:ext cx="3298851" cy="2510971"/>
          </a:xfrm>
          <a:custGeom>
            <a:gdLst>
              <a:gd fmla="*/ 551439 w 4961418" name="connsiteX0"/>
              <a:gd fmla="*/ 2907366 h 3776460" name="connsiteY0"/>
              <a:gd fmla="*/ 413787 w 4961418" name="connsiteX1"/>
              <a:gd fmla="*/ 3045018 h 3776460" name="connsiteY1"/>
              <a:gd fmla="*/ 551439 w 4961418" name="connsiteX2"/>
              <a:gd fmla="*/ 3182670 h 3776460" name="connsiteY2"/>
              <a:gd fmla="*/ 689091 w 4961418" name="connsiteX3"/>
              <a:gd fmla="*/ 3045018 h 3776460" name="connsiteY3"/>
              <a:gd fmla="*/ 551439 w 4961418" name="connsiteX4"/>
              <a:gd fmla="*/ 2907366 h 3776460" name="connsiteY4"/>
              <a:gd fmla="*/ 551439 w 4961418" name="connsiteX5"/>
              <a:gd fmla="*/ 2114577 h 3776460" name="connsiteY5"/>
              <a:gd fmla="*/ 413787 w 4961418" name="connsiteX6"/>
              <a:gd fmla="*/ 2252229 h 3776460" name="connsiteY6"/>
              <a:gd fmla="*/ 551439 w 4961418" name="connsiteX7"/>
              <a:gd fmla="*/ 2389881 h 3776460" name="connsiteY7"/>
              <a:gd fmla="*/ 689091 w 4961418" name="connsiteX8"/>
              <a:gd fmla="*/ 2252229 h 3776460" name="connsiteY8"/>
              <a:gd fmla="*/ 551439 w 4961418" name="connsiteX9"/>
              <a:gd fmla="*/ 2114577 h 3776460" name="connsiteY9"/>
              <a:gd fmla="*/ 551439 w 4961418" name="connsiteX10"/>
              <a:gd fmla="*/ 1321788 h 3776460" name="connsiteY10"/>
              <a:gd fmla="*/ 413787 w 4961418" name="connsiteX11"/>
              <a:gd fmla="*/ 1459440 h 3776460" name="connsiteY11"/>
              <a:gd fmla="*/ 551439 w 4961418" name="connsiteX12"/>
              <a:gd fmla="*/ 1597092 h 3776460" name="connsiteY12"/>
              <a:gd fmla="*/ 689091 w 4961418" name="connsiteX13"/>
              <a:gd fmla="*/ 1459440 h 3776460" name="connsiteY13"/>
              <a:gd fmla="*/ 551439 w 4961418" name="connsiteX14"/>
              <a:gd fmla="*/ 1321788 h 3776460" name="connsiteY14"/>
              <a:gd fmla="*/ 551439 w 4961418" name="connsiteX15"/>
              <a:gd fmla="*/ 528999 h 3776460" name="connsiteY15"/>
              <a:gd fmla="*/ 413787 w 4961418" name="connsiteX16"/>
              <a:gd fmla="*/ 666651 h 3776460" name="connsiteY16"/>
              <a:gd fmla="*/ 551439 w 4961418" name="connsiteX17"/>
              <a:gd fmla="*/ 804303 h 3776460" name="connsiteY17"/>
              <a:gd fmla="*/ 689091 w 4961418" name="connsiteX18"/>
              <a:gd fmla="*/ 666651 h 3776460" name="connsiteY18"/>
              <a:gd fmla="*/ 551439 w 4961418" name="connsiteX19"/>
              <a:gd fmla="*/ 528999 h 3776460" name="connsiteY19"/>
              <a:gd fmla="*/ 457745 w 4961418" name="connsiteX20"/>
              <a:gd fmla="*/ 0 h 3776460" name="connsiteY20"/>
              <a:gd fmla="*/ 4503673 w 4961418" name="connsiteX21"/>
              <a:gd fmla="*/ 0 h 3776460" name="connsiteY21"/>
              <a:gd fmla="*/ 4961418 w 4961418" name="connsiteX22"/>
              <a:gd fmla="*/ 457745 h 3776460" name="connsiteY22"/>
              <a:gd fmla="*/ 4961418 w 4961418" name="connsiteX23"/>
              <a:gd fmla="*/ 3318715 h 3776460" name="connsiteY23"/>
              <a:gd fmla="*/ 4503673 w 4961418" name="connsiteX24"/>
              <a:gd fmla="*/ 3776460 h 3776460" name="connsiteY24"/>
              <a:gd fmla="*/ 457745 w 4961418" name="connsiteX25"/>
              <a:gd fmla="*/ 3776460 h 3776460" name="connsiteY25"/>
              <a:gd fmla="*/ 0 w 4961418" name="connsiteX26"/>
              <a:gd fmla="*/ 3318715 h 3776460" name="connsiteY26"/>
              <a:gd fmla="*/ 0 w 4961418" name="connsiteX27"/>
              <a:gd fmla="*/ 457745 h 3776460" name="connsiteY27"/>
              <a:gd fmla="*/ 457745 w 4961418" name="connsiteX28"/>
              <a:gd fmla="*/ 0 h 3776460"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3776460" w="4961418">
                <a:moveTo>
                  <a:pt x="551439" y="2907366"/>
                </a:moveTo>
                <a:cubicBezTo>
                  <a:pt x="475416" y="2907366"/>
                  <a:pt x="413787" y="2968995"/>
                  <a:pt x="413787" y="3045018"/>
                </a:cubicBezTo>
                <a:cubicBezTo>
                  <a:pt x="413787" y="3121041"/>
                  <a:pt x="475416" y="3182670"/>
                  <a:pt x="551439" y="3182670"/>
                </a:cubicBezTo>
                <a:cubicBezTo>
                  <a:pt x="627462" y="3182670"/>
                  <a:pt x="689091" y="3121041"/>
                  <a:pt x="689091" y="3045018"/>
                </a:cubicBezTo>
                <a:cubicBezTo>
                  <a:pt x="689091" y="2968995"/>
                  <a:pt x="627462" y="2907366"/>
                  <a:pt x="551439" y="2907366"/>
                </a:cubicBezTo>
                <a:close/>
                <a:moveTo>
                  <a:pt x="551439" y="2114577"/>
                </a:moveTo>
                <a:cubicBezTo>
                  <a:pt x="475416" y="2114577"/>
                  <a:pt x="413787" y="2176206"/>
                  <a:pt x="413787" y="2252229"/>
                </a:cubicBezTo>
                <a:cubicBezTo>
                  <a:pt x="413787" y="2328252"/>
                  <a:pt x="475416" y="2389881"/>
                  <a:pt x="551439" y="2389881"/>
                </a:cubicBezTo>
                <a:cubicBezTo>
                  <a:pt x="627462" y="2389881"/>
                  <a:pt x="689091" y="2328252"/>
                  <a:pt x="689091" y="2252229"/>
                </a:cubicBezTo>
                <a:cubicBezTo>
                  <a:pt x="689091" y="2176206"/>
                  <a:pt x="627462" y="2114577"/>
                  <a:pt x="551439" y="2114577"/>
                </a:cubicBezTo>
                <a:close/>
                <a:moveTo>
                  <a:pt x="551439" y="1321788"/>
                </a:moveTo>
                <a:cubicBezTo>
                  <a:pt x="475416" y="1321788"/>
                  <a:pt x="413787" y="1383417"/>
                  <a:pt x="413787" y="1459440"/>
                </a:cubicBezTo>
                <a:cubicBezTo>
                  <a:pt x="413787" y="1535463"/>
                  <a:pt x="475416" y="1597092"/>
                  <a:pt x="551439" y="1597092"/>
                </a:cubicBezTo>
                <a:cubicBezTo>
                  <a:pt x="627462" y="1597092"/>
                  <a:pt x="689091" y="1535463"/>
                  <a:pt x="689091" y="1459440"/>
                </a:cubicBezTo>
                <a:cubicBezTo>
                  <a:pt x="689091" y="1383417"/>
                  <a:pt x="627462" y="1321788"/>
                  <a:pt x="551439" y="1321788"/>
                </a:cubicBezTo>
                <a:close/>
                <a:moveTo>
                  <a:pt x="551439" y="528999"/>
                </a:moveTo>
                <a:cubicBezTo>
                  <a:pt x="475416" y="528999"/>
                  <a:pt x="413787" y="590628"/>
                  <a:pt x="413787" y="666651"/>
                </a:cubicBezTo>
                <a:cubicBezTo>
                  <a:pt x="413787" y="742674"/>
                  <a:pt x="475416" y="804303"/>
                  <a:pt x="551439" y="804303"/>
                </a:cubicBezTo>
                <a:cubicBezTo>
                  <a:pt x="627462" y="804303"/>
                  <a:pt x="689091" y="742674"/>
                  <a:pt x="689091" y="666651"/>
                </a:cubicBezTo>
                <a:cubicBezTo>
                  <a:pt x="689091" y="590628"/>
                  <a:pt x="627462" y="528999"/>
                  <a:pt x="551439" y="528999"/>
                </a:cubicBezTo>
                <a:close/>
                <a:moveTo>
                  <a:pt x="457745" y="0"/>
                </a:moveTo>
                <a:lnTo>
                  <a:pt x="4503673" y="0"/>
                </a:lnTo>
                <a:cubicBezTo>
                  <a:pt x="4756479" y="0"/>
                  <a:pt x="4961418" y="204939"/>
                  <a:pt x="4961418" y="457745"/>
                </a:cubicBezTo>
                <a:lnTo>
                  <a:pt x="4961418" y="3318715"/>
                </a:lnTo>
                <a:cubicBezTo>
                  <a:pt x="4961418" y="3571521"/>
                  <a:pt x="4756479" y="3776460"/>
                  <a:pt x="4503673" y="3776460"/>
                </a:cubicBezTo>
                <a:lnTo>
                  <a:pt x="457745" y="3776460"/>
                </a:lnTo>
                <a:cubicBezTo>
                  <a:pt x="204939" y="3776460"/>
                  <a:pt x="0" y="3571521"/>
                  <a:pt x="0" y="3318715"/>
                </a:cubicBezTo>
                <a:lnTo>
                  <a:pt x="0" y="457745"/>
                </a:lnTo>
                <a:cubicBezTo>
                  <a:pt x="0" y="204939"/>
                  <a:pt x="204939" y="0"/>
                  <a:pt x="457745"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任意多边形: 形状 3">
            <a:extLst>
              <a:ext uri="{FF2B5EF4-FFF2-40B4-BE49-F238E27FC236}">
                <a16:creationId xmlns:a16="http://schemas.microsoft.com/office/drawing/2014/main" id="{835AC18C-B770-41D6-AEB1-14A9E16BC0EF}"/>
              </a:ext>
            </a:extLst>
          </p:cNvPr>
          <p:cNvSpPr/>
          <p:nvPr/>
        </p:nvSpPr>
        <p:spPr>
          <a:xfrm>
            <a:off x="8078316" y="2556386"/>
            <a:ext cx="3298851" cy="2510971"/>
          </a:xfrm>
          <a:custGeom>
            <a:gdLst>
              <a:gd fmla="*/ 551439 w 4961418" name="connsiteX0"/>
              <a:gd fmla="*/ 2907366 h 3776460" name="connsiteY0"/>
              <a:gd fmla="*/ 413787 w 4961418" name="connsiteX1"/>
              <a:gd fmla="*/ 3045018 h 3776460" name="connsiteY1"/>
              <a:gd fmla="*/ 551439 w 4961418" name="connsiteX2"/>
              <a:gd fmla="*/ 3182670 h 3776460" name="connsiteY2"/>
              <a:gd fmla="*/ 689091 w 4961418" name="connsiteX3"/>
              <a:gd fmla="*/ 3045018 h 3776460" name="connsiteY3"/>
              <a:gd fmla="*/ 551439 w 4961418" name="connsiteX4"/>
              <a:gd fmla="*/ 2907366 h 3776460" name="connsiteY4"/>
              <a:gd fmla="*/ 551439 w 4961418" name="connsiteX5"/>
              <a:gd fmla="*/ 2114577 h 3776460" name="connsiteY5"/>
              <a:gd fmla="*/ 413787 w 4961418" name="connsiteX6"/>
              <a:gd fmla="*/ 2252229 h 3776460" name="connsiteY6"/>
              <a:gd fmla="*/ 551439 w 4961418" name="connsiteX7"/>
              <a:gd fmla="*/ 2389881 h 3776460" name="connsiteY7"/>
              <a:gd fmla="*/ 689091 w 4961418" name="connsiteX8"/>
              <a:gd fmla="*/ 2252229 h 3776460" name="connsiteY8"/>
              <a:gd fmla="*/ 551439 w 4961418" name="connsiteX9"/>
              <a:gd fmla="*/ 2114577 h 3776460" name="connsiteY9"/>
              <a:gd fmla="*/ 551439 w 4961418" name="connsiteX10"/>
              <a:gd fmla="*/ 1321788 h 3776460" name="connsiteY10"/>
              <a:gd fmla="*/ 413787 w 4961418" name="connsiteX11"/>
              <a:gd fmla="*/ 1459440 h 3776460" name="connsiteY11"/>
              <a:gd fmla="*/ 551439 w 4961418" name="connsiteX12"/>
              <a:gd fmla="*/ 1597092 h 3776460" name="connsiteY12"/>
              <a:gd fmla="*/ 689091 w 4961418" name="connsiteX13"/>
              <a:gd fmla="*/ 1459440 h 3776460" name="connsiteY13"/>
              <a:gd fmla="*/ 551439 w 4961418" name="connsiteX14"/>
              <a:gd fmla="*/ 1321788 h 3776460" name="connsiteY14"/>
              <a:gd fmla="*/ 551439 w 4961418" name="connsiteX15"/>
              <a:gd fmla="*/ 528999 h 3776460" name="connsiteY15"/>
              <a:gd fmla="*/ 413787 w 4961418" name="connsiteX16"/>
              <a:gd fmla="*/ 666651 h 3776460" name="connsiteY16"/>
              <a:gd fmla="*/ 551439 w 4961418" name="connsiteX17"/>
              <a:gd fmla="*/ 804303 h 3776460" name="connsiteY17"/>
              <a:gd fmla="*/ 689091 w 4961418" name="connsiteX18"/>
              <a:gd fmla="*/ 666651 h 3776460" name="connsiteY18"/>
              <a:gd fmla="*/ 551439 w 4961418" name="connsiteX19"/>
              <a:gd fmla="*/ 528999 h 3776460" name="connsiteY19"/>
              <a:gd fmla="*/ 457745 w 4961418" name="connsiteX20"/>
              <a:gd fmla="*/ 0 h 3776460" name="connsiteY20"/>
              <a:gd fmla="*/ 4503673 w 4961418" name="connsiteX21"/>
              <a:gd fmla="*/ 0 h 3776460" name="connsiteY21"/>
              <a:gd fmla="*/ 4961418 w 4961418" name="connsiteX22"/>
              <a:gd fmla="*/ 457745 h 3776460" name="connsiteY22"/>
              <a:gd fmla="*/ 4961418 w 4961418" name="connsiteX23"/>
              <a:gd fmla="*/ 3318715 h 3776460" name="connsiteY23"/>
              <a:gd fmla="*/ 4503673 w 4961418" name="connsiteX24"/>
              <a:gd fmla="*/ 3776460 h 3776460" name="connsiteY24"/>
              <a:gd fmla="*/ 457745 w 4961418" name="connsiteX25"/>
              <a:gd fmla="*/ 3776460 h 3776460" name="connsiteY25"/>
              <a:gd fmla="*/ 0 w 4961418" name="connsiteX26"/>
              <a:gd fmla="*/ 3318715 h 3776460" name="connsiteY26"/>
              <a:gd fmla="*/ 0 w 4961418" name="connsiteX27"/>
              <a:gd fmla="*/ 457745 h 3776460" name="connsiteY27"/>
              <a:gd fmla="*/ 457745 w 4961418" name="connsiteX28"/>
              <a:gd fmla="*/ 0 h 3776460"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3776460" w="4961418">
                <a:moveTo>
                  <a:pt x="551439" y="2907366"/>
                </a:moveTo>
                <a:cubicBezTo>
                  <a:pt x="475416" y="2907366"/>
                  <a:pt x="413787" y="2968995"/>
                  <a:pt x="413787" y="3045018"/>
                </a:cubicBezTo>
                <a:cubicBezTo>
                  <a:pt x="413787" y="3121041"/>
                  <a:pt x="475416" y="3182670"/>
                  <a:pt x="551439" y="3182670"/>
                </a:cubicBezTo>
                <a:cubicBezTo>
                  <a:pt x="627462" y="3182670"/>
                  <a:pt x="689091" y="3121041"/>
                  <a:pt x="689091" y="3045018"/>
                </a:cubicBezTo>
                <a:cubicBezTo>
                  <a:pt x="689091" y="2968995"/>
                  <a:pt x="627462" y="2907366"/>
                  <a:pt x="551439" y="2907366"/>
                </a:cubicBezTo>
                <a:close/>
                <a:moveTo>
                  <a:pt x="551439" y="2114577"/>
                </a:moveTo>
                <a:cubicBezTo>
                  <a:pt x="475416" y="2114577"/>
                  <a:pt x="413787" y="2176206"/>
                  <a:pt x="413787" y="2252229"/>
                </a:cubicBezTo>
                <a:cubicBezTo>
                  <a:pt x="413787" y="2328252"/>
                  <a:pt x="475416" y="2389881"/>
                  <a:pt x="551439" y="2389881"/>
                </a:cubicBezTo>
                <a:cubicBezTo>
                  <a:pt x="627462" y="2389881"/>
                  <a:pt x="689091" y="2328252"/>
                  <a:pt x="689091" y="2252229"/>
                </a:cubicBezTo>
                <a:cubicBezTo>
                  <a:pt x="689091" y="2176206"/>
                  <a:pt x="627462" y="2114577"/>
                  <a:pt x="551439" y="2114577"/>
                </a:cubicBezTo>
                <a:close/>
                <a:moveTo>
                  <a:pt x="551439" y="1321788"/>
                </a:moveTo>
                <a:cubicBezTo>
                  <a:pt x="475416" y="1321788"/>
                  <a:pt x="413787" y="1383417"/>
                  <a:pt x="413787" y="1459440"/>
                </a:cubicBezTo>
                <a:cubicBezTo>
                  <a:pt x="413787" y="1535463"/>
                  <a:pt x="475416" y="1597092"/>
                  <a:pt x="551439" y="1597092"/>
                </a:cubicBezTo>
                <a:cubicBezTo>
                  <a:pt x="627462" y="1597092"/>
                  <a:pt x="689091" y="1535463"/>
                  <a:pt x="689091" y="1459440"/>
                </a:cubicBezTo>
                <a:cubicBezTo>
                  <a:pt x="689091" y="1383417"/>
                  <a:pt x="627462" y="1321788"/>
                  <a:pt x="551439" y="1321788"/>
                </a:cubicBezTo>
                <a:close/>
                <a:moveTo>
                  <a:pt x="551439" y="528999"/>
                </a:moveTo>
                <a:cubicBezTo>
                  <a:pt x="475416" y="528999"/>
                  <a:pt x="413787" y="590628"/>
                  <a:pt x="413787" y="666651"/>
                </a:cubicBezTo>
                <a:cubicBezTo>
                  <a:pt x="413787" y="742674"/>
                  <a:pt x="475416" y="804303"/>
                  <a:pt x="551439" y="804303"/>
                </a:cubicBezTo>
                <a:cubicBezTo>
                  <a:pt x="627462" y="804303"/>
                  <a:pt x="689091" y="742674"/>
                  <a:pt x="689091" y="666651"/>
                </a:cubicBezTo>
                <a:cubicBezTo>
                  <a:pt x="689091" y="590628"/>
                  <a:pt x="627462" y="528999"/>
                  <a:pt x="551439" y="528999"/>
                </a:cubicBezTo>
                <a:close/>
                <a:moveTo>
                  <a:pt x="457745" y="0"/>
                </a:moveTo>
                <a:lnTo>
                  <a:pt x="4503673" y="0"/>
                </a:lnTo>
                <a:cubicBezTo>
                  <a:pt x="4756479" y="0"/>
                  <a:pt x="4961418" y="204939"/>
                  <a:pt x="4961418" y="457745"/>
                </a:cubicBezTo>
                <a:lnTo>
                  <a:pt x="4961418" y="3318715"/>
                </a:lnTo>
                <a:cubicBezTo>
                  <a:pt x="4961418" y="3571521"/>
                  <a:pt x="4756479" y="3776460"/>
                  <a:pt x="4503673" y="3776460"/>
                </a:cubicBezTo>
                <a:lnTo>
                  <a:pt x="457745" y="3776460"/>
                </a:lnTo>
                <a:cubicBezTo>
                  <a:pt x="204939" y="3776460"/>
                  <a:pt x="0" y="3571521"/>
                  <a:pt x="0" y="3318715"/>
                </a:cubicBezTo>
                <a:lnTo>
                  <a:pt x="0" y="457745"/>
                </a:lnTo>
                <a:cubicBezTo>
                  <a:pt x="0" y="204939"/>
                  <a:pt x="204939" y="0"/>
                  <a:pt x="457745"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Freeform 108">
            <a:extLst>
              <a:ext uri="{FF2B5EF4-FFF2-40B4-BE49-F238E27FC236}">
                <a16:creationId xmlns:a16="http://schemas.microsoft.com/office/drawing/2014/main" id="{F9DC11ED-6D97-4D59-9C40-DAAF116C5A96}"/>
              </a:ext>
            </a:extLst>
          </p:cNvPr>
          <p:cNvSpPr>
            <a:spLocks noEditPoints="1"/>
          </p:cNvSpPr>
          <p:nvPr/>
        </p:nvSpPr>
        <p:spPr bwMode="auto">
          <a:xfrm>
            <a:off x="2349296" y="2808072"/>
            <a:ext cx="693131" cy="620928"/>
          </a:xfrm>
          <a:custGeom>
            <a:gdLst>
              <a:gd fmla="*/ 41 w 81" name="T0"/>
              <a:gd fmla="*/ 20 h 70" name="T1"/>
              <a:gd fmla="*/ 41 w 81" name="T2"/>
              <a:gd fmla="*/ 23 h 70" name="T3"/>
              <a:gd fmla="*/ 39 w 81" name="T4"/>
              <a:gd fmla="*/ 24 h 70" name="T5"/>
              <a:gd fmla="*/ 45 w 81" name="T6"/>
              <a:gd fmla="*/ 55 h 70" name="T7"/>
              <a:gd fmla="*/ 55 w 81" name="T8"/>
              <a:gd fmla="*/ 61 h 70" name="T9"/>
              <a:gd fmla="*/ 57 w 81" name="T10"/>
              <a:gd fmla="*/ 53 h 70" name="T11"/>
              <a:gd fmla="*/ 54 w 81" name="T12"/>
              <a:gd fmla="*/ 23 h 70" name="T13"/>
              <a:gd fmla="*/ 28 w 81" name="T14"/>
              <a:gd fmla="*/ 23 h 70" name="T15"/>
              <a:gd fmla="*/ 24 w 81" name="T16"/>
              <a:gd fmla="*/ 53 h 70" name="T17"/>
              <a:gd fmla="*/ 26 w 81" name="T18"/>
              <a:gd fmla="*/ 61 h 70" name="T19"/>
              <a:gd fmla="*/ 36 w 81" name="T20"/>
              <a:gd fmla="*/ 55 h 70" name="T21"/>
              <a:gd fmla="*/ 39 w 81" name="T22"/>
              <a:gd fmla="*/ 60 h 70" name="T23"/>
              <a:gd fmla="*/ 42 w 81" name="T24"/>
              <a:gd fmla="*/ 54 h 70" name="T25"/>
              <a:gd fmla="*/ 54 w 81" name="T26"/>
              <a:gd fmla="*/ 53 h 70" name="T27"/>
              <a:gd fmla="*/ 47 w 81" name="T28"/>
              <a:gd fmla="*/ 52 h 70" name="T29"/>
              <a:gd fmla="*/ 33 w 81" name="T30"/>
              <a:gd fmla="*/ 14 h 70" name="T31"/>
              <a:gd fmla="*/ 46 w 81" name="T32"/>
              <a:gd fmla="*/ 47 h 70" name="T33"/>
              <a:gd fmla="*/ 41 w 81" name="T34"/>
              <a:gd fmla="*/ 41 h 70" name="T35"/>
              <a:gd fmla="*/ 35 w 81" name="T36"/>
              <a:gd fmla="*/ 47 h 70" name="T37"/>
              <a:gd fmla="*/ 29 w 81" name="T38"/>
              <a:gd fmla="*/ 55 h 70" name="T39"/>
              <a:gd fmla="*/ 28 w 81" name="T40"/>
              <a:gd fmla="*/ 50 h 70" name="T41"/>
              <a:gd fmla="*/ 29 w 81" name="T42"/>
              <a:gd fmla="*/ 55 h 70" name="T43"/>
              <a:gd fmla="*/ 63 w 81" name="T44"/>
              <a:gd fmla="*/ 70 h 70" name="T45"/>
              <a:gd fmla="*/ 42 w 81" name="T46"/>
              <a:gd fmla="*/ 58 h 70" name="T47"/>
              <a:gd fmla="*/ 44 w 81" name="T48"/>
              <a:gd fmla="*/ 64 h 70" name="T49"/>
              <a:gd fmla="*/ 46 w 81" name="T50"/>
              <a:gd fmla="*/ 60 h 70" name="T51"/>
              <a:gd fmla="*/ 48 w 81" name="T52"/>
              <a:gd fmla="*/ 64 h 70" name="T53"/>
              <a:gd fmla="*/ 65 w 81" name="T54"/>
              <a:gd fmla="*/ 64 h 70" name="T55"/>
              <a:gd fmla="*/ 60 w 81" name="T56"/>
              <a:gd fmla="*/ 57 h 70" name="T57"/>
              <a:gd fmla="*/ 71 w 81" name="T58"/>
              <a:gd fmla="*/ 60 h 70" name="T59"/>
              <a:gd fmla="*/ 58 w 81" name="T60"/>
              <a:gd fmla="*/ 51 h 70" name="T61"/>
              <a:gd fmla="*/ 73 w 81" name="T62"/>
              <a:gd fmla="*/ 60 h 70" name="T63"/>
              <a:gd fmla="*/ 79 w 81" name="T64"/>
              <a:gd fmla="*/ 63 h 70" name="T65"/>
              <a:gd fmla="*/ 76 w 81" name="T66"/>
              <a:gd fmla="*/ 56 h 70" name="T67"/>
              <a:gd fmla="*/ 39 w 81" name="T68"/>
              <a:gd fmla="*/ 64 h 70" name="T69"/>
              <a:gd fmla="*/ 8 w 81" name="T70"/>
              <a:gd fmla="*/ 70 h 70" name="T71"/>
              <a:gd fmla="*/ 6 w 81" name="T72"/>
              <a:gd fmla="*/ 57 h 70" name="T73"/>
              <a:gd fmla="*/ 8 w 81" name="T74"/>
              <a:gd fmla="*/ 68 h 70" name="T75"/>
              <a:gd fmla="*/ 18 w 81" name="T76"/>
              <a:gd fmla="*/ 49 h 70" name="T77"/>
              <a:gd fmla="*/ 22 w 81" name="T78"/>
              <a:gd fmla="*/ 52 h 70" name="T79"/>
              <a:gd fmla="*/ 16 w 81" name="T80"/>
              <a:gd fmla="*/ 68 h 70" name="T81"/>
              <a:gd fmla="*/ 22 w 81" name="T82"/>
              <a:gd fmla="*/ 58 h 70" name="T83"/>
              <a:gd fmla="*/ 21 w 81" name="T84"/>
              <a:gd fmla="*/ 68 h 70" name="T85"/>
              <a:gd fmla="*/ 33 w 81" name="T86"/>
              <a:gd fmla="*/ 60 h 70" name="T87"/>
              <a:gd fmla="*/ 35 w 81" name="T88"/>
              <a:gd fmla="*/ 64 h 70" name="T89"/>
              <a:gd fmla="*/ 37 w 81" name="T90"/>
              <a:gd fmla="*/ 58 h 7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70" w="81">
                <a:moveTo>
                  <a:pt x="41" y="29"/>
                </a:moveTo>
                <a:cubicBezTo>
                  <a:pt x="43" y="29"/>
                  <a:pt x="45" y="27"/>
                  <a:pt x="45" y="24"/>
                </a:cubicBezTo>
                <a:cubicBezTo>
                  <a:pt x="45" y="22"/>
                  <a:pt x="43" y="20"/>
                  <a:pt x="41" y="20"/>
                </a:cubicBezTo>
                <a:cubicBezTo>
                  <a:pt x="38" y="20"/>
                  <a:pt x="36" y="22"/>
                  <a:pt x="36" y="24"/>
                </a:cubicBezTo>
                <a:cubicBezTo>
                  <a:pt x="36" y="27"/>
                  <a:pt x="38" y="29"/>
                  <a:pt x="41" y="29"/>
                </a:cubicBezTo>
                <a:close/>
                <a:moveTo>
                  <a:pt x="41" y="23"/>
                </a:moveTo>
                <a:cubicBezTo>
                  <a:pt x="41" y="23"/>
                  <a:pt x="42" y="24"/>
                  <a:pt x="42" y="24"/>
                </a:cubicBezTo>
                <a:cubicBezTo>
                  <a:pt x="42" y="25"/>
                  <a:pt x="41" y="26"/>
                  <a:pt x="41" y="26"/>
                </a:cubicBezTo>
                <a:cubicBezTo>
                  <a:pt x="40" y="26"/>
                  <a:pt x="39" y="25"/>
                  <a:pt x="39" y="24"/>
                </a:cubicBezTo>
                <a:cubicBezTo>
                  <a:pt x="39" y="24"/>
                  <a:pt x="40" y="23"/>
                  <a:pt x="41" y="23"/>
                </a:cubicBezTo>
                <a:close/>
                <a:moveTo>
                  <a:pt x="44" y="54"/>
                </a:moveTo>
                <a:cubicBezTo>
                  <a:pt x="44" y="54"/>
                  <a:pt x="45" y="55"/>
                  <a:pt x="45" y="55"/>
                </a:cubicBezTo>
                <a:cubicBezTo>
                  <a:pt x="46" y="55"/>
                  <a:pt x="49" y="56"/>
                  <a:pt x="50" y="57"/>
                </a:cubicBezTo>
                <a:cubicBezTo>
                  <a:pt x="51" y="58"/>
                  <a:pt x="54" y="61"/>
                  <a:pt x="54" y="61"/>
                </a:cubicBezTo>
                <a:cubicBezTo>
                  <a:pt x="55" y="61"/>
                  <a:pt x="55" y="61"/>
                  <a:pt x="55" y="61"/>
                </a:cubicBezTo>
                <a:cubicBezTo>
                  <a:pt x="55" y="61"/>
                  <a:pt x="56" y="61"/>
                  <a:pt x="56" y="61"/>
                </a:cubicBezTo>
                <a:cubicBezTo>
                  <a:pt x="56" y="61"/>
                  <a:pt x="57" y="60"/>
                  <a:pt x="57" y="60"/>
                </a:cubicBezTo>
                <a:cubicBezTo>
                  <a:pt x="57" y="53"/>
                  <a:pt x="57" y="53"/>
                  <a:pt x="57" y="53"/>
                </a:cubicBezTo>
                <a:cubicBezTo>
                  <a:pt x="57" y="51"/>
                  <a:pt x="57" y="50"/>
                  <a:pt x="55" y="48"/>
                </a:cubicBezTo>
                <a:cubicBezTo>
                  <a:pt x="55" y="47"/>
                  <a:pt x="52" y="44"/>
                  <a:pt x="51" y="42"/>
                </a:cubicBezTo>
                <a:cubicBezTo>
                  <a:pt x="52" y="37"/>
                  <a:pt x="54" y="30"/>
                  <a:pt x="54" y="23"/>
                </a:cubicBezTo>
                <a:cubicBezTo>
                  <a:pt x="54" y="9"/>
                  <a:pt x="42" y="1"/>
                  <a:pt x="41" y="0"/>
                </a:cubicBezTo>
                <a:cubicBezTo>
                  <a:pt x="41" y="0"/>
                  <a:pt x="40" y="0"/>
                  <a:pt x="40" y="0"/>
                </a:cubicBezTo>
                <a:cubicBezTo>
                  <a:pt x="39" y="1"/>
                  <a:pt x="28" y="9"/>
                  <a:pt x="28" y="23"/>
                </a:cubicBezTo>
                <a:cubicBezTo>
                  <a:pt x="28" y="30"/>
                  <a:pt x="29" y="37"/>
                  <a:pt x="30" y="42"/>
                </a:cubicBezTo>
                <a:cubicBezTo>
                  <a:pt x="29" y="44"/>
                  <a:pt x="26" y="47"/>
                  <a:pt x="26" y="48"/>
                </a:cubicBezTo>
                <a:cubicBezTo>
                  <a:pt x="24" y="50"/>
                  <a:pt x="24" y="51"/>
                  <a:pt x="24" y="53"/>
                </a:cubicBezTo>
                <a:cubicBezTo>
                  <a:pt x="24" y="60"/>
                  <a:pt x="24" y="60"/>
                  <a:pt x="24" y="60"/>
                </a:cubicBezTo>
                <a:cubicBezTo>
                  <a:pt x="24" y="60"/>
                  <a:pt x="25" y="61"/>
                  <a:pt x="25" y="61"/>
                </a:cubicBezTo>
                <a:cubicBezTo>
                  <a:pt x="25" y="61"/>
                  <a:pt x="26" y="61"/>
                  <a:pt x="26" y="61"/>
                </a:cubicBezTo>
                <a:cubicBezTo>
                  <a:pt x="26" y="61"/>
                  <a:pt x="27" y="61"/>
                  <a:pt x="27" y="61"/>
                </a:cubicBezTo>
                <a:cubicBezTo>
                  <a:pt x="27" y="61"/>
                  <a:pt x="30" y="58"/>
                  <a:pt x="31" y="57"/>
                </a:cubicBezTo>
                <a:cubicBezTo>
                  <a:pt x="32" y="56"/>
                  <a:pt x="35" y="55"/>
                  <a:pt x="36" y="55"/>
                </a:cubicBezTo>
                <a:cubicBezTo>
                  <a:pt x="37" y="55"/>
                  <a:pt x="37" y="54"/>
                  <a:pt x="37" y="54"/>
                </a:cubicBezTo>
                <a:cubicBezTo>
                  <a:pt x="39" y="54"/>
                  <a:pt x="39" y="54"/>
                  <a:pt x="39" y="54"/>
                </a:cubicBezTo>
                <a:cubicBezTo>
                  <a:pt x="39" y="60"/>
                  <a:pt x="39" y="60"/>
                  <a:pt x="39" y="60"/>
                </a:cubicBezTo>
                <a:cubicBezTo>
                  <a:pt x="39" y="61"/>
                  <a:pt x="40" y="62"/>
                  <a:pt x="41" y="62"/>
                </a:cubicBezTo>
                <a:cubicBezTo>
                  <a:pt x="41" y="62"/>
                  <a:pt x="42" y="61"/>
                  <a:pt x="42" y="60"/>
                </a:cubicBezTo>
                <a:cubicBezTo>
                  <a:pt x="42" y="54"/>
                  <a:pt x="42" y="54"/>
                  <a:pt x="42" y="54"/>
                </a:cubicBezTo>
                <a:lnTo>
                  <a:pt x="44" y="54"/>
                </a:lnTo>
                <a:close/>
                <a:moveTo>
                  <a:pt x="53" y="50"/>
                </a:moveTo>
                <a:cubicBezTo>
                  <a:pt x="54" y="51"/>
                  <a:pt x="54" y="51"/>
                  <a:pt x="54" y="53"/>
                </a:cubicBezTo>
                <a:cubicBezTo>
                  <a:pt x="54" y="56"/>
                  <a:pt x="54" y="56"/>
                  <a:pt x="54" y="56"/>
                </a:cubicBezTo>
                <a:cubicBezTo>
                  <a:pt x="53" y="56"/>
                  <a:pt x="52" y="55"/>
                  <a:pt x="52" y="55"/>
                </a:cubicBezTo>
                <a:cubicBezTo>
                  <a:pt x="51" y="54"/>
                  <a:pt x="49" y="53"/>
                  <a:pt x="47" y="52"/>
                </a:cubicBezTo>
                <a:cubicBezTo>
                  <a:pt x="48" y="51"/>
                  <a:pt x="49" y="49"/>
                  <a:pt x="50" y="46"/>
                </a:cubicBezTo>
                <a:cubicBezTo>
                  <a:pt x="51" y="47"/>
                  <a:pt x="52" y="49"/>
                  <a:pt x="53" y="50"/>
                </a:cubicBezTo>
                <a:close/>
                <a:moveTo>
                  <a:pt x="33" y="14"/>
                </a:moveTo>
                <a:cubicBezTo>
                  <a:pt x="48" y="14"/>
                  <a:pt x="48" y="14"/>
                  <a:pt x="48" y="14"/>
                </a:cubicBezTo>
                <a:cubicBezTo>
                  <a:pt x="50" y="16"/>
                  <a:pt x="51" y="19"/>
                  <a:pt x="51" y="23"/>
                </a:cubicBezTo>
                <a:cubicBezTo>
                  <a:pt x="51" y="33"/>
                  <a:pt x="48" y="41"/>
                  <a:pt x="46" y="47"/>
                </a:cubicBezTo>
                <a:cubicBezTo>
                  <a:pt x="42" y="47"/>
                  <a:pt x="42" y="47"/>
                  <a:pt x="42" y="47"/>
                </a:cubicBezTo>
                <a:cubicBezTo>
                  <a:pt x="42" y="42"/>
                  <a:pt x="42" y="42"/>
                  <a:pt x="42" y="42"/>
                </a:cubicBezTo>
                <a:cubicBezTo>
                  <a:pt x="42" y="41"/>
                  <a:pt x="41" y="41"/>
                  <a:pt x="41" y="41"/>
                </a:cubicBezTo>
                <a:cubicBezTo>
                  <a:pt x="40" y="41"/>
                  <a:pt x="39" y="41"/>
                  <a:pt x="39" y="42"/>
                </a:cubicBezTo>
                <a:cubicBezTo>
                  <a:pt x="39" y="47"/>
                  <a:pt x="39" y="47"/>
                  <a:pt x="39" y="47"/>
                </a:cubicBezTo>
                <a:cubicBezTo>
                  <a:pt x="35" y="47"/>
                  <a:pt x="35" y="47"/>
                  <a:pt x="35" y="47"/>
                </a:cubicBezTo>
                <a:cubicBezTo>
                  <a:pt x="33" y="41"/>
                  <a:pt x="31" y="33"/>
                  <a:pt x="31" y="23"/>
                </a:cubicBezTo>
                <a:cubicBezTo>
                  <a:pt x="31" y="19"/>
                  <a:pt x="31" y="16"/>
                  <a:pt x="33" y="14"/>
                </a:cubicBezTo>
                <a:close/>
                <a:moveTo>
                  <a:pt x="29" y="55"/>
                </a:moveTo>
                <a:cubicBezTo>
                  <a:pt x="29" y="55"/>
                  <a:pt x="28" y="56"/>
                  <a:pt x="27" y="56"/>
                </a:cubicBezTo>
                <a:cubicBezTo>
                  <a:pt x="27" y="53"/>
                  <a:pt x="27" y="53"/>
                  <a:pt x="27" y="53"/>
                </a:cubicBezTo>
                <a:cubicBezTo>
                  <a:pt x="27" y="51"/>
                  <a:pt x="27" y="51"/>
                  <a:pt x="28" y="50"/>
                </a:cubicBezTo>
                <a:cubicBezTo>
                  <a:pt x="29" y="49"/>
                  <a:pt x="30" y="47"/>
                  <a:pt x="31" y="46"/>
                </a:cubicBezTo>
                <a:cubicBezTo>
                  <a:pt x="32" y="49"/>
                  <a:pt x="33" y="51"/>
                  <a:pt x="34" y="52"/>
                </a:cubicBezTo>
                <a:cubicBezTo>
                  <a:pt x="32" y="53"/>
                  <a:pt x="30" y="54"/>
                  <a:pt x="29" y="55"/>
                </a:cubicBezTo>
                <a:close/>
                <a:moveTo>
                  <a:pt x="81" y="63"/>
                </a:moveTo>
                <a:cubicBezTo>
                  <a:pt x="81" y="67"/>
                  <a:pt x="78" y="70"/>
                  <a:pt x="74" y="70"/>
                </a:cubicBezTo>
                <a:cubicBezTo>
                  <a:pt x="63" y="70"/>
                  <a:pt x="63" y="70"/>
                  <a:pt x="63" y="70"/>
                </a:cubicBezTo>
                <a:cubicBezTo>
                  <a:pt x="48" y="70"/>
                  <a:pt x="48" y="70"/>
                  <a:pt x="48" y="70"/>
                </a:cubicBezTo>
                <a:cubicBezTo>
                  <a:pt x="45" y="70"/>
                  <a:pt x="42" y="68"/>
                  <a:pt x="42" y="64"/>
                </a:cubicBezTo>
                <a:cubicBezTo>
                  <a:pt x="42" y="58"/>
                  <a:pt x="42" y="58"/>
                  <a:pt x="42" y="58"/>
                </a:cubicBezTo>
                <a:cubicBezTo>
                  <a:pt x="42" y="58"/>
                  <a:pt x="43" y="57"/>
                  <a:pt x="43" y="57"/>
                </a:cubicBezTo>
                <a:cubicBezTo>
                  <a:pt x="44" y="57"/>
                  <a:pt x="44" y="58"/>
                  <a:pt x="44" y="58"/>
                </a:cubicBezTo>
                <a:cubicBezTo>
                  <a:pt x="44" y="64"/>
                  <a:pt x="44" y="64"/>
                  <a:pt x="44" y="64"/>
                </a:cubicBezTo>
                <a:cubicBezTo>
                  <a:pt x="44" y="66"/>
                  <a:pt x="46" y="68"/>
                  <a:pt x="48" y="68"/>
                </a:cubicBezTo>
                <a:cubicBezTo>
                  <a:pt x="47" y="67"/>
                  <a:pt x="46" y="66"/>
                  <a:pt x="46" y="64"/>
                </a:cubicBezTo>
                <a:cubicBezTo>
                  <a:pt x="46" y="60"/>
                  <a:pt x="46" y="60"/>
                  <a:pt x="46" y="60"/>
                </a:cubicBezTo>
                <a:cubicBezTo>
                  <a:pt x="46" y="60"/>
                  <a:pt x="47" y="59"/>
                  <a:pt x="47" y="59"/>
                </a:cubicBezTo>
                <a:cubicBezTo>
                  <a:pt x="48" y="59"/>
                  <a:pt x="48" y="60"/>
                  <a:pt x="48" y="60"/>
                </a:cubicBezTo>
                <a:cubicBezTo>
                  <a:pt x="48" y="64"/>
                  <a:pt x="48" y="64"/>
                  <a:pt x="48" y="64"/>
                </a:cubicBezTo>
                <a:cubicBezTo>
                  <a:pt x="48" y="67"/>
                  <a:pt x="50" y="68"/>
                  <a:pt x="52" y="68"/>
                </a:cubicBezTo>
                <a:cubicBezTo>
                  <a:pt x="60" y="68"/>
                  <a:pt x="60" y="68"/>
                  <a:pt x="60" y="68"/>
                </a:cubicBezTo>
                <a:cubicBezTo>
                  <a:pt x="63" y="68"/>
                  <a:pt x="65" y="66"/>
                  <a:pt x="65" y="64"/>
                </a:cubicBezTo>
                <a:cubicBezTo>
                  <a:pt x="65" y="61"/>
                  <a:pt x="63" y="59"/>
                  <a:pt x="60" y="59"/>
                </a:cubicBezTo>
                <a:cubicBezTo>
                  <a:pt x="60" y="59"/>
                  <a:pt x="59" y="59"/>
                  <a:pt x="59" y="58"/>
                </a:cubicBezTo>
                <a:cubicBezTo>
                  <a:pt x="59" y="58"/>
                  <a:pt x="60" y="57"/>
                  <a:pt x="60" y="57"/>
                </a:cubicBezTo>
                <a:cubicBezTo>
                  <a:pt x="64" y="57"/>
                  <a:pt x="67" y="60"/>
                  <a:pt x="67" y="64"/>
                </a:cubicBezTo>
                <a:cubicBezTo>
                  <a:pt x="67" y="65"/>
                  <a:pt x="66" y="67"/>
                  <a:pt x="65" y="68"/>
                </a:cubicBezTo>
                <a:cubicBezTo>
                  <a:pt x="69" y="67"/>
                  <a:pt x="71" y="64"/>
                  <a:pt x="71" y="60"/>
                </a:cubicBezTo>
                <a:cubicBezTo>
                  <a:pt x="71" y="55"/>
                  <a:pt x="67" y="51"/>
                  <a:pt x="63" y="51"/>
                </a:cubicBezTo>
                <a:cubicBezTo>
                  <a:pt x="62" y="51"/>
                  <a:pt x="61" y="52"/>
                  <a:pt x="59" y="52"/>
                </a:cubicBezTo>
                <a:cubicBezTo>
                  <a:pt x="59" y="52"/>
                  <a:pt x="58" y="52"/>
                  <a:pt x="58" y="51"/>
                </a:cubicBezTo>
                <a:cubicBezTo>
                  <a:pt x="58" y="51"/>
                  <a:pt x="58" y="50"/>
                  <a:pt x="59" y="50"/>
                </a:cubicBezTo>
                <a:cubicBezTo>
                  <a:pt x="60" y="50"/>
                  <a:pt x="61" y="49"/>
                  <a:pt x="63" y="49"/>
                </a:cubicBezTo>
                <a:cubicBezTo>
                  <a:pt x="69" y="49"/>
                  <a:pt x="73" y="54"/>
                  <a:pt x="73" y="60"/>
                </a:cubicBezTo>
                <a:cubicBezTo>
                  <a:pt x="73" y="63"/>
                  <a:pt x="72" y="66"/>
                  <a:pt x="69" y="68"/>
                </a:cubicBezTo>
                <a:cubicBezTo>
                  <a:pt x="74" y="68"/>
                  <a:pt x="74" y="68"/>
                  <a:pt x="74" y="68"/>
                </a:cubicBezTo>
                <a:cubicBezTo>
                  <a:pt x="77" y="68"/>
                  <a:pt x="79" y="66"/>
                  <a:pt x="79" y="63"/>
                </a:cubicBezTo>
                <a:cubicBezTo>
                  <a:pt x="79" y="61"/>
                  <a:pt x="78" y="59"/>
                  <a:pt x="76" y="58"/>
                </a:cubicBezTo>
                <a:cubicBezTo>
                  <a:pt x="75" y="58"/>
                  <a:pt x="75" y="57"/>
                  <a:pt x="75" y="57"/>
                </a:cubicBezTo>
                <a:cubicBezTo>
                  <a:pt x="75" y="56"/>
                  <a:pt x="76" y="56"/>
                  <a:pt x="76" y="56"/>
                </a:cubicBezTo>
                <a:cubicBezTo>
                  <a:pt x="79" y="57"/>
                  <a:pt x="81" y="60"/>
                  <a:pt x="81" y="63"/>
                </a:cubicBezTo>
                <a:close/>
                <a:moveTo>
                  <a:pt x="39" y="58"/>
                </a:moveTo>
                <a:cubicBezTo>
                  <a:pt x="39" y="64"/>
                  <a:pt x="39" y="64"/>
                  <a:pt x="39" y="64"/>
                </a:cubicBezTo>
                <a:cubicBezTo>
                  <a:pt x="39" y="68"/>
                  <a:pt x="36" y="70"/>
                  <a:pt x="33" y="70"/>
                </a:cubicBezTo>
                <a:cubicBezTo>
                  <a:pt x="18" y="70"/>
                  <a:pt x="18" y="70"/>
                  <a:pt x="18" y="70"/>
                </a:cubicBezTo>
                <a:cubicBezTo>
                  <a:pt x="8" y="70"/>
                  <a:pt x="8" y="70"/>
                  <a:pt x="8" y="70"/>
                </a:cubicBezTo>
                <a:cubicBezTo>
                  <a:pt x="3" y="70"/>
                  <a:pt x="0" y="67"/>
                  <a:pt x="0" y="63"/>
                </a:cubicBezTo>
                <a:cubicBezTo>
                  <a:pt x="0" y="60"/>
                  <a:pt x="2" y="57"/>
                  <a:pt x="5" y="56"/>
                </a:cubicBezTo>
                <a:cubicBezTo>
                  <a:pt x="5" y="56"/>
                  <a:pt x="6" y="56"/>
                  <a:pt x="6" y="57"/>
                </a:cubicBezTo>
                <a:cubicBezTo>
                  <a:pt x="6" y="57"/>
                  <a:pt x="6" y="58"/>
                  <a:pt x="5" y="58"/>
                </a:cubicBezTo>
                <a:cubicBezTo>
                  <a:pt x="3" y="59"/>
                  <a:pt x="2" y="61"/>
                  <a:pt x="2" y="63"/>
                </a:cubicBezTo>
                <a:cubicBezTo>
                  <a:pt x="2" y="66"/>
                  <a:pt x="5" y="68"/>
                  <a:pt x="8" y="68"/>
                </a:cubicBezTo>
                <a:cubicBezTo>
                  <a:pt x="12" y="68"/>
                  <a:pt x="12" y="68"/>
                  <a:pt x="12" y="68"/>
                </a:cubicBezTo>
                <a:cubicBezTo>
                  <a:pt x="10" y="66"/>
                  <a:pt x="8" y="63"/>
                  <a:pt x="8" y="60"/>
                </a:cubicBezTo>
                <a:cubicBezTo>
                  <a:pt x="8" y="54"/>
                  <a:pt x="13" y="49"/>
                  <a:pt x="18" y="49"/>
                </a:cubicBezTo>
                <a:cubicBezTo>
                  <a:pt x="20" y="49"/>
                  <a:pt x="21" y="50"/>
                  <a:pt x="22" y="50"/>
                </a:cubicBezTo>
                <a:cubicBezTo>
                  <a:pt x="23" y="50"/>
                  <a:pt x="23" y="51"/>
                  <a:pt x="23" y="51"/>
                </a:cubicBezTo>
                <a:cubicBezTo>
                  <a:pt x="23" y="52"/>
                  <a:pt x="22" y="52"/>
                  <a:pt x="22" y="52"/>
                </a:cubicBezTo>
                <a:cubicBezTo>
                  <a:pt x="21" y="52"/>
                  <a:pt x="19" y="51"/>
                  <a:pt x="18" y="51"/>
                </a:cubicBezTo>
                <a:cubicBezTo>
                  <a:pt x="14" y="51"/>
                  <a:pt x="10" y="55"/>
                  <a:pt x="10" y="60"/>
                </a:cubicBezTo>
                <a:cubicBezTo>
                  <a:pt x="10" y="64"/>
                  <a:pt x="12" y="67"/>
                  <a:pt x="16" y="68"/>
                </a:cubicBezTo>
                <a:cubicBezTo>
                  <a:pt x="15" y="67"/>
                  <a:pt x="14" y="65"/>
                  <a:pt x="14" y="64"/>
                </a:cubicBezTo>
                <a:cubicBezTo>
                  <a:pt x="14" y="60"/>
                  <a:pt x="17" y="57"/>
                  <a:pt x="21" y="57"/>
                </a:cubicBezTo>
                <a:cubicBezTo>
                  <a:pt x="21" y="57"/>
                  <a:pt x="22" y="58"/>
                  <a:pt x="22" y="58"/>
                </a:cubicBezTo>
                <a:cubicBezTo>
                  <a:pt x="22" y="59"/>
                  <a:pt x="21" y="59"/>
                  <a:pt x="21" y="59"/>
                </a:cubicBezTo>
                <a:cubicBezTo>
                  <a:pt x="18" y="59"/>
                  <a:pt x="16" y="61"/>
                  <a:pt x="16" y="64"/>
                </a:cubicBezTo>
                <a:cubicBezTo>
                  <a:pt x="16" y="66"/>
                  <a:pt x="18" y="68"/>
                  <a:pt x="21" y="68"/>
                </a:cubicBezTo>
                <a:cubicBezTo>
                  <a:pt x="29" y="68"/>
                  <a:pt x="29" y="68"/>
                  <a:pt x="29" y="68"/>
                </a:cubicBezTo>
                <a:cubicBezTo>
                  <a:pt x="31" y="68"/>
                  <a:pt x="33" y="67"/>
                  <a:pt x="33" y="64"/>
                </a:cubicBezTo>
                <a:cubicBezTo>
                  <a:pt x="33" y="60"/>
                  <a:pt x="33" y="60"/>
                  <a:pt x="33" y="60"/>
                </a:cubicBezTo>
                <a:cubicBezTo>
                  <a:pt x="33" y="60"/>
                  <a:pt x="33" y="59"/>
                  <a:pt x="34" y="59"/>
                </a:cubicBezTo>
                <a:cubicBezTo>
                  <a:pt x="34" y="59"/>
                  <a:pt x="35" y="60"/>
                  <a:pt x="35" y="60"/>
                </a:cubicBezTo>
                <a:cubicBezTo>
                  <a:pt x="35" y="64"/>
                  <a:pt x="35" y="64"/>
                  <a:pt x="35" y="64"/>
                </a:cubicBezTo>
                <a:cubicBezTo>
                  <a:pt x="35" y="66"/>
                  <a:pt x="34" y="67"/>
                  <a:pt x="33" y="68"/>
                </a:cubicBezTo>
                <a:cubicBezTo>
                  <a:pt x="35" y="68"/>
                  <a:pt x="37" y="66"/>
                  <a:pt x="37" y="64"/>
                </a:cubicBezTo>
                <a:cubicBezTo>
                  <a:pt x="37" y="58"/>
                  <a:pt x="37" y="58"/>
                  <a:pt x="37" y="58"/>
                </a:cubicBezTo>
                <a:cubicBezTo>
                  <a:pt x="37" y="58"/>
                  <a:pt x="37" y="57"/>
                  <a:pt x="38" y="57"/>
                </a:cubicBezTo>
                <a:cubicBezTo>
                  <a:pt x="38" y="57"/>
                  <a:pt x="39" y="58"/>
                  <a:pt x="39" y="58"/>
                </a:cubicBezTo>
                <a:close/>
              </a:path>
            </a:pathLst>
          </a:custGeom>
          <a:solidFill>
            <a:srgbClr val="042B8E"/>
          </a:solidFill>
          <a:ln>
            <a:noFill/>
          </a:ln>
          <a:extLst/>
        </p:spPr>
        <p:txBody>
          <a:bodyPr anchor="t" anchorCtr="0" bIns="45720" compatLnSpc="1" lIns="91440" numCol="1" rIns="91440" tIns="45720" vert="horz" wrap="square">
            <a:prstTxWarp prst="textNoShape">
              <a:avLst/>
            </a:prstTxWarp>
          </a:bodyPr>
          <a:lstStyle/>
          <a:p>
            <a:endParaRPr lang="en-US" sz="1351">
              <a:cs typeface="+mn-ea"/>
              <a:sym typeface="+mn-lt"/>
            </a:endParaRPr>
          </a:p>
        </p:txBody>
      </p:sp>
      <p:sp>
        <p:nvSpPr>
          <p:cNvPr id="6" name="Freeform 141">
            <a:extLst>
              <a:ext uri="{FF2B5EF4-FFF2-40B4-BE49-F238E27FC236}">
                <a16:creationId xmlns:a16="http://schemas.microsoft.com/office/drawing/2014/main" id="{79E30A5B-5F24-4207-8805-FAF9DFF13AC6}"/>
              </a:ext>
            </a:extLst>
          </p:cNvPr>
          <p:cNvSpPr>
            <a:spLocks noEditPoints="1"/>
          </p:cNvSpPr>
          <p:nvPr/>
        </p:nvSpPr>
        <p:spPr bwMode="auto">
          <a:xfrm>
            <a:off x="5917239" y="1892534"/>
            <a:ext cx="571273" cy="584334"/>
          </a:xfrm>
          <a:custGeom>
            <a:gdLst>
              <a:gd fmla="*/ 64 w 74" name="T0"/>
              <a:gd fmla="*/ 30 h 73" name="T1"/>
              <a:gd fmla="*/ 60 w 74" name="T2"/>
              <a:gd fmla="*/ 35 h 73" name="T3"/>
              <a:gd fmla="*/ 41 w 74" name="T4"/>
              <a:gd fmla="*/ 23 h 73" name="T5"/>
              <a:gd fmla="*/ 39 w 74" name="T6"/>
              <a:gd fmla="*/ 16 h 73" name="T7"/>
              <a:gd fmla="*/ 40 w 74" name="T8"/>
              <a:gd fmla="*/ 10 h 73" name="T9"/>
              <a:gd fmla="*/ 49 w 74" name="T10"/>
              <a:gd fmla="*/ 4 h 73" name="T11"/>
              <a:gd fmla="*/ 43 w 74" name="T12"/>
              <a:gd fmla="*/ 9 h 73" name="T13"/>
              <a:gd fmla="*/ 41 w 74" name="T14"/>
              <a:gd fmla="*/ 13 h 73" name="T15"/>
              <a:gd fmla="*/ 42 w 74" name="T16"/>
              <a:gd fmla="*/ 20 h 73" name="T17"/>
              <a:gd fmla="*/ 47 w 74" name="T18"/>
              <a:gd fmla="*/ 27 h 73" name="T19"/>
              <a:gd fmla="*/ 60 w 74" name="T20"/>
              <a:gd fmla="*/ 14 h 73" name="T21"/>
              <a:gd fmla="*/ 15 w 74" name="T22"/>
              <a:gd fmla="*/ 50 h 73" name="T23"/>
              <a:gd fmla="*/ 48 w 74" name="T24"/>
              <a:gd fmla="*/ 9 h 73" name="T25"/>
              <a:gd fmla="*/ 63 w 74" name="T26"/>
              <a:gd fmla="*/ 21 h 73" name="T27"/>
              <a:gd fmla="*/ 68 w 74" name="T28"/>
              <a:gd fmla="*/ 37 h 73" name="T29"/>
              <a:gd fmla="*/ 30 w 74" name="T30"/>
              <a:gd fmla="*/ 63 h 73" name="T31"/>
              <a:gd fmla="*/ 17 w 74" name="T32"/>
              <a:gd fmla="*/ 71 h 73" name="T33"/>
              <a:gd fmla="*/ 7 w 74" name="T34"/>
              <a:gd fmla="*/ 53 h 73" name="T35"/>
              <a:gd fmla="*/ 30 w 74" name="T36"/>
              <a:gd fmla="*/ 14 h 73" name="T37"/>
              <a:gd fmla="*/ 65 w 74" name="T38"/>
              <a:gd fmla="*/ 8 h 73" name="T39"/>
              <a:gd fmla="*/ 40 w 74" name="T40"/>
              <a:gd fmla="*/ 34 h 73" name="T41"/>
              <a:gd fmla="*/ 28 w 74" name="T42"/>
              <a:gd fmla="*/ 24 h 73" name="T43"/>
              <a:gd fmla="*/ 25 w 74" name="T44"/>
              <a:gd fmla="*/ 30 h 73" name="T45"/>
              <a:gd fmla="*/ 32 w 74" name="T46"/>
              <a:gd fmla="*/ 42 h 73" name="T47"/>
              <a:gd fmla="*/ 44 w 74" name="T48"/>
              <a:gd fmla="*/ 49 h 73" name="T49"/>
              <a:gd fmla="*/ 14 w 74" name="T50"/>
              <a:gd fmla="*/ 69 h 73" name="T51"/>
              <a:gd fmla="*/ 11 w 74" name="T52"/>
              <a:gd fmla="*/ 68 h 73" name="T53"/>
              <a:gd fmla="*/ 4 w 74" name="T54"/>
              <a:gd fmla="*/ 61 h 73" name="T55"/>
              <a:gd fmla="*/ 14 w 74" name="T56"/>
              <a:gd fmla="*/ 69 h 73" name="T57"/>
              <a:gd fmla="*/ 20 w 74" name="T58"/>
              <a:gd fmla="*/ 63 h 73" name="T59"/>
              <a:gd fmla="*/ 13 w 74" name="T60"/>
              <a:gd fmla="*/ 58 h 73" name="T61"/>
              <a:gd fmla="*/ 10 w 74" name="T62"/>
              <a:gd fmla="*/ 53 h 73" name="T63"/>
              <a:gd fmla="*/ 6 w 74" name="T64"/>
              <a:gd fmla="*/ 60 h 73" name="T65"/>
              <a:gd fmla="*/ 21 w 74" name="T66"/>
              <a:gd fmla="*/ 61 h 73" name="T67"/>
              <a:gd fmla="*/ 33 w 74" name="T68"/>
              <a:gd fmla="*/ 46 h 73" name="T69"/>
              <a:gd fmla="*/ 26 w 74" name="T70"/>
              <a:gd fmla="*/ 39 h 73" name="T71"/>
              <a:gd fmla="*/ 24 w 74" name="T72"/>
              <a:gd fmla="*/ 32 h 73" name="T73"/>
              <a:gd fmla="*/ 12 w 74" name="T74"/>
              <a:gd fmla="*/ 52 h 73" name="T75"/>
              <a:gd fmla="*/ 16 w 74" name="T76"/>
              <a:gd fmla="*/ 58 h 73" name="T77"/>
              <a:gd fmla="*/ 33 w 74" name="T78"/>
              <a:gd fmla="*/ 18 h 73" name="T79"/>
              <a:gd fmla="*/ 59 w 74" name="T80"/>
              <a:gd fmla="*/ 41 h 73" name="T81"/>
              <a:gd fmla="*/ 59 w 74" name="T82"/>
              <a:gd fmla="*/ 38 h 73" name="T83"/>
              <a:gd fmla="*/ 53 w 74" name="T84"/>
              <a:gd fmla="*/ 37 h 73" name="T85"/>
              <a:gd fmla="*/ 48 w 74" name="T86"/>
              <a:gd fmla="*/ 34 h 73" name="T87"/>
              <a:gd fmla="*/ 40 w 74" name="T88"/>
              <a:gd fmla="*/ 27 h 73" name="T89"/>
              <a:gd fmla="*/ 63 w 74" name="T90"/>
              <a:gd fmla="*/ 36 h 73" name="T91"/>
              <a:gd fmla="*/ 70 w 74" name="T92"/>
              <a:gd fmla="*/ 23 h 73" name="T93"/>
              <a:gd fmla="*/ 39 w 74" name="T94"/>
              <a:gd fmla="*/ 8 h 73" name="T95"/>
              <a:gd fmla="*/ 38 w 74" name="T96"/>
              <a:gd fmla="*/ 14 h 73" name="T97"/>
              <a:gd fmla="*/ 40 w 74" name="T98"/>
              <a:gd fmla="*/ 22 h 73" name="T99"/>
              <a:gd fmla="*/ 60 w 74" name="T100"/>
              <a:gd fmla="*/ 36 h 73"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73" w="74">
                <a:moveTo>
                  <a:pt x="64" y="22"/>
                </a:moveTo>
                <a:cubicBezTo>
                  <a:pt x="64" y="22"/>
                  <a:pt x="65" y="23"/>
                  <a:pt x="65" y="23"/>
                </a:cubicBezTo>
                <a:cubicBezTo>
                  <a:pt x="66" y="25"/>
                  <a:pt x="66" y="27"/>
                  <a:pt x="65" y="29"/>
                </a:cubicBezTo>
                <a:cubicBezTo>
                  <a:pt x="65" y="29"/>
                  <a:pt x="65" y="30"/>
                  <a:pt x="64" y="30"/>
                </a:cubicBezTo>
                <a:cubicBezTo>
                  <a:pt x="64" y="30"/>
                  <a:pt x="64" y="30"/>
                  <a:pt x="64" y="30"/>
                </a:cubicBezTo>
                <a:cubicBezTo>
                  <a:pt x="63" y="30"/>
                  <a:pt x="63" y="29"/>
                  <a:pt x="63" y="29"/>
                </a:cubicBezTo>
                <a:cubicBezTo>
                  <a:pt x="64" y="27"/>
                  <a:pt x="63" y="25"/>
                  <a:pt x="63" y="24"/>
                </a:cubicBezTo>
                <a:cubicBezTo>
                  <a:pt x="63" y="23"/>
                  <a:pt x="63" y="23"/>
                  <a:pt x="64" y="22"/>
                </a:cubicBezTo>
                <a:close/>
                <a:moveTo>
                  <a:pt x="67" y="32"/>
                </a:moveTo>
                <a:cubicBezTo>
                  <a:pt x="65" y="34"/>
                  <a:pt x="63" y="35"/>
                  <a:pt x="60" y="35"/>
                </a:cubicBezTo>
                <a:cubicBezTo>
                  <a:pt x="56" y="35"/>
                  <a:pt x="51" y="33"/>
                  <a:pt x="47" y="30"/>
                </a:cubicBezTo>
                <a:cubicBezTo>
                  <a:pt x="47" y="29"/>
                  <a:pt x="46" y="29"/>
                  <a:pt x="46" y="28"/>
                </a:cubicBezTo>
                <a:cubicBezTo>
                  <a:pt x="45" y="27"/>
                  <a:pt x="44" y="27"/>
                  <a:pt x="43" y="26"/>
                </a:cubicBezTo>
                <a:cubicBezTo>
                  <a:pt x="43" y="25"/>
                  <a:pt x="43" y="25"/>
                  <a:pt x="43" y="25"/>
                </a:cubicBezTo>
                <a:cubicBezTo>
                  <a:pt x="42" y="24"/>
                  <a:pt x="42" y="24"/>
                  <a:pt x="41" y="23"/>
                </a:cubicBezTo>
                <a:cubicBezTo>
                  <a:pt x="41" y="23"/>
                  <a:pt x="41" y="22"/>
                  <a:pt x="41" y="22"/>
                </a:cubicBezTo>
                <a:cubicBezTo>
                  <a:pt x="41" y="21"/>
                  <a:pt x="40" y="21"/>
                  <a:pt x="40" y="20"/>
                </a:cubicBezTo>
                <a:cubicBezTo>
                  <a:pt x="40" y="20"/>
                  <a:pt x="40" y="19"/>
                  <a:pt x="40" y="19"/>
                </a:cubicBezTo>
                <a:cubicBezTo>
                  <a:pt x="40" y="18"/>
                  <a:pt x="39" y="18"/>
                  <a:pt x="39" y="17"/>
                </a:cubicBezTo>
                <a:cubicBezTo>
                  <a:pt x="39" y="17"/>
                  <a:pt x="39" y="16"/>
                  <a:pt x="39" y="16"/>
                </a:cubicBezTo>
                <a:cubicBezTo>
                  <a:pt x="39" y="15"/>
                  <a:pt x="39" y="15"/>
                  <a:pt x="39" y="14"/>
                </a:cubicBezTo>
                <a:cubicBezTo>
                  <a:pt x="39" y="14"/>
                  <a:pt x="39" y="13"/>
                  <a:pt x="39" y="13"/>
                </a:cubicBezTo>
                <a:cubicBezTo>
                  <a:pt x="39" y="13"/>
                  <a:pt x="39" y="12"/>
                  <a:pt x="39" y="12"/>
                </a:cubicBezTo>
                <a:cubicBezTo>
                  <a:pt x="39" y="11"/>
                  <a:pt x="40" y="11"/>
                  <a:pt x="40" y="10"/>
                </a:cubicBezTo>
                <a:cubicBezTo>
                  <a:pt x="40" y="10"/>
                  <a:pt x="40" y="10"/>
                  <a:pt x="40" y="10"/>
                </a:cubicBezTo>
                <a:cubicBezTo>
                  <a:pt x="40" y="9"/>
                  <a:pt x="41" y="8"/>
                  <a:pt x="41" y="8"/>
                </a:cubicBezTo>
                <a:cubicBezTo>
                  <a:pt x="41" y="8"/>
                  <a:pt x="41" y="8"/>
                  <a:pt x="41" y="8"/>
                </a:cubicBezTo>
                <a:cubicBezTo>
                  <a:pt x="41" y="8"/>
                  <a:pt x="41" y="8"/>
                  <a:pt x="41" y="8"/>
                </a:cubicBezTo>
                <a:cubicBezTo>
                  <a:pt x="41" y="7"/>
                  <a:pt x="41" y="7"/>
                  <a:pt x="42" y="7"/>
                </a:cubicBezTo>
                <a:cubicBezTo>
                  <a:pt x="43" y="5"/>
                  <a:pt x="46" y="4"/>
                  <a:pt x="49" y="4"/>
                </a:cubicBezTo>
                <a:cubicBezTo>
                  <a:pt x="54" y="4"/>
                  <a:pt x="59" y="7"/>
                  <a:pt x="63" y="11"/>
                </a:cubicBezTo>
                <a:cubicBezTo>
                  <a:pt x="70" y="18"/>
                  <a:pt x="72" y="27"/>
                  <a:pt x="67" y="32"/>
                </a:cubicBezTo>
                <a:close/>
                <a:moveTo>
                  <a:pt x="60" y="14"/>
                </a:moveTo>
                <a:cubicBezTo>
                  <a:pt x="57" y="10"/>
                  <a:pt x="52" y="8"/>
                  <a:pt x="48" y="8"/>
                </a:cubicBezTo>
                <a:cubicBezTo>
                  <a:pt x="46" y="8"/>
                  <a:pt x="44" y="8"/>
                  <a:pt x="43" y="9"/>
                </a:cubicBezTo>
                <a:cubicBezTo>
                  <a:pt x="42" y="9"/>
                  <a:pt x="42" y="9"/>
                  <a:pt x="42" y="9"/>
                </a:cubicBezTo>
                <a:cubicBezTo>
                  <a:pt x="42" y="10"/>
                  <a:pt x="42" y="10"/>
                  <a:pt x="42" y="11"/>
                </a:cubicBezTo>
                <a:cubicBezTo>
                  <a:pt x="42" y="11"/>
                  <a:pt x="41" y="11"/>
                  <a:pt x="41" y="11"/>
                </a:cubicBezTo>
                <a:cubicBezTo>
                  <a:pt x="41" y="12"/>
                  <a:pt x="41" y="12"/>
                  <a:pt x="41" y="13"/>
                </a:cubicBezTo>
                <a:cubicBezTo>
                  <a:pt x="41" y="13"/>
                  <a:pt x="41" y="13"/>
                  <a:pt x="41" y="13"/>
                </a:cubicBezTo>
                <a:cubicBezTo>
                  <a:pt x="41" y="14"/>
                  <a:pt x="41" y="14"/>
                  <a:pt x="41" y="15"/>
                </a:cubicBezTo>
                <a:cubicBezTo>
                  <a:pt x="41" y="15"/>
                  <a:pt x="41" y="15"/>
                  <a:pt x="41" y="16"/>
                </a:cubicBezTo>
                <a:cubicBezTo>
                  <a:pt x="41" y="16"/>
                  <a:pt x="41" y="17"/>
                  <a:pt x="41" y="17"/>
                </a:cubicBezTo>
                <a:cubicBezTo>
                  <a:pt x="41" y="17"/>
                  <a:pt x="41" y="18"/>
                  <a:pt x="42" y="18"/>
                </a:cubicBezTo>
                <a:cubicBezTo>
                  <a:pt x="42" y="18"/>
                  <a:pt x="42" y="19"/>
                  <a:pt x="42" y="20"/>
                </a:cubicBezTo>
                <a:cubicBezTo>
                  <a:pt x="42" y="20"/>
                  <a:pt x="42" y="20"/>
                  <a:pt x="42" y="20"/>
                </a:cubicBezTo>
                <a:cubicBezTo>
                  <a:pt x="43" y="21"/>
                  <a:pt x="43" y="22"/>
                  <a:pt x="43" y="22"/>
                </a:cubicBezTo>
                <a:cubicBezTo>
                  <a:pt x="44" y="22"/>
                  <a:pt x="44" y="23"/>
                  <a:pt x="44" y="23"/>
                </a:cubicBezTo>
                <a:cubicBezTo>
                  <a:pt x="44" y="24"/>
                  <a:pt x="45" y="24"/>
                  <a:pt x="45" y="25"/>
                </a:cubicBezTo>
                <a:cubicBezTo>
                  <a:pt x="46" y="25"/>
                  <a:pt x="46" y="26"/>
                  <a:pt x="47" y="27"/>
                </a:cubicBezTo>
                <a:cubicBezTo>
                  <a:pt x="48" y="28"/>
                  <a:pt x="49" y="29"/>
                  <a:pt x="50" y="29"/>
                </a:cubicBezTo>
                <a:cubicBezTo>
                  <a:pt x="53" y="32"/>
                  <a:pt x="57" y="33"/>
                  <a:pt x="60" y="33"/>
                </a:cubicBezTo>
                <a:cubicBezTo>
                  <a:pt x="60" y="33"/>
                  <a:pt x="60" y="33"/>
                  <a:pt x="60" y="33"/>
                </a:cubicBezTo>
                <a:cubicBezTo>
                  <a:pt x="62" y="33"/>
                  <a:pt x="63" y="32"/>
                  <a:pt x="65" y="31"/>
                </a:cubicBezTo>
                <a:cubicBezTo>
                  <a:pt x="68" y="27"/>
                  <a:pt x="66" y="19"/>
                  <a:pt x="60" y="14"/>
                </a:cubicBezTo>
                <a:close/>
                <a:moveTo>
                  <a:pt x="24" y="37"/>
                </a:moveTo>
                <a:cubicBezTo>
                  <a:pt x="24" y="37"/>
                  <a:pt x="23" y="37"/>
                  <a:pt x="23" y="37"/>
                </a:cubicBezTo>
                <a:cubicBezTo>
                  <a:pt x="14" y="49"/>
                  <a:pt x="14" y="49"/>
                  <a:pt x="14" y="49"/>
                </a:cubicBezTo>
                <a:cubicBezTo>
                  <a:pt x="13" y="49"/>
                  <a:pt x="14" y="50"/>
                  <a:pt x="14" y="50"/>
                </a:cubicBezTo>
                <a:cubicBezTo>
                  <a:pt x="14" y="50"/>
                  <a:pt x="14" y="50"/>
                  <a:pt x="15" y="50"/>
                </a:cubicBezTo>
                <a:cubicBezTo>
                  <a:pt x="15" y="50"/>
                  <a:pt x="15" y="50"/>
                  <a:pt x="15" y="50"/>
                </a:cubicBezTo>
                <a:cubicBezTo>
                  <a:pt x="24" y="38"/>
                  <a:pt x="24" y="38"/>
                  <a:pt x="24" y="38"/>
                </a:cubicBezTo>
                <a:cubicBezTo>
                  <a:pt x="25" y="38"/>
                  <a:pt x="25" y="37"/>
                  <a:pt x="24" y="37"/>
                </a:cubicBezTo>
                <a:close/>
                <a:moveTo>
                  <a:pt x="49" y="9"/>
                </a:moveTo>
                <a:cubicBezTo>
                  <a:pt x="49" y="8"/>
                  <a:pt x="48" y="9"/>
                  <a:pt x="48" y="9"/>
                </a:cubicBezTo>
                <a:cubicBezTo>
                  <a:pt x="48" y="10"/>
                  <a:pt x="48" y="10"/>
                  <a:pt x="49" y="11"/>
                </a:cubicBezTo>
                <a:cubicBezTo>
                  <a:pt x="52" y="11"/>
                  <a:pt x="56" y="13"/>
                  <a:pt x="58" y="16"/>
                </a:cubicBezTo>
                <a:cubicBezTo>
                  <a:pt x="60" y="17"/>
                  <a:pt x="61" y="19"/>
                  <a:pt x="62" y="21"/>
                </a:cubicBezTo>
                <a:cubicBezTo>
                  <a:pt x="62" y="21"/>
                  <a:pt x="63" y="21"/>
                  <a:pt x="63" y="21"/>
                </a:cubicBezTo>
                <a:cubicBezTo>
                  <a:pt x="63" y="21"/>
                  <a:pt x="63" y="21"/>
                  <a:pt x="63" y="21"/>
                </a:cubicBezTo>
                <a:cubicBezTo>
                  <a:pt x="64" y="21"/>
                  <a:pt x="64" y="20"/>
                  <a:pt x="64" y="20"/>
                </a:cubicBezTo>
                <a:cubicBezTo>
                  <a:pt x="63" y="18"/>
                  <a:pt x="61" y="16"/>
                  <a:pt x="60" y="14"/>
                </a:cubicBezTo>
                <a:cubicBezTo>
                  <a:pt x="57" y="11"/>
                  <a:pt x="53" y="9"/>
                  <a:pt x="49" y="9"/>
                </a:cubicBezTo>
                <a:close/>
                <a:moveTo>
                  <a:pt x="70" y="36"/>
                </a:moveTo>
                <a:cubicBezTo>
                  <a:pt x="69" y="36"/>
                  <a:pt x="69" y="37"/>
                  <a:pt x="68" y="37"/>
                </a:cubicBezTo>
                <a:cubicBezTo>
                  <a:pt x="61" y="43"/>
                  <a:pt x="61" y="43"/>
                  <a:pt x="61" y="43"/>
                </a:cubicBezTo>
                <a:cubicBezTo>
                  <a:pt x="61" y="43"/>
                  <a:pt x="60" y="44"/>
                  <a:pt x="60" y="44"/>
                </a:cubicBezTo>
                <a:cubicBezTo>
                  <a:pt x="54" y="49"/>
                  <a:pt x="54" y="49"/>
                  <a:pt x="54" y="49"/>
                </a:cubicBezTo>
                <a:cubicBezTo>
                  <a:pt x="52" y="51"/>
                  <a:pt x="48" y="52"/>
                  <a:pt x="44" y="52"/>
                </a:cubicBezTo>
                <a:cubicBezTo>
                  <a:pt x="30" y="63"/>
                  <a:pt x="30" y="63"/>
                  <a:pt x="30" y="63"/>
                </a:cubicBezTo>
                <a:cubicBezTo>
                  <a:pt x="28" y="64"/>
                  <a:pt x="26" y="65"/>
                  <a:pt x="24" y="65"/>
                </a:cubicBezTo>
                <a:cubicBezTo>
                  <a:pt x="24" y="65"/>
                  <a:pt x="24" y="65"/>
                  <a:pt x="24" y="65"/>
                </a:cubicBezTo>
                <a:cubicBezTo>
                  <a:pt x="21" y="67"/>
                  <a:pt x="21" y="67"/>
                  <a:pt x="21" y="67"/>
                </a:cubicBezTo>
                <a:cubicBezTo>
                  <a:pt x="20" y="68"/>
                  <a:pt x="20" y="69"/>
                  <a:pt x="19" y="69"/>
                </a:cubicBezTo>
                <a:cubicBezTo>
                  <a:pt x="17" y="71"/>
                  <a:pt x="17" y="71"/>
                  <a:pt x="17" y="71"/>
                </a:cubicBezTo>
                <a:cubicBezTo>
                  <a:pt x="16" y="72"/>
                  <a:pt x="14" y="73"/>
                  <a:pt x="12" y="73"/>
                </a:cubicBezTo>
                <a:cubicBezTo>
                  <a:pt x="10" y="73"/>
                  <a:pt x="7" y="71"/>
                  <a:pt x="4" y="69"/>
                </a:cubicBezTo>
                <a:cubicBezTo>
                  <a:pt x="0" y="65"/>
                  <a:pt x="0" y="59"/>
                  <a:pt x="3" y="56"/>
                </a:cubicBezTo>
                <a:cubicBezTo>
                  <a:pt x="4" y="54"/>
                  <a:pt x="4" y="54"/>
                  <a:pt x="4" y="54"/>
                </a:cubicBezTo>
                <a:cubicBezTo>
                  <a:pt x="5" y="54"/>
                  <a:pt x="6" y="53"/>
                  <a:pt x="7" y="53"/>
                </a:cubicBezTo>
                <a:cubicBezTo>
                  <a:pt x="9" y="50"/>
                  <a:pt x="9" y="50"/>
                  <a:pt x="9" y="50"/>
                </a:cubicBezTo>
                <a:cubicBezTo>
                  <a:pt x="9" y="47"/>
                  <a:pt x="10" y="45"/>
                  <a:pt x="11" y="44"/>
                </a:cubicBezTo>
                <a:cubicBezTo>
                  <a:pt x="22" y="29"/>
                  <a:pt x="22" y="29"/>
                  <a:pt x="22" y="29"/>
                </a:cubicBezTo>
                <a:cubicBezTo>
                  <a:pt x="22" y="25"/>
                  <a:pt x="23" y="22"/>
                  <a:pt x="25" y="20"/>
                </a:cubicBezTo>
                <a:cubicBezTo>
                  <a:pt x="30" y="14"/>
                  <a:pt x="30" y="14"/>
                  <a:pt x="30" y="14"/>
                </a:cubicBezTo>
                <a:cubicBezTo>
                  <a:pt x="30" y="13"/>
                  <a:pt x="31" y="13"/>
                  <a:pt x="31" y="13"/>
                </a:cubicBezTo>
                <a:cubicBezTo>
                  <a:pt x="37" y="6"/>
                  <a:pt x="37" y="6"/>
                  <a:pt x="37" y="6"/>
                </a:cubicBezTo>
                <a:cubicBezTo>
                  <a:pt x="37" y="5"/>
                  <a:pt x="38" y="4"/>
                  <a:pt x="38" y="4"/>
                </a:cubicBezTo>
                <a:cubicBezTo>
                  <a:pt x="41" y="1"/>
                  <a:pt x="44" y="0"/>
                  <a:pt x="48" y="0"/>
                </a:cubicBezTo>
                <a:cubicBezTo>
                  <a:pt x="54" y="0"/>
                  <a:pt x="60" y="3"/>
                  <a:pt x="65" y="8"/>
                </a:cubicBezTo>
                <a:cubicBezTo>
                  <a:pt x="70" y="13"/>
                  <a:pt x="72" y="18"/>
                  <a:pt x="73" y="23"/>
                </a:cubicBezTo>
                <a:cubicBezTo>
                  <a:pt x="74" y="28"/>
                  <a:pt x="73" y="33"/>
                  <a:pt x="70" y="36"/>
                </a:cubicBezTo>
                <a:close/>
                <a:moveTo>
                  <a:pt x="52" y="46"/>
                </a:moveTo>
                <a:cubicBezTo>
                  <a:pt x="57" y="43"/>
                  <a:pt x="57" y="43"/>
                  <a:pt x="57" y="43"/>
                </a:cubicBezTo>
                <a:cubicBezTo>
                  <a:pt x="50" y="42"/>
                  <a:pt x="44" y="39"/>
                  <a:pt x="40" y="34"/>
                </a:cubicBezTo>
                <a:cubicBezTo>
                  <a:pt x="36" y="31"/>
                  <a:pt x="34" y="26"/>
                  <a:pt x="32" y="22"/>
                </a:cubicBezTo>
                <a:cubicBezTo>
                  <a:pt x="29" y="26"/>
                  <a:pt x="29" y="26"/>
                  <a:pt x="29" y="26"/>
                </a:cubicBezTo>
                <a:cubicBezTo>
                  <a:pt x="29" y="26"/>
                  <a:pt x="29" y="26"/>
                  <a:pt x="28" y="26"/>
                </a:cubicBezTo>
                <a:cubicBezTo>
                  <a:pt x="28" y="26"/>
                  <a:pt x="28" y="26"/>
                  <a:pt x="28" y="26"/>
                </a:cubicBezTo>
                <a:cubicBezTo>
                  <a:pt x="27" y="25"/>
                  <a:pt x="27" y="25"/>
                  <a:pt x="28" y="24"/>
                </a:cubicBezTo>
                <a:cubicBezTo>
                  <a:pt x="32" y="20"/>
                  <a:pt x="32" y="20"/>
                  <a:pt x="32" y="20"/>
                </a:cubicBezTo>
                <a:cubicBezTo>
                  <a:pt x="31" y="19"/>
                  <a:pt x="31" y="18"/>
                  <a:pt x="31" y="17"/>
                </a:cubicBezTo>
                <a:cubicBezTo>
                  <a:pt x="28" y="22"/>
                  <a:pt x="28" y="22"/>
                  <a:pt x="28" y="22"/>
                </a:cubicBezTo>
                <a:cubicBezTo>
                  <a:pt x="26" y="24"/>
                  <a:pt x="25" y="26"/>
                  <a:pt x="25" y="30"/>
                </a:cubicBezTo>
                <a:cubicBezTo>
                  <a:pt x="25" y="30"/>
                  <a:pt x="25" y="30"/>
                  <a:pt x="25" y="30"/>
                </a:cubicBezTo>
                <a:cubicBezTo>
                  <a:pt x="26" y="32"/>
                  <a:pt x="26" y="34"/>
                  <a:pt x="27" y="36"/>
                </a:cubicBezTo>
                <a:cubicBezTo>
                  <a:pt x="27" y="36"/>
                  <a:pt x="27" y="36"/>
                  <a:pt x="27" y="36"/>
                </a:cubicBezTo>
                <a:cubicBezTo>
                  <a:pt x="28" y="37"/>
                  <a:pt x="28" y="38"/>
                  <a:pt x="29" y="39"/>
                </a:cubicBezTo>
                <a:cubicBezTo>
                  <a:pt x="29" y="39"/>
                  <a:pt x="29" y="39"/>
                  <a:pt x="29" y="39"/>
                </a:cubicBezTo>
                <a:cubicBezTo>
                  <a:pt x="30" y="40"/>
                  <a:pt x="31" y="41"/>
                  <a:pt x="32" y="42"/>
                </a:cubicBezTo>
                <a:cubicBezTo>
                  <a:pt x="32" y="42"/>
                  <a:pt x="32" y="42"/>
                  <a:pt x="32" y="42"/>
                </a:cubicBezTo>
                <a:cubicBezTo>
                  <a:pt x="32" y="42"/>
                  <a:pt x="32" y="42"/>
                  <a:pt x="32" y="42"/>
                </a:cubicBezTo>
                <a:cubicBezTo>
                  <a:pt x="33" y="43"/>
                  <a:pt x="33" y="44"/>
                  <a:pt x="34" y="45"/>
                </a:cubicBezTo>
                <a:cubicBezTo>
                  <a:pt x="34" y="45"/>
                  <a:pt x="35" y="45"/>
                  <a:pt x="35" y="45"/>
                </a:cubicBezTo>
                <a:cubicBezTo>
                  <a:pt x="38" y="47"/>
                  <a:pt x="41" y="48"/>
                  <a:pt x="44" y="49"/>
                </a:cubicBezTo>
                <a:cubicBezTo>
                  <a:pt x="44" y="49"/>
                  <a:pt x="44" y="49"/>
                  <a:pt x="44" y="49"/>
                </a:cubicBezTo>
                <a:cubicBezTo>
                  <a:pt x="45" y="49"/>
                  <a:pt x="45" y="49"/>
                  <a:pt x="46" y="49"/>
                </a:cubicBezTo>
                <a:cubicBezTo>
                  <a:pt x="48" y="49"/>
                  <a:pt x="51" y="48"/>
                  <a:pt x="52" y="46"/>
                </a:cubicBezTo>
                <a:close/>
                <a:moveTo>
                  <a:pt x="14" y="69"/>
                </a:moveTo>
                <a:cubicBezTo>
                  <a:pt x="14" y="69"/>
                  <a:pt x="14" y="69"/>
                  <a:pt x="14" y="69"/>
                </a:cubicBezTo>
                <a:cubicBezTo>
                  <a:pt x="14" y="69"/>
                  <a:pt x="14" y="69"/>
                  <a:pt x="14" y="69"/>
                </a:cubicBezTo>
                <a:cubicBezTo>
                  <a:pt x="14" y="69"/>
                  <a:pt x="13" y="69"/>
                  <a:pt x="13" y="69"/>
                </a:cubicBezTo>
                <a:cubicBezTo>
                  <a:pt x="13" y="69"/>
                  <a:pt x="13" y="69"/>
                  <a:pt x="12" y="69"/>
                </a:cubicBezTo>
                <a:cubicBezTo>
                  <a:pt x="12" y="69"/>
                  <a:pt x="12" y="69"/>
                  <a:pt x="11" y="69"/>
                </a:cubicBezTo>
                <a:cubicBezTo>
                  <a:pt x="11" y="69"/>
                  <a:pt x="11" y="68"/>
                  <a:pt x="11" y="68"/>
                </a:cubicBezTo>
                <a:cubicBezTo>
                  <a:pt x="10" y="68"/>
                  <a:pt x="10" y="68"/>
                  <a:pt x="9" y="68"/>
                </a:cubicBezTo>
                <a:cubicBezTo>
                  <a:pt x="9" y="68"/>
                  <a:pt x="9" y="67"/>
                  <a:pt x="9" y="67"/>
                </a:cubicBezTo>
                <a:cubicBezTo>
                  <a:pt x="8" y="67"/>
                  <a:pt x="8" y="67"/>
                  <a:pt x="7" y="66"/>
                </a:cubicBezTo>
                <a:cubicBezTo>
                  <a:pt x="7" y="66"/>
                  <a:pt x="7" y="65"/>
                  <a:pt x="6" y="65"/>
                </a:cubicBezTo>
                <a:cubicBezTo>
                  <a:pt x="5" y="64"/>
                  <a:pt x="5" y="62"/>
                  <a:pt x="4" y="61"/>
                </a:cubicBezTo>
                <a:cubicBezTo>
                  <a:pt x="4" y="60"/>
                  <a:pt x="4" y="60"/>
                  <a:pt x="4" y="59"/>
                </a:cubicBezTo>
                <a:cubicBezTo>
                  <a:pt x="4" y="59"/>
                  <a:pt x="4" y="59"/>
                  <a:pt x="4" y="59"/>
                </a:cubicBezTo>
                <a:cubicBezTo>
                  <a:pt x="3" y="61"/>
                  <a:pt x="4" y="64"/>
                  <a:pt x="6" y="67"/>
                </a:cubicBezTo>
                <a:cubicBezTo>
                  <a:pt x="8" y="69"/>
                  <a:pt x="10" y="70"/>
                  <a:pt x="12" y="70"/>
                </a:cubicBezTo>
                <a:cubicBezTo>
                  <a:pt x="13" y="70"/>
                  <a:pt x="14" y="70"/>
                  <a:pt x="14" y="69"/>
                </a:cubicBezTo>
                <a:close/>
                <a:moveTo>
                  <a:pt x="16" y="66"/>
                </a:moveTo>
                <a:cubicBezTo>
                  <a:pt x="18" y="65"/>
                  <a:pt x="18" y="65"/>
                  <a:pt x="18" y="65"/>
                </a:cubicBezTo>
                <a:cubicBezTo>
                  <a:pt x="18" y="65"/>
                  <a:pt x="19" y="65"/>
                  <a:pt x="19" y="65"/>
                </a:cubicBezTo>
                <a:cubicBezTo>
                  <a:pt x="21" y="63"/>
                  <a:pt x="21" y="63"/>
                  <a:pt x="21" y="63"/>
                </a:cubicBezTo>
                <a:cubicBezTo>
                  <a:pt x="20" y="63"/>
                  <a:pt x="20" y="63"/>
                  <a:pt x="20" y="63"/>
                </a:cubicBezTo>
                <a:cubicBezTo>
                  <a:pt x="19" y="62"/>
                  <a:pt x="19" y="62"/>
                  <a:pt x="18" y="62"/>
                </a:cubicBezTo>
                <a:cubicBezTo>
                  <a:pt x="18" y="62"/>
                  <a:pt x="17" y="62"/>
                  <a:pt x="17" y="61"/>
                </a:cubicBezTo>
                <a:cubicBezTo>
                  <a:pt x="17" y="61"/>
                  <a:pt x="16" y="61"/>
                  <a:pt x="16" y="61"/>
                </a:cubicBezTo>
                <a:cubicBezTo>
                  <a:pt x="16" y="60"/>
                  <a:pt x="15" y="60"/>
                  <a:pt x="14" y="59"/>
                </a:cubicBezTo>
                <a:cubicBezTo>
                  <a:pt x="14" y="59"/>
                  <a:pt x="13" y="58"/>
                  <a:pt x="13" y="58"/>
                </a:cubicBezTo>
                <a:cubicBezTo>
                  <a:pt x="13" y="57"/>
                  <a:pt x="12" y="57"/>
                  <a:pt x="12" y="57"/>
                </a:cubicBezTo>
                <a:cubicBezTo>
                  <a:pt x="12" y="56"/>
                  <a:pt x="12" y="56"/>
                  <a:pt x="12" y="56"/>
                </a:cubicBezTo>
                <a:cubicBezTo>
                  <a:pt x="12" y="55"/>
                  <a:pt x="11" y="55"/>
                  <a:pt x="11" y="55"/>
                </a:cubicBezTo>
                <a:cubicBezTo>
                  <a:pt x="11" y="55"/>
                  <a:pt x="11" y="54"/>
                  <a:pt x="11" y="54"/>
                </a:cubicBezTo>
                <a:cubicBezTo>
                  <a:pt x="11" y="54"/>
                  <a:pt x="11" y="53"/>
                  <a:pt x="10" y="53"/>
                </a:cubicBezTo>
                <a:cubicBezTo>
                  <a:pt x="10" y="53"/>
                  <a:pt x="10" y="53"/>
                  <a:pt x="10" y="53"/>
                </a:cubicBezTo>
                <a:cubicBezTo>
                  <a:pt x="9" y="55"/>
                  <a:pt x="9" y="55"/>
                  <a:pt x="9" y="55"/>
                </a:cubicBezTo>
                <a:cubicBezTo>
                  <a:pt x="9" y="55"/>
                  <a:pt x="9" y="55"/>
                  <a:pt x="9" y="55"/>
                </a:cubicBezTo>
                <a:cubicBezTo>
                  <a:pt x="7" y="57"/>
                  <a:pt x="7" y="57"/>
                  <a:pt x="7" y="57"/>
                </a:cubicBezTo>
                <a:cubicBezTo>
                  <a:pt x="6" y="58"/>
                  <a:pt x="6" y="59"/>
                  <a:pt x="6" y="60"/>
                </a:cubicBezTo>
                <a:cubicBezTo>
                  <a:pt x="7" y="62"/>
                  <a:pt x="7" y="63"/>
                  <a:pt x="9" y="65"/>
                </a:cubicBezTo>
                <a:cubicBezTo>
                  <a:pt x="10" y="66"/>
                  <a:pt x="12" y="67"/>
                  <a:pt x="14" y="67"/>
                </a:cubicBezTo>
                <a:cubicBezTo>
                  <a:pt x="15" y="67"/>
                  <a:pt x="16" y="67"/>
                  <a:pt x="16" y="66"/>
                </a:cubicBezTo>
                <a:close/>
                <a:moveTo>
                  <a:pt x="21" y="61"/>
                </a:moveTo>
                <a:cubicBezTo>
                  <a:pt x="21" y="61"/>
                  <a:pt x="21" y="61"/>
                  <a:pt x="21" y="61"/>
                </a:cubicBezTo>
                <a:cubicBezTo>
                  <a:pt x="22" y="61"/>
                  <a:pt x="22" y="61"/>
                  <a:pt x="23" y="61"/>
                </a:cubicBezTo>
                <a:cubicBezTo>
                  <a:pt x="23" y="62"/>
                  <a:pt x="24" y="62"/>
                  <a:pt x="24" y="62"/>
                </a:cubicBezTo>
                <a:cubicBezTo>
                  <a:pt x="25" y="62"/>
                  <a:pt x="27" y="61"/>
                  <a:pt x="28" y="60"/>
                </a:cubicBezTo>
                <a:cubicBezTo>
                  <a:pt x="41" y="50"/>
                  <a:pt x="41" y="50"/>
                  <a:pt x="41" y="50"/>
                </a:cubicBezTo>
                <a:cubicBezTo>
                  <a:pt x="39" y="49"/>
                  <a:pt x="36" y="48"/>
                  <a:pt x="33" y="46"/>
                </a:cubicBezTo>
                <a:cubicBezTo>
                  <a:pt x="33" y="46"/>
                  <a:pt x="33" y="46"/>
                  <a:pt x="33" y="46"/>
                </a:cubicBezTo>
                <a:cubicBezTo>
                  <a:pt x="32" y="45"/>
                  <a:pt x="31" y="44"/>
                  <a:pt x="30" y="44"/>
                </a:cubicBezTo>
                <a:cubicBezTo>
                  <a:pt x="30" y="44"/>
                  <a:pt x="30" y="44"/>
                  <a:pt x="30" y="44"/>
                </a:cubicBezTo>
                <a:cubicBezTo>
                  <a:pt x="29" y="43"/>
                  <a:pt x="29" y="42"/>
                  <a:pt x="28" y="41"/>
                </a:cubicBezTo>
                <a:cubicBezTo>
                  <a:pt x="27" y="40"/>
                  <a:pt x="27" y="40"/>
                  <a:pt x="26" y="39"/>
                </a:cubicBezTo>
                <a:cubicBezTo>
                  <a:pt x="26" y="39"/>
                  <a:pt x="26" y="38"/>
                  <a:pt x="26" y="38"/>
                </a:cubicBezTo>
                <a:cubicBezTo>
                  <a:pt x="26" y="37"/>
                  <a:pt x="25" y="36"/>
                  <a:pt x="25" y="35"/>
                </a:cubicBezTo>
                <a:cubicBezTo>
                  <a:pt x="25" y="35"/>
                  <a:pt x="25" y="35"/>
                  <a:pt x="25" y="35"/>
                </a:cubicBezTo>
                <a:cubicBezTo>
                  <a:pt x="24" y="34"/>
                  <a:pt x="24" y="33"/>
                  <a:pt x="24" y="32"/>
                </a:cubicBezTo>
                <a:cubicBezTo>
                  <a:pt x="24" y="32"/>
                  <a:pt x="24" y="32"/>
                  <a:pt x="24" y="32"/>
                </a:cubicBezTo>
                <a:cubicBezTo>
                  <a:pt x="13" y="46"/>
                  <a:pt x="13" y="46"/>
                  <a:pt x="13" y="46"/>
                </a:cubicBezTo>
                <a:cubicBezTo>
                  <a:pt x="12" y="47"/>
                  <a:pt x="12" y="48"/>
                  <a:pt x="12" y="50"/>
                </a:cubicBezTo>
                <a:cubicBezTo>
                  <a:pt x="12" y="50"/>
                  <a:pt x="12" y="50"/>
                  <a:pt x="12" y="50"/>
                </a:cubicBezTo>
                <a:cubicBezTo>
                  <a:pt x="12" y="51"/>
                  <a:pt x="12" y="51"/>
                  <a:pt x="12" y="52"/>
                </a:cubicBezTo>
                <a:cubicBezTo>
                  <a:pt x="12" y="52"/>
                  <a:pt x="12" y="52"/>
                  <a:pt x="12" y="52"/>
                </a:cubicBezTo>
                <a:cubicBezTo>
                  <a:pt x="12" y="53"/>
                  <a:pt x="13" y="53"/>
                  <a:pt x="13" y="54"/>
                </a:cubicBezTo>
                <a:cubicBezTo>
                  <a:pt x="13" y="54"/>
                  <a:pt x="13" y="54"/>
                  <a:pt x="13" y="54"/>
                </a:cubicBezTo>
                <a:cubicBezTo>
                  <a:pt x="13" y="55"/>
                  <a:pt x="14" y="55"/>
                  <a:pt x="14" y="56"/>
                </a:cubicBezTo>
                <a:cubicBezTo>
                  <a:pt x="14" y="56"/>
                  <a:pt x="14" y="56"/>
                  <a:pt x="14" y="56"/>
                </a:cubicBezTo>
                <a:cubicBezTo>
                  <a:pt x="15" y="57"/>
                  <a:pt x="15" y="57"/>
                  <a:pt x="16" y="58"/>
                </a:cubicBezTo>
                <a:cubicBezTo>
                  <a:pt x="16" y="58"/>
                  <a:pt x="17" y="59"/>
                  <a:pt x="18" y="59"/>
                </a:cubicBezTo>
                <a:cubicBezTo>
                  <a:pt x="18" y="59"/>
                  <a:pt x="18" y="60"/>
                  <a:pt x="19" y="60"/>
                </a:cubicBezTo>
                <a:cubicBezTo>
                  <a:pt x="19" y="60"/>
                  <a:pt x="19" y="60"/>
                  <a:pt x="19" y="60"/>
                </a:cubicBezTo>
                <a:cubicBezTo>
                  <a:pt x="20" y="61"/>
                  <a:pt x="20" y="61"/>
                  <a:pt x="21" y="61"/>
                </a:cubicBezTo>
                <a:close/>
                <a:moveTo>
                  <a:pt x="33" y="18"/>
                </a:moveTo>
                <a:cubicBezTo>
                  <a:pt x="36" y="15"/>
                  <a:pt x="36" y="15"/>
                  <a:pt x="36" y="15"/>
                </a:cubicBezTo>
                <a:cubicBezTo>
                  <a:pt x="35" y="14"/>
                  <a:pt x="35" y="13"/>
                  <a:pt x="36" y="12"/>
                </a:cubicBezTo>
                <a:cubicBezTo>
                  <a:pt x="33" y="15"/>
                  <a:pt x="33" y="15"/>
                  <a:pt x="33" y="15"/>
                </a:cubicBezTo>
                <a:cubicBezTo>
                  <a:pt x="33" y="16"/>
                  <a:pt x="33" y="17"/>
                  <a:pt x="33" y="18"/>
                </a:cubicBezTo>
                <a:close/>
                <a:moveTo>
                  <a:pt x="59" y="41"/>
                </a:moveTo>
                <a:cubicBezTo>
                  <a:pt x="62" y="38"/>
                  <a:pt x="62" y="38"/>
                  <a:pt x="62" y="38"/>
                </a:cubicBezTo>
                <a:cubicBezTo>
                  <a:pt x="62" y="38"/>
                  <a:pt x="61" y="38"/>
                  <a:pt x="61" y="38"/>
                </a:cubicBezTo>
                <a:cubicBezTo>
                  <a:pt x="61" y="38"/>
                  <a:pt x="61" y="38"/>
                  <a:pt x="60" y="38"/>
                </a:cubicBezTo>
                <a:cubicBezTo>
                  <a:pt x="60" y="38"/>
                  <a:pt x="60" y="38"/>
                  <a:pt x="60" y="38"/>
                </a:cubicBezTo>
                <a:cubicBezTo>
                  <a:pt x="60" y="38"/>
                  <a:pt x="59" y="38"/>
                  <a:pt x="59" y="38"/>
                </a:cubicBezTo>
                <a:cubicBezTo>
                  <a:pt x="59" y="38"/>
                  <a:pt x="58" y="38"/>
                  <a:pt x="58" y="38"/>
                </a:cubicBezTo>
                <a:cubicBezTo>
                  <a:pt x="57" y="38"/>
                  <a:pt x="57" y="38"/>
                  <a:pt x="57" y="38"/>
                </a:cubicBezTo>
                <a:cubicBezTo>
                  <a:pt x="56" y="38"/>
                  <a:pt x="56" y="38"/>
                  <a:pt x="55" y="38"/>
                </a:cubicBezTo>
                <a:cubicBezTo>
                  <a:pt x="55" y="38"/>
                  <a:pt x="55" y="37"/>
                  <a:pt x="55" y="37"/>
                </a:cubicBezTo>
                <a:cubicBezTo>
                  <a:pt x="54" y="37"/>
                  <a:pt x="53" y="37"/>
                  <a:pt x="53" y="37"/>
                </a:cubicBezTo>
                <a:cubicBezTo>
                  <a:pt x="53" y="37"/>
                  <a:pt x="52" y="37"/>
                  <a:pt x="52" y="37"/>
                </a:cubicBezTo>
                <a:cubicBezTo>
                  <a:pt x="52" y="36"/>
                  <a:pt x="51" y="36"/>
                  <a:pt x="50" y="36"/>
                </a:cubicBezTo>
                <a:cubicBezTo>
                  <a:pt x="50" y="36"/>
                  <a:pt x="50" y="35"/>
                  <a:pt x="50" y="35"/>
                </a:cubicBezTo>
                <a:cubicBezTo>
                  <a:pt x="49" y="35"/>
                  <a:pt x="49" y="35"/>
                  <a:pt x="48" y="34"/>
                </a:cubicBezTo>
                <a:cubicBezTo>
                  <a:pt x="48" y="34"/>
                  <a:pt x="48" y="34"/>
                  <a:pt x="48" y="34"/>
                </a:cubicBezTo>
                <a:cubicBezTo>
                  <a:pt x="47" y="34"/>
                  <a:pt x="47" y="33"/>
                  <a:pt x="46" y="33"/>
                </a:cubicBezTo>
                <a:cubicBezTo>
                  <a:pt x="46" y="33"/>
                  <a:pt x="46" y="32"/>
                  <a:pt x="45" y="32"/>
                </a:cubicBezTo>
                <a:cubicBezTo>
                  <a:pt x="45" y="32"/>
                  <a:pt x="44" y="31"/>
                  <a:pt x="43" y="30"/>
                </a:cubicBezTo>
                <a:cubicBezTo>
                  <a:pt x="42" y="29"/>
                  <a:pt x="42" y="28"/>
                  <a:pt x="41" y="27"/>
                </a:cubicBezTo>
                <a:cubicBezTo>
                  <a:pt x="41" y="27"/>
                  <a:pt x="41" y="27"/>
                  <a:pt x="40" y="27"/>
                </a:cubicBezTo>
                <a:cubicBezTo>
                  <a:pt x="38" y="24"/>
                  <a:pt x="37" y="21"/>
                  <a:pt x="36" y="17"/>
                </a:cubicBezTo>
                <a:cubicBezTo>
                  <a:pt x="34" y="20"/>
                  <a:pt x="34" y="20"/>
                  <a:pt x="34" y="20"/>
                </a:cubicBezTo>
                <a:cubicBezTo>
                  <a:pt x="35" y="25"/>
                  <a:pt x="37" y="29"/>
                  <a:pt x="41" y="33"/>
                </a:cubicBezTo>
                <a:cubicBezTo>
                  <a:pt x="46" y="38"/>
                  <a:pt x="52" y="41"/>
                  <a:pt x="59" y="41"/>
                </a:cubicBezTo>
                <a:close/>
                <a:moveTo>
                  <a:pt x="63" y="36"/>
                </a:moveTo>
                <a:cubicBezTo>
                  <a:pt x="64" y="36"/>
                  <a:pt x="64" y="36"/>
                  <a:pt x="64" y="36"/>
                </a:cubicBezTo>
                <a:cubicBezTo>
                  <a:pt x="65" y="36"/>
                  <a:pt x="66" y="35"/>
                  <a:pt x="66" y="35"/>
                </a:cubicBezTo>
                <a:cubicBezTo>
                  <a:pt x="67" y="35"/>
                  <a:pt x="67" y="35"/>
                  <a:pt x="67" y="35"/>
                </a:cubicBezTo>
                <a:cubicBezTo>
                  <a:pt x="68" y="34"/>
                  <a:pt x="68" y="34"/>
                  <a:pt x="68" y="34"/>
                </a:cubicBezTo>
                <a:cubicBezTo>
                  <a:pt x="70" y="31"/>
                  <a:pt x="71" y="27"/>
                  <a:pt x="70" y="23"/>
                </a:cubicBezTo>
                <a:cubicBezTo>
                  <a:pt x="70" y="19"/>
                  <a:pt x="67" y="14"/>
                  <a:pt x="63" y="10"/>
                </a:cubicBezTo>
                <a:cubicBezTo>
                  <a:pt x="59" y="6"/>
                  <a:pt x="53" y="3"/>
                  <a:pt x="48" y="3"/>
                </a:cubicBezTo>
                <a:cubicBezTo>
                  <a:pt x="45" y="3"/>
                  <a:pt x="42" y="4"/>
                  <a:pt x="40" y="6"/>
                </a:cubicBezTo>
                <a:cubicBezTo>
                  <a:pt x="40" y="6"/>
                  <a:pt x="40" y="6"/>
                  <a:pt x="40" y="6"/>
                </a:cubicBezTo>
                <a:cubicBezTo>
                  <a:pt x="40" y="7"/>
                  <a:pt x="39" y="7"/>
                  <a:pt x="39" y="8"/>
                </a:cubicBezTo>
                <a:cubicBezTo>
                  <a:pt x="39" y="8"/>
                  <a:pt x="39" y="9"/>
                  <a:pt x="38" y="9"/>
                </a:cubicBezTo>
                <a:cubicBezTo>
                  <a:pt x="38" y="9"/>
                  <a:pt x="38" y="10"/>
                  <a:pt x="38" y="10"/>
                </a:cubicBezTo>
                <a:cubicBezTo>
                  <a:pt x="38" y="11"/>
                  <a:pt x="38" y="11"/>
                  <a:pt x="38" y="11"/>
                </a:cubicBezTo>
                <a:cubicBezTo>
                  <a:pt x="38" y="12"/>
                  <a:pt x="38" y="12"/>
                  <a:pt x="38" y="13"/>
                </a:cubicBezTo>
                <a:cubicBezTo>
                  <a:pt x="38" y="13"/>
                  <a:pt x="38" y="14"/>
                  <a:pt x="38" y="14"/>
                </a:cubicBezTo>
                <a:cubicBezTo>
                  <a:pt x="38" y="15"/>
                  <a:pt x="38" y="15"/>
                  <a:pt x="38" y="16"/>
                </a:cubicBezTo>
                <a:cubicBezTo>
                  <a:pt x="38" y="16"/>
                  <a:pt x="38" y="17"/>
                  <a:pt x="38" y="17"/>
                </a:cubicBezTo>
                <a:cubicBezTo>
                  <a:pt x="38" y="18"/>
                  <a:pt x="38" y="18"/>
                  <a:pt x="38" y="19"/>
                </a:cubicBezTo>
                <a:cubicBezTo>
                  <a:pt x="39" y="19"/>
                  <a:pt x="39" y="20"/>
                  <a:pt x="39" y="20"/>
                </a:cubicBezTo>
                <a:cubicBezTo>
                  <a:pt x="39" y="21"/>
                  <a:pt x="39" y="21"/>
                  <a:pt x="40" y="22"/>
                </a:cubicBezTo>
                <a:cubicBezTo>
                  <a:pt x="40" y="22"/>
                  <a:pt x="40" y="23"/>
                  <a:pt x="40" y="23"/>
                </a:cubicBezTo>
                <a:cubicBezTo>
                  <a:pt x="41" y="24"/>
                  <a:pt x="41" y="24"/>
                  <a:pt x="41" y="25"/>
                </a:cubicBezTo>
                <a:cubicBezTo>
                  <a:pt x="42" y="25"/>
                  <a:pt x="42" y="26"/>
                  <a:pt x="42" y="26"/>
                </a:cubicBezTo>
                <a:cubicBezTo>
                  <a:pt x="43" y="27"/>
                  <a:pt x="44" y="28"/>
                  <a:pt x="45" y="29"/>
                </a:cubicBezTo>
                <a:cubicBezTo>
                  <a:pt x="49" y="34"/>
                  <a:pt x="55" y="36"/>
                  <a:pt x="60" y="36"/>
                </a:cubicBezTo>
                <a:cubicBezTo>
                  <a:pt x="61" y="36"/>
                  <a:pt x="62" y="36"/>
                  <a:pt x="63" y="36"/>
                </a:cubicBezTo>
                <a:close/>
              </a:path>
            </a:pathLst>
          </a:custGeom>
          <a:solidFill>
            <a:srgbClr val="042B8E"/>
          </a:solidFill>
          <a:ln>
            <a:noFill/>
          </a:ln>
          <a:extLst/>
        </p:spPr>
        <p:txBody>
          <a:bodyPr anchor="t" anchorCtr="0" bIns="45720" compatLnSpc="1" lIns="91440" numCol="1" rIns="91440" tIns="45720" vert="horz" wrap="square">
            <a:prstTxWarp prst="textNoShape">
              <a:avLst/>
            </a:prstTxWarp>
          </a:bodyPr>
          <a:lstStyle/>
          <a:p>
            <a:endParaRPr lang="en-US" sz="1351">
              <a:cs typeface="+mn-ea"/>
              <a:sym typeface="+mn-lt"/>
            </a:endParaRPr>
          </a:p>
        </p:txBody>
      </p:sp>
      <p:sp>
        <p:nvSpPr>
          <p:cNvPr id="7" name="Freeform 108">
            <a:extLst>
              <a:ext uri="{FF2B5EF4-FFF2-40B4-BE49-F238E27FC236}">
                <a16:creationId xmlns:a16="http://schemas.microsoft.com/office/drawing/2014/main" id="{92B6B69C-91BB-41BF-8C78-FD5952D4A4E8}"/>
              </a:ext>
            </a:extLst>
          </p:cNvPr>
          <p:cNvSpPr>
            <a:spLocks noEditPoints="1"/>
          </p:cNvSpPr>
          <p:nvPr/>
        </p:nvSpPr>
        <p:spPr bwMode="auto">
          <a:xfrm>
            <a:off x="9496138" y="2808072"/>
            <a:ext cx="693131" cy="620928"/>
          </a:xfrm>
          <a:custGeom>
            <a:gdLst>
              <a:gd fmla="*/ 41 w 81" name="T0"/>
              <a:gd fmla="*/ 20 h 70" name="T1"/>
              <a:gd fmla="*/ 41 w 81" name="T2"/>
              <a:gd fmla="*/ 23 h 70" name="T3"/>
              <a:gd fmla="*/ 39 w 81" name="T4"/>
              <a:gd fmla="*/ 24 h 70" name="T5"/>
              <a:gd fmla="*/ 45 w 81" name="T6"/>
              <a:gd fmla="*/ 55 h 70" name="T7"/>
              <a:gd fmla="*/ 55 w 81" name="T8"/>
              <a:gd fmla="*/ 61 h 70" name="T9"/>
              <a:gd fmla="*/ 57 w 81" name="T10"/>
              <a:gd fmla="*/ 53 h 70" name="T11"/>
              <a:gd fmla="*/ 54 w 81" name="T12"/>
              <a:gd fmla="*/ 23 h 70" name="T13"/>
              <a:gd fmla="*/ 28 w 81" name="T14"/>
              <a:gd fmla="*/ 23 h 70" name="T15"/>
              <a:gd fmla="*/ 24 w 81" name="T16"/>
              <a:gd fmla="*/ 53 h 70" name="T17"/>
              <a:gd fmla="*/ 26 w 81" name="T18"/>
              <a:gd fmla="*/ 61 h 70" name="T19"/>
              <a:gd fmla="*/ 36 w 81" name="T20"/>
              <a:gd fmla="*/ 55 h 70" name="T21"/>
              <a:gd fmla="*/ 39 w 81" name="T22"/>
              <a:gd fmla="*/ 60 h 70" name="T23"/>
              <a:gd fmla="*/ 42 w 81" name="T24"/>
              <a:gd fmla="*/ 54 h 70" name="T25"/>
              <a:gd fmla="*/ 54 w 81" name="T26"/>
              <a:gd fmla="*/ 53 h 70" name="T27"/>
              <a:gd fmla="*/ 47 w 81" name="T28"/>
              <a:gd fmla="*/ 52 h 70" name="T29"/>
              <a:gd fmla="*/ 33 w 81" name="T30"/>
              <a:gd fmla="*/ 14 h 70" name="T31"/>
              <a:gd fmla="*/ 46 w 81" name="T32"/>
              <a:gd fmla="*/ 47 h 70" name="T33"/>
              <a:gd fmla="*/ 41 w 81" name="T34"/>
              <a:gd fmla="*/ 41 h 70" name="T35"/>
              <a:gd fmla="*/ 35 w 81" name="T36"/>
              <a:gd fmla="*/ 47 h 70" name="T37"/>
              <a:gd fmla="*/ 29 w 81" name="T38"/>
              <a:gd fmla="*/ 55 h 70" name="T39"/>
              <a:gd fmla="*/ 28 w 81" name="T40"/>
              <a:gd fmla="*/ 50 h 70" name="T41"/>
              <a:gd fmla="*/ 29 w 81" name="T42"/>
              <a:gd fmla="*/ 55 h 70" name="T43"/>
              <a:gd fmla="*/ 63 w 81" name="T44"/>
              <a:gd fmla="*/ 70 h 70" name="T45"/>
              <a:gd fmla="*/ 42 w 81" name="T46"/>
              <a:gd fmla="*/ 58 h 70" name="T47"/>
              <a:gd fmla="*/ 44 w 81" name="T48"/>
              <a:gd fmla="*/ 64 h 70" name="T49"/>
              <a:gd fmla="*/ 46 w 81" name="T50"/>
              <a:gd fmla="*/ 60 h 70" name="T51"/>
              <a:gd fmla="*/ 48 w 81" name="T52"/>
              <a:gd fmla="*/ 64 h 70" name="T53"/>
              <a:gd fmla="*/ 65 w 81" name="T54"/>
              <a:gd fmla="*/ 64 h 70" name="T55"/>
              <a:gd fmla="*/ 60 w 81" name="T56"/>
              <a:gd fmla="*/ 57 h 70" name="T57"/>
              <a:gd fmla="*/ 71 w 81" name="T58"/>
              <a:gd fmla="*/ 60 h 70" name="T59"/>
              <a:gd fmla="*/ 58 w 81" name="T60"/>
              <a:gd fmla="*/ 51 h 70" name="T61"/>
              <a:gd fmla="*/ 73 w 81" name="T62"/>
              <a:gd fmla="*/ 60 h 70" name="T63"/>
              <a:gd fmla="*/ 79 w 81" name="T64"/>
              <a:gd fmla="*/ 63 h 70" name="T65"/>
              <a:gd fmla="*/ 76 w 81" name="T66"/>
              <a:gd fmla="*/ 56 h 70" name="T67"/>
              <a:gd fmla="*/ 39 w 81" name="T68"/>
              <a:gd fmla="*/ 64 h 70" name="T69"/>
              <a:gd fmla="*/ 8 w 81" name="T70"/>
              <a:gd fmla="*/ 70 h 70" name="T71"/>
              <a:gd fmla="*/ 6 w 81" name="T72"/>
              <a:gd fmla="*/ 57 h 70" name="T73"/>
              <a:gd fmla="*/ 8 w 81" name="T74"/>
              <a:gd fmla="*/ 68 h 70" name="T75"/>
              <a:gd fmla="*/ 18 w 81" name="T76"/>
              <a:gd fmla="*/ 49 h 70" name="T77"/>
              <a:gd fmla="*/ 22 w 81" name="T78"/>
              <a:gd fmla="*/ 52 h 70" name="T79"/>
              <a:gd fmla="*/ 16 w 81" name="T80"/>
              <a:gd fmla="*/ 68 h 70" name="T81"/>
              <a:gd fmla="*/ 22 w 81" name="T82"/>
              <a:gd fmla="*/ 58 h 70" name="T83"/>
              <a:gd fmla="*/ 21 w 81" name="T84"/>
              <a:gd fmla="*/ 68 h 70" name="T85"/>
              <a:gd fmla="*/ 33 w 81" name="T86"/>
              <a:gd fmla="*/ 60 h 70" name="T87"/>
              <a:gd fmla="*/ 35 w 81" name="T88"/>
              <a:gd fmla="*/ 64 h 70" name="T89"/>
              <a:gd fmla="*/ 37 w 81" name="T90"/>
              <a:gd fmla="*/ 58 h 7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70" w="81">
                <a:moveTo>
                  <a:pt x="41" y="29"/>
                </a:moveTo>
                <a:cubicBezTo>
                  <a:pt x="43" y="29"/>
                  <a:pt x="45" y="27"/>
                  <a:pt x="45" y="24"/>
                </a:cubicBezTo>
                <a:cubicBezTo>
                  <a:pt x="45" y="22"/>
                  <a:pt x="43" y="20"/>
                  <a:pt x="41" y="20"/>
                </a:cubicBezTo>
                <a:cubicBezTo>
                  <a:pt x="38" y="20"/>
                  <a:pt x="36" y="22"/>
                  <a:pt x="36" y="24"/>
                </a:cubicBezTo>
                <a:cubicBezTo>
                  <a:pt x="36" y="27"/>
                  <a:pt x="38" y="29"/>
                  <a:pt x="41" y="29"/>
                </a:cubicBezTo>
                <a:close/>
                <a:moveTo>
                  <a:pt x="41" y="23"/>
                </a:moveTo>
                <a:cubicBezTo>
                  <a:pt x="41" y="23"/>
                  <a:pt x="42" y="24"/>
                  <a:pt x="42" y="24"/>
                </a:cubicBezTo>
                <a:cubicBezTo>
                  <a:pt x="42" y="25"/>
                  <a:pt x="41" y="26"/>
                  <a:pt x="41" y="26"/>
                </a:cubicBezTo>
                <a:cubicBezTo>
                  <a:pt x="40" y="26"/>
                  <a:pt x="39" y="25"/>
                  <a:pt x="39" y="24"/>
                </a:cubicBezTo>
                <a:cubicBezTo>
                  <a:pt x="39" y="24"/>
                  <a:pt x="40" y="23"/>
                  <a:pt x="41" y="23"/>
                </a:cubicBezTo>
                <a:close/>
                <a:moveTo>
                  <a:pt x="44" y="54"/>
                </a:moveTo>
                <a:cubicBezTo>
                  <a:pt x="44" y="54"/>
                  <a:pt x="45" y="55"/>
                  <a:pt x="45" y="55"/>
                </a:cubicBezTo>
                <a:cubicBezTo>
                  <a:pt x="46" y="55"/>
                  <a:pt x="49" y="56"/>
                  <a:pt x="50" y="57"/>
                </a:cubicBezTo>
                <a:cubicBezTo>
                  <a:pt x="51" y="58"/>
                  <a:pt x="54" y="61"/>
                  <a:pt x="54" y="61"/>
                </a:cubicBezTo>
                <a:cubicBezTo>
                  <a:pt x="55" y="61"/>
                  <a:pt x="55" y="61"/>
                  <a:pt x="55" y="61"/>
                </a:cubicBezTo>
                <a:cubicBezTo>
                  <a:pt x="55" y="61"/>
                  <a:pt x="56" y="61"/>
                  <a:pt x="56" y="61"/>
                </a:cubicBezTo>
                <a:cubicBezTo>
                  <a:pt x="56" y="61"/>
                  <a:pt x="57" y="60"/>
                  <a:pt x="57" y="60"/>
                </a:cubicBezTo>
                <a:cubicBezTo>
                  <a:pt x="57" y="53"/>
                  <a:pt x="57" y="53"/>
                  <a:pt x="57" y="53"/>
                </a:cubicBezTo>
                <a:cubicBezTo>
                  <a:pt x="57" y="51"/>
                  <a:pt x="57" y="50"/>
                  <a:pt x="55" y="48"/>
                </a:cubicBezTo>
                <a:cubicBezTo>
                  <a:pt x="55" y="47"/>
                  <a:pt x="52" y="44"/>
                  <a:pt x="51" y="42"/>
                </a:cubicBezTo>
                <a:cubicBezTo>
                  <a:pt x="52" y="37"/>
                  <a:pt x="54" y="30"/>
                  <a:pt x="54" y="23"/>
                </a:cubicBezTo>
                <a:cubicBezTo>
                  <a:pt x="54" y="9"/>
                  <a:pt x="42" y="1"/>
                  <a:pt x="41" y="0"/>
                </a:cubicBezTo>
                <a:cubicBezTo>
                  <a:pt x="41" y="0"/>
                  <a:pt x="40" y="0"/>
                  <a:pt x="40" y="0"/>
                </a:cubicBezTo>
                <a:cubicBezTo>
                  <a:pt x="39" y="1"/>
                  <a:pt x="28" y="9"/>
                  <a:pt x="28" y="23"/>
                </a:cubicBezTo>
                <a:cubicBezTo>
                  <a:pt x="28" y="30"/>
                  <a:pt x="29" y="37"/>
                  <a:pt x="30" y="42"/>
                </a:cubicBezTo>
                <a:cubicBezTo>
                  <a:pt x="29" y="44"/>
                  <a:pt x="26" y="47"/>
                  <a:pt x="26" y="48"/>
                </a:cubicBezTo>
                <a:cubicBezTo>
                  <a:pt x="24" y="50"/>
                  <a:pt x="24" y="51"/>
                  <a:pt x="24" y="53"/>
                </a:cubicBezTo>
                <a:cubicBezTo>
                  <a:pt x="24" y="60"/>
                  <a:pt x="24" y="60"/>
                  <a:pt x="24" y="60"/>
                </a:cubicBezTo>
                <a:cubicBezTo>
                  <a:pt x="24" y="60"/>
                  <a:pt x="25" y="61"/>
                  <a:pt x="25" y="61"/>
                </a:cubicBezTo>
                <a:cubicBezTo>
                  <a:pt x="25" y="61"/>
                  <a:pt x="26" y="61"/>
                  <a:pt x="26" y="61"/>
                </a:cubicBezTo>
                <a:cubicBezTo>
                  <a:pt x="26" y="61"/>
                  <a:pt x="27" y="61"/>
                  <a:pt x="27" y="61"/>
                </a:cubicBezTo>
                <a:cubicBezTo>
                  <a:pt x="27" y="61"/>
                  <a:pt x="30" y="58"/>
                  <a:pt x="31" y="57"/>
                </a:cubicBezTo>
                <a:cubicBezTo>
                  <a:pt x="32" y="56"/>
                  <a:pt x="35" y="55"/>
                  <a:pt x="36" y="55"/>
                </a:cubicBezTo>
                <a:cubicBezTo>
                  <a:pt x="37" y="55"/>
                  <a:pt x="37" y="54"/>
                  <a:pt x="37" y="54"/>
                </a:cubicBezTo>
                <a:cubicBezTo>
                  <a:pt x="39" y="54"/>
                  <a:pt x="39" y="54"/>
                  <a:pt x="39" y="54"/>
                </a:cubicBezTo>
                <a:cubicBezTo>
                  <a:pt x="39" y="60"/>
                  <a:pt x="39" y="60"/>
                  <a:pt x="39" y="60"/>
                </a:cubicBezTo>
                <a:cubicBezTo>
                  <a:pt x="39" y="61"/>
                  <a:pt x="40" y="62"/>
                  <a:pt x="41" y="62"/>
                </a:cubicBezTo>
                <a:cubicBezTo>
                  <a:pt x="41" y="62"/>
                  <a:pt x="42" y="61"/>
                  <a:pt x="42" y="60"/>
                </a:cubicBezTo>
                <a:cubicBezTo>
                  <a:pt x="42" y="54"/>
                  <a:pt x="42" y="54"/>
                  <a:pt x="42" y="54"/>
                </a:cubicBezTo>
                <a:lnTo>
                  <a:pt x="44" y="54"/>
                </a:lnTo>
                <a:close/>
                <a:moveTo>
                  <a:pt x="53" y="50"/>
                </a:moveTo>
                <a:cubicBezTo>
                  <a:pt x="54" y="51"/>
                  <a:pt x="54" y="51"/>
                  <a:pt x="54" y="53"/>
                </a:cubicBezTo>
                <a:cubicBezTo>
                  <a:pt x="54" y="56"/>
                  <a:pt x="54" y="56"/>
                  <a:pt x="54" y="56"/>
                </a:cubicBezTo>
                <a:cubicBezTo>
                  <a:pt x="53" y="56"/>
                  <a:pt x="52" y="55"/>
                  <a:pt x="52" y="55"/>
                </a:cubicBezTo>
                <a:cubicBezTo>
                  <a:pt x="51" y="54"/>
                  <a:pt x="49" y="53"/>
                  <a:pt x="47" y="52"/>
                </a:cubicBezTo>
                <a:cubicBezTo>
                  <a:pt x="48" y="51"/>
                  <a:pt x="49" y="49"/>
                  <a:pt x="50" y="46"/>
                </a:cubicBezTo>
                <a:cubicBezTo>
                  <a:pt x="51" y="47"/>
                  <a:pt x="52" y="49"/>
                  <a:pt x="53" y="50"/>
                </a:cubicBezTo>
                <a:close/>
                <a:moveTo>
                  <a:pt x="33" y="14"/>
                </a:moveTo>
                <a:cubicBezTo>
                  <a:pt x="48" y="14"/>
                  <a:pt x="48" y="14"/>
                  <a:pt x="48" y="14"/>
                </a:cubicBezTo>
                <a:cubicBezTo>
                  <a:pt x="50" y="16"/>
                  <a:pt x="51" y="19"/>
                  <a:pt x="51" y="23"/>
                </a:cubicBezTo>
                <a:cubicBezTo>
                  <a:pt x="51" y="33"/>
                  <a:pt x="48" y="41"/>
                  <a:pt x="46" y="47"/>
                </a:cubicBezTo>
                <a:cubicBezTo>
                  <a:pt x="42" y="47"/>
                  <a:pt x="42" y="47"/>
                  <a:pt x="42" y="47"/>
                </a:cubicBezTo>
                <a:cubicBezTo>
                  <a:pt x="42" y="42"/>
                  <a:pt x="42" y="42"/>
                  <a:pt x="42" y="42"/>
                </a:cubicBezTo>
                <a:cubicBezTo>
                  <a:pt x="42" y="41"/>
                  <a:pt x="41" y="41"/>
                  <a:pt x="41" y="41"/>
                </a:cubicBezTo>
                <a:cubicBezTo>
                  <a:pt x="40" y="41"/>
                  <a:pt x="39" y="41"/>
                  <a:pt x="39" y="42"/>
                </a:cubicBezTo>
                <a:cubicBezTo>
                  <a:pt x="39" y="47"/>
                  <a:pt x="39" y="47"/>
                  <a:pt x="39" y="47"/>
                </a:cubicBezTo>
                <a:cubicBezTo>
                  <a:pt x="35" y="47"/>
                  <a:pt x="35" y="47"/>
                  <a:pt x="35" y="47"/>
                </a:cubicBezTo>
                <a:cubicBezTo>
                  <a:pt x="33" y="41"/>
                  <a:pt x="31" y="33"/>
                  <a:pt x="31" y="23"/>
                </a:cubicBezTo>
                <a:cubicBezTo>
                  <a:pt x="31" y="19"/>
                  <a:pt x="31" y="16"/>
                  <a:pt x="33" y="14"/>
                </a:cubicBezTo>
                <a:close/>
                <a:moveTo>
                  <a:pt x="29" y="55"/>
                </a:moveTo>
                <a:cubicBezTo>
                  <a:pt x="29" y="55"/>
                  <a:pt x="28" y="56"/>
                  <a:pt x="27" y="56"/>
                </a:cubicBezTo>
                <a:cubicBezTo>
                  <a:pt x="27" y="53"/>
                  <a:pt x="27" y="53"/>
                  <a:pt x="27" y="53"/>
                </a:cubicBezTo>
                <a:cubicBezTo>
                  <a:pt x="27" y="51"/>
                  <a:pt x="27" y="51"/>
                  <a:pt x="28" y="50"/>
                </a:cubicBezTo>
                <a:cubicBezTo>
                  <a:pt x="29" y="49"/>
                  <a:pt x="30" y="47"/>
                  <a:pt x="31" y="46"/>
                </a:cubicBezTo>
                <a:cubicBezTo>
                  <a:pt x="32" y="49"/>
                  <a:pt x="33" y="51"/>
                  <a:pt x="34" y="52"/>
                </a:cubicBezTo>
                <a:cubicBezTo>
                  <a:pt x="32" y="53"/>
                  <a:pt x="30" y="54"/>
                  <a:pt x="29" y="55"/>
                </a:cubicBezTo>
                <a:close/>
                <a:moveTo>
                  <a:pt x="81" y="63"/>
                </a:moveTo>
                <a:cubicBezTo>
                  <a:pt x="81" y="67"/>
                  <a:pt x="78" y="70"/>
                  <a:pt x="74" y="70"/>
                </a:cubicBezTo>
                <a:cubicBezTo>
                  <a:pt x="63" y="70"/>
                  <a:pt x="63" y="70"/>
                  <a:pt x="63" y="70"/>
                </a:cubicBezTo>
                <a:cubicBezTo>
                  <a:pt x="48" y="70"/>
                  <a:pt x="48" y="70"/>
                  <a:pt x="48" y="70"/>
                </a:cubicBezTo>
                <a:cubicBezTo>
                  <a:pt x="45" y="70"/>
                  <a:pt x="42" y="68"/>
                  <a:pt x="42" y="64"/>
                </a:cubicBezTo>
                <a:cubicBezTo>
                  <a:pt x="42" y="58"/>
                  <a:pt x="42" y="58"/>
                  <a:pt x="42" y="58"/>
                </a:cubicBezTo>
                <a:cubicBezTo>
                  <a:pt x="42" y="58"/>
                  <a:pt x="43" y="57"/>
                  <a:pt x="43" y="57"/>
                </a:cubicBezTo>
                <a:cubicBezTo>
                  <a:pt x="44" y="57"/>
                  <a:pt x="44" y="58"/>
                  <a:pt x="44" y="58"/>
                </a:cubicBezTo>
                <a:cubicBezTo>
                  <a:pt x="44" y="64"/>
                  <a:pt x="44" y="64"/>
                  <a:pt x="44" y="64"/>
                </a:cubicBezTo>
                <a:cubicBezTo>
                  <a:pt x="44" y="66"/>
                  <a:pt x="46" y="68"/>
                  <a:pt x="48" y="68"/>
                </a:cubicBezTo>
                <a:cubicBezTo>
                  <a:pt x="47" y="67"/>
                  <a:pt x="46" y="66"/>
                  <a:pt x="46" y="64"/>
                </a:cubicBezTo>
                <a:cubicBezTo>
                  <a:pt x="46" y="60"/>
                  <a:pt x="46" y="60"/>
                  <a:pt x="46" y="60"/>
                </a:cubicBezTo>
                <a:cubicBezTo>
                  <a:pt x="46" y="60"/>
                  <a:pt x="47" y="59"/>
                  <a:pt x="47" y="59"/>
                </a:cubicBezTo>
                <a:cubicBezTo>
                  <a:pt x="48" y="59"/>
                  <a:pt x="48" y="60"/>
                  <a:pt x="48" y="60"/>
                </a:cubicBezTo>
                <a:cubicBezTo>
                  <a:pt x="48" y="64"/>
                  <a:pt x="48" y="64"/>
                  <a:pt x="48" y="64"/>
                </a:cubicBezTo>
                <a:cubicBezTo>
                  <a:pt x="48" y="67"/>
                  <a:pt x="50" y="68"/>
                  <a:pt x="52" y="68"/>
                </a:cubicBezTo>
                <a:cubicBezTo>
                  <a:pt x="60" y="68"/>
                  <a:pt x="60" y="68"/>
                  <a:pt x="60" y="68"/>
                </a:cubicBezTo>
                <a:cubicBezTo>
                  <a:pt x="63" y="68"/>
                  <a:pt x="65" y="66"/>
                  <a:pt x="65" y="64"/>
                </a:cubicBezTo>
                <a:cubicBezTo>
                  <a:pt x="65" y="61"/>
                  <a:pt x="63" y="59"/>
                  <a:pt x="60" y="59"/>
                </a:cubicBezTo>
                <a:cubicBezTo>
                  <a:pt x="60" y="59"/>
                  <a:pt x="59" y="59"/>
                  <a:pt x="59" y="58"/>
                </a:cubicBezTo>
                <a:cubicBezTo>
                  <a:pt x="59" y="58"/>
                  <a:pt x="60" y="57"/>
                  <a:pt x="60" y="57"/>
                </a:cubicBezTo>
                <a:cubicBezTo>
                  <a:pt x="64" y="57"/>
                  <a:pt x="67" y="60"/>
                  <a:pt x="67" y="64"/>
                </a:cubicBezTo>
                <a:cubicBezTo>
                  <a:pt x="67" y="65"/>
                  <a:pt x="66" y="67"/>
                  <a:pt x="65" y="68"/>
                </a:cubicBezTo>
                <a:cubicBezTo>
                  <a:pt x="69" y="67"/>
                  <a:pt x="71" y="64"/>
                  <a:pt x="71" y="60"/>
                </a:cubicBezTo>
                <a:cubicBezTo>
                  <a:pt x="71" y="55"/>
                  <a:pt x="67" y="51"/>
                  <a:pt x="63" y="51"/>
                </a:cubicBezTo>
                <a:cubicBezTo>
                  <a:pt x="62" y="51"/>
                  <a:pt x="61" y="52"/>
                  <a:pt x="59" y="52"/>
                </a:cubicBezTo>
                <a:cubicBezTo>
                  <a:pt x="59" y="52"/>
                  <a:pt x="58" y="52"/>
                  <a:pt x="58" y="51"/>
                </a:cubicBezTo>
                <a:cubicBezTo>
                  <a:pt x="58" y="51"/>
                  <a:pt x="58" y="50"/>
                  <a:pt x="59" y="50"/>
                </a:cubicBezTo>
                <a:cubicBezTo>
                  <a:pt x="60" y="50"/>
                  <a:pt x="61" y="49"/>
                  <a:pt x="63" y="49"/>
                </a:cubicBezTo>
                <a:cubicBezTo>
                  <a:pt x="69" y="49"/>
                  <a:pt x="73" y="54"/>
                  <a:pt x="73" y="60"/>
                </a:cubicBezTo>
                <a:cubicBezTo>
                  <a:pt x="73" y="63"/>
                  <a:pt x="72" y="66"/>
                  <a:pt x="69" y="68"/>
                </a:cubicBezTo>
                <a:cubicBezTo>
                  <a:pt x="74" y="68"/>
                  <a:pt x="74" y="68"/>
                  <a:pt x="74" y="68"/>
                </a:cubicBezTo>
                <a:cubicBezTo>
                  <a:pt x="77" y="68"/>
                  <a:pt x="79" y="66"/>
                  <a:pt x="79" y="63"/>
                </a:cubicBezTo>
                <a:cubicBezTo>
                  <a:pt x="79" y="61"/>
                  <a:pt x="78" y="59"/>
                  <a:pt x="76" y="58"/>
                </a:cubicBezTo>
                <a:cubicBezTo>
                  <a:pt x="75" y="58"/>
                  <a:pt x="75" y="57"/>
                  <a:pt x="75" y="57"/>
                </a:cubicBezTo>
                <a:cubicBezTo>
                  <a:pt x="75" y="56"/>
                  <a:pt x="76" y="56"/>
                  <a:pt x="76" y="56"/>
                </a:cubicBezTo>
                <a:cubicBezTo>
                  <a:pt x="79" y="57"/>
                  <a:pt x="81" y="60"/>
                  <a:pt x="81" y="63"/>
                </a:cubicBezTo>
                <a:close/>
                <a:moveTo>
                  <a:pt x="39" y="58"/>
                </a:moveTo>
                <a:cubicBezTo>
                  <a:pt x="39" y="64"/>
                  <a:pt x="39" y="64"/>
                  <a:pt x="39" y="64"/>
                </a:cubicBezTo>
                <a:cubicBezTo>
                  <a:pt x="39" y="68"/>
                  <a:pt x="36" y="70"/>
                  <a:pt x="33" y="70"/>
                </a:cubicBezTo>
                <a:cubicBezTo>
                  <a:pt x="18" y="70"/>
                  <a:pt x="18" y="70"/>
                  <a:pt x="18" y="70"/>
                </a:cubicBezTo>
                <a:cubicBezTo>
                  <a:pt x="8" y="70"/>
                  <a:pt x="8" y="70"/>
                  <a:pt x="8" y="70"/>
                </a:cubicBezTo>
                <a:cubicBezTo>
                  <a:pt x="3" y="70"/>
                  <a:pt x="0" y="67"/>
                  <a:pt x="0" y="63"/>
                </a:cubicBezTo>
                <a:cubicBezTo>
                  <a:pt x="0" y="60"/>
                  <a:pt x="2" y="57"/>
                  <a:pt x="5" y="56"/>
                </a:cubicBezTo>
                <a:cubicBezTo>
                  <a:pt x="5" y="56"/>
                  <a:pt x="6" y="56"/>
                  <a:pt x="6" y="57"/>
                </a:cubicBezTo>
                <a:cubicBezTo>
                  <a:pt x="6" y="57"/>
                  <a:pt x="6" y="58"/>
                  <a:pt x="5" y="58"/>
                </a:cubicBezTo>
                <a:cubicBezTo>
                  <a:pt x="3" y="59"/>
                  <a:pt x="2" y="61"/>
                  <a:pt x="2" y="63"/>
                </a:cubicBezTo>
                <a:cubicBezTo>
                  <a:pt x="2" y="66"/>
                  <a:pt x="5" y="68"/>
                  <a:pt x="8" y="68"/>
                </a:cubicBezTo>
                <a:cubicBezTo>
                  <a:pt x="12" y="68"/>
                  <a:pt x="12" y="68"/>
                  <a:pt x="12" y="68"/>
                </a:cubicBezTo>
                <a:cubicBezTo>
                  <a:pt x="10" y="66"/>
                  <a:pt x="8" y="63"/>
                  <a:pt x="8" y="60"/>
                </a:cubicBezTo>
                <a:cubicBezTo>
                  <a:pt x="8" y="54"/>
                  <a:pt x="13" y="49"/>
                  <a:pt x="18" y="49"/>
                </a:cubicBezTo>
                <a:cubicBezTo>
                  <a:pt x="20" y="49"/>
                  <a:pt x="21" y="50"/>
                  <a:pt x="22" y="50"/>
                </a:cubicBezTo>
                <a:cubicBezTo>
                  <a:pt x="23" y="50"/>
                  <a:pt x="23" y="51"/>
                  <a:pt x="23" y="51"/>
                </a:cubicBezTo>
                <a:cubicBezTo>
                  <a:pt x="23" y="52"/>
                  <a:pt x="22" y="52"/>
                  <a:pt x="22" y="52"/>
                </a:cubicBezTo>
                <a:cubicBezTo>
                  <a:pt x="21" y="52"/>
                  <a:pt x="19" y="51"/>
                  <a:pt x="18" y="51"/>
                </a:cubicBezTo>
                <a:cubicBezTo>
                  <a:pt x="14" y="51"/>
                  <a:pt x="10" y="55"/>
                  <a:pt x="10" y="60"/>
                </a:cubicBezTo>
                <a:cubicBezTo>
                  <a:pt x="10" y="64"/>
                  <a:pt x="12" y="67"/>
                  <a:pt x="16" y="68"/>
                </a:cubicBezTo>
                <a:cubicBezTo>
                  <a:pt x="15" y="67"/>
                  <a:pt x="14" y="65"/>
                  <a:pt x="14" y="64"/>
                </a:cubicBezTo>
                <a:cubicBezTo>
                  <a:pt x="14" y="60"/>
                  <a:pt x="17" y="57"/>
                  <a:pt x="21" y="57"/>
                </a:cubicBezTo>
                <a:cubicBezTo>
                  <a:pt x="21" y="57"/>
                  <a:pt x="22" y="58"/>
                  <a:pt x="22" y="58"/>
                </a:cubicBezTo>
                <a:cubicBezTo>
                  <a:pt x="22" y="59"/>
                  <a:pt x="21" y="59"/>
                  <a:pt x="21" y="59"/>
                </a:cubicBezTo>
                <a:cubicBezTo>
                  <a:pt x="18" y="59"/>
                  <a:pt x="16" y="61"/>
                  <a:pt x="16" y="64"/>
                </a:cubicBezTo>
                <a:cubicBezTo>
                  <a:pt x="16" y="66"/>
                  <a:pt x="18" y="68"/>
                  <a:pt x="21" y="68"/>
                </a:cubicBezTo>
                <a:cubicBezTo>
                  <a:pt x="29" y="68"/>
                  <a:pt x="29" y="68"/>
                  <a:pt x="29" y="68"/>
                </a:cubicBezTo>
                <a:cubicBezTo>
                  <a:pt x="31" y="68"/>
                  <a:pt x="33" y="67"/>
                  <a:pt x="33" y="64"/>
                </a:cubicBezTo>
                <a:cubicBezTo>
                  <a:pt x="33" y="60"/>
                  <a:pt x="33" y="60"/>
                  <a:pt x="33" y="60"/>
                </a:cubicBezTo>
                <a:cubicBezTo>
                  <a:pt x="33" y="60"/>
                  <a:pt x="33" y="59"/>
                  <a:pt x="34" y="59"/>
                </a:cubicBezTo>
                <a:cubicBezTo>
                  <a:pt x="34" y="59"/>
                  <a:pt x="35" y="60"/>
                  <a:pt x="35" y="60"/>
                </a:cubicBezTo>
                <a:cubicBezTo>
                  <a:pt x="35" y="64"/>
                  <a:pt x="35" y="64"/>
                  <a:pt x="35" y="64"/>
                </a:cubicBezTo>
                <a:cubicBezTo>
                  <a:pt x="35" y="66"/>
                  <a:pt x="34" y="67"/>
                  <a:pt x="33" y="68"/>
                </a:cubicBezTo>
                <a:cubicBezTo>
                  <a:pt x="35" y="68"/>
                  <a:pt x="37" y="66"/>
                  <a:pt x="37" y="64"/>
                </a:cubicBezTo>
                <a:cubicBezTo>
                  <a:pt x="37" y="58"/>
                  <a:pt x="37" y="58"/>
                  <a:pt x="37" y="58"/>
                </a:cubicBezTo>
                <a:cubicBezTo>
                  <a:pt x="37" y="58"/>
                  <a:pt x="37" y="57"/>
                  <a:pt x="38" y="57"/>
                </a:cubicBezTo>
                <a:cubicBezTo>
                  <a:pt x="38" y="57"/>
                  <a:pt x="39" y="58"/>
                  <a:pt x="39" y="58"/>
                </a:cubicBezTo>
                <a:close/>
              </a:path>
            </a:pathLst>
          </a:custGeom>
          <a:solidFill>
            <a:srgbClr val="042B8E"/>
          </a:solidFill>
          <a:ln>
            <a:noFill/>
          </a:ln>
          <a:extLst/>
        </p:spPr>
        <p:txBody>
          <a:bodyPr anchor="t" anchorCtr="0" bIns="45720" compatLnSpc="1" lIns="91440" numCol="1" rIns="91440" tIns="45720" vert="horz" wrap="square">
            <a:prstTxWarp prst="textNoShape">
              <a:avLst/>
            </a:prstTxWarp>
          </a:bodyPr>
          <a:lstStyle/>
          <a:p>
            <a:endParaRPr lang="en-US" sz="1351">
              <a:cs charset="0" panose="020b0604020202020204" pitchFamily="34" typeface="Arial"/>
              <a:sym typeface="+mn-lt"/>
            </a:endParaRPr>
          </a:p>
        </p:txBody>
      </p:sp>
      <p:sp>
        <p:nvSpPr>
          <p:cNvPr id="8" name="矩形 7">
            <a:extLst>
              <a:ext uri="{FF2B5EF4-FFF2-40B4-BE49-F238E27FC236}">
                <a16:creationId xmlns:a16="http://schemas.microsoft.com/office/drawing/2014/main" id="{54F1644A-EB30-4238-81D5-A579E8505C0E}"/>
              </a:ext>
            </a:extLst>
          </p:cNvPr>
          <p:cNvSpPr/>
          <p:nvPr/>
        </p:nvSpPr>
        <p:spPr>
          <a:xfrm>
            <a:off x="1524357" y="3858344"/>
            <a:ext cx="2497038"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与客户聊天，谈些题外话，找切入点，让客户放松心情，更加愉快地购买产品。</a:t>
            </a:r>
          </a:p>
        </p:txBody>
      </p:sp>
      <p:sp>
        <p:nvSpPr>
          <p:cNvPr id="9" name="MH_SubTitle_1">
            <a:extLst>
              <a:ext uri="{FF2B5EF4-FFF2-40B4-BE49-F238E27FC236}">
                <a16:creationId xmlns:a16="http://schemas.microsoft.com/office/drawing/2014/main" id="{B50810FE-F7D0-4E9B-ABEC-3F0E62F0E260}"/>
              </a:ext>
            </a:extLst>
          </p:cNvPr>
          <p:cNvSpPr txBox="1">
            <a:spLocks noChangeArrowheads="1"/>
          </p:cNvSpPr>
          <p:nvPr/>
        </p:nvSpPr>
        <p:spPr bwMode="auto">
          <a:xfrm>
            <a:off x="1918891" y="3519789"/>
            <a:ext cx="2408547"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注意观察顾客</a:t>
            </a:r>
          </a:p>
        </p:txBody>
      </p:sp>
      <p:sp>
        <p:nvSpPr>
          <p:cNvPr id="10" name="MH_SubTitle_1">
            <a:extLst>
              <a:ext uri="{FF2B5EF4-FFF2-40B4-BE49-F238E27FC236}">
                <a16:creationId xmlns:a16="http://schemas.microsoft.com/office/drawing/2014/main" id="{CF5587BA-F763-4CDA-B0DB-8847A5266A9D}"/>
              </a:ext>
            </a:extLst>
          </p:cNvPr>
          <p:cNvSpPr txBox="1">
            <a:spLocks noChangeArrowheads="1"/>
          </p:cNvSpPr>
          <p:nvPr/>
        </p:nvSpPr>
        <p:spPr bwMode="auto">
          <a:xfrm>
            <a:off x="5483440" y="2571751"/>
            <a:ext cx="2408547"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照顾顾客情绪</a:t>
            </a:r>
          </a:p>
        </p:txBody>
      </p:sp>
      <p:sp>
        <p:nvSpPr>
          <p:cNvPr id="11" name="MH_SubTitle_1">
            <a:extLst>
              <a:ext uri="{FF2B5EF4-FFF2-40B4-BE49-F238E27FC236}">
                <a16:creationId xmlns:a16="http://schemas.microsoft.com/office/drawing/2014/main" id="{AFB1DCD1-8796-4534-B946-ACA86F375BF9}"/>
              </a:ext>
            </a:extLst>
          </p:cNvPr>
          <p:cNvSpPr txBox="1">
            <a:spLocks noChangeArrowheads="1"/>
          </p:cNvSpPr>
          <p:nvPr/>
        </p:nvSpPr>
        <p:spPr bwMode="auto">
          <a:xfrm>
            <a:off x="8984996" y="3519789"/>
            <a:ext cx="2408547" cy="335280"/>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提供售后渠道</a:t>
            </a:r>
          </a:p>
        </p:txBody>
      </p:sp>
      <p:sp>
        <p:nvSpPr>
          <p:cNvPr id="12" name="矩形 11">
            <a:extLst>
              <a:ext uri="{FF2B5EF4-FFF2-40B4-BE49-F238E27FC236}">
                <a16:creationId xmlns:a16="http://schemas.microsoft.com/office/drawing/2014/main" id="{BC3FA031-A69E-421E-8810-8D3699FEC70A}"/>
              </a:ext>
            </a:extLst>
          </p:cNvPr>
          <p:cNvSpPr/>
          <p:nvPr/>
        </p:nvSpPr>
        <p:spPr>
          <a:xfrm>
            <a:off x="5163781" y="2880484"/>
            <a:ext cx="2408546"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这样也有利与顾客的下一次合作与签单，加强客户交流。</a:t>
            </a:r>
          </a:p>
        </p:txBody>
      </p:sp>
      <p:sp>
        <p:nvSpPr>
          <p:cNvPr id="13" name="矩形 12">
            <a:extLst>
              <a:ext uri="{FF2B5EF4-FFF2-40B4-BE49-F238E27FC236}">
                <a16:creationId xmlns:a16="http://schemas.microsoft.com/office/drawing/2014/main" id="{BCE83B26-C7CB-4482-8B43-6EEE0A92763A}"/>
              </a:ext>
            </a:extLst>
          </p:cNvPr>
          <p:cNvSpPr/>
          <p:nvPr/>
        </p:nvSpPr>
        <p:spPr>
          <a:xfrm>
            <a:off x="8638430" y="3858343"/>
            <a:ext cx="2408546"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这样也有利与顾客的下一次合作与签单，加强客户交流。</a:t>
            </a:r>
          </a:p>
        </p:txBody>
      </p:sp>
    </p:spTree>
    <p:extLst>
      <p:ext uri="{BB962C8B-B14F-4D97-AF65-F5344CB8AC3E}">
        <p14:creationId val="41680395"/>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8"/>
                                        </p:tgtEl>
                                        <p:attrNameLst>
                                          <p:attrName>style.visibility</p:attrName>
                                        </p:attrNameLst>
                                      </p:cBhvr>
                                      <p:to>
                                        <p:strVal val="visible"/>
                                      </p:to>
                                    </p:set>
                                    <p:anim calcmode="lin" valueType="num">
                                      <p:cBhvr additive="base">
                                        <p:cTn dur="500" fill="hold" id="15"/>
                                        <p:tgtEl>
                                          <p:spTgt spid="8"/>
                                        </p:tgtEl>
                                        <p:attrNameLst>
                                          <p:attrName>ppt_x</p:attrName>
                                        </p:attrNameLst>
                                      </p:cBhvr>
                                      <p:tavLst>
                                        <p:tav tm="0">
                                          <p:val>
                                            <p:strVal val="#ppt_x"/>
                                          </p:val>
                                        </p:tav>
                                        <p:tav tm="100000">
                                          <p:val>
                                            <p:strVal val="#ppt_x"/>
                                          </p:val>
                                        </p:tav>
                                      </p:tavLst>
                                    </p:anim>
                                    <p:anim calcmode="lin" valueType="num">
                                      <p:cBhvr additive="base">
                                        <p:cTn dur="500" fill="hold" id="16"/>
                                        <p:tgtEl>
                                          <p:spTgt spid="8"/>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9"/>
                                        </p:tgtEl>
                                        <p:attrNameLst>
                                          <p:attrName>style.visibility</p:attrName>
                                        </p:attrNameLst>
                                      </p:cBhvr>
                                      <p:to>
                                        <p:strVal val="visible"/>
                                      </p:to>
                                    </p:set>
                                    <p:anim calcmode="lin" valueType="num">
                                      <p:cBhvr additive="base">
                                        <p:cTn dur="500" fill="hold" id="19"/>
                                        <p:tgtEl>
                                          <p:spTgt spid="9"/>
                                        </p:tgtEl>
                                        <p:attrNameLst>
                                          <p:attrName>ppt_x</p:attrName>
                                        </p:attrNameLst>
                                      </p:cBhvr>
                                      <p:tavLst>
                                        <p:tav tm="0">
                                          <p:val>
                                            <p:strVal val="#ppt_x"/>
                                          </p:val>
                                        </p:tav>
                                        <p:tav tm="100000">
                                          <p:val>
                                            <p:strVal val="#ppt_x"/>
                                          </p:val>
                                        </p:tav>
                                      </p:tavLst>
                                    </p:anim>
                                    <p:anim calcmode="lin" valueType="num">
                                      <p:cBhvr additive="base">
                                        <p:cTn dur="500" fill="hold" id="20"/>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 presetSubtype="4">
                                  <p:stCondLst>
                                    <p:cond delay="0"/>
                                  </p:stCondLst>
                                  <p:childTnLst>
                                    <p:set>
                                      <p:cBhvr>
                                        <p:cTn dur="1" fill="hold" id="24">
                                          <p:stCondLst>
                                            <p:cond delay="0"/>
                                          </p:stCondLst>
                                        </p:cTn>
                                        <p:tgtEl>
                                          <p:spTgt spid="14"/>
                                        </p:tgtEl>
                                        <p:attrNameLst>
                                          <p:attrName>style.visibility</p:attrName>
                                        </p:attrNameLst>
                                      </p:cBhvr>
                                      <p:to>
                                        <p:strVal val="visible"/>
                                      </p:to>
                                    </p:set>
                                    <p:anim calcmode="lin" valueType="num">
                                      <p:cBhvr additive="base">
                                        <p:cTn dur="500" fill="hold" id="25"/>
                                        <p:tgtEl>
                                          <p:spTgt spid="14"/>
                                        </p:tgtEl>
                                        <p:attrNameLst>
                                          <p:attrName>ppt_x</p:attrName>
                                        </p:attrNameLst>
                                      </p:cBhvr>
                                      <p:tavLst>
                                        <p:tav tm="0">
                                          <p:val>
                                            <p:strVal val="#ppt_x"/>
                                          </p:val>
                                        </p:tav>
                                        <p:tav tm="100000">
                                          <p:val>
                                            <p:strVal val="#ppt_x"/>
                                          </p:val>
                                        </p:tav>
                                      </p:tavLst>
                                    </p:anim>
                                    <p:anim calcmode="lin" valueType="num">
                                      <p:cBhvr additive="base">
                                        <p:cTn dur="500" fill="hold" id="26"/>
                                        <p:tgtEl>
                                          <p:spTgt spid="14"/>
                                        </p:tgtEl>
                                        <p:attrNameLst>
                                          <p:attrName>ppt_y</p:attrName>
                                        </p:attrNameLst>
                                      </p:cBhvr>
                                      <p:tavLst>
                                        <p:tav tm="0">
                                          <p:val>
                                            <p:strVal val="1+#ppt_h/2"/>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 presetSubtype="4">
                                  <p:stCondLst>
                                    <p:cond delay="0"/>
                                  </p:stCondLst>
                                  <p:childTnLst>
                                    <p:set>
                                      <p:cBhvr>
                                        <p:cTn dur="1" fill="hold" id="30">
                                          <p:stCondLst>
                                            <p:cond delay="0"/>
                                          </p:stCondLst>
                                        </p:cTn>
                                        <p:tgtEl>
                                          <p:spTgt spid="3"/>
                                        </p:tgtEl>
                                        <p:attrNameLst>
                                          <p:attrName>style.visibility</p:attrName>
                                        </p:attrNameLst>
                                      </p:cBhvr>
                                      <p:to>
                                        <p:strVal val="visible"/>
                                      </p:to>
                                    </p:set>
                                    <p:anim calcmode="lin" valueType="num">
                                      <p:cBhvr additive="base">
                                        <p:cTn dur="500" fill="hold" id="31"/>
                                        <p:tgtEl>
                                          <p:spTgt spid="3"/>
                                        </p:tgtEl>
                                        <p:attrNameLst>
                                          <p:attrName>ppt_x</p:attrName>
                                        </p:attrNameLst>
                                      </p:cBhvr>
                                      <p:tavLst>
                                        <p:tav tm="0">
                                          <p:val>
                                            <p:strVal val="#ppt_x"/>
                                          </p:val>
                                        </p:tav>
                                        <p:tav tm="100000">
                                          <p:val>
                                            <p:strVal val="#ppt_x"/>
                                          </p:val>
                                        </p:tav>
                                      </p:tavLst>
                                    </p:anim>
                                    <p:anim calcmode="lin" valueType="num">
                                      <p:cBhvr additive="base">
                                        <p:cTn dur="500" fill="hold" id="32"/>
                                        <p:tgtEl>
                                          <p:spTgt spid="3"/>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0"/>
                                  </p:stCondLst>
                                  <p:childTnLst>
                                    <p:set>
                                      <p:cBhvr>
                                        <p:cTn dur="1" fill="hold" id="34">
                                          <p:stCondLst>
                                            <p:cond delay="0"/>
                                          </p:stCondLst>
                                        </p:cTn>
                                        <p:tgtEl>
                                          <p:spTgt spid="6"/>
                                        </p:tgtEl>
                                        <p:attrNameLst>
                                          <p:attrName>style.visibility</p:attrName>
                                        </p:attrNameLst>
                                      </p:cBhvr>
                                      <p:to>
                                        <p:strVal val="visible"/>
                                      </p:to>
                                    </p:set>
                                    <p:anim calcmode="lin" valueType="num">
                                      <p:cBhvr additive="base">
                                        <p:cTn dur="500" fill="hold" id="35"/>
                                        <p:tgtEl>
                                          <p:spTgt spid="6"/>
                                        </p:tgtEl>
                                        <p:attrNameLst>
                                          <p:attrName>ppt_x</p:attrName>
                                        </p:attrNameLst>
                                      </p:cBhvr>
                                      <p:tavLst>
                                        <p:tav tm="0">
                                          <p:val>
                                            <p:strVal val="#ppt_x"/>
                                          </p:val>
                                        </p:tav>
                                        <p:tav tm="100000">
                                          <p:val>
                                            <p:strVal val="#ppt_x"/>
                                          </p:val>
                                        </p:tav>
                                      </p:tavLst>
                                    </p:anim>
                                    <p:anim calcmode="lin" valueType="num">
                                      <p:cBhvr additive="base">
                                        <p:cTn dur="500" fill="hold" id="36"/>
                                        <p:tgtEl>
                                          <p:spTgt spid="6"/>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0"/>
                                  </p:stCondLst>
                                  <p:childTnLst>
                                    <p:set>
                                      <p:cBhvr>
                                        <p:cTn dur="1" fill="hold" id="38">
                                          <p:stCondLst>
                                            <p:cond delay="0"/>
                                          </p:stCondLst>
                                        </p:cTn>
                                        <p:tgtEl>
                                          <p:spTgt spid="10"/>
                                        </p:tgtEl>
                                        <p:attrNameLst>
                                          <p:attrName>style.visibility</p:attrName>
                                        </p:attrNameLst>
                                      </p:cBhvr>
                                      <p:to>
                                        <p:strVal val="visible"/>
                                      </p:to>
                                    </p:set>
                                    <p:anim calcmode="lin" valueType="num">
                                      <p:cBhvr additive="base">
                                        <p:cTn dur="500" fill="hold" id="39"/>
                                        <p:tgtEl>
                                          <p:spTgt spid="10"/>
                                        </p:tgtEl>
                                        <p:attrNameLst>
                                          <p:attrName>ppt_x</p:attrName>
                                        </p:attrNameLst>
                                      </p:cBhvr>
                                      <p:tavLst>
                                        <p:tav tm="0">
                                          <p:val>
                                            <p:strVal val="#ppt_x"/>
                                          </p:val>
                                        </p:tav>
                                        <p:tav tm="100000">
                                          <p:val>
                                            <p:strVal val="#ppt_x"/>
                                          </p:val>
                                        </p:tav>
                                      </p:tavLst>
                                    </p:anim>
                                    <p:anim calcmode="lin" valueType="num">
                                      <p:cBhvr additive="base">
                                        <p:cTn dur="500" fill="hold" id="40"/>
                                        <p:tgtEl>
                                          <p:spTgt spid="10"/>
                                        </p:tgtEl>
                                        <p:attrNameLst>
                                          <p:attrName>ppt_y</p:attrName>
                                        </p:attrNameLst>
                                      </p:cBhvr>
                                      <p:tavLst>
                                        <p:tav tm="0">
                                          <p:val>
                                            <p:strVal val="1+#ppt_h/2"/>
                                          </p:val>
                                        </p:tav>
                                        <p:tav tm="100000">
                                          <p:val>
                                            <p:strVal val="#ppt_y"/>
                                          </p:val>
                                        </p:tav>
                                      </p:tavLst>
                                    </p:anim>
                                  </p:childTnLst>
                                </p:cTn>
                              </p:par>
                              <p:par>
                                <p:cTn fill="hold" grpId="0" id="41" nodeType="withEffect" presetClass="entr" presetID="2" presetSubtype="4">
                                  <p:stCondLst>
                                    <p:cond delay="0"/>
                                  </p:stCondLst>
                                  <p:childTnLst>
                                    <p:set>
                                      <p:cBhvr>
                                        <p:cTn dur="1" fill="hold" id="42">
                                          <p:stCondLst>
                                            <p:cond delay="0"/>
                                          </p:stCondLst>
                                        </p:cTn>
                                        <p:tgtEl>
                                          <p:spTgt spid="12"/>
                                        </p:tgtEl>
                                        <p:attrNameLst>
                                          <p:attrName>style.visibility</p:attrName>
                                        </p:attrNameLst>
                                      </p:cBhvr>
                                      <p:to>
                                        <p:strVal val="visible"/>
                                      </p:to>
                                    </p:set>
                                    <p:anim calcmode="lin" valueType="num">
                                      <p:cBhvr additive="base">
                                        <p:cTn dur="500" fill="hold" id="43"/>
                                        <p:tgtEl>
                                          <p:spTgt spid="12"/>
                                        </p:tgtEl>
                                        <p:attrNameLst>
                                          <p:attrName>ppt_x</p:attrName>
                                        </p:attrNameLst>
                                      </p:cBhvr>
                                      <p:tavLst>
                                        <p:tav tm="0">
                                          <p:val>
                                            <p:strVal val="#ppt_x"/>
                                          </p:val>
                                        </p:tav>
                                        <p:tav tm="100000">
                                          <p:val>
                                            <p:strVal val="#ppt_x"/>
                                          </p:val>
                                        </p:tav>
                                      </p:tavLst>
                                    </p:anim>
                                    <p:anim calcmode="lin" valueType="num">
                                      <p:cBhvr additive="base">
                                        <p:cTn dur="500" fill="hold" id="44"/>
                                        <p:tgtEl>
                                          <p:spTgt spid="12"/>
                                        </p:tgtEl>
                                        <p:attrNameLst>
                                          <p:attrName>ppt_y</p:attrName>
                                        </p:attrNameLst>
                                      </p:cBhvr>
                                      <p:tavLst>
                                        <p:tav tm="0">
                                          <p:val>
                                            <p:strVal val="1+#ppt_h/2"/>
                                          </p:val>
                                        </p:tav>
                                        <p:tav tm="100000">
                                          <p:val>
                                            <p:strVal val="#ppt_y"/>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id="47" nodeType="clickEffect" presetClass="entr" presetID="2" presetSubtype="4">
                                  <p:stCondLst>
                                    <p:cond delay="0"/>
                                  </p:stCondLst>
                                  <p:childTnLst>
                                    <p:set>
                                      <p:cBhvr>
                                        <p:cTn dur="1" fill="hold" id="48">
                                          <p:stCondLst>
                                            <p:cond delay="0"/>
                                          </p:stCondLst>
                                        </p:cTn>
                                        <p:tgtEl>
                                          <p:spTgt spid="15"/>
                                        </p:tgtEl>
                                        <p:attrNameLst>
                                          <p:attrName>style.visibility</p:attrName>
                                        </p:attrNameLst>
                                      </p:cBhvr>
                                      <p:to>
                                        <p:strVal val="visible"/>
                                      </p:to>
                                    </p:set>
                                    <p:anim calcmode="lin" valueType="num">
                                      <p:cBhvr additive="base">
                                        <p:cTn dur="500" fill="hold" id="49"/>
                                        <p:tgtEl>
                                          <p:spTgt spid="15"/>
                                        </p:tgtEl>
                                        <p:attrNameLst>
                                          <p:attrName>ppt_x</p:attrName>
                                        </p:attrNameLst>
                                      </p:cBhvr>
                                      <p:tavLst>
                                        <p:tav tm="0">
                                          <p:val>
                                            <p:strVal val="#ppt_x"/>
                                          </p:val>
                                        </p:tav>
                                        <p:tav tm="100000">
                                          <p:val>
                                            <p:strVal val="#ppt_x"/>
                                          </p:val>
                                        </p:tav>
                                      </p:tavLst>
                                    </p:anim>
                                    <p:anim calcmode="lin" valueType="num">
                                      <p:cBhvr additive="base">
                                        <p:cTn dur="500" fill="hold" id="50"/>
                                        <p:tgtEl>
                                          <p:spTgt spid="15"/>
                                        </p:tgtEl>
                                        <p:attrNameLst>
                                          <p:attrName>ppt_y</p:attrName>
                                        </p:attrNameLst>
                                      </p:cBhvr>
                                      <p:tavLst>
                                        <p:tav tm="0">
                                          <p:val>
                                            <p:strVal val="1+#ppt_h/2"/>
                                          </p:val>
                                        </p:tav>
                                        <p:tav tm="100000">
                                          <p:val>
                                            <p:strVal val="#ppt_y"/>
                                          </p:val>
                                        </p:tav>
                                      </p:tavLst>
                                    </p:anim>
                                  </p:childTnLst>
                                </p:cTn>
                              </p:par>
                              <p:par>
                                <p:cTn fill="hold" grpId="0" id="51" nodeType="withEffect" presetClass="entr" presetID="2" presetSubtype="4">
                                  <p:stCondLst>
                                    <p:cond delay="0"/>
                                  </p:stCondLst>
                                  <p:childTnLst>
                                    <p:set>
                                      <p:cBhvr>
                                        <p:cTn dur="1" fill="hold" id="52">
                                          <p:stCondLst>
                                            <p:cond delay="0"/>
                                          </p:stCondLst>
                                        </p:cTn>
                                        <p:tgtEl>
                                          <p:spTgt spid="4"/>
                                        </p:tgtEl>
                                        <p:attrNameLst>
                                          <p:attrName>style.visibility</p:attrName>
                                        </p:attrNameLst>
                                      </p:cBhvr>
                                      <p:to>
                                        <p:strVal val="visible"/>
                                      </p:to>
                                    </p:set>
                                    <p:anim calcmode="lin" valueType="num">
                                      <p:cBhvr additive="base">
                                        <p:cTn dur="500" fill="hold" id="53"/>
                                        <p:tgtEl>
                                          <p:spTgt spid="4"/>
                                        </p:tgtEl>
                                        <p:attrNameLst>
                                          <p:attrName>ppt_x</p:attrName>
                                        </p:attrNameLst>
                                      </p:cBhvr>
                                      <p:tavLst>
                                        <p:tav tm="0">
                                          <p:val>
                                            <p:strVal val="#ppt_x"/>
                                          </p:val>
                                        </p:tav>
                                        <p:tav tm="100000">
                                          <p:val>
                                            <p:strVal val="#ppt_x"/>
                                          </p:val>
                                        </p:tav>
                                      </p:tavLst>
                                    </p:anim>
                                    <p:anim calcmode="lin" valueType="num">
                                      <p:cBhvr additive="base">
                                        <p:cTn dur="500" fill="hold" id="54"/>
                                        <p:tgtEl>
                                          <p:spTgt spid="4"/>
                                        </p:tgtEl>
                                        <p:attrNameLst>
                                          <p:attrName>ppt_y</p:attrName>
                                        </p:attrNameLst>
                                      </p:cBhvr>
                                      <p:tavLst>
                                        <p:tav tm="0">
                                          <p:val>
                                            <p:strVal val="1+#ppt_h/2"/>
                                          </p:val>
                                        </p:tav>
                                        <p:tav tm="100000">
                                          <p:val>
                                            <p:strVal val="#ppt_y"/>
                                          </p:val>
                                        </p:tav>
                                      </p:tavLst>
                                    </p:anim>
                                  </p:childTnLst>
                                </p:cTn>
                              </p:par>
                              <p:par>
                                <p:cTn fill="hold" grpId="0" id="55" nodeType="withEffect" presetClass="entr" presetID="2" presetSubtype="4">
                                  <p:stCondLst>
                                    <p:cond delay="0"/>
                                  </p:stCondLst>
                                  <p:childTnLst>
                                    <p:set>
                                      <p:cBhvr>
                                        <p:cTn dur="1" fill="hold" id="56">
                                          <p:stCondLst>
                                            <p:cond delay="0"/>
                                          </p:stCondLst>
                                        </p:cTn>
                                        <p:tgtEl>
                                          <p:spTgt spid="7"/>
                                        </p:tgtEl>
                                        <p:attrNameLst>
                                          <p:attrName>style.visibility</p:attrName>
                                        </p:attrNameLst>
                                      </p:cBhvr>
                                      <p:to>
                                        <p:strVal val="visible"/>
                                      </p:to>
                                    </p:set>
                                    <p:anim calcmode="lin" valueType="num">
                                      <p:cBhvr additive="base">
                                        <p:cTn dur="500" fill="hold" id="57"/>
                                        <p:tgtEl>
                                          <p:spTgt spid="7"/>
                                        </p:tgtEl>
                                        <p:attrNameLst>
                                          <p:attrName>ppt_x</p:attrName>
                                        </p:attrNameLst>
                                      </p:cBhvr>
                                      <p:tavLst>
                                        <p:tav tm="0">
                                          <p:val>
                                            <p:strVal val="#ppt_x"/>
                                          </p:val>
                                        </p:tav>
                                        <p:tav tm="100000">
                                          <p:val>
                                            <p:strVal val="#ppt_x"/>
                                          </p:val>
                                        </p:tav>
                                      </p:tavLst>
                                    </p:anim>
                                    <p:anim calcmode="lin" valueType="num">
                                      <p:cBhvr additive="base">
                                        <p:cTn dur="500" fill="hold" id="58"/>
                                        <p:tgtEl>
                                          <p:spTgt spid="7"/>
                                        </p:tgtEl>
                                        <p:attrNameLst>
                                          <p:attrName>ppt_y</p:attrName>
                                        </p:attrNameLst>
                                      </p:cBhvr>
                                      <p:tavLst>
                                        <p:tav tm="0">
                                          <p:val>
                                            <p:strVal val="1+#ppt_h/2"/>
                                          </p:val>
                                        </p:tav>
                                        <p:tav tm="100000">
                                          <p:val>
                                            <p:strVal val="#ppt_y"/>
                                          </p:val>
                                        </p:tav>
                                      </p:tavLst>
                                    </p:anim>
                                  </p:childTnLst>
                                </p:cTn>
                              </p:par>
                              <p:par>
                                <p:cTn fill="hold" grpId="0" id="59" nodeType="withEffect" presetClass="entr" presetID="2" presetSubtype="4">
                                  <p:stCondLst>
                                    <p:cond delay="0"/>
                                  </p:stCondLst>
                                  <p:childTnLst>
                                    <p:set>
                                      <p:cBhvr>
                                        <p:cTn dur="1" fill="hold" id="60">
                                          <p:stCondLst>
                                            <p:cond delay="0"/>
                                          </p:stCondLst>
                                        </p:cTn>
                                        <p:tgtEl>
                                          <p:spTgt spid="11"/>
                                        </p:tgtEl>
                                        <p:attrNameLst>
                                          <p:attrName>style.visibility</p:attrName>
                                        </p:attrNameLst>
                                      </p:cBhvr>
                                      <p:to>
                                        <p:strVal val="visible"/>
                                      </p:to>
                                    </p:set>
                                    <p:anim calcmode="lin" valueType="num">
                                      <p:cBhvr additive="base">
                                        <p:cTn dur="500" fill="hold" id="61"/>
                                        <p:tgtEl>
                                          <p:spTgt spid="11"/>
                                        </p:tgtEl>
                                        <p:attrNameLst>
                                          <p:attrName>ppt_x</p:attrName>
                                        </p:attrNameLst>
                                      </p:cBhvr>
                                      <p:tavLst>
                                        <p:tav tm="0">
                                          <p:val>
                                            <p:strVal val="#ppt_x"/>
                                          </p:val>
                                        </p:tav>
                                        <p:tav tm="100000">
                                          <p:val>
                                            <p:strVal val="#ppt_x"/>
                                          </p:val>
                                        </p:tav>
                                      </p:tavLst>
                                    </p:anim>
                                    <p:anim calcmode="lin" valueType="num">
                                      <p:cBhvr additive="base">
                                        <p:cTn dur="500" fill="hold" id="62"/>
                                        <p:tgtEl>
                                          <p:spTgt spid="11"/>
                                        </p:tgtEl>
                                        <p:attrNameLst>
                                          <p:attrName>ppt_y</p:attrName>
                                        </p:attrNameLst>
                                      </p:cBhvr>
                                      <p:tavLst>
                                        <p:tav tm="0">
                                          <p:val>
                                            <p:strVal val="1+#ppt_h/2"/>
                                          </p:val>
                                        </p:tav>
                                        <p:tav tm="100000">
                                          <p:val>
                                            <p:strVal val="#ppt_y"/>
                                          </p:val>
                                        </p:tav>
                                      </p:tavLst>
                                    </p:anim>
                                  </p:childTnLst>
                                </p:cTn>
                              </p:par>
                              <p:par>
                                <p:cTn fill="hold" grpId="0" id="63" nodeType="withEffect" presetClass="entr" presetID="2" presetSubtype="4">
                                  <p:stCondLst>
                                    <p:cond delay="0"/>
                                  </p:stCondLst>
                                  <p:childTnLst>
                                    <p:set>
                                      <p:cBhvr>
                                        <p:cTn dur="1" fill="hold" id="64">
                                          <p:stCondLst>
                                            <p:cond delay="0"/>
                                          </p:stCondLst>
                                        </p:cTn>
                                        <p:tgtEl>
                                          <p:spTgt spid="13"/>
                                        </p:tgtEl>
                                        <p:attrNameLst>
                                          <p:attrName>style.visibility</p:attrName>
                                        </p:attrNameLst>
                                      </p:cBhvr>
                                      <p:to>
                                        <p:strVal val="visible"/>
                                      </p:to>
                                    </p:set>
                                    <p:anim calcmode="lin" valueType="num">
                                      <p:cBhvr additive="base">
                                        <p:cTn dur="500" fill="hold" id="65"/>
                                        <p:tgtEl>
                                          <p:spTgt spid="13"/>
                                        </p:tgtEl>
                                        <p:attrNameLst>
                                          <p:attrName>ppt_x</p:attrName>
                                        </p:attrNameLst>
                                      </p:cBhvr>
                                      <p:tavLst>
                                        <p:tav tm="0">
                                          <p:val>
                                            <p:strVal val="#ppt_x"/>
                                          </p:val>
                                        </p:tav>
                                        <p:tav tm="100000">
                                          <p:val>
                                            <p:strVal val="#ppt_x"/>
                                          </p:val>
                                        </p:tav>
                                      </p:tavLst>
                                    </p:anim>
                                    <p:anim calcmode="lin" valueType="num">
                                      <p:cBhvr additive="base">
                                        <p:cTn dur="500" fill="hold" id="66"/>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CBDCF0D6-4858-417C-97E6-B1FD4E78B220}"/>
              </a:ext>
            </a:extLst>
          </p:cNvPr>
          <p:cNvGrpSpPr/>
          <p:nvPr/>
        </p:nvGrpSpPr>
        <p:grpSpPr>
          <a:xfrm>
            <a:off x="1515796" y="1835615"/>
            <a:ext cx="7075369" cy="3186769"/>
            <a:chOff x="3823527" y="1986975"/>
            <a:chExt cx="5501207" cy="1539087"/>
          </a:xfrm>
        </p:grpSpPr>
        <p:grpSp>
          <p:nvGrpSpPr>
            <p:cNvPr id="9" name="组合 8">
              <a:extLst>
                <a:ext uri="{FF2B5EF4-FFF2-40B4-BE49-F238E27FC236}">
                  <a16:creationId xmlns:a16="http://schemas.microsoft.com/office/drawing/2014/main" id="{8E29709A-309F-4600-8512-B81DD4AF75C5}"/>
                </a:ext>
              </a:extLst>
            </p:cNvPr>
            <p:cNvGrpSpPr/>
            <p:nvPr/>
          </p:nvGrpSpPr>
          <p:grpSpPr>
            <a:xfrm>
              <a:off x="3823527" y="1986975"/>
              <a:ext cx="5501207" cy="1539087"/>
              <a:chOff x="1571940" y="2050777"/>
              <a:chExt cx="5501207" cy="1539087"/>
            </a:xfrm>
          </p:grpSpPr>
          <p:grpSp>
            <p:nvGrpSpPr>
              <p:cNvPr id="11" name="组合 10">
                <a:extLst>
                  <a:ext uri="{FF2B5EF4-FFF2-40B4-BE49-F238E27FC236}">
                    <a16:creationId xmlns:a16="http://schemas.microsoft.com/office/drawing/2014/main" id="{7D4C62B2-900F-4C96-A160-8EE1A4C2C735}"/>
                  </a:ext>
                </a:extLst>
              </p:cNvPr>
              <p:cNvGrpSpPr/>
              <p:nvPr/>
            </p:nvGrpSpPr>
            <p:grpSpPr>
              <a:xfrm>
                <a:off x="1571940" y="2050777"/>
                <a:ext cx="5501207" cy="1539087"/>
                <a:chOff x="3204096" y="2011600"/>
                <a:chExt cx="3621482" cy="453427"/>
              </a:xfrm>
            </p:grpSpPr>
            <p:sp>
              <p:nvSpPr>
                <p:cNvPr id="13" name="矩形: 圆角 12">
                  <a:extLst>
                    <a:ext uri="{FF2B5EF4-FFF2-40B4-BE49-F238E27FC236}">
                      <a16:creationId xmlns:a16="http://schemas.microsoft.com/office/drawing/2014/main" id="{7B399DEF-F78C-4A9A-9CB4-C725DF5B9C4E}"/>
                    </a:ext>
                  </a:extLst>
                </p:cNvPr>
                <p:cNvSpPr/>
                <p:nvPr/>
              </p:nvSpPr>
              <p:spPr>
                <a:xfrm>
                  <a:off x="3390543" y="2011600"/>
                  <a:ext cx="3435035" cy="4534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圆角 13">
                  <a:extLst>
                    <a:ext uri="{FF2B5EF4-FFF2-40B4-BE49-F238E27FC236}">
                      <a16:creationId xmlns:a16="http://schemas.microsoft.com/office/drawing/2014/main" id="{D321593F-728D-448C-9C16-B57B22DC6FD3}"/>
                    </a:ext>
                  </a:extLst>
                </p:cNvPr>
                <p:cNvSpPr/>
                <p:nvPr/>
              </p:nvSpPr>
              <p:spPr>
                <a:xfrm>
                  <a:off x="3204096" y="2011600"/>
                  <a:ext cx="3490817" cy="422606"/>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2" name="矩形 11">
                <a:extLst>
                  <a:ext uri="{FF2B5EF4-FFF2-40B4-BE49-F238E27FC236}">
                    <a16:creationId xmlns:a16="http://schemas.microsoft.com/office/drawing/2014/main" id="{F2409FC0-FA67-4801-B5FA-1E1B55A9C1C0}"/>
                  </a:ext>
                </a:extLst>
              </p:cNvPr>
              <p:cNvSpPr/>
              <p:nvPr/>
            </p:nvSpPr>
            <p:spPr>
              <a:xfrm>
                <a:off x="2102515" y="2491339"/>
                <a:ext cx="4392249"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首先你要说清楚你是做什么生意的，你的顾客是不是愿意每次成交后都愿意帮手机号码给你，再说了感谢顾客有很多方法的，不一定是要短信的，可以送点你做的那个品牌的附属商品，也可以给老顾客点优惠政策，比如积分之类的。这样可以留下顾客的资料，随时都可以感谢他们，到他们的生日还可以给他们祝福，这样可能还好点。</a:t>
                </a:r>
              </a:p>
            </p:txBody>
          </p:sp>
        </p:grpSp>
        <p:sp>
          <p:nvSpPr>
            <p:cNvPr id="10" name="MH_SubTitle_1">
              <a:extLst>
                <a:ext uri="{FF2B5EF4-FFF2-40B4-BE49-F238E27FC236}">
                  <a16:creationId xmlns:a16="http://schemas.microsoft.com/office/drawing/2014/main" id="{47593000-1899-4BB5-AB75-91DC360F6069}"/>
                </a:ext>
              </a:extLst>
            </p:cNvPr>
            <p:cNvSpPr txBox="1">
              <a:spLocks noChangeArrowheads="1"/>
            </p:cNvSpPr>
            <p:nvPr/>
          </p:nvSpPr>
          <p:spPr bwMode="auto">
            <a:xfrm>
              <a:off x="4354102" y="2246643"/>
              <a:ext cx="2174394" cy="161927"/>
            </a:xfrm>
            <a:prstGeom prst="rect">
              <a:avLst/>
            </a:prstGeom>
            <a:extLst/>
          </p:spPr>
          <p:txBody>
            <a:bodyPr wrap="square">
              <a:spAutoFit/>
            </a:bodyPr>
            <a:lstStyle>
              <a:defPPr>
                <a:defRPr lang="en-US"/>
              </a:defPPr>
              <a:lvl1pP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对客户的合作表示感谢</a:t>
              </a:r>
            </a:p>
          </p:txBody>
        </p:sp>
      </p:grpSp>
      <p:grpSp>
        <p:nvGrpSpPr>
          <p:cNvPr id="7" name="组合 6">
            <a:extLst>
              <a:ext uri="{FF2B5EF4-FFF2-40B4-BE49-F238E27FC236}">
                <a16:creationId xmlns:a16="http://schemas.microsoft.com/office/drawing/2014/main" id="{EB1AD7ED-A532-4DDB-8E46-5981C2F4DE38}"/>
              </a:ext>
            </a:extLst>
          </p:cNvPr>
          <p:cNvGrpSpPr/>
          <p:nvPr/>
        </p:nvGrpSpPr>
        <p:grpSpPr>
          <a:xfrm>
            <a:off x="8083743" y="2373273"/>
            <a:ext cx="3286434" cy="3519279"/>
            <a:chOff x="1499692" y="2021932"/>
            <a:chExt cx="3286434" cy="3519279"/>
          </a:xfrm>
        </p:grpSpPr>
        <p:grpSp>
          <p:nvGrpSpPr>
            <p:cNvPr id="4" name="组合 3">
              <a:extLst>
                <a:ext uri="{FF2B5EF4-FFF2-40B4-BE49-F238E27FC236}">
                  <a16:creationId xmlns:a16="http://schemas.microsoft.com/office/drawing/2014/main" id="{AFEADE75-1E4A-4CC5-9954-15F7D90D461E}"/>
                </a:ext>
              </a:extLst>
            </p:cNvPr>
            <p:cNvGrpSpPr/>
            <p:nvPr/>
          </p:nvGrpSpPr>
          <p:grpSpPr>
            <a:xfrm>
              <a:off x="1499692" y="2021932"/>
              <a:ext cx="2513445" cy="3519279"/>
              <a:chOff x="3869266" y="2198913"/>
              <a:chExt cx="2513445" cy="3519279"/>
            </a:xfrm>
          </p:grpSpPr>
          <p:pic>
            <p:nvPicPr>
              <p:cNvPr id="2" name="Picture 2">
                <a:extLst>
                  <a:ext uri="{FF2B5EF4-FFF2-40B4-BE49-F238E27FC236}">
                    <a16:creationId xmlns:a16="http://schemas.microsoft.com/office/drawing/2014/main" id="{72F79792-ED16-47F5-B4CD-214E79C261A2}"/>
                  </a:ext>
                </a:extLst>
              </p:cNvPr>
              <p:cNvPicPr>
                <a:picLocks noChangeArrowheads="1" noChangeAspect="1"/>
              </p:cNvPicPr>
              <p:nvPr/>
            </p:nvPicPr>
            <p:blipFill>
              <a:blip r:embed="rId2">
                <a:extLst>
                  <a:ext uri="{28A0092B-C50C-407E-A947-70E740481C1C}">
                    <a14:useLocalDpi/>
                  </a:ext>
                </a:extLst>
              </a:blip>
              <a:stretch>
                <a:fillRect/>
              </a:stretch>
            </p:blipFill>
            <p:spPr bwMode="auto">
              <a:xfrm>
                <a:off x="3869266" y="2198913"/>
                <a:ext cx="2513445" cy="351927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sp>
            <p:nvSpPr>
              <p:cNvPr id="3" name="矩形 2">
                <a:extLst>
                  <a:ext uri="{FF2B5EF4-FFF2-40B4-BE49-F238E27FC236}">
                    <a16:creationId xmlns:a16="http://schemas.microsoft.com/office/drawing/2014/main" id="{B6F35FB8-CE48-4FFE-9232-87D0FF0D26CB}"/>
                  </a:ext>
                </a:extLst>
              </p:cNvPr>
              <p:cNvSpPr/>
              <p:nvPr/>
            </p:nvSpPr>
            <p:spPr>
              <a:xfrm>
                <a:off x="3985446" y="2434218"/>
                <a:ext cx="2281084" cy="2914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pic>
          <p:nvPicPr>
            <p:cNvPr id="5" name="图片 4">
              <a:extLst>
                <a:ext uri="{FF2B5EF4-FFF2-40B4-BE49-F238E27FC236}">
                  <a16:creationId xmlns:a16="http://schemas.microsoft.com/office/drawing/2014/main" id="{4724599D-9422-4CDB-809D-01ED2C0D9198}"/>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3007788" y="2390220"/>
              <a:ext cx="1778338" cy="1778337"/>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sp>
          <p:nvSpPr>
            <p:cNvPr id="6" name="文本框 5">
              <a:extLst>
                <a:ext uri="{FF2B5EF4-FFF2-40B4-BE49-F238E27FC236}">
                  <a16:creationId xmlns:a16="http://schemas.microsoft.com/office/drawing/2014/main" id="{BED8FF07-5F17-45F8-95A2-09183FE23E6B}"/>
                </a:ext>
              </a:extLst>
            </p:cNvPr>
            <p:cNvSpPr txBox="1"/>
            <p:nvPr/>
          </p:nvSpPr>
          <p:spPr>
            <a:xfrm>
              <a:off x="2004759" y="3781570"/>
              <a:ext cx="1036320" cy="997948"/>
            </a:xfrm>
            <a:prstGeom prst="rect">
              <a:avLst/>
            </a:prstGeom>
            <a:noFill/>
          </p:spPr>
          <p:txBody>
            <a:bodyPr rtlCol="0" vert="eaVert" wrap="square">
              <a:spAutoFit/>
            </a:bodyPr>
            <a:lstStyle>
              <a:defPPr>
                <a:defRPr lang="en-US"/>
              </a:defPPr>
              <a:lvl1pPr>
                <a:defRPr spc="600" sz="2800">
                  <a:solidFill>
                    <a:srgbClr val="042B8E"/>
                  </a:solidFill>
                  <a:latin charset="-122" panose="020b0800000000000000" pitchFamily="34" typeface="思源黑体 CN Bold"/>
                  <a:ea charset="-122" panose="020b0800000000000000" pitchFamily="34" typeface="思源黑体 CN Bold"/>
                </a:defRPr>
              </a:lvl1pPr>
            </a:lstStyle>
            <a:p>
              <a:r>
                <a:rPr altLang="en-US" lang="zh-CN">
                  <a:latin typeface="+mn-lt"/>
                  <a:ea typeface="+mn-ea"/>
                  <a:cs typeface="+mn-ea"/>
                  <a:sym typeface="+mn-lt"/>
                </a:rPr>
                <a:t>感恩顾客</a:t>
              </a:r>
            </a:p>
          </p:txBody>
        </p:sp>
      </p:grpSp>
      <p:pic>
        <p:nvPicPr>
          <p:cNvPr id="15" name="图片 14">
            <a:extLst>
              <a:ext uri="{FF2B5EF4-FFF2-40B4-BE49-F238E27FC236}">
                <a16:creationId xmlns:a16="http://schemas.microsoft.com/office/drawing/2014/main" id="{89874CDC-76C3-4A64-91AA-6F53479A6CA6}"/>
              </a:ext>
            </a:extLst>
          </p:cNvPr>
          <p:cNvPicPr>
            <a:picLocks noChangeAspect="1"/>
          </p:cNvPicPr>
          <p:nvPr/>
        </p:nvPicPr>
        <p:blipFill>
          <a:blip r:embed="rId4">
            <a:extLst>
              <a:ext uri="{28A0092B-C50C-407E-A947-70E740481C1C}">
                <a14:useLocalDpi val="0"/>
              </a:ext>
            </a:extLst>
          </a:blip>
          <a:srcRect b="45276" l="22855" r="45633" t="23157"/>
          <a:stretch>
            <a:fillRect/>
          </a:stretch>
        </p:blipFill>
        <p:spPr>
          <a:xfrm rot="2355767">
            <a:off x="8220916" y="3195758"/>
            <a:ext cx="681075" cy="681076"/>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Tree>
    <p:extLst>
      <p:ext uri="{BB962C8B-B14F-4D97-AF65-F5344CB8AC3E}">
        <p14:creationId val="4156935215"/>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7"/>
                                        </p:tgtEl>
                                        <p:attrNameLst>
                                          <p:attrName>style.visibility</p:attrName>
                                        </p:attrNameLst>
                                      </p:cBhvr>
                                      <p:to>
                                        <p:strVal val="visible"/>
                                      </p:to>
                                    </p:set>
                                    <p:animEffect filter="randombar(horizontal)" transition="in">
                                      <p:cBhvr>
                                        <p:cTn dur="50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1" presetSubtype="1">
                                  <p:stCondLst>
                                    <p:cond delay="0"/>
                                  </p:stCondLst>
                                  <p:childTnLst>
                                    <p:set>
                                      <p:cBhvr>
                                        <p:cTn dur="1" fill="hold" id="11">
                                          <p:stCondLst>
                                            <p:cond delay="0"/>
                                          </p:stCondLst>
                                        </p:cTn>
                                        <p:tgtEl>
                                          <p:spTgt spid="15"/>
                                        </p:tgtEl>
                                        <p:attrNameLst>
                                          <p:attrName>style.visibility</p:attrName>
                                        </p:attrNameLst>
                                      </p:cBhvr>
                                      <p:to>
                                        <p:strVal val="visible"/>
                                      </p:to>
                                    </p:set>
                                    <p:animEffect filter="wheel(1)" transition="in">
                                      <p:cBhvr>
                                        <p:cTn dur="2000" id="12"/>
                                        <p:tgtEl>
                                          <p:spTgt spid="15"/>
                                        </p:tgtEl>
                                      </p:cBhvr>
                                    </p:animEffect>
                                  </p:childTnLst>
                                </p:cTn>
                              </p:par>
                              <p:par>
                                <p:cTn fill="hold" id="13" nodeType="withEffect" presetClass="entr" presetID="21" presetSubtype="1">
                                  <p:stCondLst>
                                    <p:cond delay="0"/>
                                  </p:stCondLst>
                                  <p:childTnLst>
                                    <p:set>
                                      <p:cBhvr>
                                        <p:cTn dur="1" fill="hold" id="14">
                                          <p:stCondLst>
                                            <p:cond delay="0"/>
                                          </p:stCondLst>
                                        </p:cTn>
                                        <p:tgtEl>
                                          <p:spTgt spid="8"/>
                                        </p:tgtEl>
                                        <p:attrNameLst>
                                          <p:attrName>style.visibility</p:attrName>
                                        </p:attrNameLst>
                                      </p:cBhvr>
                                      <p:to>
                                        <p:strVal val="visible"/>
                                      </p:to>
                                    </p:set>
                                    <p:animEffect filter="wheel(1)" transition="in">
                                      <p:cBhvr>
                                        <p:cTn dur="2000" id="15"/>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pic>
        <p:nvPicPr>
          <p:cNvPr id="16" name="图片 15">
            <a:extLst>
              <a:ext uri="{FF2B5EF4-FFF2-40B4-BE49-F238E27FC236}">
                <a16:creationId xmlns:a16="http://schemas.microsoft.com/office/drawing/2014/main" id="{751A68EC-365C-403C-A5B6-006C39C97148}"/>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19096" y="5187858"/>
            <a:ext cx="2432818" cy="2432821"/>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grpSp>
        <p:nvGrpSpPr>
          <p:cNvPr id="23" name="组合 22">
            <a:extLst>
              <a:ext uri="{FF2B5EF4-FFF2-40B4-BE49-F238E27FC236}">
                <a16:creationId xmlns:a16="http://schemas.microsoft.com/office/drawing/2014/main" id="{EE3825C4-5099-4D95-BA72-2E7A3C8A4486}"/>
              </a:ext>
            </a:extLst>
          </p:cNvPr>
          <p:cNvGrpSpPr/>
          <p:nvPr/>
        </p:nvGrpSpPr>
        <p:grpSpPr>
          <a:xfrm>
            <a:off x="3272434" y="814665"/>
            <a:ext cx="5388778" cy="5228669"/>
            <a:chOff x="3640319" y="1097722"/>
            <a:chExt cx="4572805" cy="4436939"/>
          </a:xfrm>
        </p:grpSpPr>
        <p:pic>
          <p:nvPicPr>
            <p:cNvPr id="12" name="图片 11">
              <a:extLst>
                <a:ext uri="{FF2B5EF4-FFF2-40B4-BE49-F238E27FC236}">
                  <a16:creationId xmlns:a16="http://schemas.microsoft.com/office/drawing/2014/main" id="{80DEE3DA-497E-4843-8B43-96F3C9DD8A74}"/>
                </a:ext>
              </a:extLst>
            </p:cNvPr>
            <p:cNvPicPr>
              <a:picLocks noChangeAspect="1"/>
            </p:cNvPicPr>
            <p:nvPr/>
          </p:nvPicPr>
          <p:blipFill>
            <a:blip r:embed="rId3">
              <a:extLst>
                <a:ext uri="{28A0092B-C50C-407E-A947-70E740481C1C}">
                  <a14:useLocalDpi val="0"/>
                </a:ext>
              </a:extLst>
            </a:blip>
            <a:stretch>
              <a:fillRect/>
            </a:stretch>
          </p:blipFill>
          <p:spPr>
            <a:xfrm rot="2681407">
              <a:off x="3640319" y="1323138"/>
              <a:ext cx="4204173" cy="4211523"/>
            </a:xfrm>
            <a:prstGeom prst="rect">
              <a:avLst/>
            </a:prstGeom>
          </p:spPr>
        </p:pic>
        <p:sp>
          <p:nvSpPr>
            <p:cNvPr id="4" name="椭圆 3">
              <a:extLst>
                <a:ext uri="{FF2B5EF4-FFF2-40B4-BE49-F238E27FC236}">
                  <a16:creationId xmlns:a16="http://schemas.microsoft.com/office/drawing/2014/main" id="{48836538-EB7D-4A6C-AC6C-A39CDF4848CA}"/>
                </a:ext>
              </a:extLst>
            </p:cNvPr>
            <p:cNvSpPr/>
            <p:nvPr/>
          </p:nvSpPr>
          <p:spPr>
            <a:xfrm>
              <a:off x="3978875" y="1097722"/>
              <a:ext cx="4234249" cy="4234249"/>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椭圆 16">
              <a:extLst>
                <a:ext uri="{FF2B5EF4-FFF2-40B4-BE49-F238E27FC236}">
                  <a16:creationId xmlns:a16="http://schemas.microsoft.com/office/drawing/2014/main" id="{F42332DE-7673-4BF4-869C-3E224E72339E}"/>
                </a:ext>
              </a:extLst>
            </p:cNvPr>
            <p:cNvSpPr/>
            <p:nvPr/>
          </p:nvSpPr>
          <p:spPr>
            <a:xfrm>
              <a:off x="7451123" y="1552551"/>
              <a:ext cx="580769" cy="580769"/>
            </a:xfrm>
            <a:prstGeom prst="ellipse">
              <a:avLst/>
            </a:prstGeom>
            <a:solidFill>
              <a:srgbClr val="C13238"/>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grpSp>
      <p:sp>
        <p:nvSpPr>
          <p:cNvPr id="20" name="文本框 19">
            <a:extLst>
              <a:ext uri="{FF2B5EF4-FFF2-40B4-BE49-F238E27FC236}">
                <a16:creationId xmlns:a16="http://schemas.microsoft.com/office/drawing/2014/main" id="{E6BC42AC-FFE3-4F97-B4E8-9A58C35F3A9C}"/>
              </a:ext>
            </a:extLst>
          </p:cNvPr>
          <p:cNvSpPr txBox="1"/>
          <p:nvPr/>
        </p:nvSpPr>
        <p:spPr>
          <a:xfrm>
            <a:off x="4835190" y="1716326"/>
            <a:ext cx="3525795" cy="1097280"/>
          </a:xfrm>
          <a:prstGeom prst="rect">
            <a:avLst/>
          </a:prstGeom>
          <a:noFill/>
        </p:spPr>
        <p:txBody>
          <a:bodyPr rtlCol="0" wrap="square">
            <a:spAutoFit/>
          </a:bodyPr>
          <a:lstStyle/>
          <a:p>
            <a:r>
              <a:rPr altLang="zh-CN" i="1" lang="en-US" smtClean="0" spc="600" sz="6600">
                <a:cs typeface="+mn-ea"/>
                <a:sym typeface="+mn-lt"/>
              </a:rPr>
              <a:t>20XX</a:t>
            </a:r>
          </a:p>
        </p:txBody>
      </p:sp>
      <p:sp>
        <p:nvSpPr>
          <p:cNvPr id="21" name="文本框 20">
            <a:extLst>
              <a:ext uri="{FF2B5EF4-FFF2-40B4-BE49-F238E27FC236}">
                <a16:creationId xmlns:a16="http://schemas.microsoft.com/office/drawing/2014/main" id="{9B8664B6-731F-455C-B5D8-266E4ADB4F3F}"/>
              </a:ext>
            </a:extLst>
          </p:cNvPr>
          <p:cNvSpPr txBox="1"/>
          <p:nvPr/>
        </p:nvSpPr>
        <p:spPr>
          <a:xfrm>
            <a:off x="5366639" y="4410249"/>
            <a:ext cx="2339620" cy="335280"/>
          </a:xfrm>
          <a:prstGeom prst="rect">
            <a:avLst/>
          </a:prstGeom>
          <a:noFill/>
        </p:spPr>
        <p:txBody>
          <a:bodyPr rtlCol="0" wrap="square">
            <a:spAutoFit/>
          </a:bodyPr>
          <a:lstStyle/>
          <a:p>
            <a:r>
              <a:rPr altLang="en-US" lang="zh-CN" sz="1600">
                <a:solidFill>
                  <a:schemeClr val="tx1">
                    <a:lumMod val="95000"/>
                    <a:lumOff val="5000"/>
                  </a:schemeClr>
                </a:solidFill>
                <a:cs typeface="+mn-ea"/>
                <a:sym typeface="+mn-lt"/>
              </a:rPr>
              <a:t>汇报人：优页PPT</a:t>
            </a:r>
          </a:p>
        </p:txBody>
      </p:sp>
      <p:sp>
        <p:nvSpPr>
          <p:cNvPr id="22" name="TextBox 3">
            <a:extLst>
              <a:ext uri="{FF2B5EF4-FFF2-40B4-BE49-F238E27FC236}">
                <a16:creationId xmlns:a16="http://schemas.microsoft.com/office/drawing/2014/main" id="{C1761306-7FAF-4763-AD6E-0D275E7A50BF}"/>
              </a:ext>
            </a:extLst>
          </p:cNvPr>
          <p:cNvSpPr txBox="1">
            <a:spLocks noChangeArrowheads="1"/>
          </p:cNvSpPr>
          <p:nvPr/>
        </p:nvSpPr>
        <p:spPr bwMode="auto">
          <a:xfrm>
            <a:off x="4177255" y="3920285"/>
            <a:ext cx="4063817" cy="3761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square">
            <a:spAutoFit/>
          </a:bodyPr>
          <a:lstStyle>
            <a:lvl1pPr>
              <a:defRPr kumimoji="1" sz="2400">
                <a:solidFill>
                  <a:schemeClr val="tx1"/>
                </a:solidFill>
                <a:latin charset="0" panose="020f0502020204030204" pitchFamily="34" typeface="Calibri"/>
                <a:ea charset="-122" panose="02010600030101010101" pitchFamily="2" typeface="宋体"/>
              </a:defRPr>
            </a:lvl1pPr>
            <a:lvl2pPr indent="-285750" marL="742950">
              <a:defRPr kumimoji="1" sz="2400">
                <a:solidFill>
                  <a:schemeClr val="tx1"/>
                </a:solidFill>
                <a:latin charset="0" panose="020f0502020204030204" pitchFamily="34" typeface="Calibri"/>
                <a:ea charset="-122" panose="02010600030101010101" pitchFamily="2" typeface="宋体"/>
              </a:defRPr>
            </a:lvl2pPr>
            <a:lvl3pPr indent="-228600" marL="1143000">
              <a:defRPr kumimoji="1" sz="2400">
                <a:solidFill>
                  <a:schemeClr val="tx1"/>
                </a:solidFill>
                <a:latin charset="0" panose="020f0502020204030204" pitchFamily="34" typeface="Calibri"/>
                <a:ea charset="-122" panose="02010600030101010101" pitchFamily="2" typeface="宋体"/>
              </a:defRPr>
            </a:lvl3pPr>
            <a:lvl4pPr indent="-228600" marL="1600200">
              <a:defRPr kumimoji="1" sz="2400">
                <a:solidFill>
                  <a:schemeClr val="tx1"/>
                </a:solidFill>
                <a:latin charset="0" panose="020f0502020204030204" pitchFamily="34" typeface="Calibri"/>
                <a:ea charset="-122" panose="02010600030101010101" pitchFamily="2" typeface="宋体"/>
              </a:defRPr>
            </a:lvl4pPr>
            <a:lvl5pPr indent="-228600" marL="2057400">
              <a:defRPr kumimoji="1" sz="24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9pPr>
          </a:lstStyle>
          <a:p>
            <a:pPr algn="ctr" eaLnBrk="1" hangingPunct="1"/>
            <a:r>
              <a:rPr altLang="zh-CN" b="1" kumimoji="0" lang="en-US" spc="600" sz="2000">
                <a:solidFill>
                  <a:schemeClr val="tx1">
                    <a:lumMod val="95000"/>
                    <a:lumOff val="5000"/>
                  </a:schemeClr>
                </a:solidFill>
                <a:latin typeface="+mn-lt"/>
                <a:ea typeface="+mn-ea"/>
                <a:cs typeface="+mn-ea"/>
                <a:sym typeface="+mn-lt"/>
              </a:rPr>
              <a:t>SALES TECHNIQUE</a:t>
            </a:r>
          </a:p>
        </p:txBody>
      </p:sp>
      <p:sp>
        <p:nvSpPr>
          <p:cNvPr id="19" name="TextBox 3">
            <a:extLst>
              <a:ext uri="{FF2B5EF4-FFF2-40B4-BE49-F238E27FC236}">
                <a16:creationId xmlns:a16="http://schemas.microsoft.com/office/drawing/2014/main" id="{0755EB2F-7491-4C61-9D22-183C9036F7D3}"/>
              </a:ext>
            </a:extLst>
          </p:cNvPr>
          <p:cNvSpPr txBox="1">
            <a:spLocks noChangeArrowheads="1"/>
          </p:cNvSpPr>
          <p:nvPr/>
        </p:nvSpPr>
        <p:spPr bwMode="auto">
          <a:xfrm>
            <a:off x="3647360" y="2774189"/>
            <a:ext cx="5123608" cy="11686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wrap="square">
            <a:spAutoFit/>
          </a:bodyPr>
          <a:lstStyle>
            <a:lvl1pPr>
              <a:defRPr kumimoji="1" sz="2400">
                <a:solidFill>
                  <a:schemeClr val="tx1"/>
                </a:solidFill>
                <a:latin charset="0" panose="020f0502020204030204" pitchFamily="34" typeface="Calibri"/>
                <a:ea charset="-122" panose="02010600030101010101" pitchFamily="2" typeface="宋体"/>
              </a:defRPr>
            </a:lvl1pPr>
            <a:lvl2pPr indent="-285750" marL="742950">
              <a:defRPr kumimoji="1" sz="2400">
                <a:solidFill>
                  <a:schemeClr val="tx1"/>
                </a:solidFill>
                <a:latin charset="0" panose="020f0502020204030204" pitchFamily="34" typeface="Calibri"/>
                <a:ea charset="-122" panose="02010600030101010101" pitchFamily="2" typeface="宋体"/>
              </a:defRPr>
            </a:lvl2pPr>
            <a:lvl3pPr indent="-228600" marL="1143000">
              <a:defRPr kumimoji="1" sz="2400">
                <a:solidFill>
                  <a:schemeClr val="tx1"/>
                </a:solidFill>
                <a:latin charset="0" panose="020f0502020204030204" pitchFamily="34" typeface="Calibri"/>
                <a:ea charset="-122" panose="02010600030101010101" pitchFamily="2" typeface="宋体"/>
              </a:defRPr>
            </a:lvl3pPr>
            <a:lvl4pPr indent="-228600" marL="1600200">
              <a:defRPr kumimoji="1" sz="2400">
                <a:solidFill>
                  <a:schemeClr val="tx1"/>
                </a:solidFill>
                <a:latin charset="0" panose="020f0502020204030204" pitchFamily="34" typeface="Calibri"/>
                <a:ea charset="-122" panose="02010600030101010101" pitchFamily="2" typeface="宋体"/>
              </a:defRPr>
            </a:lvl4pPr>
            <a:lvl5pPr indent="-228600" marL="2057400">
              <a:defRPr kumimoji="1" sz="24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9pPr>
          </a:lstStyle>
          <a:p>
            <a:pPr algn="ctr" eaLnBrk="1" hangingPunct="1"/>
            <a:r>
              <a:rPr altLang="en-US" b="1" kumimoji="0" lang="zh-CN" spc="600" sz="7200">
                <a:solidFill>
                  <a:srgbClr val="C13238"/>
                </a:solidFill>
                <a:latin typeface="+mn-lt"/>
                <a:ea typeface="+mn-ea"/>
                <a:cs typeface="+mn-ea"/>
                <a:sym typeface="+mn-lt"/>
              </a:rPr>
              <a:t>感谢观看</a:t>
            </a:r>
          </a:p>
        </p:txBody>
      </p:sp>
      <p:pic>
        <p:nvPicPr>
          <p:cNvPr id="25" name="图片 24">
            <a:extLst>
              <a:ext uri="{FF2B5EF4-FFF2-40B4-BE49-F238E27FC236}">
                <a16:creationId xmlns:a16="http://schemas.microsoft.com/office/drawing/2014/main" id="{6A15B882-0CFB-4012-8649-35C34A4469BE}"/>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841347" y="4411420"/>
            <a:ext cx="904679" cy="90468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pic>
        <p:nvPicPr>
          <p:cNvPr id="58" name="图片 57">
            <a:extLst>
              <a:ext uri="{FF2B5EF4-FFF2-40B4-BE49-F238E27FC236}">
                <a16:creationId xmlns:a16="http://schemas.microsoft.com/office/drawing/2014/main" id="{35EF3767-21BE-42B4-BE2F-077D16681DC9}"/>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89631" y="1680933"/>
            <a:ext cx="708244" cy="708245"/>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pic>
        <p:nvPicPr>
          <p:cNvPr id="61" name="图片 60">
            <a:extLst>
              <a:ext uri="{FF2B5EF4-FFF2-40B4-BE49-F238E27FC236}">
                <a16:creationId xmlns:a16="http://schemas.microsoft.com/office/drawing/2014/main" id="{8D965D9C-47D7-4810-8B20-B338398822AF}"/>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0617152" y="-1082681"/>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sp>
        <p:nvSpPr>
          <p:cNvPr id="63" name="矩形 62">
            <a:extLst>
              <a:ext uri="{FF2B5EF4-FFF2-40B4-BE49-F238E27FC236}">
                <a16:creationId xmlns:a16="http://schemas.microsoft.com/office/drawing/2014/main" id="{9A65069D-DA4D-4D29-BFC2-0B4CC043C841}"/>
              </a:ext>
            </a:extLst>
          </p:cNvPr>
          <p:cNvSpPr/>
          <p:nvPr/>
        </p:nvSpPr>
        <p:spPr>
          <a:xfrm>
            <a:off x="1866091" y="312468"/>
            <a:ext cx="670560" cy="1720215"/>
          </a:xfrm>
          <a:prstGeom prst="rect">
            <a:avLst/>
          </a:prstGeom>
        </p:spPr>
        <p:txBody>
          <a:bodyPr vert="eaVert" wrap="none">
            <a:spAutoFit/>
          </a:bodyPr>
          <a:lstStyle/>
          <a:p>
            <a:r>
              <a:rPr altLang="zh-CN" b="1" lang="en-US" spc="600" sz="3200">
                <a:solidFill>
                  <a:srgbClr val="042B8E"/>
                </a:solidFill>
                <a:cs typeface="+mn-ea"/>
                <a:sym typeface="+mn-lt"/>
              </a:rPr>
              <a:t>SALES</a:t>
            </a:r>
          </a:p>
        </p:txBody>
      </p:sp>
      <p:sp>
        <p:nvSpPr>
          <p:cNvPr id="64" name="矩形 63">
            <a:extLst>
              <a:ext uri="{FF2B5EF4-FFF2-40B4-BE49-F238E27FC236}">
                <a16:creationId xmlns:a16="http://schemas.microsoft.com/office/drawing/2014/main" id="{BC58D107-DFE3-4428-A746-6645A0D7A781}"/>
              </a:ext>
            </a:extLst>
          </p:cNvPr>
          <p:cNvSpPr/>
          <p:nvPr/>
        </p:nvSpPr>
        <p:spPr>
          <a:xfrm>
            <a:off x="9789414" y="4748803"/>
            <a:ext cx="670560" cy="1720215"/>
          </a:xfrm>
          <a:prstGeom prst="rect">
            <a:avLst/>
          </a:prstGeom>
        </p:spPr>
        <p:txBody>
          <a:bodyPr vert="eaVert" wrap="none">
            <a:spAutoFit/>
          </a:bodyPr>
          <a:lstStyle/>
          <a:p>
            <a:r>
              <a:rPr altLang="zh-CN" b="1" lang="en-US" spc="600" sz="3200">
                <a:solidFill>
                  <a:srgbClr val="042B8E"/>
                </a:solidFill>
                <a:cs typeface="+mn-ea"/>
                <a:sym typeface="+mn-lt"/>
              </a:rPr>
              <a:t>SALES</a:t>
            </a:r>
          </a:p>
        </p:txBody>
      </p:sp>
    </p:spTree>
    <p:extLst>
      <p:ext uri="{BB962C8B-B14F-4D97-AF65-F5344CB8AC3E}">
        <p14:creationId val="883901553"/>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23"/>
                                        </p:tgtEl>
                                        <p:attrNameLst>
                                          <p:attrName>style.visibility</p:attrName>
                                        </p:attrNameLst>
                                      </p:cBhvr>
                                      <p:to>
                                        <p:strVal val="visible"/>
                                      </p:to>
                                    </p:set>
                                    <p:animEffect filter="randombar(horizontal)" transition="in">
                                      <p:cBhvr>
                                        <p:cTn dur="500" id="7"/>
                                        <p:tgtEl>
                                          <p:spTgt spid="23"/>
                                        </p:tgtEl>
                                      </p:cBhvr>
                                    </p:animEffect>
                                  </p:childTnLst>
                                </p:cTn>
                              </p:par>
                              <p:par>
                                <p:cTn fill="hold" id="8" nodeType="withEffect" presetClass="entr" presetID="14" presetSubtype="10">
                                  <p:stCondLst>
                                    <p:cond delay="0"/>
                                  </p:stCondLst>
                                  <p:childTnLst>
                                    <p:set>
                                      <p:cBhvr>
                                        <p:cTn dur="1" fill="hold" id="9">
                                          <p:stCondLst>
                                            <p:cond delay="0"/>
                                          </p:stCondLst>
                                        </p:cTn>
                                        <p:tgtEl>
                                          <p:spTgt spid="25"/>
                                        </p:tgtEl>
                                        <p:attrNameLst>
                                          <p:attrName>style.visibility</p:attrName>
                                        </p:attrNameLst>
                                      </p:cBhvr>
                                      <p:to>
                                        <p:strVal val="visible"/>
                                      </p:to>
                                    </p:set>
                                    <p:animEffect filter="randombar(horizontal)" transition="in">
                                      <p:cBhvr>
                                        <p:cTn dur="500" id="10"/>
                                        <p:tgtEl>
                                          <p:spTgt spid="25"/>
                                        </p:tgtEl>
                                      </p:cBhvr>
                                    </p:animEffect>
                                  </p:childTnLst>
                                </p:cTn>
                              </p:par>
                              <p:par>
                                <p:cTn fill="hold" id="11" nodeType="withEffect" presetClass="entr" presetID="14" presetSubtype="10">
                                  <p:stCondLst>
                                    <p:cond delay="0"/>
                                  </p:stCondLst>
                                  <p:childTnLst>
                                    <p:set>
                                      <p:cBhvr>
                                        <p:cTn dur="1" fill="hold" id="12">
                                          <p:stCondLst>
                                            <p:cond delay="0"/>
                                          </p:stCondLst>
                                        </p:cTn>
                                        <p:tgtEl>
                                          <p:spTgt spid="58"/>
                                        </p:tgtEl>
                                        <p:attrNameLst>
                                          <p:attrName>style.visibility</p:attrName>
                                        </p:attrNameLst>
                                      </p:cBhvr>
                                      <p:to>
                                        <p:strVal val="visible"/>
                                      </p:to>
                                    </p:set>
                                    <p:animEffect filter="randombar(horizontal)" transition="in">
                                      <p:cBhvr>
                                        <p:cTn dur="500" id="13"/>
                                        <p:tgtEl>
                                          <p:spTgt spid="58"/>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63"/>
                                        </p:tgtEl>
                                        <p:attrNameLst>
                                          <p:attrName>style.visibility</p:attrName>
                                        </p:attrNameLst>
                                      </p:cBhvr>
                                      <p:to>
                                        <p:strVal val="visible"/>
                                      </p:to>
                                    </p:set>
                                    <p:animEffect filter="randombar(horizontal)" transition="in">
                                      <p:cBhvr>
                                        <p:cTn dur="500" id="16"/>
                                        <p:tgtEl>
                                          <p:spTgt spid="63"/>
                                        </p:tgtEl>
                                      </p:cBhvr>
                                    </p:animEffect>
                                  </p:childTnLst>
                                </p:cTn>
                              </p:par>
                              <p:par>
                                <p:cTn fill="hold" grpId="0" id="17" nodeType="withEffect" presetClass="entr" presetID="14" presetSubtype="10">
                                  <p:stCondLst>
                                    <p:cond delay="0"/>
                                  </p:stCondLst>
                                  <p:childTnLst>
                                    <p:set>
                                      <p:cBhvr>
                                        <p:cTn dur="1" fill="hold" id="18">
                                          <p:stCondLst>
                                            <p:cond delay="0"/>
                                          </p:stCondLst>
                                        </p:cTn>
                                        <p:tgtEl>
                                          <p:spTgt spid="64"/>
                                        </p:tgtEl>
                                        <p:attrNameLst>
                                          <p:attrName>style.visibility</p:attrName>
                                        </p:attrNameLst>
                                      </p:cBhvr>
                                      <p:to>
                                        <p:strVal val="visible"/>
                                      </p:to>
                                    </p:set>
                                    <p:animEffect filter="randombar(horizontal)" transition="in">
                                      <p:cBhvr>
                                        <p:cTn dur="500" id="19"/>
                                        <p:tgtEl>
                                          <p:spTgt spid="64"/>
                                        </p:tgtEl>
                                      </p:cBhvr>
                                    </p:animEffect>
                                  </p:childTnLst>
                                </p:cTn>
                              </p:par>
                              <p:par>
                                <p:cTn fill="hold" id="20" nodeType="withEffect" presetClass="entr" presetID="14" presetSubtype="10">
                                  <p:stCondLst>
                                    <p:cond delay="0"/>
                                  </p:stCondLst>
                                  <p:childTnLst>
                                    <p:set>
                                      <p:cBhvr>
                                        <p:cTn dur="1" fill="hold" id="21">
                                          <p:stCondLst>
                                            <p:cond delay="0"/>
                                          </p:stCondLst>
                                        </p:cTn>
                                        <p:tgtEl>
                                          <p:spTgt spid="61"/>
                                        </p:tgtEl>
                                        <p:attrNameLst>
                                          <p:attrName>style.visibility</p:attrName>
                                        </p:attrNameLst>
                                      </p:cBhvr>
                                      <p:to>
                                        <p:strVal val="visible"/>
                                      </p:to>
                                    </p:set>
                                    <p:animEffect filter="randombar(horizontal)" transition="in">
                                      <p:cBhvr>
                                        <p:cTn dur="500" id="22"/>
                                        <p:tgtEl>
                                          <p:spTgt spid="61"/>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4" presetSubtype="10">
                                  <p:stCondLst>
                                    <p:cond delay="0"/>
                                  </p:stCondLst>
                                  <p:childTnLst>
                                    <p:set>
                                      <p:cBhvr>
                                        <p:cTn dur="1" fill="hold" id="26">
                                          <p:stCondLst>
                                            <p:cond delay="0"/>
                                          </p:stCondLst>
                                        </p:cTn>
                                        <p:tgtEl>
                                          <p:spTgt spid="20"/>
                                        </p:tgtEl>
                                        <p:attrNameLst>
                                          <p:attrName>style.visibility</p:attrName>
                                        </p:attrNameLst>
                                      </p:cBhvr>
                                      <p:to>
                                        <p:strVal val="visible"/>
                                      </p:to>
                                    </p:set>
                                    <p:animEffect filter="randombar(horizontal)" transition="in">
                                      <p:cBhvr>
                                        <p:cTn dur="500" id="27"/>
                                        <p:tgtEl>
                                          <p:spTgt spid="20"/>
                                        </p:tgtEl>
                                      </p:cBhvr>
                                    </p:animEffect>
                                  </p:childTnLst>
                                </p:cTn>
                              </p:par>
                              <p:par>
                                <p:cTn fill="hold" grpId="0" id="28" nodeType="withEffect" presetClass="entr" presetID="14" presetSubtype="10">
                                  <p:stCondLst>
                                    <p:cond delay="0"/>
                                  </p:stCondLst>
                                  <p:childTnLst>
                                    <p:set>
                                      <p:cBhvr>
                                        <p:cTn dur="1" fill="hold" id="29">
                                          <p:stCondLst>
                                            <p:cond delay="0"/>
                                          </p:stCondLst>
                                        </p:cTn>
                                        <p:tgtEl>
                                          <p:spTgt spid="19"/>
                                        </p:tgtEl>
                                        <p:attrNameLst>
                                          <p:attrName>style.visibility</p:attrName>
                                        </p:attrNameLst>
                                      </p:cBhvr>
                                      <p:to>
                                        <p:strVal val="visible"/>
                                      </p:to>
                                    </p:set>
                                    <p:animEffect filter="randombar(horizontal)" transition="in">
                                      <p:cBhvr>
                                        <p:cTn dur="500" id="30"/>
                                        <p:tgtEl>
                                          <p:spTgt spid="19"/>
                                        </p:tgtEl>
                                      </p:cBhvr>
                                    </p:animEffect>
                                  </p:childTnLst>
                                </p:cTn>
                              </p:par>
                              <p:par>
                                <p:cTn fill="hold" grpId="0" id="31" nodeType="withEffect" presetClass="entr" presetID="14" presetSubtype="10">
                                  <p:stCondLst>
                                    <p:cond delay="0"/>
                                  </p:stCondLst>
                                  <p:childTnLst>
                                    <p:set>
                                      <p:cBhvr>
                                        <p:cTn dur="1" fill="hold" id="32">
                                          <p:stCondLst>
                                            <p:cond delay="0"/>
                                          </p:stCondLst>
                                        </p:cTn>
                                        <p:tgtEl>
                                          <p:spTgt spid="22"/>
                                        </p:tgtEl>
                                        <p:attrNameLst>
                                          <p:attrName>style.visibility</p:attrName>
                                        </p:attrNameLst>
                                      </p:cBhvr>
                                      <p:to>
                                        <p:strVal val="visible"/>
                                      </p:to>
                                    </p:set>
                                    <p:animEffect filter="randombar(horizontal)" transition="in">
                                      <p:cBhvr>
                                        <p:cTn dur="500" id="33"/>
                                        <p:tgtEl>
                                          <p:spTgt spid="22"/>
                                        </p:tgtEl>
                                      </p:cBhvr>
                                    </p:animEffect>
                                  </p:childTnLst>
                                </p:cTn>
                              </p:par>
                              <p:par>
                                <p:cTn fill="hold" grpId="0" id="34" nodeType="withEffect" presetClass="entr" presetID="14" presetSubtype="10">
                                  <p:stCondLst>
                                    <p:cond delay="0"/>
                                  </p:stCondLst>
                                  <p:childTnLst>
                                    <p:set>
                                      <p:cBhvr>
                                        <p:cTn dur="1" fill="hold" id="35">
                                          <p:stCondLst>
                                            <p:cond delay="0"/>
                                          </p:stCondLst>
                                        </p:cTn>
                                        <p:tgtEl>
                                          <p:spTgt spid="21"/>
                                        </p:tgtEl>
                                        <p:attrNameLst>
                                          <p:attrName>style.visibility</p:attrName>
                                        </p:attrNameLst>
                                      </p:cBhvr>
                                      <p:to>
                                        <p:strVal val="visible"/>
                                      </p:to>
                                    </p:set>
                                    <p:animEffect filter="randombar(horizontal)" transition="in">
                                      <p:cBhvr>
                                        <p:cTn dur="500" id="36"/>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1"/>
      <p:bldP grpId="0" spid="22"/>
      <p:bldP grpId="0" spid="19"/>
      <p:bldP grpId="0" spid="63"/>
      <p:bldP grpId="0" spid="64"/>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defTabSz="914400">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www.youyedoc.com</a:t>
            </a: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400">
              <a:defRPr/>
            </a:pPr>
            <a:r>
              <a:rPr lang="zh-CN" altLang="en-US" sz="2800" spc="20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更多精品PPT资源尽在—优页PPT！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字体下载：www.youyedoc.com/ziti/                       绘本故事PPT：www.youyedoc.com/gushi/</a:t>
            </a:r>
          </a:p>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PPT课件：www.youyedoc.com/kejian/</a:t>
            </a:r>
          </a:p>
        </p:txBody>
      </p:sp>
    </p:spTree>
    <p:extLst>
      <p:ext uri="{BB962C8B-B14F-4D97-AF65-F5344CB8AC3E}">
        <p14:creationId xmlns:p14="http://schemas.microsoft.com/office/powerpoint/2010/main" val="1605181712"/>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pic>
        <p:nvPicPr>
          <p:cNvPr id="8" name="图片 7">
            <a:extLst>
              <a:ext uri="{FF2B5EF4-FFF2-40B4-BE49-F238E27FC236}">
                <a16:creationId xmlns:a16="http://schemas.microsoft.com/office/drawing/2014/main" id="{7CB04130-4F92-4DBB-A97B-A85EC4E3345B}"/>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19096" y="5187858"/>
            <a:ext cx="2432818" cy="2432821"/>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pic>
        <p:nvPicPr>
          <p:cNvPr id="9" name="图片 8">
            <a:extLst>
              <a:ext uri="{FF2B5EF4-FFF2-40B4-BE49-F238E27FC236}">
                <a16:creationId xmlns:a16="http://schemas.microsoft.com/office/drawing/2014/main" id="{00A53675-B6A8-4DF0-BA47-AC022B7FEE87}"/>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0948363" y="-481877"/>
            <a:ext cx="1722331" cy="1722330"/>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grpSp>
        <p:nvGrpSpPr>
          <p:cNvPr id="7" name="组合 6">
            <a:extLst>
              <a:ext uri="{FF2B5EF4-FFF2-40B4-BE49-F238E27FC236}">
                <a16:creationId xmlns:a16="http://schemas.microsoft.com/office/drawing/2014/main" id="{ED024781-CC07-4120-9E38-D64070DAF1B8}"/>
              </a:ext>
            </a:extLst>
          </p:cNvPr>
          <p:cNvGrpSpPr/>
          <p:nvPr/>
        </p:nvGrpSpPr>
        <p:grpSpPr>
          <a:xfrm>
            <a:off x="863974" y="1971968"/>
            <a:ext cx="2939399" cy="3202242"/>
            <a:chOff x="1223567" y="2002967"/>
            <a:chExt cx="2939399" cy="3202242"/>
          </a:xfrm>
        </p:grpSpPr>
        <p:grpSp>
          <p:nvGrpSpPr>
            <p:cNvPr id="6" name="组合 5">
              <a:extLst>
                <a:ext uri="{FF2B5EF4-FFF2-40B4-BE49-F238E27FC236}">
                  <a16:creationId xmlns:a16="http://schemas.microsoft.com/office/drawing/2014/main" id="{C98C8300-0815-4341-B9D4-6607868F4ED2}"/>
                </a:ext>
              </a:extLst>
            </p:cNvPr>
            <p:cNvGrpSpPr/>
            <p:nvPr/>
          </p:nvGrpSpPr>
          <p:grpSpPr>
            <a:xfrm>
              <a:off x="1223567" y="2002967"/>
              <a:ext cx="2939399" cy="2852065"/>
              <a:chOff x="3272434" y="814665"/>
              <a:chExt cx="5388778" cy="5228669"/>
            </a:xfrm>
          </p:grpSpPr>
          <p:pic>
            <p:nvPicPr>
              <p:cNvPr id="4" name="图片 3">
                <a:extLst>
                  <a:ext uri="{FF2B5EF4-FFF2-40B4-BE49-F238E27FC236}">
                    <a16:creationId xmlns:a16="http://schemas.microsoft.com/office/drawing/2014/main" id="{C4E084A7-8EEF-4AF2-B294-8BA81887CE13}"/>
                  </a:ext>
                </a:extLst>
              </p:cNvPr>
              <p:cNvPicPr>
                <a:picLocks noChangeAspect="1"/>
              </p:cNvPicPr>
              <p:nvPr/>
            </p:nvPicPr>
            <p:blipFill>
              <a:blip r:embed="rId3">
                <a:extLst>
                  <a:ext uri="{28A0092B-C50C-407E-A947-70E740481C1C}">
                    <a14:useLocalDpi val="0"/>
                  </a:ext>
                </a:extLst>
              </a:blip>
              <a:stretch>
                <a:fillRect/>
              </a:stretch>
            </p:blipFill>
            <p:spPr>
              <a:xfrm rot="2681407">
                <a:off x="3272434" y="1080304"/>
                <a:ext cx="4954367" cy="4963030"/>
              </a:xfrm>
              <a:prstGeom prst="rect">
                <a:avLst/>
              </a:prstGeom>
            </p:spPr>
          </p:pic>
          <p:sp>
            <p:nvSpPr>
              <p:cNvPr id="5" name="椭圆 4">
                <a:extLst>
                  <a:ext uri="{FF2B5EF4-FFF2-40B4-BE49-F238E27FC236}">
                    <a16:creationId xmlns:a16="http://schemas.microsoft.com/office/drawing/2014/main" id="{33386B96-312B-485F-B72E-1F60C6967D86}"/>
                  </a:ext>
                </a:extLst>
              </p:cNvPr>
              <p:cNvSpPr/>
              <p:nvPr/>
            </p:nvSpPr>
            <p:spPr>
              <a:xfrm>
                <a:off x="3671402" y="814665"/>
                <a:ext cx="4989810" cy="498981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 name="文本框 1">
              <a:extLst>
                <a:ext uri="{FF2B5EF4-FFF2-40B4-BE49-F238E27FC236}">
                  <a16:creationId xmlns:a16="http://schemas.microsoft.com/office/drawing/2014/main" id="{6AC57F7D-C4CA-4F44-A5F9-8F00A0FBAF49}"/>
                </a:ext>
              </a:extLst>
            </p:cNvPr>
            <p:cNvSpPr txBox="1"/>
            <p:nvPr/>
          </p:nvSpPr>
          <p:spPr>
            <a:xfrm>
              <a:off x="2431450" y="2458718"/>
              <a:ext cx="853440" cy="2746491"/>
            </a:xfrm>
            <a:prstGeom prst="rect">
              <a:avLst/>
            </a:prstGeom>
            <a:noFill/>
          </p:spPr>
          <p:txBody>
            <a:bodyPr rtlCol="0" vert="eaVert" wrap="square">
              <a:spAutoFit/>
            </a:bodyPr>
            <a:lstStyle/>
            <a:p>
              <a:r>
                <a:rPr altLang="en-US" lang="zh-CN" spc="600" sz="4400">
                  <a:solidFill>
                    <a:srgbClr val="042B8E"/>
                  </a:solidFill>
                  <a:cs typeface="+mn-ea"/>
                  <a:sym typeface="+mn-lt"/>
                </a:rPr>
                <a:t>目  录</a:t>
              </a:r>
            </a:p>
          </p:txBody>
        </p:sp>
        <p:sp>
          <p:nvSpPr>
            <p:cNvPr id="3" name="文本框 2">
              <a:extLst>
                <a:ext uri="{FF2B5EF4-FFF2-40B4-BE49-F238E27FC236}">
                  <a16:creationId xmlns:a16="http://schemas.microsoft.com/office/drawing/2014/main" id="{FAA619B2-A5AD-46F5-9082-E8594612D578}"/>
                </a:ext>
              </a:extLst>
            </p:cNvPr>
            <p:cNvSpPr txBox="1"/>
            <p:nvPr/>
          </p:nvSpPr>
          <p:spPr>
            <a:xfrm>
              <a:off x="1589165" y="3152118"/>
              <a:ext cx="2573801" cy="304800"/>
            </a:xfrm>
            <a:prstGeom prst="rect">
              <a:avLst/>
            </a:prstGeom>
            <a:noFill/>
          </p:spPr>
          <p:txBody>
            <a:bodyPr rtlCol="0" wrap="square">
              <a:spAutoFit/>
            </a:bodyPr>
            <a:lstStyle/>
            <a:p>
              <a:pPr algn="ctr"/>
              <a:r>
                <a:rPr altLang="zh-CN" b="1" lang="en-US" spc="300" sz="1400">
                  <a:solidFill>
                    <a:srgbClr val="C13238"/>
                  </a:solidFill>
                  <a:cs typeface="+mn-ea"/>
                  <a:sym typeface="+mn-lt"/>
                </a:rPr>
                <a:t>SALES TECHNIQUE</a:t>
              </a:r>
            </a:p>
          </p:txBody>
        </p:sp>
      </p:grpSp>
      <p:grpSp>
        <p:nvGrpSpPr>
          <p:cNvPr id="22" name="组合 21">
            <a:extLst>
              <a:ext uri="{FF2B5EF4-FFF2-40B4-BE49-F238E27FC236}">
                <a16:creationId xmlns:a16="http://schemas.microsoft.com/office/drawing/2014/main" id="{63202ABD-6390-49D5-9FA6-ED26A1F70025}"/>
              </a:ext>
            </a:extLst>
          </p:cNvPr>
          <p:cNvGrpSpPr/>
          <p:nvPr/>
        </p:nvGrpSpPr>
        <p:grpSpPr>
          <a:xfrm>
            <a:off x="4264497" y="2354809"/>
            <a:ext cx="4093331" cy="721230"/>
            <a:chOff x="4566832" y="2256487"/>
            <a:chExt cx="4093331" cy="721230"/>
          </a:xfrm>
        </p:grpSpPr>
        <p:grpSp>
          <p:nvGrpSpPr>
            <p:cNvPr id="14" name="组合 13">
              <a:extLst>
                <a:ext uri="{FF2B5EF4-FFF2-40B4-BE49-F238E27FC236}">
                  <a16:creationId xmlns:a16="http://schemas.microsoft.com/office/drawing/2014/main" id="{77924233-3257-4228-90A5-69DC3A7F814F}"/>
                </a:ext>
              </a:extLst>
            </p:cNvPr>
            <p:cNvGrpSpPr/>
            <p:nvPr/>
          </p:nvGrpSpPr>
          <p:grpSpPr>
            <a:xfrm>
              <a:off x="5206281" y="2256487"/>
              <a:ext cx="3453882" cy="721230"/>
              <a:chOff x="5229078" y="1678091"/>
              <a:chExt cx="3453882" cy="721230"/>
            </a:xfrm>
          </p:grpSpPr>
          <p:sp>
            <p:nvSpPr>
              <p:cNvPr id="11" name="文本框 10">
                <a:extLst>
                  <a:ext uri="{FF2B5EF4-FFF2-40B4-BE49-F238E27FC236}">
                    <a16:creationId xmlns:a16="http://schemas.microsoft.com/office/drawing/2014/main" id="{A0B9889B-2F4E-45C7-8B19-57057B853B4F}"/>
                  </a:ext>
                </a:extLst>
              </p:cNvPr>
              <p:cNvSpPr txBox="1"/>
              <p:nvPr/>
            </p:nvSpPr>
            <p:spPr>
              <a:xfrm>
                <a:off x="5229078" y="1678091"/>
                <a:ext cx="3453882" cy="457200"/>
              </a:xfrm>
              <a:prstGeom prst="rect">
                <a:avLst/>
              </a:prstGeom>
              <a:noFill/>
            </p:spPr>
            <p:txBody>
              <a:bodyPr rtlCol="0" wrap="square">
                <a:spAutoFit/>
              </a:bodyPr>
              <a:lstStyle/>
              <a:p>
                <a:r>
                  <a:rPr altLang="en-US" b="1" lang="zh-CN" spc="300" sz="2400">
                    <a:solidFill>
                      <a:srgbClr val="042B8E"/>
                    </a:solidFill>
                    <a:cs typeface="+mn-ea"/>
                    <a:sym typeface="+mn-lt"/>
                  </a:rPr>
                  <a:t>前期准备事项</a:t>
                </a:r>
              </a:p>
            </p:txBody>
          </p:sp>
          <p:sp>
            <p:nvSpPr>
              <p:cNvPr id="12" name="矩形 11">
                <a:extLst>
                  <a:ext uri="{FF2B5EF4-FFF2-40B4-BE49-F238E27FC236}">
                    <a16:creationId xmlns:a16="http://schemas.microsoft.com/office/drawing/2014/main" id="{CA559B8F-17D1-44A0-9313-5BD370B881A3}"/>
                  </a:ext>
                </a:extLst>
              </p:cNvPr>
              <p:cNvSpPr/>
              <p:nvPr/>
            </p:nvSpPr>
            <p:spPr>
              <a:xfrm>
                <a:off x="5229078" y="2021910"/>
                <a:ext cx="3004497" cy="411480"/>
              </a:xfrm>
              <a:prstGeom prst="rect">
                <a:avLst/>
              </a:prstGeom>
              <a:noFill/>
            </p:spPr>
            <p:txBody>
              <a:bodyPr rtlCol="0" vert="horz" wrap="square">
                <a:spAutoFit/>
              </a:bodyPr>
              <a:lstStyle/>
              <a:p>
                <a:pPr>
                  <a:lnSpc>
                    <a:spcPct val="150000"/>
                  </a:lnSpc>
                </a:pPr>
                <a:r>
                  <a:rPr altLang="en-US" lang="zh-CN" spc="300" sz="1400">
                    <a:solidFill>
                      <a:schemeClr val="tx1">
                        <a:lumMod val="95000"/>
                        <a:lumOff val="5000"/>
                      </a:schemeClr>
                    </a:solidFill>
                    <a:cs typeface="+mn-ea"/>
                    <a:sym typeface="+mn-lt"/>
                  </a:rPr>
                  <a:t>在此处写下您的标题内容</a:t>
                </a:r>
              </a:p>
            </p:txBody>
          </p:sp>
        </p:grpSp>
        <p:sp>
          <p:nvSpPr>
            <p:cNvPr id="20" name="椭圆 19">
              <a:extLst>
                <a:ext uri="{FF2B5EF4-FFF2-40B4-BE49-F238E27FC236}">
                  <a16:creationId xmlns:a16="http://schemas.microsoft.com/office/drawing/2014/main" id="{26AE1BFA-7725-4007-93F5-8ABDB35292FD}"/>
                </a:ext>
              </a:extLst>
            </p:cNvPr>
            <p:cNvSpPr/>
            <p:nvPr/>
          </p:nvSpPr>
          <p:spPr>
            <a:xfrm>
              <a:off x="4578053" y="2296449"/>
              <a:ext cx="607713" cy="607713"/>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i="1" lang="zh-CN">
                <a:solidFill>
                  <a:schemeClr val="tx1">
                    <a:lumMod val="95000"/>
                    <a:lumOff val="5000"/>
                  </a:schemeClr>
                </a:solidFill>
                <a:cs typeface="+mn-ea"/>
                <a:sym typeface="+mn-lt"/>
              </a:endParaRPr>
            </a:p>
          </p:txBody>
        </p:sp>
        <p:sp>
          <p:nvSpPr>
            <p:cNvPr id="21" name="矩形 20">
              <a:extLst>
                <a:ext uri="{FF2B5EF4-FFF2-40B4-BE49-F238E27FC236}">
                  <a16:creationId xmlns:a16="http://schemas.microsoft.com/office/drawing/2014/main" id="{49D073CB-5A65-44EA-AB2B-266ED8C91F7E}"/>
                </a:ext>
              </a:extLst>
            </p:cNvPr>
            <p:cNvSpPr/>
            <p:nvPr/>
          </p:nvSpPr>
          <p:spPr>
            <a:xfrm>
              <a:off x="4569555" y="2369472"/>
              <a:ext cx="557530" cy="457200"/>
            </a:xfrm>
            <a:prstGeom prst="rect">
              <a:avLst/>
            </a:prstGeom>
          </p:spPr>
          <p:txBody>
            <a:bodyPr wrap="none">
              <a:spAutoFit/>
            </a:bodyPr>
            <a:lstStyle/>
            <a:p>
              <a:pPr algn="ctr"/>
              <a:r>
                <a:rPr altLang="zh-CN" b="1" i="1" lang="en-US" sz="2400">
                  <a:solidFill>
                    <a:srgbClr val="042B8E"/>
                  </a:solidFill>
                  <a:cs typeface="+mn-ea"/>
                  <a:sym typeface="+mn-lt"/>
                </a:rPr>
                <a:t>01</a:t>
              </a:r>
            </a:p>
          </p:txBody>
        </p:sp>
      </p:grpSp>
      <p:grpSp>
        <p:nvGrpSpPr>
          <p:cNvPr id="23" name="组合 22">
            <a:extLst>
              <a:ext uri="{FF2B5EF4-FFF2-40B4-BE49-F238E27FC236}">
                <a16:creationId xmlns:a16="http://schemas.microsoft.com/office/drawing/2014/main" id="{E2AB667D-1809-4312-974B-039DE0B1D56C}"/>
              </a:ext>
            </a:extLst>
          </p:cNvPr>
          <p:cNvGrpSpPr/>
          <p:nvPr/>
        </p:nvGrpSpPr>
        <p:grpSpPr>
          <a:xfrm>
            <a:off x="4264496" y="3532745"/>
            <a:ext cx="4093332" cy="721230"/>
            <a:chOff x="4566831" y="2256487"/>
            <a:chExt cx="4093332" cy="721230"/>
          </a:xfrm>
        </p:grpSpPr>
        <p:grpSp>
          <p:nvGrpSpPr>
            <p:cNvPr id="24" name="组合 23">
              <a:extLst>
                <a:ext uri="{FF2B5EF4-FFF2-40B4-BE49-F238E27FC236}">
                  <a16:creationId xmlns:a16="http://schemas.microsoft.com/office/drawing/2014/main" id="{2587BEDB-EC55-4FD2-8CF3-AD2CF154E13B}"/>
                </a:ext>
              </a:extLst>
            </p:cNvPr>
            <p:cNvGrpSpPr/>
            <p:nvPr/>
          </p:nvGrpSpPr>
          <p:grpSpPr>
            <a:xfrm>
              <a:off x="5206281" y="2256487"/>
              <a:ext cx="3453882" cy="721230"/>
              <a:chOff x="5229078" y="1678091"/>
              <a:chExt cx="3453882" cy="721230"/>
            </a:xfrm>
          </p:grpSpPr>
          <p:sp>
            <p:nvSpPr>
              <p:cNvPr id="27" name="文本框 26">
                <a:extLst>
                  <a:ext uri="{FF2B5EF4-FFF2-40B4-BE49-F238E27FC236}">
                    <a16:creationId xmlns:a16="http://schemas.microsoft.com/office/drawing/2014/main" id="{A586C83D-BBAA-41CC-A419-61B0018D0C7C}"/>
                  </a:ext>
                </a:extLst>
              </p:cNvPr>
              <p:cNvSpPr txBox="1"/>
              <p:nvPr/>
            </p:nvSpPr>
            <p:spPr>
              <a:xfrm>
                <a:off x="5229078" y="1678091"/>
                <a:ext cx="3453882" cy="457200"/>
              </a:xfrm>
              <a:prstGeom prst="rect">
                <a:avLst/>
              </a:prstGeom>
              <a:noFill/>
            </p:spPr>
            <p:txBody>
              <a:bodyPr rtlCol="0" wrap="square">
                <a:spAutoFit/>
              </a:bodyPr>
              <a:lstStyle/>
              <a:p>
                <a:r>
                  <a:rPr altLang="en-US" b="1" lang="zh-CN" spc="300" sz="2400">
                    <a:solidFill>
                      <a:srgbClr val="042B8E"/>
                    </a:solidFill>
                    <a:cs typeface="+mn-ea"/>
                    <a:sym typeface="+mn-lt"/>
                  </a:rPr>
                  <a:t>分销卖点提炼</a:t>
                </a:r>
              </a:p>
            </p:txBody>
          </p:sp>
          <p:sp>
            <p:nvSpPr>
              <p:cNvPr id="28" name="矩形 27">
                <a:extLst>
                  <a:ext uri="{FF2B5EF4-FFF2-40B4-BE49-F238E27FC236}">
                    <a16:creationId xmlns:a16="http://schemas.microsoft.com/office/drawing/2014/main" id="{724B5298-A276-4B31-9558-3AC492C4E890}"/>
                  </a:ext>
                </a:extLst>
              </p:cNvPr>
              <p:cNvSpPr/>
              <p:nvPr/>
            </p:nvSpPr>
            <p:spPr>
              <a:xfrm>
                <a:off x="5229078" y="2021910"/>
                <a:ext cx="3004497" cy="411480"/>
              </a:xfrm>
              <a:prstGeom prst="rect">
                <a:avLst/>
              </a:prstGeom>
              <a:noFill/>
            </p:spPr>
            <p:txBody>
              <a:bodyPr rtlCol="0" vert="horz" wrap="square">
                <a:spAutoFit/>
              </a:bodyPr>
              <a:lstStyle/>
              <a:p>
                <a:pPr>
                  <a:lnSpc>
                    <a:spcPct val="150000"/>
                  </a:lnSpc>
                </a:pPr>
                <a:r>
                  <a:rPr altLang="en-US" lang="zh-CN" spc="300" sz="1400">
                    <a:solidFill>
                      <a:schemeClr val="tx1">
                        <a:lumMod val="95000"/>
                        <a:lumOff val="5000"/>
                      </a:schemeClr>
                    </a:solidFill>
                    <a:cs typeface="+mn-ea"/>
                    <a:sym typeface="+mn-lt"/>
                  </a:rPr>
                  <a:t>在此处写下您的标题内容</a:t>
                </a:r>
              </a:p>
            </p:txBody>
          </p:sp>
        </p:grpSp>
        <p:sp>
          <p:nvSpPr>
            <p:cNvPr id="25" name="椭圆 24">
              <a:extLst>
                <a:ext uri="{FF2B5EF4-FFF2-40B4-BE49-F238E27FC236}">
                  <a16:creationId xmlns:a16="http://schemas.microsoft.com/office/drawing/2014/main" id="{852132D0-6E22-4AF2-B01D-872EEDE5A4D8}"/>
                </a:ext>
              </a:extLst>
            </p:cNvPr>
            <p:cNvSpPr/>
            <p:nvPr/>
          </p:nvSpPr>
          <p:spPr>
            <a:xfrm>
              <a:off x="4578053" y="2296449"/>
              <a:ext cx="607713" cy="607713"/>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i="1" lang="zh-CN">
                <a:solidFill>
                  <a:schemeClr val="tx1">
                    <a:lumMod val="95000"/>
                    <a:lumOff val="5000"/>
                  </a:schemeClr>
                </a:solidFill>
                <a:cs typeface="+mn-ea"/>
                <a:sym typeface="+mn-lt"/>
              </a:endParaRPr>
            </a:p>
          </p:txBody>
        </p:sp>
        <p:sp>
          <p:nvSpPr>
            <p:cNvPr id="26" name="矩形 25">
              <a:extLst>
                <a:ext uri="{FF2B5EF4-FFF2-40B4-BE49-F238E27FC236}">
                  <a16:creationId xmlns:a16="http://schemas.microsoft.com/office/drawing/2014/main" id="{0F71A739-8094-4F04-88BC-C2402E11F93B}"/>
                </a:ext>
              </a:extLst>
            </p:cNvPr>
            <p:cNvSpPr/>
            <p:nvPr/>
          </p:nvSpPr>
          <p:spPr>
            <a:xfrm>
              <a:off x="4569554" y="2369472"/>
              <a:ext cx="557530" cy="457200"/>
            </a:xfrm>
            <a:prstGeom prst="rect">
              <a:avLst/>
            </a:prstGeom>
          </p:spPr>
          <p:txBody>
            <a:bodyPr wrap="none">
              <a:spAutoFit/>
            </a:bodyPr>
            <a:lstStyle/>
            <a:p>
              <a:pPr algn="ctr"/>
              <a:r>
                <a:rPr altLang="zh-CN" b="1" i="1" lang="en-US" sz="2400">
                  <a:solidFill>
                    <a:srgbClr val="042B8E"/>
                  </a:solidFill>
                  <a:cs typeface="+mn-ea"/>
                  <a:sym typeface="+mn-lt"/>
                </a:rPr>
                <a:t>03</a:t>
              </a:r>
            </a:p>
          </p:txBody>
        </p:sp>
      </p:grpSp>
      <p:grpSp>
        <p:nvGrpSpPr>
          <p:cNvPr id="29" name="组合 28">
            <a:extLst>
              <a:ext uri="{FF2B5EF4-FFF2-40B4-BE49-F238E27FC236}">
                <a16:creationId xmlns:a16="http://schemas.microsoft.com/office/drawing/2014/main" id="{EE747779-FBE8-485B-AEC3-56C1786FCE23}"/>
              </a:ext>
            </a:extLst>
          </p:cNvPr>
          <p:cNvGrpSpPr/>
          <p:nvPr/>
        </p:nvGrpSpPr>
        <p:grpSpPr>
          <a:xfrm>
            <a:off x="7917737" y="2354809"/>
            <a:ext cx="4093331" cy="721230"/>
            <a:chOff x="4566832" y="2256487"/>
            <a:chExt cx="4093331" cy="721230"/>
          </a:xfrm>
        </p:grpSpPr>
        <p:grpSp>
          <p:nvGrpSpPr>
            <p:cNvPr id="30" name="组合 29">
              <a:extLst>
                <a:ext uri="{FF2B5EF4-FFF2-40B4-BE49-F238E27FC236}">
                  <a16:creationId xmlns:a16="http://schemas.microsoft.com/office/drawing/2014/main" id="{E115490A-5156-45F0-B5D4-230525C146A5}"/>
                </a:ext>
              </a:extLst>
            </p:cNvPr>
            <p:cNvGrpSpPr/>
            <p:nvPr/>
          </p:nvGrpSpPr>
          <p:grpSpPr>
            <a:xfrm>
              <a:off x="5206281" y="2256487"/>
              <a:ext cx="3453882" cy="721230"/>
              <a:chOff x="5229078" y="1678091"/>
              <a:chExt cx="3453882" cy="721230"/>
            </a:xfrm>
          </p:grpSpPr>
          <p:sp>
            <p:nvSpPr>
              <p:cNvPr id="33" name="文本框 32">
                <a:extLst>
                  <a:ext uri="{FF2B5EF4-FFF2-40B4-BE49-F238E27FC236}">
                    <a16:creationId xmlns:a16="http://schemas.microsoft.com/office/drawing/2014/main" id="{66A7B733-061F-49C8-8F57-42479DEB1E44}"/>
                  </a:ext>
                </a:extLst>
              </p:cNvPr>
              <p:cNvSpPr txBox="1"/>
              <p:nvPr/>
            </p:nvSpPr>
            <p:spPr>
              <a:xfrm>
                <a:off x="5229078" y="1678091"/>
                <a:ext cx="3453882" cy="457200"/>
              </a:xfrm>
              <a:prstGeom prst="rect">
                <a:avLst/>
              </a:prstGeom>
              <a:noFill/>
            </p:spPr>
            <p:txBody>
              <a:bodyPr rtlCol="0" wrap="square">
                <a:spAutoFit/>
              </a:bodyPr>
              <a:lstStyle/>
              <a:p>
                <a:r>
                  <a:rPr altLang="en-US" b="1" lang="zh-CN" spc="300" sz="2400">
                    <a:solidFill>
                      <a:srgbClr val="042B8E"/>
                    </a:solidFill>
                    <a:cs typeface="+mn-ea"/>
                    <a:sym typeface="+mn-lt"/>
                  </a:rPr>
                  <a:t>开场白及提问</a:t>
                </a:r>
              </a:p>
            </p:txBody>
          </p:sp>
          <p:sp>
            <p:nvSpPr>
              <p:cNvPr id="34" name="矩形 33">
                <a:extLst>
                  <a:ext uri="{FF2B5EF4-FFF2-40B4-BE49-F238E27FC236}">
                    <a16:creationId xmlns:a16="http://schemas.microsoft.com/office/drawing/2014/main" id="{5EC9D61A-4E9C-4322-85A4-41926B13DB56}"/>
                  </a:ext>
                </a:extLst>
              </p:cNvPr>
              <p:cNvSpPr/>
              <p:nvPr/>
            </p:nvSpPr>
            <p:spPr>
              <a:xfrm>
                <a:off x="5229078" y="2021910"/>
                <a:ext cx="3004497" cy="411480"/>
              </a:xfrm>
              <a:prstGeom prst="rect">
                <a:avLst/>
              </a:prstGeom>
              <a:noFill/>
            </p:spPr>
            <p:txBody>
              <a:bodyPr rtlCol="0" vert="horz" wrap="square">
                <a:spAutoFit/>
              </a:bodyPr>
              <a:lstStyle/>
              <a:p>
                <a:pPr>
                  <a:lnSpc>
                    <a:spcPct val="150000"/>
                  </a:lnSpc>
                </a:pPr>
                <a:r>
                  <a:rPr altLang="en-US" lang="zh-CN" spc="300" sz="1400">
                    <a:solidFill>
                      <a:schemeClr val="tx1">
                        <a:lumMod val="95000"/>
                        <a:lumOff val="5000"/>
                      </a:schemeClr>
                    </a:solidFill>
                    <a:cs typeface="+mn-ea"/>
                    <a:sym typeface="+mn-lt"/>
                  </a:rPr>
                  <a:t>在此处写下您的标题内容</a:t>
                </a:r>
              </a:p>
            </p:txBody>
          </p:sp>
        </p:grpSp>
        <p:sp>
          <p:nvSpPr>
            <p:cNvPr id="31" name="椭圆 30">
              <a:extLst>
                <a:ext uri="{FF2B5EF4-FFF2-40B4-BE49-F238E27FC236}">
                  <a16:creationId xmlns:a16="http://schemas.microsoft.com/office/drawing/2014/main" id="{41C4D1E6-37D0-42F5-9CFE-BA6999C52F86}"/>
                </a:ext>
              </a:extLst>
            </p:cNvPr>
            <p:cNvSpPr/>
            <p:nvPr/>
          </p:nvSpPr>
          <p:spPr>
            <a:xfrm>
              <a:off x="4578053" y="2296449"/>
              <a:ext cx="607713" cy="607713"/>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i="1" lang="zh-CN">
                <a:solidFill>
                  <a:schemeClr val="tx1">
                    <a:lumMod val="95000"/>
                    <a:lumOff val="5000"/>
                  </a:schemeClr>
                </a:solidFill>
                <a:cs typeface="+mn-ea"/>
                <a:sym typeface="+mn-lt"/>
              </a:endParaRPr>
            </a:p>
          </p:txBody>
        </p:sp>
        <p:sp>
          <p:nvSpPr>
            <p:cNvPr id="32" name="矩形 31">
              <a:extLst>
                <a:ext uri="{FF2B5EF4-FFF2-40B4-BE49-F238E27FC236}">
                  <a16:creationId xmlns:a16="http://schemas.microsoft.com/office/drawing/2014/main" id="{8F7DCF8D-C397-453E-A6C4-A3D46324754C}"/>
                </a:ext>
              </a:extLst>
            </p:cNvPr>
            <p:cNvSpPr/>
            <p:nvPr/>
          </p:nvSpPr>
          <p:spPr>
            <a:xfrm>
              <a:off x="4569553" y="2369472"/>
              <a:ext cx="557530" cy="457200"/>
            </a:xfrm>
            <a:prstGeom prst="rect">
              <a:avLst/>
            </a:prstGeom>
          </p:spPr>
          <p:txBody>
            <a:bodyPr wrap="none">
              <a:spAutoFit/>
            </a:bodyPr>
            <a:lstStyle/>
            <a:p>
              <a:pPr algn="ctr"/>
              <a:r>
                <a:rPr altLang="zh-CN" b="1" i="1" lang="en-US" sz="2400">
                  <a:solidFill>
                    <a:srgbClr val="042B8E"/>
                  </a:solidFill>
                  <a:cs typeface="+mn-ea"/>
                  <a:sym typeface="+mn-lt"/>
                </a:rPr>
                <a:t>02</a:t>
              </a:r>
            </a:p>
          </p:txBody>
        </p:sp>
      </p:grpSp>
      <p:grpSp>
        <p:nvGrpSpPr>
          <p:cNvPr id="35" name="组合 34">
            <a:extLst>
              <a:ext uri="{FF2B5EF4-FFF2-40B4-BE49-F238E27FC236}">
                <a16:creationId xmlns:a16="http://schemas.microsoft.com/office/drawing/2014/main" id="{26208A91-18A1-40E4-8EDD-E1CF7D83189E}"/>
              </a:ext>
            </a:extLst>
          </p:cNvPr>
          <p:cNvGrpSpPr/>
          <p:nvPr/>
        </p:nvGrpSpPr>
        <p:grpSpPr>
          <a:xfrm>
            <a:off x="7917737" y="3532745"/>
            <a:ext cx="4093331" cy="721230"/>
            <a:chOff x="4566832" y="2256487"/>
            <a:chExt cx="4093331" cy="721230"/>
          </a:xfrm>
        </p:grpSpPr>
        <p:grpSp>
          <p:nvGrpSpPr>
            <p:cNvPr id="36" name="组合 35">
              <a:extLst>
                <a:ext uri="{FF2B5EF4-FFF2-40B4-BE49-F238E27FC236}">
                  <a16:creationId xmlns:a16="http://schemas.microsoft.com/office/drawing/2014/main" id="{85E4C82E-F8C7-40B9-B383-AFC9C9451B28}"/>
                </a:ext>
              </a:extLst>
            </p:cNvPr>
            <p:cNvGrpSpPr/>
            <p:nvPr/>
          </p:nvGrpSpPr>
          <p:grpSpPr>
            <a:xfrm>
              <a:off x="5206281" y="2256487"/>
              <a:ext cx="3453882" cy="721230"/>
              <a:chOff x="5229078" y="1678091"/>
              <a:chExt cx="3453882" cy="721230"/>
            </a:xfrm>
          </p:grpSpPr>
          <p:sp>
            <p:nvSpPr>
              <p:cNvPr id="39" name="文本框 38">
                <a:extLst>
                  <a:ext uri="{FF2B5EF4-FFF2-40B4-BE49-F238E27FC236}">
                    <a16:creationId xmlns:a16="http://schemas.microsoft.com/office/drawing/2014/main" id="{CD41F92A-EED1-4AB8-AC3F-781AC3AEE998}"/>
                  </a:ext>
                </a:extLst>
              </p:cNvPr>
              <p:cNvSpPr txBox="1"/>
              <p:nvPr/>
            </p:nvSpPr>
            <p:spPr>
              <a:xfrm>
                <a:off x="5229078" y="1678091"/>
                <a:ext cx="3453882" cy="457200"/>
              </a:xfrm>
              <a:prstGeom prst="rect">
                <a:avLst/>
              </a:prstGeom>
              <a:noFill/>
            </p:spPr>
            <p:txBody>
              <a:bodyPr rtlCol="0" wrap="square">
                <a:spAutoFit/>
              </a:bodyPr>
              <a:lstStyle/>
              <a:p>
                <a:r>
                  <a:rPr altLang="en-US" b="1" lang="zh-CN" spc="300" sz="2400">
                    <a:solidFill>
                      <a:srgbClr val="042B8E"/>
                    </a:solidFill>
                    <a:cs typeface="+mn-ea"/>
                    <a:sym typeface="+mn-lt"/>
                  </a:rPr>
                  <a:t>签单及售后服务</a:t>
                </a:r>
              </a:p>
            </p:txBody>
          </p:sp>
          <p:sp>
            <p:nvSpPr>
              <p:cNvPr id="40" name="矩形 39">
                <a:extLst>
                  <a:ext uri="{FF2B5EF4-FFF2-40B4-BE49-F238E27FC236}">
                    <a16:creationId xmlns:a16="http://schemas.microsoft.com/office/drawing/2014/main" id="{72472E71-540A-4020-815B-2EB1EEA869E2}"/>
                  </a:ext>
                </a:extLst>
              </p:cNvPr>
              <p:cNvSpPr/>
              <p:nvPr/>
            </p:nvSpPr>
            <p:spPr>
              <a:xfrm>
                <a:off x="5229078" y="2021910"/>
                <a:ext cx="3004497" cy="411480"/>
              </a:xfrm>
              <a:prstGeom prst="rect">
                <a:avLst/>
              </a:prstGeom>
              <a:noFill/>
            </p:spPr>
            <p:txBody>
              <a:bodyPr rtlCol="0" vert="horz" wrap="square">
                <a:spAutoFit/>
              </a:bodyPr>
              <a:lstStyle/>
              <a:p>
                <a:pPr>
                  <a:lnSpc>
                    <a:spcPct val="150000"/>
                  </a:lnSpc>
                </a:pPr>
                <a:r>
                  <a:rPr altLang="en-US" lang="zh-CN" spc="300" sz="1400">
                    <a:solidFill>
                      <a:schemeClr val="tx1">
                        <a:lumMod val="95000"/>
                        <a:lumOff val="5000"/>
                      </a:schemeClr>
                    </a:solidFill>
                    <a:cs typeface="+mn-ea"/>
                    <a:sym typeface="+mn-lt"/>
                  </a:rPr>
                  <a:t>在此处写下您的标题内容</a:t>
                </a:r>
              </a:p>
            </p:txBody>
          </p:sp>
        </p:grpSp>
        <p:sp>
          <p:nvSpPr>
            <p:cNvPr id="37" name="椭圆 36">
              <a:extLst>
                <a:ext uri="{FF2B5EF4-FFF2-40B4-BE49-F238E27FC236}">
                  <a16:creationId xmlns:a16="http://schemas.microsoft.com/office/drawing/2014/main" id="{CB200591-9567-4826-9ED6-29925E00F5B2}"/>
                </a:ext>
              </a:extLst>
            </p:cNvPr>
            <p:cNvSpPr/>
            <p:nvPr/>
          </p:nvSpPr>
          <p:spPr>
            <a:xfrm>
              <a:off x="4578053" y="2296449"/>
              <a:ext cx="607713" cy="607713"/>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i="1" lang="zh-CN">
                <a:solidFill>
                  <a:schemeClr val="tx1">
                    <a:lumMod val="95000"/>
                    <a:lumOff val="5000"/>
                  </a:schemeClr>
                </a:solidFill>
                <a:cs typeface="+mn-ea"/>
                <a:sym typeface="+mn-lt"/>
              </a:endParaRPr>
            </a:p>
          </p:txBody>
        </p:sp>
        <p:sp>
          <p:nvSpPr>
            <p:cNvPr id="38" name="矩形 37">
              <a:extLst>
                <a:ext uri="{FF2B5EF4-FFF2-40B4-BE49-F238E27FC236}">
                  <a16:creationId xmlns:a16="http://schemas.microsoft.com/office/drawing/2014/main" id="{55B20971-0AFF-4107-9D6A-950651CC40FE}"/>
                </a:ext>
              </a:extLst>
            </p:cNvPr>
            <p:cNvSpPr/>
            <p:nvPr/>
          </p:nvSpPr>
          <p:spPr>
            <a:xfrm>
              <a:off x="4569553" y="2369472"/>
              <a:ext cx="557530" cy="457200"/>
            </a:xfrm>
            <a:prstGeom prst="rect">
              <a:avLst/>
            </a:prstGeom>
          </p:spPr>
          <p:txBody>
            <a:bodyPr wrap="none">
              <a:spAutoFit/>
            </a:bodyPr>
            <a:lstStyle/>
            <a:p>
              <a:pPr algn="ctr"/>
              <a:r>
                <a:rPr altLang="zh-CN" b="1" i="1" lang="en-US" sz="2400">
                  <a:solidFill>
                    <a:srgbClr val="042B8E"/>
                  </a:solidFill>
                  <a:cs typeface="+mn-ea"/>
                  <a:sym typeface="+mn-lt"/>
                </a:rPr>
                <a:t>04</a:t>
              </a:r>
            </a:p>
          </p:txBody>
        </p:sp>
      </p:grpSp>
    </p:spTree>
    <p:extLst>
      <p:ext uri="{BB962C8B-B14F-4D97-AF65-F5344CB8AC3E}">
        <p14:creationId val="1750612807"/>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7"/>
                                        </p:tgtEl>
                                        <p:attrNameLst>
                                          <p:attrName>style.visibility</p:attrName>
                                        </p:attrNameLst>
                                      </p:cBhvr>
                                      <p:to>
                                        <p:strVal val="visible"/>
                                      </p:to>
                                    </p:set>
                                    <p:animEffect filter="randombar(horizontal)" transition="in">
                                      <p:cBhvr>
                                        <p:cTn dur="500" id="7"/>
                                        <p:tgtEl>
                                          <p:spTgt spid="7"/>
                                        </p:tgtEl>
                                      </p:cBhvr>
                                    </p:animEffect>
                                  </p:childTnLst>
                                </p:cTn>
                              </p:par>
                              <p:par>
                                <p:cTn fill="hold" id="8" nodeType="withEffect" presetClass="entr" presetID="14" presetSubtype="10">
                                  <p:stCondLst>
                                    <p:cond delay="0"/>
                                  </p:stCondLst>
                                  <p:childTnLst>
                                    <p:set>
                                      <p:cBhvr>
                                        <p:cTn dur="1" fill="hold" id="9">
                                          <p:stCondLst>
                                            <p:cond delay="0"/>
                                          </p:stCondLst>
                                        </p:cTn>
                                        <p:tgtEl>
                                          <p:spTgt spid="8"/>
                                        </p:tgtEl>
                                        <p:attrNameLst>
                                          <p:attrName>style.visibility</p:attrName>
                                        </p:attrNameLst>
                                      </p:cBhvr>
                                      <p:to>
                                        <p:strVal val="visible"/>
                                      </p:to>
                                    </p:set>
                                    <p:animEffect filter="randombar(horizontal)" transition="in">
                                      <p:cBhvr>
                                        <p:cTn dur="500" id="10"/>
                                        <p:tgtEl>
                                          <p:spTgt spid="8"/>
                                        </p:tgtEl>
                                      </p:cBhvr>
                                    </p:animEffect>
                                  </p:childTnLst>
                                </p:cTn>
                              </p:par>
                              <p:par>
                                <p:cTn fill="hold" id="11" nodeType="withEffect" presetClass="entr" presetID="14" presetSubtype="10">
                                  <p:stCondLst>
                                    <p:cond delay="0"/>
                                  </p:stCondLst>
                                  <p:childTnLst>
                                    <p:set>
                                      <p:cBhvr>
                                        <p:cTn dur="1" fill="hold" id="12">
                                          <p:stCondLst>
                                            <p:cond delay="0"/>
                                          </p:stCondLst>
                                        </p:cTn>
                                        <p:tgtEl>
                                          <p:spTgt spid="9"/>
                                        </p:tgtEl>
                                        <p:attrNameLst>
                                          <p:attrName>style.visibility</p:attrName>
                                        </p:attrNameLst>
                                      </p:cBhvr>
                                      <p:to>
                                        <p:strVal val="visible"/>
                                      </p:to>
                                    </p:set>
                                    <p:animEffect filter="randombar(horizontal)" transition="in">
                                      <p:cBhvr>
                                        <p:cTn dur="500" id="13"/>
                                        <p:tgtEl>
                                          <p:spTgt spid="9"/>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4">
                                  <p:stCondLst>
                                    <p:cond delay="0"/>
                                  </p:stCondLst>
                                  <p:childTnLst>
                                    <p:set>
                                      <p:cBhvr>
                                        <p:cTn dur="1" fill="hold" id="17">
                                          <p:stCondLst>
                                            <p:cond delay="0"/>
                                          </p:stCondLst>
                                        </p:cTn>
                                        <p:tgtEl>
                                          <p:spTgt spid="22"/>
                                        </p:tgtEl>
                                        <p:attrNameLst>
                                          <p:attrName>style.visibility</p:attrName>
                                        </p:attrNameLst>
                                      </p:cBhvr>
                                      <p:to>
                                        <p:strVal val="visible"/>
                                      </p:to>
                                    </p:set>
                                    <p:anim calcmode="lin" valueType="num">
                                      <p:cBhvr additive="base">
                                        <p:cTn dur="500" fill="hold" id="18"/>
                                        <p:tgtEl>
                                          <p:spTgt spid="22"/>
                                        </p:tgtEl>
                                        <p:attrNameLst>
                                          <p:attrName>ppt_x</p:attrName>
                                        </p:attrNameLst>
                                      </p:cBhvr>
                                      <p:tavLst>
                                        <p:tav tm="0">
                                          <p:val>
                                            <p:strVal val="#ppt_x"/>
                                          </p:val>
                                        </p:tav>
                                        <p:tav tm="100000">
                                          <p:val>
                                            <p:strVal val="#ppt_x"/>
                                          </p:val>
                                        </p:tav>
                                      </p:tavLst>
                                    </p:anim>
                                    <p:anim calcmode="lin" valueType="num">
                                      <p:cBhvr additive="base">
                                        <p:cTn dur="500" fill="hold" id="19"/>
                                        <p:tgtEl>
                                          <p:spTgt spid="22"/>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2" presetSubtype="4">
                                  <p:stCondLst>
                                    <p:cond delay="0"/>
                                  </p:stCondLst>
                                  <p:childTnLst>
                                    <p:set>
                                      <p:cBhvr>
                                        <p:cTn dur="1" fill="hold" id="23">
                                          <p:stCondLst>
                                            <p:cond delay="0"/>
                                          </p:stCondLst>
                                        </p:cTn>
                                        <p:tgtEl>
                                          <p:spTgt spid="29"/>
                                        </p:tgtEl>
                                        <p:attrNameLst>
                                          <p:attrName>style.visibility</p:attrName>
                                        </p:attrNameLst>
                                      </p:cBhvr>
                                      <p:to>
                                        <p:strVal val="visible"/>
                                      </p:to>
                                    </p:set>
                                    <p:animEffect filter="wipe(down)" transition="in">
                                      <p:cBhvr>
                                        <p:cTn dur="500" id="24"/>
                                        <p:tgtEl>
                                          <p:spTgt spid="29"/>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2" presetSubtype="4">
                                  <p:stCondLst>
                                    <p:cond delay="0"/>
                                  </p:stCondLst>
                                  <p:childTnLst>
                                    <p:set>
                                      <p:cBhvr>
                                        <p:cTn dur="1" fill="hold" id="28">
                                          <p:stCondLst>
                                            <p:cond delay="0"/>
                                          </p:stCondLst>
                                        </p:cTn>
                                        <p:tgtEl>
                                          <p:spTgt spid="23"/>
                                        </p:tgtEl>
                                        <p:attrNameLst>
                                          <p:attrName>style.visibility</p:attrName>
                                        </p:attrNameLst>
                                      </p:cBhvr>
                                      <p:to>
                                        <p:strVal val="visible"/>
                                      </p:to>
                                    </p:set>
                                    <p:animEffect filter="wipe(down)" transition="in">
                                      <p:cBhvr>
                                        <p:cTn dur="500" id="29"/>
                                        <p:tgtEl>
                                          <p:spTgt spid="23"/>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id="32" nodeType="clickEffect" presetClass="entr" presetID="2" presetSubtype="4">
                                  <p:stCondLst>
                                    <p:cond delay="0"/>
                                  </p:stCondLst>
                                  <p:childTnLst>
                                    <p:set>
                                      <p:cBhvr>
                                        <p:cTn dur="1" fill="hold" id="33">
                                          <p:stCondLst>
                                            <p:cond delay="0"/>
                                          </p:stCondLst>
                                        </p:cTn>
                                        <p:tgtEl>
                                          <p:spTgt spid="35"/>
                                        </p:tgtEl>
                                        <p:attrNameLst>
                                          <p:attrName>style.visibility</p:attrName>
                                        </p:attrNameLst>
                                      </p:cBhvr>
                                      <p:to>
                                        <p:strVal val="visible"/>
                                      </p:to>
                                    </p:set>
                                    <p:anim calcmode="lin" valueType="num">
                                      <p:cBhvr additive="base">
                                        <p:cTn dur="500" fill="hold" id="34"/>
                                        <p:tgtEl>
                                          <p:spTgt spid="35"/>
                                        </p:tgtEl>
                                        <p:attrNameLst>
                                          <p:attrName>ppt_x</p:attrName>
                                        </p:attrNameLst>
                                      </p:cBhvr>
                                      <p:tavLst>
                                        <p:tav tm="0">
                                          <p:val>
                                            <p:strVal val="#ppt_x"/>
                                          </p:val>
                                        </p:tav>
                                        <p:tav tm="100000">
                                          <p:val>
                                            <p:strVal val="#ppt_x"/>
                                          </p:val>
                                        </p:tav>
                                      </p:tavLst>
                                    </p:anim>
                                    <p:anim calcmode="lin" valueType="num">
                                      <p:cBhvr additive="base">
                                        <p:cTn dur="500" fill="hold" id="35"/>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pic>
        <p:nvPicPr>
          <p:cNvPr id="6" name="图片 5">
            <a:extLst>
              <a:ext uri="{FF2B5EF4-FFF2-40B4-BE49-F238E27FC236}">
                <a16:creationId xmlns:a16="http://schemas.microsoft.com/office/drawing/2014/main" id="{FD39335F-8C7F-402D-A960-0C85396C47F9}"/>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3928437" y="1261435"/>
            <a:ext cx="4335126" cy="4335131"/>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7" name="矩形: 圆角 6">
            <a:extLst>
              <a:ext uri="{FF2B5EF4-FFF2-40B4-BE49-F238E27FC236}">
                <a16:creationId xmlns:a16="http://schemas.microsoft.com/office/drawing/2014/main" id="{08A112A3-7225-4E7B-8DF8-9DD9E806D51B}"/>
              </a:ext>
            </a:extLst>
          </p:cNvPr>
          <p:cNvSpPr/>
          <p:nvPr/>
        </p:nvSpPr>
        <p:spPr>
          <a:xfrm>
            <a:off x="3210090" y="2209011"/>
            <a:ext cx="5771819" cy="2439978"/>
          </a:xfrm>
          <a:prstGeom prst="roundRect">
            <a:avLst>
              <a:gd fmla="val 50000"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8" name="图片 7">
            <a:extLst>
              <a:ext uri="{FF2B5EF4-FFF2-40B4-BE49-F238E27FC236}">
                <a16:creationId xmlns:a16="http://schemas.microsoft.com/office/drawing/2014/main" id="{8D20D4AE-EB11-4C81-889D-AEB951B6EC48}"/>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0617152" y="-1082681"/>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pic>
        <p:nvPicPr>
          <p:cNvPr id="9" name="图片 8">
            <a:extLst>
              <a:ext uri="{FF2B5EF4-FFF2-40B4-BE49-F238E27FC236}">
                <a16:creationId xmlns:a16="http://schemas.microsoft.com/office/drawing/2014/main" id="{837B64AE-2983-45BA-870F-F82A5ADA80EA}"/>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274514" y="5583488"/>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sp>
        <p:nvSpPr>
          <p:cNvPr id="10" name="矩形 9">
            <a:extLst>
              <a:ext uri="{FF2B5EF4-FFF2-40B4-BE49-F238E27FC236}">
                <a16:creationId xmlns:a16="http://schemas.microsoft.com/office/drawing/2014/main" id="{D3F101B0-52F0-410A-AB18-2CF9170852A7}"/>
              </a:ext>
            </a:extLst>
          </p:cNvPr>
          <p:cNvSpPr/>
          <p:nvPr/>
        </p:nvSpPr>
        <p:spPr>
          <a:xfrm>
            <a:off x="5582283" y="2265612"/>
            <a:ext cx="1027430" cy="914400"/>
          </a:xfrm>
          <a:prstGeom prst="rect">
            <a:avLst/>
          </a:prstGeom>
        </p:spPr>
        <p:txBody>
          <a:bodyPr wrap="none">
            <a:spAutoFit/>
          </a:bodyPr>
          <a:lstStyle/>
          <a:p>
            <a:pPr algn="ctr"/>
            <a:r>
              <a:rPr altLang="zh-CN" b="1" i="1" lang="en-US" sz="5400">
                <a:solidFill>
                  <a:srgbClr val="C13238"/>
                </a:solidFill>
                <a:cs typeface="+mn-ea"/>
                <a:sym typeface="+mn-lt"/>
              </a:rPr>
              <a:t>01</a:t>
            </a:r>
          </a:p>
        </p:txBody>
      </p:sp>
      <p:sp>
        <p:nvSpPr>
          <p:cNvPr id="11" name="文本框 10">
            <a:extLst>
              <a:ext uri="{FF2B5EF4-FFF2-40B4-BE49-F238E27FC236}">
                <a16:creationId xmlns:a16="http://schemas.microsoft.com/office/drawing/2014/main" id="{95BBE3E2-562F-4AA3-8D01-0B014F79458F}"/>
              </a:ext>
            </a:extLst>
          </p:cNvPr>
          <p:cNvSpPr txBox="1"/>
          <p:nvPr/>
        </p:nvSpPr>
        <p:spPr>
          <a:xfrm>
            <a:off x="4103791" y="3075057"/>
            <a:ext cx="3984415" cy="701040"/>
          </a:xfrm>
          <a:prstGeom prst="rect">
            <a:avLst/>
          </a:prstGeom>
          <a:noFill/>
        </p:spPr>
        <p:txBody>
          <a:bodyPr rtlCol="0" wrap="square">
            <a:spAutoFit/>
          </a:bodyPr>
          <a:lstStyle/>
          <a:p>
            <a:pPr algn="ctr"/>
            <a:r>
              <a:rPr altLang="en-US" b="1" lang="zh-CN" spc="300" sz="4000">
                <a:solidFill>
                  <a:srgbClr val="C13238"/>
                </a:solidFill>
                <a:cs typeface="+mn-ea"/>
                <a:sym typeface="+mn-lt"/>
              </a:rPr>
              <a:t>前期准备事项</a:t>
            </a:r>
          </a:p>
        </p:txBody>
      </p:sp>
      <p:sp>
        <p:nvSpPr>
          <p:cNvPr id="12" name="矩形 11">
            <a:extLst>
              <a:ext uri="{FF2B5EF4-FFF2-40B4-BE49-F238E27FC236}">
                <a16:creationId xmlns:a16="http://schemas.microsoft.com/office/drawing/2014/main" id="{8DB72CCD-9711-48AF-89B8-08163D442E26}"/>
              </a:ext>
            </a:extLst>
          </p:cNvPr>
          <p:cNvSpPr/>
          <p:nvPr/>
        </p:nvSpPr>
        <p:spPr>
          <a:xfrm>
            <a:off x="3887479" y="3700183"/>
            <a:ext cx="4417035" cy="530352"/>
          </a:xfrm>
          <a:prstGeom prst="rect">
            <a:avLst/>
          </a:prstGeom>
          <a:noFill/>
        </p:spPr>
        <p:txBody>
          <a:bodyPr rtlCol="0" vert="horz" wrap="square">
            <a:spAutoFit/>
          </a:bodyPr>
          <a:lstStyle/>
          <a:p>
            <a:pPr algn="ctr">
              <a:lnSpc>
                <a:spcPct val="120000"/>
              </a:lnSpc>
            </a:pPr>
            <a:r>
              <a:rPr altLang="en-US" lang="zh-CN" spc="300" sz="1200">
                <a:solidFill>
                  <a:schemeClr val="tx1">
                    <a:lumMod val="95000"/>
                    <a:lumOff val="5000"/>
                  </a:schemeClr>
                </a:solidFill>
                <a:cs typeface="+mn-ea"/>
                <a:sym typeface="+mn-lt"/>
              </a:rPr>
              <a:t>在此处写下您的标题内容在此处写下您的标题内容在此处写下您的标题内容</a:t>
            </a:r>
          </a:p>
        </p:txBody>
      </p:sp>
    </p:spTree>
    <p:extLst>
      <p:ext uri="{BB962C8B-B14F-4D97-AF65-F5344CB8AC3E}">
        <p14:creationId val="2223778657"/>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par>
                                <p:cTn fill="hold" id="8" nodeType="withEffect" presetClass="entr" presetID="22" presetSubtype="4">
                                  <p:stCondLst>
                                    <p:cond delay="0"/>
                                  </p:stCondLst>
                                  <p:childTnLst>
                                    <p:set>
                                      <p:cBhvr>
                                        <p:cTn dur="1" fill="hold" id="9">
                                          <p:stCondLst>
                                            <p:cond delay="0"/>
                                          </p:stCondLst>
                                        </p:cTn>
                                        <p:tgtEl>
                                          <p:spTgt spid="8"/>
                                        </p:tgtEl>
                                        <p:attrNameLst>
                                          <p:attrName>style.visibility</p:attrName>
                                        </p:attrNameLst>
                                      </p:cBhvr>
                                      <p:to>
                                        <p:strVal val="visible"/>
                                      </p:to>
                                    </p:set>
                                    <p:animEffect filter="wipe(down)" transition="in">
                                      <p:cBhvr>
                                        <p:cTn dur="500" id="10"/>
                                        <p:tgtEl>
                                          <p:spTgt spid="8"/>
                                        </p:tgtEl>
                                      </p:cBhvr>
                                    </p:animEffect>
                                  </p:childTnLst>
                                </p:cTn>
                              </p:par>
                              <p:par>
                                <p:cTn fill="hold" id="11" nodeType="withEffect" presetClass="entr" presetID="22" presetSubtype="4">
                                  <p:stCondLst>
                                    <p:cond delay="0"/>
                                  </p:stCondLst>
                                  <p:childTnLst>
                                    <p:set>
                                      <p:cBhvr>
                                        <p:cTn dur="1" fill="hold" id="12">
                                          <p:stCondLst>
                                            <p:cond delay="0"/>
                                          </p:stCondLst>
                                        </p:cTn>
                                        <p:tgtEl>
                                          <p:spTgt spid="9"/>
                                        </p:tgtEl>
                                        <p:attrNameLst>
                                          <p:attrName>style.visibility</p:attrName>
                                        </p:attrNameLst>
                                      </p:cBhvr>
                                      <p:to>
                                        <p:strVal val="visible"/>
                                      </p:to>
                                    </p:set>
                                    <p:animEffect filter="wipe(down)" transition="in">
                                      <p:cBhvr>
                                        <p:cTn dur="500" id="13"/>
                                        <p:tgtEl>
                                          <p:spTgt spid="9"/>
                                        </p:tgtEl>
                                      </p:cBhvr>
                                    </p:animEffect>
                                  </p:childTnLst>
                                </p:cTn>
                              </p:par>
                              <p:par>
                                <p:cTn fill="hold" grpId="0" id="14" nodeType="withEffect" presetClass="entr" presetID="22" presetSubtype="4">
                                  <p:stCondLst>
                                    <p:cond delay="0"/>
                                  </p:stCondLst>
                                  <p:childTnLst>
                                    <p:set>
                                      <p:cBhvr>
                                        <p:cTn dur="1" fill="hold" id="15">
                                          <p:stCondLst>
                                            <p:cond delay="0"/>
                                          </p:stCondLst>
                                        </p:cTn>
                                        <p:tgtEl>
                                          <p:spTgt spid="7"/>
                                        </p:tgtEl>
                                        <p:attrNameLst>
                                          <p:attrName>style.visibility</p:attrName>
                                        </p:attrNameLst>
                                      </p:cBhvr>
                                      <p:to>
                                        <p:strVal val="visible"/>
                                      </p:to>
                                    </p:set>
                                    <p:animEffect filter="wipe(down)" transition="in">
                                      <p:cBhvr>
                                        <p:cTn dur="500" id="16"/>
                                        <p:tgtEl>
                                          <p:spTgt spid="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0" presetSubtype="0">
                                  <p:stCondLst>
                                    <p:cond delay="0"/>
                                  </p:stCondLst>
                                  <p:childTnLst>
                                    <p:set>
                                      <p:cBhvr>
                                        <p:cTn dur="1" fill="hold" id="20">
                                          <p:stCondLst>
                                            <p:cond delay="0"/>
                                          </p:stCondLst>
                                        </p:cTn>
                                        <p:tgtEl>
                                          <p:spTgt spid="10"/>
                                        </p:tgtEl>
                                        <p:attrNameLst>
                                          <p:attrName>style.visibility</p:attrName>
                                        </p:attrNameLst>
                                      </p:cBhvr>
                                      <p:to>
                                        <p:strVal val="visible"/>
                                      </p:to>
                                    </p:set>
                                    <p:animEffect filter="fade" transition="in">
                                      <p:cBhvr>
                                        <p:cTn dur="500" id="21"/>
                                        <p:tgtEl>
                                          <p:spTgt spid="10"/>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10" presetSubtype="0">
                                  <p:stCondLst>
                                    <p:cond delay="0"/>
                                  </p:stCondLst>
                                  <p:childTnLst>
                                    <p:set>
                                      <p:cBhvr>
                                        <p:cTn dur="1" fill="hold" id="25">
                                          <p:stCondLst>
                                            <p:cond delay="0"/>
                                          </p:stCondLst>
                                        </p:cTn>
                                        <p:tgtEl>
                                          <p:spTgt spid="11"/>
                                        </p:tgtEl>
                                        <p:attrNameLst>
                                          <p:attrName>style.visibility</p:attrName>
                                        </p:attrNameLst>
                                      </p:cBhvr>
                                      <p:to>
                                        <p:strVal val="visible"/>
                                      </p:to>
                                    </p:set>
                                    <p:animEffect filter="fade" transition="in">
                                      <p:cBhvr>
                                        <p:cTn dur="500" id="26"/>
                                        <p:tgtEl>
                                          <p:spTgt spid="11"/>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12"/>
                                        </p:tgtEl>
                                        <p:attrNameLst>
                                          <p:attrName>style.visibility</p:attrName>
                                        </p:attrNameLst>
                                      </p:cBhvr>
                                      <p:to>
                                        <p:strVal val="visible"/>
                                      </p:to>
                                    </p:set>
                                    <p:animEffect filter="fade" transition="in">
                                      <p:cBhvr>
                                        <p:cTn dur="500" id="29"/>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0"/>
      <p:bldP grpId="0" spid="11"/>
      <p:bldP grpId="0" spid="1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 name="组合 10">
            <a:extLst>
              <a:ext uri="{FF2B5EF4-FFF2-40B4-BE49-F238E27FC236}">
                <a16:creationId xmlns:a16="http://schemas.microsoft.com/office/drawing/2014/main" id="{AE6078BF-CAF9-4738-8B6D-D101456F9C9F}"/>
              </a:ext>
            </a:extLst>
          </p:cNvPr>
          <p:cNvGrpSpPr/>
          <p:nvPr/>
        </p:nvGrpSpPr>
        <p:grpSpPr>
          <a:xfrm>
            <a:off x="3823527" y="1805987"/>
            <a:ext cx="5585943" cy="1796450"/>
            <a:chOff x="1571940" y="1869789"/>
            <a:chExt cx="5585943" cy="1796450"/>
          </a:xfrm>
        </p:grpSpPr>
        <p:grpSp>
          <p:nvGrpSpPr>
            <p:cNvPr id="6" name="组合 5">
              <a:extLst>
                <a:ext uri="{FF2B5EF4-FFF2-40B4-BE49-F238E27FC236}">
                  <a16:creationId xmlns:a16="http://schemas.microsoft.com/office/drawing/2014/main" id="{B352A3A2-ED4E-4FE1-AE76-D3413AB6FDAD}"/>
                </a:ext>
              </a:extLst>
            </p:cNvPr>
            <p:cNvGrpSpPr/>
            <p:nvPr/>
          </p:nvGrpSpPr>
          <p:grpSpPr>
            <a:xfrm>
              <a:off x="1571940" y="1869789"/>
              <a:ext cx="5585943" cy="1796450"/>
              <a:chOff x="3204096" y="1958279"/>
              <a:chExt cx="3677264" cy="529248"/>
            </a:xfrm>
          </p:grpSpPr>
          <p:sp>
            <p:nvSpPr>
              <p:cNvPr id="4" name="矩形: 圆角 3">
                <a:extLst>
                  <a:ext uri="{FF2B5EF4-FFF2-40B4-BE49-F238E27FC236}">
                    <a16:creationId xmlns:a16="http://schemas.microsoft.com/office/drawing/2014/main" id="{04936FD1-53D4-49A5-BAD3-F4AD9DBF5539}"/>
                  </a:ext>
                </a:extLst>
              </p:cNvPr>
              <p:cNvSpPr/>
              <p:nvPr/>
            </p:nvSpPr>
            <p:spPr>
              <a:xfrm>
                <a:off x="3390543" y="201160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矩形: 圆角 4">
                <a:extLst>
                  <a:ext uri="{FF2B5EF4-FFF2-40B4-BE49-F238E27FC236}">
                    <a16:creationId xmlns:a16="http://schemas.microsoft.com/office/drawing/2014/main" id="{49209792-1EBE-4455-BB5D-FD19CA4DBC3B}"/>
                  </a:ext>
                </a:extLst>
              </p:cNvPr>
              <p:cNvSpPr/>
              <p:nvPr/>
            </p:nvSpPr>
            <p:spPr>
              <a:xfrm>
                <a:off x="3204096" y="195827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 name="矩形 1">
              <a:extLst>
                <a:ext uri="{FF2B5EF4-FFF2-40B4-BE49-F238E27FC236}">
                  <a16:creationId xmlns:a16="http://schemas.microsoft.com/office/drawing/2014/main" id="{16AD47ED-F738-4E35-9CF4-F4710EBA8410}"/>
                </a:ext>
              </a:extLst>
            </p:cNvPr>
            <p:cNvSpPr/>
            <p:nvPr/>
          </p:nvSpPr>
          <p:spPr>
            <a:xfrm>
              <a:off x="1809136" y="2193343"/>
              <a:ext cx="4798141" cy="9099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销售人员必须多读些有关经济、销售方面的书籍、杂志，尤其必须每天阅读报纸，了解国家、社会消息、新闻大事，拜访客户这往往是最好的话题，且不致于孤陋寡闻，见识浅薄。</a:t>
              </a:r>
            </a:p>
          </p:txBody>
        </p:sp>
      </p:grpSp>
      <p:grpSp>
        <p:nvGrpSpPr>
          <p:cNvPr id="10" name="组合 9">
            <a:extLst>
              <a:ext uri="{FF2B5EF4-FFF2-40B4-BE49-F238E27FC236}">
                <a16:creationId xmlns:a16="http://schemas.microsoft.com/office/drawing/2014/main" id="{E3869AA4-28D5-4D7D-BCFD-0F3722402480}"/>
              </a:ext>
            </a:extLst>
          </p:cNvPr>
          <p:cNvGrpSpPr/>
          <p:nvPr/>
        </p:nvGrpSpPr>
        <p:grpSpPr>
          <a:xfrm>
            <a:off x="4901544" y="3925991"/>
            <a:ext cx="5585943" cy="1796450"/>
            <a:chOff x="5158801" y="3987689"/>
            <a:chExt cx="5585943" cy="1796450"/>
          </a:xfrm>
        </p:grpSpPr>
        <p:grpSp>
          <p:nvGrpSpPr>
            <p:cNvPr id="7" name="组合 6">
              <a:extLst>
                <a:ext uri="{FF2B5EF4-FFF2-40B4-BE49-F238E27FC236}">
                  <a16:creationId xmlns:a16="http://schemas.microsoft.com/office/drawing/2014/main" id="{8B1D687D-A425-46CE-B5DA-3B1CABD47A87}"/>
                </a:ext>
              </a:extLst>
            </p:cNvPr>
            <p:cNvGrpSpPr/>
            <p:nvPr/>
          </p:nvGrpSpPr>
          <p:grpSpPr>
            <a:xfrm>
              <a:off x="5158801" y="3987689"/>
              <a:ext cx="5585943" cy="1796450"/>
              <a:chOff x="3204096" y="1958279"/>
              <a:chExt cx="3677264" cy="529248"/>
            </a:xfrm>
          </p:grpSpPr>
          <p:sp>
            <p:nvSpPr>
              <p:cNvPr id="8" name="矩形: 圆角 7">
                <a:extLst>
                  <a:ext uri="{FF2B5EF4-FFF2-40B4-BE49-F238E27FC236}">
                    <a16:creationId xmlns:a16="http://schemas.microsoft.com/office/drawing/2014/main" id="{603CC2D5-A4EA-40AB-841F-973D88B5B111}"/>
                  </a:ext>
                </a:extLst>
              </p:cNvPr>
              <p:cNvSpPr/>
              <p:nvPr/>
            </p:nvSpPr>
            <p:spPr>
              <a:xfrm>
                <a:off x="3390543" y="2011600"/>
                <a:ext cx="3490817" cy="475927"/>
              </a:xfrm>
              <a:prstGeom prst="roundRect">
                <a:avLst>
                  <a:gd fmla="val 25070" name="adj"/>
                </a:avLst>
              </a:prstGeom>
              <a:pattFill prst="ltVert">
                <a:fgClr>
                  <a:srgbClr val="042B8E"/>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矩形: 圆角 8">
                <a:extLst>
                  <a:ext uri="{FF2B5EF4-FFF2-40B4-BE49-F238E27FC236}">
                    <a16:creationId xmlns:a16="http://schemas.microsoft.com/office/drawing/2014/main" id="{5ACD5BDC-02B8-4E85-893F-6D69B1CADC83}"/>
                  </a:ext>
                </a:extLst>
              </p:cNvPr>
              <p:cNvSpPr/>
              <p:nvPr/>
            </p:nvSpPr>
            <p:spPr>
              <a:xfrm>
                <a:off x="3204096" y="195827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 name="矩形 2">
              <a:extLst>
                <a:ext uri="{FF2B5EF4-FFF2-40B4-BE49-F238E27FC236}">
                  <a16:creationId xmlns:a16="http://schemas.microsoft.com/office/drawing/2014/main" id="{36A109CC-4148-4319-AA17-FED0D8D61FAC}"/>
                </a:ext>
              </a:extLst>
            </p:cNvPr>
            <p:cNvSpPr/>
            <p:nvPr/>
          </p:nvSpPr>
          <p:spPr>
            <a:xfrm>
              <a:off x="5442023" y="4346557"/>
              <a:ext cx="4798141" cy="6298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p>
              <a:pPr algn="just">
                <a:lnSpc>
                  <a:spcPct val="130000"/>
                </a:lnSpc>
              </a:pPr>
              <a:r>
                <a:rPr altLang="en-US" kumimoji="1" lang="zh-CN" sz="1400">
                  <a:solidFill>
                    <a:schemeClr val="tx1">
                      <a:lumMod val="95000"/>
                      <a:lumOff val="5000"/>
                    </a:schemeClr>
                  </a:solidFill>
                  <a:cs typeface="+mn-ea"/>
                  <a:sym typeface="+mn-lt"/>
                </a:rPr>
                <a:t>获取订单的道路是从寻找客户开始的，培养客户比眼前的销售量更加重要。如果停止补充新顾客，销售人员就不再有成功之源。</a:t>
              </a:r>
            </a:p>
          </p:txBody>
        </p:sp>
      </p:grpSp>
      <p:grpSp>
        <p:nvGrpSpPr>
          <p:cNvPr id="12" name="组合 11">
            <a:extLst>
              <a:ext uri="{FF2B5EF4-FFF2-40B4-BE49-F238E27FC236}">
                <a16:creationId xmlns:a16="http://schemas.microsoft.com/office/drawing/2014/main" id="{F26083C3-D563-41DB-AA02-F4BFF0FE7AFA}"/>
              </a:ext>
            </a:extLst>
          </p:cNvPr>
          <p:cNvGrpSpPr/>
          <p:nvPr/>
        </p:nvGrpSpPr>
        <p:grpSpPr>
          <a:xfrm>
            <a:off x="9983216" y="717146"/>
            <a:ext cx="956611" cy="2076000"/>
            <a:chOff x="9789415" y="4411420"/>
            <a:chExt cx="956611" cy="2076000"/>
          </a:xfrm>
        </p:grpSpPr>
        <p:pic>
          <p:nvPicPr>
            <p:cNvPr id="13" name="图片 12">
              <a:extLst>
                <a:ext uri="{FF2B5EF4-FFF2-40B4-BE49-F238E27FC236}">
                  <a16:creationId xmlns:a16="http://schemas.microsoft.com/office/drawing/2014/main" id="{3F34EB73-0F86-44CB-897A-8735802C6D72}"/>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841347" y="4411420"/>
              <a:ext cx="904679" cy="90468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14" name="矩形 13">
              <a:extLst>
                <a:ext uri="{FF2B5EF4-FFF2-40B4-BE49-F238E27FC236}">
                  <a16:creationId xmlns:a16="http://schemas.microsoft.com/office/drawing/2014/main" id="{9B2A13C8-A2EF-464C-A3D0-23ADED0746DC}"/>
                </a:ext>
              </a:extLst>
            </p:cNvPr>
            <p:cNvSpPr/>
            <p:nvPr/>
          </p:nvSpPr>
          <p:spPr>
            <a:xfrm>
              <a:off x="9789416" y="4748803"/>
              <a:ext cx="670560" cy="1720215"/>
            </a:xfrm>
            <a:prstGeom prst="rect">
              <a:avLst/>
            </a:prstGeom>
          </p:spPr>
          <p:txBody>
            <a:bodyPr vert="eaVert" wrap="none">
              <a:spAutoFit/>
            </a:bodyPr>
            <a:lstStyle/>
            <a:p>
              <a:r>
                <a:rPr altLang="zh-CN" b="1" lang="en-US" spc="600" sz="3200">
                  <a:solidFill>
                    <a:srgbClr val="042B8E"/>
                  </a:solidFill>
                  <a:cs typeface="+mn-ea"/>
                  <a:sym typeface="+mn-lt"/>
                </a:rPr>
                <a:t>SALES</a:t>
              </a:r>
            </a:p>
          </p:txBody>
        </p:sp>
      </p:grpSp>
      <p:grpSp>
        <p:nvGrpSpPr>
          <p:cNvPr id="22" name="组合 21">
            <a:extLst>
              <a:ext uri="{FF2B5EF4-FFF2-40B4-BE49-F238E27FC236}">
                <a16:creationId xmlns:a16="http://schemas.microsoft.com/office/drawing/2014/main" id="{548710BC-BFEC-4B97-AECC-EB6D440C9A2C}"/>
              </a:ext>
            </a:extLst>
          </p:cNvPr>
          <p:cNvGrpSpPr/>
          <p:nvPr/>
        </p:nvGrpSpPr>
        <p:grpSpPr>
          <a:xfrm>
            <a:off x="1556682" y="3788885"/>
            <a:ext cx="1992764" cy="1933556"/>
            <a:chOff x="1025740" y="4139174"/>
            <a:chExt cx="1992764" cy="1933556"/>
          </a:xfrm>
        </p:grpSpPr>
        <p:grpSp>
          <p:nvGrpSpPr>
            <p:cNvPr id="16" name="组合 15">
              <a:extLst>
                <a:ext uri="{FF2B5EF4-FFF2-40B4-BE49-F238E27FC236}">
                  <a16:creationId xmlns:a16="http://schemas.microsoft.com/office/drawing/2014/main" id="{47938E0E-0286-4F25-8BCF-F46A1EA1C047}"/>
                </a:ext>
              </a:extLst>
            </p:cNvPr>
            <p:cNvGrpSpPr/>
            <p:nvPr/>
          </p:nvGrpSpPr>
          <p:grpSpPr>
            <a:xfrm>
              <a:off x="1025740" y="4139174"/>
              <a:ext cx="1992764" cy="1933556"/>
              <a:chOff x="3272434" y="814665"/>
              <a:chExt cx="5388778" cy="5228669"/>
            </a:xfrm>
          </p:grpSpPr>
          <p:pic>
            <p:nvPicPr>
              <p:cNvPr id="19" name="图片 18">
                <a:extLst>
                  <a:ext uri="{FF2B5EF4-FFF2-40B4-BE49-F238E27FC236}">
                    <a16:creationId xmlns:a16="http://schemas.microsoft.com/office/drawing/2014/main" id="{A6E1BD72-2567-4375-B324-40FE7BAA1B95}"/>
                  </a:ext>
                </a:extLst>
              </p:cNvPr>
              <p:cNvPicPr>
                <a:picLocks noChangeAspect="1"/>
              </p:cNvPicPr>
              <p:nvPr/>
            </p:nvPicPr>
            <p:blipFill>
              <a:blip r:embed="rId3">
                <a:extLst>
                  <a:ext uri="{28A0092B-C50C-407E-A947-70E740481C1C}">
                    <a14:useLocalDpi val="0"/>
                  </a:ext>
                </a:extLst>
              </a:blip>
              <a:stretch>
                <a:fillRect/>
              </a:stretch>
            </p:blipFill>
            <p:spPr>
              <a:xfrm rot="2681407">
                <a:off x="3272434" y="1080304"/>
                <a:ext cx="4954367" cy="4963030"/>
              </a:xfrm>
              <a:prstGeom prst="rect">
                <a:avLst/>
              </a:prstGeom>
            </p:spPr>
          </p:pic>
          <p:sp>
            <p:nvSpPr>
              <p:cNvPr id="20" name="椭圆 19">
                <a:extLst>
                  <a:ext uri="{FF2B5EF4-FFF2-40B4-BE49-F238E27FC236}">
                    <a16:creationId xmlns:a16="http://schemas.microsoft.com/office/drawing/2014/main" id="{67730F30-7037-4ED5-8E43-E0B88D85D71E}"/>
                  </a:ext>
                </a:extLst>
              </p:cNvPr>
              <p:cNvSpPr/>
              <p:nvPr/>
            </p:nvSpPr>
            <p:spPr>
              <a:xfrm>
                <a:off x="3671402" y="814665"/>
                <a:ext cx="4989810" cy="4989811"/>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1" name="文本框 20">
              <a:extLst>
                <a:ext uri="{FF2B5EF4-FFF2-40B4-BE49-F238E27FC236}">
                  <a16:creationId xmlns:a16="http://schemas.microsoft.com/office/drawing/2014/main" id="{275114F4-47E7-4219-8087-F8B9619EFEF2}"/>
                </a:ext>
              </a:extLst>
            </p:cNvPr>
            <p:cNvSpPr txBox="1"/>
            <p:nvPr/>
          </p:nvSpPr>
          <p:spPr>
            <a:xfrm>
              <a:off x="1633362" y="4584733"/>
              <a:ext cx="1143335" cy="944880"/>
            </a:xfrm>
            <a:prstGeom prst="rect">
              <a:avLst/>
            </a:prstGeom>
            <a:noFill/>
          </p:spPr>
          <p:txBody>
            <a:bodyPr rtlCol="0" vert="horz" wrap="square">
              <a:spAutoFit/>
            </a:bodyPr>
            <a:lstStyle/>
            <a:p>
              <a:r>
                <a:rPr altLang="en-US" lang="zh-CN" spc="600" sz="2800">
                  <a:solidFill>
                    <a:srgbClr val="042B8E"/>
                  </a:solidFill>
                  <a:cs typeface="+mn-ea"/>
                  <a:sym typeface="+mn-lt"/>
                </a:rPr>
                <a:t>相关</a:t>
              </a:r>
            </a:p>
            <a:p>
              <a:r>
                <a:rPr altLang="en-US" lang="zh-CN" spc="600" sz="2800">
                  <a:solidFill>
                    <a:srgbClr val="042B8E"/>
                  </a:solidFill>
                  <a:cs typeface="+mn-ea"/>
                  <a:sym typeface="+mn-lt"/>
                </a:rPr>
                <a:t>要求</a:t>
              </a:r>
            </a:p>
          </p:txBody>
        </p:sp>
      </p:grpSp>
      <p:sp>
        <p:nvSpPr>
          <p:cNvPr id="23" name="椭圆 22">
            <a:extLst>
              <a:ext uri="{FF2B5EF4-FFF2-40B4-BE49-F238E27FC236}">
                <a16:creationId xmlns:a16="http://schemas.microsoft.com/office/drawing/2014/main" id="{05882D9A-5784-4CB7-9CF1-3C4F24C01DBB}"/>
              </a:ext>
            </a:extLst>
          </p:cNvPr>
          <p:cNvSpPr/>
          <p:nvPr/>
        </p:nvSpPr>
        <p:spPr>
          <a:xfrm>
            <a:off x="3274904" y="4106981"/>
            <a:ext cx="542791" cy="542791"/>
          </a:xfrm>
          <a:prstGeom prst="ellipse">
            <a:avLst/>
          </a:prstGeom>
          <a:solidFill>
            <a:srgbClr val="C13238"/>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Tree>
    <p:extLst>
      <p:ext uri="{BB962C8B-B14F-4D97-AF65-F5344CB8AC3E}">
        <p14:creationId val="1066981527"/>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22"/>
                                        </p:tgtEl>
                                        <p:attrNameLst>
                                          <p:attrName>style.visibility</p:attrName>
                                        </p:attrNameLst>
                                      </p:cBhvr>
                                      <p:to>
                                        <p:strVal val="visible"/>
                                      </p:to>
                                    </p:set>
                                    <p:animEffect filter="randombar(horizontal)" transition="in">
                                      <p:cBhvr>
                                        <p:cTn dur="500" id="7"/>
                                        <p:tgtEl>
                                          <p:spTgt spid="22"/>
                                        </p:tgtEl>
                                      </p:cBhvr>
                                    </p:animEffect>
                                  </p:childTnLst>
                                </p:cTn>
                              </p:par>
                              <p:par>
                                <p:cTn fill="hold" grpId="0" id="8" nodeType="withEffect" presetClass="entr" presetID="14" presetSubtype="10">
                                  <p:stCondLst>
                                    <p:cond delay="0"/>
                                  </p:stCondLst>
                                  <p:childTnLst>
                                    <p:set>
                                      <p:cBhvr>
                                        <p:cTn dur="1" fill="hold" id="9">
                                          <p:stCondLst>
                                            <p:cond delay="0"/>
                                          </p:stCondLst>
                                        </p:cTn>
                                        <p:tgtEl>
                                          <p:spTgt spid="23"/>
                                        </p:tgtEl>
                                        <p:attrNameLst>
                                          <p:attrName>style.visibility</p:attrName>
                                        </p:attrNameLst>
                                      </p:cBhvr>
                                      <p:to>
                                        <p:strVal val="visible"/>
                                      </p:to>
                                    </p:set>
                                    <p:animEffect filter="randombar(horizontal)" transition="in">
                                      <p:cBhvr>
                                        <p:cTn dur="500" id="10"/>
                                        <p:tgtEl>
                                          <p:spTgt spid="23"/>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14" presetSubtype="10">
                                  <p:stCondLst>
                                    <p:cond delay="0"/>
                                  </p:stCondLst>
                                  <p:childTnLst>
                                    <p:set>
                                      <p:cBhvr>
                                        <p:cTn dur="1" fill="hold" id="14">
                                          <p:stCondLst>
                                            <p:cond delay="0"/>
                                          </p:stCondLst>
                                        </p:cTn>
                                        <p:tgtEl>
                                          <p:spTgt spid="12"/>
                                        </p:tgtEl>
                                        <p:attrNameLst>
                                          <p:attrName>style.visibility</p:attrName>
                                        </p:attrNameLst>
                                      </p:cBhvr>
                                      <p:to>
                                        <p:strVal val="visible"/>
                                      </p:to>
                                    </p:set>
                                    <p:animEffect filter="randombar(horizontal)" transition="in">
                                      <p:cBhvr>
                                        <p:cTn dur="500" id="15"/>
                                        <p:tgtEl>
                                          <p:spTgt spid="12"/>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 presetSubtype="4">
                                  <p:stCondLst>
                                    <p:cond delay="0"/>
                                  </p:stCondLst>
                                  <p:childTnLst>
                                    <p:set>
                                      <p:cBhvr>
                                        <p:cTn dur="1" fill="hold" id="19">
                                          <p:stCondLst>
                                            <p:cond delay="0"/>
                                          </p:stCondLst>
                                        </p:cTn>
                                        <p:tgtEl>
                                          <p:spTgt spid="11"/>
                                        </p:tgtEl>
                                        <p:attrNameLst>
                                          <p:attrName>style.visibility</p:attrName>
                                        </p:attrNameLst>
                                      </p:cBhvr>
                                      <p:to>
                                        <p:strVal val="visible"/>
                                      </p:to>
                                    </p:set>
                                    <p:anim calcmode="lin" valueType="num">
                                      <p:cBhvr additive="base">
                                        <p:cTn dur="500" fill="hold" id="20"/>
                                        <p:tgtEl>
                                          <p:spTgt spid="11"/>
                                        </p:tgtEl>
                                        <p:attrNameLst>
                                          <p:attrName>ppt_x</p:attrName>
                                        </p:attrNameLst>
                                      </p:cBhvr>
                                      <p:tavLst>
                                        <p:tav tm="0">
                                          <p:val>
                                            <p:strVal val="#ppt_x"/>
                                          </p:val>
                                        </p:tav>
                                        <p:tav tm="100000">
                                          <p:val>
                                            <p:strVal val="#ppt_x"/>
                                          </p:val>
                                        </p:tav>
                                      </p:tavLst>
                                    </p:anim>
                                    <p:anim calcmode="lin" valueType="num">
                                      <p:cBhvr additive="base">
                                        <p:cTn dur="500" fill="hold" id="21"/>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2" presetSubtype="4">
                                  <p:stCondLst>
                                    <p:cond delay="0"/>
                                  </p:stCondLst>
                                  <p:childTnLst>
                                    <p:set>
                                      <p:cBhvr>
                                        <p:cTn dur="1" fill="hold" id="25">
                                          <p:stCondLst>
                                            <p:cond delay="0"/>
                                          </p:stCondLst>
                                        </p:cTn>
                                        <p:tgtEl>
                                          <p:spTgt spid="10"/>
                                        </p:tgtEl>
                                        <p:attrNameLst>
                                          <p:attrName>style.visibility</p:attrName>
                                        </p:attrNameLst>
                                      </p:cBhvr>
                                      <p:to>
                                        <p:strVal val="visible"/>
                                      </p:to>
                                    </p:set>
                                    <p:anim calcmode="lin" valueType="num">
                                      <p:cBhvr additive="base">
                                        <p:cTn dur="500" fill="hold" id="26"/>
                                        <p:tgtEl>
                                          <p:spTgt spid="10"/>
                                        </p:tgtEl>
                                        <p:attrNameLst>
                                          <p:attrName>ppt_x</p:attrName>
                                        </p:attrNameLst>
                                      </p:cBhvr>
                                      <p:tavLst>
                                        <p:tav tm="0">
                                          <p:val>
                                            <p:strVal val="#ppt_x"/>
                                          </p:val>
                                        </p:tav>
                                        <p:tav tm="100000">
                                          <p:val>
                                            <p:strVal val="#ppt_x"/>
                                          </p:val>
                                        </p:tav>
                                      </p:tavLst>
                                    </p:anim>
                                    <p:anim calcmode="lin" valueType="num">
                                      <p:cBhvr additive="base">
                                        <p:cTn dur="500" fill="hold" id="27"/>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0" name="图片 59">
            <a:extLst>
              <a:ext uri="{FF2B5EF4-FFF2-40B4-BE49-F238E27FC236}">
                <a16:creationId xmlns:a16="http://schemas.microsoft.com/office/drawing/2014/main" id="{7E484F9A-140E-4A86-BF66-DA6680EDFCE5}"/>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1774048" y="2688799"/>
            <a:ext cx="443350" cy="44335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grpSp>
        <p:nvGrpSpPr>
          <p:cNvPr id="26" name="组合 25">
            <a:extLst>
              <a:ext uri="{FF2B5EF4-FFF2-40B4-BE49-F238E27FC236}">
                <a16:creationId xmlns:a16="http://schemas.microsoft.com/office/drawing/2014/main" id="{BD7E87C6-1D46-4937-AE6A-2DE13A3B99D4}"/>
              </a:ext>
            </a:extLst>
          </p:cNvPr>
          <p:cNvGrpSpPr/>
          <p:nvPr/>
        </p:nvGrpSpPr>
        <p:grpSpPr>
          <a:xfrm>
            <a:off x="7316337" y="2663378"/>
            <a:ext cx="3677265" cy="924331"/>
            <a:chOff x="5722375" y="1895078"/>
            <a:chExt cx="3677265" cy="924331"/>
          </a:xfrm>
        </p:grpSpPr>
        <p:sp>
          <p:nvSpPr>
            <p:cNvPr id="22" name="矩形 21">
              <a:extLst>
                <a:ext uri="{FF2B5EF4-FFF2-40B4-BE49-F238E27FC236}">
                  <a16:creationId xmlns:a16="http://schemas.microsoft.com/office/drawing/2014/main" id="{FB84D60E-08AE-4B69-844C-32FBC3888710}"/>
                </a:ext>
              </a:extLst>
            </p:cNvPr>
            <p:cNvSpPr/>
            <p:nvPr/>
          </p:nvSpPr>
          <p:spPr>
            <a:xfrm>
              <a:off x="6023815" y="1939574"/>
              <a:ext cx="1650754" cy="384048"/>
            </a:xfrm>
            <a:prstGeom prst="rect">
              <a:avLst/>
            </a:prstGeom>
          </p:spPr>
          <p:txBody>
            <a:bodyPr wrap="square">
              <a:spAutoFit/>
            </a:bodyPr>
            <a:lstStyle/>
            <a:p>
              <a:pPr algn="just">
                <a:lnSpc>
                  <a:spcPct val="120000"/>
                </a:lnSpc>
                <a:buClr>
                  <a:srgbClr val="000066"/>
                </a:buClr>
              </a:pPr>
              <a:r>
                <a:rPr altLang="en-US" lang="zh-CN" spc="300" sz="1600">
                  <a:solidFill>
                    <a:schemeClr val="bg1"/>
                  </a:solidFill>
                  <a:cs typeface="+mn-ea"/>
                  <a:sym typeface="+mn-lt"/>
                </a:rPr>
                <a:t>工作概述之一</a:t>
              </a:r>
            </a:p>
          </p:txBody>
        </p:sp>
        <p:grpSp>
          <p:nvGrpSpPr>
            <p:cNvPr id="25" name="组合 24">
              <a:extLst>
                <a:ext uri="{FF2B5EF4-FFF2-40B4-BE49-F238E27FC236}">
                  <a16:creationId xmlns:a16="http://schemas.microsoft.com/office/drawing/2014/main" id="{04CD4AC4-7267-4188-B056-0E2E5355A437}"/>
                </a:ext>
              </a:extLst>
            </p:cNvPr>
            <p:cNvGrpSpPr/>
            <p:nvPr/>
          </p:nvGrpSpPr>
          <p:grpSpPr>
            <a:xfrm>
              <a:off x="5722375" y="1895078"/>
              <a:ext cx="3677264" cy="529248"/>
              <a:chOff x="3848064" y="1791797"/>
              <a:chExt cx="7235980" cy="3903670"/>
            </a:xfrm>
          </p:grpSpPr>
          <p:sp>
            <p:nvSpPr>
              <p:cNvPr id="23" name="矩形: 圆角 22">
                <a:extLst>
                  <a:ext uri="{FF2B5EF4-FFF2-40B4-BE49-F238E27FC236}">
                    <a16:creationId xmlns:a16="http://schemas.microsoft.com/office/drawing/2014/main" id="{3ACD9E47-92C1-42BC-99C0-CD790A86148D}"/>
                  </a:ext>
                </a:extLst>
              </p:cNvPr>
              <p:cNvSpPr/>
              <p:nvPr/>
            </p:nvSpPr>
            <p:spPr>
              <a:xfrm>
                <a:off x="4214947" y="2185087"/>
                <a:ext cx="6869097" cy="3510380"/>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矩形: 圆角 23">
                <a:extLst>
                  <a:ext uri="{FF2B5EF4-FFF2-40B4-BE49-F238E27FC236}">
                    <a16:creationId xmlns:a16="http://schemas.microsoft.com/office/drawing/2014/main" id="{11178CBA-382A-4A99-BF81-AF7799B7C853}"/>
                  </a:ext>
                </a:extLst>
              </p:cNvPr>
              <p:cNvSpPr/>
              <p:nvPr/>
            </p:nvSpPr>
            <p:spPr>
              <a:xfrm>
                <a:off x="3848064" y="1791797"/>
                <a:ext cx="6869097" cy="3510380"/>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2" name="MH_SubTitle_1">
              <a:extLst>
                <a:ext uri="{FF2B5EF4-FFF2-40B4-BE49-F238E27FC236}">
                  <a16:creationId xmlns:a16="http://schemas.microsoft.com/office/drawing/2014/main" id="{2A36CBFC-5F66-43B3-8E32-8097BC747ECE}"/>
                </a:ext>
              </a:extLst>
            </p:cNvPr>
            <p:cNvSpPr txBox="1">
              <a:spLocks noChangeArrowheads="1"/>
            </p:cNvSpPr>
            <p:nvPr/>
          </p:nvSpPr>
          <p:spPr bwMode="auto">
            <a:xfrm>
              <a:off x="5849557" y="1947110"/>
              <a:ext cx="3402968" cy="384048"/>
            </a:xfrm>
            <a:prstGeom prst="rect">
              <a:avLst/>
            </a:prstGeom>
            <a:extLst/>
          </p:spPr>
          <p:txBody>
            <a:bodyPr wrap="square">
              <a:spAutoFit/>
            </a:bodyPr>
            <a:lstStyle>
              <a:defPPr>
                <a:defRPr lang="en-US"/>
              </a:defPPr>
              <a:lvl1pPr algn="just">
                <a:lnSpc>
                  <a:spcPct val="120000"/>
                </a:lnSpc>
                <a:buClr>
                  <a:srgbClr val="000066"/>
                </a:buClr>
                <a:defRPr spc="300" sz="1600">
                  <a:solidFill>
                    <a:schemeClr val="bg1"/>
                  </a:solidFill>
                  <a:latin charset="-122" panose="020b0600000000000000" pitchFamily="34" typeface="思源黑体 CN Medium"/>
                  <a:ea charset="-122" panose="020b0600000000000000" pitchFamily="34" typeface="思源黑体 CN Medium"/>
                </a:defRPr>
              </a:lvl1pPr>
            </a:lstStyle>
            <a:p>
              <a:r>
                <a:rPr altLang="zh-CN" lang="en-US" spc="0">
                  <a:solidFill>
                    <a:srgbClr val="042B8E"/>
                  </a:solidFill>
                  <a:latin typeface="+mn-lt"/>
                  <a:ea typeface="+mn-ea"/>
                  <a:cs typeface="+mn-ea"/>
                  <a:sym typeface="+mn-lt"/>
                </a:rPr>
                <a:t>04.个人名片、签单笔、笔记本</a:t>
              </a:r>
            </a:p>
          </p:txBody>
        </p:sp>
        <p:sp>
          <p:nvSpPr>
            <p:cNvPr id="13" name="MH_Text_1">
              <a:extLst>
                <a:ext uri="{FF2B5EF4-FFF2-40B4-BE49-F238E27FC236}">
                  <a16:creationId xmlns:a16="http://schemas.microsoft.com/office/drawing/2014/main" id="{9FBCCB5C-BDDE-455E-A7B0-914065F75C9D}"/>
                </a:ext>
              </a:extLst>
            </p:cNvPr>
            <p:cNvSpPr txBox="1">
              <a:spLocks noChangeArrowheads="1"/>
            </p:cNvSpPr>
            <p:nvPr/>
          </p:nvSpPr>
          <p:spPr bwMode="auto">
            <a:xfrm>
              <a:off x="5722376" y="2451744"/>
              <a:ext cx="3677264" cy="367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lvl1pPr>
                <a:defRPr kumimoji="1" sz="2400">
                  <a:solidFill>
                    <a:schemeClr val="tx1"/>
                  </a:solidFill>
                  <a:latin charset="0" panose="020f0502020204030204" pitchFamily="34" typeface="Calibri"/>
                  <a:ea charset="-122" panose="02010600030101010101" pitchFamily="2" typeface="宋体"/>
                </a:defRPr>
              </a:lvl1pPr>
              <a:lvl2pPr indent="-285750" marL="742950">
                <a:defRPr kumimoji="1" sz="2400">
                  <a:solidFill>
                    <a:schemeClr val="tx1"/>
                  </a:solidFill>
                  <a:latin charset="0" panose="020f0502020204030204" pitchFamily="34" typeface="Calibri"/>
                  <a:ea charset="-122" panose="02010600030101010101" pitchFamily="2" typeface="宋体"/>
                </a:defRPr>
              </a:lvl2pPr>
              <a:lvl3pPr indent="-228600" marL="1143000">
                <a:defRPr kumimoji="1" sz="2400">
                  <a:solidFill>
                    <a:schemeClr val="tx1"/>
                  </a:solidFill>
                  <a:latin charset="0" panose="020f0502020204030204" pitchFamily="34" typeface="Calibri"/>
                  <a:ea charset="-122" panose="02010600030101010101" pitchFamily="2" typeface="宋体"/>
                </a:defRPr>
              </a:lvl3pPr>
              <a:lvl4pPr indent="-228600" marL="1600200">
                <a:defRPr kumimoji="1" sz="2400">
                  <a:solidFill>
                    <a:schemeClr val="tx1"/>
                  </a:solidFill>
                  <a:latin charset="0" panose="020f0502020204030204" pitchFamily="34" typeface="Calibri"/>
                  <a:ea charset="-122" panose="02010600030101010101" pitchFamily="2" typeface="宋体"/>
                </a:defRPr>
              </a:lvl4pPr>
              <a:lvl5pPr indent="-228600" marL="2057400">
                <a:defRPr kumimoji="1" sz="24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solidFill>
                    <a:schemeClr val="tx1"/>
                  </a:solidFill>
                  <a:latin charset="0" panose="020f0502020204030204" pitchFamily="34" typeface="Calibri"/>
                  <a:ea charset="-122" panose="02010600030101010101" pitchFamily="2" typeface="宋体"/>
                </a:defRPr>
              </a:lvl9pPr>
            </a:lstStyle>
            <a:p>
              <a:pPr algn="just">
                <a:lnSpc>
                  <a:spcPct val="130000"/>
                </a:lnSpc>
              </a:pPr>
              <a:r>
                <a:rPr altLang="en-US" lang="zh-CN" sz="1400">
                  <a:solidFill>
                    <a:schemeClr val="tx1">
                      <a:lumMod val="95000"/>
                      <a:lumOff val="5000"/>
                    </a:schemeClr>
                  </a:solidFill>
                  <a:latin typeface="+mn-lt"/>
                  <a:ea typeface="+mn-ea"/>
                  <a:cs typeface="+mn-ea"/>
                  <a:sym typeface="+mn-lt"/>
                </a:rPr>
                <a:t>善于包装自己的身份。例如：电商资深策划书、电商资深顾问。</a:t>
              </a:r>
            </a:p>
          </p:txBody>
        </p:sp>
      </p:grpSp>
      <p:grpSp>
        <p:nvGrpSpPr>
          <p:cNvPr id="27" name="组合 26">
            <a:extLst>
              <a:ext uri="{FF2B5EF4-FFF2-40B4-BE49-F238E27FC236}">
                <a16:creationId xmlns:a16="http://schemas.microsoft.com/office/drawing/2014/main" id="{2A728007-645B-48C9-A99D-E61D25EBC9FD}"/>
              </a:ext>
            </a:extLst>
          </p:cNvPr>
          <p:cNvGrpSpPr/>
          <p:nvPr/>
        </p:nvGrpSpPr>
        <p:grpSpPr>
          <a:xfrm>
            <a:off x="7316337" y="4056232"/>
            <a:ext cx="4995099" cy="924331"/>
            <a:chOff x="5722375" y="1895078"/>
            <a:chExt cx="4995099" cy="924331"/>
          </a:xfrm>
        </p:grpSpPr>
        <p:sp>
          <p:nvSpPr>
            <p:cNvPr id="28" name="矩形 27">
              <a:extLst>
                <a:ext uri="{FF2B5EF4-FFF2-40B4-BE49-F238E27FC236}">
                  <a16:creationId xmlns:a16="http://schemas.microsoft.com/office/drawing/2014/main" id="{2A0763E7-2A86-4010-A83B-A67FF8B0E735}"/>
                </a:ext>
              </a:extLst>
            </p:cNvPr>
            <p:cNvSpPr/>
            <p:nvPr/>
          </p:nvSpPr>
          <p:spPr>
            <a:xfrm>
              <a:off x="6023815" y="1939575"/>
              <a:ext cx="1650754" cy="384048"/>
            </a:xfrm>
            <a:prstGeom prst="rect">
              <a:avLst/>
            </a:prstGeom>
          </p:spPr>
          <p:txBody>
            <a:bodyPr wrap="square">
              <a:spAutoFit/>
            </a:bodyPr>
            <a:lstStyle/>
            <a:p>
              <a:pPr algn="just">
                <a:lnSpc>
                  <a:spcPct val="120000"/>
                </a:lnSpc>
                <a:buClr>
                  <a:srgbClr val="000066"/>
                </a:buClr>
              </a:pPr>
              <a:r>
                <a:rPr altLang="en-US" lang="zh-CN" spc="300" sz="1600">
                  <a:solidFill>
                    <a:schemeClr val="bg1"/>
                  </a:solidFill>
                  <a:cs typeface="+mn-ea"/>
                  <a:sym typeface="+mn-lt"/>
                </a:rPr>
                <a:t>工作概述之一</a:t>
              </a:r>
            </a:p>
          </p:txBody>
        </p:sp>
        <p:grpSp>
          <p:nvGrpSpPr>
            <p:cNvPr id="29" name="组合 28">
              <a:extLst>
                <a:ext uri="{FF2B5EF4-FFF2-40B4-BE49-F238E27FC236}">
                  <a16:creationId xmlns:a16="http://schemas.microsoft.com/office/drawing/2014/main" id="{54077D23-2940-4B8B-9564-73DB509A822B}"/>
                </a:ext>
              </a:extLst>
            </p:cNvPr>
            <p:cNvGrpSpPr/>
            <p:nvPr/>
          </p:nvGrpSpPr>
          <p:grpSpPr>
            <a:xfrm>
              <a:off x="5722375" y="1895078"/>
              <a:ext cx="3677264" cy="529248"/>
              <a:chOff x="3848064" y="1791797"/>
              <a:chExt cx="7235980" cy="3903670"/>
            </a:xfrm>
          </p:grpSpPr>
          <p:sp>
            <p:nvSpPr>
              <p:cNvPr id="32" name="矩形: 圆角 31">
                <a:extLst>
                  <a:ext uri="{FF2B5EF4-FFF2-40B4-BE49-F238E27FC236}">
                    <a16:creationId xmlns:a16="http://schemas.microsoft.com/office/drawing/2014/main" id="{279564EE-69EB-47CB-AA41-E9FA689F4088}"/>
                  </a:ext>
                </a:extLst>
              </p:cNvPr>
              <p:cNvSpPr/>
              <p:nvPr/>
            </p:nvSpPr>
            <p:spPr>
              <a:xfrm>
                <a:off x="4214947" y="2185087"/>
                <a:ext cx="6869097" cy="3510380"/>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矩形: 圆角 32">
                <a:extLst>
                  <a:ext uri="{FF2B5EF4-FFF2-40B4-BE49-F238E27FC236}">
                    <a16:creationId xmlns:a16="http://schemas.microsoft.com/office/drawing/2014/main" id="{B7D73162-5B4E-44B4-95C6-75EB3412EF0A}"/>
                  </a:ext>
                </a:extLst>
              </p:cNvPr>
              <p:cNvSpPr/>
              <p:nvPr/>
            </p:nvSpPr>
            <p:spPr>
              <a:xfrm>
                <a:off x="3848064" y="1791797"/>
                <a:ext cx="6869097" cy="3510380"/>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0" name="MH_SubTitle_1">
              <a:extLst>
                <a:ext uri="{FF2B5EF4-FFF2-40B4-BE49-F238E27FC236}">
                  <a16:creationId xmlns:a16="http://schemas.microsoft.com/office/drawing/2014/main" id="{02AD83E0-FAB9-4EE3-BF5F-0E357B42C5B4}"/>
                </a:ext>
              </a:extLst>
            </p:cNvPr>
            <p:cNvSpPr txBox="1">
              <a:spLocks noChangeArrowheads="1"/>
            </p:cNvSpPr>
            <p:nvPr/>
          </p:nvSpPr>
          <p:spPr bwMode="auto">
            <a:xfrm>
              <a:off x="5849557" y="1947111"/>
              <a:ext cx="3402968" cy="384048"/>
            </a:xfrm>
            <a:prstGeom prst="rect">
              <a:avLst/>
            </a:prstGeom>
            <a:extLst/>
          </p:spPr>
          <p:txBody>
            <a:bodyPr wrap="square">
              <a:spAutoFit/>
            </a:bodyPr>
            <a:lstStyle>
              <a:defPPr>
                <a:defRPr lang="en-US"/>
              </a:defPPr>
              <a:lvl1pPr algn="just">
                <a:lnSpc>
                  <a:spcPct val="120000"/>
                </a:lnSpc>
                <a:buClr>
                  <a:srgbClr val="000066"/>
                </a:buClr>
                <a:defRPr spc="300" sz="1600">
                  <a:solidFill>
                    <a:schemeClr val="bg1"/>
                  </a:solidFill>
                  <a:latin charset="-122" panose="020b0600000000000000" pitchFamily="34" typeface="思源黑体 CN Medium"/>
                  <a:ea charset="-122" panose="020b0600000000000000" pitchFamily="34" typeface="思源黑体 CN Medium"/>
                </a:defRPr>
              </a:lvl1pPr>
            </a:lstStyle>
            <a:p>
              <a:r>
                <a:rPr altLang="zh-CN" lang="en-US">
                  <a:solidFill>
                    <a:srgbClr val="042B8E"/>
                  </a:solidFill>
                  <a:latin typeface="+mn-lt"/>
                  <a:ea typeface="+mn-ea"/>
                  <a:cs typeface="+mn-ea"/>
                  <a:sym typeface="+mn-lt"/>
                </a:rPr>
                <a:t>05.产品宣传手册</a:t>
              </a:r>
            </a:p>
          </p:txBody>
        </p:sp>
        <p:sp>
          <p:nvSpPr>
            <p:cNvPr id="31" name="MH_Text_1">
              <a:extLst>
                <a:ext uri="{FF2B5EF4-FFF2-40B4-BE49-F238E27FC236}">
                  <a16:creationId xmlns:a16="http://schemas.microsoft.com/office/drawing/2014/main" id="{0E5856CE-1A60-4F70-9C83-5C92B5D88755}"/>
                </a:ext>
              </a:extLst>
            </p:cNvPr>
            <p:cNvSpPr txBox="1">
              <a:spLocks noChangeArrowheads="1"/>
            </p:cNvSpPr>
            <p:nvPr/>
          </p:nvSpPr>
          <p:spPr bwMode="auto">
            <a:xfrm>
              <a:off x="5722375" y="2451744"/>
              <a:ext cx="4995099" cy="367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产品宣传四折页、产品介绍视频。</a:t>
              </a:r>
            </a:p>
          </p:txBody>
        </p:sp>
      </p:grpSp>
      <p:grpSp>
        <p:nvGrpSpPr>
          <p:cNvPr id="34" name="组合 33">
            <a:extLst>
              <a:ext uri="{FF2B5EF4-FFF2-40B4-BE49-F238E27FC236}">
                <a16:creationId xmlns:a16="http://schemas.microsoft.com/office/drawing/2014/main" id="{A6022C51-D642-4939-918B-07CDFBEE01FE}"/>
              </a:ext>
            </a:extLst>
          </p:cNvPr>
          <p:cNvGrpSpPr/>
          <p:nvPr/>
        </p:nvGrpSpPr>
        <p:grpSpPr>
          <a:xfrm>
            <a:off x="3204096" y="1958279"/>
            <a:ext cx="4995099" cy="924331"/>
            <a:chOff x="5722375" y="1895078"/>
            <a:chExt cx="4995099" cy="924331"/>
          </a:xfrm>
        </p:grpSpPr>
        <p:sp>
          <p:nvSpPr>
            <p:cNvPr id="35" name="矩形 34">
              <a:extLst>
                <a:ext uri="{FF2B5EF4-FFF2-40B4-BE49-F238E27FC236}">
                  <a16:creationId xmlns:a16="http://schemas.microsoft.com/office/drawing/2014/main" id="{695E41F7-7918-4EDF-9D08-6465E63A21A9}"/>
                </a:ext>
              </a:extLst>
            </p:cNvPr>
            <p:cNvSpPr/>
            <p:nvPr/>
          </p:nvSpPr>
          <p:spPr>
            <a:xfrm>
              <a:off x="6023814" y="1939574"/>
              <a:ext cx="1650754" cy="384048"/>
            </a:xfrm>
            <a:prstGeom prst="rect">
              <a:avLst/>
            </a:prstGeom>
          </p:spPr>
          <p:txBody>
            <a:bodyPr wrap="square">
              <a:spAutoFit/>
            </a:bodyPr>
            <a:lstStyle/>
            <a:p>
              <a:pPr algn="just">
                <a:lnSpc>
                  <a:spcPct val="120000"/>
                </a:lnSpc>
                <a:buClr>
                  <a:srgbClr val="000066"/>
                </a:buClr>
              </a:pPr>
              <a:r>
                <a:rPr altLang="en-US" lang="zh-CN" spc="300" sz="1600">
                  <a:solidFill>
                    <a:schemeClr val="bg1"/>
                  </a:solidFill>
                  <a:cs typeface="+mn-ea"/>
                  <a:sym typeface="+mn-lt"/>
                </a:rPr>
                <a:t>工作概述之一</a:t>
              </a:r>
            </a:p>
          </p:txBody>
        </p:sp>
        <p:grpSp>
          <p:nvGrpSpPr>
            <p:cNvPr id="36" name="组合 35">
              <a:extLst>
                <a:ext uri="{FF2B5EF4-FFF2-40B4-BE49-F238E27FC236}">
                  <a16:creationId xmlns:a16="http://schemas.microsoft.com/office/drawing/2014/main" id="{C8416152-89A0-4286-98A2-9572DE367649}"/>
                </a:ext>
              </a:extLst>
            </p:cNvPr>
            <p:cNvGrpSpPr/>
            <p:nvPr/>
          </p:nvGrpSpPr>
          <p:grpSpPr>
            <a:xfrm>
              <a:off x="5722375" y="1895078"/>
              <a:ext cx="3677264" cy="529248"/>
              <a:chOff x="3848064" y="1791797"/>
              <a:chExt cx="7235980" cy="3903670"/>
            </a:xfrm>
          </p:grpSpPr>
          <p:sp>
            <p:nvSpPr>
              <p:cNvPr id="39" name="矩形: 圆角 38">
                <a:extLst>
                  <a:ext uri="{FF2B5EF4-FFF2-40B4-BE49-F238E27FC236}">
                    <a16:creationId xmlns:a16="http://schemas.microsoft.com/office/drawing/2014/main" id="{6CB59986-DE0C-4D7F-9E8D-93B317E74C47}"/>
                  </a:ext>
                </a:extLst>
              </p:cNvPr>
              <p:cNvSpPr/>
              <p:nvPr/>
            </p:nvSpPr>
            <p:spPr>
              <a:xfrm>
                <a:off x="4214947" y="2185087"/>
                <a:ext cx="6869097" cy="3510380"/>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0" name="矩形: 圆角 39">
                <a:extLst>
                  <a:ext uri="{FF2B5EF4-FFF2-40B4-BE49-F238E27FC236}">
                    <a16:creationId xmlns:a16="http://schemas.microsoft.com/office/drawing/2014/main" id="{27860B35-8E3A-44C8-B9F8-D1BCD70EF42E}"/>
                  </a:ext>
                </a:extLst>
              </p:cNvPr>
              <p:cNvSpPr/>
              <p:nvPr/>
            </p:nvSpPr>
            <p:spPr>
              <a:xfrm>
                <a:off x="3848064" y="1791797"/>
                <a:ext cx="6869097" cy="3510380"/>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7" name="MH_SubTitle_1">
              <a:extLst>
                <a:ext uri="{FF2B5EF4-FFF2-40B4-BE49-F238E27FC236}">
                  <a16:creationId xmlns:a16="http://schemas.microsoft.com/office/drawing/2014/main" id="{D451D02C-C671-46AE-98D5-2EFFC72056EA}"/>
                </a:ext>
              </a:extLst>
            </p:cNvPr>
            <p:cNvSpPr txBox="1">
              <a:spLocks noChangeArrowheads="1"/>
            </p:cNvSpPr>
            <p:nvPr/>
          </p:nvSpPr>
          <p:spPr bwMode="auto">
            <a:xfrm>
              <a:off x="5849555" y="1947111"/>
              <a:ext cx="3402968" cy="384048"/>
            </a:xfrm>
            <a:prstGeom prst="rect">
              <a:avLst/>
            </a:prstGeom>
            <a:extLst/>
          </p:spPr>
          <p:txBody>
            <a:bodyPr wrap="square">
              <a:spAutoFit/>
            </a:bodyPr>
            <a:lstStyle>
              <a:defPPr>
                <a:defRPr lang="en-US"/>
              </a:defPPr>
              <a:lvl1pPr algn="just">
                <a:lnSpc>
                  <a:spcPct val="120000"/>
                </a:lnSpc>
                <a:buClr>
                  <a:srgbClr val="000066"/>
                </a:buClr>
                <a:defRPr spc="300" sz="1600">
                  <a:solidFill>
                    <a:schemeClr val="bg1"/>
                  </a:solidFill>
                  <a:latin charset="-122" panose="020b0600000000000000" pitchFamily="34" typeface="思源黑体 CN Medium"/>
                  <a:ea charset="-122" panose="020b0600000000000000" pitchFamily="34" typeface="思源黑体 CN Medium"/>
                </a:defRPr>
              </a:lvl1pPr>
            </a:lstStyle>
            <a:p>
              <a:r>
                <a:rPr altLang="zh-CN" lang="en-US">
                  <a:solidFill>
                    <a:srgbClr val="042B8E"/>
                  </a:solidFill>
                  <a:latin typeface="+mn-lt"/>
                  <a:ea typeface="+mn-ea"/>
                  <a:cs typeface="+mn-ea"/>
                  <a:sym typeface="+mn-lt"/>
                </a:rPr>
                <a:t>01.行业案例</a:t>
              </a:r>
            </a:p>
          </p:txBody>
        </p:sp>
        <p:sp>
          <p:nvSpPr>
            <p:cNvPr id="38" name="MH_Text_1">
              <a:extLst>
                <a:ext uri="{FF2B5EF4-FFF2-40B4-BE49-F238E27FC236}">
                  <a16:creationId xmlns:a16="http://schemas.microsoft.com/office/drawing/2014/main" id="{F849D9F5-CFFB-4F20-A946-B9D617888008}"/>
                </a:ext>
              </a:extLst>
            </p:cNvPr>
            <p:cNvSpPr txBox="1">
              <a:spLocks noChangeArrowheads="1"/>
            </p:cNvSpPr>
            <p:nvPr/>
          </p:nvSpPr>
          <p:spPr bwMode="auto">
            <a:xfrm>
              <a:off x="5722375" y="2451744"/>
              <a:ext cx="4995099" cy="367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客户所处行业成功案例。</a:t>
              </a:r>
            </a:p>
          </p:txBody>
        </p:sp>
      </p:grpSp>
      <p:grpSp>
        <p:nvGrpSpPr>
          <p:cNvPr id="41" name="组合 40">
            <a:extLst>
              <a:ext uri="{FF2B5EF4-FFF2-40B4-BE49-F238E27FC236}">
                <a16:creationId xmlns:a16="http://schemas.microsoft.com/office/drawing/2014/main" id="{CDC007C8-7731-4BCC-B568-CE5514F6E84D}"/>
              </a:ext>
            </a:extLst>
          </p:cNvPr>
          <p:cNvGrpSpPr/>
          <p:nvPr/>
        </p:nvGrpSpPr>
        <p:grpSpPr>
          <a:xfrm>
            <a:off x="3204096" y="3323295"/>
            <a:ext cx="4995099" cy="924331"/>
            <a:chOff x="5722375" y="1895078"/>
            <a:chExt cx="4995099" cy="924331"/>
          </a:xfrm>
        </p:grpSpPr>
        <p:sp>
          <p:nvSpPr>
            <p:cNvPr id="42" name="矩形 41">
              <a:extLst>
                <a:ext uri="{FF2B5EF4-FFF2-40B4-BE49-F238E27FC236}">
                  <a16:creationId xmlns:a16="http://schemas.microsoft.com/office/drawing/2014/main" id="{0B2C508A-C2B6-4A57-B128-B1556D5F4C42}"/>
                </a:ext>
              </a:extLst>
            </p:cNvPr>
            <p:cNvSpPr/>
            <p:nvPr/>
          </p:nvSpPr>
          <p:spPr>
            <a:xfrm>
              <a:off x="6023814" y="1939575"/>
              <a:ext cx="1650754" cy="384048"/>
            </a:xfrm>
            <a:prstGeom prst="rect">
              <a:avLst/>
            </a:prstGeom>
          </p:spPr>
          <p:txBody>
            <a:bodyPr wrap="square">
              <a:spAutoFit/>
            </a:bodyPr>
            <a:lstStyle/>
            <a:p>
              <a:pPr algn="just">
                <a:lnSpc>
                  <a:spcPct val="120000"/>
                </a:lnSpc>
                <a:buClr>
                  <a:srgbClr val="000066"/>
                </a:buClr>
              </a:pPr>
              <a:r>
                <a:rPr altLang="en-US" lang="zh-CN" spc="300" sz="1600">
                  <a:solidFill>
                    <a:schemeClr val="bg1"/>
                  </a:solidFill>
                  <a:cs typeface="+mn-ea"/>
                  <a:sym typeface="+mn-lt"/>
                </a:rPr>
                <a:t>工作概述之一</a:t>
              </a:r>
            </a:p>
          </p:txBody>
        </p:sp>
        <p:grpSp>
          <p:nvGrpSpPr>
            <p:cNvPr id="43" name="组合 42">
              <a:extLst>
                <a:ext uri="{FF2B5EF4-FFF2-40B4-BE49-F238E27FC236}">
                  <a16:creationId xmlns:a16="http://schemas.microsoft.com/office/drawing/2014/main" id="{EEC125E7-36BA-4563-A7A6-EC7F0D448B86}"/>
                </a:ext>
              </a:extLst>
            </p:cNvPr>
            <p:cNvGrpSpPr/>
            <p:nvPr/>
          </p:nvGrpSpPr>
          <p:grpSpPr>
            <a:xfrm>
              <a:off x="5722375" y="1895078"/>
              <a:ext cx="3677264" cy="529248"/>
              <a:chOff x="3848064" y="1791797"/>
              <a:chExt cx="7235980" cy="3903670"/>
            </a:xfrm>
          </p:grpSpPr>
          <p:sp>
            <p:nvSpPr>
              <p:cNvPr id="46" name="矩形: 圆角 45">
                <a:extLst>
                  <a:ext uri="{FF2B5EF4-FFF2-40B4-BE49-F238E27FC236}">
                    <a16:creationId xmlns:a16="http://schemas.microsoft.com/office/drawing/2014/main" id="{B49B29DA-4D16-4B5F-8981-9F1072C3AE0F}"/>
                  </a:ext>
                </a:extLst>
              </p:cNvPr>
              <p:cNvSpPr/>
              <p:nvPr/>
            </p:nvSpPr>
            <p:spPr>
              <a:xfrm>
                <a:off x="4214947" y="2185087"/>
                <a:ext cx="6869097" cy="3510380"/>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7" name="矩形: 圆角 46">
                <a:extLst>
                  <a:ext uri="{FF2B5EF4-FFF2-40B4-BE49-F238E27FC236}">
                    <a16:creationId xmlns:a16="http://schemas.microsoft.com/office/drawing/2014/main" id="{2C8D790B-EE16-4671-A3F1-4442EE91635A}"/>
                  </a:ext>
                </a:extLst>
              </p:cNvPr>
              <p:cNvSpPr/>
              <p:nvPr/>
            </p:nvSpPr>
            <p:spPr>
              <a:xfrm>
                <a:off x="3848064" y="1791797"/>
                <a:ext cx="6869097" cy="3510380"/>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4" name="MH_SubTitle_1">
              <a:extLst>
                <a:ext uri="{FF2B5EF4-FFF2-40B4-BE49-F238E27FC236}">
                  <a16:creationId xmlns:a16="http://schemas.microsoft.com/office/drawing/2014/main" id="{E43934F5-4E84-48A7-9868-73639C669957}"/>
                </a:ext>
              </a:extLst>
            </p:cNvPr>
            <p:cNvSpPr txBox="1">
              <a:spLocks noChangeArrowheads="1"/>
            </p:cNvSpPr>
            <p:nvPr/>
          </p:nvSpPr>
          <p:spPr bwMode="auto">
            <a:xfrm>
              <a:off x="5849555" y="1947111"/>
              <a:ext cx="3402968" cy="384048"/>
            </a:xfrm>
            <a:prstGeom prst="rect">
              <a:avLst/>
            </a:prstGeom>
            <a:extLst/>
          </p:spPr>
          <p:txBody>
            <a:bodyPr wrap="square">
              <a:spAutoFit/>
            </a:bodyPr>
            <a:lstStyle>
              <a:defPPr>
                <a:defRPr lang="en-US"/>
              </a:defPPr>
              <a:lvl1pPr algn="just">
                <a:lnSpc>
                  <a:spcPct val="120000"/>
                </a:lnSpc>
                <a:buClr>
                  <a:srgbClr val="000066"/>
                </a:buClr>
                <a:defRPr spc="300" sz="1600">
                  <a:solidFill>
                    <a:schemeClr val="bg1"/>
                  </a:solidFill>
                  <a:latin charset="-122" panose="020b0600000000000000" pitchFamily="34" typeface="思源黑体 CN Medium"/>
                  <a:ea charset="-122" panose="020b0600000000000000" pitchFamily="34" typeface="思源黑体 CN Medium"/>
                </a:defRPr>
              </a:lvl1pPr>
            </a:lstStyle>
            <a:p>
              <a:r>
                <a:rPr altLang="zh-CN" lang="en-US">
                  <a:solidFill>
                    <a:srgbClr val="042B8E"/>
                  </a:solidFill>
                  <a:latin typeface="+mn-lt"/>
                  <a:ea typeface="+mn-ea"/>
                  <a:cs typeface="+mn-ea"/>
                  <a:sym typeface="+mn-lt"/>
                </a:rPr>
                <a:t>02.系统相关培训手册</a:t>
              </a:r>
            </a:p>
          </p:txBody>
        </p:sp>
        <p:sp>
          <p:nvSpPr>
            <p:cNvPr id="45" name="MH_Text_1">
              <a:extLst>
                <a:ext uri="{FF2B5EF4-FFF2-40B4-BE49-F238E27FC236}">
                  <a16:creationId xmlns:a16="http://schemas.microsoft.com/office/drawing/2014/main" id="{29E89897-FAD4-4E10-AB01-716549A30069}"/>
                </a:ext>
              </a:extLst>
            </p:cNvPr>
            <p:cNvSpPr txBox="1">
              <a:spLocks noChangeArrowheads="1"/>
            </p:cNvSpPr>
            <p:nvPr/>
          </p:nvSpPr>
          <p:spPr bwMode="auto">
            <a:xfrm>
              <a:off x="5722375" y="2451744"/>
              <a:ext cx="4995099" cy="367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系统相关培训手册、系统运营实操手册。</a:t>
              </a:r>
            </a:p>
          </p:txBody>
        </p:sp>
      </p:grpSp>
      <p:grpSp>
        <p:nvGrpSpPr>
          <p:cNvPr id="48" name="组合 47">
            <a:extLst>
              <a:ext uri="{FF2B5EF4-FFF2-40B4-BE49-F238E27FC236}">
                <a16:creationId xmlns:a16="http://schemas.microsoft.com/office/drawing/2014/main" id="{B62C7406-7AB3-4A18-B3D0-E47E795CA8D9}"/>
              </a:ext>
            </a:extLst>
          </p:cNvPr>
          <p:cNvGrpSpPr/>
          <p:nvPr/>
        </p:nvGrpSpPr>
        <p:grpSpPr>
          <a:xfrm>
            <a:off x="3204096" y="4688310"/>
            <a:ext cx="3677265" cy="924331"/>
            <a:chOff x="5722375" y="1895078"/>
            <a:chExt cx="3677265" cy="924331"/>
          </a:xfrm>
        </p:grpSpPr>
        <p:sp>
          <p:nvSpPr>
            <p:cNvPr id="49" name="矩形 48">
              <a:extLst>
                <a:ext uri="{FF2B5EF4-FFF2-40B4-BE49-F238E27FC236}">
                  <a16:creationId xmlns:a16="http://schemas.microsoft.com/office/drawing/2014/main" id="{190CB4E4-7B00-4536-B765-982B9EC8D81B}"/>
                </a:ext>
              </a:extLst>
            </p:cNvPr>
            <p:cNvSpPr/>
            <p:nvPr/>
          </p:nvSpPr>
          <p:spPr>
            <a:xfrm>
              <a:off x="6023814" y="1939575"/>
              <a:ext cx="1650754" cy="384048"/>
            </a:xfrm>
            <a:prstGeom prst="rect">
              <a:avLst/>
            </a:prstGeom>
          </p:spPr>
          <p:txBody>
            <a:bodyPr wrap="square">
              <a:spAutoFit/>
            </a:bodyPr>
            <a:lstStyle/>
            <a:p>
              <a:pPr algn="just">
                <a:lnSpc>
                  <a:spcPct val="120000"/>
                </a:lnSpc>
                <a:buClr>
                  <a:srgbClr val="000066"/>
                </a:buClr>
              </a:pPr>
              <a:r>
                <a:rPr altLang="en-US" lang="zh-CN" spc="300" sz="1600">
                  <a:solidFill>
                    <a:schemeClr val="bg1"/>
                  </a:solidFill>
                  <a:cs typeface="+mn-ea"/>
                  <a:sym typeface="+mn-lt"/>
                </a:rPr>
                <a:t>工作概述之一</a:t>
              </a:r>
            </a:p>
          </p:txBody>
        </p:sp>
        <p:grpSp>
          <p:nvGrpSpPr>
            <p:cNvPr id="50" name="组合 49">
              <a:extLst>
                <a:ext uri="{FF2B5EF4-FFF2-40B4-BE49-F238E27FC236}">
                  <a16:creationId xmlns:a16="http://schemas.microsoft.com/office/drawing/2014/main" id="{6264E9E0-524B-49C5-9282-2E2DC5E3CBEC}"/>
                </a:ext>
              </a:extLst>
            </p:cNvPr>
            <p:cNvGrpSpPr/>
            <p:nvPr/>
          </p:nvGrpSpPr>
          <p:grpSpPr>
            <a:xfrm>
              <a:off x="5722375" y="1895078"/>
              <a:ext cx="3677264" cy="529248"/>
              <a:chOff x="3848064" y="1791797"/>
              <a:chExt cx="7235980" cy="3903670"/>
            </a:xfrm>
          </p:grpSpPr>
          <p:sp>
            <p:nvSpPr>
              <p:cNvPr id="53" name="矩形: 圆角 52">
                <a:extLst>
                  <a:ext uri="{FF2B5EF4-FFF2-40B4-BE49-F238E27FC236}">
                    <a16:creationId xmlns:a16="http://schemas.microsoft.com/office/drawing/2014/main" id="{3007D715-D792-4050-8FC9-140F0A88E105}"/>
                  </a:ext>
                </a:extLst>
              </p:cNvPr>
              <p:cNvSpPr/>
              <p:nvPr/>
            </p:nvSpPr>
            <p:spPr>
              <a:xfrm>
                <a:off x="4214947" y="2185087"/>
                <a:ext cx="6869097" cy="3510380"/>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4" name="矩形: 圆角 53">
                <a:extLst>
                  <a:ext uri="{FF2B5EF4-FFF2-40B4-BE49-F238E27FC236}">
                    <a16:creationId xmlns:a16="http://schemas.microsoft.com/office/drawing/2014/main" id="{47C34194-8398-491B-9B0D-9E44F5EC983E}"/>
                  </a:ext>
                </a:extLst>
              </p:cNvPr>
              <p:cNvSpPr/>
              <p:nvPr/>
            </p:nvSpPr>
            <p:spPr>
              <a:xfrm>
                <a:off x="3848064" y="1791797"/>
                <a:ext cx="6869097" cy="3510380"/>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1" name="MH_SubTitle_1">
              <a:extLst>
                <a:ext uri="{FF2B5EF4-FFF2-40B4-BE49-F238E27FC236}">
                  <a16:creationId xmlns:a16="http://schemas.microsoft.com/office/drawing/2014/main" id="{39BEDF5B-6990-4F63-8E2B-9410EC7788C5}"/>
                </a:ext>
              </a:extLst>
            </p:cNvPr>
            <p:cNvSpPr txBox="1">
              <a:spLocks noChangeArrowheads="1"/>
            </p:cNvSpPr>
            <p:nvPr/>
          </p:nvSpPr>
          <p:spPr bwMode="auto">
            <a:xfrm>
              <a:off x="5849555" y="1947111"/>
              <a:ext cx="3402968" cy="384048"/>
            </a:xfrm>
            <a:prstGeom prst="rect">
              <a:avLst/>
            </a:prstGeom>
            <a:extLst/>
          </p:spPr>
          <p:txBody>
            <a:bodyPr wrap="square">
              <a:spAutoFit/>
            </a:bodyPr>
            <a:lstStyle>
              <a:defPPr>
                <a:defRPr lang="en-US"/>
              </a:defPPr>
              <a:lvl1pPr algn="just">
                <a:lnSpc>
                  <a:spcPct val="120000"/>
                </a:lnSpc>
                <a:buClr>
                  <a:srgbClr val="000066"/>
                </a:buClr>
                <a:defRPr spc="300" sz="1600">
                  <a:solidFill>
                    <a:schemeClr val="bg1"/>
                  </a:solidFill>
                  <a:latin charset="-122" panose="020b0600000000000000" pitchFamily="34" typeface="思源黑体 CN Medium"/>
                  <a:ea charset="-122" panose="020b0600000000000000" pitchFamily="34" typeface="思源黑体 CN Medium"/>
                </a:defRPr>
              </a:lvl1pPr>
            </a:lstStyle>
            <a:p>
              <a:r>
                <a:rPr altLang="zh-CN" lang="en-US">
                  <a:solidFill>
                    <a:srgbClr val="042B8E"/>
                  </a:solidFill>
                  <a:latin typeface="+mn-lt"/>
                  <a:ea typeface="+mn-ea"/>
                  <a:cs typeface="+mn-ea"/>
                  <a:sym typeface="+mn-lt"/>
                </a:rPr>
                <a:t>03.产品相关合同</a:t>
              </a:r>
            </a:p>
          </p:txBody>
        </p:sp>
        <p:sp>
          <p:nvSpPr>
            <p:cNvPr id="52" name="MH_Text_1">
              <a:extLst>
                <a:ext uri="{FF2B5EF4-FFF2-40B4-BE49-F238E27FC236}">
                  <a16:creationId xmlns:a16="http://schemas.microsoft.com/office/drawing/2014/main" id="{2ECB645D-E4C7-47C4-91DE-EC5AB9BE62DF}"/>
                </a:ext>
              </a:extLst>
            </p:cNvPr>
            <p:cNvSpPr txBox="1">
              <a:spLocks noChangeArrowheads="1"/>
            </p:cNvSpPr>
            <p:nvPr/>
          </p:nvSpPr>
          <p:spPr bwMode="auto">
            <a:xfrm>
              <a:off x="5722376" y="2451744"/>
              <a:ext cx="3677264" cy="367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产品销售合同、代运营/运维服务合同、产品报价单。</a:t>
              </a:r>
            </a:p>
          </p:txBody>
        </p:sp>
      </p:grpSp>
      <p:grpSp>
        <p:nvGrpSpPr>
          <p:cNvPr id="57" name="组合 56">
            <a:extLst>
              <a:ext uri="{FF2B5EF4-FFF2-40B4-BE49-F238E27FC236}">
                <a16:creationId xmlns:a16="http://schemas.microsoft.com/office/drawing/2014/main" id="{10150801-D2E8-4735-B355-1FCA380C75EA}"/>
              </a:ext>
            </a:extLst>
          </p:cNvPr>
          <p:cNvGrpSpPr/>
          <p:nvPr/>
        </p:nvGrpSpPr>
        <p:grpSpPr>
          <a:xfrm>
            <a:off x="1315920" y="2899243"/>
            <a:ext cx="1520299" cy="1520299"/>
            <a:chOff x="1868460" y="3664559"/>
            <a:chExt cx="1520299" cy="1520299"/>
          </a:xfrm>
        </p:grpSpPr>
        <p:sp>
          <p:nvSpPr>
            <p:cNvPr id="58" name="文本框 57">
              <a:extLst>
                <a:ext uri="{FF2B5EF4-FFF2-40B4-BE49-F238E27FC236}">
                  <a16:creationId xmlns:a16="http://schemas.microsoft.com/office/drawing/2014/main" id="{1702A97D-7D5D-4686-A5E1-C05228B1D0FA}"/>
                </a:ext>
              </a:extLst>
            </p:cNvPr>
            <p:cNvSpPr txBox="1"/>
            <p:nvPr/>
          </p:nvSpPr>
          <p:spPr>
            <a:xfrm>
              <a:off x="2111345" y="3960619"/>
              <a:ext cx="1036320" cy="1096795"/>
            </a:xfrm>
            <a:prstGeom prst="rect">
              <a:avLst/>
            </a:prstGeom>
            <a:noFill/>
          </p:spPr>
          <p:txBody>
            <a:bodyPr rtlCol="0" vert="eaVert" wrap="square">
              <a:spAutoFit/>
            </a:bodyPr>
            <a:lstStyle/>
            <a:p>
              <a:r>
                <a:rPr altLang="en-US" lang="zh-CN" spc="600" sz="2800">
                  <a:solidFill>
                    <a:srgbClr val="042B8E"/>
                  </a:solidFill>
                  <a:cs typeface="+mn-ea"/>
                  <a:sym typeface="+mn-lt"/>
                </a:rPr>
                <a:t>事先准备</a:t>
              </a:r>
            </a:p>
          </p:txBody>
        </p:sp>
        <p:sp>
          <p:nvSpPr>
            <p:cNvPr id="59" name="椭圆 58">
              <a:extLst>
                <a:ext uri="{FF2B5EF4-FFF2-40B4-BE49-F238E27FC236}">
                  <a16:creationId xmlns:a16="http://schemas.microsoft.com/office/drawing/2014/main" id="{38B352BD-C041-43A8-9621-1381D908DE24}"/>
                </a:ext>
              </a:extLst>
            </p:cNvPr>
            <p:cNvSpPr/>
            <p:nvPr/>
          </p:nvSpPr>
          <p:spPr>
            <a:xfrm>
              <a:off x="1868460" y="3664559"/>
              <a:ext cx="1520299" cy="1520299"/>
            </a:xfrm>
            <a:prstGeom prst="ellipse">
              <a:avLst/>
            </a:prstGeom>
            <a:noFill/>
            <a:ln>
              <a:solidFill>
                <a:srgbClr val="C1323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154747756"/>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60"/>
                                        </p:tgtEl>
                                        <p:attrNameLst>
                                          <p:attrName>style.visibility</p:attrName>
                                        </p:attrNameLst>
                                      </p:cBhvr>
                                      <p:to>
                                        <p:strVal val="visible"/>
                                      </p:to>
                                    </p:set>
                                    <p:animEffect filter="randombar(horizontal)" transition="in">
                                      <p:cBhvr>
                                        <p:cTn dur="500" id="7"/>
                                        <p:tgtEl>
                                          <p:spTgt spid="60"/>
                                        </p:tgtEl>
                                      </p:cBhvr>
                                    </p:animEffect>
                                  </p:childTnLst>
                                </p:cTn>
                              </p:par>
                              <p:par>
                                <p:cTn fill="hold" id="8" nodeType="withEffect" presetClass="entr" presetID="14" presetSubtype="10">
                                  <p:stCondLst>
                                    <p:cond delay="0"/>
                                  </p:stCondLst>
                                  <p:childTnLst>
                                    <p:set>
                                      <p:cBhvr>
                                        <p:cTn dur="1" fill="hold" id="9">
                                          <p:stCondLst>
                                            <p:cond delay="0"/>
                                          </p:stCondLst>
                                        </p:cTn>
                                        <p:tgtEl>
                                          <p:spTgt spid="57"/>
                                        </p:tgtEl>
                                        <p:attrNameLst>
                                          <p:attrName>style.visibility</p:attrName>
                                        </p:attrNameLst>
                                      </p:cBhvr>
                                      <p:to>
                                        <p:strVal val="visible"/>
                                      </p:to>
                                    </p:set>
                                    <p:animEffect filter="randombar(horizontal)" transition="in">
                                      <p:cBhvr>
                                        <p:cTn dur="500" id="10"/>
                                        <p:tgtEl>
                                          <p:spTgt spid="57"/>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34"/>
                                        </p:tgtEl>
                                        <p:attrNameLst>
                                          <p:attrName>style.visibility</p:attrName>
                                        </p:attrNameLst>
                                      </p:cBhvr>
                                      <p:to>
                                        <p:strVal val="visible"/>
                                      </p:to>
                                    </p:set>
                                    <p:anim calcmode="lin" valueType="num">
                                      <p:cBhvr additive="base">
                                        <p:cTn dur="500" fill="hold" id="15"/>
                                        <p:tgtEl>
                                          <p:spTgt spid="34"/>
                                        </p:tgtEl>
                                        <p:attrNameLst>
                                          <p:attrName>ppt_x</p:attrName>
                                        </p:attrNameLst>
                                      </p:cBhvr>
                                      <p:tavLst>
                                        <p:tav tm="0">
                                          <p:val>
                                            <p:strVal val="#ppt_x"/>
                                          </p:val>
                                        </p:tav>
                                        <p:tav tm="100000">
                                          <p:val>
                                            <p:strVal val="#ppt_x"/>
                                          </p:val>
                                        </p:tav>
                                      </p:tavLst>
                                    </p:anim>
                                    <p:anim calcmode="lin" valueType="num">
                                      <p:cBhvr additive="base">
                                        <p:cTn dur="500" fill="hold" id="16"/>
                                        <p:tgtEl>
                                          <p:spTgt spid="34"/>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 presetSubtype="4">
                                  <p:stCondLst>
                                    <p:cond delay="0"/>
                                  </p:stCondLst>
                                  <p:childTnLst>
                                    <p:set>
                                      <p:cBhvr>
                                        <p:cTn dur="1" fill="hold" id="20">
                                          <p:stCondLst>
                                            <p:cond delay="0"/>
                                          </p:stCondLst>
                                        </p:cTn>
                                        <p:tgtEl>
                                          <p:spTgt spid="41"/>
                                        </p:tgtEl>
                                        <p:attrNameLst>
                                          <p:attrName>style.visibility</p:attrName>
                                        </p:attrNameLst>
                                      </p:cBhvr>
                                      <p:to>
                                        <p:strVal val="visible"/>
                                      </p:to>
                                    </p:set>
                                    <p:anim calcmode="lin" valueType="num">
                                      <p:cBhvr additive="base">
                                        <p:cTn dur="500" fill="hold" id="21"/>
                                        <p:tgtEl>
                                          <p:spTgt spid="41"/>
                                        </p:tgtEl>
                                        <p:attrNameLst>
                                          <p:attrName>ppt_x</p:attrName>
                                        </p:attrNameLst>
                                      </p:cBhvr>
                                      <p:tavLst>
                                        <p:tav tm="0">
                                          <p:val>
                                            <p:strVal val="#ppt_x"/>
                                          </p:val>
                                        </p:tav>
                                        <p:tav tm="100000">
                                          <p:val>
                                            <p:strVal val="#ppt_x"/>
                                          </p:val>
                                        </p:tav>
                                      </p:tavLst>
                                    </p:anim>
                                    <p:anim calcmode="lin" valueType="num">
                                      <p:cBhvr additive="base">
                                        <p:cTn dur="500" fill="hold" id="22"/>
                                        <p:tgtEl>
                                          <p:spTgt spid="41"/>
                                        </p:tgtEl>
                                        <p:attrNameLst>
                                          <p:attrName>ppt_y</p:attrName>
                                        </p:attrNameLst>
                                      </p:cBhvr>
                                      <p:tavLst>
                                        <p:tav tm="0">
                                          <p:val>
                                            <p:strVal val="1+#ppt_h/2"/>
                                          </p:val>
                                        </p:tav>
                                        <p:tav tm="100000">
                                          <p:val>
                                            <p:strVal val="#ppt_y"/>
                                          </p:val>
                                        </p:tav>
                                      </p:tavLst>
                                    </p:anim>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2" presetSubtype="4">
                                  <p:stCondLst>
                                    <p:cond delay="0"/>
                                  </p:stCondLst>
                                  <p:childTnLst>
                                    <p:set>
                                      <p:cBhvr>
                                        <p:cTn dur="1" fill="hold" id="26">
                                          <p:stCondLst>
                                            <p:cond delay="0"/>
                                          </p:stCondLst>
                                        </p:cTn>
                                        <p:tgtEl>
                                          <p:spTgt spid="48"/>
                                        </p:tgtEl>
                                        <p:attrNameLst>
                                          <p:attrName>style.visibility</p:attrName>
                                        </p:attrNameLst>
                                      </p:cBhvr>
                                      <p:to>
                                        <p:strVal val="visible"/>
                                      </p:to>
                                    </p:set>
                                    <p:anim calcmode="lin" valueType="num">
                                      <p:cBhvr additive="base">
                                        <p:cTn dur="500" fill="hold" id="27"/>
                                        <p:tgtEl>
                                          <p:spTgt spid="48"/>
                                        </p:tgtEl>
                                        <p:attrNameLst>
                                          <p:attrName>ppt_x</p:attrName>
                                        </p:attrNameLst>
                                      </p:cBhvr>
                                      <p:tavLst>
                                        <p:tav tm="0">
                                          <p:val>
                                            <p:strVal val="#ppt_x"/>
                                          </p:val>
                                        </p:tav>
                                        <p:tav tm="100000">
                                          <p:val>
                                            <p:strVal val="#ppt_x"/>
                                          </p:val>
                                        </p:tav>
                                      </p:tavLst>
                                    </p:anim>
                                    <p:anim calcmode="lin" valueType="num">
                                      <p:cBhvr additive="base">
                                        <p:cTn dur="500" fill="hold" id="28"/>
                                        <p:tgtEl>
                                          <p:spTgt spid="48"/>
                                        </p:tgtEl>
                                        <p:attrNameLst>
                                          <p:attrName>ppt_y</p:attrName>
                                        </p:attrNameLst>
                                      </p:cBhvr>
                                      <p:tavLst>
                                        <p:tav tm="0">
                                          <p:val>
                                            <p:strVal val="1+#ppt_h/2"/>
                                          </p:val>
                                        </p:tav>
                                        <p:tav tm="100000">
                                          <p:val>
                                            <p:strVal val="#ppt_y"/>
                                          </p:val>
                                        </p:tav>
                                      </p:tavLst>
                                    </p:anim>
                                  </p:childTnLst>
                                </p:cTn>
                              </p:par>
                            </p:childTnLst>
                          </p:cTn>
                        </p:par>
                      </p:childTnLst>
                    </p:cTn>
                  </p:par>
                  <p:par>
                    <p:cTn fill="hold" id="29" nodeType="clickPar">
                      <p:stCondLst>
                        <p:cond delay="indefinite"/>
                      </p:stCondLst>
                      <p:childTnLst>
                        <p:par>
                          <p:cTn fill="hold" id="30" nodeType="afterGroup">
                            <p:stCondLst>
                              <p:cond delay="0"/>
                            </p:stCondLst>
                            <p:childTnLst>
                              <p:par>
                                <p:cTn fill="hold" id="31" nodeType="clickEffect" presetClass="entr" presetID="2" presetSubtype="4">
                                  <p:stCondLst>
                                    <p:cond delay="0"/>
                                  </p:stCondLst>
                                  <p:childTnLst>
                                    <p:set>
                                      <p:cBhvr>
                                        <p:cTn dur="1" fill="hold" id="32">
                                          <p:stCondLst>
                                            <p:cond delay="0"/>
                                          </p:stCondLst>
                                        </p:cTn>
                                        <p:tgtEl>
                                          <p:spTgt spid="26"/>
                                        </p:tgtEl>
                                        <p:attrNameLst>
                                          <p:attrName>style.visibility</p:attrName>
                                        </p:attrNameLst>
                                      </p:cBhvr>
                                      <p:to>
                                        <p:strVal val="visible"/>
                                      </p:to>
                                    </p:set>
                                    <p:anim calcmode="lin" valueType="num">
                                      <p:cBhvr additive="base">
                                        <p:cTn dur="500" fill="hold" id="33"/>
                                        <p:tgtEl>
                                          <p:spTgt spid="26"/>
                                        </p:tgtEl>
                                        <p:attrNameLst>
                                          <p:attrName>ppt_x</p:attrName>
                                        </p:attrNameLst>
                                      </p:cBhvr>
                                      <p:tavLst>
                                        <p:tav tm="0">
                                          <p:val>
                                            <p:strVal val="#ppt_x"/>
                                          </p:val>
                                        </p:tav>
                                        <p:tav tm="100000">
                                          <p:val>
                                            <p:strVal val="#ppt_x"/>
                                          </p:val>
                                        </p:tav>
                                      </p:tavLst>
                                    </p:anim>
                                    <p:anim calcmode="lin" valueType="num">
                                      <p:cBhvr additive="base">
                                        <p:cTn dur="500" fill="hold" id="34"/>
                                        <p:tgtEl>
                                          <p:spTgt spid="26"/>
                                        </p:tgtEl>
                                        <p:attrNameLst>
                                          <p:attrName>ppt_y</p:attrName>
                                        </p:attrNameLst>
                                      </p:cBhvr>
                                      <p:tavLst>
                                        <p:tav tm="0">
                                          <p:val>
                                            <p:strVal val="1+#ppt_h/2"/>
                                          </p:val>
                                        </p:tav>
                                        <p:tav tm="100000">
                                          <p:val>
                                            <p:strVal val="#ppt_y"/>
                                          </p:val>
                                        </p:tav>
                                      </p:tavLst>
                                    </p:anim>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2" presetSubtype="4">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additive="base">
                                        <p:cTn dur="500" fill="hold" id="39"/>
                                        <p:tgtEl>
                                          <p:spTgt spid="27"/>
                                        </p:tgtEl>
                                        <p:attrNameLst>
                                          <p:attrName>ppt_x</p:attrName>
                                        </p:attrNameLst>
                                      </p:cBhvr>
                                      <p:tavLst>
                                        <p:tav tm="0">
                                          <p:val>
                                            <p:strVal val="#ppt_x"/>
                                          </p:val>
                                        </p:tav>
                                        <p:tav tm="100000">
                                          <p:val>
                                            <p:strVal val="#ppt_x"/>
                                          </p:val>
                                        </p:tav>
                                      </p:tavLst>
                                    </p:anim>
                                    <p:anim calcmode="lin" valueType="num">
                                      <p:cBhvr additive="base">
                                        <p:cTn dur="500" fill="hold" id="40"/>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 name="组合 14">
            <a:extLst>
              <a:ext uri="{FF2B5EF4-FFF2-40B4-BE49-F238E27FC236}">
                <a16:creationId xmlns:a16="http://schemas.microsoft.com/office/drawing/2014/main" id="{EA2A4E20-0276-4020-B9B7-FF33E20AE86B}"/>
              </a:ext>
            </a:extLst>
          </p:cNvPr>
          <p:cNvGrpSpPr/>
          <p:nvPr/>
        </p:nvGrpSpPr>
        <p:grpSpPr>
          <a:xfrm>
            <a:off x="4293485" y="1714499"/>
            <a:ext cx="3605030" cy="3429001"/>
            <a:chOff x="4307707" y="1727262"/>
            <a:chExt cx="3605030" cy="3429001"/>
          </a:xfrm>
        </p:grpSpPr>
        <p:sp>
          <p:nvSpPr>
            <p:cNvPr id="3" name="Freeform 25">
              <a:extLst>
                <a:ext uri="{FF2B5EF4-FFF2-40B4-BE49-F238E27FC236}">
                  <a16:creationId xmlns:a16="http://schemas.microsoft.com/office/drawing/2014/main" id="{877A5E13-9599-4319-9AC6-BE962C65572D}"/>
                </a:ext>
              </a:extLst>
            </p:cNvPr>
            <p:cNvSpPr/>
            <p:nvPr/>
          </p:nvSpPr>
          <p:spPr>
            <a:xfrm>
              <a:off x="4307707" y="2808153"/>
              <a:ext cx="1114854" cy="1268031"/>
            </a:xfrm>
            <a:custGeom>
              <a:cxnLst>
                <a:cxn ang="0">
                  <a:pos x="wd2" y="hd2"/>
                </a:cxn>
                <a:cxn ang="5400000">
                  <a:pos x="wd2" y="hd2"/>
                </a:cxn>
                <a:cxn ang="10800000">
                  <a:pos x="wd2" y="hd2"/>
                </a:cxn>
                <a:cxn ang="16200000">
                  <a:pos x="wd2" y="hd2"/>
                </a:cxn>
              </a:cxnLst>
              <a:rect b="b" l="0" r="r" t="0"/>
              <a:pathLst>
                <a:path extrusionOk="0" h="21548" w="21600">
                  <a:moveTo>
                    <a:pt x="10800" y="0"/>
                  </a:moveTo>
                  <a:cubicBezTo>
                    <a:pt x="10592" y="0"/>
                    <a:pt x="10385" y="49"/>
                    <a:pt x="10207" y="153"/>
                  </a:cubicBezTo>
                  <a:cubicBezTo>
                    <a:pt x="594" y="4993"/>
                    <a:pt x="598" y="4994"/>
                    <a:pt x="598" y="4994"/>
                  </a:cubicBezTo>
                  <a:cubicBezTo>
                    <a:pt x="242" y="5150"/>
                    <a:pt x="0" y="5517"/>
                    <a:pt x="0" y="5881"/>
                  </a:cubicBezTo>
                  <a:cubicBezTo>
                    <a:pt x="0" y="15616"/>
                    <a:pt x="0" y="15616"/>
                    <a:pt x="0" y="15616"/>
                  </a:cubicBezTo>
                  <a:cubicBezTo>
                    <a:pt x="0" y="15668"/>
                    <a:pt x="0" y="15668"/>
                    <a:pt x="0" y="15668"/>
                  </a:cubicBezTo>
                  <a:cubicBezTo>
                    <a:pt x="0" y="16033"/>
                    <a:pt x="242" y="16342"/>
                    <a:pt x="598" y="16551"/>
                  </a:cubicBezTo>
                  <a:cubicBezTo>
                    <a:pt x="10211" y="21391"/>
                    <a:pt x="10207" y="21392"/>
                    <a:pt x="10207" y="21392"/>
                  </a:cubicBezTo>
                  <a:cubicBezTo>
                    <a:pt x="10563" y="21600"/>
                    <a:pt x="11042" y="21600"/>
                    <a:pt x="11398" y="21392"/>
                  </a:cubicBezTo>
                  <a:cubicBezTo>
                    <a:pt x="21011" y="16551"/>
                    <a:pt x="21007" y="16551"/>
                    <a:pt x="21007" y="16551"/>
                  </a:cubicBezTo>
                  <a:cubicBezTo>
                    <a:pt x="21363" y="16394"/>
                    <a:pt x="21541" y="16033"/>
                    <a:pt x="21600" y="15668"/>
                  </a:cubicBezTo>
                  <a:lnTo>
                    <a:pt x="21600" y="5933"/>
                  </a:lnTo>
                  <a:cubicBezTo>
                    <a:pt x="21600" y="5933"/>
                    <a:pt x="21600" y="5933"/>
                    <a:pt x="21600" y="5881"/>
                  </a:cubicBezTo>
                  <a:cubicBezTo>
                    <a:pt x="21600" y="5517"/>
                    <a:pt x="21363" y="5202"/>
                    <a:pt x="21007" y="4994"/>
                  </a:cubicBezTo>
                  <a:cubicBezTo>
                    <a:pt x="11394" y="153"/>
                    <a:pt x="11398" y="153"/>
                    <a:pt x="11398" y="153"/>
                  </a:cubicBezTo>
                  <a:cubicBezTo>
                    <a:pt x="11220" y="49"/>
                    <a:pt x="11008" y="0"/>
                    <a:pt x="10800"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cs typeface="+mn-ea"/>
                <a:sym typeface="+mn-lt"/>
              </a:endParaRPr>
            </a:p>
          </p:txBody>
        </p:sp>
        <p:sp>
          <p:nvSpPr>
            <p:cNvPr id="4" name="Freeform 28">
              <a:extLst>
                <a:ext uri="{FF2B5EF4-FFF2-40B4-BE49-F238E27FC236}">
                  <a16:creationId xmlns:a16="http://schemas.microsoft.com/office/drawing/2014/main" id="{92E5B457-DCFC-4B3C-9FBF-5261D57492F4}"/>
                </a:ext>
              </a:extLst>
            </p:cNvPr>
            <p:cNvSpPr/>
            <p:nvPr/>
          </p:nvSpPr>
          <p:spPr>
            <a:xfrm>
              <a:off x="6797883" y="2808153"/>
              <a:ext cx="1114854" cy="1268031"/>
            </a:xfrm>
            <a:custGeom>
              <a:cxnLst>
                <a:cxn ang="0">
                  <a:pos x="wd2" y="hd2"/>
                </a:cxn>
                <a:cxn ang="5400000">
                  <a:pos x="wd2" y="hd2"/>
                </a:cxn>
                <a:cxn ang="10800000">
                  <a:pos x="wd2" y="hd2"/>
                </a:cxn>
                <a:cxn ang="16200000">
                  <a:pos x="wd2" y="hd2"/>
                </a:cxn>
              </a:cxnLst>
              <a:rect b="b" l="0" r="r" t="0"/>
              <a:pathLst>
                <a:path extrusionOk="0" h="21548" w="21600">
                  <a:moveTo>
                    <a:pt x="10800" y="0"/>
                  </a:moveTo>
                  <a:cubicBezTo>
                    <a:pt x="10592" y="0"/>
                    <a:pt x="10385" y="49"/>
                    <a:pt x="10207" y="153"/>
                  </a:cubicBezTo>
                  <a:cubicBezTo>
                    <a:pt x="594" y="4993"/>
                    <a:pt x="598" y="4994"/>
                    <a:pt x="598" y="4994"/>
                  </a:cubicBezTo>
                  <a:cubicBezTo>
                    <a:pt x="242" y="5150"/>
                    <a:pt x="0" y="5517"/>
                    <a:pt x="0" y="5881"/>
                  </a:cubicBezTo>
                  <a:cubicBezTo>
                    <a:pt x="0" y="15616"/>
                    <a:pt x="0" y="15616"/>
                    <a:pt x="0" y="15616"/>
                  </a:cubicBezTo>
                  <a:cubicBezTo>
                    <a:pt x="0" y="15668"/>
                    <a:pt x="0" y="15668"/>
                    <a:pt x="0" y="15668"/>
                  </a:cubicBezTo>
                  <a:cubicBezTo>
                    <a:pt x="0" y="16033"/>
                    <a:pt x="242" y="16342"/>
                    <a:pt x="598" y="16551"/>
                  </a:cubicBezTo>
                  <a:cubicBezTo>
                    <a:pt x="10211" y="21391"/>
                    <a:pt x="10207" y="21392"/>
                    <a:pt x="10207" y="21392"/>
                  </a:cubicBezTo>
                  <a:cubicBezTo>
                    <a:pt x="10563" y="21600"/>
                    <a:pt x="11042" y="21600"/>
                    <a:pt x="11398" y="21392"/>
                  </a:cubicBezTo>
                  <a:cubicBezTo>
                    <a:pt x="21011" y="16551"/>
                    <a:pt x="21007" y="16551"/>
                    <a:pt x="21007" y="16551"/>
                  </a:cubicBezTo>
                  <a:cubicBezTo>
                    <a:pt x="21363" y="16394"/>
                    <a:pt x="21600" y="16033"/>
                    <a:pt x="21600" y="15668"/>
                  </a:cubicBezTo>
                  <a:lnTo>
                    <a:pt x="21600" y="5933"/>
                  </a:lnTo>
                  <a:cubicBezTo>
                    <a:pt x="21600" y="5933"/>
                    <a:pt x="21600" y="5933"/>
                    <a:pt x="21600" y="5881"/>
                  </a:cubicBezTo>
                  <a:cubicBezTo>
                    <a:pt x="21600" y="5517"/>
                    <a:pt x="21363" y="5202"/>
                    <a:pt x="21007" y="4994"/>
                  </a:cubicBezTo>
                  <a:cubicBezTo>
                    <a:pt x="11394" y="153"/>
                    <a:pt x="11398" y="153"/>
                    <a:pt x="11398" y="153"/>
                  </a:cubicBezTo>
                  <a:cubicBezTo>
                    <a:pt x="11220" y="49"/>
                    <a:pt x="11008" y="0"/>
                    <a:pt x="10800"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cs typeface="+mn-ea"/>
                <a:sym typeface="+mn-lt"/>
              </a:endParaRPr>
            </a:p>
          </p:txBody>
        </p:sp>
        <p:sp>
          <p:nvSpPr>
            <p:cNvPr id="5" name="Freeform 19">
              <a:extLst>
                <a:ext uri="{FF2B5EF4-FFF2-40B4-BE49-F238E27FC236}">
                  <a16:creationId xmlns:a16="http://schemas.microsoft.com/office/drawing/2014/main" id="{D398B358-5B1B-48A8-A6E1-BECF0B151058}"/>
                </a:ext>
              </a:extLst>
            </p:cNvPr>
            <p:cNvSpPr/>
            <p:nvPr/>
          </p:nvSpPr>
          <p:spPr>
            <a:xfrm>
              <a:off x="6177023" y="1727262"/>
              <a:ext cx="1114854" cy="1269995"/>
            </a:xfrm>
            <a:custGeom>
              <a:cxnLst>
                <a:cxn ang="0">
                  <a:pos x="wd2" y="hd2"/>
                </a:cxn>
                <a:cxn ang="5400000">
                  <a:pos x="wd2" y="hd2"/>
                </a:cxn>
                <a:cxn ang="10800000">
                  <a:pos x="wd2" y="hd2"/>
                </a:cxn>
                <a:cxn ang="16200000">
                  <a:pos x="wd2" y="hd2"/>
                </a:cxn>
              </a:cxnLst>
              <a:rect b="b" l="0" r="r" t="0"/>
              <a:pathLst>
                <a:path extrusionOk="0" h="21548" w="21600">
                  <a:moveTo>
                    <a:pt x="10800" y="0"/>
                  </a:moveTo>
                  <a:cubicBezTo>
                    <a:pt x="10592" y="0"/>
                    <a:pt x="10385" y="41"/>
                    <a:pt x="10207" y="119"/>
                  </a:cubicBezTo>
                  <a:cubicBezTo>
                    <a:pt x="594" y="5020"/>
                    <a:pt x="598" y="5019"/>
                    <a:pt x="598" y="5019"/>
                  </a:cubicBezTo>
                  <a:cubicBezTo>
                    <a:pt x="242" y="5176"/>
                    <a:pt x="0" y="5540"/>
                    <a:pt x="0" y="5905"/>
                  </a:cubicBezTo>
                  <a:cubicBezTo>
                    <a:pt x="0" y="15625"/>
                    <a:pt x="0" y="15625"/>
                    <a:pt x="0" y="15625"/>
                  </a:cubicBezTo>
                  <a:cubicBezTo>
                    <a:pt x="0" y="15625"/>
                    <a:pt x="0" y="15677"/>
                    <a:pt x="0" y="15677"/>
                  </a:cubicBezTo>
                  <a:cubicBezTo>
                    <a:pt x="0" y="16041"/>
                    <a:pt x="242" y="16351"/>
                    <a:pt x="598" y="16558"/>
                  </a:cubicBezTo>
                  <a:cubicBezTo>
                    <a:pt x="10211" y="21391"/>
                    <a:pt x="10207" y="21392"/>
                    <a:pt x="10207" y="21392"/>
                  </a:cubicBezTo>
                  <a:cubicBezTo>
                    <a:pt x="10563" y="21600"/>
                    <a:pt x="11042" y="21600"/>
                    <a:pt x="11398" y="21392"/>
                  </a:cubicBezTo>
                  <a:cubicBezTo>
                    <a:pt x="21011" y="16559"/>
                    <a:pt x="21007" y="16558"/>
                    <a:pt x="21007" y="16558"/>
                  </a:cubicBezTo>
                  <a:cubicBezTo>
                    <a:pt x="21363" y="16351"/>
                    <a:pt x="21600" y="16041"/>
                    <a:pt x="21600" y="15677"/>
                  </a:cubicBezTo>
                  <a:cubicBezTo>
                    <a:pt x="21600" y="15677"/>
                    <a:pt x="21600" y="15625"/>
                    <a:pt x="21600" y="15625"/>
                  </a:cubicBezTo>
                  <a:lnTo>
                    <a:pt x="21600" y="5905"/>
                  </a:lnTo>
                  <a:cubicBezTo>
                    <a:pt x="21600" y="5540"/>
                    <a:pt x="21363" y="5176"/>
                    <a:pt x="21007" y="5019"/>
                  </a:cubicBezTo>
                  <a:cubicBezTo>
                    <a:pt x="11394" y="119"/>
                    <a:pt x="11398" y="119"/>
                    <a:pt x="11398" y="119"/>
                  </a:cubicBezTo>
                  <a:cubicBezTo>
                    <a:pt x="11220" y="41"/>
                    <a:pt x="11008" y="0"/>
                    <a:pt x="10800"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cs typeface="+mn-ea"/>
                <a:sym typeface="+mn-lt"/>
              </a:endParaRPr>
            </a:p>
          </p:txBody>
        </p:sp>
        <p:sp>
          <p:nvSpPr>
            <p:cNvPr id="6" name="Freeform 22">
              <a:extLst>
                <a:ext uri="{FF2B5EF4-FFF2-40B4-BE49-F238E27FC236}">
                  <a16:creationId xmlns:a16="http://schemas.microsoft.com/office/drawing/2014/main" id="{8986CFDF-FF9E-4E05-A29E-D08B61D20303}"/>
                </a:ext>
              </a:extLst>
            </p:cNvPr>
            <p:cNvSpPr/>
            <p:nvPr/>
          </p:nvSpPr>
          <p:spPr>
            <a:xfrm>
              <a:off x="4929690" y="1727262"/>
              <a:ext cx="1114854" cy="1269995"/>
            </a:xfrm>
            <a:custGeom>
              <a:cxnLst>
                <a:cxn ang="0">
                  <a:pos x="wd2" y="hd2"/>
                </a:cxn>
                <a:cxn ang="5400000">
                  <a:pos x="wd2" y="hd2"/>
                </a:cxn>
                <a:cxn ang="10800000">
                  <a:pos x="wd2" y="hd2"/>
                </a:cxn>
                <a:cxn ang="16200000">
                  <a:pos x="wd2" y="hd2"/>
                </a:cxn>
              </a:cxnLst>
              <a:rect b="b" l="0" r="r" t="0"/>
              <a:pathLst>
                <a:path extrusionOk="0" h="21548" w="21600">
                  <a:moveTo>
                    <a:pt x="10800" y="0"/>
                  </a:moveTo>
                  <a:cubicBezTo>
                    <a:pt x="10592" y="0"/>
                    <a:pt x="10385" y="41"/>
                    <a:pt x="10207" y="119"/>
                  </a:cubicBezTo>
                  <a:cubicBezTo>
                    <a:pt x="594" y="5020"/>
                    <a:pt x="598" y="5019"/>
                    <a:pt x="598" y="5019"/>
                  </a:cubicBezTo>
                  <a:cubicBezTo>
                    <a:pt x="242" y="5176"/>
                    <a:pt x="0" y="5540"/>
                    <a:pt x="0" y="5905"/>
                  </a:cubicBezTo>
                  <a:cubicBezTo>
                    <a:pt x="0" y="15625"/>
                    <a:pt x="0" y="15625"/>
                    <a:pt x="0" y="15625"/>
                  </a:cubicBezTo>
                  <a:cubicBezTo>
                    <a:pt x="0" y="15625"/>
                    <a:pt x="0" y="15677"/>
                    <a:pt x="0" y="15677"/>
                  </a:cubicBezTo>
                  <a:cubicBezTo>
                    <a:pt x="0" y="16041"/>
                    <a:pt x="242" y="16351"/>
                    <a:pt x="598" y="16558"/>
                  </a:cubicBezTo>
                  <a:cubicBezTo>
                    <a:pt x="10211" y="21391"/>
                    <a:pt x="10207" y="21392"/>
                    <a:pt x="10207" y="21392"/>
                  </a:cubicBezTo>
                  <a:cubicBezTo>
                    <a:pt x="10563" y="21600"/>
                    <a:pt x="11042" y="21600"/>
                    <a:pt x="11398" y="21392"/>
                  </a:cubicBezTo>
                  <a:cubicBezTo>
                    <a:pt x="21011" y="16559"/>
                    <a:pt x="21007" y="16558"/>
                    <a:pt x="21007" y="16558"/>
                  </a:cubicBezTo>
                  <a:cubicBezTo>
                    <a:pt x="21363" y="16351"/>
                    <a:pt x="21600" y="16041"/>
                    <a:pt x="21600" y="15677"/>
                  </a:cubicBezTo>
                  <a:cubicBezTo>
                    <a:pt x="21600" y="15677"/>
                    <a:pt x="21600" y="15625"/>
                    <a:pt x="21600" y="15625"/>
                  </a:cubicBezTo>
                  <a:lnTo>
                    <a:pt x="21600" y="5905"/>
                  </a:lnTo>
                  <a:cubicBezTo>
                    <a:pt x="21600" y="5540"/>
                    <a:pt x="21363" y="5176"/>
                    <a:pt x="21007" y="5019"/>
                  </a:cubicBezTo>
                  <a:cubicBezTo>
                    <a:pt x="11394" y="119"/>
                    <a:pt x="11398" y="119"/>
                    <a:pt x="11398" y="119"/>
                  </a:cubicBezTo>
                  <a:cubicBezTo>
                    <a:pt x="11220" y="41"/>
                    <a:pt x="11008" y="0"/>
                    <a:pt x="10800"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cs typeface="+mn-ea"/>
                <a:sym typeface="+mn-lt"/>
              </a:endParaRPr>
            </a:p>
          </p:txBody>
        </p:sp>
        <p:sp>
          <p:nvSpPr>
            <p:cNvPr id="7" name="Shape">
              <a:extLst>
                <a:ext uri="{FF2B5EF4-FFF2-40B4-BE49-F238E27FC236}">
                  <a16:creationId xmlns:a16="http://schemas.microsoft.com/office/drawing/2014/main" id="{199A7597-3D4E-4017-8AB8-FB2675646337}"/>
                </a:ext>
              </a:extLst>
            </p:cNvPr>
            <p:cNvSpPr/>
            <p:nvPr/>
          </p:nvSpPr>
          <p:spPr>
            <a:xfrm>
              <a:off x="5296617" y="2171759"/>
              <a:ext cx="381001" cy="381001"/>
            </a:xfrm>
            <a:custGeom>
              <a:cxnLst>
                <a:cxn ang="0">
                  <a:pos x="wd2" y="hd2"/>
                </a:cxn>
                <a:cxn ang="5400000">
                  <a:pos x="wd2" y="hd2"/>
                </a:cxn>
                <a:cxn ang="10800000">
                  <a:pos x="wd2" y="hd2"/>
                </a:cxn>
                <a:cxn ang="16200000">
                  <a:pos x="wd2" y="hd2"/>
                </a:cxn>
              </a:cxnLst>
              <a:rect b="b" l="0" r="r" t="0"/>
              <a:pathLst>
                <a:path extrusionOk="0" h="21600" w="2160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rgbClr val="042B8E"/>
            </a:solidFill>
            <a:ln w="12700">
              <a:miter lim="400000"/>
            </a:ln>
          </p:spPr>
          <p:txBody>
            <a:bodyPr anchor="ctr" bIns="19050" lIns="19050" rIns="19050" tIns="19050"/>
            <a:lstStyle/>
            <a:p>
              <a:pPr defTabSz="228600">
                <a:defRPr b="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900">
                <a:cs typeface="+mn-ea"/>
                <a:sym typeface="+mn-lt"/>
              </a:endParaRPr>
            </a:p>
          </p:txBody>
        </p:sp>
        <p:sp>
          <p:nvSpPr>
            <p:cNvPr id="8" name="Shape">
              <a:extLst>
                <a:ext uri="{FF2B5EF4-FFF2-40B4-BE49-F238E27FC236}">
                  <a16:creationId xmlns:a16="http://schemas.microsoft.com/office/drawing/2014/main" id="{14C592AF-495B-435E-B377-439AADE8CC88}"/>
                </a:ext>
              </a:extLst>
            </p:cNvPr>
            <p:cNvSpPr/>
            <p:nvPr/>
          </p:nvSpPr>
          <p:spPr>
            <a:xfrm>
              <a:off x="6543950" y="2189071"/>
              <a:ext cx="381001" cy="346377"/>
            </a:xfrm>
            <a:custGeom>
              <a:cxnLst>
                <a:cxn ang="0">
                  <a:pos x="wd2" y="hd2"/>
                </a:cxn>
                <a:cxn ang="5400000">
                  <a:pos x="wd2" y="hd2"/>
                </a:cxn>
                <a:cxn ang="10800000">
                  <a:pos x="wd2" y="hd2"/>
                </a:cxn>
                <a:cxn ang="16200000">
                  <a:pos x="wd2" y="hd2"/>
                </a:cxn>
              </a:cxnLst>
              <a:rect b="b" l="0" r="r" t="0"/>
              <a:pathLst>
                <a:path extrusionOk="0" h="21600" w="21600">
                  <a:moveTo>
                    <a:pt x="17182" y="12420"/>
                  </a:moveTo>
                  <a:cubicBezTo>
                    <a:pt x="16368" y="12420"/>
                    <a:pt x="15709" y="11694"/>
                    <a:pt x="15709" y="10800"/>
                  </a:cubicBezTo>
                  <a:cubicBezTo>
                    <a:pt x="15709" y="9906"/>
                    <a:pt x="16368" y="9180"/>
                    <a:pt x="17182" y="9180"/>
                  </a:cubicBezTo>
                  <a:cubicBezTo>
                    <a:pt x="17995" y="9180"/>
                    <a:pt x="18655" y="9906"/>
                    <a:pt x="18655" y="10800"/>
                  </a:cubicBezTo>
                  <a:cubicBezTo>
                    <a:pt x="18655" y="11694"/>
                    <a:pt x="17995" y="12420"/>
                    <a:pt x="17182" y="12420"/>
                  </a:cubicBezTo>
                  <a:moveTo>
                    <a:pt x="21109" y="10260"/>
                  </a:moveTo>
                  <a:lnTo>
                    <a:pt x="19587" y="10260"/>
                  </a:lnTo>
                  <a:cubicBezTo>
                    <a:pt x="19360" y="9028"/>
                    <a:pt x="18369" y="8100"/>
                    <a:pt x="17182" y="8100"/>
                  </a:cubicBezTo>
                  <a:cubicBezTo>
                    <a:pt x="15994" y="8100"/>
                    <a:pt x="15004" y="9028"/>
                    <a:pt x="14777" y="10260"/>
                  </a:cubicBezTo>
                  <a:lnTo>
                    <a:pt x="491" y="10260"/>
                  </a:lnTo>
                  <a:cubicBezTo>
                    <a:pt x="220" y="10260"/>
                    <a:pt x="0" y="10502"/>
                    <a:pt x="0" y="10800"/>
                  </a:cubicBezTo>
                  <a:cubicBezTo>
                    <a:pt x="0" y="11098"/>
                    <a:pt x="220" y="11340"/>
                    <a:pt x="491" y="11340"/>
                  </a:cubicBezTo>
                  <a:lnTo>
                    <a:pt x="14777" y="11340"/>
                  </a:lnTo>
                  <a:cubicBezTo>
                    <a:pt x="15004" y="12572"/>
                    <a:pt x="15994" y="13500"/>
                    <a:pt x="17182" y="13500"/>
                  </a:cubicBezTo>
                  <a:cubicBezTo>
                    <a:pt x="18369" y="13500"/>
                    <a:pt x="19360" y="12572"/>
                    <a:pt x="19587" y="11340"/>
                  </a:cubicBezTo>
                  <a:lnTo>
                    <a:pt x="21109" y="11340"/>
                  </a:lnTo>
                  <a:cubicBezTo>
                    <a:pt x="21380" y="11340"/>
                    <a:pt x="21600" y="11098"/>
                    <a:pt x="21600" y="10800"/>
                  </a:cubicBezTo>
                  <a:cubicBezTo>
                    <a:pt x="21600" y="10502"/>
                    <a:pt x="21380" y="10260"/>
                    <a:pt x="21109" y="10260"/>
                  </a:cubicBezTo>
                  <a:moveTo>
                    <a:pt x="5400" y="1080"/>
                  </a:moveTo>
                  <a:cubicBezTo>
                    <a:pt x="6214" y="1080"/>
                    <a:pt x="6873" y="1806"/>
                    <a:pt x="6873" y="2700"/>
                  </a:cubicBezTo>
                  <a:cubicBezTo>
                    <a:pt x="6873" y="3595"/>
                    <a:pt x="6214" y="4320"/>
                    <a:pt x="5400" y="4320"/>
                  </a:cubicBezTo>
                  <a:cubicBezTo>
                    <a:pt x="4586" y="4320"/>
                    <a:pt x="3927" y="3595"/>
                    <a:pt x="3927" y="2700"/>
                  </a:cubicBezTo>
                  <a:cubicBezTo>
                    <a:pt x="3927" y="1806"/>
                    <a:pt x="4586" y="1080"/>
                    <a:pt x="5400" y="1080"/>
                  </a:cubicBezTo>
                  <a:moveTo>
                    <a:pt x="491" y="3240"/>
                  </a:moveTo>
                  <a:lnTo>
                    <a:pt x="2995" y="3240"/>
                  </a:lnTo>
                  <a:cubicBezTo>
                    <a:pt x="3222" y="4472"/>
                    <a:pt x="4213" y="5400"/>
                    <a:pt x="5400" y="5400"/>
                  </a:cubicBezTo>
                  <a:cubicBezTo>
                    <a:pt x="6587" y="5400"/>
                    <a:pt x="7578" y="4472"/>
                    <a:pt x="7805" y="3240"/>
                  </a:cubicBezTo>
                  <a:lnTo>
                    <a:pt x="21109" y="3240"/>
                  </a:lnTo>
                  <a:cubicBezTo>
                    <a:pt x="21380" y="3240"/>
                    <a:pt x="21600" y="2999"/>
                    <a:pt x="21600" y="2700"/>
                  </a:cubicBezTo>
                  <a:cubicBezTo>
                    <a:pt x="21600" y="2402"/>
                    <a:pt x="21380" y="2160"/>
                    <a:pt x="21109" y="2160"/>
                  </a:cubicBezTo>
                  <a:lnTo>
                    <a:pt x="7805" y="2160"/>
                  </a:lnTo>
                  <a:cubicBezTo>
                    <a:pt x="7578" y="928"/>
                    <a:pt x="6587" y="0"/>
                    <a:pt x="5400" y="0"/>
                  </a:cubicBezTo>
                  <a:cubicBezTo>
                    <a:pt x="4213" y="0"/>
                    <a:pt x="3222" y="928"/>
                    <a:pt x="2995" y="2160"/>
                  </a:cubicBezTo>
                  <a:lnTo>
                    <a:pt x="491" y="2160"/>
                  </a:lnTo>
                  <a:cubicBezTo>
                    <a:pt x="220" y="2160"/>
                    <a:pt x="0" y="2402"/>
                    <a:pt x="0" y="2700"/>
                  </a:cubicBezTo>
                  <a:cubicBezTo>
                    <a:pt x="0" y="2999"/>
                    <a:pt x="220" y="3240"/>
                    <a:pt x="491" y="3240"/>
                  </a:cubicBezTo>
                  <a:moveTo>
                    <a:pt x="9327" y="20519"/>
                  </a:moveTo>
                  <a:cubicBezTo>
                    <a:pt x="8514" y="20519"/>
                    <a:pt x="7855" y="19794"/>
                    <a:pt x="7855" y="18899"/>
                  </a:cubicBezTo>
                  <a:cubicBezTo>
                    <a:pt x="7855" y="18005"/>
                    <a:pt x="8514" y="17279"/>
                    <a:pt x="9327" y="17279"/>
                  </a:cubicBezTo>
                  <a:cubicBezTo>
                    <a:pt x="10141" y="17279"/>
                    <a:pt x="10800" y="18005"/>
                    <a:pt x="10800" y="18899"/>
                  </a:cubicBezTo>
                  <a:cubicBezTo>
                    <a:pt x="10800" y="19794"/>
                    <a:pt x="10141" y="20519"/>
                    <a:pt x="9327" y="20519"/>
                  </a:cubicBezTo>
                  <a:moveTo>
                    <a:pt x="21109" y="18359"/>
                  </a:moveTo>
                  <a:lnTo>
                    <a:pt x="11732" y="18359"/>
                  </a:lnTo>
                  <a:cubicBezTo>
                    <a:pt x="11505" y="17127"/>
                    <a:pt x="10515" y="16199"/>
                    <a:pt x="9327" y="16199"/>
                  </a:cubicBezTo>
                  <a:cubicBezTo>
                    <a:pt x="8140" y="16199"/>
                    <a:pt x="7150" y="17127"/>
                    <a:pt x="6922" y="18359"/>
                  </a:cubicBezTo>
                  <a:lnTo>
                    <a:pt x="491" y="18359"/>
                  </a:lnTo>
                  <a:cubicBezTo>
                    <a:pt x="220" y="18359"/>
                    <a:pt x="0" y="18601"/>
                    <a:pt x="0" y="18899"/>
                  </a:cubicBezTo>
                  <a:cubicBezTo>
                    <a:pt x="0" y="19198"/>
                    <a:pt x="220" y="19439"/>
                    <a:pt x="491" y="19439"/>
                  </a:cubicBezTo>
                  <a:lnTo>
                    <a:pt x="6922" y="19439"/>
                  </a:lnTo>
                  <a:cubicBezTo>
                    <a:pt x="7150" y="20672"/>
                    <a:pt x="8140" y="21600"/>
                    <a:pt x="9327" y="21600"/>
                  </a:cubicBezTo>
                  <a:cubicBezTo>
                    <a:pt x="10515" y="21600"/>
                    <a:pt x="11505" y="20672"/>
                    <a:pt x="11732" y="19439"/>
                  </a:cubicBezTo>
                  <a:lnTo>
                    <a:pt x="21109" y="19439"/>
                  </a:lnTo>
                  <a:cubicBezTo>
                    <a:pt x="21380" y="19439"/>
                    <a:pt x="21600" y="19198"/>
                    <a:pt x="21600" y="18899"/>
                  </a:cubicBezTo>
                  <a:cubicBezTo>
                    <a:pt x="21600" y="18601"/>
                    <a:pt x="21380" y="18359"/>
                    <a:pt x="21109" y="18359"/>
                  </a:cubicBezTo>
                </a:path>
              </a:pathLst>
            </a:custGeom>
            <a:solidFill>
              <a:srgbClr val="C13238"/>
            </a:solidFill>
            <a:ln w="12700">
              <a:miter lim="400000"/>
            </a:ln>
          </p:spPr>
          <p:txBody>
            <a:bodyPr anchor="ctr" bIns="19050" lIns="19050" rIns="19050" tIns="19050"/>
            <a:lstStyle/>
            <a:p>
              <a:pPr defTabSz="228600">
                <a:defRPr b="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900">
                <a:cs typeface="+mn-ea"/>
                <a:sym typeface="+mn-lt"/>
              </a:endParaRPr>
            </a:p>
          </p:txBody>
        </p:sp>
        <p:sp>
          <p:nvSpPr>
            <p:cNvPr id="9" name="Shape">
              <a:extLst>
                <a:ext uri="{FF2B5EF4-FFF2-40B4-BE49-F238E27FC236}">
                  <a16:creationId xmlns:a16="http://schemas.microsoft.com/office/drawing/2014/main" id="{DCE7D867-DD82-4297-A77A-CA4004425E20}"/>
                </a:ext>
              </a:extLst>
            </p:cNvPr>
            <p:cNvSpPr/>
            <p:nvPr/>
          </p:nvSpPr>
          <p:spPr>
            <a:xfrm>
              <a:off x="4674634" y="3251668"/>
              <a:ext cx="381001" cy="381001"/>
            </a:xfrm>
            <a:custGeom>
              <a:cxnLst>
                <a:cxn ang="0">
                  <a:pos x="wd2" y="hd2"/>
                </a:cxn>
                <a:cxn ang="5400000">
                  <a:pos x="wd2" y="hd2"/>
                </a:cxn>
                <a:cxn ang="10800000">
                  <a:pos x="wd2" y="hd2"/>
                </a:cxn>
                <a:cxn ang="16200000">
                  <a:pos x="wd2" y="hd2"/>
                </a:cxn>
              </a:cxnLst>
              <a:rect b="b" l="0" r="r" t="0"/>
              <a:pathLst>
                <a:path extrusionOk="0" h="21600" w="21600">
                  <a:moveTo>
                    <a:pt x="10800" y="14727"/>
                  </a:moveTo>
                  <a:cubicBezTo>
                    <a:pt x="8631" y="14727"/>
                    <a:pt x="6873" y="12969"/>
                    <a:pt x="6873" y="10800"/>
                  </a:cubicBezTo>
                  <a:cubicBezTo>
                    <a:pt x="6873" y="8631"/>
                    <a:pt x="8631" y="6873"/>
                    <a:pt x="10800" y="6873"/>
                  </a:cubicBezTo>
                  <a:cubicBezTo>
                    <a:pt x="12969" y="6873"/>
                    <a:pt x="14727" y="8631"/>
                    <a:pt x="14727" y="10800"/>
                  </a:cubicBezTo>
                  <a:cubicBezTo>
                    <a:pt x="14727" y="12969"/>
                    <a:pt x="12969" y="14727"/>
                    <a:pt x="10800" y="14727"/>
                  </a:cubicBezTo>
                  <a:moveTo>
                    <a:pt x="10800" y="5891"/>
                  </a:moveTo>
                  <a:cubicBezTo>
                    <a:pt x="8088" y="5891"/>
                    <a:pt x="5891" y="8089"/>
                    <a:pt x="5891" y="10800"/>
                  </a:cubicBezTo>
                  <a:cubicBezTo>
                    <a:pt x="5891" y="13512"/>
                    <a:pt x="8088" y="15709"/>
                    <a:pt x="10800" y="15709"/>
                  </a:cubicBezTo>
                  <a:cubicBezTo>
                    <a:pt x="13512" y="15709"/>
                    <a:pt x="15709" y="13512"/>
                    <a:pt x="15709" y="10800"/>
                  </a:cubicBezTo>
                  <a:cubicBezTo>
                    <a:pt x="15709" y="8089"/>
                    <a:pt x="13512" y="5891"/>
                    <a:pt x="10800" y="5891"/>
                  </a:cubicBezTo>
                  <a:moveTo>
                    <a:pt x="20618" y="12013"/>
                  </a:moveTo>
                  <a:cubicBezTo>
                    <a:pt x="20614" y="12014"/>
                    <a:pt x="20611" y="12016"/>
                    <a:pt x="20607" y="12016"/>
                  </a:cubicBezTo>
                  <a:lnTo>
                    <a:pt x="19602" y="12268"/>
                  </a:lnTo>
                  <a:cubicBezTo>
                    <a:pt x="19256" y="12354"/>
                    <a:pt x="18984" y="12622"/>
                    <a:pt x="18892" y="12966"/>
                  </a:cubicBezTo>
                  <a:cubicBezTo>
                    <a:pt x="18703" y="13672"/>
                    <a:pt x="18421" y="14351"/>
                    <a:pt x="18053" y="14986"/>
                  </a:cubicBezTo>
                  <a:cubicBezTo>
                    <a:pt x="17873" y="15295"/>
                    <a:pt x="17876" y="15677"/>
                    <a:pt x="18060" y="15984"/>
                  </a:cubicBezTo>
                  <a:lnTo>
                    <a:pt x="18601" y="16885"/>
                  </a:lnTo>
                  <a:lnTo>
                    <a:pt x="16886" y="18600"/>
                  </a:lnTo>
                  <a:cubicBezTo>
                    <a:pt x="16882" y="18599"/>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1" y="18415"/>
                    <a:pt x="6617" y="18049"/>
                  </a:cubicBezTo>
                  <a:cubicBezTo>
                    <a:pt x="6465" y="17961"/>
                    <a:pt x="6296" y="17917"/>
                    <a:pt x="6127" y="17917"/>
                  </a:cubicBezTo>
                  <a:cubicBezTo>
                    <a:pt x="5951" y="17917"/>
                    <a:pt x="5777" y="17964"/>
                    <a:pt x="5621" y="18057"/>
                  </a:cubicBezTo>
                  <a:lnTo>
                    <a:pt x="4725" y="18595"/>
                  </a:lnTo>
                  <a:cubicBezTo>
                    <a:pt x="4722" y="18597"/>
                    <a:pt x="4718" y="18599"/>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3"/>
                  </a:cubicBezTo>
                  <a:lnTo>
                    <a:pt x="982" y="9587"/>
                  </a:lnTo>
                  <a:lnTo>
                    <a:pt x="1998" y="9333"/>
                  </a:lnTo>
                  <a:cubicBezTo>
                    <a:pt x="2343" y="9246"/>
                    <a:pt x="2616" y="8979"/>
                    <a:pt x="2708" y="8634"/>
                  </a:cubicBezTo>
                  <a:cubicBezTo>
                    <a:pt x="2897" y="7928"/>
                    <a:pt x="3179" y="7249"/>
                    <a:pt x="3548" y="6615"/>
                  </a:cubicBezTo>
                  <a:cubicBezTo>
                    <a:pt x="3727" y="6305"/>
                    <a:pt x="3724" y="5923"/>
                    <a:pt x="3540" y="5617"/>
                  </a:cubicBezTo>
                  <a:lnTo>
                    <a:pt x="3005" y="4725"/>
                  </a:lnTo>
                  <a:cubicBezTo>
                    <a:pt x="3004" y="4722"/>
                    <a:pt x="3002" y="4718"/>
                    <a:pt x="3000" y="4715"/>
                  </a:cubicBezTo>
                  <a:lnTo>
                    <a:pt x="4715" y="3000"/>
                  </a:lnTo>
                  <a:lnTo>
                    <a:pt x="5621" y="3544"/>
                  </a:lnTo>
                  <a:cubicBezTo>
                    <a:pt x="5777" y="3636"/>
                    <a:pt x="5951" y="3683"/>
                    <a:pt x="6127" y="3683"/>
                  </a:cubicBezTo>
                  <a:cubicBezTo>
                    <a:pt x="6296" y="3683"/>
                    <a:pt x="6465" y="3639"/>
                    <a:pt x="6618" y="3551"/>
                  </a:cubicBezTo>
                  <a:cubicBezTo>
                    <a:pt x="7251" y="3185"/>
                    <a:pt x="7929" y="2904"/>
                    <a:pt x="8632" y="2717"/>
                  </a:cubicBezTo>
                  <a:cubicBezTo>
                    <a:pt x="8976" y="2624"/>
                    <a:pt x="9244" y="2353"/>
                    <a:pt x="9331" y="2007"/>
                  </a:cubicBezTo>
                  <a:lnTo>
                    <a:pt x="9587" y="982"/>
                  </a:lnTo>
                  <a:lnTo>
                    <a:pt x="12012" y="982"/>
                  </a:lnTo>
                  <a:cubicBezTo>
                    <a:pt x="12014" y="986"/>
                    <a:pt x="12015" y="989"/>
                    <a:pt x="12016" y="993"/>
                  </a:cubicBezTo>
                  <a:lnTo>
                    <a:pt x="12269" y="2007"/>
                  </a:lnTo>
                  <a:cubicBezTo>
                    <a:pt x="12356" y="2353"/>
                    <a:pt x="12624" y="2624"/>
                    <a:pt x="12968" y="2717"/>
                  </a:cubicBezTo>
                  <a:cubicBezTo>
                    <a:pt x="13671" y="2904"/>
                    <a:pt x="14348" y="3185"/>
                    <a:pt x="14982" y="3551"/>
                  </a:cubicBezTo>
                  <a:cubicBezTo>
                    <a:pt x="15134" y="3639"/>
                    <a:pt x="15304" y="3683"/>
                    <a:pt x="15473" y="3683"/>
                  </a:cubicBezTo>
                  <a:cubicBezTo>
                    <a:pt x="15648" y="3683"/>
                    <a:pt x="15822" y="3636"/>
                    <a:pt x="15978" y="3544"/>
                  </a:cubicBezTo>
                  <a:lnTo>
                    <a:pt x="16884" y="3000"/>
                  </a:lnTo>
                  <a:lnTo>
                    <a:pt x="18600" y="4715"/>
                  </a:lnTo>
                  <a:cubicBezTo>
                    <a:pt x="18598" y="4718"/>
                    <a:pt x="18597" y="4722"/>
                    <a:pt x="18595" y="4726"/>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3"/>
                    <a:pt x="20618" y="12013"/>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8"/>
                    <a:pt x="17136" y="1969"/>
                    <a:pt x="16975" y="1969"/>
                  </a:cubicBezTo>
                  <a:cubicBezTo>
                    <a:pt x="16778" y="1969"/>
                    <a:pt x="16572" y="2043"/>
                    <a:pt x="16400" y="2145"/>
                  </a:cubicBezTo>
                  <a:lnTo>
                    <a:pt x="15473" y="2702"/>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2"/>
                  </a:cubicBezTo>
                  <a:lnTo>
                    <a:pt x="5200" y="2145"/>
                  </a:lnTo>
                  <a:cubicBezTo>
                    <a:pt x="5028" y="2043"/>
                    <a:pt x="4822" y="1969"/>
                    <a:pt x="4625" y="1969"/>
                  </a:cubicBezTo>
                  <a:cubicBezTo>
                    <a:pt x="4464" y="1969"/>
                    <a:pt x="4308" y="2018"/>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3"/>
                    <a:pt x="0" y="9360"/>
                  </a:cubicBezTo>
                  <a:lnTo>
                    <a:pt x="0" y="12240"/>
                  </a:lnTo>
                  <a:cubicBezTo>
                    <a:pt x="0" y="12638"/>
                    <a:pt x="367" y="12848"/>
                    <a:pt x="720" y="12960"/>
                  </a:cubicBezTo>
                  <a:lnTo>
                    <a:pt x="1759" y="13220"/>
                  </a:lnTo>
                  <a:cubicBezTo>
                    <a:pt x="1973" y="14021"/>
                    <a:pt x="2292" y="14778"/>
                    <a:pt x="2698" y="15478"/>
                  </a:cubicBezTo>
                  <a:lnTo>
                    <a:pt x="2145" y="16400"/>
                  </a:lnTo>
                  <a:cubicBezTo>
                    <a:pt x="1959" y="16714"/>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4"/>
                    <a:pt x="19455" y="16400"/>
                  </a:cubicBezTo>
                  <a:lnTo>
                    <a:pt x="18902" y="15478"/>
                  </a:lnTo>
                  <a:cubicBezTo>
                    <a:pt x="19308" y="14778"/>
                    <a:pt x="19626" y="14021"/>
                    <a:pt x="19841" y="13220"/>
                  </a:cubicBezTo>
                  <a:lnTo>
                    <a:pt x="20880" y="12960"/>
                  </a:lnTo>
                  <a:cubicBezTo>
                    <a:pt x="21233" y="12848"/>
                    <a:pt x="21600" y="12638"/>
                    <a:pt x="21600" y="12240"/>
                  </a:cubicBezTo>
                  <a:lnTo>
                    <a:pt x="21600" y="9360"/>
                  </a:lnTo>
                  <a:cubicBezTo>
                    <a:pt x="21600" y="8963"/>
                    <a:pt x="21233" y="8730"/>
                    <a:pt x="20880" y="8641"/>
                  </a:cubicBezTo>
                </a:path>
              </a:pathLst>
            </a:custGeom>
            <a:solidFill>
              <a:srgbClr val="C13238"/>
            </a:solidFill>
            <a:ln w="12700">
              <a:miter lim="400000"/>
            </a:ln>
          </p:spPr>
          <p:txBody>
            <a:bodyPr anchor="ctr" bIns="19050" lIns="19050" rIns="19050" tIns="19050"/>
            <a:lstStyle/>
            <a:p>
              <a:pPr defTabSz="228600">
                <a:defRPr b="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900">
                <a:cs typeface="+mn-ea"/>
                <a:sym typeface="+mn-lt"/>
              </a:endParaRPr>
            </a:p>
          </p:txBody>
        </p:sp>
        <p:sp>
          <p:nvSpPr>
            <p:cNvPr id="10" name="Freeform 31">
              <a:extLst>
                <a:ext uri="{FF2B5EF4-FFF2-40B4-BE49-F238E27FC236}">
                  <a16:creationId xmlns:a16="http://schemas.microsoft.com/office/drawing/2014/main" id="{6B2D0BB2-2B86-406E-8684-2537C04C5640}"/>
                </a:ext>
              </a:extLst>
            </p:cNvPr>
            <p:cNvSpPr/>
            <p:nvPr/>
          </p:nvSpPr>
          <p:spPr>
            <a:xfrm>
              <a:off x="6177023" y="3886238"/>
              <a:ext cx="1114854" cy="1270025"/>
            </a:xfrm>
            <a:custGeom>
              <a:cxnLst>
                <a:cxn ang="0">
                  <a:pos x="wd2" y="hd2"/>
                </a:cxn>
                <a:cxn ang="5400000">
                  <a:pos x="wd2" y="hd2"/>
                </a:cxn>
                <a:cxn ang="10800000">
                  <a:pos x="wd2" y="hd2"/>
                </a:cxn>
                <a:cxn ang="16200000">
                  <a:pos x="wd2" y="hd2"/>
                </a:cxn>
              </a:cxnLst>
              <a:rect b="b" l="0" r="r" t="0"/>
              <a:pathLst>
                <a:path extrusionOk="0" h="21548" w="21600">
                  <a:moveTo>
                    <a:pt x="10800" y="0"/>
                  </a:moveTo>
                  <a:cubicBezTo>
                    <a:pt x="10592" y="0"/>
                    <a:pt x="10385" y="36"/>
                    <a:pt x="10207" y="114"/>
                  </a:cubicBezTo>
                  <a:cubicBezTo>
                    <a:pt x="594" y="4999"/>
                    <a:pt x="598" y="5000"/>
                    <a:pt x="598" y="5000"/>
                  </a:cubicBezTo>
                  <a:cubicBezTo>
                    <a:pt x="242" y="5156"/>
                    <a:pt x="0" y="5522"/>
                    <a:pt x="0" y="5886"/>
                  </a:cubicBezTo>
                  <a:cubicBezTo>
                    <a:pt x="0" y="15606"/>
                    <a:pt x="0" y="15605"/>
                    <a:pt x="0" y="15605"/>
                  </a:cubicBezTo>
                  <a:cubicBezTo>
                    <a:pt x="0" y="15605"/>
                    <a:pt x="0" y="15658"/>
                    <a:pt x="0" y="15658"/>
                  </a:cubicBezTo>
                  <a:cubicBezTo>
                    <a:pt x="0" y="16023"/>
                    <a:pt x="242" y="16335"/>
                    <a:pt x="598" y="16544"/>
                  </a:cubicBezTo>
                  <a:cubicBezTo>
                    <a:pt x="10211" y="21392"/>
                    <a:pt x="10207" y="21391"/>
                    <a:pt x="10207" y="21391"/>
                  </a:cubicBezTo>
                  <a:cubicBezTo>
                    <a:pt x="10563" y="21600"/>
                    <a:pt x="11042" y="21600"/>
                    <a:pt x="11398" y="21391"/>
                  </a:cubicBezTo>
                  <a:cubicBezTo>
                    <a:pt x="21011" y="16543"/>
                    <a:pt x="21007" y="16544"/>
                    <a:pt x="21007" y="16544"/>
                  </a:cubicBezTo>
                  <a:cubicBezTo>
                    <a:pt x="21363" y="16335"/>
                    <a:pt x="21600" y="16023"/>
                    <a:pt x="21600" y="15658"/>
                  </a:cubicBezTo>
                  <a:cubicBezTo>
                    <a:pt x="21600" y="15658"/>
                    <a:pt x="21600" y="15657"/>
                    <a:pt x="21600" y="15605"/>
                  </a:cubicBezTo>
                  <a:lnTo>
                    <a:pt x="21600" y="5938"/>
                  </a:lnTo>
                  <a:cubicBezTo>
                    <a:pt x="21600" y="5886"/>
                    <a:pt x="21600" y="5886"/>
                    <a:pt x="21600" y="5886"/>
                  </a:cubicBezTo>
                  <a:cubicBezTo>
                    <a:pt x="21600" y="5522"/>
                    <a:pt x="21363" y="5208"/>
                    <a:pt x="21007" y="5000"/>
                  </a:cubicBezTo>
                  <a:cubicBezTo>
                    <a:pt x="11394" y="115"/>
                    <a:pt x="11398" y="114"/>
                    <a:pt x="11398" y="114"/>
                  </a:cubicBezTo>
                  <a:cubicBezTo>
                    <a:pt x="11220" y="36"/>
                    <a:pt x="11008" y="0"/>
                    <a:pt x="10800"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cs typeface="+mn-ea"/>
                <a:sym typeface="+mn-lt"/>
              </a:endParaRPr>
            </a:p>
          </p:txBody>
        </p:sp>
        <p:sp>
          <p:nvSpPr>
            <p:cNvPr id="11" name="Freeform 34">
              <a:extLst>
                <a:ext uri="{FF2B5EF4-FFF2-40B4-BE49-F238E27FC236}">
                  <a16:creationId xmlns:a16="http://schemas.microsoft.com/office/drawing/2014/main" id="{6050B291-3C91-45FF-8441-EAC3735D7404}"/>
                </a:ext>
              </a:extLst>
            </p:cNvPr>
            <p:cNvSpPr/>
            <p:nvPr/>
          </p:nvSpPr>
          <p:spPr>
            <a:xfrm>
              <a:off x="4929690" y="3886238"/>
              <a:ext cx="1114854" cy="1270025"/>
            </a:xfrm>
            <a:custGeom>
              <a:cxnLst>
                <a:cxn ang="0">
                  <a:pos x="wd2" y="hd2"/>
                </a:cxn>
                <a:cxn ang="5400000">
                  <a:pos x="wd2" y="hd2"/>
                </a:cxn>
                <a:cxn ang="10800000">
                  <a:pos x="wd2" y="hd2"/>
                </a:cxn>
                <a:cxn ang="16200000">
                  <a:pos x="wd2" y="hd2"/>
                </a:cxn>
              </a:cxnLst>
              <a:rect b="b" l="0" r="r" t="0"/>
              <a:pathLst>
                <a:path extrusionOk="0" h="21548" w="21600">
                  <a:moveTo>
                    <a:pt x="10800" y="0"/>
                  </a:moveTo>
                  <a:cubicBezTo>
                    <a:pt x="10592" y="0"/>
                    <a:pt x="10385" y="36"/>
                    <a:pt x="10207" y="114"/>
                  </a:cubicBezTo>
                  <a:cubicBezTo>
                    <a:pt x="594" y="4999"/>
                    <a:pt x="598" y="5000"/>
                    <a:pt x="598" y="5000"/>
                  </a:cubicBezTo>
                  <a:cubicBezTo>
                    <a:pt x="242" y="5156"/>
                    <a:pt x="0" y="5522"/>
                    <a:pt x="0" y="5886"/>
                  </a:cubicBezTo>
                  <a:cubicBezTo>
                    <a:pt x="0" y="15606"/>
                    <a:pt x="0" y="15605"/>
                    <a:pt x="0" y="15605"/>
                  </a:cubicBezTo>
                  <a:cubicBezTo>
                    <a:pt x="0" y="15605"/>
                    <a:pt x="0" y="15658"/>
                    <a:pt x="0" y="15658"/>
                  </a:cubicBezTo>
                  <a:cubicBezTo>
                    <a:pt x="0" y="16023"/>
                    <a:pt x="242" y="16335"/>
                    <a:pt x="598" y="16544"/>
                  </a:cubicBezTo>
                  <a:cubicBezTo>
                    <a:pt x="10211" y="21392"/>
                    <a:pt x="10207" y="21391"/>
                    <a:pt x="10207" y="21391"/>
                  </a:cubicBezTo>
                  <a:cubicBezTo>
                    <a:pt x="10563" y="21600"/>
                    <a:pt x="11042" y="21600"/>
                    <a:pt x="11398" y="21391"/>
                  </a:cubicBezTo>
                  <a:cubicBezTo>
                    <a:pt x="21011" y="16543"/>
                    <a:pt x="21007" y="16544"/>
                    <a:pt x="21007" y="16544"/>
                  </a:cubicBezTo>
                  <a:cubicBezTo>
                    <a:pt x="21363" y="16335"/>
                    <a:pt x="21600" y="16023"/>
                    <a:pt x="21600" y="15658"/>
                  </a:cubicBezTo>
                  <a:cubicBezTo>
                    <a:pt x="21600" y="15658"/>
                    <a:pt x="21600" y="15657"/>
                    <a:pt x="21600" y="15605"/>
                  </a:cubicBezTo>
                  <a:lnTo>
                    <a:pt x="21600" y="5938"/>
                  </a:lnTo>
                  <a:cubicBezTo>
                    <a:pt x="21600" y="5886"/>
                    <a:pt x="21600" y="5886"/>
                    <a:pt x="21600" y="5886"/>
                  </a:cubicBezTo>
                  <a:cubicBezTo>
                    <a:pt x="21600" y="5522"/>
                    <a:pt x="21363" y="5208"/>
                    <a:pt x="21007" y="5000"/>
                  </a:cubicBezTo>
                  <a:cubicBezTo>
                    <a:pt x="11394" y="115"/>
                    <a:pt x="11398" y="114"/>
                    <a:pt x="11398" y="114"/>
                  </a:cubicBezTo>
                  <a:cubicBezTo>
                    <a:pt x="11220" y="36"/>
                    <a:pt x="11008" y="0"/>
                    <a:pt x="10800" y="0"/>
                  </a:cubicBezTo>
                  <a:close/>
                </a:path>
              </a:pathLst>
            </a:cu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cs typeface="+mn-ea"/>
                <a:sym typeface="+mn-lt"/>
              </a:endParaRPr>
            </a:p>
          </p:txBody>
        </p:sp>
        <p:sp>
          <p:nvSpPr>
            <p:cNvPr id="12" name="Shape">
              <a:extLst>
                <a:ext uri="{FF2B5EF4-FFF2-40B4-BE49-F238E27FC236}">
                  <a16:creationId xmlns:a16="http://schemas.microsoft.com/office/drawing/2014/main" id="{120AF9FF-6146-4E0A-B120-DCE98FB641A6}"/>
                </a:ext>
              </a:extLst>
            </p:cNvPr>
            <p:cNvSpPr/>
            <p:nvPr/>
          </p:nvSpPr>
          <p:spPr>
            <a:xfrm>
              <a:off x="5296617" y="4335078"/>
              <a:ext cx="381001" cy="372344"/>
            </a:xfrm>
            <a:custGeom>
              <a:cxnLst>
                <a:cxn ang="0">
                  <a:pos x="wd2" y="hd2"/>
                </a:cxn>
                <a:cxn ang="5400000">
                  <a:pos x="wd2" y="hd2"/>
                </a:cxn>
                <a:cxn ang="10800000">
                  <a:pos x="wd2" y="hd2"/>
                </a:cxn>
                <a:cxn ang="16200000">
                  <a:pos x="wd2" y="hd2"/>
                </a:cxn>
              </a:cxnLst>
              <a:rect b="b" l="0" r="r" t="0"/>
              <a:pathLst>
                <a:path extrusionOk="0" h="21319" w="21600">
                  <a:moveTo>
                    <a:pt x="7530" y="4197"/>
                  </a:moveTo>
                  <a:lnTo>
                    <a:pt x="6680" y="3701"/>
                  </a:lnTo>
                  <a:lnTo>
                    <a:pt x="6189" y="4560"/>
                  </a:lnTo>
                  <a:lnTo>
                    <a:pt x="7040" y="5056"/>
                  </a:lnTo>
                  <a:cubicBezTo>
                    <a:pt x="7040" y="5056"/>
                    <a:pt x="7530" y="4197"/>
                    <a:pt x="7530" y="4197"/>
                  </a:cubicBezTo>
                  <a:close/>
                  <a:moveTo>
                    <a:pt x="8512" y="2479"/>
                  </a:moveTo>
                  <a:lnTo>
                    <a:pt x="7662" y="1984"/>
                  </a:lnTo>
                  <a:lnTo>
                    <a:pt x="7171" y="2843"/>
                  </a:lnTo>
                  <a:lnTo>
                    <a:pt x="8021" y="3339"/>
                  </a:lnTo>
                  <a:cubicBezTo>
                    <a:pt x="8021" y="3339"/>
                    <a:pt x="8512" y="2479"/>
                    <a:pt x="8512" y="2479"/>
                  </a:cubicBezTo>
                  <a:close/>
                  <a:moveTo>
                    <a:pt x="20618" y="8428"/>
                  </a:moveTo>
                  <a:lnTo>
                    <a:pt x="982" y="8428"/>
                  </a:lnTo>
                  <a:lnTo>
                    <a:pt x="982" y="6445"/>
                  </a:lnTo>
                  <a:lnTo>
                    <a:pt x="20618" y="6445"/>
                  </a:lnTo>
                  <a:cubicBezTo>
                    <a:pt x="20618" y="6445"/>
                    <a:pt x="20618" y="8428"/>
                    <a:pt x="20618" y="8428"/>
                  </a:cubicBezTo>
                  <a:close/>
                  <a:moveTo>
                    <a:pt x="18655" y="20327"/>
                  </a:moveTo>
                  <a:lnTo>
                    <a:pt x="2945" y="20327"/>
                  </a:lnTo>
                  <a:lnTo>
                    <a:pt x="2945" y="9420"/>
                  </a:lnTo>
                  <a:lnTo>
                    <a:pt x="18655" y="9420"/>
                  </a:lnTo>
                  <a:cubicBezTo>
                    <a:pt x="18655" y="9420"/>
                    <a:pt x="18655" y="20327"/>
                    <a:pt x="18655" y="20327"/>
                  </a:cubicBezTo>
                  <a:close/>
                  <a:moveTo>
                    <a:pt x="6811" y="1488"/>
                  </a:moveTo>
                  <a:cubicBezTo>
                    <a:pt x="7083" y="1014"/>
                    <a:pt x="7683" y="851"/>
                    <a:pt x="8153" y="1125"/>
                  </a:cubicBezTo>
                  <a:lnTo>
                    <a:pt x="9854" y="2117"/>
                  </a:lnTo>
                  <a:lnTo>
                    <a:pt x="7946" y="5454"/>
                  </a:lnTo>
                  <a:lnTo>
                    <a:pt x="5759" y="5454"/>
                  </a:lnTo>
                  <a:lnTo>
                    <a:pt x="5698" y="5419"/>
                  </a:lnTo>
                  <a:lnTo>
                    <a:pt x="5678" y="5454"/>
                  </a:lnTo>
                  <a:lnTo>
                    <a:pt x="4545" y="5454"/>
                  </a:lnTo>
                  <a:cubicBezTo>
                    <a:pt x="4545" y="5454"/>
                    <a:pt x="6811" y="1488"/>
                    <a:pt x="6811" y="1488"/>
                  </a:cubicBezTo>
                  <a:close/>
                  <a:moveTo>
                    <a:pt x="15577" y="5454"/>
                  </a:moveTo>
                  <a:lnTo>
                    <a:pt x="9079" y="5454"/>
                  </a:lnTo>
                  <a:lnTo>
                    <a:pt x="10704" y="2612"/>
                  </a:lnTo>
                  <a:cubicBezTo>
                    <a:pt x="10704" y="2612"/>
                    <a:pt x="15577" y="5454"/>
                    <a:pt x="15577" y="5454"/>
                  </a:cubicBezTo>
                  <a:close/>
                  <a:moveTo>
                    <a:pt x="15930" y="2759"/>
                  </a:moveTo>
                  <a:cubicBezTo>
                    <a:pt x="16454" y="2617"/>
                    <a:pt x="16991" y="2931"/>
                    <a:pt x="17132" y="3460"/>
                  </a:cubicBezTo>
                  <a:lnTo>
                    <a:pt x="17661" y="5454"/>
                  </a:lnTo>
                  <a:lnTo>
                    <a:pt x="17540" y="5454"/>
                  </a:lnTo>
                  <a:lnTo>
                    <a:pt x="16279" y="4718"/>
                  </a:lnTo>
                  <a:lnTo>
                    <a:pt x="16438" y="4674"/>
                  </a:lnTo>
                  <a:lnTo>
                    <a:pt x="16184" y="3716"/>
                  </a:lnTo>
                  <a:lnTo>
                    <a:pt x="15236" y="3973"/>
                  </a:lnTo>
                  <a:lnTo>
                    <a:pt x="15279" y="4135"/>
                  </a:lnTo>
                  <a:lnTo>
                    <a:pt x="14076" y="3434"/>
                  </a:lnTo>
                  <a:lnTo>
                    <a:pt x="14033" y="3272"/>
                  </a:lnTo>
                  <a:cubicBezTo>
                    <a:pt x="14033" y="3272"/>
                    <a:pt x="15930" y="2759"/>
                    <a:pt x="15930" y="2759"/>
                  </a:cubicBezTo>
                  <a:close/>
                  <a:moveTo>
                    <a:pt x="20618" y="5454"/>
                  </a:moveTo>
                  <a:lnTo>
                    <a:pt x="18678" y="5454"/>
                  </a:lnTo>
                  <a:lnTo>
                    <a:pt x="18081" y="3203"/>
                  </a:lnTo>
                  <a:cubicBezTo>
                    <a:pt x="17800" y="2145"/>
                    <a:pt x="16724" y="1518"/>
                    <a:pt x="15676" y="1801"/>
                  </a:cubicBezTo>
                  <a:lnTo>
                    <a:pt x="12671" y="2615"/>
                  </a:lnTo>
                  <a:lnTo>
                    <a:pt x="8644" y="266"/>
                  </a:lnTo>
                  <a:cubicBezTo>
                    <a:pt x="7704" y="-281"/>
                    <a:pt x="6504" y="44"/>
                    <a:pt x="5961" y="992"/>
                  </a:cubicBezTo>
                  <a:lnTo>
                    <a:pt x="3410" y="5454"/>
                  </a:lnTo>
                  <a:lnTo>
                    <a:pt x="982" y="5454"/>
                  </a:lnTo>
                  <a:cubicBezTo>
                    <a:pt x="440" y="5454"/>
                    <a:pt x="0" y="5898"/>
                    <a:pt x="0" y="6445"/>
                  </a:cubicBezTo>
                  <a:lnTo>
                    <a:pt x="0" y="8428"/>
                  </a:lnTo>
                  <a:cubicBezTo>
                    <a:pt x="0" y="8977"/>
                    <a:pt x="440" y="9420"/>
                    <a:pt x="982" y="9420"/>
                  </a:cubicBezTo>
                  <a:lnTo>
                    <a:pt x="1964" y="9420"/>
                  </a:lnTo>
                  <a:lnTo>
                    <a:pt x="1964" y="20327"/>
                  </a:lnTo>
                  <a:cubicBezTo>
                    <a:pt x="1964" y="20875"/>
                    <a:pt x="2403" y="21319"/>
                    <a:pt x="2945" y="21319"/>
                  </a:cubicBezTo>
                  <a:lnTo>
                    <a:pt x="18655" y="21319"/>
                  </a:lnTo>
                  <a:cubicBezTo>
                    <a:pt x="19197" y="21319"/>
                    <a:pt x="19636" y="20875"/>
                    <a:pt x="19636" y="20327"/>
                  </a:cubicBezTo>
                  <a:lnTo>
                    <a:pt x="19636" y="9420"/>
                  </a:lnTo>
                  <a:lnTo>
                    <a:pt x="20618" y="9420"/>
                  </a:lnTo>
                  <a:cubicBezTo>
                    <a:pt x="21160" y="9420"/>
                    <a:pt x="21600" y="8977"/>
                    <a:pt x="21600" y="8428"/>
                  </a:cubicBezTo>
                  <a:lnTo>
                    <a:pt x="21600" y="6445"/>
                  </a:lnTo>
                  <a:cubicBezTo>
                    <a:pt x="21600" y="5898"/>
                    <a:pt x="21160" y="5454"/>
                    <a:pt x="20618" y="5454"/>
                  </a:cubicBezTo>
                  <a:moveTo>
                    <a:pt x="7855" y="12395"/>
                  </a:moveTo>
                  <a:lnTo>
                    <a:pt x="13745" y="12395"/>
                  </a:lnTo>
                  <a:lnTo>
                    <a:pt x="13745" y="13386"/>
                  </a:lnTo>
                  <a:lnTo>
                    <a:pt x="7855" y="13386"/>
                  </a:lnTo>
                  <a:cubicBezTo>
                    <a:pt x="7855" y="13386"/>
                    <a:pt x="7855" y="12395"/>
                    <a:pt x="7855" y="12395"/>
                  </a:cubicBezTo>
                  <a:close/>
                  <a:moveTo>
                    <a:pt x="7855" y="14378"/>
                  </a:moveTo>
                  <a:lnTo>
                    <a:pt x="13745" y="14378"/>
                  </a:lnTo>
                  <a:cubicBezTo>
                    <a:pt x="14288" y="14378"/>
                    <a:pt x="14727" y="13934"/>
                    <a:pt x="14727" y="13386"/>
                  </a:cubicBezTo>
                  <a:lnTo>
                    <a:pt x="14727" y="12395"/>
                  </a:lnTo>
                  <a:cubicBezTo>
                    <a:pt x="14727" y="11847"/>
                    <a:pt x="14288" y="11403"/>
                    <a:pt x="13745" y="11403"/>
                  </a:cubicBezTo>
                  <a:lnTo>
                    <a:pt x="7855" y="11403"/>
                  </a:lnTo>
                  <a:cubicBezTo>
                    <a:pt x="7312" y="11403"/>
                    <a:pt x="6873" y="11847"/>
                    <a:pt x="6873" y="12395"/>
                  </a:cubicBezTo>
                  <a:lnTo>
                    <a:pt x="6873" y="13386"/>
                  </a:lnTo>
                  <a:cubicBezTo>
                    <a:pt x="6873" y="13934"/>
                    <a:pt x="7312" y="14378"/>
                    <a:pt x="7855" y="14378"/>
                  </a:cubicBezTo>
                </a:path>
              </a:pathLst>
            </a:custGeom>
            <a:solidFill>
              <a:srgbClr val="042B8E"/>
            </a:solidFill>
            <a:ln w="12700">
              <a:miter lim="400000"/>
            </a:ln>
          </p:spPr>
          <p:txBody>
            <a:bodyPr anchor="ctr" bIns="19050" lIns="19050" rIns="19050" tIns="19050"/>
            <a:lstStyle/>
            <a:p>
              <a:pPr defTabSz="228600">
                <a:defRPr b="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900">
                <a:cs typeface="+mn-ea"/>
                <a:sym typeface="+mn-lt"/>
              </a:endParaRPr>
            </a:p>
          </p:txBody>
        </p:sp>
        <p:sp>
          <p:nvSpPr>
            <p:cNvPr id="13" name="Shape">
              <a:extLst>
                <a:ext uri="{FF2B5EF4-FFF2-40B4-BE49-F238E27FC236}">
                  <a16:creationId xmlns:a16="http://schemas.microsoft.com/office/drawing/2014/main" id="{8717D451-71F6-4ADA-A1F2-CFD446350052}"/>
                </a:ext>
              </a:extLst>
            </p:cNvPr>
            <p:cNvSpPr/>
            <p:nvPr/>
          </p:nvSpPr>
          <p:spPr>
            <a:xfrm>
              <a:off x="6543950" y="4365386"/>
              <a:ext cx="381001" cy="311728"/>
            </a:xfrm>
            <a:custGeom>
              <a:cxnLst>
                <a:cxn ang="0">
                  <a:pos x="wd2" y="hd2"/>
                </a:cxn>
                <a:cxn ang="5400000">
                  <a:pos x="wd2" y="hd2"/>
                </a:cxn>
                <a:cxn ang="10800000">
                  <a:pos x="wd2" y="hd2"/>
                </a:cxn>
                <a:cxn ang="16200000">
                  <a:pos x="wd2" y="hd2"/>
                </a:cxn>
              </a:cxnLst>
              <a:rect b="b" l="0" r="r" t="0"/>
              <a:pathLst>
                <a:path extrusionOk="0" h="21600" w="21600">
                  <a:moveTo>
                    <a:pt x="20618" y="9600"/>
                  </a:moveTo>
                  <a:lnTo>
                    <a:pt x="17673" y="9600"/>
                  </a:lnTo>
                  <a:lnTo>
                    <a:pt x="17673" y="8400"/>
                  </a:lnTo>
                  <a:cubicBezTo>
                    <a:pt x="17673" y="7738"/>
                    <a:pt x="17233" y="7200"/>
                    <a:pt x="16691" y="7200"/>
                  </a:cubicBezTo>
                  <a:lnTo>
                    <a:pt x="14727" y="7200"/>
                  </a:lnTo>
                  <a:cubicBezTo>
                    <a:pt x="14186" y="7200"/>
                    <a:pt x="13745" y="7738"/>
                    <a:pt x="13745" y="8400"/>
                  </a:cubicBezTo>
                  <a:lnTo>
                    <a:pt x="13745" y="9600"/>
                  </a:lnTo>
                  <a:lnTo>
                    <a:pt x="7855" y="9600"/>
                  </a:lnTo>
                  <a:lnTo>
                    <a:pt x="7855" y="8400"/>
                  </a:lnTo>
                  <a:cubicBezTo>
                    <a:pt x="7855" y="7738"/>
                    <a:pt x="7414" y="7200"/>
                    <a:pt x="6873" y="7200"/>
                  </a:cubicBezTo>
                  <a:lnTo>
                    <a:pt x="4909" y="7200"/>
                  </a:lnTo>
                  <a:cubicBezTo>
                    <a:pt x="4367" y="7200"/>
                    <a:pt x="3927" y="7738"/>
                    <a:pt x="3927" y="8400"/>
                  </a:cubicBezTo>
                  <a:lnTo>
                    <a:pt x="3927" y="9600"/>
                  </a:lnTo>
                  <a:lnTo>
                    <a:pt x="982" y="9600"/>
                  </a:lnTo>
                  <a:lnTo>
                    <a:pt x="982" y="3601"/>
                  </a:lnTo>
                  <a:lnTo>
                    <a:pt x="20618" y="3601"/>
                  </a:lnTo>
                  <a:cubicBezTo>
                    <a:pt x="20618" y="3601"/>
                    <a:pt x="20618" y="9600"/>
                    <a:pt x="20618" y="9600"/>
                  </a:cubicBezTo>
                  <a:close/>
                  <a:moveTo>
                    <a:pt x="14727" y="8400"/>
                  </a:moveTo>
                  <a:lnTo>
                    <a:pt x="16691" y="8400"/>
                  </a:lnTo>
                  <a:lnTo>
                    <a:pt x="16691" y="12001"/>
                  </a:lnTo>
                  <a:lnTo>
                    <a:pt x="14727" y="12001"/>
                  </a:lnTo>
                  <a:cubicBezTo>
                    <a:pt x="14727" y="12001"/>
                    <a:pt x="14727" y="8400"/>
                    <a:pt x="14727" y="8400"/>
                  </a:cubicBezTo>
                  <a:close/>
                  <a:moveTo>
                    <a:pt x="4909" y="8400"/>
                  </a:moveTo>
                  <a:lnTo>
                    <a:pt x="6873" y="8400"/>
                  </a:lnTo>
                  <a:lnTo>
                    <a:pt x="6873" y="12001"/>
                  </a:lnTo>
                  <a:lnTo>
                    <a:pt x="4909" y="12001"/>
                  </a:lnTo>
                  <a:cubicBezTo>
                    <a:pt x="4909" y="12001"/>
                    <a:pt x="4909" y="8400"/>
                    <a:pt x="4909" y="8400"/>
                  </a:cubicBezTo>
                  <a:close/>
                  <a:moveTo>
                    <a:pt x="19636" y="20400"/>
                  </a:moveTo>
                  <a:lnTo>
                    <a:pt x="1964" y="20400"/>
                  </a:lnTo>
                  <a:lnTo>
                    <a:pt x="1964" y="10800"/>
                  </a:lnTo>
                  <a:lnTo>
                    <a:pt x="3927" y="10800"/>
                  </a:lnTo>
                  <a:lnTo>
                    <a:pt x="3927" y="12001"/>
                  </a:lnTo>
                  <a:cubicBezTo>
                    <a:pt x="3927" y="12662"/>
                    <a:pt x="4367" y="13200"/>
                    <a:pt x="4909" y="13200"/>
                  </a:cubicBezTo>
                  <a:lnTo>
                    <a:pt x="6873" y="13200"/>
                  </a:lnTo>
                  <a:cubicBezTo>
                    <a:pt x="7414" y="13200"/>
                    <a:pt x="7855" y="12662"/>
                    <a:pt x="7855" y="12001"/>
                  </a:cubicBezTo>
                  <a:lnTo>
                    <a:pt x="7855" y="10800"/>
                  </a:lnTo>
                  <a:lnTo>
                    <a:pt x="13745" y="10800"/>
                  </a:lnTo>
                  <a:lnTo>
                    <a:pt x="13745" y="12001"/>
                  </a:lnTo>
                  <a:cubicBezTo>
                    <a:pt x="13745" y="12662"/>
                    <a:pt x="14186" y="13200"/>
                    <a:pt x="14727" y="13200"/>
                  </a:cubicBezTo>
                  <a:lnTo>
                    <a:pt x="16691" y="13200"/>
                  </a:lnTo>
                  <a:cubicBezTo>
                    <a:pt x="17233" y="13200"/>
                    <a:pt x="17673" y="12662"/>
                    <a:pt x="17673" y="12001"/>
                  </a:cubicBezTo>
                  <a:lnTo>
                    <a:pt x="17673" y="10800"/>
                  </a:lnTo>
                  <a:lnTo>
                    <a:pt x="19636" y="10800"/>
                  </a:lnTo>
                  <a:cubicBezTo>
                    <a:pt x="19636" y="10800"/>
                    <a:pt x="19636" y="20400"/>
                    <a:pt x="19636" y="20400"/>
                  </a:cubicBezTo>
                  <a:close/>
                  <a:moveTo>
                    <a:pt x="8836" y="1200"/>
                  </a:moveTo>
                  <a:lnTo>
                    <a:pt x="12764" y="1200"/>
                  </a:lnTo>
                  <a:cubicBezTo>
                    <a:pt x="13305" y="1200"/>
                    <a:pt x="13745" y="1738"/>
                    <a:pt x="13745" y="2400"/>
                  </a:cubicBezTo>
                  <a:lnTo>
                    <a:pt x="7855" y="2400"/>
                  </a:lnTo>
                  <a:cubicBezTo>
                    <a:pt x="7855" y="1738"/>
                    <a:pt x="8295" y="1200"/>
                    <a:pt x="8836" y="1200"/>
                  </a:cubicBezTo>
                  <a:moveTo>
                    <a:pt x="20618" y="2400"/>
                  </a:moveTo>
                  <a:lnTo>
                    <a:pt x="14727" y="2400"/>
                  </a:lnTo>
                  <a:cubicBezTo>
                    <a:pt x="14727" y="1075"/>
                    <a:pt x="13848" y="0"/>
                    <a:pt x="12764" y="0"/>
                  </a:cubicBezTo>
                  <a:lnTo>
                    <a:pt x="8836" y="0"/>
                  </a:lnTo>
                  <a:cubicBezTo>
                    <a:pt x="7752" y="0"/>
                    <a:pt x="6873" y="1075"/>
                    <a:pt x="6873" y="2400"/>
                  </a:cubicBezTo>
                  <a:lnTo>
                    <a:pt x="982" y="2400"/>
                  </a:lnTo>
                  <a:cubicBezTo>
                    <a:pt x="440" y="2400"/>
                    <a:pt x="0" y="2938"/>
                    <a:pt x="0" y="3601"/>
                  </a:cubicBezTo>
                  <a:lnTo>
                    <a:pt x="0" y="9600"/>
                  </a:lnTo>
                  <a:cubicBezTo>
                    <a:pt x="0" y="10262"/>
                    <a:pt x="440" y="10800"/>
                    <a:pt x="982" y="10800"/>
                  </a:cubicBezTo>
                  <a:lnTo>
                    <a:pt x="982" y="20400"/>
                  </a:lnTo>
                  <a:cubicBezTo>
                    <a:pt x="982" y="21062"/>
                    <a:pt x="1422" y="21600"/>
                    <a:pt x="1964" y="21600"/>
                  </a:cubicBezTo>
                  <a:lnTo>
                    <a:pt x="19636" y="21600"/>
                  </a:lnTo>
                  <a:cubicBezTo>
                    <a:pt x="20178" y="21600"/>
                    <a:pt x="20618" y="21062"/>
                    <a:pt x="20618" y="20400"/>
                  </a:cubicBezTo>
                  <a:lnTo>
                    <a:pt x="20618" y="10800"/>
                  </a:lnTo>
                  <a:cubicBezTo>
                    <a:pt x="21160" y="10800"/>
                    <a:pt x="21600" y="10262"/>
                    <a:pt x="21600" y="9600"/>
                  </a:cubicBezTo>
                  <a:lnTo>
                    <a:pt x="21600" y="3601"/>
                  </a:lnTo>
                  <a:cubicBezTo>
                    <a:pt x="21600" y="2938"/>
                    <a:pt x="21160" y="2400"/>
                    <a:pt x="20618" y="2400"/>
                  </a:cubicBezTo>
                </a:path>
              </a:pathLst>
            </a:custGeom>
            <a:solidFill>
              <a:srgbClr val="C13238"/>
            </a:solidFill>
            <a:ln w="12700">
              <a:miter lim="400000"/>
            </a:ln>
          </p:spPr>
          <p:txBody>
            <a:bodyPr anchor="ctr" bIns="19050" lIns="19050" rIns="19050" tIns="19050"/>
            <a:lstStyle/>
            <a:p>
              <a:pPr defTabSz="228600">
                <a:defRPr b="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900">
                <a:cs typeface="+mn-ea"/>
                <a:sym typeface="+mn-lt"/>
              </a:endParaRPr>
            </a:p>
          </p:txBody>
        </p:sp>
        <p:sp>
          <p:nvSpPr>
            <p:cNvPr id="14" name="Shape">
              <a:extLst>
                <a:ext uri="{FF2B5EF4-FFF2-40B4-BE49-F238E27FC236}">
                  <a16:creationId xmlns:a16="http://schemas.microsoft.com/office/drawing/2014/main" id="{8242CC56-3D51-4812-BEA4-8597199716AC}"/>
                </a:ext>
              </a:extLst>
            </p:cNvPr>
            <p:cNvSpPr/>
            <p:nvPr/>
          </p:nvSpPr>
          <p:spPr>
            <a:xfrm>
              <a:off x="7164810" y="3286288"/>
              <a:ext cx="381001" cy="311762"/>
            </a:xfrm>
            <a:custGeom>
              <a:cxnLst>
                <a:cxn ang="0">
                  <a:pos x="wd2" y="hd2"/>
                </a:cxn>
                <a:cxn ang="5400000">
                  <a:pos x="wd2" y="hd2"/>
                </a:cxn>
                <a:cxn ang="10800000">
                  <a:pos x="wd2" y="hd2"/>
                </a:cxn>
                <a:cxn ang="16200000">
                  <a:pos x="wd2" y="hd2"/>
                </a:cxn>
              </a:cxnLst>
              <a:rect b="b" l="0" r="r" t="0"/>
              <a:pathLst>
                <a:path extrusionOk="0" h="21600" w="21600">
                  <a:moveTo>
                    <a:pt x="4457" y="20400"/>
                  </a:moveTo>
                  <a:cubicBezTo>
                    <a:pt x="4686" y="18711"/>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5"/>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10" y="1655"/>
                    <a:pt x="12890" y="2039"/>
                    <a:pt x="13313" y="3271"/>
                  </a:cubicBezTo>
                  <a:cubicBezTo>
                    <a:pt x="14101" y="5469"/>
                    <a:pt x="13602" y="6698"/>
                    <a:pt x="13350" y="7124"/>
                  </a:cubicBezTo>
                  <a:cubicBezTo>
                    <a:pt x="13183" y="7407"/>
                    <a:pt x="13126" y="7764"/>
                    <a:pt x="13191" y="8102"/>
                  </a:cubicBezTo>
                  <a:cubicBezTo>
                    <a:pt x="13386" y="9109"/>
                    <a:pt x="13260" y="9534"/>
                    <a:pt x="13227" y="9619"/>
                  </a:cubicBezTo>
                  <a:cubicBezTo>
                    <a:pt x="13219" y="9631"/>
                    <a:pt x="13101" y="9814"/>
                    <a:pt x="13041" y="9902"/>
                  </a:cubicBezTo>
                  <a:cubicBezTo>
                    <a:pt x="12668" y="10452"/>
                    <a:pt x="11973" y="11474"/>
                    <a:pt x="11973" y="13569"/>
                  </a:cubicBezTo>
                  <a:cubicBezTo>
                    <a:pt x="11973" y="16039"/>
                    <a:pt x="13545" y="17190"/>
                    <a:pt x="14427" y="17477"/>
                  </a:cubicBezTo>
                  <a:lnTo>
                    <a:pt x="14466" y="17493"/>
                  </a:lnTo>
                  <a:cubicBezTo>
                    <a:pt x="15703" y="18036"/>
                    <a:pt x="16914" y="18711"/>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7"/>
                    <a:pt x="14146" y="7826"/>
                  </a:cubicBezTo>
                  <a:cubicBezTo>
                    <a:pt x="14787" y="6740"/>
                    <a:pt x="14995" y="4972"/>
                    <a:pt x="14211" y="2789"/>
                  </a:cubicBezTo>
                  <a:cubicBezTo>
                    <a:pt x="13774" y="1514"/>
                    <a:pt x="13389" y="815"/>
                    <a:pt x="12801" y="409"/>
                  </a:cubicBezTo>
                  <a:cubicBezTo>
                    <a:pt x="12370" y="110"/>
                    <a:pt x="11880" y="0"/>
                    <a:pt x="11403" y="0"/>
                  </a:cubicBezTo>
                  <a:cubicBezTo>
                    <a:pt x="10516" y="0"/>
                    <a:pt x="9675" y="384"/>
                    <a:pt x="9339" y="653"/>
                  </a:cubicBezTo>
                  <a:cubicBezTo>
                    <a:pt x="8357" y="1192"/>
                    <a:pt x="7697" y="1688"/>
                    <a:pt x="7077" y="3579"/>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6"/>
                  </a:moveTo>
                  <a:cubicBezTo>
                    <a:pt x="19516" y="15006"/>
                    <a:pt x="18416" y="14701"/>
                    <a:pt x="18416" y="12954"/>
                  </a:cubicBezTo>
                  <a:cubicBezTo>
                    <a:pt x="18416" y="11419"/>
                    <a:pt x="18794" y="10879"/>
                    <a:pt x="19017" y="10506"/>
                  </a:cubicBezTo>
                  <a:cubicBezTo>
                    <a:pt x="19017" y="10506"/>
                    <a:pt x="19443" y="9975"/>
                    <a:pt x="19136" y="8435"/>
                  </a:cubicBezTo>
                  <a:cubicBezTo>
                    <a:pt x="19388" y="7760"/>
                    <a:pt x="19900" y="6419"/>
                    <a:pt x="19470" y="5184"/>
                  </a:cubicBezTo>
                  <a:cubicBezTo>
                    <a:pt x="18974" y="3714"/>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8"/>
                  </a:cubicBezTo>
                  <a:cubicBezTo>
                    <a:pt x="17950" y="4265"/>
                    <a:pt x="18131" y="4362"/>
                    <a:pt x="18562" y="5641"/>
                  </a:cubicBezTo>
                  <a:cubicBezTo>
                    <a:pt x="18822" y="6387"/>
                    <a:pt x="18452" y="7378"/>
                    <a:pt x="18253" y="7911"/>
                  </a:cubicBezTo>
                  <a:cubicBezTo>
                    <a:pt x="18161" y="8156"/>
                    <a:pt x="18130" y="8457"/>
                    <a:pt x="18182" y="8718"/>
                  </a:cubicBezTo>
                  <a:cubicBezTo>
                    <a:pt x="18316" y="9392"/>
                    <a:pt x="18254" y="9706"/>
                    <a:pt x="18232" y="9784"/>
                  </a:cubicBezTo>
                  <a:cubicBezTo>
                    <a:pt x="18230" y="9788"/>
                    <a:pt x="18227" y="9793"/>
                    <a:pt x="18224" y="9798"/>
                  </a:cubicBezTo>
                  <a:lnTo>
                    <a:pt x="18191" y="9853"/>
                  </a:lnTo>
                  <a:cubicBezTo>
                    <a:pt x="17926" y="10290"/>
                    <a:pt x="17434" y="11106"/>
                    <a:pt x="17434" y="12954"/>
                  </a:cubicBezTo>
                  <a:cubicBezTo>
                    <a:pt x="17434" y="15019"/>
                    <a:pt x="18570" y="15933"/>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8"/>
                    <a:pt x="19516" y="15006"/>
                  </a:cubicBezTo>
                  <a:moveTo>
                    <a:pt x="2371" y="16155"/>
                  </a:moveTo>
                  <a:cubicBezTo>
                    <a:pt x="3030" y="15933"/>
                    <a:pt x="4166" y="15019"/>
                    <a:pt x="4166" y="12954"/>
                  </a:cubicBezTo>
                  <a:cubicBezTo>
                    <a:pt x="4166" y="11106"/>
                    <a:pt x="3673" y="10290"/>
                    <a:pt x="3409" y="9853"/>
                  </a:cubicBezTo>
                  <a:lnTo>
                    <a:pt x="3376" y="9798"/>
                  </a:lnTo>
                  <a:cubicBezTo>
                    <a:pt x="3373" y="9793"/>
                    <a:pt x="3370" y="9788"/>
                    <a:pt x="3367" y="9784"/>
                  </a:cubicBezTo>
                  <a:cubicBezTo>
                    <a:pt x="3346" y="9706"/>
                    <a:pt x="3283" y="9392"/>
                    <a:pt x="3418" y="8718"/>
                  </a:cubicBezTo>
                  <a:cubicBezTo>
                    <a:pt x="3470" y="8457"/>
                    <a:pt x="3439" y="8156"/>
                    <a:pt x="3347" y="7911"/>
                  </a:cubicBezTo>
                  <a:cubicBezTo>
                    <a:pt x="3148" y="7378"/>
                    <a:pt x="2778" y="6387"/>
                    <a:pt x="3038" y="5641"/>
                  </a:cubicBezTo>
                  <a:cubicBezTo>
                    <a:pt x="3469" y="4362"/>
                    <a:pt x="3649" y="4265"/>
                    <a:pt x="4133" y="4008"/>
                  </a:cubicBezTo>
                  <a:cubicBezTo>
                    <a:pt x="4180" y="3983"/>
                    <a:pt x="4225" y="3953"/>
                    <a:pt x="4268" y="3919"/>
                  </a:cubicBezTo>
                  <a:cubicBezTo>
                    <a:pt x="4389" y="3825"/>
                    <a:pt x="4884" y="3600"/>
                    <a:pt x="5392" y="3600"/>
                  </a:cubicBezTo>
                  <a:cubicBezTo>
                    <a:pt x="5636" y="3600"/>
                    <a:pt x="5839" y="3655"/>
                    <a:pt x="6002" y="3755"/>
                  </a:cubicBezTo>
                  <a:cubicBezTo>
                    <a:pt x="6045" y="3548"/>
                    <a:pt x="6096" y="3341"/>
                    <a:pt x="6165" y="3134"/>
                  </a:cubicBezTo>
                  <a:cubicBezTo>
                    <a:pt x="6225" y="2950"/>
                    <a:pt x="6289" y="2793"/>
                    <a:pt x="6351" y="2630"/>
                  </a:cubicBezTo>
                  <a:cubicBezTo>
                    <a:pt x="6046" y="2468"/>
                    <a:pt x="5716" y="2400"/>
                    <a:pt x="5392" y="2400"/>
                  </a:cubicBezTo>
                  <a:cubicBezTo>
                    <a:pt x="4682" y="2400"/>
                    <a:pt x="4009" y="2699"/>
                    <a:pt x="3740" y="2908"/>
                  </a:cubicBezTo>
                  <a:cubicBezTo>
                    <a:pt x="2955" y="3327"/>
                    <a:pt x="2625" y="3714"/>
                    <a:pt x="2130" y="5184"/>
                  </a:cubicBezTo>
                  <a:cubicBezTo>
                    <a:pt x="1700" y="6419"/>
                    <a:pt x="2212" y="7760"/>
                    <a:pt x="2464" y="8435"/>
                  </a:cubicBezTo>
                  <a:cubicBezTo>
                    <a:pt x="2156" y="9975"/>
                    <a:pt x="2583" y="10506"/>
                    <a:pt x="2583" y="10506"/>
                  </a:cubicBezTo>
                  <a:cubicBezTo>
                    <a:pt x="2806" y="10879"/>
                    <a:pt x="3185" y="11419"/>
                    <a:pt x="3185" y="12954"/>
                  </a:cubicBezTo>
                  <a:cubicBezTo>
                    <a:pt x="3185" y="14701"/>
                    <a:pt x="2084" y="15006"/>
                    <a:pt x="2084" y="15006"/>
                  </a:cubicBezTo>
                  <a:cubicBezTo>
                    <a:pt x="1191" y="15388"/>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rgbClr val="042B8E"/>
            </a:solidFill>
            <a:ln w="12700">
              <a:miter lim="400000"/>
            </a:ln>
          </p:spPr>
          <p:txBody>
            <a:bodyPr anchor="ctr" bIns="19050" lIns="19050" rIns="19050" tIns="19050"/>
            <a:lstStyle/>
            <a:p>
              <a:pPr defTabSz="228600">
                <a:defRPr b="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900">
                <a:cs typeface="+mn-ea"/>
                <a:sym typeface="+mn-lt"/>
              </a:endParaRPr>
            </a:p>
          </p:txBody>
        </p:sp>
      </p:grpSp>
      <p:grpSp>
        <p:nvGrpSpPr>
          <p:cNvPr id="18" name="组合 17">
            <a:extLst>
              <a:ext uri="{FF2B5EF4-FFF2-40B4-BE49-F238E27FC236}">
                <a16:creationId xmlns:a16="http://schemas.microsoft.com/office/drawing/2014/main" id="{08BBAF25-074E-43D4-95CB-7E3E8F7E8537}"/>
              </a:ext>
            </a:extLst>
          </p:cNvPr>
          <p:cNvGrpSpPr/>
          <p:nvPr/>
        </p:nvGrpSpPr>
        <p:grpSpPr>
          <a:xfrm>
            <a:off x="7531589" y="1124320"/>
            <a:ext cx="4035556" cy="1023145"/>
            <a:chOff x="3760138" y="1050180"/>
            <a:chExt cx="4035556" cy="1023145"/>
          </a:xfrm>
        </p:grpSpPr>
        <p:sp>
          <p:nvSpPr>
            <p:cNvPr id="16" name="MH_SubTitle_1">
              <a:extLst>
                <a:ext uri="{FF2B5EF4-FFF2-40B4-BE49-F238E27FC236}">
                  <a16:creationId xmlns:a16="http://schemas.microsoft.com/office/drawing/2014/main" id="{BE81A6F8-AECA-420C-8D54-AB57652813B5}"/>
                </a:ext>
              </a:extLst>
            </p:cNvPr>
            <p:cNvSpPr txBox="1">
              <a:spLocks noChangeArrowheads="1"/>
            </p:cNvSpPr>
            <p:nvPr/>
          </p:nvSpPr>
          <p:spPr bwMode="auto">
            <a:xfrm>
              <a:off x="3760137" y="1050180"/>
              <a:ext cx="4035556"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公司情况</a:t>
              </a:r>
            </a:p>
          </p:txBody>
        </p:sp>
        <p:sp>
          <p:nvSpPr>
            <p:cNvPr id="17" name="MH_Text_1">
              <a:extLst>
                <a:ext uri="{FF2B5EF4-FFF2-40B4-BE49-F238E27FC236}">
                  <a16:creationId xmlns:a16="http://schemas.microsoft.com/office/drawing/2014/main" id="{EE3F2F2A-7205-4261-A21C-4130DEA5075C}"/>
                </a:ext>
              </a:extLst>
            </p:cNvPr>
            <p:cNvSpPr txBox="1">
              <a:spLocks noChangeArrowheads="1"/>
            </p:cNvSpPr>
            <p:nvPr/>
          </p:nvSpPr>
          <p:spPr bwMode="auto">
            <a:xfrm>
              <a:off x="3760138" y="1355672"/>
              <a:ext cx="3517517" cy="71765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成立时间（发展历程）、组织架构（权力架构、审批流程）、企业文化、主打品牌（只选一个）、营收模式（客户的客户类型）、行业特点。</a:t>
              </a:r>
            </a:p>
          </p:txBody>
        </p:sp>
      </p:grpSp>
      <p:grpSp>
        <p:nvGrpSpPr>
          <p:cNvPr id="21" name="组合 20">
            <a:extLst>
              <a:ext uri="{FF2B5EF4-FFF2-40B4-BE49-F238E27FC236}">
                <a16:creationId xmlns:a16="http://schemas.microsoft.com/office/drawing/2014/main" id="{EEB6834D-AAF3-4376-9CEF-A87489CC46AE}"/>
              </a:ext>
            </a:extLst>
          </p:cNvPr>
          <p:cNvGrpSpPr/>
          <p:nvPr/>
        </p:nvGrpSpPr>
        <p:grpSpPr>
          <a:xfrm>
            <a:off x="8140506" y="2929639"/>
            <a:ext cx="2908600" cy="1194004"/>
            <a:chOff x="3858381" y="5143499"/>
            <a:chExt cx="2908600" cy="1194004"/>
          </a:xfrm>
        </p:grpSpPr>
        <p:sp>
          <p:nvSpPr>
            <p:cNvPr id="19" name="MH_SubTitle_2">
              <a:extLst>
                <a:ext uri="{FF2B5EF4-FFF2-40B4-BE49-F238E27FC236}">
                  <a16:creationId xmlns:a16="http://schemas.microsoft.com/office/drawing/2014/main" id="{50302F3E-189A-4E24-8FAF-D51ABE0BA9EC}"/>
                </a:ext>
              </a:extLst>
            </p:cNvPr>
            <p:cNvSpPr txBox="1">
              <a:spLocks noChangeArrowheads="1"/>
            </p:cNvSpPr>
            <p:nvPr/>
          </p:nvSpPr>
          <p:spPr bwMode="auto">
            <a:xfrm>
              <a:off x="3862960" y="5143499"/>
              <a:ext cx="1545380"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产品情况</a:t>
              </a:r>
            </a:p>
          </p:txBody>
        </p:sp>
        <p:sp>
          <p:nvSpPr>
            <p:cNvPr id="20" name="MH_Text_2">
              <a:extLst>
                <a:ext uri="{FF2B5EF4-FFF2-40B4-BE49-F238E27FC236}">
                  <a16:creationId xmlns:a16="http://schemas.microsoft.com/office/drawing/2014/main" id="{8CCEB686-A8DC-4E9B-888C-2734D3F27F9A}"/>
                </a:ext>
              </a:extLst>
            </p:cNvPr>
            <p:cNvSpPr txBox="1">
              <a:spLocks noChangeArrowheads="1"/>
            </p:cNvSpPr>
            <p:nvPr/>
          </p:nvSpPr>
          <p:spPr bwMode="auto">
            <a:xfrm>
              <a:off x="3858381" y="5451751"/>
              <a:ext cx="2908600" cy="8857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产品销售类型、畅销产品或重点产品、同类产品龙头--全国或本地（十大）。</a:t>
              </a:r>
            </a:p>
          </p:txBody>
        </p:sp>
      </p:grpSp>
      <p:grpSp>
        <p:nvGrpSpPr>
          <p:cNvPr id="28" name="组合 27">
            <a:extLst>
              <a:ext uri="{FF2B5EF4-FFF2-40B4-BE49-F238E27FC236}">
                <a16:creationId xmlns:a16="http://schemas.microsoft.com/office/drawing/2014/main" id="{C893206A-8D05-4647-8969-A7380BB64C26}"/>
              </a:ext>
            </a:extLst>
          </p:cNvPr>
          <p:cNvGrpSpPr/>
          <p:nvPr/>
        </p:nvGrpSpPr>
        <p:grpSpPr>
          <a:xfrm>
            <a:off x="967630" y="1675720"/>
            <a:ext cx="3687858" cy="1341428"/>
            <a:chOff x="-49923" y="1296319"/>
            <a:chExt cx="3687858" cy="1341428"/>
          </a:xfrm>
        </p:grpSpPr>
        <p:sp>
          <p:nvSpPr>
            <p:cNvPr id="22" name="MH_SubTitle_3">
              <a:extLst>
                <a:ext uri="{FF2B5EF4-FFF2-40B4-BE49-F238E27FC236}">
                  <a16:creationId xmlns:a16="http://schemas.microsoft.com/office/drawing/2014/main" id="{0EF01FD4-F3A6-411F-AF17-F1A000BC96AA}"/>
                </a:ext>
              </a:extLst>
            </p:cNvPr>
            <p:cNvSpPr txBox="1">
              <a:spLocks noChangeArrowheads="1"/>
            </p:cNvSpPr>
            <p:nvPr/>
          </p:nvSpPr>
          <p:spPr bwMode="auto">
            <a:xfrm>
              <a:off x="1983213" y="1296319"/>
              <a:ext cx="1654723"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售后服务情况</a:t>
              </a:r>
            </a:p>
          </p:txBody>
        </p:sp>
        <p:sp>
          <p:nvSpPr>
            <p:cNvPr id="23" name="MH_Text_3">
              <a:extLst>
                <a:ext uri="{FF2B5EF4-FFF2-40B4-BE49-F238E27FC236}">
                  <a16:creationId xmlns:a16="http://schemas.microsoft.com/office/drawing/2014/main" id="{56762732-D3DC-461B-83A3-AE844C8B9103}"/>
                </a:ext>
              </a:extLst>
            </p:cNvPr>
            <p:cNvSpPr txBox="1">
              <a:spLocks noChangeArrowheads="1"/>
            </p:cNvSpPr>
            <p:nvPr/>
          </p:nvSpPr>
          <p:spPr bwMode="auto">
            <a:xfrm>
              <a:off x="-49923" y="1615727"/>
              <a:ext cx="3656176" cy="10220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售后服务类型（长线或短线）、仓库发货、退换货、物流方式（快递或干线加落地配）</a:t>
              </a:r>
            </a:p>
          </p:txBody>
        </p:sp>
      </p:grpSp>
      <p:grpSp>
        <p:nvGrpSpPr>
          <p:cNvPr id="29" name="组合 28">
            <a:extLst>
              <a:ext uri="{FF2B5EF4-FFF2-40B4-BE49-F238E27FC236}">
                <a16:creationId xmlns:a16="http://schemas.microsoft.com/office/drawing/2014/main" id="{397BF968-2342-4FD6-9273-B7B671D5F214}"/>
              </a:ext>
            </a:extLst>
          </p:cNvPr>
          <p:cNvGrpSpPr/>
          <p:nvPr/>
        </p:nvGrpSpPr>
        <p:grpSpPr>
          <a:xfrm>
            <a:off x="967629" y="2899004"/>
            <a:ext cx="3233157" cy="1049481"/>
            <a:chOff x="876865" y="2460602"/>
            <a:chExt cx="3233157" cy="1049481"/>
          </a:xfrm>
        </p:grpSpPr>
        <p:sp>
          <p:nvSpPr>
            <p:cNvPr id="24" name="MH_SubTitle_4">
              <a:extLst>
                <a:ext uri="{FF2B5EF4-FFF2-40B4-BE49-F238E27FC236}">
                  <a16:creationId xmlns:a16="http://schemas.microsoft.com/office/drawing/2014/main" id="{19B41D91-CE1F-45C4-A5B6-E2A523B8F08E}"/>
                </a:ext>
              </a:extLst>
            </p:cNvPr>
            <p:cNvSpPr txBox="1">
              <a:spLocks noChangeArrowheads="1"/>
            </p:cNvSpPr>
            <p:nvPr/>
          </p:nvSpPr>
          <p:spPr bwMode="auto">
            <a:xfrm>
              <a:off x="2445966" y="2460602"/>
              <a:ext cx="1664056"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销售模式情况</a:t>
              </a:r>
            </a:p>
          </p:txBody>
        </p:sp>
        <p:sp>
          <p:nvSpPr>
            <p:cNvPr id="25" name="MH_Text_4">
              <a:extLst>
                <a:ext uri="{FF2B5EF4-FFF2-40B4-BE49-F238E27FC236}">
                  <a16:creationId xmlns:a16="http://schemas.microsoft.com/office/drawing/2014/main" id="{A7E71420-1B55-4C59-A82D-42EC25C886DA}"/>
                </a:ext>
              </a:extLst>
            </p:cNvPr>
            <p:cNvSpPr txBox="1">
              <a:spLocks noChangeArrowheads="1"/>
            </p:cNvSpPr>
            <p:nvPr/>
          </p:nvSpPr>
          <p:spPr bwMode="auto">
            <a:xfrm>
              <a:off x="876865" y="2756668"/>
              <a:ext cx="3124957" cy="75341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传统渠道销售（批发+零售）、线上渠道销售（第三方平台（天猫等）+自主电商平台（官方商城））、移动端微店。</a:t>
              </a:r>
            </a:p>
          </p:txBody>
        </p:sp>
      </p:grpSp>
      <p:grpSp>
        <p:nvGrpSpPr>
          <p:cNvPr id="30" name="组合 29">
            <a:extLst>
              <a:ext uri="{FF2B5EF4-FFF2-40B4-BE49-F238E27FC236}">
                <a16:creationId xmlns:a16="http://schemas.microsoft.com/office/drawing/2014/main" id="{C798F9D6-4D6F-43E0-B655-ECD792F3F292}"/>
              </a:ext>
            </a:extLst>
          </p:cNvPr>
          <p:cNvGrpSpPr/>
          <p:nvPr/>
        </p:nvGrpSpPr>
        <p:grpSpPr>
          <a:xfrm>
            <a:off x="967629" y="4506936"/>
            <a:ext cx="3865345" cy="1567639"/>
            <a:chOff x="362503" y="4153579"/>
            <a:chExt cx="3865345" cy="1567639"/>
          </a:xfrm>
        </p:grpSpPr>
        <p:sp>
          <p:nvSpPr>
            <p:cNvPr id="26" name="MH_SubTitle_5">
              <a:extLst>
                <a:ext uri="{FF2B5EF4-FFF2-40B4-BE49-F238E27FC236}">
                  <a16:creationId xmlns:a16="http://schemas.microsoft.com/office/drawing/2014/main" id="{898E21C4-3945-4FDB-B92E-AFC532141A1C}"/>
                </a:ext>
              </a:extLst>
            </p:cNvPr>
            <p:cNvSpPr txBox="1">
              <a:spLocks noChangeArrowheads="1"/>
            </p:cNvSpPr>
            <p:nvPr/>
          </p:nvSpPr>
          <p:spPr bwMode="auto">
            <a:xfrm>
              <a:off x="2536730" y="4153579"/>
              <a:ext cx="1691118"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推广方式情况</a:t>
              </a:r>
            </a:p>
          </p:txBody>
        </p:sp>
        <p:sp>
          <p:nvSpPr>
            <p:cNvPr id="27" name="MH_Text_5">
              <a:extLst>
                <a:ext uri="{FF2B5EF4-FFF2-40B4-BE49-F238E27FC236}">
                  <a16:creationId xmlns:a16="http://schemas.microsoft.com/office/drawing/2014/main" id="{4A6CAC9F-B1E9-4B7A-B683-11DD758F668D}"/>
                </a:ext>
              </a:extLst>
            </p:cNvPr>
            <p:cNvSpPr txBox="1">
              <a:spLocks noChangeArrowheads="1"/>
            </p:cNvSpPr>
            <p:nvPr/>
          </p:nvSpPr>
          <p:spPr bwMode="auto">
            <a:xfrm>
              <a:off x="362503" y="4451193"/>
              <a:ext cx="3730084" cy="12700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线下传统媒体（电视、报纸、杂志、DM单页）、线上网络媒体（百度、门户网站、行业垂直网站、视频网站）、线上自媒体（微博、微信、QQ）</a:t>
              </a:r>
            </a:p>
          </p:txBody>
        </p:sp>
      </p:grpSp>
      <p:grpSp>
        <p:nvGrpSpPr>
          <p:cNvPr id="31" name="组合 30">
            <a:extLst>
              <a:ext uri="{FF2B5EF4-FFF2-40B4-BE49-F238E27FC236}">
                <a16:creationId xmlns:a16="http://schemas.microsoft.com/office/drawing/2014/main" id="{DB669BAB-D8C6-498D-8EF1-2093A14D538C}"/>
              </a:ext>
            </a:extLst>
          </p:cNvPr>
          <p:cNvGrpSpPr/>
          <p:nvPr/>
        </p:nvGrpSpPr>
        <p:grpSpPr>
          <a:xfrm>
            <a:off x="8993199" y="4664351"/>
            <a:ext cx="2071937" cy="904680"/>
            <a:chOff x="9841347" y="4411420"/>
            <a:chExt cx="2071937" cy="904680"/>
          </a:xfrm>
        </p:grpSpPr>
        <p:pic>
          <p:nvPicPr>
            <p:cNvPr id="32" name="图片 31">
              <a:extLst>
                <a:ext uri="{FF2B5EF4-FFF2-40B4-BE49-F238E27FC236}">
                  <a16:creationId xmlns:a16="http://schemas.microsoft.com/office/drawing/2014/main" id="{0DE3917D-EB74-41FD-BC51-3059000E2329}"/>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9841347" y="4411420"/>
              <a:ext cx="904679" cy="904680"/>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33" name="矩形 32">
              <a:extLst>
                <a:ext uri="{FF2B5EF4-FFF2-40B4-BE49-F238E27FC236}">
                  <a16:creationId xmlns:a16="http://schemas.microsoft.com/office/drawing/2014/main" id="{587788A8-C26A-43F5-B927-2A0BF09E85C8}"/>
                </a:ext>
              </a:extLst>
            </p:cNvPr>
            <p:cNvSpPr/>
            <p:nvPr/>
          </p:nvSpPr>
          <p:spPr>
            <a:xfrm>
              <a:off x="10082335" y="4595252"/>
              <a:ext cx="1811655" cy="579120"/>
            </a:xfrm>
            <a:prstGeom prst="rect">
              <a:avLst/>
            </a:prstGeom>
          </p:spPr>
          <p:txBody>
            <a:bodyPr vert="horz" wrap="none">
              <a:spAutoFit/>
            </a:bodyPr>
            <a:lstStyle/>
            <a:p>
              <a:r>
                <a:rPr altLang="zh-CN" b="1" lang="en-US" spc="600" sz="3200">
                  <a:solidFill>
                    <a:srgbClr val="042B8E"/>
                  </a:solidFill>
                  <a:cs typeface="+mn-ea"/>
                  <a:sym typeface="+mn-lt"/>
                </a:rPr>
                <a:t>SALES</a:t>
              </a:r>
            </a:p>
          </p:txBody>
        </p:sp>
      </p:grpSp>
    </p:spTree>
    <p:extLst>
      <p:ext uri="{BB962C8B-B14F-4D97-AF65-F5344CB8AC3E}">
        <p14:creationId val="2273882152"/>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5"/>
                                        </p:tgtEl>
                                        <p:attrNameLst>
                                          <p:attrName>style.visibility</p:attrName>
                                        </p:attrNameLst>
                                      </p:cBhvr>
                                      <p:to>
                                        <p:strVal val="visible"/>
                                      </p:to>
                                    </p:set>
                                    <p:animEffect filter="randombar(horizontal)" transition="in">
                                      <p:cBhvr>
                                        <p:cTn dur="500" id="7"/>
                                        <p:tgtEl>
                                          <p:spTgt spid="1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28"/>
                                        </p:tgtEl>
                                        <p:attrNameLst>
                                          <p:attrName>style.visibility</p:attrName>
                                        </p:attrNameLst>
                                      </p:cBhvr>
                                      <p:to>
                                        <p:strVal val="visible"/>
                                      </p:to>
                                    </p:set>
                                    <p:animEffect filter="fade" transition="in">
                                      <p:cBhvr>
                                        <p:cTn dur="500" id="12"/>
                                        <p:tgtEl>
                                          <p:spTgt spid="2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18"/>
                                        </p:tgtEl>
                                        <p:attrNameLst>
                                          <p:attrName>style.visibility</p:attrName>
                                        </p:attrNameLst>
                                      </p:cBhvr>
                                      <p:to>
                                        <p:strVal val="visible"/>
                                      </p:to>
                                    </p:set>
                                    <p:animEffect filter="fade" transition="in">
                                      <p:cBhvr>
                                        <p:cTn dur="500" id="17"/>
                                        <p:tgtEl>
                                          <p:spTgt spid="18"/>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29"/>
                                        </p:tgtEl>
                                        <p:attrNameLst>
                                          <p:attrName>style.visibility</p:attrName>
                                        </p:attrNameLst>
                                      </p:cBhvr>
                                      <p:to>
                                        <p:strVal val="visible"/>
                                      </p:to>
                                    </p:set>
                                    <p:animEffect filter="fade" transition="in">
                                      <p:cBhvr>
                                        <p:cTn dur="500" id="22"/>
                                        <p:tgtEl>
                                          <p:spTgt spid="29"/>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10" presetSubtype="0">
                                  <p:stCondLst>
                                    <p:cond delay="0"/>
                                  </p:stCondLst>
                                  <p:childTnLst>
                                    <p:set>
                                      <p:cBhvr>
                                        <p:cTn dur="1" fill="hold" id="26">
                                          <p:stCondLst>
                                            <p:cond delay="0"/>
                                          </p:stCondLst>
                                        </p:cTn>
                                        <p:tgtEl>
                                          <p:spTgt spid="21"/>
                                        </p:tgtEl>
                                        <p:attrNameLst>
                                          <p:attrName>style.visibility</p:attrName>
                                        </p:attrNameLst>
                                      </p:cBhvr>
                                      <p:to>
                                        <p:strVal val="visible"/>
                                      </p:to>
                                    </p:set>
                                    <p:animEffect filter="fade" transition="in">
                                      <p:cBhvr>
                                        <p:cTn dur="500" id="27"/>
                                        <p:tgtEl>
                                          <p:spTgt spid="21"/>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10" presetSubtype="0">
                                  <p:stCondLst>
                                    <p:cond delay="0"/>
                                  </p:stCondLst>
                                  <p:childTnLst>
                                    <p:set>
                                      <p:cBhvr>
                                        <p:cTn dur="1" fill="hold" id="31">
                                          <p:stCondLst>
                                            <p:cond delay="0"/>
                                          </p:stCondLst>
                                        </p:cTn>
                                        <p:tgtEl>
                                          <p:spTgt spid="30"/>
                                        </p:tgtEl>
                                        <p:attrNameLst>
                                          <p:attrName>style.visibility</p:attrName>
                                        </p:attrNameLst>
                                      </p:cBhvr>
                                      <p:to>
                                        <p:strVal val="visible"/>
                                      </p:to>
                                    </p:set>
                                    <p:animEffect filter="fade" transition="in">
                                      <p:cBhvr>
                                        <p:cTn dur="500" id="32"/>
                                        <p:tgtEl>
                                          <p:spTgt spid="30"/>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4" presetSubtype="10">
                                  <p:stCondLst>
                                    <p:cond delay="0"/>
                                  </p:stCondLst>
                                  <p:childTnLst>
                                    <p:set>
                                      <p:cBhvr>
                                        <p:cTn dur="1" fill="hold" id="36">
                                          <p:stCondLst>
                                            <p:cond delay="0"/>
                                          </p:stCondLst>
                                        </p:cTn>
                                        <p:tgtEl>
                                          <p:spTgt spid="31"/>
                                        </p:tgtEl>
                                        <p:attrNameLst>
                                          <p:attrName>style.visibility</p:attrName>
                                        </p:attrNameLst>
                                      </p:cBhvr>
                                      <p:to>
                                        <p:strVal val="visible"/>
                                      </p:to>
                                    </p:set>
                                    <p:animEffect filter="randombar(horizontal)" transition="in">
                                      <p:cBhvr>
                                        <p:cTn dur="500" id="3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a:extLst>
              <a:ext uri="{FF2B5EF4-FFF2-40B4-BE49-F238E27FC236}">
                <a16:creationId xmlns:a16="http://schemas.microsoft.com/office/drawing/2014/main" id="{5013DE16-9850-4666-84BC-2C4126ED5509}"/>
              </a:ext>
            </a:extLst>
          </p:cNvPr>
          <p:cNvGrpSpPr/>
          <p:nvPr/>
        </p:nvGrpSpPr>
        <p:grpSpPr>
          <a:xfrm>
            <a:off x="4941637" y="1483605"/>
            <a:ext cx="2279229" cy="529248"/>
            <a:chOff x="4941637" y="1483605"/>
            <a:chExt cx="2279229" cy="529248"/>
          </a:xfrm>
        </p:grpSpPr>
        <p:grpSp>
          <p:nvGrpSpPr>
            <p:cNvPr id="9" name="组合 8">
              <a:extLst>
                <a:ext uri="{FF2B5EF4-FFF2-40B4-BE49-F238E27FC236}">
                  <a16:creationId xmlns:a16="http://schemas.microsoft.com/office/drawing/2014/main" id="{902FD136-F161-4FB3-848E-FC0AD66A0ACF}"/>
                </a:ext>
              </a:extLst>
            </p:cNvPr>
            <p:cNvGrpSpPr/>
            <p:nvPr/>
          </p:nvGrpSpPr>
          <p:grpSpPr>
            <a:xfrm>
              <a:off x="4941637" y="1483605"/>
              <a:ext cx="2249733" cy="529248"/>
              <a:chOff x="4216818" y="1470939"/>
              <a:chExt cx="3677264" cy="529248"/>
            </a:xfrm>
          </p:grpSpPr>
          <p:sp>
            <p:nvSpPr>
              <p:cNvPr id="7" name="矩形: 圆角 6">
                <a:extLst>
                  <a:ext uri="{FF2B5EF4-FFF2-40B4-BE49-F238E27FC236}">
                    <a16:creationId xmlns:a16="http://schemas.microsoft.com/office/drawing/2014/main" id="{881952F1-44C7-477B-9A43-1551A933C031}"/>
                  </a:ext>
                </a:extLst>
              </p:cNvPr>
              <p:cNvSpPr/>
              <p:nvPr/>
            </p:nvSpPr>
            <p:spPr>
              <a:xfrm>
                <a:off x="4403265" y="1524260"/>
                <a:ext cx="3490817" cy="475927"/>
              </a:xfrm>
              <a:prstGeom prst="roundRect">
                <a:avLst>
                  <a:gd fmla="val 25070" name="adj"/>
                </a:avLst>
              </a:prstGeom>
              <a:pattFill prst="ltVert">
                <a:fgClr>
                  <a:srgbClr val="C13238"/>
                </a:fgClr>
                <a:bgClr>
                  <a:srgbClr val="F5F5F5"/>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矩形: 圆角 7">
                <a:extLst>
                  <a:ext uri="{FF2B5EF4-FFF2-40B4-BE49-F238E27FC236}">
                    <a16:creationId xmlns:a16="http://schemas.microsoft.com/office/drawing/2014/main" id="{7D4B2618-E277-4A65-9DEA-FE52F8120268}"/>
                  </a:ext>
                </a:extLst>
              </p:cNvPr>
              <p:cNvSpPr/>
              <p:nvPr/>
            </p:nvSpPr>
            <p:spPr>
              <a:xfrm>
                <a:off x="4216818" y="1470939"/>
                <a:ext cx="3490817" cy="475927"/>
              </a:xfrm>
              <a:prstGeom prst="roundRect">
                <a:avLst>
                  <a:gd fmla="val 25072"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 name="MH_Title_1">
              <a:extLst>
                <a:ext uri="{FF2B5EF4-FFF2-40B4-BE49-F238E27FC236}">
                  <a16:creationId xmlns:a16="http://schemas.microsoft.com/office/drawing/2014/main" id="{B891112E-2697-4331-80D0-7B03AA53A491}"/>
                </a:ext>
              </a:extLst>
            </p:cNvPr>
            <p:cNvSpPr>
              <a:spLocks noChangeArrowheads="1"/>
            </p:cNvSpPr>
            <p:nvPr/>
          </p:nvSpPr>
          <p:spPr bwMode="auto">
            <a:xfrm>
              <a:off x="4971134" y="1525069"/>
              <a:ext cx="2249733" cy="384048"/>
            </a:xfrm>
            <a:prstGeom prst="rect">
              <a:avLst/>
            </a:prstGeom>
            <a:extLst/>
          </p:spPr>
          <p:txBody>
            <a:bodyPr wrap="square">
              <a:spAutoFit/>
            </a:bodyPr>
            <a:lstStyle/>
            <a:p>
              <a:pPr algn="just">
                <a:lnSpc>
                  <a:spcPct val="120000"/>
                </a:lnSpc>
                <a:buClr>
                  <a:srgbClr val="000066"/>
                </a:buClr>
              </a:pPr>
              <a:r>
                <a:rPr altLang="en-US" lang="zh-CN" spc="300" sz="1600">
                  <a:solidFill>
                    <a:srgbClr val="042B8E"/>
                  </a:solidFill>
                  <a:cs typeface="+mn-ea"/>
                  <a:sym typeface="+mn-lt"/>
                </a:rPr>
                <a:t>分析你的客户类型</a:t>
              </a:r>
            </a:p>
          </p:txBody>
        </p:sp>
      </p:grpSp>
      <p:grpSp>
        <p:nvGrpSpPr>
          <p:cNvPr id="43" name="组合 42">
            <a:extLst>
              <a:ext uri="{FF2B5EF4-FFF2-40B4-BE49-F238E27FC236}">
                <a16:creationId xmlns:a16="http://schemas.microsoft.com/office/drawing/2014/main" id="{B7F1ADD9-8E11-409A-AB38-304DEC5B4840}"/>
              </a:ext>
            </a:extLst>
          </p:cNvPr>
          <p:cNvGrpSpPr/>
          <p:nvPr/>
        </p:nvGrpSpPr>
        <p:grpSpPr>
          <a:xfrm>
            <a:off x="1675575" y="2434793"/>
            <a:ext cx="1669338" cy="2314631"/>
            <a:chOff x="1164298" y="2424960"/>
            <a:chExt cx="1669338" cy="2314631"/>
          </a:xfrm>
        </p:grpSpPr>
        <p:grpSp>
          <p:nvGrpSpPr>
            <p:cNvPr id="6" name="组合 5">
              <a:extLst>
                <a:ext uri="{FF2B5EF4-FFF2-40B4-BE49-F238E27FC236}">
                  <a16:creationId xmlns:a16="http://schemas.microsoft.com/office/drawing/2014/main" id="{0A3529F4-389B-42E2-9F31-4A723B676BD8}"/>
                </a:ext>
              </a:extLst>
            </p:cNvPr>
            <p:cNvGrpSpPr/>
            <p:nvPr/>
          </p:nvGrpSpPr>
          <p:grpSpPr>
            <a:xfrm>
              <a:off x="1470040" y="2424960"/>
              <a:ext cx="921489" cy="1431737"/>
              <a:chOff x="1963922" y="2633559"/>
              <a:chExt cx="921489" cy="1431737"/>
            </a:xfrm>
          </p:grpSpPr>
          <p:sp>
            <p:nvSpPr>
              <p:cNvPr id="3" name="Oval 161">
                <a:extLst>
                  <a:ext uri="{FF2B5EF4-FFF2-40B4-BE49-F238E27FC236}">
                    <a16:creationId xmlns:a16="http://schemas.microsoft.com/office/drawing/2014/main" id="{7C3B058D-772C-40E6-9740-B1D810035F77}"/>
                  </a:ext>
                </a:extLst>
              </p:cNvPr>
              <p:cNvSpPr/>
              <p:nvPr/>
            </p:nvSpPr>
            <p:spPr>
              <a:xfrm>
                <a:off x="1963922" y="3143807"/>
                <a:ext cx="921489" cy="921489"/>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sp>
            <p:nvSpPr>
              <p:cNvPr id="4" name="Freeform 108">
                <a:extLst>
                  <a:ext uri="{FF2B5EF4-FFF2-40B4-BE49-F238E27FC236}">
                    <a16:creationId xmlns:a16="http://schemas.microsoft.com/office/drawing/2014/main" id="{F77040C8-FFB4-44E1-8CF1-50601EC341B6}"/>
                  </a:ext>
                </a:extLst>
              </p:cNvPr>
              <p:cNvSpPr>
                <a:spLocks noEditPoints="1"/>
              </p:cNvSpPr>
              <p:nvPr/>
            </p:nvSpPr>
            <p:spPr bwMode="auto">
              <a:xfrm>
                <a:off x="2184417" y="3356484"/>
                <a:ext cx="478924" cy="429035"/>
              </a:xfrm>
              <a:custGeom>
                <a:gdLst>
                  <a:gd fmla="*/ 41 w 81" name="T0"/>
                  <a:gd fmla="*/ 20 h 70" name="T1"/>
                  <a:gd fmla="*/ 41 w 81" name="T2"/>
                  <a:gd fmla="*/ 23 h 70" name="T3"/>
                  <a:gd fmla="*/ 39 w 81" name="T4"/>
                  <a:gd fmla="*/ 24 h 70" name="T5"/>
                  <a:gd fmla="*/ 45 w 81" name="T6"/>
                  <a:gd fmla="*/ 55 h 70" name="T7"/>
                  <a:gd fmla="*/ 55 w 81" name="T8"/>
                  <a:gd fmla="*/ 61 h 70" name="T9"/>
                  <a:gd fmla="*/ 57 w 81" name="T10"/>
                  <a:gd fmla="*/ 53 h 70" name="T11"/>
                  <a:gd fmla="*/ 54 w 81" name="T12"/>
                  <a:gd fmla="*/ 23 h 70" name="T13"/>
                  <a:gd fmla="*/ 28 w 81" name="T14"/>
                  <a:gd fmla="*/ 23 h 70" name="T15"/>
                  <a:gd fmla="*/ 24 w 81" name="T16"/>
                  <a:gd fmla="*/ 53 h 70" name="T17"/>
                  <a:gd fmla="*/ 26 w 81" name="T18"/>
                  <a:gd fmla="*/ 61 h 70" name="T19"/>
                  <a:gd fmla="*/ 36 w 81" name="T20"/>
                  <a:gd fmla="*/ 55 h 70" name="T21"/>
                  <a:gd fmla="*/ 39 w 81" name="T22"/>
                  <a:gd fmla="*/ 60 h 70" name="T23"/>
                  <a:gd fmla="*/ 42 w 81" name="T24"/>
                  <a:gd fmla="*/ 54 h 70" name="T25"/>
                  <a:gd fmla="*/ 54 w 81" name="T26"/>
                  <a:gd fmla="*/ 53 h 70" name="T27"/>
                  <a:gd fmla="*/ 47 w 81" name="T28"/>
                  <a:gd fmla="*/ 52 h 70" name="T29"/>
                  <a:gd fmla="*/ 33 w 81" name="T30"/>
                  <a:gd fmla="*/ 14 h 70" name="T31"/>
                  <a:gd fmla="*/ 46 w 81" name="T32"/>
                  <a:gd fmla="*/ 47 h 70" name="T33"/>
                  <a:gd fmla="*/ 41 w 81" name="T34"/>
                  <a:gd fmla="*/ 41 h 70" name="T35"/>
                  <a:gd fmla="*/ 35 w 81" name="T36"/>
                  <a:gd fmla="*/ 47 h 70" name="T37"/>
                  <a:gd fmla="*/ 29 w 81" name="T38"/>
                  <a:gd fmla="*/ 55 h 70" name="T39"/>
                  <a:gd fmla="*/ 28 w 81" name="T40"/>
                  <a:gd fmla="*/ 50 h 70" name="T41"/>
                  <a:gd fmla="*/ 29 w 81" name="T42"/>
                  <a:gd fmla="*/ 55 h 70" name="T43"/>
                  <a:gd fmla="*/ 63 w 81" name="T44"/>
                  <a:gd fmla="*/ 70 h 70" name="T45"/>
                  <a:gd fmla="*/ 42 w 81" name="T46"/>
                  <a:gd fmla="*/ 58 h 70" name="T47"/>
                  <a:gd fmla="*/ 44 w 81" name="T48"/>
                  <a:gd fmla="*/ 64 h 70" name="T49"/>
                  <a:gd fmla="*/ 46 w 81" name="T50"/>
                  <a:gd fmla="*/ 60 h 70" name="T51"/>
                  <a:gd fmla="*/ 48 w 81" name="T52"/>
                  <a:gd fmla="*/ 64 h 70" name="T53"/>
                  <a:gd fmla="*/ 65 w 81" name="T54"/>
                  <a:gd fmla="*/ 64 h 70" name="T55"/>
                  <a:gd fmla="*/ 60 w 81" name="T56"/>
                  <a:gd fmla="*/ 57 h 70" name="T57"/>
                  <a:gd fmla="*/ 71 w 81" name="T58"/>
                  <a:gd fmla="*/ 60 h 70" name="T59"/>
                  <a:gd fmla="*/ 58 w 81" name="T60"/>
                  <a:gd fmla="*/ 51 h 70" name="T61"/>
                  <a:gd fmla="*/ 73 w 81" name="T62"/>
                  <a:gd fmla="*/ 60 h 70" name="T63"/>
                  <a:gd fmla="*/ 79 w 81" name="T64"/>
                  <a:gd fmla="*/ 63 h 70" name="T65"/>
                  <a:gd fmla="*/ 76 w 81" name="T66"/>
                  <a:gd fmla="*/ 56 h 70" name="T67"/>
                  <a:gd fmla="*/ 39 w 81" name="T68"/>
                  <a:gd fmla="*/ 64 h 70" name="T69"/>
                  <a:gd fmla="*/ 8 w 81" name="T70"/>
                  <a:gd fmla="*/ 70 h 70" name="T71"/>
                  <a:gd fmla="*/ 6 w 81" name="T72"/>
                  <a:gd fmla="*/ 57 h 70" name="T73"/>
                  <a:gd fmla="*/ 8 w 81" name="T74"/>
                  <a:gd fmla="*/ 68 h 70" name="T75"/>
                  <a:gd fmla="*/ 18 w 81" name="T76"/>
                  <a:gd fmla="*/ 49 h 70" name="T77"/>
                  <a:gd fmla="*/ 22 w 81" name="T78"/>
                  <a:gd fmla="*/ 52 h 70" name="T79"/>
                  <a:gd fmla="*/ 16 w 81" name="T80"/>
                  <a:gd fmla="*/ 68 h 70" name="T81"/>
                  <a:gd fmla="*/ 22 w 81" name="T82"/>
                  <a:gd fmla="*/ 58 h 70" name="T83"/>
                  <a:gd fmla="*/ 21 w 81" name="T84"/>
                  <a:gd fmla="*/ 68 h 70" name="T85"/>
                  <a:gd fmla="*/ 33 w 81" name="T86"/>
                  <a:gd fmla="*/ 60 h 70" name="T87"/>
                  <a:gd fmla="*/ 35 w 81" name="T88"/>
                  <a:gd fmla="*/ 64 h 70" name="T89"/>
                  <a:gd fmla="*/ 37 w 81" name="T90"/>
                  <a:gd fmla="*/ 58 h 7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70" w="81">
                    <a:moveTo>
                      <a:pt x="41" y="29"/>
                    </a:moveTo>
                    <a:cubicBezTo>
                      <a:pt x="43" y="29"/>
                      <a:pt x="45" y="27"/>
                      <a:pt x="45" y="24"/>
                    </a:cubicBezTo>
                    <a:cubicBezTo>
                      <a:pt x="45" y="22"/>
                      <a:pt x="43" y="20"/>
                      <a:pt x="41" y="20"/>
                    </a:cubicBezTo>
                    <a:cubicBezTo>
                      <a:pt x="38" y="20"/>
                      <a:pt x="36" y="22"/>
                      <a:pt x="36" y="24"/>
                    </a:cubicBezTo>
                    <a:cubicBezTo>
                      <a:pt x="36" y="27"/>
                      <a:pt x="38" y="29"/>
                      <a:pt x="41" y="29"/>
                    </a:cubicBezTo>
                    <a:close/>
                    <a:moveTo>
                      <a:pt x="41" y="23"/>
                    </a:moveTo>
                    <a:cubicBezTo>
                      <a:pt x="41" y="23"/>
                      <a:pt x="42" y="24"/>
                      <a:pt x="42" y="24"/>
                    </a:cubicBezTo>
                    <a:cubicBezTo>
                      <a:pt x="42" y="25"/>
                      <a:pt x="41" y="26"/>
                      <a:pt x="41" y="26"/>
                    </a:cubicBezTo>
                    <a:cubicBezTo>
                      <a:pt x="40" y="26"/>
                      <a:pt x="39" y="25"/>
                      <a:pt x="39" y="24"/>
                    </a:cubicBezTo>
                    <a:cubicBezTo>
                      <a:pt x="39" y="24"/>
                      <a:pt x="40" y="23"/>
                      <a:pt x="41" y="23"/>
                    </a:cubicBezTo>
                    <a:close/>
                    <a:moveTo>
                      <a:pt x="44" y="54"/>
                    </a:moveTo>
                    <a:cubicBezTo>
                      <a:pt x="44" y="54"/>
                      <a:pt x="45" y="55"/>
                      <a:pt x="45" y="55"/>
                    </a:cubicBezTo>
                    <a:cubicBezTo>
                      <a:pt x="46" y="55"/>
                      <a:pt x="49" y="56"/>
                      <a:pt x="50" y="57"/>
                    </a:cubicBezTo>
                    <a:cubicBezTo>
                      <a:pt x="51" y="58"/>
                      <a:pt x="54" y="61"/>
                      <a:pt x="54" y="61"/>
                    </a:cubicBezTo>
                    <a:cubicBezTo>
                      <a:pt x="55" y="61"/>
                      <a:pt x="55" y="61"/>
                      <a:pt x="55" y="61"/>
                    </a:cubicBezTo>
                    <a:cubicBezTo>
                      <a:pt x="55" y="61"/>
                      <a:pt x="56" y="61"/>
                      <a:pt x="56" y="61"/>
                    </a:cubicBezTo>
                    <a:cubicBezTo>
                      <a:pt x="56" y="61"/>
                      <a:pt x="57" y="60"/>
                      <a:pt x="57" y="60"/>
                    </a:cubicBezTo>
                    <a:cubicBezTo>
                      <a:pt x="57" y="53"/>
                      <a:pt x="57" y="53"/>
                      <a:pt x="57" y="53"/>
                    </a:cubicBezTo>
                    <a:cubicBezTo>
                      <a:pt x="57" y="51"/>
                      <a:pt x="57" y="50"/>
                      <a:pt x="55" y="48"/>
                    </a:cubicBezTo>
                    <a:cubicBezTo>
                      <a:pt x="55" y="47"/>
                      <a:pt x="52" y="44"/>
                      <a:pt x="51" y="42"/>
                    </a:cubicBezTo>
                    <a:cubicBezTo>
                      <a:pt x="52" y="37"/>
                      <a:pt x="54" y="30"/>
                      <a:pt x="54" y="23"/>
                    </a:cubicBezTo>
                    <a:cubicBezTo>
                      <a:pt x="54" y="9"/>
                      <a:pt x="42" y="1"/>
                      <a:pt x="41" y="0"/>
                    </a:cubicBezTo>
                    <a:cubicBezTo>
                      <a:pt x="41" y="0"/>
                      <a:pt x="40" y="0"/>
                      <a:pt x="40" y="0"/>
                    </a:cubicBezTo>
                    <a:cubicBezTo>
                      <a:pt x="39" y="1"/>
                      <a:pt x="28" y="9"/>
                      <a:pt x="28" y="23"/>
                    </a:cubicBezTo>
                    <a:cubicBezTo>
                      <a:pt x="28" y="30"/>
                      <a:pt x="29" y="37"/>
                      <a:pt x="30" y="42"/>
                    </a:cubicBezTo>
                    <a:cubicBezTo>
                      <a:pt x="29" y="44"/>
                      <a:pt x="26" y="47"/>
                      <a:pt x="26" y="48"/>
                    </a:cubicBezTo>
                    <a:cubicBezTo>
                      <a:pt x="24" y="50"/>
                      <a:pt x="24" y="51"/>
                      <a:pt x="24" y="53"/>
                    </a:cubicBezTo>
                    <a:cubicBezTo>
                      <a:pt x="24" y="60"/>
                      <a:pt x="24" y="60"/>
                      <a:pt x="24" y="60"/>
                    </a:cubicBezTo>
                    <a:cubicBezTo>
                      <a:pt x="24" y="60"/>
                      <a:pt x="25" y="61"/>
                      <a:pt x="25" y="61"/>
                    </a:cubicBezTo>
                    <a:cubicBezTo>
                      <a:pt x="25" y="61"/>
                      <a:pt x="26" y="61"/>
                      <a:pt x="26" y="61"/>
                    </a:cubicBezTo>
                    <a:cubicBezTo>
                      <a:pt x="26" y="61"/>
                      <a:pt x="27" y="61"/>
                      <a:pt x="27" y="61"/>
                    </a:cubicBezTo>
                    <a:cubicBezTo>
                      <a:pt x="27" y="61"/>
                      <a:pt x="30" y="58"/>
                      <a:pt x="31" y="57"/>
                    </a:cubicBezTo>
                    <a:cubicBezTo>
                      <a:pt x="32" y="56"/>
                      <a:pt x="35" y="55"/>
                      <a:pt x="36" y="55"/>
                    </a:cubicBezTo>
                    <a:cubicBezTo>
                      <a:pt x="37" y="55"/>
                      <a:pt x="37" y="54"/>
                      <a:pt x="37" y="54"/>
                    </a:cubicBezTo>
                    <a:cubicBezTo>
                      <a:pt x="39" y="54"/>
                      <a:pt x="39" y="54"/>
                      <a:pt x="39" y="54"/>
                    </a:cubicBezTo>
                    <a:cubicBezTo>
                      <a:pt x="39" y="60"/>
                      <a:pt x="39" y="60"/>
                      <a:pt x="39" y="60"/>
                    </a:cubicBezTo>
                    <a:cubicBezTo>
                      <a:pt x="39" y="61"/>
                      <a:pt x="40" y="62"/>
                      <a:pt x="41" y="62"/>
                    </a:cubicBezTo>
                    <a:cubicBezTo>
                      <a:pt x="41" y="62"/>
                      <a:pt x="42" y="61"/>
                      <a:pt x="42" y="60"/>
                    </a:cubicBezTo>
                    <a:cubicBezTo>
                      <a:pt x="42" y="54"/>
                      <a:pt x="42" y="54"/>
                      <a:pt x="42" y="54"/>
                    </a:cubicBezTo>
                    <a:lnTo>
                      <a:pt x="44" y="54"/>
                    </a:lnTo>
                    <a:close/>
                    <a:moveTo>
                      <a:pt x="53" y="50"/>
                    </a:moveTo>
                    <a:cubicBezTo>
                      <a:pt x="54" y="51"/>
                      <a:pt x="54" y="51"/>
                      <a:pt x="54" y="53"/>
                    </a:cubicBezTo>
                    <a:cubicBezTo>
                      <a:pt x="54" y="56"/>
                      <a:pt x="54" y="56"/>
                      <a:pt x="54" y="56"/>
                    </a:cubicBezTo>
                    <a:cubicBezTo>
                      <a:pt x="53" y="56"/>
                      <a:pt x="52" y="55"/>
                      <a:pt x="52" y="55"/>
                    </a:cubicBezTo>
                    <a:cubicBezTo>
                      <a:pt x="51" y="54"/>
                      <a:pt x="49" y="53"/>
                      <a:pt x="47" y="52"/>
                    </a:cubicBezTo>
                    <a:cubicBezTo>
                      <a:pt x="48" y="51"/>
                      <a:pt x="49" y="49"/>
                      <a:pt x="50" y="46"/>
                    </a:cubicBezTo>
                    <a:cubicBezTo>
                      <a:pt x="51" y="47"/>
                      <a:pt x="52" y="49"/>
                      <a:pt x="53" y="50"/>
                    </a:cubicBezTo>
                    <a:close/>
                    <a:moveTo>
                      <a:pt x="33" y="14"/>
                    </a:moveTo>
                    <a:cubicBezTo>
                      <a:pt x="48" y="14"/>
                      <a:pt x="48" y="14"/>
                      <a:pt x="48" y="14"/>
                    </a:cubicBezTo>
                    <a:cubicBezTo>
                      <a:pt x="50" y="16"/>
                      <a:pt x="51" y="19"/>
                      <a:pt x="51" y="23"/>
                    </a:cubicBezTo>
                    <a:cubicBezTo>
                      <a:pt x="51" y="33"/>
                      <a:pt x="48" y="41"/>
                      <a:pt x="46" y="47"/>
                    </a:cubicBezTo>
                    <a:cubicBezTo>
                      <a:pt x="42" y="47"/>
                      <a:pt x="42" y="47"/>
                      <a:pt x="42" y="47"/>
                    </a:cubicBezTo>
                    <a:cubicBezTo>
                      <a:pt x="42" y="42"/>
                      <a:pt x="42" y="42"/>
                      <a:pt x="42" y="42"/>
                    </a:cubicBezTo>
                    <a:cubicBezTo>
                      <a:pt x="42" y="41"/>
                      <a:pt x="41" y="41"/>
                      <a:pt x="41" y="41"/>
                    </a:cubicBezTo>
                    <a:cubicBezTo>
                      <a:pt x="40" y="41"/>
                      <a:pt x="39" y="41"/>
                      <a:pt x="39" y="42"/>
                    </a:cubicBezTo>
                    <a:cubicBezTo>
                      <a:pt x="39" y="47"/>
                      <a:pt x="39" y="47"/>
                      <a:pt x="39" y="47"/>
                    </a:cubicBezTo>
                    <a:cubicBezTo>
                      <a:pt x="35" y="47"/>
                      <a:pt x="35" y="47"/>
                      <a:pt x="35" y="47"/>
                    </a:cubicBezTo>
                    <a:cubicBezTo>
                      <a:pt x="33" y="41"/>
                      <a:pt x="31" y="33"/>
                      <a:pt x="31" y="23"/>
                    </a:cubicBezTo>
                    <a:cubicBezTo>
                      <a:pt x="31" y="19"/>
                      <a:pt x="31" y="16"/>
                      <a:pt x="33" y="14"/>
                    </a:cubicBezTo>
                    <a:close/>
                    <a:moveTo>
                      <a:pt x="29" y="55"/>
                    </a:moveTo>
                    <a:cubicBezTo>
                      <a:pt x="29" y="55"/>
                      <a:pt x="28" y="56"/>
                      <a:pt x="27" y="56"/>
                    </a:cubicBezTo>
                    <a:cubicBezTo>
                      <a:pt x="27" y="53"/>
                      <a:pt x="27" y="53"/>
                      <a:pt x="27" y="53"/>
                    </a:cubicBezTo>
                    <a:cubicBezTo>
                      <a:pt x="27" y="51"/>
                      <a:pt x="27" y="51"/>
                      <a:pt x="28" y="50"/>
                    </a:cubicBezTo>
                    <a:cubicBezTo>
                      <a:pt x="29" y="49"/>
                      <a:pt x="30" y="47"/>
                      <a:pt x="31" y="46"/>
                    </a:cubicBezTo>
                    <a:cubicBezTo>
                      <a:pt x="32" y="49"/>
                      <a:pt x="33" y="51"/>
                      <a:pt x="34" y="52"/>
                    </a:cubicBezTo>
                    <a:cubicBezTo>
                      <a:pt x="32" y="53"/>
                      <a:pt x="30" y="54"/>
                      <a:pt x="29" y="55"/>
                    </a:cubicBezTo>
                    <a:close/>
                    <a:moveTo>
                      <a:pt x="81" y="63"/>
                    </a:moveTo>
                    <a:cubicBezTo>
                      <a:pt x="81" y="67"/>
                      <a:pt x="78" y="70"/>
                      <a:pt x="74" y="70"/>
                    </a:cubicBezTo>
                    <a:cubicBezTo>
                      <a:pt x="63" y="70"/>
                      <a:pt x="63" y="70"/>
                      <a:pt x="63" y="70"/>
                    </a:cubicBezTo>
                    <a:cubicBezTo>
                      <a:pt x="48" y="70"/>
                      <a:pt x="48" y="70"/>
                      <a:pt x="48" y="70"/>
                    </a:cubicBezTo>
                    <a:cubicBezTo>
                      <a:pt x="45" y="70"/>
                      <a:pt x="42" y="68"/>
                      <a:pt x="42" y="64"/>
                    </a:cubicBezTo>
                    <a:cubicBezTo>
                      <a:pt x="42" y="58"/>
                      <a:pt x="42" y="58"/>
                      <a:pt x="42" y="58"/>
                    </a:cubicBezTo>
                    <a:cubicBezTo>
                      <a:pt x="42" y="58"/>
                      <a:pt x="43" y="57"/>
                      <a:pt x="43" y="57"/>
                    </a:cubicBezTo>
                    <a:cubicBezTo>
                      <a:pt x="44" y="57"/>
                      <a:pt x="44" y="58"/>
                      <a:pt x="44" y="58"/>
                    </a:cubicBezTo>
                    <a:cubicBezTo>
                      <a:pt x="44" y="64"/>
                      <a:pt x="44" y="64"/>
                      <a:pt x="44" y="64"/>
                    </a:cubicBezTo>
                    <a:cubicBezTo>
                      <a:pt x="44" y="66"/>
                      <a:pt x="46" y="68"/>
                      <a:pt x="48" y="68"/>
                    </a:cubicBezTo>
                    <a:cubicBezTo>
                      <a:pt x="47" y="67"/>
                      <a:pt x="46" y="66"/>
                      <a:pt x="46" y="64"/>
                    </a:cubicBezTo>
                    <a:cubicBezTo>
                      <a:pt x="46" y="60"/>
                      <a:pt x="46" y="60"/>
                      <a:pt x="46" y="60"/>
                    </a:cubicBezTo>
                    <a:cubicBezTo>
                      <a:pt x="46" y="60"/>
                      <a:pt x="47" y="59"/>
                      <a:pt x="47" y="59"/>
                    </a:cubicBezTo>
                    <a:cubicBezTo>
                      <a:pt x="48" y="59"/>
                      <a:pt x="48" y="60"/>
                      <a:pt x="48" y="60"/>
                    </a:cubicBezTo>
                    <a:cubicBezTo>
                      <a:pt x="48" y="64"/>
                      <a:pt x="48" y="64"/>
                      <a:pt x="48" y="64"/>
                    </a:cubicBezTo>
                    <a:cubicBezTo>
                      <a:pt x="48" y="67"/>
                      <a:pt x="50" y="68"/>
                      <a:pt x="52" y="68"/>
                    </a:cubicBezTo>
                    <a:cubicBezTo>
                      <a:pt x="60" y="68"/>
                      <a:pt x="60" y="68"/>
                      <a:pt x="60" y="68"/>
                    </a:cubicBezTo>
                    <a:cubicBezTo>
                      <a:pt x="63" y="68"/>
                      <a:pt x="65" y="66"/>
                      <a:pt x="65" y="64"/>
                    </a:cubicBezTo>
                    <a:cubicBezTo>
                      <a:pt x="65" y="61"/>
                      <a:pt x="63" y="59"/>
                      <a:pt x="60" y="59"/>
                    </a:cubicBezTo>
                    <a:cubicBezTo>
                      <a:pt x="60" y="59"/>
                      <a:pt x="59" y="59"/>
                      <a:pt x="59" y="58"/>
                    </a:cubicBezTo>
                    <a:cubicBezTo>
                      <a:pt x="59" y="58"/>
                      <a:pt x="60" y="57"/>
                      <a:pt x="60" y="57"/>
                    </a:cubicBezTo>
                    <a:cubicBezTo>
                      <a:pt x="64" y="57"/>
                      <a:pt x="67" y="60"/>
                      <a:pt x="67" y="64"/>
                    </a:cubicBezTo>
                    <a:cubicBezTo>
                      <a:pt x="67" y="65"/>
                      <a:pt x="66" y="67"/>
                      <a:pt x="65" y="68"/>
                    </a:cubicBezTo>
                    <a:cubicBezTo>
                      <a:pt x="69" y="67"/>
                      <a:pt x="71" y="64"/>
                      <a:pt x="71" y="60"/>
                    </a:cubicBezTo>
                    <a:cubicBezTo>
                      <a:pt x="71" y="55"/>
                      <a:pt x="67" y="51"/>
                      <a:pt x="63" y="51"/>
                    </a:cubicBezTo>
                    <a:cubicBezTo>
                      <a:pt x="62" y="51"/>
                      <a:pt x="61" y="52"/>
                      <a:pt x="59" y="52"/>
                    </a:cubicBezTo>
                    <a:cubicBezTo>
                      <a:pt x="59" y="52"/>
                      <a:pt x="58" y="52"/>
                      <a:pt x="58" y="51"/>
                    </a:cubicBezTo>
                    <a:cubicBezTo>
                      <a:pt x="58" y="51"/>
                      <a:pt x="58" y="50"/>
                      <a:pt x="59" y="50"/>
                    </a:cubicBezTo>
                    <a:cubicBezTo>
                      <a:pt x="60" y="50"/>
                      <a:pt x="61" y="49"/>
                      <a:pt x="63" y="49"/>
                    </a:cubicBezTo>
                    <a:cubicBezTo>
                      <a:pt x="69" y="49"/>
                      <a:pt x="73" y="54"/>
                      <a:pt x="73" y="60"/>
                    </a:cubicBezTo>
                    <a:cubicBezTo>
                      <a:pt x="73" y="63"/>
                      <a:pt x="72" y="66"/>
                      <a:pt x="69" y="68"/>
                    </a:cubicBezTo>
                    <a:cubicBezTo>
                      <a:pt x="74" y="68"/>
                      <a:pt x="74" y="68"/>
                      <a:pt x="74" y="68"/>
                    </a:cubicBezTo>
                    <a:cubicBezTo>
                      <a:pt x="77" y="68"/>
                      <a:pt x="79" y="66"/>
                      <a:pt x="79" y="63"/>
                    </a:cubicBezTo>
                    <a:cubicBezTo>
                      <a:pt x="79" y="61"/>
                      <a:pt x="78" y="59"/>
                      <a:pt x="76" y="58"/>
                    </a:cubicBezTo>
                    <a:cubicBezTo>
                      <a:pt x="75" y="58"/>
                      <a:pt x="75" y="57"/>
                      <a:pt x="75" y="57"/>
                    </a:cubicBezTo>
                    <a:cubicBezTo>
                      <a:pt x="75" y="56"/>
                      <a:pt x="76" y="56"/>
                      <a:pt x="76" y="56"/>
                    </a:cubicBezTo>
                    <a:cubicBezTo>
                      <a:pt x="79" y="57"/>
                      <a:pt x="81" y="60"/>
                      <a:pt x="81" y="63"/>
                    </a:cubicBezTo>
                    <a:close/>
                    <a:moveTo>
                      <a:pt x="39" y="58"/>
                    </a:moveTo>
                    <a:cubicBezTo>
                      <a:pt x="39" y="64"/>
                      <a:pt x="39" y="64"/>
                      <a:pt x="39" y="64"/>
                    </a:cubicBezTo>
                    <a:cubicBezTo>
                      <a:pt x="39" y="68"/>
                      <a:pt x="36" y="70"/>
                      <a:pt x="33" y="70"/>
                    </a:cubicBezTo>
                    <a:cubicBezTo>
                      <a:pt x="18" y="70"/>
                      <a:pt x="18" y="70"/>
                      <a:pt x="18" y="70"/>
                    </a:cubicBezTo>
                    <a:cubicBezTo>
                      <a:pt x="8" y="70"/>
                      <a:pt x="8" y="70"/>
                      <a:pt x="8" y="70"/>
                    </a:cubicBezTo>
                    <a:cubicBezTo>
                      <a:pt x="3" y="70"/>
                      <a:pt x="0" y="67"/>
                      <a:pt x="0" y="63"/>
                    </a:cubicBezTo>
                    <a:cubicBezTo>
                      <a:pt x="0" y="60"/>
                      <a:pt x="2" y="57"/>
                      <a:pt x="5" y="56"/>
                    </a:cubicBezTo>
                    <a:cubicBezTo>
                      <a:pt x="5" y="56"/>
                      <a:pt x="6" y="56"/>
                      <a:pt x="6" y="57"/>
                    </a:cubicBezTo>
                    <a:cubicBezTo>
                      <a:pt x="6" y="57"/>
                      <a:pt x="6" y="58"/>
                      <a:pt x="5" y="58"/>
                    </a:cubicBezTo>
                    <a:cubicBezTo>
                      <a:pt x="3" y="59"/>
                      <a:pt x="2" y="61"/>
                      <a:pt x="2" y="63"/>
                    </a:cubicBezTo>
                    <a:cubicBezTo>
                      <a:pt x="2" y="66"/>
                      <a:pt x="5" y="68"/>
                      <a:pt x="8" y="68"/>
                    </a:cubicBezTo>
                    <a:cubicBezTo>
                      <a:pt x="12" y="68"/>
                      <a:pt x="12" y="68"/>
                      <a:pt x="12" y="68"/>
                    </a:cubicBezTo>
                    <a:cubicBezTo>
                      <a:pt x="10" y="66"/>
                      <a:pt x="8" y="63"/>
                      <a:pt x="8" y="60"/>
                    </a:cubicBezTo>
                    <a:cubicBezTo>
                      <a:pt x="8" y="54"/>
                      <a:pt x="13" y="49"/>
                      <a:pt x="18" y="49"/>
                    </a:cubicBezTo>
                    <a:cubicBezTo>
                      <a:pt x="20" y="49"/>
                      <a:pt x="21" y="50"/>
                      <a:pt x="22" y="50"/>
                    </a:cubicBezTo>
                    <a:cubicBezTo>
                      <a:pt x="23" y="50"/>
                      <a:pt x="23" y="51"/>
                      <a:pt x="23" y="51"/>
                    </a:cubicBezTo>
                    <a:cubicBezTo>
                      <a:pt x="23" y="52"/>
                      <a:pt x="22" y="52"/>
                      <a:pt x="22" y="52"/>
                    </a:cubicBezTo>
                    <a:cubicBezTo>
                      <a:pt x="21" y="52"/>
                      <a:pt x="19" y="51"/>
                      <a:pt x="18" y="51"/>
                    </a:cubicBezTo>
                    <a:cubicBezTo>
                      <a:pt x="14" y="51"/>
                      <a:pt x="10" y="55"/>
                      <a:pt x="10" y="60"/>
                    </a:cubicBezTo>
                    <a:cubicBezTo>
                      <a:pt x="10" y="64"/>
                      <a:pt x="12" y="67"/>
                      <a:pt x="16" y="68"/>
                    </a:cubicBezTo>
                    <a:cubicBezTo>
                      <a:pt x="15" y="67"/>
                      <a:pt x="14" y="65"/>
                      <a:pt x="14" y="64"/>
                    </a:cubicBezTo>
                    <a:cubicBezTo>
                      <a:pt x="14" y="60"/>
                      <a:pt x="17" y="57"/>
                      <a:pt x="21" y="57"/>
                    </a:cubicBezTo>
                    <a:cubicBezTo>
                      <a:pt x="21" y="57"/>
                      <a:pt x="22" y="58"/>
                      <a:pt x="22" y="58"/>
                    </a:cubicBezTo>
                    <a:cubicBezTo>
                      <a:pt x="22" y="59"/>
                      <a:pt x="21" y="59"/>
                      <a:pt x="21" y="59"/>
                    </a:cubicBezTo>
                    <a:cubicBezTo>
                      <a:pt x="18" y="59"/>
                      <a:pt x="16" y="61"/>
                      <a:pt x="16" y="64"/>
                    </a:cubicBezTo>
                    <a:cubicBezTo>
                      <a:pt x="16" y="66"/>
                      <a:pt x="18" y="68"/>
                      <a:pt x="21" y="68"/>
                    </a:cubicBezTo>
                    <a:cubicBezTo>
                      <a:pt x="29" y="68"/>
                      <a:pt x="29" y="68"/>
                      <a:pt x="29" y="68"/>
                    </a:cubicBezTo>
                    <a:cubicBezTo>
                      <a:pt x="31" y="68"/>
                      <a:pt x="33" y="67"/>
                      <a:pt x="33" y="64"/>
                    </a:cubicBezTo>
                    <a:cubicBezTo>
                      <a:pt x="33" y="60"/>
                      <a:pt x="33" y="60"/>
                      <a:pt x="33" y="60"/>
                    </a:cubicBezTo>
                    <a:cubicBezTo>
                      <a:pt x="33" y="60"/>
                      <a:pt x="33" y="59"/>
                      <a:pt x="34" y="59"/>
                    </a:cubicBezTo>
                    <a:cubicBezTo>
                      <a:pt x="34" y="59"/>
                      <a:pt x="35" y="60"/>
                      <a:pt x="35" y="60"/>
                    </a:cubicBezTo>
                    <a:cubicBezTo>
                      <a:pt x="35" y="64"/>
                      <a:pt x="35" y="64"/>
                      <a:pt x="35" y="64"/>
                    </a:cubicBezTo>
                    <a:cubicBezTo>
                      <a:pt x="35" y="66"/>
                      <a:pt x="34" y="67"/>
                      <a:pt x="33" y="68"/>
                    </a:cubicBezTo>
                    <a:cubicBezTo>
                      <a:pt x="35" y="68"/>
                      <a:pt x="37" y="66"/>
                      <a:pt x="37" y="64"/>
                    </a:cubicBezTo>
                    <a:cubicBezTo>
                      <a:pt x="37" y="58"/>
                      <a:pt x="37" y="58"/>
                      <a:pt x="37" y="58"/>
                    </a:cubicBezTo>
                    <a:cubicBezTo>
                      <a:pt x="37" y="58"/>
                      <a:pt x="37" y="57"/>
                      <a:pt x="38" y="57"/>
                    </a:cubicBezTo>
                    <a:cubicBezTo>
                      <a:pt x="38" y="57"/>
                      <a:pt x="39" y="58"/>
                      <a:pt x="39" y="58"/>
                    </a:cubicBezTo>
                    <a:close/>
                  </a:path>
                </a:pathLst>
              </a:custGeom>
              <a:solidFill>
                <a:srgbClr val="042B8E"/>
              </a:solidFill>
              <a:ln>
                <a:noFill/>
              </a:ln>
              <a:extLst/>
            </p:spPr>
            <p:txBody>
              <a:bodyPr anchor="t" anchorCtr="0" bIns="45720" compatLnSpc="1" lIns="91440" numCol="1" rIns="91440" tIns="45720" vert="horz" wrap="square">
                <a:prstTxWarp prst="textNoShape">
                  <a:avLst/>
                </a:prstTxWarp>
              </a:bodyPr>
              <a:lstStyle/>
              <a:p>
                <a:endParaRPr lang="en-US" sz="1351">
                  <a:cs typeface="+mn-ea"/>
                  <a:sym typeface="+mn-lt"/>
                </a:endParaRPr>
              </a:p>
            </p:txBody>
          </p:sp>
          <p:cxnSp>
            <p:nvCxnSpPr>
              <p:cNvPr id="5" name="Straight Connector 175">
                <a:extLst>
                  <a:ext uri="{FF2B5EF4-FFF2-40B4-BE49-F238E27FC236}">
                    <a16:creationId xmlns:a16="http://schemas.microsoft.com/office/drawing/2014/main" id="{1949BF5A-3C66-4438-9F94-3F0A706881C5}"/>
                  </a:ext>
                </a:extLst>
              </p:cNvPr>
              <p:cNvCxnSpPr/>
              <p:nvPr/>
            </p:nvCxnSpPr>
            <p:spPr>
              <a:xfrm flipV="1">
                <a:off x="2425291" y="2633559"/>
                <a:ext cx="2057" cy="510249"/>
              </a:xfrm>
              <a:prstGeom prst="line">
                <a:avLst/>
              </a:prstGeom>
              <a:ln w="12700">
                <a:solidFill>
                  <a:srgbClr val="042B8E"/>
                </a:solidFill>
                <a:prstDash val="dash"/>
                <a:tailEnd type="oval"/>
              </a:ln>
            </p:spPr>
            <p:style>
              <a:lnRef idx="1">
                <a:schemeClr val="accent1"/>
              </a:lnRef>
              <a:fillRef idx="0">
                <a:schemeClr val="accent1"/>
              </a:fillRef>
              <a:effectRef idx="0">
                <a:schemeClr val="accent1"/>
              </a:effectRef>
              <a:fontRef idx="minor">
                <a:schemeClr val="tx1"/>
              </a:fontRef>
            </p:style>
          </p:cxnSp>
        </p:grpSp>
        <p:sp>
          <p:nvSpPr>
            <p:cNvPr id="11" name="MH_SubTitle_1">
              <a:extLst>
                <a:ext uri="{FF2B5EF4-FFF2-40B4-BE49-F238E27FC236}">
                  <a16:creationId xmlns:a16="http://schemas.microsoft.com/office/drawing/2014/main" id="{883F8CC3-351D-420D-8A5B-101EEDC31D87}"/>
                </a:ext>
              </a:extLst>
            </p:cNvPr>
            <p:cNvSpPr txBox="1">
              <a:spLocks noChangeArrowheads="1"/>
            </p:cNvSpPr>
            <p:nvPr/>
          </p:nvSpPr>
          <p:spPr bwMode="auto">
            <a:xfrm>
              <a:off x="1164298" y="3988790"/>
              <a:ext cx="1669338"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单一品牌类型</a:t>
              </a:r>
            </a:p>
          </p:txBody>
        </p:sp>
        <p:sp>
          <p:nvSpPr>
            <p:cNvPr id="12" name="MH_Text_1">
              <a:extLst>
                <a:ext uri="{FF2B5EF4-FFF2-40B4-BE49-F238E27FC236}">
                  <a16:creationId xmlns:a16="http://schemas.microsoft.com/office/drawing/2014/main" id="{FD074EBA-495D-4C69-8862-D2B0E28FD86D}"/>
                </a:ext>
              </a:extLst>
            </p:cNvPr>
            <p:cNvSpPr txBox="1">
              <a:spLocks noChangeArrowheads="1"/>
            </p:cNvSpPr>
            <p:nvPr/>
          </p:nvSpPr>
          <p:spPr bwMode="auto">
            <a:xfrm>
              <a:off x="1164298" y="4317311"/>
              <a:ext cx="1580950" cy="422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拥有一个品牌，商品只有一种或多种</a:t>
              </a:r>
            </a:p>
          </p:txBody>
        </p:sp>
      </p:grpSp>
      <p:grpSp>
        <p:nvGrpSpPr>
          <p:cNvPr id="42" name="组合 41">
            <a:extLst>
              <a:ext uri="{FF2B5EF4-FFF2-40B4-BE49-F238E27FC236}">
                <a16:creationId xmlns:a16="http://schemas.microsoft.com/office/drawing/2014/main" id="{A95388F4-BB15-439C-8033-4E367CC29E36}"/>
              </a:ext>
            </a:extLst>
          </p:cNvPr>
          <p:cNvGrpSpPr/>
          <p:nvPr/>
        </p:nvGrpSpPr>
        <p:grpSpPr>
          <a:xfrm>
            <a:off x="4085758" y="2434793"/>
            <a:ext cx="1669338" cy="2314631"/>
            <a:chOff x="3697798" y="2424960"/>
            <a:chExt cx="1669338" cy="2314631"/>
          </a:xfrm>
        </p:grpSpPr>
        <p:sp>
          <p:nvSpPr>
            <p:cNvPr id="13" name="MH_SubTitle_2">
              <a:extLst>
                <a:ext uri="{FF2B5EF4-FFF2-40B4-BE49-F238E27FC236}">
                  <a16:creationId xmlns:a16="http://schemas.microsoft.com/office/drawing/2014/main" id="{D1C84A1C-E7F7-49DF-B002-47067F6A36A1}"/>
                </a:ext>
              </a:extLst>
            </p:cNvPr>
            <p:cNvSpPr txBox="1">
              <a:spLocks noChangeArrowheads="1"/>
            </p:cNvSpPr>
            <p:nvPr/>
          </p:nvSpPr>
          <p:spPr bwMode="auto">
            <a:xfrm>
              <a:off x="3697798" y="3988789"/>
              <a:ext cx="1669338"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多个品牌类型</a:t>
              </a:r>
            </a:p>
          </p:txBody>
        </p:sp>
        <p:sp>
          <p:nvSpPr>
            <p:cNvPr id="14" name="MH_Text_2">
              <a:extLst>
                <a:ext uri="{FF2B5EF4-FFF2-40B4-BE49-F238E27FC236}">
                  <a16:creationId xmlns:a16="http://schemas.microsoft.com/office/drawing/2014/main" id="{2F28368A-B8C4-4F2B-8524-46A91CFB8227}"/>
                </a:ext>
              </a:extLst>
            </p:cNvPr>
            <p:cNvSpPr txBox="1">
              <a:spLocks noChangeArrowheads="1"/>
            </p:cNvSpPr>
            <p:nvPr/>
          </p:nvSpPr>
          <p:spPr bwMode="auto">
            <a:xfrm>
              <a:off x="3697799" y="4317310"/>
              <a:ext cx="1580950" cy="4222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拥有多个品牌，商品多种多样</a:t>
              </a:r>
            </a:p>
          </p:txBody>
        </p:sp>
        <p:grpSp>
          <p:nvGrpSpPr>
            <p:cNvPr id="37" name="组合 36">
              <a:extLst>
                <a:ext uri="{FF2B5EF4-FFF2-40B4-BE49-F238E27FC236}">
                  <a16:creationId xmlns:a16="http://schemas.microsoft.com/office/drawing/2014/main" id="{80D34424-C73E-4F4C-9F9E-A8AF23545360}"/>
                </a:ext>
              </a:extLst>
            </p:cNvPr>
            <p:cNvGrpSpPr/>
            <p:nvPr/>
          </p:nvGrpSpPr>
          <p:grpSpPr>
            <a:xfrm>
              <a:off x="4056789" y="2424960"/>
              <a:ext cx="921489" cy="1431737"/>
              <a:chOff x="4414689" y="2633559"/>
              <a:chExt cx="921489" cy="1431737"/>
            </a:xfrm>
          </p:grpSpPr>
          <p:sp>
            <p:nvSpPr>
              <p:cNvPr id="28" name="Oval 164">
                <a:extLst>
                  <a:ext uri="{FF2B5EF4-FFF2-40B4-BE49-F238E27FC236}">
                    <a16:creationId xmlns:a16="http://schemas.microsoft.com/office/drawing/2014/main" id="{41407392-A2D9-44DB-86E4-DD5CC7E3DFF2}"/>
                  </a:ext>
                </a:extLst>
              </p:cNvPr>
              <p:cNvSpPr/>
              <p:nvPr/>
            </p:nvSpPr>
            <p:spPr>
              <a:xfrm>
                <a:off x="4414689" y="3143807"/>
                <a:ext cx="921489" cy="921489"/>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sp>
            <p:nvSpPr>
              <p:cNvPr id="29" name="Freeform 141">
                <a:extLst>
                  <a:ext uri="{FF2B5EF4-FFF2-40B4-BE49-F238E27FC236}">
                    <a16:creationId xmlns:a16="http://schemas.microsoft.com/office/drawing/2014/main" id="{9876A1D0-7350-4FDB-9FF3-F89C6421EFCF}"/>
                  </a:ext>
                </a:extLst>
              </p:cNvPr>
              <p:cNvSpPr>
                <a:spLocks noEditPoints="1"/>
              </p:cNvSpPr>
              <p:nvPr/>
            </p:nvSpPr>
            <p:spPr bwMode="auto">
              <a:xfrm>
                <a:off x="4658925" y="3383096"/>
                <a:ext cx="433012" cy="442912"/>
              </a:xfrm>
              <a:custGeom>
                <a:gdLst>
                  <a:gd fmla="*/ 64 w 74" name="T0"/>
                  <a:gd fmla="*/ 30 h 73" name="T1"/>
                  <a:gd fmla="*/ 60 w 74" name="T2"/>
                  <a:gd fmla="*/ 35 h 73" name="T3"/>
                  <a:gd fmla="*/ 41 w 74" name="T4"/>
                  <a:gd fmla="*/ 23 h 73" name="T5"/>
                  <a:gd fmla="*/ 39 w 74" name="T6"/>
                  <a:gd fmla="*/ 16 h 73" name="T7"/>
                  <a:gd fmla="*/ 40 w 74" name="T8"/>
                  <a:gd fmla="*/ 10 h 73" name="T9"/>
                  <a:gd fmla="*/ 49 w 74" name="T10"/>
                  <a:gd fmla="*/ 4 h 73" name="T11"/>
                  <a:gd fmla="*/ 43 w 74" name="T12"/>
                  <a:gd fmla="*/ 9 h 73" name="T13"/>
                  <a:gd fmla="*/ 41 w 74" name="T14"/>
                  <a:gd fmla="*/ 13 h 73" name="T15"/>
                  <a:gd fmla="*/ 42 w 74" name="T16"/>
                  <a:gd fmla="*/ 20 h 73" name="T17"/>
                  <a:gd fmla="*/ 47 w 74" name="T18"/>
                  <a:gd fmla="*/ 27 h 73" name="T19"/>
                  <a:gd fmla="*/ 60 w 74" name="T20"/>
                  <a:gd fmla="*/ 14 h 73" name="T21"/>
                  <a:gd fmla="*/ 15 w 74" name="T22"/>
                  <a:gd fmla="*/ 50 h 73" name="T23"/>
                  <a:gd fmla="*/ 48 w 74" name="T24"/>
                  <a:gd fmla="*/ 9 h 73" name="T25"/>
                  <a:gd fmla="*/ 63 w 74" name="T26"/>
                  <a:gd fmla="*/ 21 h 73" name="T27"/>
                  <a:gd fmla="*/ 68 w 74" name="T28"/>
                  <a:gd fmla="*/ 37 h 73" name="T29"/>
                  <a:gd fmla="*/ 30 w 74" name="T30"/>
                  <a:gd fmla="*/ 63 h 73" name="T31"/>
                  <a:gd fmla="*/ 17 w 74" name="T32"/>
                  <a:gd fmla="*/ 71 h 73" name="T33"/>
                  <a:gd fmla="*/ 7 w 74" name="T34"/>
                  <a:gd fmla="*/ 53 h 73" name="T35"/>
                  <a:gd fmla="*/ 30 w 74" name="T36"/>
                  <a:gd fmla="*/ 14 h 73" name="T37"/>
                  <a:gd fmla="*/ 65 w 74" name="T38"/>
                  <a:gd fmla="*/ 8 h 73" name="T39"/>
                  <a:gd fmla="*/ 40 w 74" name="T40"/>
                  <a:gd fmla="*/ 34 h 73" name="T41"/>
                  <a:gd fmla="*/ 28 w 74" name="T42"/>
                  <a:gd fmla="*/ 24 h 73" name="T43"/>
                  <a:gd fmla="*/ 25 w 74" name="T44"/>
                  <a:gd fmla="*/ 30 h 73" name="T45"/>
                  <a:gd fmla="*/ 32 w 74" name="T46"/>
                  <a:gd fmla="*/ 42 h 73" name="T47"/>
                  <a:gd fmla="*/ 44 w 74" name="T48"/>
                  <a:gd fmla="*/ 49 h 73" name="T49"/>
                  <a:gd fmla="*/ 14 w 74" name="T50"/>
                  <a:gd fmla="*/ 69 h 73" name="T51"/>
                  <a:gd fmla="*/ 11 w 74" name="T52"/>
                  <a:gd fmla="*/ 68 h 73" name="T53"/>
                  <a:gd fmla="*/ 4 w 74" name="T54"/>
                  <a:gd fmla="*/ 61 h 73" name="T55"/>
                  <a:gd fmla="*/ 14 w 74" name="T56"/>
                  <a:gd fmla="*/ 69 h 73" name="T57"/>
                  <a:gd fmla="*/ 20 w 74" name="T58"/>
                  <a:gd fmla="*/ 63 h 73" name="T59"/>
                  <a:gd fmla="*/ 13 w 74" name="T60"/>
                  <a:gd fmla="*/ 58 h 73" name="T61"/>
                  <a:gd fmla="*/ 10 w 74" name="T62"/>
                  <a:gd fmla="*/ 53 h 73" name="T63"/>
                  <a:gd fmla="*/ 6 w 74" name="T64"/>
                  <a:gd fmla="*/ 60 h 73" name="T65"/>
                  <a:gd fmla="*/ 21 w 74" name="T66"/>
                  <a:gd fmla="*/ 61 h 73" name="T67"/>
                  <a:gd fmla="*/ 33 w 74" name="T68"/>
                  <a:gd fmla="*/ 46 h 73" name="T69"/>
                  <a:gd fmla="*/ 26 w 74" name="T70"/>
                  <a:gd fmla="*/ 39 h 73" name="T71"/>
                  <a:gd fmla="*/ 24 w 74" name="T72"/>
                  <a:gd fmla="*/ 32 h 73" name="T73"/>
                  <a:gd fmla="*/ 12 w 74" name="T74"/>
                  <a:gd fmla="*/ 52 h 73" name="T75"/>
                  <a:gd fmla="*/ 16 w 74" name="T76"/>
                  <a:gd fmla="*/ 58 h 73" name="T77"/>
                  <a:gd fmla="*/ 33 w 74" name="T78"/>
                  <a:gd fmla="*/ 18 h 73" name="T79"/>
                  <a:gd fmla="*/ 59 w 74" name="T80"/>
                  <a:gd fmla="*/ 41 h 73" name="T81"/>
                  <a:gd fmla="*/ 59 w 74" name="T82"/>
                  <a:gd fmla="*/ 38 h 73" name="T83"/>
                  <a:gd fmla="*/ 53 w 74" name="T84"/>
                  <a:gd fmla="*/ 37 h 73" name="T85"/>
                  <a:gd fmla="*/ 48 w 74" name="T86"/>
                  <a:gd fmla="*/ 34 h 73" name="T87"/>
                  <a:gd fmla="*/ 40 w 74" name="T88"/>
                  <a:gd fmla="*/ 27 h 73" name="T89"/>
                  <a:gd fmla="*/ 63 w 74" name="T90"/>
                  <a:gd fmla="*/ 36 h 73" name="T91"/>
                  <a:gd fmla="*/ 70 w 74" name="T92"/>
                  <a:gd fmla="*/ 23 h 73" name="T93"/>
                  <a:gd fmla="*/ 39 w 74" name="T94"/>
                  <a:gd fmla="*/ 8 h 73" name="T95"/>
                  <a:gd fmla="*/ 38 w 74" name="T96"/>
                  <a:gd fmla="*/ 14 h 73" name="T97"/>
                  <a:gd fmla="*/ 40 w 74" name="T98"/>
                  <a:gd fmla="*/ 22 h 73" name="T99"/>
                  <a:gd fmla="*/ 60 w 74" name="T100"/>
                  <a:gd fmla="*/ 36 h 73"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73" w="74">
                    <a:moveTo>
                      <a:pt x="64" y="22"/>
                    </a:moveTo>
                    <a:cubicBezTo>
                      <a:pt x="64" y="22"/>
                      <a:pt x="65" y="23"/>
                      <a:pt x="65" y="23"/>
                    </a:cubicBezTo>
                    <a:cubicBezTo>
                      <a:pt x="66" y="25"/>
                      <a:pt x="66" y="27"/>
                      <a:pt x="65" y="29"/>
                    </a:cubicBezTo>
                    <a:cubicBezTo>
                      <a:pt x="65" y="29"/>
                      <a:pt x="65" y="30"/>
                      <a:pt x="64" y="30"/>
                    </a:cubicBezTo>
                    <a:cubicBezTo>
                      <a:pt x="64" y="30"/>
                      <a:pt x="64" y="30"/>
                      <a:pt x="64" y="30"/>
                    </a:cubicBezTo>
                    <a:cubicBezTo>
                      <a:pt x="63" y="30"/>
                      <a:pt x="63" y="29"/>
                      <a:pt x="63" y="29"/>
                    </a:cubicBezTo>
                    <a:cubicBezTo>
                      <a:pt x="64" y="27"/>
                      <a:pt x="63" y="25"/>
                      <a:pt x="63" y="24"/>
                    </a:cubicBezTo>
                    <a:cubicBezTo>
                      <a:pt x="63" y="23"/>
                      <a:pt x="63" y="23"/>
                      <a:pt x="64" y="22"/>
                    </a:cubicBezTo>
                    <a:close/>
                    <a:moveTo>
                      <a:pt x="67" y="32"/>
                    </a:moveTo>
                    <a:cubicBezTo>
                      <a:pt x="65" y="34"/>
                      <a:pt x="63" y="35"/>
                      <a:pt x="60" y="35"/>
                    </a:cubicBezTo>
                    <a:cubicBezTo>
                      <a:pt x="56" y="35"/>
                      <a:pt x="51" y="33"/>
                      <a:pt x="47" y="30"/>
                    </a:cubicBezTo>
                    <a:cubicBezTo>
                      <a:pt x="47" y="29"/>
                      <a:pt x="46" y="29"/>
                      <a:pt x="46" y="28"/>
                    </a:cubicBezTo>
                    <a:cubicBezTo>
                      <a:pt x="45" y="27"/>
                      <a:pt x="44" y="27"/>
                      <a:pt x="43" y="26"/>
                    </a:cubicBezTo>
                    <a:cubicBezTo>
                      <a:pt x="43" y="25"/>
                      <a:pt x="43" y="25"/>
                      <a:pt x="43" y="25"/>
                    </a:cubicBezTo>
                    <a:cubicBezTo>
                      <a:pt x="42" y="24"/>
                      <a:pt x="42" y="24"/>
                      <a:pt x="41" y="23"/>
                    </a:cubicBezTo>
                    <a:cubicBezTo>
                      <a:pt x="41" y="23"/>
                      <a:pt x="41" y="22"/>
                      <a:pt x="41" y="22"/>
                    </a:cubicBezTo>
                    <a:cubicBezTo>
                      <a:pt x="41" y="21"/>
                      <a:pt x="40" y="21"/>
                      <a:pt x="40" y="20"/>
                    </a:cubicBezTo>
                    <a:cubicBezTo>
                      <a:pt x="40" y="20"/>
                      <a:pt x="40" y="19"/>
                      <a:pt x="40" y="19"/>
                    </a:cubicBezTo>
                    <a:cubicBezTo>
                      <a:pt x="40" y="18"/>
                      <a:pt x="39" y="18"/>
                      <a:pt x="39" y="17"/>
                    </a:cubicBezTo>
                    <a:cubicBezTo>
                      <a:pt x="39" y="17"/>
                      <a:pt x="39" y="16"/>
                      <a:pt x="39" y="16"/>
                    </a:cubicBezTo>
                    <a:cubicBezTo>
                      <a:pt x="39" y="15"/>
                      <a:pt x="39" y="15"/>
                      <a:pt x="39" y="14"/>
                    </a:cubicBezTo>
                    <a:cubicBezTo>
                      <a:pt x="39" y="14"/>
                      <a:pt x="39" y="13"/>
                      <a:pt x="39" y="13"/>
                    </a:cubicBezTo>
                    <a:cubicBezTo>
                      <a:pt x="39" y="13"/>
                      <a:pt x="39" y="12"/>
                      <a:pt x="39" y="12"/>
                    </a:cubicBezTo>
                    <a:cubicBezTo>
                      <a:pt x="39" y="11"/>
                      <a:pt x="40" y="11"/>
                      <a:pt x="40" y="10"/>
                    </a:cubicBezTo>
                    <a:cubicBezTo>
                      <a:pt x="40" y="10"/>
                      <a:pt x="40" y="10"/>
                      <a:pt x="40" y="10"/>
                    </a:cubicBezTo>
                    <a:cubicBezTo>
                      <a:pt x="40" y="9"/>
                      <a:pt x="41" y="8"/>
                      <a:pt x="41" y="8"/>
                    </a:cubicBezTo>
                    <a:cubicBezTo>
                      <a:pt x="41" y="8"/>
                      <a:pt x="41" y="8"/>
                      <a:pt x="41" y="8"/>
                    </a:cubicBezTo>
                    <a:cubicBezTo>
                      <a:pt x="41" y="8"/>
                      <a:pt x="41" y="8"/>
                      <a:pt x="41" y="8"/>
                    </a:cubicBezTo>
                    <a:cubicBezTo>
                      <a:pt x="41" y="7"/>
                      <a:pt x="41" y="7"/>
                      <a:pt x="42" y="7"/>
                    </a:cubicBezTo>
                    <a:cubicBezTo>
                      <a:pt x="43" y="5"/>
                      <a:pt x="46" y="4"/>
                      <a:pt x="49" y="4"/>
                    </a:cubicBezTo>
                    <a:cubicBezTo>
                      <a:pt x="54" y="4"/>
                      <a:pt x="59" y="7"/>
                      <a:pt x="63" y="11"/>
                    </a:cubicBezTo>
                    <a:cubicBezTo>
                      <a:pt x="70" y="18"/>
                      <a:pt x="72" y="27"/>
                      <a:pt x="67" y="32"/>
                    </a:cubicBezTo>
                    <a:close/>
                    <a:moveTo>
                      <a:pt x="60" y="14"/>
                    </a:moveTo>
                    <a:cubicBezTo>
                      <a:pt x="57" y="10"/>
                      <a:pt x="52" y="8"/>
                      <a:pt x="48" y="8"/>
                    </a:cubicBezTo>
                    <a:cubicBezTo>
                      <a:pt x="46" y="8"/>
                      <a:pt x="44" y="8"/>
                      <a:pt x="43" y="9"/>
                    </a:cubicBezTo>
                    <a:cubicBezTo>
                      <a:pt x="42" y="9"/>
                      <a:pt x="42" y="9"/>
                      <a:pt x="42" y="9"/>
                    </a:cubicBezTo>
                    <a:cubicBezTo>
                      <a:pt x="42" y="10"/>
                      <a:pt x="42" y="10"/>
                      <a:pt x="42" y="11"/>
                    </a:cubicBezTo>
                    <a:cubicBezTo>
                      <a:pt x="42" y="11"/>
                      <a:pt x="41" y="11"/>
                      <a:pt x="41" y="11"/>
                    </a:cubicBezTo>
                    <a:cubicBezTo>
                      <a:pt x="41" y="12"/>
                      <a:pt x="41" y="12"/>
                      <a:pt x="41" y="13"/>
                    </a:cubicBezTo>
                    <a:cubicBezTo>
                      <a:pt x="41" y="13"/>
                      <a:pt x="41" y="13"/>
                      <a:pt x="41" y="13"/>
                    </a:cubicBezTo>
                    <a:cubicBezTo>
                      <a:pt x="41" y="14"/>
                      <a:pt x="41" y="14"/>
                      <a:pt x="41" y="15"/>
                    </a:cubicBezTo>
                    <a:cubicBezTo>
                      <a:pt x="41" y="15"/>
                      <a:pt x="41" y="15"/>
                      <a:pt x="41" y="16"/>
                    </a:cubicBezTo>
                    <a:cubicBezTo>
                      <a:pt x="41" y="16"/>
                      <a:pt x="41" y="17"/>
                      <a:pt x="41" y="17"/>
                    </a:cubicBezTo>
                    <a:cubicBezTo>
                      <a:pt x="41" y="17"/>
                      <a:pt x="41" y="18"/>
                      <a:pt x="42" y="18"/>
                    </a:cubicBezTo>
                    <a:cubicBezTo>
                      <a:pt x="42" y="18"/>
                      <a:pt x="42" y="19"/>
                      <a:pt x="42" y="20"/>
                    </a:cubicBezTo>
                    <a:cubicBezTo>
                      <a:pt x="42" y="20"/>
                      <a:pt x="42" y="20"/>
                      <a:pt x="42" y="20"/>
                    </a:cubicBezTo>
                    <a:cubicBezTo>
                      <a:pt x="43" y="21"/>
                      <a:pt x="43" y="22"/>
                      <a:pt x="43" y="22"/>
                    </a:cubicBezTo>
                    <a:cubicBezTo>
                      <a:pt x="44" y="22"/>
                      <a:pt x="44" y="23"/>
                      <a:pt x="44" y="23"/>
                    </a:cubicBezTo>
                    <a:cubicBezTo>
                      <a:pt x="44" y="24"/>
                      <a:pt x="45" y="24"/>
                      <a:pt x="45" y="25"/>
                    </a:cubicBezTo>
                    <a:cubicBezTo>
                      <a:pt x="46" y="25"/>
                      <a:pt x="46" y="26"/>
                      <a:pt x="47" y="27"/>
                    </a:cubicBezTo>
                    <a:cubicBezTo>
                      <a:pt x="48" y="28"/>
                      <a:pt x="49" y="29"/>
                      <a:pt x="50" y="29"/>
                    </a:cubicBezTo>
                    <a:cubicBezTo>
                      <a:pt x="53" y="32"/>
                      <a:pt x="57" y="33"/>
                      <a:pt x="60" y="33"/>
                    </a:cubicBezTo>
                    <a:cubicBezTo>
                      <a:pt x="60" y="33"/>
                      <a:pt x="60" y="33"/>
                      <a:pt x="60" y="33"/>
                    </a:cubicBezTo>
                    <a:cubicBezTo>
                      <a:pt x="62" y="33"/>
                      <a:pt x="63" y="32"/>
                      <a:pt x="65" y="31"/>
                    </a:cubicBezTo>
                    <a:cubicBezTo>
                      <a:pt x="68" y="27"/>
                      <a:pt x="66" y="19"/>
                      <a:pt x="60" y="14"/>
                    </a:cubicBezTo>
                    <a:close/>
                    <a:moveTo>
                      <a:pt x="24" y="37"/>
                    </a:moveTo>
                    <a:cubicBezTo>
                      <a:pt x="24" y="37"/>
                      <a:pt x="23" y="37"/>
                      <a:pt x="23" y="37"/>
                    </a:cubicBezTo>
                    <a:cubicBezTo>
                      <a:pt x="14" y="49"/>
                      <a:pt x="14" y="49"/>
                      <a:pt x="14" y="49"/>
                    </a:cubicBezTo>
                    <a:cubicBezTo>
                      <a:pt x="13" y="49"/>
                      <a:pt x="14" y="50"/>
                      <a:pt x="14" y="50"/>
                    </a:cubicBezTo>
                    <a:cubicBezTo>
                      <a:pt x="14" y="50"/>
                      <a:pt x="14" y="50"/>
                      <a:pt x="15" y="50"/>
                    </a:cubicBezTo>
                    <a:cubicBezTo>
                      <a:pt x="15" y="50"/>
                      <a:pt x="15" y="50"/>
                      <a:pt x="15" y="50"/>
                    </a:cubicBezTo>
                    <a:cubicBezTo>
                      <a:pt x="24" y="38"/>
                      <a:pt x="24" y="38"/>
                      <a:pt x="24" y="38"/>
                    </a:cubicBezTo>
                    <a:cubicBezTo>
                      <a:pt x="25" y="38"/>
                      <a:pt x="25" y="37"/>
                      <a:pt x="24" y="37"/>
                    </a:cubicBezTo>
                    <a:close/>
                    <a:moveTo>
                      <a:pt x="49" y="9"/>
                    </a:moveTo>
                    <a:cubicBezTo>
                      <a:pt x="49" y="8"/>
                      <a:pt x="48" y="9"/>
                      <a:pt x="48" y="9"/>
                    </a:cubicBezTo>
                    <a:cubicBezTo>
                      <a:pt x="48" y="10"/>
                      <a:pt x="48" y="10"/>
                      <a:pt x="49" y="11"/>
                    </a:cubicBezTo>
                    <a:cubicBezTo>
                      <a:pt x="52" y="11"/>
                      <a:pt x="56" y="13"/>
                      <a:pt x="58" y="16"/>
                    </a:cubicBezTo>
                    <a:cubicBezTo>
                      <a:pt x="60" y="17"/>
                      <a:pt x="61" y="19"/>
                      <a:pt x="62" y="21"/>
                    </a:cubicBezTo>
                    <a:cubicBezTo>
                      <a:pt x="62" y="21"/>
                      <a:pt x="63" y="21"/>
                      <a:pt x="63" y="21"/>
                    </a:cubicBezTo>
                    <a:cubicBezTo>
                      <a:pt x="63" y="21"/>
                      <a:pt x="63" y="21"/>
                      <a:pt x="63" y="21"/>
                    </a:cubicBezTo>
                    <a:cubicBezTo>
                      <a:pt x="64" y="21"/>
                      <a:pt x="64" y="20"/>
                      <a:pt x="64" y="20"/>
                    </a:cubicBezTo>
                    <a:cubicBezTo>
                      <a:pt x="63" y="18"/>
                      <a:pt x="61" y="16"/>
                      <a:pt x="60" y="14"/>
                    </a:cubicBezTo>
                    <a:cubicBezTo>
                      <a:pt x="57" y="11"/>
                      <a:pt x="53" y="9"/>
                      <a:pt x="49" y="9"/>
                    </a:cubicBezTo>
                    <a:close/>
                    <a:moveTo>
                      <a:pt x="70" y="36"/>
                    </a:moveTo>
                    <a:cubicBezTo>
                      <a:pt x="69" y="36"/>
                      <a:pt x="69" y="37"/>
                      <a:pt x="68" y="37"/>
                    </a:cubicBezTo>
                    <a:cubicBezTo>
                      <a:pt x="61" y="43"/>
                      <a:pt x="61" y="43"/>
                      <a:pt x="61" y="43"/>
                    </a:cubicBezTo>
                    <a:cubicBezTo>
                      <a:pt x="61" y="43"/>
                      <a:pt x="60" y="44"/>
                      <a:pt x="60" y="44"/>
                    </a:cubicBezTo>
                    <a:cubicBezTo>
                      <a:pt x="54" y="49"/>
                      <a:pt x="54" y="49"/>
                      <a:pt x="54" y="49"/>
                    </a:cubicBezTo>
                    <a:cubicBezTo>
                      <a:pt x="52" y="51"/>
                      <a:pt x="48" y="52"/>
                      <a:pt x="44" y="52"/>
                    </a:cubicBezTo>
                    <a:cubicBezTo>
                      <a:pt x="30" y="63"/>
                      <a:pt x="30" y="63"/>
                      <a:pt x="30" y="63"/>
                    </a:cubicBezTo>
                    <a:cubicBezTo>
                      <a:pt x="28" y="64"/>
                      <a:pt x="26" y="65"/>
                      <a:pt x="24" y="65"/>
                    </a:cubicBezTo>
                    <a:cubicBezTo>
                      <a:pt x="24" y="65"/>
                      <a:pt x="24" y="65"/>
                      <a:pt x="24" y="65"/>
                    </a:cubicBezTo>
                    <a:cubicBezTo>
                      <a:pt x="21" y="67"/>
                      <a:pt x="21" y="67"/>
                      <a:pt x="21" y="67"/>
                    </a:cubicBezTo>
                    <a:cubicBezTo>
                      <a:pt x="20" y="68"/>
                      <a:pt x="20" y="69"/>
                      <a:pt x="19" y="69"/>
                    </a:cubicBezTo>
                    <a:cubicBezTo>
                      <a:pt x="17" y="71"/>
                      <a:pt x="17" y="71"/>
                      <a:pt x="17" y="71"/>
                    </a:cubicBezTo>
                    <a:cubicBezTo>
                      <a:pt x="16" y="72"/>
                      <a:pt x="14" y="73"/>
                      <a:pt x="12" y="73"/>
                    </a:cubicBezTo>
                    <a:cubicBezTo>
                      <a:pt x="10" y="73"/>
                      <a:pt x="7" y="71"/>
                      <a:pt x="4" y="69"/>
                    </a:cubicBezTo>
                    <a:cubicBezTo>
                      <a:pt x="0" y="65"/>
                      <a:pt x="0" y="59"/>
                      <a:pt x="3" y="56"/>
                    </a:cubicBezTo>
                    <a:cubicBezTo>
                      <a:pt x="4" y="54"/>
                      <a:pt x="4" y="54"/>
                      <a:pt x="4" y="54"/>
                    </a:cubicBezTo>
                    <a:cubicBezTo>
                      <a:pt x="5" y="54"/>
                      <a:pt x="6" y="53"/>
                      <a:pt x="7" y="53"/>
                    </a:cubicBezTo>
                    <a:cubicBezTo>
                      <a:pt x="9" y="50"/>
                      <a:pt x="9" y="50"/>
                      <a:pt x="9" y="50"/>
                    </a:cubicBezTo>
                    <a:cubicBezTo>
                      <a:pt x="9" y="47"/>
                      <a:pt x="10" y="45"/>
                      <a:pt x="11" y="44"/>
                    </a:cubicBezTo>
                    <a:cubicBezTo>
                      <a:pt x="22" y="29"/>
                      <a:pt x="22" y="29"/>
                      <a:pt x="22" y="29"/>
                    </a:cubicBezTo>
                    <a:cubicBezTo>
                      <a:pt x="22" y="25"/>
                      <a:pt x="23" y="22"/>
                      <a:pt x="25" y="20"/>
                    </a:cubicBezTo>
                    <a:cubicBezTo>
                      <a:pt x="30" y="14"/>
                      <a:pt x="30" y="14"/>
                      <a:pt x="30" y="14"/>
                    </a:cubicBezTo>
                    <a:cubicBezTo>
                      <a:pt x="30" y="13"/>
                      <a:pt x="31" y="13"/>
                      <a:pt x="31" y="13"/>
                    </a:cubicBezTo>
                    <a:cubicBezTo>
                      <a:pt x="37" y="6"/>
                      <a:pt x="37" y="6"/>
                      <a:pt x="37" y="6"/>
                    </a:cubicBezTo>
                    <a:cubicBezTo>
                      <a:pt x="37" y="5"/>
                      <a:pt x="38" y="4"/>
                      <a:pt x="38" y="4"/>
                    </a:cubicBezTo>
                    <a:cubicBezTo>
                      <a:pt x="41" y="1"/>
                      <a:pt x="44" y="0"/>
                      <a:pt x="48" y="0"/>
                    </a:cubicBezTo>
                    <a:cubicBezTo>
                      <a:pt x="54" y="0"/>
                      <a:pt x="60" y="3"/>
                      <a:pt x="65" y="8"/>
                    </a:cubicBezTo>
                    <a:cubicBezTo>
                      <a:pt x="70" y="13"/>
                      <a:pt x="72" y="18"/>
                      <a:pt x="73" y="23"/>
                    </a:cubicBezTo>
                    <a:cubicBezTo>
                      <a:pt x="74" y="28"/>
                      <a:pt x="73" y="33"/>
                      <a:pt x="70" y="36"/>
                    </a:cubicBezTo>
                    <a:close/>
                    <a:moveTo>
                      <a:pt x="52" y="46"/>
                    </a:moveTo>
                    <a:cubicBezTo>
                      <a:pt x="57" y="43"/>
                      <a:pt x="57" y="43"/>
                      <a:pt x="57" y="43"/>
                    </a:cubicBezTo>
                    <a:cubicBezTo>
                      <a:pt x="50" y="42"/>
                      <a:pt x="44" y="39"/>
                      <a:pt x="40" y="34"/>
                    </a:cubicBezTo>
                    <a:cubicBezTo>
                      <a:pt x="36" y="31"/>
                      <a:pt x="34" y="26"/>
                      <a:pt x="32" y="22"/>
                    </a:cubicBezTo>
                    <a:cubicBezTo>
                      <a:pt x="29" y="26"/>
                      <a:pt x="29" y="26"/>
                      <a:pt x="29" y="26"/>
                    </a:cubicBezTo>
                    <a:cubicBezTo>
                      <a:pt x="29" y="26"/>
                      <a:pt x="29" y="26"/>
                      <a:pt x="28" y="26"/>
                    </a:cubicBezTo>
                    <a:cubicBezTo>
                      <a:pt x="28" y="26"/>
                      <a:pt x="28" y="26"/>
                      <a:pt x="28" y="26"/>
                    </a:cubicBezTo>
                    <a:cubicBezTo>
                      <a:pt x="27" y="25"/>
                      <a:pt x="27" y="25"/>
                      <a:pt x="28" y="24"/>
                    </a:cubicBezTo>
                    <a:cubicBezTo>
                      <a:pt x="32" y="20"/>
                      <a:pt x="32" y="20"/>
                      <a:pt x="32" y="20"/>
                    </a:cubicBezTo>
                    <a:cubicBezTo>
                      <a:pt x="31" y="19"/>
                      <a:pt x="31" y="18"/>
                      <a:pt x="31" y="17"/>
                    </a:cubicBezTo>
                    <a:cubicBezTo>
                      <a:pt x="28" y="22"/>
                      <a:pt x="28" y="22"/>
                      <a:pt x="28" y="22"/>
                    </a:cubicBezTo>
                    <a:cubicBezTo>
                      <a:pt x="26" y="24"/>
                      <a:pt x="25" y="26"/>
                      <a:pt x="25" y="30"/>
                    </a:cubicBezTo>
                    <a:cubicBezTo>
                      <a:pt x="25" y="30"/>
                      <a:pt x="25" y="30"/>
                      <a:pt x="25" y="30"/>
                    </a:cubicBezTo>
                    <a:cubicBezTo>
                      <a:pt x="26" y="32"/>
                      <a:pt x="26" y="34"/>
                      <a:pt x="27" y="36"/>
                    </a:cubicBezTo>
                    <a:cubicBezTo>
                      <a:pt x="27" y="36"/>
                      <a:pt x="27" y="36"/>
                      <a:pt x="27" y="36"/>
                    </a:cubicBezTo>
                    <a:cubicBezTo>
                      <a:pt x="28" y="37"/>
                      <a:pt x="28" y="38"/>
                      <a:pt x="29" y="39"/>
                    </a:cubicBezTo>
                    <a:cubicBezTo>
                      <a:pt x="29" y="39"/>
                      <a:pt x="29" y="39"/>
                      <a:pt x="29" y="39"/>
                    </a:cubicBezTo>
                    <a:cubicBezTo>
                      <a:pt x="30" y="40"/>
                      <a:pt x="31" y="41"/>
                      <a:pt x="32" y="42"/>
                    </a:cubicBezTo>
                    <a:cubicBezTo>
                      <a:pt x="32" y="42"/>
                      <a:pt x="32" y="42"/>
                      <a:pt x="32" y="42"/>
                    </a:cubicBezTo>
                    <a:cubicBezTo>
                      <a:pt x="32" y="42"/>
                      <a:pt x="32" y="42"/>
                      <a:pt x="32" y="42"/>
                    </a:cubicBezTo>
                    <a:cubicBezTo>
                      <a:pt x="33" y="43"/>
                      <a:pt x="33" y="44"/>
                      <a:pt x="34" y="45"/>
                    </a:cubicBezTo>
                    <a:cubicBezTo>
                      <a:pt x="34" y="45"/>
                      <a:pt x="35" y="45"/>
                      <a:pt x="35" y="45"/>
                    </a:cubicBezTo>
                    <a:cubicBezTo>
                      <a:pt x="38" y="47"/>
                      <a:pt x="41" y="48"/>
                      <a:pt x="44" y="49"/>
                    </a:cubicBezTo>
                    <a:cubicBezTo>
                      <a:pt x="44" y="49"/>
                      <a:pt x="44" y="49"/>
                      <a:pt x="44" y="49"/>
                    </a:cubicBezTo>
                    <a:cubicBezTo>
                      <a:pt x="45" y="49"/>
                      <a:pt x="45" y="49"/>
                      <a:pt x="46" y="49"/>
                    </a:cubicBezTo>
                    <a:cubicBezTo>
                      <a:pt x="48" y="49"/>
                      <a:pt x="51" y="48"/>
                      <a:pt x="52" y="46"/>
                    </a:cubicBezTo>
                    <a:close/>
                    <a:moveTo>
                      <a:pt x="14" y="69"/>
                    </a:moveTo>
                    <a:cubicBezTo>
                      <a:pt x="14" y="69"/>
                      <a:pt x="14" y="69"/>
                      <a:pt x="14" y="69"/>
                    </a:cubicBezTo>
                    <a:cubicBezTo>
                      <a:pt x="14" y="69"/>
                      <a:pt x="14" y="69"/>
                      <a:pt x="14" y="69"/>
                    </a:cubicBezTo>
                    <a:cubicBezTo>
                      <a:pt x="14" y="69"/>
                      <a:pt x="13" y="69"/>
                      <a:pt x="13" y="69"/>
                    </a:cubicBezTo>
                    <a:cubicBezTo>
                      <a:pt x="13" y="69"/>
                      <a:pt x="13" y="69"/>
                      <a:pt x="12" y="69"/>
                    </a:cubicBezTo>
                    <a:cubicBezTo>
                      <a:pt x="12" y="69"/>
                      <a:pt x="12" y="69"/>
                      <a:pt x="11" y="69"/>
                    </a:cubicBezTo>
                    <a:cubicBezTo>
                      <a:pt x="11" y="69"/>
                      <a:pt x="11" y="68"/>
                      <a:pt x="11" y="68"/>
                    </a:cubicBezTo>
                    <a:cubicBezTo>
                      <a:pt x="10" y="68"/>
                      <a:pt x="10" y="68"/>
                      <a:pt x="9" y="68"/>
                    </a:cubicBezTo>
                    <a:cubicBezTo>
                      <a:pt x="9" y="68"/>
                      <a:pt x="9" y="67"/>
                      <a:pt x="9" y="67"/>
                    </a:cubicBezTo>
                    <a:cubicBezTo>
                      <a:pt x="8" y="67"/>
                      <a:pt x="8" y="67"/>
                      <a:pt x="7" y="66"/>
                    </a:cubicBezTo>
                    <a:cubicBezTo>
                      <a:pt x="7" y="66"/>
                      <a:pt x="7" y="65"/>
                      <a:pt x="6" y="65"/>
                    </a:cubicBezTo>
                    <a:cubicBezTo>
                      <a:pt x="5" y="64"/>
                      <a:pt x="5" y="62"/>
                      <a:pt x="4" y="61"/>
                    </a:cubicBezTo>
                    <a:cubicBezTo>
                      <a:pt x="4" y="60"/>
                      <a:pt x="4" y="60"/>
                      <a:pt x="4" y="59"/>
                    </a:cubicBezTo>
                    <a:cubicBezTo>
                      <a:pt x="4" y="59"/>
                      <a:pt x="4" y="59"/>
                      <a:pt x="4" y="59"/>
                    </a:cubicBezTo>
                    <a:cubicBezTo>
                      <a:pt x="3" y="61"/>
                      <a:pt x="4" y="64"/>
                      <a:pt x="6" y="67"/>
                    </a:cubicBezTo>
                    <a:cubicBezTo>
                      <a:pt x="8" y="69"/>
                      <a:pt x="10" y="70"/>
                      <a:pt x="12" y="70"/>
                    </a:cubicBezTo>
                    <a:cubicBezTo>
                      <a:pt x="13" y="70"/>
                      <a:pt x="14" y="70"/>
                      <a:pt x="14" y="69"/>
                    </a:cubicBezTo>
                    <a:close/>
                    <a:moveTo>
                      <a:pt x="16" y="66"/>
                    </a:moveTo>
                    <a:cubicBezTo>
                      <a:pt x="18" y="65"/>
                      <a:pt x="18" y="65"/>
                      <a:pt x="18" y="65"/>
                    </a:cubicBezTo>
                    <a:cubicBezTo>
                      <a:pt x="18" y="65"/>
                      <a:pt x="19" y="65"/>
                      <a:pt x="19" y="65"/>
                    </a:cubicBezTo>
                    <a:cubicBezTo>
                      <a:pt x="21" y="63"/>
                      <a:pt x="21" y="63"/>
                      <a:pt x="21" y="63"/>
                    </a:cubicBezTo>
                    <a:cubicBezTo>
                      <a:pt x="20" y="63"/>
                      <a:pt x="20" y="63"/>
                      <a:pt x="20" y="63"/>
                    </a:cubicBezTo>
                    <a:cubicBezTo>
                      <a:pt x="19" y="62"/>
                      <a:pt x="19" y="62"/>
                      <a:pt x="18" y="62"/>
                    </a:cubicBezTo>
                    <a:cubicBezTo>
                      <a:pt x="18" y="62"/>
                      <a:pt x="17" y="62"/>
                      <a:pt x="17" y="61"/>
                    </a:cubicBezTo>
                    <a:cubicBezTo>
                      <a:pt x="17" y="61"/>
                      <a:pt x="16" y="61"/>
                      <a:pt x="16" y="61"/>
                    </a:cubicBezTo>
                    <a:cubicBezTo>
                      <a:pt x="16" y="60"/>
                      <a:pt x="15" y="60"/>
                      <a:pt x="14" y="59"/>
                    </a:cubicBezTo>
                    <a:cubicBezTo>
                      <a:pt x="14" y="59"/>
                      <a:pt x="13" y="58"/>
                      <a:pt x="13" y="58"/>
                    </a:cubicBezTo>
                    <a:cubicBezTo>
                      <a:pt x="13" y="57"/>
                      <a:pt x="12" y="57"/>
                      <a:pt x="12" y="57"/>
                    </a:cubicBezTo>
                    <a:cubicBezTo>
                      <a:pt x="12" y="56"/>
                      <a:pt x="12" y="56"/>
                      <a:pt x="12" y="56"/>
                    </a:cubicBezTo>
                    <a:cubicBezTo>
                      <a:pt x="12" y="55"/>
                      <a:pt x="11" y="55"/>
                      <a:pt x="11" y="55"/>
                    </a:cubicBezTo>
                    <a:cubicBezTo>
                      <a:pt x="11" y="55"/>
                      <a:pt x="11" y="54"/>
                      <a:pt x="11" y="54"/>
                    </a:cubicBezTo>
                    <a:cubicBezTo>
                      <a:pt x="11" y="54"/>
                      <a:pt x="11" y="53"/>
                      <a:pt x="10" y="53"/>
                    </a:cubicBezTo>
                    <a:cubicBezTo>
                      <a:pt x="10" y="53"/>
                      <a:pt x="10" y="53"/>
                      <a:pt x="10" y="53"/>
                    </a:cubicBezTo>
                    <a:cubicBezTo>
                      <a:pt x="9" y="55"/>
                      <a:pt x="9" y="55"/>
                      <a:pt x="9" y="55"/>
                    </a:cubicBezTo>
                    <a:cubicBezTo>
                      <a:pt x="9" y="55"/>
                      <a:pt x="9" y="55"/>
                      <a:pt x="9" y="55"/>
                    </a:cubicBezTo>
                    <a:cubicBezTo>
                      <a:pt x="7" y="57"/>
                      <a:pt x="7" y="57"/>
                      <a:pt x="7" y="57"/>
                    </a:cubicBezTo>
                    <a:cubicBezTo>
                      <a:pt x="6" y="58"/>
                      <a:pt x="6" y="59"/>
                      <a:pt x="6" y="60"/>
                    </a:cubicBezTo>
                    <a:cubicBezTo>
                      <a:pt x="7" y="62"/>
                      <a:pt x="7" y="63"/>
                      <a:pt x="9" y="65"/>
                    </a:cubicBezTo>
                    <a:cubicBezTo>
                      <a:pt x="10" y="66"/>
                      <a:pt x="12" y="67"/>
                      <a:pt x="14" y="67"/>
                    </a:cubicBezTo>
                    <a:cubicBezTo>
                      <a:pt x="15" y="67"/>
                      <a:pt x="16" y="67"/>
                      <a:pt x="16" y="66"/>
                    </a:cubicBezTo>
                    <a:close/>
                    <a:moveTo>
                      <a:pt x="21" y="61"/>
                    </a:moveTo>
                    <a:cubicBezTo>
                      <a:pt x="21" y="61"/>
                      <a:pt x="21" y="61"/>
                      <a:pt x="21" y="61"/>
                    </a:cubicBezTo>
                    <a:cubicBezTo>
                      <a:pt x="22" y="61"/>
                      <a:pt x="22" y="61"/>
                      <a:pt x="23" y="61"/>
                    </a:cubicBezTo>
                    <a:cubicBezTo>
                      <a:pt x="23" y="62"/>
                      <a:pt x="24" y="62"/>
                      <a:pt x="24" y="62"/>
                    </a:cubicBezTo>
                    <a:cubicBezTo>
                      <a:pt x="25" y="62"/>
                      <a:pt x="27" y="61"/>
                      <a:pt x="28" y="60"/>
                    </a:cubicBezTo>
                    <a:cubicBezTo>
                      <a:pt x="41" y="50"/>
                      <a:pt x="41" y="50"/>
                      <a:pt x="41" y="50"/>
                    </a:cubicBezTo>
                    <a:cubicBezTo>
                      <a:pt x="39" y="49"/>
                      <a:pt x="36" y="48"/>
                      <a:pt x="33" y="46"/>
                    </a:cubicBezTo>
                    <a:cubicBezTo>
                      <a:pt x="33" y="46"/>
                      <a:pt x="33" y="46"/>
                      <a:pt x="33" y="46"/>
                    </a:cubicBezTo>
                    <a:cubicBezTo>
                      <a:pt x="32" y="45"/>
                      <a:pt x="31" y="44"/>
                      <a:pt x="30" y="44"/>
                    </a:cubicBezTo>
                    <a:cubicBezTo>
                      <a:pt x="30" y="44"/>
                      <a:pt x="30" y="44"/>
                      <a:pt x="30" y="44"/>
                    </a:cubicBezTo>
                    <a:cubicBezTo>
                      <a:pt x="29" y="43"/>
                      <a:pt x="29" y="42"/>
                      <a:pt x="28" y="41"/>
                    </a:cubicBezTo>
                    <a:cubicBezTo>
                      <a:pt x="27" y="40"/>
                      <a:pt x="27" y="40"/>
                      <a:pt x="26" y="39"/>
                    </a:cubicBezTo>
                    <a:cubicBezTo>
                      <a:pt x="26" y="39"/>
                      <a:pt x="26" y="38"/>
                      <a:pt x="26" y="38"/>
                    </a:cubicBezTo>
                    <a:cubicBezTo>
                      <a:pt x="26" y="37"/>
                      <a:pt x="25" y="36"/>
                      <a:pt x="25" y="35"/>
                    </a:cubicBezTo>
                    <a:cubicBezTo>
                      <a:pt x="25" y="35"/>
                      <a:pt x="25" y="35"/>
                      <a:pt x="25" y="35"/>
                    </a:cubicBezTo>
                    <a:cubicBezTo>
                      <a:pt x="24" y="34"/>
                      <a:pt x="24" y="33"/>
                      <a:pt x="24" y="32"/>
                    </a:cubicBezTo>
                    <a:cubicBezTo>
                      <a:pt x="24" y="32"/>
                      <a:pt x="24" y="32"/>
                      <a:pt x="24" y="32"/>
                    </a:cubicBezTo>
                    <a:cubicBezTo>
                      <a:pt x="13" y="46"/>
                      <a:pt x="13" y="46"/>
                      <a:pt x="13" y="46"/>
                    </a:cubicBezTo>
                    <a:cubicBezTo>
                      <a:pt x="12" y="47"/>
                      <a:pt x="12" y="48"/>
                      <a:pt x="12" y="50"/>
                    </a:cubicBezTo>
                    <a:cubicBezTo>
                      <a:pt x="12" y="50"/>
                      <a:pt x="12" y="50"/>
                      <a:pt x="12" y="50"/>
                    </a:cubicBezTo>
                    <a:cubicBezTo>
                      <a:pt x="12" y="51"/>
                      <a:pt x="12" y="51"/>
                      <a:pt x="12" y="52"/>
                    </a:cubicBezTo>
                    <a:cubicBezTo>
                      <a:pt x="12" y="52"/>
                      <a:pt x="12" y="52"/>
                      <a:pt x="12" y="52"/>
                    </a:cubicBezTo>
                    <a:cubicBezTo>
                      <a:pt x="12" y="53"/>
                      <a:pt x="13" y="53"/>
                      <a:pt x="13" y="54"/>
                    </a:cubicBezTo>
                    <a:cubicBezTo>
                      <a:pt x="13" y="54"/>
                      <a:pt x="13" y="54"/>
                      <a:pt x="13" y="54"/>
                    </a:cubicBezTo>
                    <a:cubicBezTo>
                      <a:pt x="13" y="55"/>
                      <a:pt x="14" y="55"/>
                      <a:pt x="14" y="56"/>
                    </a:cubicBezTo>
                    <a:cubicBezTo>
                      <a:pt x="14" y="56"/>
                      <a:pt x="14" y="56"/>
                      <a:pt x="14" y="56"/>
                    </a:cubicBezTo>
                    <a:cubicBezTo>
                      <a:pt x="15" y="57"/>
                      <a:pt x="15" y="57"/>
                      <a:pt x="16" y="58"/>
                    </a:cubicBezTo>
                    <a:cubicBezTo>
                      <a:pt x="16" y="58"/>
                      <a:pt x="17" y="59"/>
                      <a:pt x="18" y="59"/>
                    </a:cubicBezTo>
                    <a:cubicBezTo>
                      <a:pt x="18" y="59"/>
                      <a:pt x="18" y="60"/>
                      <a:pt x="19" y="60"/>
                    </a:cubicBezTo>
                    <a:cubicBezTo>
                      <a:pt x="19" y="60"/>
                      <a:pt x="19" y="60"/>
                      <a:pt x="19" y="60"/>
                    </a:cubicBezTo>
                    <a:cubicBezTo>
                      <a:pt x="20" y="61"/>
                      <a:pt x="20" y="61"/>
                      <a:pt x="21" y="61"/>
                    </a:cubicBezTo>
                    <a:close/>
                    <a:moveTo>
                      <a:pt x="33" y="18"/>
                    </a:moveTo>
                    <a:cubicBezTo>
                      <a:pt x="36" y="15"/>
                      <a:pt x="36" y="15"/>
                      <a:pt x="36" y="15"/>
                    </a:cubicBezTo>
                    <a:cubicBezTo>
                      <a:pt x="35" y="14"/>
                      <a:pt x="35" y="13"/>
                      <a:pt x="36" y="12"/>
                    </a:cubicBezTo>
                    <a:cubicBezTo>
                      <a:pt x="33" y="15"/>
                      <a:pt x="33" y="15"/>
                      <a:pt x="33" y="15"/>
                    </a:cubicBezTo>
                    <a:cubicBezTo>
                      <a:pt x="33" y="16"/>
                      <a:pt x="33" y="17"/>
                      <a:pt x="33" y="18"/>
                    </a:cubicBezTo>
                    <a:close/>
                    <a:moveTo>
                      <a:pt x="59" y="41"/>
                    </a:moveTo>
                    <a:cubicBezTo>
                      <a:pt x="62" y="38"/>
                      <a:pt x="62" y="38"/>
                      <a:pt x="62" y="38"/>
                    </a:cubicBezTo>
                    <a:cubicBezTo>
                      <a:pt x="62" y="38"/>
                      <a:pt x="61" y="38"/>
                      <a:pt x="61" y="38"/>
                    </a:cubicBezTo>
                    <a:cubicBezTo>
                      <a:pt x="61" y="38"/>
                      <a:pt x="61" y="38"/>
                      <a:pt x="60" y="38"/>
                    </a:cubicBezTo>
                    <a:cubicBezTo>
                      <a:pt x="60" y="38"/>
                      <a:pt x="60" y="38"/>
                      <a:pt x="60" y="38"/>
                    </a:cubicBezTo>
                    <a:cubicBezTo>
                      <a:pt x="60" y="38"/>
                      <a:pt x="59" y="38"/>
                      <a:pt x="59" y="38"/>
                    </a:cubicBezTo>
                    <a:cubicBezTo>
                      <a:pt x="59" y="38"/>
                      <a:pt x="58" y="38"/>
                      <a:pt x="58" y="38"/>
                    </a:cubicBezTo>
                    <a:cubicBezTo>
                      <a:pt x="57" y="38"/>
                      <a:pt x="57" y="38"/>
                      <a:pt x="57" y="38"/>
                    </a:cubicBezTo>
                    <a:cubicBezTo>
                      <a:pt x="56" y="38"/>
                      <a:pt x="56" y="38"/>
                      <a:pt x="55" y="38"/>
                    </a:cubicBezTo>
                    <a:cubicBezTo>
                      <a:pt x="55" y="38"/>
                      <a:pt x="55" y="37"/>
                      <a:pt x="55" y="37"/>
                    </a:cubicBezTo>
                    <a:cubicBezTo>
                      <a:pt x="54" y="37"/>
                      <a:pt x="53" y="37"/>
                      <a:pt x="53" y="37"/>
                    </a:cubicBezTo>
                    <a:cubicBezTo>
                      <a:pt x="53" y="37"/>
                      <a:pt x="52" y="37"/>
                      <a:pt x="52" y="37"/>
                    </a:cubicBezTo>
                    <a:cubicBezTo>
                      <a:pt x="52" y="36"/>
                      <a:pt x="51" y="36"/>
                      <a:pt x="50" y="36"/>
                    </a:cubicBezTo>
                    <a:cubicBezTo>
                      <a:pt x="50" y="36"/>
                      <a:pt x="50" y="35"/>
                      <a:pt x="50" y="35"/>
                    </a:cubicBezTo>
                    <a:cubicBezTo>
                      <a:pt x="49" y="35"/>
                      <a:pt x="49" y="35"/>
                      <a:pt x="48" y="34"/>
                    </a:cubicBezTo>
                    <a:cubicBezTo>
                      <a:pt x="48" y="34"/>
                      <a:pt x="48" y="34"/>
                      <a:pt x="48" y="34"/>
                    </a:cubicBezTo>
                    <a:cubicBezTo>
                      <a:pt x="47" y="34"/>
                      <a:pt x="47" y="33"/>
                      <a:pt x="46" y="33"/>
                    </a:cubicBezTo>
                    <a:cubicBezTo>
                      <a:pt x="46" y="33"/>
                      <a:pt x="46" y="32"/>
                      <a:pt x="45" y="32"/>
                    </a:cubicBezTo>
                    <a:cubicBezTo>
                      <a:pt x="45" y="32"/>
                      <a:pt x="44" y="31"/>
                      <a:pt x="43" y="30"/>
                    </a:cubicBezTo>
                    <a:cubicBezTo>
                      <a:pt x="42" y="29"/>
                      <a:pt x="42" y="28"/>
                      <a:pt x="41" y="27"/>
                    </a:cubicBezTo>
                    <a:cubicBezTo>
                      <a:pt x="41" y="27"/>
                      <a:pt x="41" y="27"/>
                      <a:pt x="40" y="27"/>
                    </a:cubicBezTo>
                    <a:cubicBezTo>
                      <a:pt x="38" y="24"/>
                      <a:pt x="37" y="21"/>
                      <a:pt x="36" y="17"/>
                    </a:cubicBezTo>
                    <a:cubicBezTo>
                      <a:pt x="34" y="20"/>
                      <a:pt x="34" y="20"/>
                      <a:pt x="34" y="20"/>
                    </a:cubicBezTo>
                    <a:cubicBezTo>
                      <a:pt x="35" y="25"/>
                      <a:pt x="37" y="29"/>
                      <a:pt x="41" y="33"/>
                    </a:cubicBezTo>
                    <a:cubicBezTo>
                      <a:pt x="46" y="38"/>
                      <a:pt x="52" y="41"/>
                      <a:pt x="59" y="41"/>
                    </a:cubicBezTo>
                    <a:close/>
                    <a:moveTo>
                      <a:pt x="63" y="36"/>
                    </a:moveTo>
                    <a:cubicBezTo>
                      <a:pt x="64" y="36"/>
                      <a:pt x="64" y="36"/>
                      <a:pt x="64" y="36"/>
                    </a:cubicBezTo>
                    <a:cubicBezTo>
                      <a:pt x="65" y="36"/>
                      <a:pt x="66" y="35"/>
                      <a:pt x="66" y="35"/>
                    </a:cubicBezTo>
                    <a:cubicBezTo>
                      <a:pt x="67" y="35"/>
                      <a:pt x="67" y="35"/>
                      <a:pt x="67" y="35"/>
                    </a:cubicBezTo>
                    <a:cubicBezTo>
                      <a:pt x="68" y="34"/>
                      <a:pt x="68" y="34"/>
                      <a:pt x="68" y="34"/>
                    </a:cubicBezTo>
                    <a:cubicBezTo>
                      <a:pt x="70" y="31"/>
                      <a:pt x="71" y="27"/>
                      <a:pt x="70" y="23"/>
                    </a:cubicBezTo>
                    <a:cubicBezTo>
                      <a:pt x="70" y="19"/>
                      <a:pt x="67" y="14"/>
                      <a:pt x="63" y="10"/>
                    </a:cubicBezTo>
                    <a:cubicBezTo>
                      <a:pt x="59" y="6"/>
                      <a:pt x="53" y="3"/>
                      <a:pt x="48" y="3"/>
                    </a:cubicBezTo>
                    <a:cubicBezTo>
                      <a:pt x="45" y="3"/>
                      <a:pt x="42" y="4"/>
                      <a:pt x="40" y="6"/>
                    </a:cubicBezTo>
                    <a:cubicBezTo>
                      <a:pt x="40" y="6"/>
                      <a:pt x="40" y="6"/>
                      <a:pt x="40" y="6"/>
                    </a:cubicBezTo>
                    <a:cubicBezTo>
                      <a:pt x="40" y="7"/>
                      <a:pt x="39" y="7"/>
                      <a:pt x="39" y="8"/>
                    </a:cubicBezTo>
                    <a:cubicBezTo>
                      <a:pt x="39" y="8"/>
                      <a:pt x="39" y="9"/>
                      <a:pt x="38" y="9"/>
                    </a:cubicBezTo>
                    <a:cubicBezTo>
                      <a:pt x="38" y="9"/>
                      <a:pt x="38" y="10"/>
                      <a:pt x="38" y="10"/>
                    </a:cubicBezTo>
                    <a:cubicBezTo>
                      <a:pt x="38" y="11"/>
                      <a:pt x="38" y="11"/>
                      <a:pt x="38" y="11"/>
                    </a:cubicBezTo>
                    <a:cubicBezTo>
                      <a:pt x="38" y="12"/>
                      <a:pt x="38" y="12"/>
                      <a:pt x="38" y="13"/>
                    </a:cubicBezTo>
                    <a:cubicBezTo>
                      <a:pt x="38" y="13"/>
                      <a:pt x="38" y="14"/>
                      <a:pt x="38" y="14"/>
                    </a:cubicBezTo>
                    <a:cubicBezTo>
                      <a:pt x="38" y="15"/>
                      <a:pt x="38" y="15"/>
                      <a:pt x="38" y="16"/>
                    </a:cubicBezTo>
                    <a:cubicBezTo>
                      <a:pt x="38" y="16"/>
                      <a:pt x="38" y="17"/>
                      <a:pt x="38" y="17"/>
                    </a:cubicBezTo>
                    <a:cubicBezTo>
                      <a:pt x="38" y="18"/>
                      <a:pt x="38" y="18"/>
                      <a:pt x="38" y="19"/>
                    </a:cubicBezTo>
                    <a:cubicBezTo>
                      <a:pt x="39" y="19"/>
                      <a:pt x="39" y="20"/>
                      <a:pt x="39" y="20"/>
                    </a:cubicBezTo>
                    <a:cubicBezTo>
                      <a:pt x="39" y="21"/>
                      <a:pt x="39" y="21"/>
                      <a:pt x="40" y="22"/>
                    </a:cubicBezTo>
                    <a:cubicBezTo>
                      <a:pt x="40" y="22"/>
                      <a:pt x="40" y="23"/>
                      <a:pt x="40" y="23"/>
                    </a:cubicBezTo>
                    <a:cubicBezTo>
                      <a:pt x="41" y="24"/>
                      <a:pt x="41" y="24"/>
                      <a:pt x="41" y="25"/>
                    </a:cubicBezTo>
                    <a:cubicBezTo>
                      <a:pt x="42" y="25"/>
                      <a:pt x="42" y="26"/>
                      <a:pt x="42" y="26"/>
                    </a:cubicBezTo>
                    <a:cubicBezTo>
                      <a:pt x="43" y="27"/>
                      <a:pt x="44" y="28"/>
                      <a:pt x="45" y="29"/>
                    </a:cubicBezTo>
                    <a:cubicBezTo>
                      <a:pt x="49" y="34"/>
                      <a:pt x="55" y="36"/>
                      <a:pt x="60" y="36"/>
                    </a:cubicBezTo>
                    <a:cubicBezTo>
                      <a:pt x="61" y="36"/>
                      <a:pt x="62" y="36"/>
                      <a:pt x="63" y="36"/>
                    </a:cubicBezTo>
                    <a:close/>
                  </a:path>
                </a:pathLst>
              </a:custGeom>
              <a:solidFill>
                <a:srgbClr val="042B8E"/>
              </a:solidFill>
              <a:ln>
                <a:noFill/>
              </a:ln>
              <a:extLst/>
            </p:spPr>
            <p:txBody>
              <a:bodyPr anchor="t" anchorCtr="0" bIns="45720" compatLnSpc="1" lIns="91440" numCol="1" rIns="91440" tIns="45720" vert="horz" wrap="square">
                <a:prstTxWarp prst="textNoShape">
                  <a:avLst/>
                </a:prstTxWarp>
              </a:bodyPr>
              <a:lstStyle/>
              <a:p>
                <a:endParaRPr lang="en-US" sz="1351">
                  <a:cs typeface="+mn-ea"/>
                  <a:sym typeface="+mn-lt"/>
                </a:endParaRPr>
              </a:p>
            </p:txBody>
          </p:sp>
          <p:cxnSp>
            <p:nvCxnSpPr>
              <p:cNvPr id="30" name="Straight Connector 176">
                <a:extLst>
                  <a:ext uri="{FF2B5EF4-FFF2-40B4-BE49-F238E27FC236}">
                    <a16:creationId xmlns:a16="http://schemas.microsoft.com/office/drawing/2014/main" id="{9EDBC856-61AC-4BF1-A9E7-2FD626CD03C4}"/>
                  </a:ext>
                </a:extLst>
              </p:cNvPr>
              <p:cNvCxnSpPr>
                <a:stCxn id="28" idx="0"/>
              </p:cNvCxnSpPr>
              <p:nvPr/>
            </p:nvCxnSpPr>
            <p:spPr>
              <a:xfrm flipH="1" flipV="1">
                <a:off x="4875433" y="2633559"/>
                <a:ext cx="1" cy="510248"/>
              </a:xfrm>
              <a:prstGeom prst="line">
                <a:avLst/>
              </a:prstGeom>
              <a:ln w="12700">
                <a:solidFill>
                  <a:srgbClr val="042B8E"/>
                </a:solidFill>
                <a:prstDash val="dash"/>
                <a:tailEnd type="oval"/>
              </a:ln>
            </p:spPr>
            <p:style>
              <a:lnRef idx="1">
                <a:schemeClr val="accent1"/>
              </a:lnRef>
              <a:fillRef idx="0">
                <a:schemeClr val="accent1"/>
              </a:fillRef>
              <a:effectRef idx="0">
                <a:schemeClr val="accent1"/>
              </a:effectRef>
              <a:fontRef idx="minor">
                <a:schemeClr val="tx1"/>
              </a:fontRef>
            </p:style>
          </p:cxnSp>
        </p:grpSp>
      </p:grpSp>
      <p:grpSp>
        <p:nvGrpSpPr>
          <p:cNvPr id="41" name="组合 40">
            <a:extLst>
              <a:ext uri="{FF2B5EF4-FFF2-40B4-BE49-F238E27FC236}">
                <a16:creationId xmlns:a16="http://schemas.microsoft.com/office/drawing/2014/main" id="{631FB574-A38B-43AF-BCE1-EAE03BC2405D}"/>
              </a:ext>
            </a:extLst>
          </p:cNvPr>
          <p:cNvGrpSpPr/>
          <p:nvPr/>
        </p:nvGrpSpPr>
        <p:grpSpPr>
          <a:xfrm>
            <a:off x="6495941" y="2434793"/>
            <a:ext cx="1669338" cy="2284656"/>
            <a:chOff x="6267602" y="2424960"/>
            <a:chExt cx="1669338" cy="2284656"/>
          </a:xfrm>
        </p:grpSpPr>
        <p:sp>
          <p:nvSpPr>
            <p:cNvPr id="15" name="MH_SubTitle_3">
              <a:extLst>
                <a:ext uri="{FF2B5EF4-FFF2-40B4-BE49-F238E27FC236}">
                  <a16:creationId xmlns:a16="http://schemas.microsoft.com/office/drawing/2014/main" id="{79F547A5-F587-4B56-98D4-6CF7323077ED}"/>
                </a:ext>
              </a:extLst>
            </p:cNvPr>
            <p:cNvSpPr txBox="1">
              <a:spLocks noChangeArrowheads="1"/>
            </p:cNvSpPr>
            <p:nvPr/>
          </p:nvSpPr>
          <p:spPr bwMode="auto">
            <a:xfrm>
              <a:off x="6267602" y="3988877"/>
              <a:ext cx="1669338"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服务行业类型</a:t>
              </a:r>
            </a:p>
          </p:txBody>
        </p:sp>
        <p:sp>
          <p:nvSpPr>
            <p:cNvPr id="16" name="MH_Text_3">
              <a:extLst>
                <a:ext uri="{FF2B5EF4-FFF2-40B4-BE49-F238E27FC236}">
                  <a16:creationId xmlns:a16="http://schemas.microsoft.com/office/drawing/2014/main" id="{63526D3D-0EE6-4DB6-B7BA-228CBAECFFE9}"/>
                </a:ext>
              </a:extLst>
            </p:cNvPr>
            <p:cNvSpPr txBox="1">
              <a:spLocks noChangeArrowheads="1"/>
            </p:cNvSpPr>
            <p:nvPr/>
          </p:nvSpPr>
          <p:spPr bwMode="auto">
            <a:xfrm>
              <a:off x="6267603" y="4287335"/>
              <a:ext cx="1580950" cy="4222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拥有单个或者多个服务项目，项目即产品（商品）</a:t>
              </a:r>
            </a:p>
          </p:txBody>
        </p:sp>
        <p:grpSp>
          <p:nvGrpSpPr>
            <p:cNvPr id="38" name="组合 37">
              <a:extLst>
                <a:ext uri="{FF2B5EF4-FFF2-40B4-BE49-F238E27FC236}">
                  <a16:creationId xmlns:a16="http://schemas.microsoft.com/office/drawing/2014/main" id="{75E1CEDD-A453-4657-BFE9-82FD4F8C5317}"/>
                </a:ext>
              </a:extLst>
            </p:cNvPr>
            <p:cNvGrpSpPr/>
            <p:nvPr/>
          </p:nvGrpSpPr>
          <p:grpSpPr>
            <a:xfrm>
              <a:off x="6643538" y="2424960"/>
              <a:ext cx="921489" cy="1431737"/>
              <a:chOff x="6924687" y="1543955"/>
              <a:chExt cx="921489" cy="1431737"/>
            </a:xfrm>
          </p:grpSpPr>
          <p:sp>
            <p:nvSpPr>
              <p:cNvPr id="31" name="Oval 167">
                <a:extLst>
                  <a:ext uri="{FF2B5EF4-FFF2-40B4-BE49-F238E27FC236}">
                    <a16:creationId xmlns:a16="http://schemas.microsoft.com/office/drawing/2014/main" id="{03B0033F-9CF3-4E8C-81E8-A1438D5AE6A1}"/>
                  </a:ext>
                </a:extLst>
              </p:cNvPr>
              <p:cNvSpPr/>
              <p:nvPr/>
            </p:nvSpPr>
            <p:spPr>
              <a:xfrm>
                <a:off x="6924687" y="2054203"/>
                <a:ext cx="921489" cy="921489"/>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sp>
            <p:nvSpPr>
              <p:cNvPr id="32" name="Freeform 118">
                <a:extLst>
                  <a:ext uri="{FF2B5EF4-FFF2-40B4-BE49-F238E27FC236}">
                    <a16:creationId xmlns:a16="http://schemas.microsoft.com/office/drawing/2014/main" id="{67018F84-FA57-4088-803E-2148D635D2CE}"/>
                  </a:ext>
                </a:extLst>
              </p:cNvPr>
              <p:cNvSpPr>
                <a:spLocks noEditPoints="1"/>
              </p:cNvSpPr>
              <p:nvPr/>
            </p:nvSpPr>
            <p:spPr bwMode="auto">
              <a:xfrm>
                <a:off x="7178498" y="2317478"/>
                <a:ext cx="412323" cy="394937"/>
              </a:xfrm>
              <a:custGeom>
                <a:gdLst>
                  <a:gd fmla="*/ 60 w 70" name="T0"/>
                  <a:gd fmla="*/ 62 h 65" name="T1"/>
                  <a:gd fmla="*/ 58 w 70" name="T2"/>
                  <a:gd fmla="*/ 62 h 65" name="T3"/>
                  <a:gd fmla="*/ 68 w 70" name="T4"/>
                  <a:gd fmla="*/ 32 h 65" name="T5"/>
                  <a:gd fmla="*/ 58 w 70" name="T6"/>
                  <a:gd fmla="*/ 3 h 65" name="T7"/>
                  <a:gd fmla="*/ 70 w 70" name="T8"/>
                  <a:gd fmla="*/ 32 h 65" name="T9"/>
                  <a:gd fmla="*/ 52 w 70" name="T10"/>
                  <a:gd fmla="*/ 10 h 65" name="T11"/>
                  <a:gd fmla="*/ 59 w 70" name="T12"/>
                  <a:gd fmla="*/ 32 h 65" name="T13"/>
                  <a:gd fmla="*/ 52 w 70" name="T14"/>
                  <a:gd fmla="*/ 55 h 65" name="T15"/>
                  <a:gd fmla="*/ 54 w 70" name="T16"/>
                  <a:gd fmla="*/ 55 h 65" name="T17"/>
                  <a:gd fmla="*/ 54 w 70" name="T18"/>
                  <a:gd fmla="*/ 10 h 65" name="T19"/>
                  <a:gd fmla="*/ 42 w 70" name="T20"/>
                  <a:gd fmla="*/ 63 h 65" name="T21"/>
                  <a:gd fmla="*/ 36 w 70" name="T22"/>
                  <a:gd fmla="*/ 65 h 65" name="T23"/>
                  <a:gd fmla="*/ 17 w 70" name="T24"/>
                  <a:gd fmla="*/ 49 h 65" name="T25"/>
                  <a:gd fmla="*/ 2 w 70" name="T26"/>
                  <a:gd fmla="*/ 49 h 65" name="T27"/>
                  <a:gd fmla="*/ 0 w 70" name="T28"/>
                  <a:gd fmla="*/ 18 h 65" name="T29"/>
                  <a:gd fmla="*/ 7 w 70" name="T30"/>
                  <a:gd fmla="*/ 16 h 65" name="T31"/>
                  <a:gd fmla="*/ 35 w 70" name="T32"/>
                  <a:gd fmla="*/ 0 h 65" name="T33"/>
                  <a:gd fmla="*/ 40 w 70" name="T34"/>
                  <a:gd fmla="*/ 0 h 65" name="T35"/>
                  <a:gd fmla="*/ 6 w 70" name="T36"/>
                  <a:gd fmla="*/ 23 h 65" name="T37"/>
                  <a:gd fmla="*/ 3 w 70" name="T38"/>
                  <a:gd fmla="*/ 46 h 65" name="T39"/>
                  <a:gd fmla="*/ 6 w 70" name="T40"/>
                  <a:gd fmla="*/ 23 h 65" name="T41"/>
                  <a:gd fmla="*/ 3 w 70" name="T42"/>
                  <a:gd fmla="*/ 19 h 65" name="T43"/>
                  <a:gd fmla="*/ 6 w 70" name="T44"/>
                  <a:gd fmla="*/ 21 h 65" name="T45"/>
                  <a:gd fmla="*/ 17 w 70" name="T46"/>
                  <a:gd fmla="*/ 23 h 65" name="T47"/>
                  <a:gd fmla="*/ 8 w 70" name="T48"/>
                  <a:gd fmla="*/ 46 h 65" name="T49"/>
                  <a:gd fmla="*/ 17 w 70" name="T50"/>
                  <a:gd fmla="*/ 23 h 65" name="T51"/>
                  <a:gd fmla="*/ 8 w 70" name="T52"/>
                  <a:gd fmla="*/ 19 h 65" name="T53"/>
                  <a:gd fmla="*/ 17 w 70" name="T54"/>
                  <a:gd fmla="*/ 21 h 65" name="T55"/>
                  <a:gd fmla="*/ 35 w 70" name="T56"/>
                  <a:gd fmla="*/ 4 h 65" name="T57"/>
                  <a:gd fmla="*/ 19 w 70" name="T58"/>
                  <a:gd fmla="*/ 20 h 65" name="T59"/>
                  <a:gd fmla="*/ 32 w 70" name="T60"/>
                  <a:gd fmla="*/ 10 h 65" name="T61"/>
                  <a:gd fmla="*/ 19 w 70" name="T62"/>
                  <a:gd fmla="*/ 22 h 65" name="T63"/>
                  <a:gd fmla="*/ 35 w 70" name="T64"/>
                  <a:gd fmla="*/ 61 h 65" name="T65"/>
                  <a:gd fmla="*/ 39 w 70" name="T66"/>
                  <a:gd fmla="*/ 3 h 65" name="T67"/>
                  <a:gd fmla="*/ 37 w 70" name="T68"/>
                  <a:gd fmla="*/ 62 h 65" name="T69"/>
                  <a:gd fmla="*/ 39 w 70" name="T70"/>
                  <a:gd fmla="*/ 3 h 65" name="T71"/>
                  <a:gd fmla="*/ 47 w 70" name="T72"/>
                  <a:gd fmla="*/ 17 h 65" name="T73"/>
                  <a:gd fmla="*/ 50 w 70" name="T74"/>
                  <a:gd fmla="*/ 32 h 65" name="T75"/>
                  <a:gd fmla="*/ 47 w 70" name="T76"/>
                  <a:gd fmla="*/ 48 h 65" name="T77"/>
                  <a:gd fmla="*/ 48 w 70" name="T78"/>
                  <a:gd fmla="*/ 47 h 65" name="T79"/>
                  <a:gd fmla="*/ 48 w 70" name="T80"/>
                  <a:gd fmla="*/ 17 h 65"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65" w="70">
                    <a:moveTo>
                      <a:pt x="70" y="32"/>
                    </a:moveTo>
                    <a:cubicBezTo>
                      <a:pt x="70" y="43"/>
                      <a:pt x="66" y="54"/>
                      <a:pt x="60" y="62"/>
                    </a:cubicBezTo>
                    <a:cubicBezTo>
                      <a:pt x="59" y="62"/>
                      <a:pt x="59" y="62"/>
                      <a:pt x="59" y="62"/>
                    </a:cubicBezTo>
                    <a:cubicBezTo>
                      <a:pt x="59" y="62"/>
                      <a:pt x="58" y="62"/>
                      <a:pt x="58" y="62"/>
                    </a:cubicBezTo>
                    <a:cubicBezTo>
                      <a:pt x="58" y="62"/>
                      <a:pt x="58" y="61"/>
                      <a:pt x="58" y="61"/>
                    </a:cubicBezTo>
                    <a:cubicBezTo>
                      <a:pt x="64" y="53"/>
                      <a:pt x="68" y="43"/>
                      <a:pt x="68" y="32"/>
                    </a:cubicBezTo>
                    <a:cubicBezTo>
                      <a:pt x="68" y="22"/>
                      <a:pt x="64" y="12"/>
                      <a:pt x="58" y="4"/>
                    </a:cubicBezTo>
                    <a:cubicBezTo>
                      <a:pt x="58" y="4"/>
                      <a:pt x="58" y="3"/>
                      <a:pt x="58" y="3"/>
                    </a:cubicBezTo>
                    <a:cubicBezTo>
                      <a:pt x="59" y="2"/>
                      <a:pt x="59" y="2"/>
                      <a:pt x="60" y="3"/>
                    </a:cubicBezTo>
                    <a:cubicBezTo>
                      <a:pt x="66" y="11"/>
                      <a:pt x="70" y="22"/>
                      <a:pt x="70" y="32"/>
                    </a:cubicBezTo>
                    <a:close/>
                    <a:moveTo>
                      <a:pt x="54" y="10"/>
                    </a:moveTo>
                    <a:cubicBezTo>
                      <a:pt x="53" y="10"/>
                      <a:pt x="53" y="10"/>
                      <a:pt x="52" y="10"/>
                    </a:cubicBezTo>
                    <a:cubicBezTo>
                      <a:pt x="52" y="10"/>
                      <a:pt x="52" y="11"/>
                      <a:pt x="52" y="11"/>
                    </a:cubicBezTo>
                    <a:cubicBezTo>
                      <a:pt x="57" y="18"/>
                      <a:pt x="59" y="25"/>
                      <a:pt x="59" y="32"/>
                    </a:cubicBezTo>
                    <a:cubicBezTo>
                      <a:pt x="59" y="40"/>
                      <a:pt x="57" y="47"/>
                      <a:pt x="52" y="54"/>
                    </a:cubicBezTo>
                    <a:cubicBezTo>
                      <a:pt x="52" y="54"/>
                      <a:pt x="52" y="55"/>
                      <a:pt x="52" y="55"/>
                    </a:cubicBezTo>
                    <a:cubicBezTo>
                      <a:pt x="53" y="55"/>
                      <a:pt x="53" y="55"/>
                      <a:pt x="53" y="55"/>
                    </a:cubicBezTo>
                    <a:cubicBezTo>
                      <a:pt x="53" y="55"/>
                      <a:pt x="54" y="55"/>
                      <a:pt x="54" y="55"/>
                    </a:cubicBezTo>
                    <a:cubicBezTo>
                      <a:pt x="59" y="48"/>
                      <a:pt x="61" y="40"/>
                      <a:pt x="61" y="32"/>
                    </a:cubicBezTo>
                    <a:cubicBezTo>
                      <a:pt x="61" y="24"/>
                      <a:pt x="59" y="17"/>
                      <a:pt x="54" y="10"/>
                    </a:cubicBezTo>
                    <a:close/>
                    <a:moveTo>
                      <a:pt x="42" y="2"/>
                    </a:moveTo>
                    <a:cubicBezTo>
                      <a:pt x="42" y="63"/>
                      <a:pt x="42" y="63"/>
                      <a:pt x="42" y="63"/>
                    </a:cubicBezTo>
                    <a:cubicBezTo>
                      <a:pt x="42" y="64"/>
                      <a:pt x="41" y="65"/>
                      <a:pt x="40" y="65"/>
                    </a:cubicBezTo>
                    <a:cubicBezTo>
                      <a:pt x="36" y="65"/>
                      <a:pt x="36" y="65"/>
                      <a:pt x="36" y="65"/>
                    </a:cubicBezTo>
                    <a:cubicBezTo>
                      <a:pt x="36" y="65"/>
                      <a:pt x="35" y="65"/>
                      <a:pt x="35" y="64"/>
                    </a:cubicBezTo>
                    <a:cubicBezTo>
                      <a:pt x="17" y="49"/>
                      <a:pt x="17" y="49"/>
                      <a:pt x="17" y="49"/>
                    </a:cubicBezTo>
                    <a:cubicBezTo>
                      <a:pt x="7" y="49"/>
                      <a:pt x="7" y="49"/>
                      <a:pt x="7" y="49"/>
                    </a:cubicBezTo>
                    <a:cubicBezTo>
                      <a:pt x="2" y="49"/>
                      <a:pt x="2" y="49"/>
                      <a:pt x="2" y="49"/>
                    </a:cubicBezTo>
                    <a:cubicBezTo>
                      <a:pt x="0" y="49"/>
                      <a:pt x="0" y="48"/>
                      <a:pt x="0" y="47"/>
                    </a:cubicBezTo>
                    <a:cubicBezTo>
                      <a:pt x="0" y="18"/>
                      <a:pt x="0" y="18"/>
                      <a:pt x="0" y="18"/>
                    </a:cubicBezTo>
                    <a:cubicBezTo>
                      <a:pt x="0" y="17"/>
                      <a:pt x="0" y="16"/>
                      <a:pt x="2" y="16"/>
                    </a:cubicBezTo>
                    <a:cubicBezTo>
                      <a:pt x="7" y="16"/>
                      <a:pt x="7" y="16"/>
                      <a:pt x="7" y="16"/>
                    </a:cubicBezTo>
                    <a:cubicBezTo>
                      <a:pt x="17" y="16"/>
                      <a:pt x="17" y="16"/>
                      <a:pt x="17" y="16"/>
                    </a:cubicBezTo>
                    <a:cubicBezTo>
                      <a:pt x="35" y="0"/>
                      <a:pt x="35" y="0"/>
                      <a:pt x="35" y="0"/>
                    </a:cubicBezTo>
                    <a:cubicBezTo>
                      <a:pt x="35" y="0"/>
                      <a:pt x="36" y="0"/>
                      <a:pt x="36" y="0"/>
                    </a:cubicBezTo>
                    <a:cubicBezTo>
                      <a:pt x="40" y="0"/>
                      <a:pt x="40" y="0"/>
                      <a:pt x="40" y="0"/>
                    </a:cubicBezTo>
                    <a:cubicBezTo>
                      <a:pt x="41" y="0"/>
                      <a:pt x="42" y="1"/>
                      <a:pt x="42" y="2"/>
                    </a:cubicBezTo>
                    <a:close/>
                    <a:moveTo>
                      <a:pt x="6" y="23"/>
                    </a:moveTo>
                    <a:cubicBezTo>
                      <a:pt x="3" y="23"/>
                      <a:pt x="3" y="23"/>
                      <a:pt x="3" y="23"/>
                    </a:cubicBezTo>
                    <a:cubicBezTo>
                      <a:pt x="3" y="46"/>
                      <a:pt x="3" y="46"/>
                      <a:pt x="3" y="46"/>
                    </a:cubicBezTo>
                    <a:cubicBezTo>
                      <a:pt x="6" y="46"/>
                      <a:pt x="6" y="46"/>
                      <a:pt x="6" y="46"/>
                    </a:cubicBezTo>
                    <a:lnTo>
                      <a:pt x="6" y="23"/>
                    </a:lnTo>
                    <a:close/>
                    <a:moveTo>
                      <a:pt x="6" y="19"/>
                    </a:moveTo>
                    <a:cubicBezTo>
                      <a:pt x="3" y="19"/>
                      <a:pt x="3" y="19"/>
                      <a:pt x="3" y="19"/>
                    </a:cubicBezTo>
                    <a:cubicBezTo>
                      <a:pt x="3" y="21"/>
                      <a:pt x="3" y="21"/>
                      <a:pt x="3" y="21"/>
                    </a:cubicBezTo>
                    <a:cubicBezTo>
                      <a:pt x="6" y="21"/>
                      <a:pt x="6" y="21"/>
                      <a:pt x="6" y="21"/>
                    </a:cubicBezTo>
                    <a:lnTo>
                      <a:pt x="6" y="19"/>
                    </a:lnTo>
                    <a:close/>
                    <a:moveTo>
                      <a:pt x="17" y="23"/>
                    </a:moveTo>
                    <a:cubicBezTo>
                      <a:pt x="8" y="23"/>
                      <a:pt x="8" y="23"/>
                      <a:pt x="8" y="23"/>
                    </a:cubicBezTo>
                    <a:cubicBezTo>
                      <a:pt x="8" y="46"/>
                      <a:pt x="8" y="46"/>
                      <a:pt x="8" y="46"/>
                    </a:cubicBezTo>
                    <a:cubicBezTo>
                      <a:pt x="17" y="46"/>
                      <a:pt x="17" y="46"/>
                      <a:pt x="17" y="46"/>
                    </a:cubicBezTo>
                    <a:lnTo>
                      <a:pt x="17" y="23"/>
                    </a:lnTo>
                    <a:close/>
                    <a:moveTo>
                      <a:pt x="17" y="19"/>
                    </a:moveTo>
                    <a:cubicBezTo>
                      <a:pt x="8" y="19"/>
                      <a:pt x="8" y="19"/>
                      <a:pt x="8" y="19"/>
                    </a:cubicBezTo>
                    <a:cubicBezTo>
                      <a:pt x="8" y="21"/>
                      <a:pt x="8" y="21"/>
                      <a:pt x="8" y="21"/>
                    </a:cubicBezTo>
                    <a:cubicBezTo>
                      <a:pt x="17" y="21"/>
                      <a:pt x="17" y="21"/>
                      <a:pt x="17" y="21"/>
                    </a:cubicBezTo>
                    <a:lnTo>
                      <a:pt x="17" y="19"/>
                    </a:lnTo>
                    <a:close/>
                    <a:moveTo>
                      <a:pt x="35" y="4"/>
                    </a:moveTo>
                    <a:cubicBezTo>
                      <a:pt x="19" y="18"/>
                      <a:pt x="19" y="18"/>
                      <a:pt x="19" y="18"/>
                    </a:cubicBezTo>
                    <a:cubicBezTo>
                      <a:pt x="19" y="20"/>
                      <a:pt x="19" y="20"/>
                      <a:pt x="19" y="20"/>
                    </a:cubicBezTo>
                    <a:cubicBezTo>
                      <a:pt x="31" y="10"/>
                      <a:pt x="31" y="10"/>
                      <a:pt x="31" y="10"/>
                    </a:cubicBezTo>
                    <a:cubicBezTo>
                      <a:pt x="31" y="9"/>
                      <a:pt x="32" y="9"/>
                      <a:pt x="32" y="10"/>
                    </a:cubicBezTo>
                    <a:cubicBezTo>
                      <a:pt x="33" y="10"/>
                      <a:pt x="33" y="11"/>
                      <a:pt x="32" y="11"/>
                    </a:cubicBezTo>
                    <a:cubicBezTo>
                      <a:pt x="19" y="22"/>
                      <a:pt x="19" y="22"/>
                      <a:pt x="19" y="22"/>
                    </a:cubicBezTo>
                    <a:cubicBezTo>
                      <a:pt x="19" y="46"/>
                      <a:pt x="19" y="46"/>
                      <a:pt x="19" y="46"/>
                    </a:cubicBezTo>
                    <a:cubicBezTo>
                      <a:pt x="35" y="61"/>
                      <a:pt x="35" y="61"/>
                      <a:pt x="35" y="61"/>
                    </a:cubicBezTo>
                    <a:lnTo>
                      <a:pt x="35" y="4"/>
                    </a:lnTo>
                    <a:close/>
                    <a:moveTo>
                      <a:pt x="39" y="3"/>
                    </a:moveTo>
                    <a:cubicBezTo>
                      <a:pt x="37" y="3"/>
                      <a:pt x="37" y="3"/>
                      <a:pt x="37" y="3"/>
                    </a:cubicBezTo>
                    <a:cubicBezTo>
                      <a:pt x="37" y="62"/>
                      <a:pt x="37" y="62"/>
                      <a:pt x="37" y="62"/>
                    </a:cubicBezTo>
                    <a:cubicBezTo>
                      <a:pt x="39" y="62"/>
                      <a:pt x="39" y="62"/>
                      <a:pt x="39" y="62"/>
                    </a:cubicBezTo>
                    <a:lnTo>
                      <a:pt x="39" y="3"/>
                    </a:lnTo>
                    <a:close/>
                    <a:moveTo>
                      <a:pt x="48" y="17"/>
                    </a:moveTo>
                    <a:cubicBezTo>
                      <a:pt x="48" y="17"/>
                      <a:pt x="47" y="17"/>
                      <a:pt x="47" y="17"/>
                    </a:cubicBezTo>
                    <a:cubicBezTo>
                      <a:pt x="46" y="17"/>
                      <a:pt x="46" y="18"/>
                      <a:pt x="46" y="18"/>
                    </a:cubicBezTo>
                    <a:cubicBezTo>
                      <a:pt x="49" y="23"/>
                      <a:pt x="50" y="28"/>
                      <a:pt x="50" y="32"/>
                    </a:cubicBezTo>
                    <a:cubicBezTo>
                      <a:pt x="50" y="37"/>
                      <a:pt x="49" y="42"/>
                      <a:pt x="46" y="46"/>
                    </a:cubicBezTo>
                    <a:cubicBezTo>
                      <a:pt x="46" y="47"/>
                      <a:pt x="46" y="47"/>
                      <a:pt x="47" y="48"/>
                    </a:cubicBezTo>
                    <a:cubicBezTo>
                      <a:pt x="47" y="48"/>
                      <a:pt x="47" y="48"/>
                      <a:pt x="47" y="48"/>
                    </a:cubicBezTo>
                    <a:cubicBezTo>
                      <a:pt x="47" y="48"/>
                      <a:pt x="48" y="48"/>
                      <a:pt x="48" y="47"/>
                    </a:cubicBezTo>
                    <a:cubicBezTo>
                      <a:pt x="51" y="43"/>
                      <a:pt x="52" y="38"/>
                      <a:pt x="52" y="32"/>
                    </a:cubicBezTo>
                    <a:cubicBezTo>
                      <a:pt x="52" y="27"/>
                      <a:pt x="51" y="22"/>
                      <a:pt x="48" y="17"/>
                    </a:cubicBezTo>
                    <a:close/>
                  </a:path>
                </a:pathLst>
              </a:custGeom>
              <a:solidFill>
                <a:srgbClr val="042B8E"/>
              </a:solidFill>
              <a:ln>
                <a:noFill/>
              </a:ln>
              <a:extLst/>
            </p:spPr>
            <p:txBody>
              <a:bodyPr anchor="t" anchorCtr="0" bIns="45720" compatLnSpc="1" lIns="91440" numCol="1" rIns="91440" tIns="45720" vert="horz" wrap="square">
                <a:prstTxWarp prst="textNoShape">
                  <a:avLst/>
                </a:prstTxWarp>
              </a:bodyPr>
              <a:lstStyle/>
              <a:p>
                <a:endParaRPr lang="en-US" sz="1351">
                  <a:cs typeface="+mn-ea"/>
                  <a:sym typeface="+mn-lt"/>
                </a:endParaRPr>
              </a:p>
            </p:txBody>
          </p:sp>
          <p:cxnSp>
            <p:nvCxnSpPr>
              <p:cNvPr id="33" name="Straight Connector 177">
                <a:extLst>
                  <a:ext uri="{FF2B5EF4-FFF2-40B4-BE49-F238E27FC236}">
                    <a16:creationId xmlns:a16="http://schemas.microsoft.com/office/drawing/2014/main" id="{0527E992-29C5-4B9E-916C-8B5F6E0B55CF}"/>
                  </a:ext>
                </a:extLst>
              </p:cNvPr>
              <p:cNvCxnSpPr>
                <a:stCxn id="31" idx="0"/>
              </p:cNvCxnSpPr>
              <p:nvPr/>
            </p:nvCxnSpPr>
            <p:spPr>
              <a:xfrm flipH="1" flipV="1">
                <a:off x="7384660" y="1543955"/>
                <a:ext cx="772" cy="510248"/>
              </a:xfrm>
              <a:prstGeom prst="line">
                <a:avLst/>
              </a:prstGeom>
              <a:ln w="12700">
                <a:solidFill>
                  <a:srgbClr val="042B8E"/>
                </a:solidFill>
                <a:prstDash val="dash"/>
                <a:tailEnd type="oval"/>
              </a:ln>
            </p:spPr>
            <p:style>
              <a:lnRef idx="1">
                <a:schemeClr val="accent1"/>
              </a:lnRef>
              <a:fillRef idx="0">
                <a:schemeClr val="accent1"/>
              </a:fillRef>
              <a:effectRef idx="0">
                <a:schemeClr val="accent1"/>
              </a:effectRef>
              <a:fontRef idx="minor">
                <a:schemeClr val="tx1"/>
              </a:fontRef>
            </p:style>
          </p:cxnSp>
        </p:grpSp>
      </p:grpSp>
      <p:grpSp>
        <p:nvGrpSpPr>
          <p:cNvPr id="40" name="组合 39">
            <a:extLst>
              <a:ext uri="{FF2B5EF4-FFF2-40B4-BE49-F238E27FC236}">
                <a16:creationId xmlns:a16="http://schemas.microsoft.com/office/drawing/2014/main" id="{CED12D80-AD66-4519-A680-75D0A2A2E28C}"/>
              </a:ext>
            </a:extLst>
          </p:cNvPr>
          <p:cNvGrpSpPr/>
          <p:nvPr/>
        </p:nvGrpSpPr>
        <p:grpSpPr>
          <a:xfrm>
            <a:off x="8906123" y="2434793"/>
            <a:ext cx="1669339" cy="2251356"/>
            <a:chOff x="9013339" y="2424960"/>
            <a:chExt cx="1669339" cy="2251356"/>
          </a:xfrm>
        </p:grpSpPr>
        <p:sp>
          <p:nvSpPr>
            <p:cNvPr id="17" name="MH_SubTitle_4">
              <a:extLst>
                <a:ext uri="{FF2B5EF4-FFF2-40B4-BE49-F238E27FC236}">
                  <a16:creationId xmlns:a16="http://schemas.microsoft.com/office/drawing/2014/main" id="{550B66A2-8B12-4ADE-A669-E341C0DEC633}"/>
                </a:ext>
              </a:extLst>
            </p:cNvPr>
            <p:cNvSpPr txBox="1">
              <a:spLocks noChangeArrowheads="1"/>
            </p:cNvSpPr>
            <p:nvPr/>
          </p:nvSpPr>
          <p:spPr bwMode="auto">
            <a:xfrm>
              <a:off x="9013340" y="3988789"/>
              <a:ext cx="1669338" cy="384048"/>
            </a:xfrm>
            <a:prstGeom prst="rect">
              <a:avLst/>
            </a:prstGeom>
            <a:extLst/>
          </p:spPr>
          <p:txBody>
            <a:bodyPr wrap="square">
              <a:spAutoFit/>
            </a:bodyPr>
            <a:lstStyle>
              <a:defPPr>
                <a:defRPr lang="en-US"/>
              </a:defPPr>
              <a:lvl1pPr algn="just">
                <a:lnSpc>
                  <a:spcPct val="120000"/>
                </a:lnSpc>
                <a:buClr>
                  <a:srgbClr val="000066"/>
                </a:buClr>
                <a:defRPr spc="300" sz="1600">
                  <a:solidFill>
                    <a:srgbClr val="042B8E"/>
                  </a:solidFill>
                  <a:latin charset="-122" panose="020b0600000000000000" pitchFamily="34" typeface="思源黑体 CN Medium"/>
                  <a:ea charset="-122" panose="020b0600000000000000" pitchFamily="34" typeface="思源黑体 CN Medium"/>
                </a:defRPr>
              </a:lvl1pPr>
            </a:lstStyle>
            <a:p>
              <a:r>
                <a:rPr altLang="en-US" lang="zh-CN">
                  <a:latin typeface="+mn-lt"/>
                  <a:ea typeface="+mn-ea"/>
                  <a:cs typeface="+mn-ea"/>
                  <a:sym typeface="+mn-lt"/>
                </a:rPr>
                <a:t>产品整合类型</a:t>
              </a:r>
            </a:p>
          </p:txBody>
        </p:sp>
        <p:sp>
          <p:nvSpPr>
            <p:cNvPr id="19" name="MH_Text_4">
              <a:extLst>
                <a:ext uri="{FF2B5EF4-FFF2-40B4-BE49-F238E27FC236}">
                  <a16:creationId xmlns:a16="http://schemas.microsoft.com/office/drawing/2014/main" id="{80F761CB-2FCE-49BF-A00A-C584165862F1}"/>
                </a:ext>
              </a:extLst>
            </p:cNvPr>
            <p:cNvSpPr txBox="1">
              <a:spLocks noChangeArrowheads="1"/>
            </p:cNvSpPr>
            <p:nvPr/>
          </p:nvSpPr>
          <p:spPr bwMode="auto">
            <a:xfrm>
              <a:off x="9013339" y="4254035"/>
              <a:ext cx="1580950" cy="4222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5661" lIns="71320" rIns="71320" tIns="35661"/>
            <a:lstStyle>
              <a:defPPr>
                <a:defRPr lang="en-US"/>
              </a:defPPr>
              <a:lvl1pPr algn="just">
                <a:lnSpc>
                  <a:spcPct val="130000"/>
                </a:lnSpc>
                <a:defRPr kumimoji="1" sz="1400">
                  <a:solidFill>
                    <a:schemeClr val="tx1">
                      <a:lumMod val="95000"/>
                      <a:lumOff val="5000"/>
                    </a:schemeClr>
                  </a:solidFill>
                  <a:latin charset="-122" panose="020b0400000000000000" pitchFamily="34" typeface="思源黑体 CN Normal"/>
                  <a:ea charset="-122" panose="020b0400000000000000" pitchFamily="34" typeface="思源黑体 CN Normal"/>
                </a:defRPr>
              </a:lvl1pPr>
              <a:lvl2pPr indent="-285750" marL="742950">
                <a:defRPr kumimoji="1" sz="2400">
                  <a:latin charset="0" panose="020f0502020204030204" pitchFamily="34" typeface="Calibri"/>
                  <a:ea charset="-122" panose="02010600030101010101" pitchFamily="2" typeface="宋体"/>
                </a:defRPr>
              </a:lvl2pPr>
              <a:lvl3pPr indent="-228600" marL="1143000">
                <a:defRPr kumimoji="1" sz="2400">
                  <a:latin charset="0" panose="020f0502020204030204" pitchFamily="34" typeface="Calibri"/>
                  <a:ea charset="-122" panose="02010600030101010101" pitchFamily="2" typeface="宋体"/>
                </a:defRPr>
              </a:lvl3pPr>
              <a:lvl4pPr indent="-228600" marL="1600200">
                <a:defRPr kumimoji="1" sz="2400">
                  <a:latin charset="0" panose="020f0502020204030204" pitchFamily="34" typeface="Calibri"/>
                  <a:ea charset="-122" panose="02010600030101010101" pitchFamily="2" typeface="宋体"/>
                </a:defRPr>
              </a:lvl4pPr>
              <a:lvl5pPr indent="-228600" marL="2057400">
                <a:defRPr kumimoji="1" sz="2400">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kumimoji="1" sz="2400">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kumimoji="1" sz="2400">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kumimoji="1" sz="2400">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kumimoji="1" sz="2400">
                  <a:latin charset="0" panose="020f0502020204030204" pitchFamily="34" typeface="Calibri"/>
                  <a:ea charset="-122" panose="02010600030101010101" pitchFamily="2" typeface="宋体"/>
                </a:defRPr>
              </a:lvl9pPr>
            </a:lstStyle>
            <a:p>
              <a:r>
                <a:rPr altLang="en-US" lang="zh-CN">
                  <a:latin typeface="+mn-lt"/>
                  <a:ea typeface="+mn-ea"/>
                  <a:cs typeface="+mn-ea"/>
                  <a:sym typeface="+mn-lt"/>
                </a:rPr>
                <a:t>无产品（商品），掌握各行业很多产品（商品）资源，可以整合者</a:t>
              </a:r>
            </a:p>
          </p:txBody>
        </p:sp>
        <p:grpSp>
          <p:nvGrpSpPr>
            <p:cNvPr id="39" name="组合 38">
              <a:extLst>
                <a:ext uri="{FF2B5EF4-FFF2-40B4-BE49-F238E27FC236}">
                  <a16:creationId xmlns:a16="http://schemas.microsoft.com/office/drawing/2014/main" id="{F233CCDA-12BF-4EA2-BE9B-5172EF67B92A}"/>
                </a:ext>
              </a:extLst>
            </p:cNvPr>
            <p:cNvGrpSpPr/>
            <p:nvPr/>
          </p:nvGrpSpPr>
          <p:grpSpPr>
            <a:xfrm>
              <a:off x="9230287" y="2424960"/>
              <a:ext cx="921489" cy="1431737"/>
              <a:chOff x="9260228" y="1443471"/>
              <a:chExt cx="921489" cy="1431737"/>
            </a:xfrm>
          </p:grpSpPr>
          <p:sp>
            <p:nvSpPr>
              <p:cNvPr id="34" name="Oval 173">
                <a:extLst>
                  <a:ext uri="{FF2B5EF4-FFF2-40B4-BE49-F238E27FC236}">
                    <a16:creationId xmlns:a16="http://schemas.microsoft.com/office/drawing/2014/main" id="{1505920C-DF66-4AA2-B77F-DF9C0E767B52}"/>
                  </a:ext>
                </a:extLst>
              </p:cNvPr>
              <p:cNvSpPr/>
              <p:nvPr/>
            </p:nvSpPr>
            <p:spPr>
              <a:xfrm>
                <a:off x="9260228" y="1953719"/>
                <a:ext cx="921489" cy="921489"/>
              </a:xfrm>
              <a:prstGeom prst="ellipse">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D">
                  <a:cs typeface="+mn-ea"/>
                  <a:sym typeface="+mn-lt"/>
                </a:endParaRPr>
              </a:p>
            </p:txBody>
          </p:sp>
          <p:sp>
            <p:nvSpPr>
              <p:cNvPr id="35" name="Freeform 163">
                <a:extLst>
                  <a:ext uri="{FF2B5EF4-FFF2-40B4-BE49-F238E27FC236}">
                    <a16:creationId xmlns:a16="http://schemas.microsoft.com/office/drawing/2014/main" id="{FC3DEB17-18A4-41D0-BDFB-5E3030D72FEB}"/>
                  </a:ext>
                </a:extLst>
              </p:cNvPr>
              <p:cNvSpPr>
                <a:spLocks noEditPoints="1"/>
              </p:cNvSpPr>
              <p:nvPr/>
            </p:nvSpPr>
            <p:spPr bwMode="auto">
              <a:xfrm>
                <a:off x="9452709" y="2216994"/>
                <a:ext cx="436959" cy="436957"/>
              </a:xfrm>
              <a:custGeom>
                <a:gdLst>
                  <a:gd fmla="*/ 27 w 76" name="T0"/>
                  <a:gd fmla="*/ 17 h 73" name="T1"/>
                  <a:gd fmla="*/ 70 w 76" name="T2"/>
                  <a:gd fmla="*/ 17 h 73" name="T3"/>
                  <a:gd fmla="*/ 47 w 76" name="T4"/>
                  <a:gd fmla="*/ 25 h 73" name="T5"/>
                  <a:gd fmla="*/ 51 w 76" name="T6"/>
                  <a:gd fmla="*/ 29 h 73" name="T7"/>
                  <a:gd fmla="*/ 65 w 76" name="T8"/>
                  <a:gd fmla="*/ 34 h 73" name="T9"/>
                  <a:gd fmla="*/ 65 w 76" name="T10"/>
                  <a:gd fmla="*/ 41 h 73" name="T11"/>
                  <a:gd fmla="*/ 65 w 76" name="T12"/>
                  <a:gd fmla="*/ 47 h 73" name="T13"/>
                  <a:gd fmla="*/ 65 w 76" name="T14"/>
                  <a:gd fmla="*/ 53 h 73" name="T15"/>
                  <a:gd fmla="*/ 65 w 76" name="T16"/>
                  <a:gd fmla="*/ 59 h 73" name="T17"/>
                  <a:gd fmla="*/ 76 w 76" name="T18"/>
                  <a:gd fmla="*/ 56 h 73" name="T19"/>
                  <a:gd fmla="*/ 67 w 76" name="T20"/>
                  <a:gd fmla="*/ 58 h 73" name="T21"/>
                  <a:gd fmla="*/ 67 w 76" name="T22"/>
                  <a:gd fmla="*/ 52 h 73" name="T23"/>
                  <a:gd fmla="*/ 67 w 76" name="T24"/>
                  <a:gd fmla="*/ 52 h 73" name="T25"/>
                  <a:gd fmla="*/ 67 w 76" name="T26"/>
                  <a:gd fmla="*/ 42 h 73" name="T27"/>
                  <a:gd fmla="*/ 67 w 76" name="T28"/>
                  <a:gd fmla="*/ 36 h 73" name="T29"/>
                  <a:gd fmla="*/ 67 w 76" name="T30"/>
                  <a:gd fmla="*/ 34 h 73" name="T31"/>
                  <a:gd fmla="*/ 70 w 76" name="T32"/>
                  <a:gd fmla="*/ 57 h 73" name="T33"/>
                  <a:gd fmla="*/ 70 w 76" name="T34"/>
                  <a:gd fmla="*/ 57 h 73" name="T35"/>
                  <a:gd fmla="*/ 70 w 76" name="T36"/>
                  <a:gd fmla="*/ 48 h 73" name="T37"/>
                  <a:gd fmla="*/ 69 w 76" name="T38"/>
                  <a:gd fmla="*/ 42 h 73" name="T39"/>
                  <a:gd fmla="*/ 69 w 76" name="T40"/>
                  <a:gd fmla="*/ 40 h 73" name="T41"/>
                  <a:gd fmla="*/ 70 w 76" name="T42"/>
                  <a:gd fmla="*/ 33 h 73" name="T43"/>
                  <a:gd fmla="*/ 70 w 76" name="T44"/>
                  <a:gd fmla="*/ 33 h 73" name="T45"/>
                  <a:gd fmla="*/ 68 w 76" name="T46"/>
                  <a:gd fmla="*/ 25 h 73" name="T47"/>
                  <a:gd fmla="*/ 67 w 76" name="T48"/>
                  <a:gd fmla="*/ 24 h 73" name="T49"/>
                  <a:gd fmla="*/ 51 w 76" name="T50"/>
                  <a:gd fmla="*/ 17 h 73" name="T51"/>
                  <a:gd fmla="*/ 70 w 76" name="T52"/>
                  <a:gd fmla="*/ 11 h 73" name="T53"/>
                  <a:gd fmla="*/ 73 w 76" name="T54"/>
                  <a:gd fmla="*/ 53 h 73" name="T55"/>
                  <a:gd fmla="*/ 73 w 76" name="T56"/>
                  <a:gd fmla="*/ 20 h 73" name="T57"/>
                  <a:gd fmla="*/ 72 w 76" name="T58"/>
                  <a:gd fmla="*/ 14 h 73" name="T59"/>
                  <a:gd fmla="*/ 72 w 76" name="T60"/>
                  <a:gd fmla="*/ 14 h 73" name="T61"/>
                  <a:gd fmla="*/ 72 w 76" name="T62"/>
                  <a:gd fmla="*/ 22 h 73" name="T63"/>
                  <a:gd fmla="*/ 72 w 76" name="T64"/>
                  <a:gd fmla="*/ 33 h 73" name="T65"/>
                  <a:gd fmla="*/ 73 w 76" name="T66"/>
                  <a:gd fmla="*/ 38 h 73" name="T67"/>
                  <a:gd fmla="*/ 73 w 76" name="T68"/>
                  <a:gd fmla="*/ 41 h 73" name="T69"/>
                  <a:gd fmla="*/ 73 w 76" name="T70"/>
                  <a:gd fmla="*/ 41 h 73" name="T71"/>
                  <a:gd fmla="*/ 72 w 76" name="T72"/>
                  <a:gd fmla="*/ 47 h 73" name="T73"/>
                  <a:gd fmla="*/ 30 w 76" name="T74"/>
                  <a:gd fmla="*/ 7 h 73" name="T75"/>
                  <a:gd fmla="*/ 27 w 76" name="T76"/>
                  <a:gd fmla="*/ 24 h 73" name="T77"/>
                  <a:gd fmla="*/ 27 w 76" name="T78"/>
                  <a:gd fmla="*/ 24 h 73" name="T79"/>
                  <a:gd fmla="*/ 47 w 76" name="T80"/>
                  <a:gd fmla="*/ 46 h 73" name="T81"/>
                  <a:gd fmla="*/ 27 w 76" name="T82"/>
                  <a:gd fmla="*/ 73 h 73" name="T83"/>
                  <a:gd fmla="*/ 3 w 76" name="T84"/>
                  <a:gd fmla="*/ 46 h 73" name="T85"/>
                  <a:gd fmla="*/ 23 w 76" name="T86"/>
                  <a:gd fmla="*/ 40 h 73" name="T87"/>
                  <a:gd fmla="*/ 29 w 76" name="T88"/>
                  <a:gd fmla="*/ 61 h 73" name="T89"/>
                  <a:gd fmla="*/ 20 w 76" name="T90"/>
                  <a:gd fmla="*/ 52 h 73" name="T91"/>
                  <a:gd fmla="*/ 31 w 76" name="T92"/>
                  <a:gd fmla="*/ 52 h 73" name="T93"/>
                  <a:gd fmla="*/ 25 w 76" name="T94"/>
                  <a:gd fmla="*/ 30 h 73" name="T95"/>
                  <a:gd fmla="*/ 34 w 76" name="T96"/>
                  <a:gd fmla="*/ 40 h 73" name="T97"/>
                  <a:gd fmla="*/ 23 w 76" name="T98"/>
                  <a:gd fmla="*/ 40 h 73"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73" w="76">
                    <a:moveTo>
                      <a:pt x="51" y="0"/>
                    </a:moveTo>
                    <a:cubicBezTo>
                      <a:pt x="42" y="0"/>
                      <a:pt x="27" y="2"/>
                      <a:pt x="27" y="7"/>
                    </a:cubicBezTo>
                    <a:cubicBezTo>
                      <a:pt x="27" y="17"/>
                      <a:pt x="27" y="17"/>
                      <a:pt x="27" y="17"/>
                    </a:cubicBezTo>
                    <a:cubicBezTo>
                      <a:pt x="27" y="17"/>
                      <a:pt x="27" y="17"/>
                      <a:pt x="27" y="17"/>
                    </a:cubicBezTo>
                    <a:cubicBezTo>
                      <a:pt x="28" y="17"/>
                      <a:pt x="29" y="17"/>
                      <a:pt x="30" y="17"/>
                    </a:cubicBezTo>
                    <a:cubicBezTo>
                      <a:pt x="30" y="16"/>
                      <a:pt x="30" y="16"/>
                      <a:pt x="30" y="16"/>
                    </a:cubicBezTo>
                    <a:cubicBezTo>
                      <a:pt x="35" y="18"/>
                      <a:pt x="45" y="19"/>
                      <a:pt x="51" y="19"/>
                    </a:cubicBezTo>
                    <a:cubicBezTo>
                      <a:pt x="56" y="19"/>
                      <a:pt x="65" y="19"/>
                      <a:pt x="70" y="17"/>
                    </a:cubicBezTo>
                    <a:cubicBezTo>
                      <a:pt x="70" y="21"/>
                      <a:pt x="70" y="21"/>
                      <a:pt x="70" y="21"/>
                    </a:cubicBezTo>
                    <a:cubicBezTo>
                      <a:pt x="66" y="22"/>
                      <a:pt x="60" y="23"/>
                      <a:pt x="51" y="23"/>
                    </a:cubicBezTo>
                    <a:cubicBezTo>
                      <a:pt x="49" y="23"/>
                      <a:pt x="47" y="23"/>
                      <a:pt x="45" y="23"/>
                    </a:cubicBezTo>
                    <a:cubicBezTo>
                      <a:pt x="45" y="24"/>
                      <a:pt x="46" y="24"/>
                      <a:pt x="47" y="25"/>
                    </a:cubicBezTo>
                    <a:cubicBezTo>
                      <a:pt x="49" y="25"/>
                      <a:pt x="50" y="25"/>
                      <a:pt x="51" y="25"/>
                    </a:cubicBezTo>
                    <a:cubicBezTo>
                      <a:pt x="55" y="25"/>
                      <a:pt x="60" y="25"/>
                      <a:pt x="65" y="24"/>
                    </a:cubicBezTo>
                    <a:cubicBezTo>
                      <a:pt x="65" y="28"/>
                      <a:pt x="65" y="28"/>
                      <a:pt x="65" y="28"/>
                    </a:cubicBezTo>
                    <a:cubicBezTo>
                      <a:pt x="62" y="29"/>
                      <a:pt x="57" y="29"/>
                      <a:pt x="51" y="29"/>
                    </a:cubicBezTo>
                    <a:cubicBezTo>
                      <a:pt x="51" y="29"/>
                      <a:pt x="51" y="29"/>
                      <a:pt x="51" y="29"/>
                    </a:cubicBezTo>
                    <a:cubicBezTo>
                      <a:pt x="51" y="30"/>
                      <a:pt x="52" y="31"/>
                      <a:pt x="52" y="31"/>
                    </a:cubicBezTo>
                    <a:cubicBezTo>
                      <a:pt x="56" y="31"/>
                      <a:pt x="61" y="31"/>
                      <a:pt x="65" y="30"/>
                    </a:cubicBezTo>
                    <a:cubicBezTo>
                      <a:pt x="65" y="34"/>
                      <a:pt x="65" y="34"/>
                      <a:pt x="65" y="34"/>
                    </a:cubicBezTo>
                    <a:cubicBezTo>
                      <a:pt x="62" y="35"/>
                      <a:pt x="58" y="35"/>
                      <a:pt x="54" y="36"/>
                    </a:cubicBezTo>
                    <a:cubicBezTo>
                      <a:pt x="54" y="36"/>
                      <a:pt x="54" y="37"/>
                      <a:pt x="55" y="37"/>
                    </a:cubicBezTo>
                    <a:cubicBezTo>
                      <a:pt x="58" y="37"/>
                      <a:pt x="62" y="37"/>
                      <a:pt x="65" y="36"/>
                    </a:cubicBezTo>
                    <a:cubicBezTo>
                      <a:pt x="65" y="41"/>
                      <a:pt x="65" y="41"/>
                      <a:pt x="65" y="41"/>
                    </a:cubicBezTo>
                    <a:cubicBezTo>
                      <a:pt x="63" y="41"/>
                      <a:pt x="59" y="41"/>
                      <a:pt x="56" y="42"/>
                    </a:cubicBezTo>
                    <a:cubicBezTo>
                      <a:pt x="56" y="42"/>
                      <a:pt x="56" y="43"/>
                      <a:pt x="56" y="44"/>
                    </a:cubicBezTo>
                    <a:cubicBezTo>
                      <a:pt x="59" y="43"/>
                      <a:pt x="62" y="43"/>
                      <a:pt x="65" y="43"/>
                    </a:cubicBezTo>
                    <a:cubicBezTo>
                      <a:pt x="65" y="47"/>
                      <a:pt x="65" y="47"/>
                      <a:pt x="65" y="47"/>
                    </a:cubicBezTo>
                    <a:cubicBezTo>
                      <a:pt x="63" y="47"/>
                      <a:pt x="60" y="48"/>
                      <a:pt x="56" y="48"/>
                    </a:cubicBezTo>
                    <a:cubicBezTo>
                      <a:pt x="56" y="48"/>
                      <a:pt x="56" y="49"/>
                      <a:pt x="56" y="50"/>
                    </a:cubicBezTo>
                    <a:cubicBezTo>
                      <a:pt x="59" y="50"/>
                      <a:pt x="62" y="49"/>
                      <a:pt x="65" y="49"/>
                    </a:cubicBezTo>
                    <a:cubicBezTo>
                      <a:pt x="65" y="53"/>
                      <a:pt x="65" y="53"/>
                      <a:pt x="65" y="53"/>
                    </a:cubicBezTo>
                    <a:cubicBezTo>
                      <a:pt x="62" y="53"/>
                      <a:pt x="59" y="54"/>
                      <a:pt x="55" y="54"/>
                    </a:cubicBezTo>
                    <a:cubicBezTo>
                      <a:pt x="55" y="55"/>
                      <a:pt x="54" y="55"/>
                      <a:pt x="54" y="56"/>
                    </a:cubicBezTo>
                    <a:cubicBezTo>
                      <a:pt x="57" y="56"/>
                      <a:pt x="62" y="56"/>
                      <a:pt x="65" y="55"/>
                    </a:cubicBezTo>
                    <a:cubicBezTo>
                      <a:pt x="65" y="59"/>
                      <a:pt x="65" y="59"/>
                      <a:pt x="65" y="59"/>
                    </a:cubicBezTo>
                    <a:cubicBezTo>
                      <a:pt x="62" y="59"/>
                      <a:pt x="58" y="60"/>
                      <a:pt x="52" y="60"/>
                    </a:cubicBezTo>
                    <a:cubicBezTo>
                      <a:pt x="52" y="61"/>
                      <a:pt x="51" y="62"/>
                      <a:pt x="50" y="63"/>
                    </a:cubicBezTo>
                    <a:cubicBezTo>
                      <a:pt x="51" y="63"/>
                      <a:pt x="51" y="63"/>
                      <a:pt x="51" y="63"/>
                    </a:cubicBezTo>
                    <a:cubicBezTo>
                      <a:pt x="60" y="63"/>
                      <a:pt x="76" y="61"/>
                      <a:pt x="76" y="56"/>
                    </a:cubicBezTo>
                    <a:cubicBezTo>
                      <a:pt x="76" y="7"/>
                      <a:pt x="76" y="7"/>
                      <a:pt x="76" y="7"/>
                    </a:cubicBezTo>
                    <a:cubicBezTo>
                      <a:pt x="76" y="2"/>
                      <a:pt x="60" y="0"/>
                      <a:pt x="51" y="0"/>
                    </a:cubicBezTo>
                    <a:close/>
                    <a:moveTo>
                      <a:pt x="67" y="58"/>
                    </a:moveTo>
                    <a:cubicBezTo>
                      <a:pt x="67" y="58"/>
                      <a:pt x="67" y="58"/>
                      <a:pt x="67" y="58"/>
                    </a:cubicBezTo>
                    <a:cubicBezTo>
                      <a:pt x="67" y="55"/>
                      <a:pt x="67" y="55"/>
                      <a:pt x="67" y="55"/>
                    </a:cubicBezTo>
                    <a:cubicBezTo>
                      <a:pt x="67" y="55"/>
                      <a:pt x="67" y="55"/>
                      <a:pt x="67" y="54"/>
                    </a:cubicBezTo>
                    <a:lnTo>
                      <a:pt x="67" y="58"/>
                    </a:lnTo>
                    <a:close/>
                    <a:moveTo>
                      <a:pt x="67" y="52"/>
                    </a:moveTo>
                    <a:cubicBezTo>
                      <a:pt x="67" y="52"/>
                      <a:pt x="67" y="52"/>
                      <a:pt x="67" y="52"/>
                    </a:cubicBezTo>
                    <a:cubicBezTo>
                      <a:pt x="67" y="48"/>
                      <a:pt x="67" y="48"/>
                      <a:pt x="67" y="48"/>
                    </a:cubicBezTo>
                    <a:cubicBezTo>
                      <a:pt x="67" y="48"/>
                      <a:pt x="67" y="48"/>
                      <a:pt x="67" y="48"/>
                    </a:cubicBezTo>
                    <a:lnTo>
                      <a:pt x="67" y="52"/>
                    </a:lnTo>
                    <a:close/>
                    <a:moveTo>
                      <a:pt x="67" y="46"/>
                    </a:moveTo>
                    <a:cubicBezTo>
                      <a:pt x="67" y="46"/>
                      <a:pt x="67" y="46"/>
                      <a:pt x="67" y="46"/>
                    </a:cubicBezTo>
                    <a:cubicBezTo>
                      <a:pt x="67" y="42"/>
                      <a:pt x="67" y="42"/>
                      <a:pt x="67" y="42"/>
                    </a:cubicBezTo>
                    <a:cubicBezTo>
                      <a:pt x="67" y="42"/>
                      <a:pt x="67" y="42"/>
                      <a:pt x="67" y="42"/>
                    </a:cubicBezTo>
                    <a:lnTo>
                      <a:pt x="67" y="46"/>
                    </a:lnTo>
                    <a:close/>
                    <a:moveTo>
                      <a:pt x="67" y="40"/>
                    </a:moveTo>
                    <a:cubicBezTo>
                      <a:pt x="67" y="40"/>
                      <a:pt x="67" y="40"/>
                      <a:pt x="67" y="40"/>
                    </a:cubicBezTo>
                    <a:cubicBezTo>
                      <a:pt x="67" y="36"/>
                      <a:pt x="67" y="36"/>
                      <a:pt x="67" y="36"/>
                    </a:cubicBezTo>
                    <a:cubicBezTo>
                      <a:pt x="67" y="36"/>
                      <a:pt x="67" y="36"/>
                      <a:pt x="67" y="36"/>
                    </a:cubicBezTo>
                    <a:lnTo>
                      <a:pt x="67" y="40"/>
                    </a:lnTo>
                    <a:close/>
                    <a:moveTo>
                      <a:pt x="67" y="34"/>
                    </a:moveTo>
                    <a:cubicBezTo>
                      <a:pt x="67" y="34"/>
                      <a:pt x="67" y="34"/>
                      <a:pt x="67" y="34"/>
                    </a:cubicBezTo>
                    <a:cubicBezTo>
                      <a:pt x="67" y="30"/>
                      <a:pt x="67" y="30"/>
                      <a:pt x="67" y="30"/>
                    </a:cubicBezTo>
                    <a:cubicBezTo>
                      <a:pt x="67" y="30"/>
                      <a:pt x="67" y="30"/>
                      <a:pt x="67" y="30"/>
                    </a:cubicBezTo>
                    <a:lnTo>
                      <a:pt x="67" y="34"/>
                    </a:lnTo>
                    <a:close/>
                    <a:moveTo>
                      <a:pt x="70" y="57"/>
                    </a:moveTo>
                    <a:cubicBezTo>
                      <a:pt x="70" y="57"/>
                      <a:pt x="70" y="57"/>
                      <a:pt x="69" y="58"/>
                    </a:cubicBezTo>
                    <a:cubicBezTo>
                      <a:pt x="69" y="54"/>
                      <a:pt x="69" y="54"/>
                      <a:pt x="69" y="54"/>
                    </a:cubicBezTo>
                    <a:cubicBezTo>
                      <a:pt x="70" y="54"/>
                      <a:pt x="70" y="54"/>
                      <a:pt x="70" y="54"/>
                    </a:cubicBezTo>
                    <a:lnTo>
                      <a:pt x="70" y="57"/>
                    </a:lnTo>
                    <a:close/>
                    <a:moveTo>
                      <a:pt x="70" y="52"/>
                    </a:moveTo>
                    <a:cubicBezTo>
                      <a:pt x="70" y="52"/>
                      <a:pt x="70" y="52"/>
                      <a:pt x="69" y="52"/>
                    </a:cubicBezTo>
                    <a:cubicBezTo>
                      <a:pt x="69" y="48"/>
                      <a:pt x="69" y="48"/>
                      <a:pt x="69" y="48"/>
                    </a:cubicBezTo>
                    <a:cubicBezTo>
                      <a:pt x="70" y="48"/>
                      <a:pt x="70" y="48"/>
                      <a:pt x="70" y="48"/>
                    </a:cubicBezTo>
                    <a:lnTo>
                      <a:pt x="70" y="52"/>
                    </a:lnTo>
                    <a:close/>
                    <a:moveTo>
                      <a:pt x="70" y="46"/>
                    </a:moveTo>
                    <a:cubicBezTo>
                      <a:pt x="70" y="46"/>
                      <a:pt x="70" y="46"/>
                      <a:pt x="69" y="46"/>
                    </a:cubicBezTo>
                    <a:cubicBezTo>
                      <a:pt x="69" y="42"/>
                      <a:pt x="69" y="42"/>
                      <a:pt x="69" y="42"/>
                    </a:cubicBezTo>
                    <a:cubicBezTo>
                      <a:pt x="70" y="42"/>
                      <a:pt x="70" y="42"/>
                      <a:pt x="70" y="42"/>
                    </a:cubicBezTo>
                    <a:lnTo>
                      <a:pt x="70" y="46"/>
                    </a:lnTo>
                    <a:close/>
                    <a:moveTo>
                      <a:pt x="70" y="40"/>
                    </a:moveTo>
                    <a:cubicBezTo>
                      <a:pt x="70" y="40"/>
                      <a:pt x="70" y="40"/>
                      <a:pt x="69" y="40"/>
                    </a:cubicBezTo>
                    <a:cubicBezTo>
                      <a:pt x="69" y="36"/>
                      <a:pt x="69" y="36"/>
                      <a:pt x="69" y="36"/>
                    </a:cubicBezTo>
                    <a:cubicBezTo>
                      <a:pt x="70" y="36"/>
                      <a:pt x="70" y="36"/>
                      <a:pt x="70" y="35"/>
                    </a:cubicBezTo>
                    <a:lnTo>
                      <a:pt x="70" y="40"/>
                    </a:lnTo>
                    <a:close/>
                    <a:moveTo>
                      <a:pt x="70" y="33"/>
                    </a:moveTo>
                    <a:cubicBezTo>
                      <a:pt x="70" y="33"/>
                      <a:pt x="70" y="33"/>
                      <a:pt x="69" y="33"/>
                    </a:cubicBezTo>
                    <a:cubicBezTo>
                      <a:pt x="69" y="29"/>
                      <a:pt x="69" y="29"/>
                      <a:pt x="69" y="29"/>
                    </a:cubicBezTo>
                    <a:cubicBezTo>
                      <a:pt x="70" y="29"/>
                      <a:pt x="70" y="29"/>
                      <a:pt x="70" y="29"/>
                    </a:cubicBezTo>
                    <a:lnTo>
                      <a:pt x="70" y="33"/>
                    </a:lnTo>
                    <a:close/>
                    <a:moveTo>
                      <a:pt x="70" y="27"/>
                    </a:moveTo>
                    <a:cubicBezTo>
                      <a:pt x="70" y="27"/>
                      <a:pt x="70" y="27"/>
                      <a:pt x="69" y="27"/>
                    </a:cubicBezTo>
                    <a:cubicBezTo>
                      <a:pt x="69" y="26"/>
                      <a:pt x="69" y="26"/>
                      <a:pt x="69" y="26"/>
                    </a:cubicBezTo>
                    <a:cubicBezTo>
                      <a:pt x="69" y="25"/>
                      <a:pt x="69" y="25"/>
                      <a:pt x="68" y="25"/>
                    </a:cubicBezTo>
                    <a:cubicBezTo>
                      <a:pt x="68" y="25"/>
                      <a:pt x="67" y="25"/>
                      <a:pt x="67" y="26"/>
                    </a:cubicBezTo>
                    <a:cubicBezTo>
                      <a:pt x="67" y="28"/>
                      <a:pt x="67" y="28"/>
                      <a:pt x="67" y="28"/>
                    </a:cubicBezTo>
                    <a:cubicBezTo>
                      <a:pt x="67" y="28"/>
                      <a:pt x="67" y="28"/>
                      <a:pt x="67" y="28"/>
                    </a:cubicBezTo>
                    <a:cubicBezTo>
                      <a:pt x="67" y="24"/>
                      <a:pt x="67" y="24"/>
                      <a:pt x="67" y="24"/>
                    </a:cubicBezTo>
                    <a:cubicBezTo>
                      <a:pt x="68" y="24"/>
                      <a:pt x="69" y="23"/>
                      <a:pt x="70" y="23"/>
                    </a:cubicBezTo>
                    <a:lnTo>
                      <a:pt x="70" y="27"/>
                    </a:lnTo>
                    <a:close/>
                    <a:moveTo>
                      <a:pt x="70" y="15"/>
                    </a:moveTo>
                    <a:cubicBezTo>
                      <a:pt x="66" y="16"/>
                      <a:pt x="60" y="17"/>
                      <a:pt x="51" y="17"/>
                    </a:cubicBezTo>
                    <a:cubicBezTo>
                      <a:pt x="39" y="17"/>
                      <a:pt x="32" y="15"/>
                      <a:pt x="30" y="14"/>
                    </a:cubicBezTo>
                    <a:cubicBezTo>
                      <a:pt x="30" y="10"/>
                      <a:pt x="30" y="10"/>
                      <a:pt x="30" y="10"/>
                    </a:cubicBezTo>
                    <a:cubicBezTo>
                      <a:pt x="35" y="13"/>
                      <a:pt x="45" y="14"/>
                      <a:pt x="51" y="14"/>
                    </a:cubicBezTo>
                    <a:cubicBezTo>
                      <a:pt x="57" y="14"/>
                      <a:pt x="65" y="13"/>
                      <a:pt x="70" y="11"/>
                    </a:cubicBezTo>
                    <a:lnTo>
                      <a:pt x="70" y="15"/>
                    </a:lnTo>
                    <a:close/>
                    <a:moveTo>
                      <a:pt x="72" y="57"/>
                    </a:moveTo>
                    <a:cubicBezTo>
                      <a:pt x="72" y="53"/>
                      <a:pt x="72" y="53"/>
                      <a:pt x="72" y="53"/>
                    </a:cubicBezTo>
                    <a:cubicBezTo>
                      <a:pt x="72" y="53"/>
                      <a:pt x="72" y="53"/>
                      <a:pt x="73" y="53"/>
                    </a:cubicBezTo>
                    <a:cubicBezTo>
                      <a:pt x="73" y="56"/>
                      <a:pt x="73" y="56"/>
                      <a:pt x="73" y="56"/>
                    </a:cubicBezTo>
                    <a:cubicBezTo>
                      <a:pt x="73" y="56"/>
                      <a:pt x="72" y="56"/>
                      <a:pt x="72" y="57"/>
                    </a:cubicBezTo>
                    <a:close/>
                    <a:moveTo>
                      <a:pt x="73" y="16"/>
                    </a:moveTo>
                    <a:cubicBezTo>
                      <a:pt x="73" y="20"/>
                      <a:pt x="73" y="20"/>
                      <a:pt x="73" y="20"/>
                    </a:cubicBezTo>
                    <a:cubicBezTo>
                      <a:pt x="72" y="20"/>
                      <a:pt x="72" y="20"/>
                      <a:pt x="72" y="20"/>
                    </a:cubicBezTo>
                    <a:cubicBezTo>
                      <a:pt x="72" y="16"/>
                      <a:pt x="72" y="16"/>
                      <a:pt x="72" y="16"/>
                    </a:cubicBezTo>
                    <a:cubicBezTo>
                      <a:pt x="72" y="16"/>
                      <a:pt x="72" y="16"/>
                      <a:pt x="73" y="16"/>
                    </a:cubicBezTo>
                    <a:close/>
                    <a:moveTo>
                      <a:pt x="72" y="14"/>
                    </a:moveTo>
                    <a:cubicBezTo>
                      <a:pt x="72" y="11"/>
                      <a:pt x="72" y="11"/>
                      <a:pt x="72" y="11"/>
                    </a:cubicBezTo>
                    <a:cubicBezTo>
                      <a:pt x="72" y="11"/>
                      <a:pt x="72" y="10"/>
                      <a:pt x="73" y="10"/>
                    </a:cubicBezTo>
                    <a:cubicBezTo>
                      <a:pt x="73" y="14"/>
                      <a:pt x="73" y="14"/>
                      <a:pt x="73" y="14"/>
                    </a:cubicBezTo>
                    <a:cubicBezTo>
                      <a:pt x="72" y="14"/>
                      <a:pt x="72" y="14"/>
                      <a:pt x="72" y="14"/>
                    </a:cubicBezTo>
                    <a:close/>
                    <a:moveTo>
                      <a:pt x="73" y="22"/>
                    </a:moveTo>
                    <a:cubicBezTo>
                      <a:pt x="73" y="26"/>
                      <a:pt x="73" y="26"/>
                      <a:pt x="73" y="26"/>
                    </a:cubicBezTo>
                    <a:cubicBezTo>
                      <a:pt x="72" y="26"/>
                      <a:pt x="72" y="26"/>
                      <a:pt x="72" y="26"/>
                    </a:cubicBezTo>
                    <a:cubicBezTo>
                      <a:pt x="72" y="22"/>
                      <a:pt x="72" y="22"/>
                      <a:pt x="72" y="22"/>
                    </a:cubicBezTo>
                    <a:cubicBezTo>
                      <a:pt x="72" y="22"/>
                      <a:pt x="72" y="22"/>
                      <a:pt x="73" y="22"/>
                    </a:cubicBezTo>
                    <a:close/>
                    <a:moveTo>
                      <a:pt x="73" y="28"/>
                    </a:moveTo>
                    <a:cubicBezTo>
                      <a:pt x="73" y="32"/>
                      <a:pt x="73" y="32"/>
                      <a:pt x="73" y="32"/>
                    </a:cubicBezTo>
                    <a:cubicBezTo>
                      <a:pt x="72" y="32"/>
                      <a:pt x="72" y="32"/>
                      <a:pt x="72" y="33"/>
                    </a:cubicBezTo>
                    <a:cubicBezTo>
                      <a:pt x="72" y="29"/>
                      <a:pt x="72" y="29"/>
                      <a:pt x="72" y="29"/>
                    </a:cubicBezTo>
                    <a:cubicBezTo>
                      <a:pt x="72" y="28"/>
                      <a:pt x="72" y="28"/>
                      <a:pt x="73" y="28"/>
                    </a:cubicBezTo>
                    <a:close/>
                    <a:moveTo>
                      <a:pt x="73" y="34"/>
                    </a:moveTo>
                    <a:cubicBezTo>
                      <a:pt x="73" y="38"/>
                      <a:pt x="73" y="38"/>
                      <a:pt x="73" y="38"/>
                    </a:cubicBezTo>
                    <a:cubicBezTo>
                      <a:pt x="72" y="38"/>
                      <a:pt x="72" y="39"/>
                      <a:pt x="72" y="39"/>
                    </a:cubicBezTo>
                    <a:cubicBezTo>
                      <a:pt x="72" y="35"/>
                      <a:pt x="72" y="35"/>
                      <a:pt x="72" y="35"/>
                    </a:cubicBezTo>
                    <a:cubicBezTo>
                      <a:pt x="72" y="35"/>
                      <a:pt x="72" y="35"/>
                      <a:pt x="73" y="34"/>
                    </a:cubicBezTo>
                    <a:close/>
                    <a:moveTo>
                      <a:pt x="73" y="41"/>
                    </a:moveTo>
                    <a:cubicBezTo>
                      <a:pt x="73" y="44"/>
                      <a:pt x="73" y="44"/>
                      <a:pt x="73" y="44"/>
                    </a:cubicBezTo>
                    <a:cubicBezTo>
                      <a:pt x="72" y="45"/>
                      <a:pt x="72" y="45"/>
                      <a:pt x="72" y="45"/>
                    </a:cubicBezTo>
                    <a:cubicBezTo>
                      <a:pt x="72" y="41"/>
                      <a:pt x="72" y="41"/>
                      <a:pt x="72" y="41"/>
                    </a:cubicBezTo>
                    <a:cubicBezTo>
                      <a:pt x="72" y="41"/>
                      <a:pt x="72" y="41"/>
                      <a:pt x="73" y="41"/>
                    </a:cubicBezTo>
                    <a:close/>
                    <a:moveTo>
                      <a:pt x="73" y="47"/>
                    </a:moveTo>
                    <a:cubicBezTo>
                      <a:pt x="73" y="51"/>
                      <a:pt x="73" y="51"/>
                      <a:pt x="73" y="51"/>
                    </a:cubicBezTo>
                    <a:cubicBezTo>
                      <a:pt x="72" y="51"/>
                      <a:pt x="72" y="51"/>
                      <a:pt x="72" y="51"/>
                    </a:cubicBezTo>
                    <a:cubicBezTo>
                      <a:pt x="72" y="47"/>
                      <a:pt x="72" y="47"/>
                      <a:pt x="72" y="47"/>
                    </a:cubicBezTo>
                    <a:cubicBezTo>
                      <a:pt x="72" y="47"/>
                      <a:pt x="72" y="47"/>
                      <a:pt x="73" y="47"/>
                    </a:cubicBezTo>
                    <a:close/>
                    <a:moveTo>
                      <a:pt x="51" y="11"/>
                    </a:moveTo>
                    <a:cubicBezTo>
                      <a:pt x="38" y="11"/>
                      <a:pt x="31" y="8"/>
                      <a:pt x="30" y="7"/>
                    </a:cubicBezTo>
                    <a:cubicBezTo>
                      <a:pt x="30" y="7"/>
                      <a:pt x="30" y="7"/>
                      <a:pt x="30" y="7"/>
                    </a:cubicBezTo>
                    <a:cubicBezTo>
                      <a:pt x="31" y="6"/>
                      <a:pt x="38" y="3"/>
                      <a:pt x="51" y="3"/>
                    </a:cubicBezTo>
                    <a:cubicBezTo>
                      <a:pt x="64" y="3"/>
                      <a:pt x="72" y="6"/>
                      <a:pt x="73" y="7"/>
                    </a:cubicBezTo>
                    <a:cubicBezTo>
                      <a:pt x="72" y="8"/>
                      <a:pt x="64" y="11"/>
                      <a:pt x="51" y="11"/>
                    </a:cubicBezTo>
                    <a:close/>
                    <a:moveTo>
                      <a:pt x="27" y="24"/>
                    </a:moveTo>
                    <a:cubicBezTo>
                      <a:pt x="15" y="24"/>
                      <a:pt x="5" y="34"/>
                      <a:pt x="5" y="46"/>
                    </a:cubicBezTo>
                    <a:cubicBezTo>
                      <a:pt x="5" y="58"/>
                      <a:pt x="15" y="68"/>
                      <a:pt x="27" y="68"/>
                    </a:cubicBezTo>
                    <a:cubicBezTo>
                      <a:pt x="39" y="68"/>
                      <a:pt x="49" y="58"/>
                      <a:pt x="49" y="46"/>
                    </a:cubicBezTo>
                    <a:cubicBezTo>
                      <a:pt x="49" y="34"/>
                      <a:pt x="39" y="24"/>
                      <a:pt x="27" y="24"/>
                    </a:cubicBezTo>
                    <a:close/>
                    <a:moveTo>
                      <a:pt x="27" y="66"/>
                    </a:moveTo>
                    <a:cubicBezTo>
                      <a:pt x="16" y="66"/>
                      <a:pt x="7" y="57"/>
                      <a:pt x="7" y="46"/>
                    </a:cubicBezTo>
                    <a:cubicBezTo>
                      <a:pt x="7" y="35"/>
                      <a:pt x="16" y="26"/>
                      <a:pt x="27" y="26"/>
                    </a:cubicBezTo>
                    <a:cubicBezTo>
                      <a:pt x="38" y="26"/>
                      <a:pt x="47" y="35"/>
                      <a:pt x="47" y="46"/>
                    </a:cubicBezTo>
                    <a:cubicBezTo>
                      <a:pt x="47" y="57"/>
                      <a:pt x="38" y="66"/>
                      <a:pt x="27" y="66"/>
                    </a:cubicBezTo>
                    <a:close/>
                    <a:moveTo>
                      <a:pt x="27" y="19"/>
                    </a:moveTo>
                    <a:cubicBezTo>
                      <a:pt x="12" y="19"/>
                      <a:pt x="0" y="31"/>
                      <a:pt x="0" y="46"/>
                    </a:cubicBezTo>
                    <a:cubicBezTo>
                      <a:pt x="0" y="61"/>
                      <a:pt x="12" y="73"/>
                      <a:pt x="27" y="73"/>
                    </a:cubicBezTo>
                    <a:cubicBezTo>
                      <a:pt x="42" y="73"/>
                      <a:pt x="54" y="61"/>
                      <a:pt x="54" y="46"/>
                    </a:cubicBezTo>
                    <a:cubicBezTo>
                      <a:pt x="54" y="31"/>
                      <a:pt x="42" y="19"/>
                      <a:pt x="27" y="19"/>
                    </a:cubicBezTo>
                    <a:close/>
                    <a:moveTo>
                      <a:pt x="27" y="70"/>
                    </a:moveTo>
                    <a:cubicBezTo>
                      <a:pt x="14" y="70"/>
                      <a:pt x="3" y="59"/>
                      <a:pt x="3" y="46"/>
                    </a:cubicBezTo>
                    <a:cubicBezTo>
                      <a:pt x="3" y="33"/>
                      <a:pt x="14" y="22"/>
                      <a:pt x="27" y="22"/>
                    </a:cubicBezTo>
                    <a:cubicBezTo>
                      <a:pt x="40" y="22"/>
                      <a:pt x="51" y="33"/>
                      <a:pt x="51" y="46"/>
                    </a:cubicBezTo>
                    <a:cubicBezTo>
                      <a:pt x="51" y="59"/>
                      <a:pt x="40" y="70"/>
                      <a:pt x="27" y="70"/>
                    </a:cubicBezTo>
                    <a:close/>
                    <a:moveTo>
                      <a:pt x="23" y="40"/>
                    </a:moveTo>
                    <a:cubicBezTo>
                      <a:pt x="23" y="42"/>
                      <a:pt x="25" y="44"/>
                      <a:pt x="27" y="44"/>
                    </a:cubicBezTo>
                    <a:cubicBezTo>
                      <a:pt x="31" y="44"/>
                      <a:pt x="34" y="48"/>
                      <a:pt x="34" y="52"/>
                    </a:cubicBezTo>
                    <a:cubicBezTo>
                      <a:pt x="34" y="55"/>
                      <a:pt x="32" y="58"/>
                      <a:pt x="29" y="59"/>
                    </a:cubicBezTo>
                    <a:cubicBezTo>
                      <a:pt x="29" y="61"/>
                      <a:pt x="29" y="61"/>
                      <a:pt x="29" y="61"/>
                    </a:cubicBezTo>
                    <a:cubicBezTo>
                      <a:pt x="29" y="62"/>
                      <a:pt x="28" y="62"/>
                      <a:pt x="27" y="62"/>
                    </a:cubicBezTo>
                    <a:cubicBezTo>
                      <a:pt x="26" y="62"/>
                      <a:pt x="26" y="62"/>
                      <a:pt x="26" y="61"/>
                    </a:cubicBezTo>
                    <a:cubicBezTo>
                      <a:pt x="26" y="59"/>
                      <a:pt x="26" y="59"/>
                      <a:pt x="26" y="59"/>
                    </a:cubicBezTo>
                    <a:cubicBezTo>
                      <a:pt x="22" y="58"/>
                      <a:pt x="20" y="55"/>
                      <a:pt x="20" y="52"/>
                    </a:cubicBezTo>
                    <a:cubicBezTo>
                      <a:pt x="20" y="51"/>
                      <a:pt x="21" y="50"/>
                      <a:pt x="21" y="50"/>
                    </a:cubicBezTo>
                    <a:cubicBezTo>
                      <a:pt x="22" y="50"/>
                      <a:pt x="23" y="51"/>
                      <a:pt x="23" y="52"/>
                    </a:cubicBezTo>
                    <a:cubicBezTo>
                      <a:pt x="23" y="54"/>
                      <a:pt x="25" y="56"/>
                      <a:pt x="27" y="56"/>
                    </a:cubicBezTo>
                    <a:cubicBezTo>
                      <a:pt x="30" y="56"/>
                      <a:pt x="31" y="54"/>
                      <a:pt x="31" y="52"/>
                    </a:cubicBezTo>
                    <a:cubicBezTo>
                      <a:pt x="31" y="49"/>
                      <a:pt x="30" y="47"/>
                      <a:pt x="27" y="47"/>
                    </a:cubicBezTo>
                    <a:cubicBezTo>
                      <a:pt x="23" y="47"/>
                      <a:pt x="20" y="44"/>
                      <a:pt x="20" y="40"/>
                    </a:cubicBezTo>
                    <a:cubicBezTo>
                      <a:pt x="20" y="37"/>
                      <a:pt x="22" y="34"/>
                      <a:pt x="25" y="33"/>
                    </a:cubicBezTo>
                    <a:cubicBezTo>
                      <a:pt x="25" y="30"/>
                      <a:pt x="25" y="30"/>
                      <a:pt x="25" y="30"/>
                    </a:cubicBezTo>
                    <a:cubicBezTo>
                      <a:pt x="25" y="29"/>
                      <a:pt x="26" y="29"/>
                      <a:pt x="27" y="29"/>
                    </a:cubicBezTo>
                    <a:cubicBezTo>
                      <a:pt x="28" y="29"/>
                      <a:pt x="28" y="29"/>
                      <a:pt x="28" y="30"/>
                    </a:cubicBezTo>
                    <a:cubicBezTo>
                      <a:pt x="28" y="33"/>
                      <a:pt x="28" y="33"/>
                      <a:pt x="28" y="33"/>
                    </a:cubicBezTo>
                    <a:cubicBezTo>
                      <a:pt x="32" y="33"/>
                      <a:pt x="34" y="36"/>
                      <a:pt x="34" y="40"/>
                    </a:cubicBezTo>
                    <a:cubicBezTo>
                      <a:pt x="34" y="41"/>
                      <a:pt x="34" y="42"/>
                      <a:pt x="33" y="42"/>
                    </a:cubicBezTo>
                    <a:cubicBezTo>
                      <a:pt x="32" y="42"/>
                      <a:pt x="31" y="41"/>
                      <a:pt x="31" y="40"/>
                    </a:cubicBezTo>
                    <a:cubicBezTo>
                      <a:pt x="31" y="38"/>
                      <a:pt x="30" y="36"/>
                      <a:pt x="27" y="36"/>
                    </a:cubicBezTo>
                    <a:cubicBezTo>
                      <a:pt x="25" y="36"/>
                      <a:pt x="23" y="38"/>
                      <a:pt x="23" y="40"/>
                    </a:cubicBezTo>
                    <a:close/>
                  </a:path>
                </a:pathLst>
              </a:custGeom>
              <a:solidFill>
                <a:srgbClr val="042B8E"/>
              </a:solidFill>
              <a:ln>
                <a:noFill/>
              </a:ln>
              <a:extLst/>
            </p:spPr>
            <p:txBody>
              <a:bodyPr anchor="t" anchorCtr="0" bIns="45720" compatLnSpc="1" lIns="91440" numCol="1" rIns="91440" tIns="45720" vert="horz" wrap="square">
                <a:prstTxWarp prst="textNoShape">
                  <a:avLst/>
                </a:prstTxWarp>
              </a:bodyPr>
              <a:lstStyle/>
              <a:p>
                <a:endParaRPr lang="en-US" sz="1351">
                  <a:cs typeface="+mn-ea"/>
                  <a:sym typeface="+mn-lt"/>
                </a:endParaRPr>
              </a:p>
            </p:txBody>
          </p:sp>
          <p:cxnSp>
            <p:nvCxnSpPr>
              <p:cNvPr id="36" name="Straight Connector 179">
                <a:extLst>
                  <a:ext uri="{FF2B5EF4-FFF2-40B4-BE49-F238E27FC236}">
                    <a16:creationId xmlns:a16="http://schemas.microsoft.com/office/drawing/2014/main" id="{E53F416A-CFEC-47E1-8DCD-C6FC58B67C96}"/>
                  </a:ext>
                </a:extLst>
              </p:cNvPr>
              <p:cNvCxnSpPr>
                <a:stCxn id="34" idx="0"/>
              </p:cNvCxnSpPr>
              <p:nvPr/>
            </p:nvCxnSpPr>
            <p:spPr>
              <a:xfrm flipV="1">
                <a:off x="9720973" y="1443471"/>
                <a:ext cx="4690" cy="510248"/>
              </a:xfrm>
              <a:prstGeom prst="line">
                <a:avLst/>
              </a:prstGeom>
              <a:ln w="12700">
                <a:solidFill>
                  <a:srgbClr val="042B8E"/>
                </a:solidFill>
                <a:prstDash val="dash"/>
                <a:tailEnd type="ova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val="3990860609"/>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0"/>
                                        </p:tgtEl>
                                        <p:attrNameLst>
                                          <p:attrName>style.visibility</p:attrName>
                                        </p:attrNameLst>
                                      </p:cBhvr>
                                      <p:to>
                                        <p:strVal val="visible"/>
                                      </p:to>
                                    </p:set>
                                    <p:animEffect filter="randombar(horizontal)"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4">
                                  <p:stCondLst>
                                    <p:cond delay="0"/>
                                  </p:stCondLst>
                                  <p:childTnLst>
                                    <p:set>
                                      <p:cBhvr>
                                        <p:cTn dur="1" fill="hold" id="11">
                                          <p:stCondLst>
                                            <p:cond delay="0"/>
                                          </p:stCondLst>
                                        </p:cTn>
                                        <p:tgtEl>
                                          <p:spTgt spid="43"/>
                                        </p:tgtEl>
                                        <p:attrNameLst>
                                          <p:attrName>style.visibility</p:attrName>
                                        </p:attrNameLst>
                                      </p:cBhvr>
                                      <p:to>
                                        <p:strVal val="visible"/>
                                      </p:to>
                                    </p:set>
                                    <p:anim calcmode="lin" valueType="num">
                                      <p:cBhvr additive="base">
                                        <p:cTn dur="500" fill="hold" id="12"/>
                                        <p:tgtEl>
                                          <p:spTgt spid="43"/>
                                        </p:tgtEl>
                                        <p:attrNameLst>
                                          <p:attrName>ppt_x</p:attrName>
                                        </p:attrNameLst>
                                      </p:cBhvr>
                                      <p:tavLst>
                                        <p:tav tm="0">
                                          <p:val>
                                            <p:strVal val="#ppt_x"/>
                                          </p:val>
                                        </p:tav>
                                        <p:tav tm="100000">
                                          <p:val>
                                            <p:strVal val="#ppt_x"/>
                                          </p:val>
                                        </p:tav>
                                      </p:tavLst>
                                    </p:anim>
                                    <p:anim calcmode="lin" valueType="num">
                                      <p:cBhvr additive="base">
                                        <p:cTn dur="500" fill="hold" id="13"/>
                                        <p:tgtEl>
                                          <p:spTgt spid="43"/>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4">
                                  <p:stCondLst>
                                    <p:cond delay="0"/>
                                  </p:stCondLst>
                                  <p:childTnLst>
                                    <p:set>
                                      <p:cBhvr>
                                        <p:cTn dur="1" fill="hold" id="17">
                                          <p:stCondLst>
                                            <p:cond delay="0"/>
                                          </p:stCondLst>
                                        </p:cTn>
                                        <p:tgtEl>
                                          <p:spTgt spid="42"/>
                                        </p:tgtEl>
                                        <p:attrNameLst>
                                          <p:attrName>style.visibility</p:attrName>
                                        </p:attrNameLst>
                                      </p:cBhvr>
                                      <p:to>
                                        <p:strVal val="visible"/>
                                      </p:to>
                                    </p:set>
                                    <p:anim calcmode="lin" valueType="num">
                                      <p:cBhvr additive="base">
                                        <p:cTn dur="500" fill="hold" id="18"/>
                                        <p:tgtEl>
                                          <p:spTgt spid="42"/>
                                        </p:tgtEl>
                                        <p:attrNameLst>
                                          <p:attrName>ppt_x</p:attrName>
                                        </p:attrNameLst>
                                      </p:cBhvr>
                                      <p:tavLst>
                                        <p:tav tm="0">
                                          <p:val>
                                            <p:strVal val="#ppt_x"/>
                                          </p:val>
                                        </p:tav>
                                        <p:tav tm="100000">
                                          <p:val>
                                            <p:strVal val="#ppt_x"/>
                                          </p:val>
                                        </p:tav>
                                      </p:tavLst>
                                    </p:anim>
                                    <p:anim calcmode="lin" valueType="num">
                                      <p:cBhvr additive="base">
                                        <p:cTn dur="500" fill="hold" id="19"/>
                                        <p:tgtEl>
                                          <p:spTgt spid="42"/>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41"/>
                                        </p:tgtEl>
                                        <p:attrNameLst>
                                          <p:attrName>style.visibility</p:attrName>
                                        </p:attrNameLst>
                                      </p:cBhvr>
                                      <p:to>
                                        <p:strVal val="visible"/>
                                      </p:to>
                                    </p:set>
                                    <p:anim calcmode="lin" valueType="num">
                                      <p:cBhvr additive="base">
                                        <p:cTn dur="500" fill="hold" id="24"/>
                                        <p:tgtEl>
                                          <p:spTgt spid="41"/>
                                        </p:tgtEl>
                                        <p:attrNameLst>
                                          <p:attrName>ppt_x</p:attrName>
                                        </p:attrNameLst>
                                      </p:cBhvr>
                                      <p:tavLst>
                                        <p:tav tm="0">
                                          <p:val>
                                            <p:strVal val="#ppt_x"/>
                                          </p:val>
                                        </p:tav>
                                        <p:tav tm="100000">
                                          <p:val>
                                            <p:strVal val="#ppt_x"/>
                                          </p:val>
                                        </p:tav>
                                      </p:tavLst>
                                    </p:anim>
                                    <p:anim calcmode="lin" valueType="num">
                                      <p:cBhvr additive="base">
                                        <p:cTn dur="500" fill="hold" id="25"/>
                                        <p:tgtEl>
                                          <p:spTgt spid="41"/>
                                        </p:tgtEl>
                                        <p:attrNameLst>
                                          <p:attrName>ppt_y</p:attrName>
                                        </p:attrNameLst>
                                      </p:cBhvr>
                                      <p:tavLst>
                                        <p:tav tm="0">
                                          <p:val>
                                            <p:strVal val="1+#ppt_h/2"/>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 presetSubtype="4">
                                  <p:stCondLst>
                                    <p:cond delay="0"/>
                                  </p:stCondLst>
                                  <p:childTnLst>
                                    <p:set>
                                      <p:cBhvr>
                                        <p:cTn dur="1" fill="hold" id="29">
                                          <p:stCondLst>
                                            <p:cond delay="0"/>
                                          </p:stCondLst>
                                        </p:cTn>
                                        <p:tgtEl>
                                          <p:spTgt spid="40"/>
                                        </p:tgtEl>
                                        <p:attrNameLst>
                                          <p:attrName>style.visibility</p:attrName>
                                        </p:attrNameLst>
                                      </p:cBhvr>
                                      <p:to>
                                        <p:strVal val="visible"/>
                                      </p:to>
                                    </p:set>
                                    <p:anim calcmode="lin" valueType="num">
                                      <p:cBhvr additive="base">
                                        <p:cTn dur="500" fill="hold" id="30"/>
                                        <p:tgtEl>
                                          <p:spTgt spid="40"/>
                                        </p:tgtEl>
                                        <p:attrNameLst>
                                          <p:attrName>ppt_x</p:attrName>
                                        </p:attrNameLst>
                                      </p:cBhvr>
                                      <p:tavLst>
                                        <p:tav tm="0">
                                          <p:val>
                                            <p:strVal val="#ppt_x"/>
                                          </p:val>
                                        </p:tav>
                                        <p:tav tm="100000">
                                          <p:val>
                                            <p:strVal val="#ppt_x"/>
                                          </p:val>
                                        </p:tav>
                                      </p:tavLst>
                                    </p:anim>
                                    <p:anim calcmode="lin" valueType="num">
                                      <p:cBhvr additive="base">
                                        <p:cTn dur="500" fill="hold" id="31"/>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spTree>
      <p:nvGrpSpPr>
        <p:cNvPr id="1" name=""/>
        <p:cNvGrpSpPr/>
        <p:nvPr/>
      </p:nvGrpSpPr>
      <p:grpSpPr>
        <a:xfrm>
          <a:off x="0" y="0"/>
          <a:ext cx="0" cy="0"/>
        </a:xfrm>
      </p:grpSpPr>
      <p:sp>
        <p:nvSpPr>
          <p:cNvPr id="14" name="TextBox 13"/>
          <p:cNvSpPr txBox="1"/>
          <p:nvPr/>
        </p:nvSpPr>
        <p:spPr>
          <a:xfrm>
            <a:off x="76200" y="6514619"/>
            <a:ext cx="1224136" cy="142240"/>
          </a:xfrm>
          <a:prstGeom prst="rect">
            <a:avLst/>
          </a:prstGeom>
          <a:noFill/>
        </p:spPr>
        <p:txBody>
          <a:bodyPr rtlCol="0" wrap="square">
            <a:spAutoFit/>
          </a:bodyPr>
          <a:lstStyle/>
          <a:p>
            <a:pPr defTabSz="914400" eaLnBrk="1" fontAlgn="auto" hangingPunct="1" indent="0" latinLnBrk="0" lvl="0" marL="0" marR="0">
              <a:lnSpc>
                <a:spcPct val="200000"/>
              </a:lnSpc>
              <a:spcBef>
                <a:spcPct val="0"/>
              </a:spcBef>
              <a:spcAft>
                <a:spcPct val="0"/>
              </a:spcAft>
              <a:buClrTx/>
              <a:buSzTx/>
              <a:buFontTx/>
              <a:buNone/>
              <a:defRPr/>
            </a:pPr>
            <a:r>
              <a:rPr altLang="zh-CN" b="0" baseline="0" cap="none" i="0" kern="0" kumimoji="0" lang="en-US" noProof="0" normalizeH="0" smtClean="0" spc="0" strike="noStrike" sz="100" u="none">
                <a:ln>
                  <a:noFill/>
                </a:ln>
                <a:solidFill>
                  <a:schemeClr val="bg1">
                    <a:lumMod val="95000"/>
                  </a:schemeClr>
                </a:solidFill>
                <a:effectLst/>
                <a:uLnTx/>
                <a:uFillTx/>
              </a:rPr>
              <a:t>PPT下载 http://www.1ppt.com/xiazai/</a:t>
            </a:r>
          </a:p>
        </p:txBody>
      </p:sp>
      <p:pic>
        <p:nvPicPr>
          <p:cNvPr id="6" name="图片 5">
            <a:extLst>
              <a:ext uri="{FF2B5EF4-FFF2-40B4-BE49-F238E27FC236}">
                <a16:creationId xmlns:a16="http://schemas.microsoft.com/office/drawing/2014/main" id="{FD39335F-8C7F-402D-A960-0C85396C47F9}"/>
              </a:ext>
            </a:extLst>
          </p:cNvPr>
          <p:cNvPicPr>
            <a:picLocks noChangeAspect="1"/>
          </p:cNvPicPr>
          <p:nvPr/>
        </p:nvPicPr>
        <p:blipFill>
          <a:blip r:embed="rId2">
            <a:extLst>
              <a:ext uri="{28A0092B-C50C-407E-A947-70E740481C1C}">
                <a14:useLocalDpi val="0"/>
              </a:ext>
            </a:extLst>
          </a:blip>
          <a:srcRect b="45276" l="22855" r="45633" t="23157"/>
          <a:stretch>
            <a:fillRect/>
          </a:stretch>
        </p:blipFill>
        <p:spPr>
          <a:xfrm rot="2355767">
            <a:off x="3928437" y="1261435"/>
            <a:ext cx="4335126" cy="4335131"/>
          </a:xfrm>
          <a:custGeom>
            <a:gdLst>
              <a:gd fmla="*/ 229109 w 1248071" name="connsiteX0"/>
              <a:gd fmla="*/ 140890 h 1248072" name="connsiteY0"/>
              <a:gd fmla="*/ 1107182 w 1248071" name="connsiteX1"/>
              <a:gd fmla="*/ 229110 h 1248072" name="connsiteY1"/>
              <a:gd fmla="*/ 1018963 w 1248071" name="connsiteX2"/>
              <a:gd fmla="*/ 1107183 h 1248072" name="connsiteY2"/>
              <a:gd fmla="*/ 140890 w 1248071" name="connsiteX3"/>
              <a:gd fmla="*/ 1018963 h 1248072" name="connsiteY3"/>
              <a:gd fmla="*/ 229109 w 1248071" name="connsiteX4"/>
              <a:gd fmla="*/ 140890 h 12480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48072" w="1248071">
                <a:moveTo>
                  <a:pt x="229109" y="140890"/>
                </a:moveTo>
                <a:cubicBezTo>
                  <a:pt x="495943" y="-77222"/>
                  <a:pt x="889070" y="-37724"/>
                  <a:pt x="1107182" y="229110"/>
                </a:cubicBezTo>
                <a:cubicBezTo>
                  <a:pt x="1325294" y="495944"/>
                  <a:pt x="1285797" y="889071"/>
                  <a:pt x="1018963" y="1107183"/>
                </a:cubicBezTo>
                <a:cubicBezTo>
                  <a:pt x="752128" y="1325294"/>
                  <a:pt x="359002" y="1285797"/>
                  <a:pt x="140890" y="1018963"/>
                </a:cubicBezTo>
                <a:cubicBezTo>
                  <a:pt x="-77222" y="752129"/>
                  <a:pt x="-37725" y="359002"/>
                  <a:pt x="229109" y="140890"/>
                </a:cubicBezTo>
                <a:close/>
              </a:path>
            </a:pathLst>
          </a:custGeom>
        </p:spPr>
      </p:pic>
      <p:sp>
        <p:nvSpPr>
          <p:cNvPr id="7" name="矩形: 圆角 6">
            <a:extLst>
              <a:ext uri="{FF2B5EF4-FFF2-40B4-BE49-F238E27FC236}">
                <a16:creationId xmlns:a16="http://schemas.microsoft.com/office/drawing/2014/main" id="{08A112A3-7225-4E7B-8DF8-9DD9E806D51B}"/>
              </a:ext>
            </a:extLst>
          </p:cNvPr>
          <p:cNvSpPr/>
          <p:nvPr/>
        </p:nvSpPr>
        <p:spPr>
          <a:xfrm>
            <a:off x="3210090" y="2209011"/>
            <a:ext cx="5771819" cy="2439978"/>
          </a:xfrm>
          <a:prstGeom prst="roundRect">
            <a:avLst>
              <a:gd fmla="val 50000" name="adj"/>
            </a:avLst>
          </a:prstGeom>
          <a:solidFill>
            <a:schemeClr val="bg1"/>
          </a:solidFill>
          <a:ln>
            <a:noFill/>
          </a:ln>
          <a:effectLst>
            <a:outerShdw algn="ctr" blurRad="457200" rotWithShape="0" sx="104000" sy="10400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8" name="图片 7">
            <a:extLst>
              <a:ext uri="{FF2B5EF4-FFF2-40B4-BE49-F238E27FC236}">
                <a16:creationId xmlns:a16="http://schemas.microsoft.com/office/drawing/2014/main" id="{8D20D4AE-EB11-4C81-889D-AEB951B6EC48}"/>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0617152" y="-1082681"/>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pic>
        <p:nvPicPr>
          <p:cNvPr id="9" name="图片 8">
            <a:extLst>
              <a:ext uri="{FF2B5EF4-FFF2-40B4-BE49-F238E27FC236}">
                <a16:creationId xmlns:a16="http://schemas.microsoft.com/office/drawing/2014/main" id="{837B64AE-2983-45BA-870F-F82A5ADA80EA}"/>
              </a:ext>
            </a:extLst>
          </p:cNvPr>
          <p:cNvPicPr>
            <a:picLocks noChangeAspect="1"/>
          </p:cNvPicPr>
          <p:nvPr/>
        </p:nvPicPr>
        <p:blipFill>
          <a:blip r:embed="rId3">
            <a:extLst>
              <a:ext uri="{28A0092B-C50C-407E-A947-70E740481C1C}">
                <a14:useLocalDpi val="0"/>
              </a:ext>
            </a:extLst>
          </a:blip>
          <a:srcRect b="41582" l="14974" r="64746" t="38174"/>
          <a:stretch>
            <a:fillRect/>
          </a:stretch>
        </p:blipFill>
        <p:spPr>
          <a:xfrm rot="2681407">
            <a:off x="-1274514" y="5583488"/>
            <a:ext cx="2549028" cy="2549026"/>
          </a:xfrm>
          <a:custGeom>
            <a:gdLst>
              <a:gd fmla="*/ 155255 w 1046442" name="connsiteX0"/>
              <a:gd fmla="*/ 151252 h 1046441" name="connsiteY0"/>
              <a:gd fmla="*/ 895191 w 1046442" name="connsiteX1"/>
              <a:gd fmla="*/ 155254 h 1046441" name="connsiteY1"/>
              <a:gd fmla="*/ 891188 w 1046442" name="connsiteX2"/>
              <a:gd fmla="*/ 895190 h 1046441" name="connsiteY2"/>
              <a:gd fmla="*/ 151253 w 1046442" name="connsiteX3"/>
              <a:gd fmla="*/ 891188 h 1046441" name="connsiteY3"/>
              <a:gd fmla="*/ 155255 w 1046442" name="connsiteX4"/>
              <a:gd fmla="*/ 151252 h 104644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46441" w="1046441">
                <a:moveTo>
                  <a:pt x="155255" y="151252"/>
                </a:moveTo>
                <a:cubicBezTo>
                  <a:pt x="360688" y="-51970"/>
                  <a:pt x="691968" y="-50178"/>
                  <a:pt x="895191" y="155254"/>
                </a:cubicBezTo>
                <a:cubicBezTo>
                  <a:pt x="1098413" y="360687"/>
                  <a:pt x="1096621" y="691967"/>
                  <a:pt x="891188" y="895190"/>
                </a:cubicBezTo>
                <a:cubicBezTo>
                  <a:pt x="685756" y="1098412"/>
                  <a:pt x="354476" y="1096620"/>
                  <a:pt x="151253" y="891188"/>
                </a:cubicBezTo>
                <a:cubicBezTo>
                  <a:pt x="-51969" y="685755"/>
                  <a:pt x="-50178" y="354475"/>
                  <a:pt x="155255" y="151252"/>
                </a:cubicBezTo>
                <a:close/>
              </a:path>
            </a:pathLst>
          </a:custGeom>
        </p:spPr>
      </p:pic>
      <p:sp>
        <p:nvSpPr>
          <p:cNvPr id="10" name="矩形 9">
            <a:extLst>
              <a:ext uri="{FF2B5EF4-FFF2-40B4-BE49-F238E27FC236}">
                <a16:creationId xmlns:a16="http://schemas.microsoft.com/office/drawing/2014/main" id="{D3F101B0-52F0-410A-AB18-2CF9170852A7}"/>
              </a:ext>
            </a:extLst>
          </p:cNvPr>
          <p:cNvSpPr/>
          <p:nvPr/>
        </p:nvSpPr>
        <p:spPr>
          <a:xfrm>
            <a:off x="5582283" y="2265612"/>
            <a:ext cx="1027430" cy="914400"/>
          </a:xfrm>
          <a:prstGeom prst="rect">
            <a:avLst/>
          </a:prstGeom>
        </p:spPr>
        <p:txBody>
          <a:bodyPr wrap="none">
            <a:spAutoFit/>
          </a:bodyPr>
          <a:lstStyle/>
          <a:p>
            <a:pPr algn="ctr"/>
            <a:r>
              <a:rPr altLang="zh-CN" b="1" i="1" lang="en-US" sz="5400">
                <a:solidFill>
                  <a:srgbClr val="C13238"/>
                </a:solidFill>
                <a:cs typeface="+mn-ea"/>
                <a:sym typeface="+mn-lt"/>
              </a:rPr>
              <a:t>02</a:t>
            </a:r>
          </a:p>
        </p:txBody>
      </p:sp>
      <p:sp>
        <p:nvSpPr>
          <p:cNvPr id="11" name="文本框 10">
            <a:extLst>
              <a:ext uri="{FF2B5EF4-FFF2-40B4-BE49-F238E27FC236}">
                <a16:creationId xmlns:a16="http://schemas.microsoft.com/office/drawing/2014/main" id="{95BBE3E2-562F-4AA3-8D01-0B014F79458F}"/>
              </a:ext>
            </a:extLst>
          </p:cNvPr>
          <p:cNvSpPr txBox="1"/>
          <p:nvPr/>
        </p:nvSpPr>
        <p:spPr>
          <a:xfrm>
            <a:off x="4103791" y="3075057"/>
            <a:ext cx="3984415" cy="701040"/>
          </a:xfrm>
          <a:prstGeom prst="rect">
            <a:avLst/>
          </a:prstGeom>
          <a:noFill/>
        </p:spPr>
        <p:txBody>
          <a:bodyPr rtlCol="0" wrap="square">
            <a:spAutoFit/>
          </a:bodyPr>
          <a:lstStyle/>
          <a:p>
            <a:pPr algn="ctr"/>
            <a:r>
              <a:rPr altLang="en-US" b="1" lang="zh-CN" spc="300" sz="4000">
                <a:solidFill>
                  <a:srgbClr val="C13238"/>
                </a:solidFill>
                <a:cs typeface="+mn-ea"/>
                <a:sym typeface="+mn-lt"/>
              </a:rPr>
              <a:t>开场白及提问</a:t>
            </a:r>
          </a:p>
        </p:txBody>
      </p:sp>
      <p:sp>
        <p:nvSpPr>
          <p:cNvPr id="12" name="矩形 11">
            <a:extLst>
              <a:ext uri="{FF2B5EF4-FFF2-40B4-BE49-F238E27FC236}">
                <a16:creationId xmlns:a16="http://schemas.microsoft.com/office/drawing/2014/main" id="{8DB72CCD-9711-48AF-89B8-08163D442E26}"/>
              </a:ext>
            </a:extLst>
          </p:cNvPr>
          <p:cNvSpPr/>
          <p:nvPr/>
        </p:nvSpPr>
        <p:spPr>
          <a:xfrm>
            <a:off x="3887479" y="3700183"/>
            <a:ext cx="4417035" cy="530352"/>
          </a:xfrm>
          <a:prstGeom prst="rect">
            <a:avLst/>
          </a:prstGeom>
          <a:noFill/>
        </p:spPr>
        <p:txBody>
          <a:bodyPr rtlCol="0" vert="horz" wrap="square">
            <a:spAutoFit/>
          </a:bodyPr>
          <a:lstStyle/>
          <a:p>
            <a:pPr algn="ctr">
              <a:lnSpc>
                <a:spcPct val="120000"/>
              </a:lnSpc>
            </a:pPr>
            <a:r>
              <a:rPr altLang="en-US" lang="zh-CN" spc="300" sz="1200">
                <a:solidFill>
                  <a:schemeClr val="tx1">
                    <a:lumMod val="95000"/>
                    <a:lumOff val="5000"/>
                  </a:schemeClr>
                </a:solidFill>
                <a:cs typeface="+mn-ea"/>
                <a:sym typeface="+mn-lt"/>
              </a:rPr>
              <a:t>在此处写下您的标题内容在此处写下您的标题内容在此处写下您的标题内容</a:t>
            </a:r>
          </a:p>
        </p:txBody>
      </p:sp>
    </p:spTree>
    <p:extLst>
      <p:ext uri="{BB962C8B-B14F-4D97-AF65-F5344CB8AC3E}">
        <p14:creationId val="3806893592"/>
      </p:ext>
    </p:extLst>
  </p:cSld>
  <p:clrMapOvr>
    <a:masterClrMapping/>
  </p:clrMapOvr>
  <mc:AlternateContent>
    <mc:Choice Requires="p14">
      <p:transition advClick="0" advTm="3000" p14:dur="3500" spd="slow">
        <p:random/>
      </p:transition>
    </mc:Choice>
    <mc:Fallback>
      <p:transition advClick="0" advTm="300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par>
                                <p:cTn fill="hold" id="8" nodeType="withEffect" presetClass="entr" presetID="22" presetSubtype="4">
                                  <p:stCondLst>
                                    <p:cond delay="0"/>
                                  </p:stCondLst>
                                  <p:childTnLst>
                                    <p:set>
                                      <p:cBhvr>
                                        <p:cTn dur="1" fill="hold" id="9">
                                          <p:stCondLst>
                                            <p:cond delay="0"/>
                                          </p:stCondLst>
                                        </p:cTn>
                                        <p:tgtEl>
                                          <p:spTgt spid="8"/>
                                        </p:tgtEl>
                                        <p:attrNameLst>
                                          <p:attrName>style.visibility</p:attrName>
                                        </p:attrNameLst>
                                      </p:cBhvr>
                                      <p:to>
                                        <p:strVal val="visible"/>
                                      </p:to>
                                    </p:set>
                                    <p:animEffect filter="wipe(down)" transition="in">
                                      <p:cBhvr>
                                        <p:cTn dur="500" id="10"/>
                                        <p:tgtEl>
                                          <p:spTgt spid="8"/>
                                        </p:tgtEl>
                                      </p:cBhvr>
                                    </p:animEffect>
                                  </p:childTnLst>
                                </p:cTn>
                              </p:par>
                              <p:par>
                                <p:cTn fill="hold" id="11" nodeType="withEffect" presetClass="entr" presetID="22" presetSubtype="4">
                                  <p:stCondLst>
                                    <p:cond delay="0"/>
                                  </p:stCondLst>
                                  <p:childTnLst>
                                    <p:set>
                                      <p:cBhvr>
                                        <p:cTn dur="1" fill="hold" id="12">
                                          <p:stCondLst>
                                            <p:cond delay="0"/>
                                          </p:stCondLst>
                                        </p:cTn>
                                        <p:tgtEl>
                                          <p:spTgt spid="9"/>
                                        </p:tgtEl>
                                        <p:attrNameLst>
                                          <p:attrName>style.visibility</p:attrName>
                                        </p:attrNameLst>
                                      </p:cBhvr>
                                      <p:to>
                                        <p:strVal val="visible"/>
                                      </p:to>
                                    </p:set>
                                    <p:animEffect filter="wipe(down)" transition="in">
                                      <p:cBhvr>
                                        <p:cTn dur="500" id="13"/>
                                        <p:tgtEl>
                                          <p:spTgt spid="9"/>
                                        </p:tgtEl>
                                      </p:cBhvr>
                                    </p:animEffect>
                                  </p:childTnLst>
                                </p:cTn>
                              </p:par>
                              <p:par>
                                <p:cTn fill="hold" grpId="0" id="14" nodeType="withEffect" presetClass="entr" presetID="22" presetSubtype="4">
                                  <p:stCondLst>
                                    <p:cond delay="0"/>
                                  </p:stCondLst>
                                  <p:childTnLst>
                                    <p:set>
                                      <p:cBhvr>
                                        <p:cTn dur="1" fill="hold" id="15">
                                          <p:stCondLst>
                                            <p:cond delay="0"/>
                                          </p:stCondLst>
                                        </p:cTn>
                                        <p:tgtEl>
                                          <p:spTgt spid="7"/>
                                        </p:tgtEl>
                                        <p:attrNameLst>
                                          <p:attrName>style.visibility</p:attrName>
                                        </p:attrNameLst>
                                      </p:cBhvr>
                                      <p:to>
                                        <p:strVal val="visible"/>
                                      </p:to>
                                    </p:set>
                                    <p:animEffect filter="wipe(down)" transition="in">
                                      <p:cBhvr>
                                        <p:cTn dur="500" id="16"/>
                                        <p:tgtEl>
                                          <p:spTgt spid="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0" presetSubtype="0">
                                  <p:stCondLst>
                                    <p:cond delay="0"/>
                                  </p:stCondLst>
                                  <p:childTnLst>
                                    <p:set>
                                      <p:cBhvr>
                                        <p:cTn dur="1" fill="hold" id="20">
                                          <p:stCondLst>
                                            <p:cond delay="0"/>
                                          </p:stCondLst>
                                        </p:cTn>
                                        <p:tgtEl>
                                          <p:spTgt spid="10"/>
                                        </p:tgtEl>
                                        <p:attrNameLst>
                                          <p:attrName>style.visibility</p:attrName>
                                        </p:attrNameLst>
                                      </p:cBhvr>
                                      <p:to>
                                        <p:strVal val="visible"/>
                                      </p:to>
                                    </p:set>
                                    <p:animEffect filter="fade" transition="in">
                                      <p:cBhvr>
                                        <p:cTn dur="500" id="21"/>
                                        <p:tgtEl>
                                          <p:spTgt spid="10"/>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10" presetSubtype="0">
                                  <p:stCondLst>
                                    <p:cond delay="0"/>
                                  </p:stCondLst>
                                  <p:childTnLst>
                                    <p:set>
                                      <p:cBhvr>
                                        <p:cTn dur="1" fill="hold" id="25">
                                          <p:stCondLst>
                                            <p:cond delay="0"/>
                                          </p:stCondLst>
                                        </p:cTn>
                                        <p:tgtEl>
                                          <p:spTgt spid="11"/>
                                        </p:tgtEl>
                                        <p:attrNameLst>
                                          <p:attrName>style.visibility</p:attrName>
                                        </p:attrNameLst>
                                      </p:cBhvr>
                                      <p:to>
                                        <p:strVal val="visible"/>
                                      </p:to>
                                    </p:set>
                                    <p:animEffect filter="fade" transition="in">
                                      <p:cBhvr>
                                        <p:cTn dur="500" id="26"/>
                                        <p:tgtEl>
                                          <p:spTgt spid="11"/>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12"/>
                                        </p:tgtEl>
                                        <p:attrNameLst>
                                          <p:attrName>style.visibility</p:attrName>
                                        </p:attrNameLst>
                                      </p:cBhvr>
                                      <p:to>
                                        <p:strVal val="visible"/>
                                      </p:to>
                                    </p:set>
                                    <p:animEffect filter="fade" transition="in">
                                      <p:cBhvr>
                                        <p:cTn dur="500" id="29"/>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0"/>
      <p:bldP grpId="0" spid="11"/>
      <p:bldP grpId="0" spid="12"/>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dxbro2f2">
      <a:majorFont>
        <a:latin typeface="微软雅黑"/>
        <a:ea typeface="微软雅黑"/>
        <a:cs typeface="Arial"/>
      </a:majorFont>
      <a:minorFont>
        <a:latin typeface="微软雅黑"/>
        <a:ea typeface="微软雅黑"/>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191</Paragraphs>
  <Slides>26</Slides>
  <Notes>2</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26</vt:i4>
      </vt:variant>
    </vt:vector>
  </HeadingPairs>
  <TitlesOfParts>
    <vt:vector baseType="lpstr" size="39">
      <vt:lpstr>Arial</vt:lpstr>
      <vt:lpstr>微软雅黑</vt:lpstr>
      <vt:lpstr>字魂35号-经典雅黑</vt:lpstr>
      <vt:lpstr>Calibri</vt:lpstr>
      <vt:lpstr>Calibri Light</vt:lpstr>
      <vt:lpstr>宋体</vt:lpstr>
      <vt:lpstr>思源黑体 CN Medium</vt:lpstr>
      <vt:lpstr>思源黑体 CN Normal</vt:lpstr>
      <vt:lpstr>Gill Sans</vt:lpstr>
      <vt:lpstr>思源黑体 CN Bold</vt:lpstr>
      <vt:lpstr>Meiryo</vt:lpstr>
      <vt:lpstr>Arial Narrow</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2022-03-20T11:22:28Z</dcterms:created>
  <cp:lastPrinted>2022-03-20T11:22:28Z</cp:lastPrinted>
  <dcterms:modified xsi:type="dcterms:W3CDTF">2022-03-20T03:32:01Z</dcterms:modified>
  <cp:revision>1</cp:revision>
</cp:coreProperties>
</file>